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87" r:id="rId6"/>
    <p:sldId id="260" r:id="rId7"/>
    <p:sldId id="262" r:id="rId8"/>
    <p:sldId id="264" r:id="rId9"/>
    <p:sldId id="265" r:id="rId10"/>
    <p:sldId id="328" r:id="rId11"/>
    <p:sldId id="301" r:id="rId12"/>
    <p:sldId id="269" r:id="rId13"/>
    <p:sldId id="295" r:id="rId14"/>
    <p:sldId id="296" r:id="rId15"/>
    <p:sldId id="297" r:id="rId16"/>
    <p:sldId id="298" r:id="rId17"/>
    <p:sldId id="299" r:id="rId18"/>
    <p:sldId id="300" r:id="rId19"/>
    <p:sldId id="271" r:id="rId20"/>
    <p:sldId id="273" r:id="rId21"/>
    <p:sldId id="276" r:id="rId22"/>
    <p:sldId id="277" r:id="rId23"/>
    <p:sldId id="288" r:id="rId24"/>
    <p:sldId id="290" r:id="rId25"/>
    <p:sldId id="292" r:id="rId26"/>
    <p:sldId id="289" r:id="rId27"/>
    <p:sldId id="293" r:id="rId28"/>
    <p:sldId id="291" r:id="rId29"/>
    <p:sldId id="308" r:id="rId30"/>
    <p:sldId id="309" r:id="rId31"/>
    <p:sldId id="310" r:id="rId32"/>
    <p:sldId id="311" r:id="rId33"/>
    <p:sldId id="312" r:id="rId34"/>
    <p:sldId id="313" r:id="rId35"/>
    <p:sldId id="315" r:id="rId36"/>
    <p:sldId id="316" r:id="rId37"/>
    <p:sldId id="317" r:id="rId38"/>
    <p:sldId id="318" r:id="rId39"/>
    <p:sldId id="268" r:id="rId40"/>
    <p:sldId id="327" r:id="rId41"/>
    <p:sldId id="278" r:id="rId42"/>
    <p:sldId id="281" r:id="rId43"/>
    <p:sldId id="279" r:id="rId44"/>
    <p:sldId id="280" r:id="rId45"/>
    <p:sldId id="282" r:id="rId46"/>
    <p:sldId id="283" r:id="rId47"/>
    <p:sldId id="284" r:id="rId48"/>
    <p:sldId id="285" r:id="rId49"/>
    <p:sldId id="286" r:id="rId50"/>
    <p:sldId id="302" r:id="rId51"/>
    <p:sldId id="304" r:id="rId52"/>
    <p:sldId id="303" r:id="rId53"/>
    <p:sldId id="320" r:id="rId54"/>
    <p:sldId id="321" r:id="rId55"/>
    <p:sldId id="322" r:id="rId56"/>
    <p:sldId id="319" r:id="rId57"/>
    <p:sldId id="323" r:id="rId58"/>
    <p:sldId id="324" r:id="rId59"/>
    <p:sldId id="305" r:id="rId60"/>
    <p:sldId id="306" r:id="rId61"/>
    <p:sldId id="307" r:id="rId6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791060C-09B1-49EE-A95A-52835FA9378E}">
          <p14:sldIdLst>
            <p14:sldId id="256"/>
            <p14:sldId id="257"/>
            <p14:sldId id="259"/>
            <p14:sldId id="258"/>
            <p14:sldId id="287"/>
            <p14:sldId id="260"/>
            <p14:sldId id="262"/>
            <p14:sldId id="264"/>
            <p14:sldId id="265"/>
            <p14:sldId id="328"/>
            <p14:sldId id="301"/>
            <p14:sldId id="269"/>
            <p14:sldId id="295"/>
            <p14:sldId id="296"/>
            <p14:sldId id="297"/>
            <p14:sldId id="298"/>
            <p14:sldId id="299"/>
            <p14:sldId id="300"/>
            <p14:sldId id="271"/>
            <p14:sldId id="273"/>
            <p14:sldId id="276"/>
            <p14:sldId id="277"/>
            <p14:sldId id="288"/>
            <p14:sldId id="290"/>
            <p14:sldId id="292"/>
            <p14:sldId id="289"/>
            <p14:sldId id="293"/>
            <p14:sldId id="291"/>
            <p14:sldId id="308"/>
            <p14:sldId id="309"/>
            <p14:sldId id="310"/>
            <p14:sldId id="311"/>
            <p14:sldId id="312"/>
            <p14:sldId id="313"/>
            <p14:sldId id="315"/>
            <p14:sldId id="316"/>
            <p14:sldId id="317"/>
            <p14:sldId id="318"/>
            <p14:sldId id="268"/>
            <p14:sldId id="327"/>
            <p14:sldId id="278"/>
            <p14:sldId id="281"/>
            <p14:sldId id="279"/>
            <p14:sldId id="280"/>
            <p14:sldId id="282"/>
            <p14:sldId id="283"/>
            <p14:sldId id="284"/>
            <p14:sldId id="285"/>
            <p14:sldId id="286"/>
            <p14:sldId id="302"/>
            <p14:sldId id="304"/>
            <p14:sldId id="303"/>
            <p14:sldId id="320"/>
            <p14:sldId id="321"/>
            <p14:sldId id="322"/>
            <p14:sldId id="319"/>
            <p14:sldId id="323"/>
            <p14:sldId id="324"/>
            <p14:sldId id="305"/>
            <p14:sldId id="306"/>
            <p14:sldId id="30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7921FE-04E5-4C8E-91C2-985AA84F1097}"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29FDC3C5-DDB7-419E-9F3A-21118DAC99EE}">
      <dgm:prSet/>
      <dgm:spPr/>
      <dgm:t>
        <a:bodyPr/>
        <a:lstStyle/>
        <a:p>
          <a:r>
            <a:rPr lang="zh-CN"/>
            <a:t>技术：网络技术</a:t>
          </a:r>
          <a:endParaRPr lang="en-US"/>
        </a:p>
      </dgm:t>
    </dgm:pt>
    <dgm:pt modelId="{B0FD4C77-34AC-4521-ACD8-784E09BDAF8E}" type="parTrans" cxnId="{B4267370-2C7D-48EB-A42B-EF3798928877}">
      <dgm:prSet/>
      <dgm:spPr/>
      <dgm:t>
        <a:bodyPr/>
        <a:lstStyle/>
        <a:p>
          <a:endParaRPr lang="en-US"/>
        </a:p>
      </dgm:t>
    </dgm:pt>
    <dgm:pt modelId="{192433A7-FD54-4A1C-9209-1822F3433C71}" type="sibTrans" cxnId="{B4267370-2C7D-48EB-A42B-EF3798928877}">
      <dgm:prSet/>
      <dgm:spPr/>
      <dgm:t>
        <a:bodyPr/>
        <a:lstStyle/>
        <a:p>
          <a:endParaRPr lang="en-US"/>
        </a:p>
      </dgm:t>
    </dgm:pt>
    <dgm:pt modelId="{57DBE32B-DC1C-4629-99A7-65D23327F6F7}">
      <dgm:prSet/>
      <dgm:spPr/>
      <dgm:t>
        <a:bodyPr/>
        <a:lstStyle/>
        <a:p>
          <a:r>
            <a:rPr lang="zh-CN"/>
            <a:t>应用场景：医疗卫生管理</a:t>
          </a:r>
          <a:r>
            <a:rPr lang="en-US"/>
            <a:t>/</a:t>
          </a:r>
          <a:r>
            <a:rPr lang="zh-CN"/>
            <a:t>服务</a:t>
          </a:r>
          <a:endParaRPr lang="en-US"/>
        </a:p>
      </dgm:t>
    </dgm:pt>
    <dgm:pt modelId="{8EB3502B-08BF-4B5D-81FA-72EDD0A970E6}" type="parTrans" cxnId="{3321B1AA-0C91-4D55-A5BD-4B7690955870}">
      <dgm:prSet/>
      <dgm:spPr/>
      <dgm:t>
        <a:bodyPr/>
        <a:lstStyle/>
        <a:p>
          <a:endParaRPr lang="en-US"/>
        </a:p>
      </dgm:t>
    </dgm:pt>
    <dgm:pt modelId="{CF4123A2-14C3-47EC-9D7D-BDFC0294EA1E}" type="sibTrans" cxnId="{3321B1AA-0C91-4D55-A5BD-4B7690955870}">
      <dgm:prSet/>
      <dgm:spPr/>
      <dgm:t>
        <a:bodyPr/>
        <a:lstStyle/>
        <a:p>
          <a:endParaRPr lang="en-US"/>
        </a:p>
      </dgm:t>
    </dgm:pt>
    <dgm:pt modelId="{F5E944CC-07D5-43FE-B5B3-FAB02C4305CF}">
      <dgm:prSet/>
      <dgm:spPr/>
      <dgm:t>
        <a:bodyPr/>
        <a:lstStyle/>
        <a:p>
          <a:r>
            <a:rPr lang="zh-CN"/>
            <a:t>目标：</a:t>
          </a:r>
          <a:endParaRPr lang="en-US"/>
        </a:p>
      </dgm:t>
    </dgm:pt>
    <dgm:pt modelId="{9F5D5586-551B-44C0-961B-A8DD7B5BA34D}" type="parTrans" cxnId="{F54CD176-4898-4BAB-93FF-EF06264CCCD9}">
      <dgm:prSet/>
      <dgm:spPr/>
      <dgm:t>
        <a:bodyPr/>
        <a:lstStyle/>
        <a:p>
          <a:endParaRPr lang="en-US"/>
        </a:p>
      </dgm:t>
    </dgm:pt>
    <dgm:pt modelId="{2847191B-E65B-4C36-93A0-61E08337143A}" type="sibTrans" cxnId="{F54CD176-4898-4BAB-93FF-EF06264CCCD9}">
      <dgm:prSet/>
      <dgm:spPr/>
      <dgm:t>
        <a:bodyPr/>
        <a:lstStyle/>
        <a:p>
          <a:endParaRPr lang="en-US"/>
        </a:p>
      </dgm:t>
    </dgm:pt>
    <dgm:pt modelId="{898E2BB0-6A16-46E3-B507-E580756B1AA9}">
      <dgm:prSet/>
      <dgm:spPr/>
      <dgm:t>
        <a:bodyPr/>
        <a:lstStyle/>
        <a:p>
          <a:r>
            <a:rPr lang="zh-CN"/>
            <a:t>在医疗卫生管理或服务的应用场景下</a:t>
          </a:r>
          <a:endParaRPr lang="en-US"/>
        </a:p>
      </dgm:t>
    </dgm:pt>
    <dgm:pt modelId="{13E9963B-9117-4497-9765-594D5989532A}" type="parTrans" cxnId="{5EBA70E3-2FFF-4072-9977-100F91F2689E}">
      <dgm:prSet/>
      <dgm:spPr/>
      <dgm:t>
        <a:bodyPr/>
        <a:lstStyle/>
        <a:p>
          <a:endParaRPr lang="en-US"/>
        </a:p>
      </dgm:t>
    </dgm:pt>
    <dgm:pt modelId="{F349AAEE-53C3-4D0D-94FB-1C6B110BC00C}" type="sibTrans" cxnId="{5EBA70E3-2FFF-4072-9977-100F91F2689E}">
      <dgm:prSet/>
      <dgm:spPr/>
      <dgm:t>
        <a:bodyPr/>
        <a:lstStyle/>
        <a:p>
          <a:endParaRPr lang="en-US"/>
        </a:p>
      </dgm:t>
    </dgm:pt>
    <dgm:pt modelId="{1B38CA90-9A36-4DDA-8A47-18D60325E454}">
      <dgm:prSet/>
      <dgm:spPr/>
      <dgm:t>
        <a:bodyPr/>
        <a:lstStyle/>
        <a:p>
          <a:r>
            <a:rPr lang="zh-CN" dirty="0"/>
            <a:t>理解网络技术的</a:t>
          </a:r>
          <a:r>
            <a:rPr lang="zh-CN" dirty="0">
              <a:solidFill>
                <a:srgbClr val="FF0000"/>
              </a:solidFill>
            </a:rPr>
            <a:t>角色</a:t>
          </a:r>
          <a:endParaRPr lang="en-US" dirty="0">
            <a:solidFill>
              <a:srgbClr val="FF0000"/>
            </a:solidFill>
          </a:endParaRPr>
        </a:p>
      </dgm:t>
    </dgm:pt>
    <dgm:pt modelId="{4F2B92E2-4CA8-4F4D-B5FE-7E1C3D966058}" type="parTrans" cxnId="{F2AD1320-7720-4055-98C3-E39FB16D5C5C}">
      <dgm:prSet/>
      <dgm:spPr/>
      <dgm:t>
        <a:bodyPr/>
        <a:lstStyle/>
        <a:p>
          <a:endParaRPr lang="en-US"/>
        </a:p>
      </dgm:t>
    </dgm:pt>
    <dgm:pt modelId="{DDAB6865-BEB0-4F72-A09F-84CD17A77B4B}" type="sibTrans" cxnId="{F2AD1320-7720-4055-98C3-E39FB16D5C5C}">
      <dgm:prSet/>
      <dgm:spPr/>
      <dgm:t>
        <a:bodyPr/>
        <a:lstStyle/>
        <a:p>
          <a:endParaRPr lang="en-US"/>
        </a:p>
      </dgm:t>
    </dgm:pt>
    <dgm:pt modelId="{525F7864-6350-4898-B53A-EF4153C2ED6D}">
      <dgm:prSet/>
      <dgm:spPr/>
      <dgm:t>
        <a:bodyPr/>
        <a:lstStyle/>
        <a:p>
          <a:r>
            <a:rPr lang="zh-CN" dirty="0"/>
            <a:t>理解网络技术</a:t>
          </a:r>
          <a:r>
            <a:rPr lang="zh-CN" dirty="0">
              <a:solidFill>
                <a:srgbClr val="FF0000"/>
              </a:solidFill>
            </a:rPr>
            <a:t>如何发挥作用</a:t>
          </a:r>
          <a:endParaRPr lang="en-US" dirty="0">
            <a:solidFill>
              <a:srgbClr val="FF0000"/>
            </a:solidFill>
          </a:endParaRPr>
        </a:p>
      </dgm:t>
    </dgm:pt>
    <dgm:pt modelId="{D81DB67C-DB39-4080-BEBB-CBF67FC78166}" type="parTrans" cxnId="{0449A93D-A3D8-4C5A-BB18-D7BC4026F5DB}">
      <dgm:prSet/>
      <dgm:spPr/>
      <dgm:t>
        <a:bodyPr/>
        <a:lstStyle/>
        <a:p>
          <a:endParaRPr lang="en-US"/>
        </a:p>
      </dgm:t>
    </dgm:pt>
    <dgm:pt modelId="{AB7DE60B-E65B-474D-A84A-434B02B78B25}" type="sibTrans" cxnId="{0449A93D-A3D8-4C5A-BB18-D7BC4026F5DB}">
      <dgm:prSet/>
      <dgm:spPr/>
      <dgm:t>
        <a:bodyPr/>
        <a:lstStyle/>
        <a:p>
          <a:endParaRPr lang="en-US"/>
        </a:p>
      </dgm:t>
    </dgm:pt>
    <dgm:pt modelId="{7DFB66D9-3531-41C7-8CF0-DB1C902DA35C}">
      <dgm:prSet/>
      <dgm:spPr/>
      <dgm:t>
        <a:bodyPr/>
        <a:lstStyle/>
        <a:p>
          <a:r>
            <a:rPr lang="zh-CN" dirty="0"/>
            <a:t>理解如何</a:t>
          </a:r>
          <a:r>
            <a:rPr lang="zh-CN" dirty="0">
              <a:solidFill>
                <a:srgbClr val="FF0000"/>
              </a:solidFill>
            </a:rPr>
            <a:t>设计</a:t>
          </a:r>
          <a:r>
            <a:rPr lang="zh-CN" dirty="0"/>
            <a:t>网络技术以符合应用场景</a:t>
          </a:r>
          <a:endParaRPr lang="en-US" dirty="0"/>
        </a:p>
      </dgm:t>
    </dgm:pt>
    <dgm:pt modelId="{C2815353-3BB0-4D4C-AF02-3C354C545A76}" type="parTrans" cxnId="{BE4D4507-2D90-46BB-95D7-38ADCE43AC96}">
      <dgm:prSet/>
      <dgm:spPr/>
      <dgm:t>
        <a:bodyPr/>
        <a:lstStyle/>
        <a:p>
          <a:endParaRPr lang="en-US"/>
        </a:p>
      </dgm:t>
    </dgm:pt>
    <dgm:pt modelId="{C5E2F1FF-80B8-446B-81D5-7C4ACA213BCB}" type="sibTrans" cxnId="{BE4D4507-2D90-46BB-95D7-38ADCE43AC96}">
      <dgm:prSet/>
      <dgm:spPr/>
      <dgm:t>
        <a:bodyPr/>
        <a:lstStyle/>
        <a:p>
          <a:endParaRPr lang="en-US"/>
        </a:p>
      </dgm:t>
    </dgm:pt>
    <dgm:pt modelId="{FFC37055-7DBC-492E-AAA6-686050D485E9}" type="pres">
      <dgm:prSet presAssocID="{487921FE-04E5-4C8E-91C2-985AA84F1097}" presName="linear" presStyleCnt="0">
        <dgm:presLayoutVars>
          <dgm:dir/>
          <dgm:animLvl val="lvl"/>
          <dgm:resizeHandles val="exact"/>
        </dgm:presLayoutVars>
      </dgm:prSet>
      <dgm:spPr/>
    </dgm:pt>
    <dgm:pt modelId="{E3E76A6F-7D5D-42EB-8A7D-FBFA0DC9B6A4}" type="pres">
      <dgm:prSet presAssocID="{29FDC3C5-DDB7-419E-9F3A-21118DAC99EE}" presName="parentLin" presStyleCnt="0"/>
      <dgm:spPr/>
    </dgm:pt>
    <dgm:pt modelId="{AE41BB11-0747-4DDB-B79C-28543F18BC2B}" type="pres">
      <dgm:prSet presAssocID="{29FDC3C5-DDB7-419E-9F3A-21118DAC99EE}" presName="parentLeftMargin" presStyleLbl="node1" presStyleIdx="0" presStyleCnt="3"/>
      <dgm:spPr/>
    </dgm:pt>
    <dgm:pt modelId="{0129B97E-08B8-4B7D-B0FB-911564ACA6DF}" type="pres">
      <dgm:prSet presAssocID="{29FDC3C5-DDB7-419E-9F3A-21118DAC99EE}" presName="parentText" presStyleLbl="node1" presStyleIdx="0" presStyleCnt="3">
        <dgm:presLayoutVars>
          <dgm:chMax val="0"/>
          <dgm:bulletEnabled val="1"/>
        </dgm:presLayoutVars>
      </dgm:prSet>
      <dgm:spPr/>
    </dgm:pt>
    <dgm:pt modelId="{7FC470E2-3D5B-48A8-8685-31B4D5CF6E05}" type="pres">
      <dgm:prSet presAssocID="{29FDC3C5-DDB7-419E-9F3A-21118DAC99EE}" presName="negativeSpace" presStyleCnt="0"/>
      <dgm:spPr/>
    </dgm:pt>
    <dgm:pt modelId="{EFF7CCA4-9148-4D6A-A09F-E33CC914646D}" type="pres">
      <dgm:prSet presAssocID="{29FDC3C5-DDB7-419E-9F3A-21118DAC99EE}" presName="childText" presStyleLbl="conFgAcc1" presStyleIdx="0" presStyleCnt="3">
        <dgm:presLayoutVars>
          <dgm:bulletEnabled val="1"/>
        </dgm:presLayoutVars>
      </dgm:prSet>
      <dgm:spPr/>
    </dgm:pt>
    <dgm:pt modelId="{A18955B4-C5FC-491F-B685-E01F5173F96F}" type="pres">
      <dgm:prSet presAssocID="{192433A7-FD54-4A1C-9209-1822F3433C71}" presName="spaceBetweenRectangles" presStyleCnt="0"/>
      <dgm:spPr/>
    </dgm:pt>
    <dgm:pt modelId="{DB0E2067-281C-49E1-AFC9-4D35925F8E29}" type="pres">
      <dgm:prSet presAssocID="{57DBE32B-DC1C-4629-99A7-65D23327F6F7}" presName="parentLin" presStyleCnt="0"/>
      <dgm:spPr/>
    </dgm:pt>
    <dgm:pt modelId="{B591658A-BB6F-44F9-BBC9-5162D4BF6D72}" type="pres">
      <dgm:prSet presAssocID="{57DBE32B-DC1C-4629-99A7-65D23327F6F7}" presName="parentLeftMargin" presStyleLbl="node1" presStyleIdx="0" presStyleCnt="3"/>
      <dgm:spPr/>
    </dgm:pt>
    <dgm:pt modelId="{5E349CC0-B717-4A19-9348-1A9ABE080FA4}" type="pres">
      <dgm:prSet presAssocID="{57DBE32B-DC1C-4629-99A7-65D23327F6F7}" presName="parentText" presStyleLbl="node1" presStyleIdx="1" presStyleCnt="3">
        <dgm:presLayoutVars>
          <dgm:chMax val="0"/>
          <dgm:bulletEnabled val="1"/>
        </dgm:presLayoutVars>
      </dgm:prSet>
      <dgm:spPr/>
    </dgm:pt>
    <dgm:pt modelId="{6CFA6B9C-9CEF-4C42-95F2-58AE86F1E268}" type="pres">
      <dgm:prSet presAssocID="{57DBE32B-DC1C-4629-99A7-65D23327F6F7}" presName="negativeSpace" presStyleCnt="0"/>
      <dgm:spPr/>
    </dgm:pt>
    <dgm:pt modelId="{64BD2405-DE2F-45A6-A207-C7F5C597E703}" type="pres">
      <dgm:prSet presAssocID="{57DBE32B-DC1C-4629-99A7-65D23327F6F7}" presName="childText" presStyleLbl="conFgAcc1" presStyleIdx="1" presStyleCnt="3">
        <dgm:presLayoutVars>
          <dgm:bulletEnabled val="1"/>
        </dgm:presLayoutVars>
      </dgm:prSet>
      <dgm:spPr/>
    </dgm:pt>
    <dgm:pt modelId="{9CFA89C1-C558-42A9-B089-A6D7876E55CA}" type="pres">
      <dgm:prSet presAssocID="{CF4123A2-14C3-47EC-9D7D-BDFC0294EA1E}" presName="spaceBetweenRectangles" presStyleCnt="0"/>
      <dgm:spPr/>
    </dgm:pt>
    <dgm:pt modelId="{3B9D20F9-FBE2-427F-A88C-427DC777BFB0}" type="pres">
      <dgm:prSet presAssocID="{F5E944CC-07D5-43FE-B5B3-FAB02C4305CF}" presName="parentLin" presStyleCnt="0"/>
      <dgm:spPr/>
    </dgm:pt>
    <dgm:pt modelId="{20FAE96E-EE8E-4524-81B4-1992513C7BF6}" type="pres">
      <dgm:prSet presAssocID="{F5E944CC-07D5-43FE-B5B3-FAB02C4305CF}" presName="parentLeftMargin" presStyleLbl="node1" presStyleIdx="1" presStyleCnt="3"/>
      <dgm:spPr/>
    </dgm:pt>
    <dgm:pt modelId="{F21F6538-6C6D-4D21-8754-C2329B443F51}" type="pres">
      <dgm:prSet presAssocID="{F5E944CC-07D5-43FE-B5B3-FAB02C4305CF}" presName="parentText" presStyleLbl="node1" presStyleIdx="2" presStyleCnt="3">
        <dgm:presLayoutVars>
          <dgm:chMax val="0"/>
          <dgm:bulletEnabled val="1"/>
        </dgm:presLayoutVars>
      </dgm:prSet>
      <dgm:spPr/>
    </dgm:pt>
    <dgm:pt modelId="{8FC009F5-81E5-456F-8858-9418671CFB7F}" type="pres">
      <dgm:prSet presAssocID="{F5E944CC-07D5-43FE-B5B3-FAB02C4305CF}" presName="negativeSpace" presStyleCnt="0"/>
      <dgm:spPr/>
    </dgm:pt>
    <dgm:pt modelId="{A77D0874-AC81-452F-A254-60F49BD71385}" type="pres">
      <dgm:prSet presAssocID="{F5E944CC-07D5-43FE-B5B3-FAB02C4305CF}" presName="childText" presStyleLbl="conFgAcc1" presStyleIdx="2" presStyleCnt="3">
        <dgm:presLayoutVars>
          <dgm:bulletEnabled val="1"/>
        </dgm:presLayoutVars>
      </dgm:prSet>
      <dgm:spPr/>
    </dgm:pt>
  </dgm:ptLst>
  <dgm:cxnLst>
    <dgm:cxn modelId="{BE4D4507-2D90-46BB-95D7-38ADCE43AC96}" srcId="{F5E944CC-07D5-43FE-B5B3-FAB02C4305CF}" destId="{7DFB66D9-3531-41C7-8CF0-DB1C902DA35C}" srcOrd="3" destOrd="0" parTransId="{C2815353-3BB0-4D4C-AF02-3C354C545A76}" sibTransId="{C5E2F1FF-80B8-446B-81D5-7C4ACA213BCB}"/>
    <dgm:cxn modelId="{F2AD1320-7720-4055-98C3-E39FB16D5C5C}" srcId="{F5E944CC-07D5-43FE-B5B3-FAB02C4305CF}" destId="{1B38CA90-9A36-4DDA-8A47-18D60325E454}" srcOrd="1" destOrd="0" parTransId="{4F2B92E2-4CA8-4F4D-B5FE-7E1C3D966058}" sibTransId="{DDAB6865-BEB0-4F72-A09F-84CD17A77B4B}"/>
    <dgm:cxn modelId="{0449A93D-A3D8-4C5A-BB18-D7BC4026F5DB}" srcId="{F5E944CC-07D5-43FE-B5B3-FAB02C4305CF}" destId="{525F7864-6350-4898-B53A-EF4153C2ED6D}" srcOrd="2" destOrd="0" parTransId="{D81DB67C-DB39-4080-BEBB-CBF67FC78166}" sibTransId="{AB7DE60B-E65B-474D-A84A-434B02B78B25}"/>
    <dgm:cxn modelId="{A9FE2E6B-042F-4135-B61E-FAB7B15E458B}" type="presOf" srcId="{525F7864-6350-4898-B53A-EF4153C2ED6D}" destId="{A77D0874-AC81-452F-A254-60F49BD71385}" srcOrd="0" destOrd="2" presId="urn:microsoft.com/office/officeart/2005/8/layout/list1"/>
    <dgm:cxn modelId="{B4267370-2C7D-48EB-A42B-EF3798928877}" srcId="{487921FE-04E5-4C8E-91C2-985AA84F1097}" destId="{29FDC3C5-DDB7-419E-9F3A-21118DAC99EE}" srcOrd="0" destOrd="0" parTransId="{B0FD4C77-34AC-4521-ACD8-784E09BDAF8E}" sibTransId="{192433A7-FD54-4A1C-9209-1822F3433C71}"/>
    <dgm:cxn modelId="{70CAD953-B479-4DF2-BD1F-119D70647466}" type="presOf" srcId="{1B38CA90-9A36-4DDA-8A47-18D60325E454}" destId="{A77D0874-AC81-452F-A254-60F49BD71385}" srcOrd="0" destOrd="1" presId="urn:microsoft.com/office/officeart/2005/8/layout/list1"/>
    <dgm:cxn modelId="{F54CD176-4898-4BAB-93FF-EF06264CCCD9}" srcId="{487921FE-04E5-4C8E-91C2-985AA84F1097}" destId="{F5E944CC-07D5-43FE-B5B3-FAB02C4305CF}" srcOrd="2" destOrd="0" parTransId="{9F5D5586-551B-44C0-961B-A8DD7B5BA34D}" sibTransId="{2847191B-E65B-4C36-93A0-61E08337143A}"/>
    <dgm:cxn modelId="{AAAF7081-B484-4E70-92DC-7458D02754A8}" type="presOf" srcId="{898E2BB0-6A16-46E3-B507-E580756B1AA9}" destId="{A77D0874-AC81-452F-A254-60F49BD71385}" srcOrd="0" destOrd="0" presId="urn:microsoft.com/office/officeart/2005/8/layout/list1"/>
    <dgm:cxn modelId="{7A87C888-F767-4BE4-8638-1A0CB5EDB5F0}" type="presOf" srcId="{F5E944CC-07D5-43FE-B5B3-FAB02C4305CF}" destId="{F21F6538-6C6D-4D21-8754-C2329B443F51}" srcOrd="1" destOrd="0" presId="urn:microsoft.com/office/officeart/2005/8/layout/list1"/>
    <dgm:cxn modelId="{F545E988-1BB6-4D79-B871-A0111C8C9213}" type="presOf" srcId="{F5E944CC-07D5-43FE-B5B3-FAB02C4305CF}" destId="{20FAE96E-EE8E-4524-81B4-1992513C7BF6}" srcOrd="0" destOrd="0" presId="urn:microsoft.com/office/officeart/2005/8/layout/list1"/>
    <dgm:cxn modelId="{3321B1AA-0C91-4D55-A5BD-4B7690955870}" srcId="{487921FE-04E5-4C8E-91C2-985AA84F1097}" destId="{57DBE32B-DC1C-4629-99A7-65D23327F6F7}" srcOrd="1" destOrd="0" parTransId="{8EB3502B-08BF-4B5D-81FA-72EDD0A970E6}" sibTransId="{CF4123A2-14C3-47EC-9D7D-BDFC0294EA1E}"/>
    <dgm:cxn modelId="{AD9720BA-8889-453F-9691-C932ABD6FA24}" type="presOf" srcId="{7DFB66D9-3531-41C7-8CF0-DB1C902DA35C}" destId="{A77D0874-AC81-452F-A254-60F49BD71385}" srcOrd="0" destOrd="3" presId="urn:microsoft.com/office/officeart/2005/8/layout/list1"/>
    <dgm:cxn modelId="{5E0EA3BC-9AD2-4FC0-9589-630891481A84}" type="presOf" srcId="{57DBE32B-DC1C-4629-99A7-65D23327F6F7}" destId="{B591658A-BB6F-44F9-BBC9-5162D4BF6D72}" srcOrd="0" destOrd="0" presId="urn:microsoft.com/office/officeart/2005/8/layout/list1"/>
    <dgm:cxn modelId="{78B529CB-FE22-482D-AE46-9F6714B5B608}" type="presOf" srcId="{29FDC3C5-DDB7-419E-9F3A-21118DAC99EE}" destId="{0129B97E-08B8-4B7D-B0FB-911564ACA6DF}" srcOrd="1" destOrd="0" presId="urn:microsoft.com/office/officeart/2005/8/layout/list1"/>
    <dgm:cxn modelId="{8D7B3CDD-E207-453E-B88A-B128B6ACB211}" type="presOf" srcId="{29FDC3C5-DDB7-419E-9F3A-21118DAC99EE}" destId="{AE41BB11-0747-4DDB-B79C-28543F18BC2B}" srcOrd="0" destOrd="0" presId="urn:microsoft.com/office/officeart/2005/8/layout/list1"/>
    <dgm:cxn modelId="{5EBA70E3-2FFF-4072-9977-100F91F2689E}" srcId="{F5E944CC-07D5-43FE-B5B3-FAB02C4305CF}" destId="{898E2BB0-6A16-46E3-B507-E580756B1AA9}" srcOrd="0" destOrd="0" parTransId="{13E9963B-9117-4497-9765-594D5989532A}" sibTransId="{F349AAEE-53C3-4D0D-94FB-1C6B110BC00C}"/>
    <dgm:cxn modelId="{2DD0A8E7-7EDE-40E3-B0A7-22D445A0944B}" type="presOf" srcId="{57DBE32B-DC1C-4629-99A7-65D23327F6F7}" destId="{5E349CC0-B717-4A19-9348-1A9ABE080FA4}" srcOrd="1" destOrd="0" presId="urn:microsoft.com/office/officeart/2005/8/layout/list1"/>
    <dgm:cxn modelId="{FD7BF9F9-38C8-4158-8C93-E82117A482E9}" type="presOf" srcId="{487921FE-04E5-4C8E-91C2-985AA84F1097}" destId="{FFC37055-7DBC-492E-AAA6-686050D485E9}" srcOrd="0" destOrd="0" presId="urn:microsoft.com/office/officeart/2005/8/layout/list1"/>
    <dgm:cxn modelId="{B08C0FB7-8A01-4C2C-9BC6-5CEF306AF662}" type="presParOf" srcId="{FFC37055-7DBC-492E-AAA6-686050D485E9}" destId="{E3E76A6F-7D5D-42EB-8A7D-FBFA0DC9B6A4}" srcOrd="0" destOrd="0" presId="urn:microsoft.com/office/officeart/2005/8/layout/list1"/>
    <dgm:cxn modelId="{B8250824-FBDD-4B7A-8DAA-721536890FF5}" type="presParOf" srcId="{E3E76A6F-7D5D-42EB-8A7D-FBFA0DC9B6A4}" destId="{AE41BB11-0747-4DDB-B79C-28543F18BC2B}" srcOrd="0" destOrd="0" presId="urn:microsoft.com/office/officeart/2005/8/layout/list1"/>
    <dgm:cxn modelId="{01F15028-F0F0-478A-BA69-B985D73F2D83}" type="presParOf" srcId="{E3E76A6F-7D5D-42EB-8A7D-FBFA0DC9B6A4}" destId="{0129B97E-08B8-4B7D-B0FB-911564ACA6DF}" srcOrd="1" destOrd="0" presId="urn:microsoft.com/office/officeart/2005/8/layout/list1"/>
    <dgm:cxn modelId="{493C78BA-EE97-4FCF-869E-490676B077F6}" type="presParOf" srcId="{FFC37055-7DBC-492E-AAA6-686050D485E9}" destId="{7FC470E2-3D5B-48A8-8685-31B4D5CF6E05}" srcOrd="1" destOrd="0" presId="urn:microsoft.com/office/officeart/2005/8/layout/list1"/>
    <dgm:cxn modelId="{077ACB43-F1A0-42BE-9ABA-C7CC4D499A9B}" type="presParOf" srcId="{FFC37055-7DBC-492E-AAA6-686050D485E9}" destId="{EFF7CCA4-9148-4D6A-A09F-E33CC914646D}" srcOrd="2" destOrd="0" presId="urn:microsoft.com/office/officeart/2005/8/layout/list1"/>
    <dgm:cxn modelId="{2F30B329-A563-4F24-8B72-C90C7F1DD1B4}" type="presParOf" srcId="{FFC37055-7DBC-492E-AAA6-686050D485E9}" destId="{A18955B4-C5FC-491F-B685-E01F5173F96F}" srcOrd="3" destOrd="0" presId="urn:microsoft.com/office/officeart/2005/8/layout/list1"/>
    <dgm:cxn modelId="{69A6D833-9C89-4BB8-B297-5F8C70BFCD4F}" type="presParOf" srcId="{FFC37055-7DBC-492E-AAA6-686050D485E9}" destId="{DB0E2067-281C-49E1-AFC9-4D35925F8E29}" srcOrd="4" destOrd="0" presId="urn:microsoft.com/office/officeart/2005/8/layout/list1"/>
    <dgm:cxn modelId="{4CE50C63-30CA-441A-8DAB-07E92F61C7F5}" type="presParOf" srcId="{DB0E2067-281C-49E1-AFC9-4D35925F8E29}" destId="{B591658A-BB6F-44F9-BBC9-5162D4BF6D72}" srcOrd="0" destOrd="0" presId="urn:microsoft.com/office/officeart/2005/8/layout/list1"/>
    <dgm:cxn modelId="{95761704-BC2E-4CD0-B6D1-4A5C3CB307F4}" type="presParOf" srcId="{DB0E2067-281C-49E1-AFC9-4D35925F8E29}" destId="{5E349CC0-B717-4A19-9348-1A9ABE080FA4}" srcOrd="1" destOrd="0" presId="urn:microsoft.com/office/officeart/2005/8/layout/list1"/>
    <dgm:cxn modelId="{4073C6D0-E345-4347-84E0-D644EA533C43}" type="presParOf" srcId="{FFC37055-7DBC-492E-AAA6-686050D485E9}" destId="{6CFA6B9C-9CEF-4C42-95F2-58AE86F1E268}" srcOrd="5" destOrd="0" presId="urn:microsoft.com/office/officeart/2005/8/layout/list1"/>
    <dgm:cxn modelId="{17530299-C0CD-47F1-9CC5-6DA7C834AE73}" type="presParOf" srcId="{FFC37055-7DBC-492E-AAA6-686050D485E9}" destId="{64BD2405-DE2F-45A6-A207-C7F5C597E703}" srcOrd="6" destOrd="0" presId="urn:microsoft.com/office/officeart/2005/8/layout/list1"/>
    <dgm:cxn modelId="{C8F48DBD-6001-4289-8D91-F66D7CA91026}" type="presParOf" srcId="{FFC37055-7DBC-492E-AAA6-686050D485E9}" destId="{9CFA89C1-C558-42A9-B089-A6D7876E55CA}" srcOrd="7" destOrd="0" presId="urn:microsoft.com/office/officeart/2005/8/layout/list1"/>
    <dgm:cxn modelId="{2377D351-C95D-418A-BBDE-54951663D3C6}" type="presParOf" srcId="{FFC37055-7DBC-492E-AAA6-686050D485E9}" destId="{3B9D20F9-FBE2-427F-A88C-427DC777BFB0}" srcOrd="8" destOrd="0" presId="urn:microsoft.com/office/officeart/2005/8/layout/list1"/>
    <dgm:cxn modelId="{5B0FC93A-63C1-46E7-8F0B-E9D91D03E3F8}" type="presParOf" srcId="{3B9D20F9-FBE2-427F-A88C-427DC777BFB0}" destId="{20FAE96E-EE8E-4524-81B4-1992513C7BF6}" srcOrd="0" destOrd="0" presId="urn:microsoft.com/office/officeart/2005/8/layout/list1"/>
    <dgm:cxn modelId="{1D39D9CA-73BD-4358-9A8C-C9A1EBA56A20}" type="presParOf" srcId="{3B9D20F9-FBE2-427F-A88C-427DC777BFB0}" destId="{F21F6538-6C6D-4D21-8754-C2329B443F51}" srcOrd="1" destOrd="0" presId="urn:microsoft.com/office/officeart/2005/8/layout/list1"/>
    <dgm:cxn modelId="{3FE2AF61-0801-45F8-BBB7-C5A46C189596}" type="presParOf" srcId="{FFC37055-7DBC-492E-AAA6-686050D485E9}" destId="{8FC009F5-81E5-456F-8858-9418671CFB7F}" srcOrd="9" destOrd="0" presId="urn:microsoft.com/office/officeart/2005/8/layout/list1"/>
    <dgm:cxn modelId="{F38E248A-B94A-46D0-AF8A-04C5CF8D016D}" type="presParOf" srcId="{FFC37055-7DBC-492E-AAA6-686050D485E9}" destId="{A77D0874-AC81-452F-A254-60F49BD71385}"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F7CCA4-9148-4D6A-A09F-E33CC914646D}">
      <dsp:nvSpPr>
        <dsp:cNvPr id="0" name=""/>
        <dsp:cNvSpPr/>
      </dsp:nvSpPr>
      <dsp:spPr>
        <a:xfrm>
          <a:off x="0" y="583374"/>
          <a:ext cx="7242048" cy="680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29B97E-08B8-4B7D-B0FB-911564ACA6DF}">
      <dsp:nvSpPr>
        <dsp:cNvPr id="0" name=""/>
        <dsp:cNvSpPr/>
      </dsp:nvSpPr>
      <dsp:spPr>
        <a:xfrm>
          <a:off x="362102" y="184853"/>
          <a:ext cx="5069433" cy="7970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1613" tIns="0" rIns="191613" bIns="0" numCol="1" spcCol="1270" anchor="ctr" anchorCtr="0">
          <a:noAutofit/>
        </a:bodyPr>
        <a:lstStyle/>
        <a:p>
          <a:pPr marL="0" lvl="0" indent="0" algn="l" defTabSz="1200150">
            <a:lnSpc>
              <a:spcPct val="90000"/>
            </a:lnSpc>
            <a:spcBef>
              <a:spcPct val="0"/>
            </a:spcBef>
            <a:spcAft>
              <a:spcPct val="35000"/>
            </a:spcAft>
            <a:buNone/>
          </a:pPr>
          <a:r>
            <a:rPr lang="zh-CN" sz="2700" kern="1200"/>
            <a:t>技术：网络技术</a:t>
          </a:r>
          <a:endParaRPr lang="en-US" sz="2700" kern="1200"/>
        </a:p>
      </dsp:txBody>
      <dsp:txXfrm>
        <a:off x="401010" y="223761"/>
        <a:ext cx="4991617" cy="719224"/>
      </dsp:txXfrm>
    </dsp:sp>
    <dsp:sp modelId="{64BD2405-DE2F-45A6-A207-C7F5C597E703}">
      <dsp:nvSpPr>
        <dsp:cNvPr id="0" name=""/>
        <dsp:cNvSpPr/>
      </dsp:nvSpPr>
      <dsp:spPr>
        <a:xfrm>
          <a:off x="0" y="1808094"/>
          <a:ext cx="7242048" cy="6804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49CC0-B717-4A19-9348-1A9ABE080FA4}">
      <dsp:nvSpPr>
        <dsp:cNvPr id="0" name=""/>
        <dsp:cNvSpPr/>
      </dsp:nvSpPr>
      <dsp:spPr>
        <a:xfrm>
          <a:off x="362102" y="1409574"/>
          <a:ext cx="5069433" cy="79704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1613" tIns="0" rIns="191613" bIns="0" numCol="1" spcCol="1270" anchor="ctr" anchorCtr="0">
          <a:noAutofit/>
        </a:bodyPr>
        <a:lstStyle/>
        <a:p>
          <a:pPr marL="0" lvl="0" indent="0" algn="l" defTabSz="1200150">
            <a:lnSpc>
              <a:spcPct val="90000"/>
            </a:lnSpc>
            <a:spcBef>
              <a:spcPct val="0"/>
            </a:spcBef>
            <a:spcAft>
              <a:spcPct val="35000"/>
            </a:spcAft>
            <a:buNone/>
          </a:pPr>
          <a:r>
            <a:rPr lang="zh-CN" sz="2700" kern="1200"/>
            <a:t>应用场景：医疗卫生管理</a:t>
          </a:r>
          <a:r>
            <a:rPr lang="en-US" sz="2700" kern="1200"/>
            <a:t>/</a:t>
          </a:r>
          <a:r>
            <a:rPr lang="zh-CN" sz="2700" kern="1200"/>
            <a:t>服务</a:t>
          </a:r>
          <a:endParaRPr lang="en-US" sz="2700" kern="1200"/>
        </a:p>
      </dsp:txBody>
      <dsp:txXfrm>
        <a:off x="401010" y="1448482"/>
        <a:ext cx="4991617" cy="719224"/>
      </dsp:txXfrm>
    </dsp:sp>
    <dsp:sp modelId="{A77D0874-AC81-452F-A254-60F49BD71385}">
      <dsp:nvSpPr>
        <dsp:cNvPr id="0" name=""/>
        <dsp:cNvSpPr/>
      </dsp:nvSpPr>
      <dsp:spPr>
        <a:xfrm>
          <a:off x="0" y="3032814"/>
          <a:ext cx="7242048" cy="2679075"/>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2063" tIns="562356" rIns="562063" bIns="192024" numCol="1" spcCol="1270" anchor="t" anchorCtr="0">
          <a:noAutofit/>
        </a:bodyPr>
        <a:lstStyle/>
        <a:p>
          <a:pPr marL="228600" lvl="1" indent="-228600" algn="l" defTabSz="1200150">
            <a:lnSpc>
              <a:spcPct val="90000"/>
            </a:lnSpc>
            <a:spcBef>
              <a:spcPct val="0"/>
            </a:spcBef>
            <a:spcAft>
              <a:spcPct val="15000"/>
            </a:spcAft>
            <a:buChar char="•"/>
          </a:pPr>
          <a:r>
            <a:rPr lang="zh-CN" sz="2700" kern="1200"/>
            <a:t>在医疗卫生管理或服务的应用场景下</a:t>
          </a:r>
          <a:endParaRPr lang="en-US" sz="2700" kern="1200"/>
        </a:p>
        <a:p>
          <a:pPr marL="228600" lvl="1" indent="-228600" algn="l" defTabSz="1200150">
            <a:lnSpc>
              <a:spcPct val="90000"/>
            </a:lnSpc>
            <a:spcBef>
              <a:spcPct val="0"/>
            </a:spcBef>
            <a:spcAft>
              <a:spcPct val="15000"/>
            </a:spcAft>
            <a:buChar char="•"/>
          </a:pPr>
          <a:r>
            <a:rPr lang="zh-CN" sz="2700" kern="1200" dirty="0"/>
            <a:t>理解网络技术的</a:t>
          </a:r>
          <a:r>
            <a:rPr lang="zh-CN" sz="2700" kern="1200" dirty="0">
              <a:solidFill>
                <a:srgbClr val="FF0000"/>
              </a:solidFill>
            </a:rPr>
            <a:t>角色</a:t>
          </a:r>
          <a:endParaRPr lang="en-US" sz="2700" kern="1200" dirty="0">
            <a:solidFill>
              <a:srgbClr val="FF0000"/>
            </a:solidFill>
          </a:endParaRPr>
        </a:p>
        <a:p>
          <a:pPr marL="228600" lvl="1" indent="-228600" algn="l" defTabSz="1200150">
            <a:lnSpc>
              <a:spcPct val="90000"/>
            </a:lnSpc>
            <a:spcBef>
              <a:spcPct val="0"/>
            </a:spcBef>
            <a:spcAft>
              <a:spcPct val="15000"/>
            </a:spcAft>
            <a:buChar char="•"/>
          </a:pPr>
          <a:r>
            <a:rPr lang="zh-CN" sz="2700" kern="1200" dirty="0"/>
            <a:t>理解网络技术</a:t>
          </a:r>
          <a:r>
            <a:rPr lang="zh-CN" sz="2700" kern="1200" dirty="0">
              <a:solidFill>
                <a:srgbClr val="FF0000"/>
              </a:solidFill>
            </a:rPr>
            <a:t>如何发挥作用</a:t>
          </a:r>
          <a:endParaRPr lang="en-US" sz="2700" kern="1200" dirty="0">
            <a:solidFill>
              <a:srgbClr val="FF0000"/>
            </a:solidFill>
          </a:endParaRPr>
        </a:p>
        <a:p>
          <a:pPr marL="228600" lvl="1" indent="-228600" algn="l" defTabSz="1200150">
            <a:lnSpc>
              <a:spcPct val="90000"/>
            </a:lnSpc>
            <a:spcBef>
              <a:spcPct val="0"/>
            </a:spcBef>
            <a:spcAft>
              <a:spcPct val="15000"/>
            </a:spcAft>
            <a:buChar char="•"/>
          </a:pPr>
          <a:r>
            <a:rPr lang="zh-CN" sz="2700" kern="1200" dirty="0"/>
            <a:t>理解如何</a:t>
          </a:r>
          <a:r>
            <a:rPr lang="zh-CN" sz="2700" kern="1200" dirty="0">
              <a:solidFill>
                <a:srgbClr val="FF0000"/>
              </a:solidFill>
            </a:rPr>
            <a:t>设计</a:t>
          </a:r>
          <a:r>
            <a:rPr lang="zh-CN" sz="2700" kern="1200" dirty="0"/>
            <a:t>网络技术以符合应用场景</a:t>
          </a:r>
          <a:endParaRPr lang="en-US" sz="2700" kern="1200" dirty="0"/>
        </a:p>
      </dsp:txBody>
      <dsp:txXfrm>
        <a:off x="0" y="3032814"/>
        <a:ext cx="7242048" cy="2679075"/>
      </dsp:txXfrm>
    </dsp:sp>
    <dsp:sp modelId="{F21F6538-6C6D-4D21-8754-C2329B443F51}">
      <dsp:nvSpPr>
        <dsp:cNvPr id="0" name=""/>
        <dsp:cNvSpPr/>
      </dsp:nvSpPr>
      <dsp:spPr>
        <a:xfrm>
          <a:off x="362102" y="2634294"/>
          <a:ext cx="5069433" cy="7970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1613" tIns="0" rIns="191613" bIns="0" numCol="1" spcCol="1270" anchor="ctr" anchorCtr="0">
          <a:noAutofit/>
        </a:bodyPr>
        <a:lstStyle/>
        <a:p>
          <a:pPr marL="0" lvl="0" indent="0" algn="l" defTabSz="1200150">
            <a:lnSpc>
              <a:spcPct val="90000"/>
            </a:lnSpc>
            <a:spcBef>
              <a:spcPct val="0"/>
            </a:spcBef>
            <a:spcAft>
              <a:spcPct val="35000"/>
            </a:spcAft>
            <a:buNone/>
          </a:pPr>
          <a:r>
            <a:rPr lang="zh-CN" sz="2700" kern="1200"/>
            <a:t>目标：</a:t>
          </a:r>
          <a:endParaRPr lang="en-US" sz="2700" kern="1200"/>
        </a:p>
      </dsp:txBody>
      <dsp:txXfrm>
        <a:off x="401010" y="2673202"/>
        <a:ext cx="4991617" cy="71922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FE87C7-1903-4EA4-9CEF-3DA56EC63B5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240C2DD-8C59-4B17-A9C7-D067298860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DA01753-DE91-49C3-9400-008BA703C13B}"/>
              </a:ext>
            </a:extLst>
          </p:cNvPr>
          <p:cNvSpPr>
            <a:spLocks noGrp="1"/>
          </p:cNvSpPr>
          <p:nvPr>
            <p:ph type="dt" sz="half" idx="10"/>
          </p:nvPr>
        </p:nvSpPr>
        <p:spPr/>
        <p:txBody>
          <a:bodyPr/>
          <a:lstStyle/>
          <a:p>
            <a:fld id="{27A33D78-948E-4289-A477-D161AEE13F2B}" type="datetimeFigureOut">
              <a:rPr lang="zh-CN" altLang="en-US" smtClean="0"/>
              <a:t>2020/4/19</a:t>
            </a:fld>
            <a:endParaRPr lang="zh-CN" altLang="en-US"/>
          </a:p>
        </p:txBody>
      </p:sp>
      <p:sp>
        <p:nvSpPr>
          <p:cNvPr id="5" name="页脚占位符 4">
            <a:extLst>
              <a:ext uri="{FF2B5EF4-FFF2-40B4-BE49-F238E27FC236}">
                <a16:creationId xmlns:a16="http://schemas.microsoft.com/office/drawing/2014/main" id="{76E6703A-1DD9-401A-AEA6-217A09B666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DAA8EF-693B-4D30-AF9F-7FB9EB5D44BB}"/>
              </a:ext>
            </a:extLst>
          </p:cNvPr>
          <p:cNvSpPr>
            <a:spLocks noGrp="1"/>
          </p:cNvSpPr>
          <p:nvPr>
            <p:ph type="sldNum" sz="quarter" idx="12"/>
          </p:nvPr>
        </p:nvSpPr>
        <p:spPr/>
        <p:txBody>
          <a:bodyPr/>
          <a:lstStyle/>
          <a:p>
            <a:fld id="{B542CB32-FA38-4249-9A90-56AC0418C7DC}" type="slidenum">
              <a:rPr lang="zh-CN" altLang="en-US" smtClean="0"/>
              <a:t>‹#›</a:t>
            </a:fld>
            <a:endParaRPr lang="zh-CN" altLang="en-US"/>
          </a:p>
        </p:txBody>
      </p:sp>
    </p:spTree>
    <p:extLst>
      <p:ext uri="{BB962C8B-B14F-4D97-AF65-F5344CB8AC3E}">
        <p14:creationId xmlns:p14="http://schemas.microsoft.com/office/powerpoint/2010/main" val="2189674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28C9E9-C0F1-4565-BA5D-984DF954587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644BB4A-C4AD-4B26-94AC-2D82CCA65FC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6F1A9C7-BA6C-4403-8141-3A7A248BD680}"/>
              </a:ext>
            </a:extLst>
          </p:cNvPr>
          <p:cNvSpPr>
            <a:spLocks noGrp="1"/>
          </p:cNvSpPr>
          <p:nvPr>
            <p:ph type="dt" sz="half" idx="10"/>
          </p:nvPr>
        </p:nvSpPr>
        <p:spPr/>
        <p:txBody>
          <a:bodyPr/>
          <a:lstStyle/>
          <a:p>
            <a:fld id="{27A33D78-948E-4289-A477-D161AEE13F2B}" type="datetimeFigureOut">
              <a:rPr lang="zh-CN" altLang="en-US" smtClean="0"/>
              <a:t>2020/4/19</a:t>
            </a:fld>
            <a:endParaRPr lang="zh-CN" altLang="en-US"/>
          </a:p>
        </p:txBody>
      </p:sp>
      <p:sp>
        <p:nvSpPr>
          <p:cNvPr id="5" name="页脚占位符 4">
            <a:extLst>
              <a:ext uri="{FF2B5EF4-FFF2-40B4-BE49-F238E27FC236}">
                <a16:creationId xmlns:a16="http://schemas.microsoft.com/office/drawing/2014/main" id="{ECE12676-2472-442F-AADF-0BAA008DB1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E0F9A8-44AA-42FD-B99F-BD20FB85B9B6}"/>
              </a:ext>
            </a:extLst>
          </p:cNvPr>
          <p:cNvSpPr>
            <a:spLocks noGrp="1"/>
          </p:cNvSpPr>
          <p:nvPr>
            <p:ph type="sldNum" sz="quarter" idx="12"/>
          </p:nvPr>
        </p:nvSpPr>
        <p:spPr/>
        <p:txBody>
          <a:bodyPr/>
          <a:lstStyle/>
          <a:p>
            <a:fld id="{B542CB32-FA38-4249-9A90-56AC0418C7DC}" type="slidenum">
              <a:rPr lang="zh-CN" altLang="en-US" smtClean="0"/>
              <a:t>‹#›</a:t>
            </a:fld>
            <a:endParaRPr lang="zh-CN" altLang="en-US"/>
          </a:p>
        </p:txBody>
      </p:sp>
    </p:spTree>
    <p:extLst>
      <p:ext uri="{BB962C8B-B14F-4D97-AF65-F5344CB8AC3E}">
        <p14:creationId xmlns:p14="http://schemas.microsoft.com/office/powerpoint/2010/main" val="3469615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513DB2B-53E8-4061-90C0-38DEEED24CD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0FC2DEB-D2D3-4F49-9D24-9C9BE60F0FA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3B7D831-2B32-4C9A-8546-6C6B4796F12E}"/>
              </a:ext>
            </a:extLst>
          </p:cNvPr>
          <p:cNvSpPr>
            <a:spLocks noGrp="1"/>
          </p:cNvSpPr>
          <p:nvPr>
            <p:ph type="dt" sz="half" idx="10"/>
          </p:nvPr>
        </p:nvSpPr>
        <p:spPr/>
        <p:txBody>
          <a:bodyPr/>
          <a:lstStyle/>
          <a:p>
            <a:fld id="{27A33D78-948E-4289-A477-D161AEE13F2B}" type="datetimeFigureOut">
              <a:rPr lang="zh-CN" altLang="en-US" smtClean="0"/>
              <a:t>2020/4/19</a:t>
            </a:fld>
            <a:endParaRPr lang="zh-CN" altLang="en-US"/>
          </a:p>
        </p:txBody>
      </p:sp>
      <p:sp>
        <p:nvSpPr>
          <p:cNvPr id="5" name="页脚占位符 4">
            <a:extLst>
              <a:ext uri="{FF2B5EF4-FFF2-40B4-BE49-F238E27FC236}">
                <a16:creationId xmlns:a16="http://schemas.microsoft.com/office/drawing/2014/main" id="{7D557AFB-C335-47E2-90BF-2595E13AA4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31FC46-5C18-4DEC-99A4-4ABA53994C3D}"/>
              </a:ext>
            </a:extLst>
          </p:cNvPr>
          <p:cNvSpPr>
            <a:spLocks noGrp="1"/>
          </p:cNvSpPr>
          <p:nvPr>
            <p:ph type="sldNum" sz="quarter" idx="12"/>
          </p:nvPr>
        </p:nvSpPr>
        <p:spPr/>
        <p:txBody>
          <a:bodyPr/>
          <a:lstStyle/>
          <a:p>
            <a:fld id="{B542CB32-FA38-4249-9A90-56AC0418C7DC}" type="slidenum">
              <a:rPr lang="zh-CN" altLang="en-US" smtClean="0"/>
              <a:t>‹#›</a:t>
            </a:fld>
            <a:endParaRPr lang="zh-CN" altLang="en-US"/>
          </a:p>
        </p:txBody>
      </p:sp>
    </p:spTree>
    <p:extLst>
      <p:ext uri="{BB962C8B-B14F-4D97-AF65-F5344CB8AC3E}">
        <p14:creationId xmlns:p14="http://schemas.microsoft.com/office/powerpoint/2010/main" val="703681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BF502D-915F-4F35-BA99-6E704D876CA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2A1F355-4BA0-4AAB-B862-0BF190DBF8B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F82A185-AD41-40ED-85B9-2D5CEAB54D82}"/>
              </a:ext>
            </a:extLst>
          </p:cNvPr>
          <p:cNvSpPr>
            <a:spLocks noGrp="1"/>
          </p:cNvSpPr>
          <p:nvPr>
            <p:ph type="dt" sz="half" idx="10"/>
          </p:nvPr>
        </p:nvSpPr>
        <p:spPr/>
        <p:txBody>
          <a:bodyPr/>
          <a:lstStyle/>
          <a:p>
            <a:fld id="{27A33D78-948E-4289-A477-D161AEE13F2B}" type="datetimeFigureOut">
              <a:rPr lang="zh-CN" altLang="en-US" smtClean="0"/>
              <a:t>2020/4/19</a:t>
            </a:fld>
            <a:endParaRPr lang="zh-CN" altLang="en-US"/>
          </a:p>
        </p:txBody>
      </p:sp>
      <p:sp>
        <p:nvSpPr>
          <p:cNvPr id="5" name="页脚占位符 4">
            <a:extLst>
              <a:ext uri="{FF2B5EF4-FFF2-40B4-BE49-F238E27FC236}">
                <a16:creationId xmlns:a16="http://schemas.microsoft.com/office/drawing/2014/main" id="{8B65F7B0-9BA5-4903-8073-0EFCC1E420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E6DE61-5ED2-47F5-81FB-6D98E5A75DC3}"/>
              </a:ext>
            </a:extLst>
          </p:cNvPr>
          <p:cNvSpPr>
            <a:spLocks noGrp="1"/>
          </p:cNvSpPr>
          <p:nvPr>
            <p:ph type="sldNum" sz="quarter" idx="12"/>
          </p:nvPr>
        </p:nvSpPr>
        <p:spPr/>
        <p:txBody>
          <a:bodyPr/>
          <a:lstStyle/>
          <a:p>
            <a:fld id="{B542CB32-FA38-4249-9A90-56AC0418C7DC}" type="slidenum">
              <a:rPr lang="zh-CN" altLang="en-US" smtClean="0"/>
              <a:t>‹#›</a:t>
            </a:fld>
            <a:endParaRPr lang="zh-CN" altLang="en-US"/>
          </a:p>
        </p:txBody>
      </p:sp>
    </p:spTree>
    <p:extLst>
      <p:ext uri="{BB962C8B-B14F-4D97-AF65-F5344CB8AC3E}">
        <p14:creationId xmlns:p14="http://schemas.microsoft.com/office/powerpoint/2010/main" val="3867775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22A8C0-F91D-4469-A6DD-53AB03B8CE1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9757E23-4571-46F0-BB02-824303D66F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9F9A26E-2D08-4CA3-9DB1-BFAC933544E5}"/>
              </a:ext>
            </a:extLst>
          </p:cNvPr>
          <p:cNvSpPr>
            <a:spLocks noGrp="1"/>
          </p:cNvSpPr>
          <p:nvPr>
            <p:ph type="dt" sz="half" idx="10"/>
          </p:nvPr>
        </p:nvSpPr>
        <p:spPr/>
        <p:txBody>
          <a:bodyPr/>
          <a:lstStyle/>
          <a:p>
            <a:fld id="{27A33D78-948E-4289-A477-D161AEE13F2B}" type="datetimeFigureOut">
              <a:rPr lang="zh-CN" altLang="en-US" smtClean="0"/>
              <a:t>2020/4/19</a:t>
            </a:fld>
            <a:endParaRPr lang="zh-CN" altLang="en-US"/>
          </a:p>
        </p:txBody>
      </p:sp>
      <p:sp>
        <p:nvSpPr>
          <p:cNvPr id="5" name="页脚占位符 4">
            <a:extLst>
              <a:ext uri="{FF2B5EF4-FFF2-40B4-BE49-F238E27FC236}">
                <a16:creationId xmlns:a16="http://schemas.microsoft.com/office/drawing/2014/main" id="{36FB3B16-F6E0-471F-B0D2-0C7F29E4FF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021ECD-9348-4B2C-AD6A-8CC710F74C22}"/>
              </a:ext>
            </a:extLst>
          </p:cNvPr>
          <p:cNvSpPr>
            <a:spLocks noGrp="1"/>
          </p:cNvSpPr>
          <p:nvPr>
            <p:ph type="sldNum" sz="quarter" idx="12"/>
          </p:nvPr>
        </p:nvSpPr>
        <p:spPr/>
        <p:txBody>
          <a:bodyPr/>
          <a:lstStyle/>
          <a:p>
            <a:fld id="{B542CB32-FA38-4249-9A90-56AC0418C7DC}" type="slidenum">
              <a:rPr lang="zh-CN" altLang="en-US" smtClean="0"/>
              <a:t>‹#›</a:t>
            </a:fld>
            <a:endParaRPr lang="zh-CN" altLang="en-US"/>
          </a:p>
        </p:txBody>
      </p:sp>
    </p:spTree>
    <p:extLst>
      <p:ext uri="{BB962C8B-B14F-4D97-AF65-F5344CB8AC3E}">
        <p14:creationId xmlns:p14="http://schemas.microsoft.com/office/powerpoint/2010/main" val="4157366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937F0-34A2-462D-B8D4-E0E30D744A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6DC197F-44FF-4C03-9FA1-45F52541A29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2BE0BD6-D0FB-44A9-8CB6-299DD9D796A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B43BFE0-E5F7-44C2-A881-0247624990BA}"/>
              </a:ext>
            </a:extLst>
          </p:cNvPr>
          <p:cNvSpPr>
            <a:spLocks noGrp="1"/>
          </p:cNvSpPr>
          <p:nvPr>
            <p:ph type="dt" sz="half" idx="10"/>
          </p:nvPr>
        </p:nvSpPr>
        <p:spPr/>
        <p:txBody>
          <a:bodyPr/>
          <a:lstStyle/>
          <a:p>
            <a:fld id="{27A33D78-948E-4289-A477-D161AEE13F2B}" type="datetimeFigureOut">
              <a:rPr lang="zh-CN" altLang="en-US" smtClean="0"/>
              <a:t>2020/4/19</a:t>
            </a:fld>
            <a:endParaRPr lang="zh-CN" altLang="en-US"/>
          </a:p>
        </p:txBody>
      </p:sp>
      <p:sp>
        <p:nvSpPr>
          <p:cNvPr id="6" name="页脚占位符 5">
            <a:extLst>
              <a:ext uri="{FF2B5EF4-FFF2-40B4-BE49-F238E27FC236}">
                <a16:creationId xmlns:a16="http://schemas.microsoft.com/office/drawing/2014/main" id="{96D048F1-6E97-4D81-AC10-C910EE1B3E3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6E2AAA7-0D79-43AE-A1E9-A9A00E52CB32}"/>
              </a:ext>
            </a:extLst>
          </p:cNvPr>
          <p:cNvSpPr>
            <a:spLocks noGrp="1"/>
          </p:cNvSpPr>
          <p:nvPr>
            <p:ph type="sldNum" sz="quarter" idx="12"/>
          </p:nvPr>
        </p:nvSpPr>
        <p:spPr/>
        <p:txBody>
          <a:bodyPr/>
          <a:lstStyle/>
          <a:p>
            <a:fld id="{B542CB32-FA38-4249-9A90-56AC0418C7DC}" type="slidenum">
              <a:rPr lang="zh-CN" altLang="en-US" smtClean="0"/>
              <a:t>‹#›</a:t>
            </a:fld>
            <a:endParaRPr lang="zh-CN" altLang="en-US"/>
          </a:p>
        </p:txBody>
      </p:sp>
    </p:spTree>
    <p:extLst>
      <p:ext uri="{BB962C8B-B14F-4D97-AF65-F5344CB8AC3E}">
        <p14:creationId xmlns:p14="http://schemas.microsoft.com/office/powerpoint/2010/main" val="6151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E0D3FD-AD52-410D-92E6-B9C64CB96BB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0A0F665-3EDE-4F89-910F-292A892E9F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F01B86B-93EB-47A3-8341-ECC18B2B5F6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DF8124B-DC24-4001-BB56-E8FF5BD6A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3D1CB7C-55D2-4A28-97C4-415B6219416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D7D0E66-9715-43E6-B444-5FC80FE79B40}"/>
              </a:ext>
            </a:extLst>
          </p:cNvPr>
          <p:cNvSpPr>
            <a:spLocks noGrp="1"/>
          </p:cNvSpPr>
          <p:nvPr>
            <p:ph type="dt" sz="half" idx="10"/>
          </p:nvPr>
        </p:nvSpPr>
        <p:spPr/>
        <p:txBody>
          <a:bodyPr/>
          <a:lstStyle/>
          <a:p>
            <a:fld id="{27A33D78-948E-4289-A477-D161AEE13F2B}" type="datetimeFigureOut">
              <a:rPr lang="zh-CN" altLang="en-US" smtClean="0"/>
              <a:t>2020/4/19</a:t>
            </a:fld>
            <a:endParaRPr lang="zh-CN" altLang="en-US"/>
          </a:p>
        </p:txBody>
      </p:sp>
      <p:sp>
        <p:nvSpPr>
          <p:cNvPr id="8" name="页脚占位符 7">
            <a:extLst>
              <a:ext uri="{FF2B5EF4-FFF2-40B4-BE49-F238E27FC236}">
                <a16:creationId xmlns:a16="http://schemas.microsoft.com/office/drawing/2014/main" id="{F0D49EB9-3E5B-46BD-85B2-EB8C44AE498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A94AC16-3BB7-45BD-BFB4-85F87CFDC4C2}"/>
              </a:ext>
            </a:extLst>
          </p:cNvPr>
          <p:cNvSpPr>
            <a:spLocks noGrp="1"/>
          </p:cNvSpPr>
          <p:nvPr>
            <p:ph type="sldNum" sz="quarter" idx="12"/>
          </p:nvPr>
        </p:nvSpPr>
        <p:spPr/>
        <p:txBody>
          <a:bodyPr/>
          <a:lstStyle/>
          <a:p>
            <a:fld id="{B542CB32-FA38-4249-9A90-56AC0418C7DC}" type="slidenum">
              <a:rPr lang="zh-CN" altLang="en-US" smtClean="0"/>
              <a:t>‹#›</a:t>
            </a:fld>
            <a:endParaRPr lang="zh-CN" altLang="en-US"/>
          </a:p>
        </p:txBody>
      </p:sp>
    </p:spTree>
    <p:extLst>
      <p:ext uri="{BB962C8B-B14F-4D97-AF65-F5344CB8AC3E}">
        <p14:creationId xmlns:p14="http://schemas.microsoft.com/office/powerpoint/2010/main" val="3894607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1139A0-7270-4585-B124-9E07A1FDDA4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9826B63-2FE6-4CA7-AA57-1FDDA8EDFACD}"/>
              </a:ext>
            </a:extLst>
          </p:cNvPr>
          <p:cNvSpPr>
            <a:spLocks noGrp="1"/>
          </p:cNvSpPr>
          <p:nvPr>
            <p:ph type="dt" sz="half" idx="10"/>
          </p:nvPr>
        </p:nvSpPr>
        <p:spPr/>
        <p:txBody>
          <a:bodyPr/>
          <a:lstStyle/>
          <a:p>
            <a:fld id="{27A33D78-948E-4289-A477-D161AEE13F2B}" type="datetimeFigureOut">
              <a:rPr lang="zh-CN" altLang="en-US" smtClean="0"/>
              <a:t>2020/4/19</a:t>
            </a:fld>
            <a:endParaRPr lang="zh-CN" altLang="en-US"/>
          </a:p>
        </p:txBody>
      </p:sp>
      <p:sp>
        <p:nvSpPr>
          <p:cNvPr id="4" name="页脚占位符 3">
            <a:extLst>
              <a:ext uri="{FF2B5EF4-FFF2-40B4-BE49-F238E27FC236}">
                <a16:creationId xmlns:a16="http://schemas.microsoft.com/office/drawing/2014/main" id="{ED3FD79D-E129-4B1C-AF1B-ED2744B6333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C8D5716-E756-4A46-B321-C80B1C8EC774}"/>
              </a:ext>
            </a:extLst>
          </p:cNvPr>
          <p:cNvSpPr>
            <a:spLocks noGrp="1"/>
          </p:cNvSpPr>
          <p:nvPr>
            <p:ph type="sldNum" sz="quarter" idx="12"/>
          </p:nvPr>
        </p:nvSpPr>
        <p:spPr/>
        <p:txBody>
          <a:bodyPr/>
          <a:lstStyle/>
          <a:p>
            <a:fld id="{B542CB32-FA38-4249-9A90-56AC0418C7DC}" type="slidenum">
              <a:rPr lang="zh-CN" altLang="en-US" smtClean="0"/>
              <a:t>‹#›</a:t>
            </a:fld>
            <a:endParaRPr lang="zh-CN" altLang="en-US"/>
          </a:p>
        </p:txBody>
      </p:sp>
    </p:spTree>
    <p:extLst>
      <p:ext uri="{BB962C8B-B14F-4D97-AF65-F5344CB8AC3E}">
        <p14:creationId xmlns:p14="http://schemas.microsoft.com/office/powerpoint/2010/main" val="690240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566A234-A243-493E-8C63-11E303756758}"/>
              </a:ext>
            </a:extLst>
          </p:cNvPr>
          <p:cNvSpPr>
            <a:spLocks noGrp="1"/>
          </p:cNvSpPr>
          <p:nvPr>
            <p:ph type="dt" sz="half" idx="10"/>
          </p:nvPr>
        </p:nvSpPr>
        <p:spPr/>
        <p:txBody>
          <a:bodyPr/>
          <a:lstStyle/>
          <a:p>
            <a:fld id="{27A33D78-948E-4289-A477-D161AEE13F2B}" type="datetimeFigureOut">
              <a:rPr lang="zh-CN" altLang="en-US" smtClean="0"/>
              <a:t>2020/4/19</a:t>
            </a:fld>
            <a:endParaRPr lang="zh-CN" altLang="en-US"/>
          </a:p>
        </p:txBody>
      </p:sp>
      <p:sp>
        <p:nvSpPr>
          <p:cNvPr id="3" name="页脚占位符 2">
            <a:extLst>
              <a:ext uri="{FF2B5EF4-FFF2-40B4-BE49-F238E27FC236}">
                <a16:creationId xmlns:a16="http://schemas.microsoft.com/office/drawing/2014/main" id="{4587863A-D167-48D9-89B3-C2D0A521C8E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547CA16-8545-4A97-AFFD-9A23B681EE17}"/>
              </a:ext>
            </a:extLst>
          </p:cNvPr>
          <p:cNvSpPr>
            <a:spLocks noGrp="1"/>
          </p:cNvSpPr>
          <p:nvPr>
            <p:ph type="sldNum" sz="quarter" idx="12"/>
          </p:nvPr>
        </p:nvSpPr>
        <p:spPr/>
        <p:txBody>
          <a:bodyPr/>
          <a:lstStyle/>
          <a:p>
            <a:fld id="{B542CB32-FA38-4249-9A90-56AC0418C7DC}" type="slidenum">
              <a:rPr lang="zh-CN" altLang="en-US" smtClean="0"/>
              <a:t>‹#›</a:t>
            </a:fld>
            <a:endParaRPr lang="zh-CN" altLang="en-US"/>
          </a:p>
        </p:txBody>
      </p:sp>
    </p:spTree>
    <p:extLst>
      <p:ext uri="{BB962C8B-B14F-4D97-AF65-F5344CB8AC3E}">
        <p14:creationId xmlns:p14="http://schemas.microsoft.com/office/powerpoint/2010/main" val="2525764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E91B2-77E9-451C-8FB7-58608FB0F04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D2F55C1-C8D8-4FDF-AB5D-799B7409DC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1E8BEB80-436A-4D60-907E-0C6BD853D9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4A74F42-0BBF-44A9-BCD9-8EB1463C1995}"/>
              </a:ext>
            </a:extLst>
          </p:cNvPr>
          <p:cNvSpPr>
            <a:spLocks noGrp="1"/>
          </p:cNvSpPr>
          <p:nvPr>
            <p:ph type="dt" sz="half" idx="10"/>
          </p:nvPr>
        </p:nvSpPr>
        <p:spPr/>
        <p:txBody>
          <a:bodyPr/>
          <a:lstStyle/>
          <a:p>
            <a:fld id="{27A33D78-948E-4289-A477-D161AEE13F2B}" type="datetimeFigureOut">
              <a:rPr lang="zh-CN" altLang="en-US" smtClean="0"/>
              <a:t>2020/4/19</a:t>
            </a:fld>
            <a:endParaRPr lang="zh-CN" altLang="en-US"/>
          </a:p>
        </p:txBody>
      </p:sp>
      <p:sp>
        <p:nvSpPr>
          <p:cNvPr id="6" name="页脚占位符 5">
            <a:extLst>
              <a:ext uri="{FF2B5EF4-FFF2-40B4-BE49-F238E27FC236}">
                <a16:creationId xmlns:a16="http://schemas.microsoft.com/office/drawing/2014/main" id="{1FEB3C7F-DC87-48F1-910F-2117FB0A87F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1F4FE84-E574-4E65-A9DB-ACB4377F8253}"/>
              </a:ext>
            </a:extLst>
          </p:cNvPr>
          <p:cNvSpPr>
            <a:spLocks noGrp="1"/>
          </p:cNvSpPr>
          <p:nvPr>
            <p:ph type="sldNum" sz="quarter" idx="12"/>
          </p:nvPr>
        </p:nvSpPr>
        <p:spPr/>
        <p:txBody>
          <a:bodyPr/>
          <a:lstStyle/>
          <a:p>
            <a:fld id="{B542CB32-FA38-4249-9A90-56AC0418C7DC}" type="slidenum">
              <a:rPr lang="zh-CN" altLang="en-US" smtClean="0"/>
              <a:t>‹#›</a:t>
            </a:fld>
            <a:endParaRPr lang="zh-CN" altLang="en-US"/>
          </a:p>
        </p:txBody>
      </p:sp>
    </p:spTree>
    <p:extLst>
      <p:ext uri="{BB962C8B-B14F-4D97-AF65-F5344CB8AC3E}">
        <p14:creationId xmlns:p14="http://schemas.microsoft.com/office/powerpoint/2010/main" val="161244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0D481D-CD19-4B8D-A1AC-435192235F6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EA3656B-50E6-44E4-86CF-D415000902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7E98B79-C25B-4B9D-BF0C-F11860853A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F572997-0325-4FD5-B103-11A83B810B5B}"/>
              </a:ext>
            </a:extLst>
          </p:cNvPr>
          <p:cNvSpPr>
            <a:spLocks noGrp="1"/>
          </p:cNvSpPr>
          <p:nvPr>
            <p:ph type="dt" sz="half" idx="10"/>
          </p:nvPr>
        </p:nvSpPr>
        <p:spPr/>
        <p:txBody>
          <a:bodyPr/>
          <a:lstStyle/>
          <a:p>
            <a:fld id="{27A33D78-948E-4289-A477-D161AEE13F2B}" type="datetimeFigureOut">
              <a:rPr lang="zh-CN" altLang="en-US" smtClean="0"/>
              <a:t>2020/4/19</a:t>
            </a:fld>
            <a:endParaRPr lang="zh-CN" altLang="en-US"/>
          </a:p>
        </p:txBody>
      </p:sp>
      <p:sp>
        <p:nvSpPr>
          <p:cNvPr id="6" name="页脚占位符 5">
            <a:extLst>
              <a:ext uri="{FF2B5EF4-FFF2-40B4-BE49-F238E27FC236}">
                <a16:creationId xmlns:a16="http://schemas.microsoft.com/office/drawing/2014/main" id="{A27A8951-F246-4543-B064-1786F2156B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02C669-D989-4535-922D-85BEEBD9C83F}"/>
              </a:ext>
            </a:extLst>
          </p:cNvPr>
          <p:cNvSpPr>
            <a:spLocks noGrp="1"/>
          </p:cNvSpPr>
          <p:nvPr>
            <p:ph type="sldNum" sz="quarter" idx="12"/>
          </p:nvPr>
        </p:nvSpPr>
        <p:spPr/>
        <p:txBody>
          <a:bodyPr/>
          <a:lstStyle/>
          <a:p>
            <a:fld id="{B542CB32-FA38-4249-9A90-56AC0418C7DC}" type="slidenum">
              <a:rPr lang="zh-CN" altLang="en-US" smtClean="0"/>
              <a:t>‹#›</a:t>
            </a:fld>
            <a:endParaRPr lang="zh-CN" altLang="en-US"/>
          </a:p>
        </p:txBody>
      </p:sp>
    </p:spTree>
    <p:extLst>
      <p:ext uri="{BB962C8B-B14F-4D97-AF65-F5344CB8AC3E}">
        <p14:creationId xmlns:p14="http://schemas.microsoft.com/office/powerpoint/2010/main" val="3553488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BB7251F-41A0-45E5-9D91-5241424259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DF04183-E777-41DC-8AB7-7FDFC44C21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0E3590D-DB2B-4433-B49F-8B4C876899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A33D78-948E-4289-A477-D161AEE13F2B}" type="datetimeFigureOut">
              <a:rPr lang="zh-CN" altLang="en-US" smtClean="0"/>
              <a:t>2020/4/19</a:t>
            </a:fld>
            <a:endParaRPr lang="zh-CN" altLang="en-US"/>
          </a:p>
        </p:txBody>
      </p:sp>
      <p:sp>
        <p:nvSpPr>
          <p:cNvPr id="5" name="页脚占位符 4">
            <a:extLst>
              <a:ext uri="{FF2B5EF4-FFF2-40B4-BE49-F238E27FC236}">
                <a16:creationId xmlns:a16="http://schemas.microsoft.com/office/drawing/2014/main" id="{80DB8E3F-4E82-402F-B69F-B436DC7309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2FD4B26-A8E4-4882-97A1-47C24460C5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42CB32-FA38-4249-9A90-56AC0418C7DC}" type="slidenum">
              <a:rPr lang="zh-CN" altLang="en-US" smtClean="0"/>
              <a:t>‹#›</a:t>
            </a:fld>
            <a:endParaRPr lang="zh-CN" altLang="en-US"/>
          </a:p>
        </p:txBody>
      </p:sp>
    </p:spTree>
    <p:extLst>
      <p:ext uri="{BB962C8B-B14F-4D97-AF65-F5344CB8AC3E}">
        <p14:creationId xmlns:p14="http://schemas.microsoft.com/office/powerpoint/2010/main" val="2505633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0843C3-8DA8-4C44-9848-963612C66CC1}"/>
              </a:ext>
            </a:extLst>
          </p:cNvPr>
          <p:cNvSpPr>
            <a:spLocks noGrp="1"/>
          </p:cNvSpPr>
          <p:nvPr>
            <p:ph type="ctrTitle"/>
          </p:nvPr>
        </p:nvSpPr>
        <p:spPr>
          <a:xfrm>
            <a:off x="1524000" y="787083"/>
            <a:ext cx="9144000" cy="2387600"/>
          </a:xfrm>
        </p:spPr>
        <p:txBody>
          <a:bodyPr/>
          <a:lstStyle/>
          <a:p>
            <a:r>
              <a:rPr lang="zh-CN" altLang="en-US" dirty="0"/>
              <a:t>网络设计与应用（一）：</a:t>
            </a:r>
            <a:br>
              <a:rPr lang="en-US" altLang="zh-CN" dirty="0"/>
            </a:br>
            <a:r>
              <a:rPr lang="zh-CN" altLang="en-US" dirty="0"/>
              <a:t>现代网络概论</a:t>
            </a:r>
          </a:p>
        </p:txBody>
      </p:sp>
      <p:sp>
        <p:nvSpPr>
          <p:cNvPr id="3" name="副标题 2">
            <a:extLst>
              <a:ext uri="{FF2B5EF4-FFF2-40B4-BE49-F238E27FC236}">
                <a16:creationId xmlns:a16="http://schemas.microsoft.com/office/drawing/2014/main" id="{82720A68-4F40-4B8F-836A-BC1C0C66CA76}"/>
              </a:ext>
            </a:extLst>
          </p:cNvPr>
          <p:cNvSpPr>
            <a:spLocks noGrp="1"/>
          </p:cNvSpPr>
          <p:nvPr>
            <p:ph type="subTitle" idx="1"/>
          </p:nvPr>
        </p:nvSpPr>
        <p:spPr>
          <a:xfrm>
            <a:off x="1524000" y="3602038"/>
            <a:ext cx="9144000" cy="2006282"/>
          </a:xfrm>
        </p:spPr>
        <p:txBody>
          <a:bodyPr>
            <a:noAutofit/>
          </a:bodyPr>
          <a:lstStyle/>
          <a:p>
            <a:r>
              <a:rPr lang="zh-CN" altLang="en-US" sz="3600" dirty="0"/>
              <a:t>医药卫生管理学院</a:t>
            </a:r>
            <a:endParaRPr lang="en-US" altLang="zh-CN" sz="3600" dirty="0"/>
          </a:p>
          <a:p>
            <a:r>
              <a:rPr lang="zh-CN" altLang="en-US" sz="3600" dirty="0"/>
              <a:t>授课教师：吴    翔</a:t>
            </a:r>
            <a:endParaRPr lang="en-US" altLang="zh-CN" sz="3600" dirty="0"/>
          </a:p>
          <a:p>
            <a:r>
              <a:rPr lang="zh-CN" altLang="en-US" sz="3600" dirty="0"/>
              <a:t>   日期：</a:t>
            </a:r>
            <a:r>
              <a:rPr lang="en-US" altLang="zh-CN" sz="3600" dirty="0"/>
              <a:t>April 13, 2020</a:t>
            </a:r>
            <a:endParaRPr lang="zh-CN" altLang="en-US" sz="3600" dirty="0"/>
          </a:p>
        </p:txBody>
      </p:sp>
    </p:spTree>
    <p:extLst>
      <p:ext uri="{BB962C8B-B14F-4D97-AF65-F5344CB8AC3E}">
        <p14:creationId xmlns:p14="http://schemas.microsoft.com/office/powerpoint/2010/main" val="1850520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9F7F53-E888-4A1D-8629-5D065ECCAB6E}"/>
              </a:ext>
            </a:extLst>
          </p:cNvPr>
          <p:cNvSpPr>
            <a:spLocks noGrp="1"/>
          </p:cNvSpPr>
          <p:nvPr>
            <p:ph type="title"/>
          </p:nvPr>
        </p:nvSpPr>
        <p:spPr/>
        <p:txBody>
          <a:bodyPr/>
          <a:lstStyle/>
          <a:p>
            <a:r>
              <a:rPr lang="zh-CN" altLang="en-US" dirty="0"/>
              <a:t>教学内容</a:t>
            </a:r>
          </a:p>
        </p:txBody>
      </p:sp>
      <p:sp>
        <p:nvSpPr>
          <p:cNvPr id="3" name="内容占位符 2">
            <a:extLst>
              <a:ext uri="{FF2B5EF4-FFF2-40B4-BE49-F238E27FC236}">
                <a16:creationId xmlns:a16="http://schemas.microsoft.com/office/drawing/2014/main" id="{A77EB807-F267-4108-ACF8-EA38B6FC7CE4}"/>
              </a:ext>
            </a:extLst>
          </p:cNvPr>
          <p:cNvSpPr>
            <a:spLocks noGrp="1"/>
          </p:cNvSpPr>
          <p:nvPr>
            <p:ph idx="1"/>
          </p:nvPr>
        </p:nvSpPr>
        <p:spPr/>
        <p:txBody>
          <a:bodyPr>
            <a:normAutofit/>
          </a:bodyPr>
          <a:lstStyle/>
          <a:p>
            <a:pPr marL="514350" indent="-514350">
              <a:buFont typeface="+mj-lt"/>
              <a:buAutoNum type="arabicPeriod"/>
            </a:pPr>
            <a:r>
              <a:rPr lang="zh-CN" altLang="en-US" sz="3200" dirty="0"/>
              <a:t>应用场景中的互联网特征</a:t>
            </a:r>
            <a:endParaRPr lang="en-US" altLang="zh-CN" sz="3200" dirty="0"/>
          </a:p>
          <a:p>
            <a:pPr marL="514350" indent="-514350">
              <a:buFont typeface="+mj-lt"/>
              <a:buAutoNum type="arabicPeriod"/>
            </a:pPr>
            <a:r>
              <a:rPr lang="en-US" altLang="zh-CN" sz="3200" dirty="0"/>
              <a:t>ITA</a:t>
            </a:r>
            <a:r>
              <a:rPr lang="zh-CN" altLang="en-US" sz="3200" dirty="0"/>
              <a:t>视角</a:t>
            </a:r>
            <a:endParaRPr lang="en-US" altLang="zh-CN" sz="3200" dirty="0"/>
          </a:p>
          <a:p>
            <a:pPr marL="514350" indent="-514350">
              <a:buFont typeface="+mj-lt"/>
              <a:buAutoNum type="arabicPeriod"/>
            </a:pPr>
            <a:r>
              <a:rPr lang="zh-CN" altLang="en-US" sz="3200" dirty="0"/>
              <a:t>信息系统成功模型</a:t>
            </a:r>
            <a:endParaRPr lang="en-US" altLang="zh-CN" sz="3200" dirty="0"/>
          </a:p>
          <a:p>
            <a:pPr marL="514350" indent="-514350">
              <a:buFont typeface="+mj-lt"/>
              <a:buAutoNum type="arabicPeriod"/>
            </a:pPr>
            <a:r>
              <a:rPr lang="zh-CN" altLang="en-US" sz="3200" dirty="0"/>
              <a:t>任务技术匹配理论</a:t>
            </a:r>
            <a:endParaRPr lang="en-US" altLang="zh-CN" sz="3200" dirty="0"/>
          </a:p>
          <a:p>
            <a:pPr marL="514350" indent="-514350">
              <a:buFont typeface="+mj-lt"/>
              <a:buAutoNum type="arabicPeriod"/>
            </a:pPr>
            <a:r>
              <a:rPr lang="zh-CN" altLang="en-US" sz="3200" dirty="0"/>
              <a:t>社会认知理论</a:t>
            </a:r>
            <a:endParaRPr lang="en-US" altLang="zh-CN" sz="3200" dirty="0"/>
          </a:p>
        </p:txBody>
      </p:sp>
    </p:spTree>
    <p:extLst>
      <p:ext uri="{BB962C8B-B14F-4D97-AF65-F5344CB8AC3E}">
        <p14:creationId xmlns:p14="http://schemas.microsoft.com/office/powerpoint/2010/main" val="2457768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54A11A-9F82-4C2E-B5BC-6D74815B75E0}"/>
              </a:ext>
            </a:extLst>
          </p:cNvPr>
          <p:cNvSpPr>
            <a:spLocks noGrp="1"/>
          </p:cNvSpPr>
          <p:nvPr>
            <p:ph type="title"/>
          </p:nvPr>
        </p:nvSpPr>
        <p:spPr/>
        <p:txBody>
          <a:bodyPr/>
          <a:lstStyle/>
          <a:p>
            <a:r>
              <a:rPr lang="zh-CN" altLang="en-US" dirty="0"/>
              <a:t>“网络”的界定</a:t>
            </a:r>
          </a:p>
        </p:txBody>
      </p:sp>
      <p:sp>
        <p:nvSpPr>
          <p:cNvPr id="3" name="内容占位符 2">
            <a:extLst>
              <a:ext uri="{FF2B5EF4-FFF2-40B4-BE49-F238E27FC236}">
                <a16:creationId xmlns:a16="http://schemas.microsoft.com/office/drawing/2014/main" id="{3C6AB07B-3046-437C-9C4E-D3DE6AAF5A1A}"/>
              </a:ext>
            </a:extLst>
          </p:cNvPr>
          <p:cNvSpPr>
            <a:spLocks noGrp="1"/>
          </p:cNvSpPr>
          <p:nvPr>
            <p:ph idx="1"/>
          </p:nvPr>
        </p:nvSpPr>
        <p:spPr>
          <a:xfrm>
            <a:off x="838200" y="1825625"/>
            <a:ext cx="9575800" cy="4667250"/>
          </a:xfrm>
        </p:spPr>
        <p:txBody>
          <a:bodyPr>
            <a:normAutofit/>
          </a:bodyPr>
          <a:lstStyle/>
          <a:p>
            <a:r>
              <a:rPr lang="zh-CN" altLang="en-US" sz="3200" dirty="0"/>
              <a:t>三网融合：以</a:t>
            </a:r>
            <a:r>
              <a:rPr lang="zh-CN" altLang="en-US" sz="3200" dirty="0">
                <a:solidFill>
                  <a:srgbClr val="FF0000"/>
                </a:solidFill>
              </a:rPr>
              <a:t>因特网</a:t>
            </a:r>
            <a:r>
              <a:rPr lang="zh-CN" altLang="en-US" sz="3200" dirty="0"/>
              <a:t>（</a:t>
            </a:r>
            <a:r>
              <a:rPr lang="en-US" altLang="zh-CN" sz="3200" dirty="0"/>
              <a:t>Internet</a:t>
            </a:r>
            <a:r>
              <a:rPr lang="zh-CN" altLang="en-US" sz="3200" dirty="0"/>
              <a:t>）为代表的数字通信网、以电话网（包括移动</a:t>
            </a:r>
            <a:r>
              <a:rPr lang="zh-CN" altLang="en-US" sz="3200" dirty="0">
                <a:solidFill>
                  <a:srgbClr val="FF0000"/>
                </a:solidFill>
              </a:rPr>
              <a:t>通信网</a:t>
            </a:r>
            <a:r>
              <a:rPr lang="zh-CN" altLang="en-US" sz="3200" dirty="0"/>
              <a:t>）为代表的传统电信网和以有线电视为代表的广播电视网</a:t>
            </a:r>
            <a:endParaRPr lang="en-US" altLang="zh-CN" sz="3200" dirty="0"/>
          </a:p>
          <a:p>
            <a:r>
              <a:rPr lang="zh-CN" altLang="en-US" sz="3200" dirty="0"/>
              <a:t>信息通信技术（</a:t>
            </a:r>
            <a:r>
              <a:rPr lang="en-US" altLang="zh-CN" sz="3200" dirty="0"/>
              <a:t>information and communications technology, ICT</a:t>
            </a:r>
            <a:r>
              <a:rPr lang="zh-CN" altLang="en-US" sz="3200" dirty="0"/>
              <a:t>）</a:t>
            </a:r>
            <a:endParaRPr lang="en-US" altLang="zh-CN" sz="3200" dirty="0"/>
          </a:p>
          <a:p>
            <a:endParaRPr lang="en-US" altLang="zh-CN" sz="3200" dirty="0"/>
          </a:p>
          <a:p>
            <a:pPr marL="0" indent="0">
              <a:buNone/>
            </a:pPr>
            <a:r>
              <a:rPr lang="zh-CN" altLang="en-US" sz="3200" dirty="0"/>
              <a:t>本课程讨论</a:t>
            </a:r>
            <a:r>
              <a:rPr lang="zh-CN" altLang="en-US" sz="3200" dirty="0">
                <a:solidFill>
                  <a:srgbClr val="FF0000"/>
                </a:solidFill>
              </a:rPr>
              <a:t>广义的“网络”</a:t>
            </a:r>
            <a:r>
              <a:rPr lang="zh-CN" altLang="en-US" sz="3200" dirty="0"/>
              <a:t>，即包括因特网和通信网络</a:t>
            </a:r>
          </a:p>
        </p:txBody>
      </p:sp>
    </p:spTree>
    <p:extLst>
      <p:ext uri="{BB962C8B-B14F-4D97-AF65-F5344CB8AC3E}">
        <p14:creationId xmlns:p14="http://schemas.microsoft.com/office/powerpoint/2010/main" val="2304313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71CB1F-25AE-4DAF-9A66-EDC4BD2025E1}"/>
              </a:ext>
            </a:extLst>
          </p:cNvPr>
          <p:cNvSpPr>
            <a:spLocks noGrp="1"/>
          </p:cNvSpPr>
          <p:nvPr>
            <p:ph type="title"/>
          </p:nvPr>
        </p:nvSpPr>
        <p:spPr/>
        <p:txBody>
          <a:bodyPr/>
          <a:lstStyle/>
          <a:p>
            <a:r>
              <a:rPr lang="en-US" altLang="zh-CN" dirty="0"/>
              <a:t>ICT</a:t>
            </a:r>
            <a:r>
              <a:rPr lang="zh-CN" altLang="en-US" dirty="0"/>
              <a:t>发展阶段</a:t>
            </a:r>
          </a:p>
        </p:txBody>
      </p:sp>
      <p:sp>
        <p:nvSpPr>
          <p:cNvPr id="3" name="内容占位符 2">
            <a:extLst>
              <a:ext uri="{FF2B5EF4-FFF2-40B4-BE49-F238E27FC236}">
                <a16:creationId xmlns:a16="http://schemas.microsoft.com/office/drawing/2014/main" id="{928D4DE8-5423-49BC-BC56-D549C8BB9693}"/>
              </a:ext>
            </a:extLst>
          </p:cNvPr>
          <p:cNvSpPr>
            <a:spLocks noGrp="1"/>
          </p:cNvSpPr>
          <p:nvPr>
            <p:ph idx="1"/>
          </p:nvPr>
        </p:nvSpPr>
        <p:spPr>
          <a:xfrm>
            <a:off x="838200" y="1825624"/>
            <a:ext cx="9994900" cy="4435475"/>
          </a:xfrm>
        </p:spPr>
        <p:txBody>
          <a:bodyPr>
            <a:normAutofit/>
          </a:bodyPr>
          <a:lstStyle/>
          <a:p>
            <a:r>
              <a:rPr lang="zh-CN" altLang="en-US" sz="3200" dirty="0"/>
              <a:t>互联网时代：电子商务，在线医疗（滞后）</a:t>
            </a:r>
            <a:endParaRPr lang="en-US" altLang="zh-CN" sz="3200" dirty="0"/>
          </a:p>
          <a:p>
            <a:r>
              <a:rPr lang="zh-CN" altLang="en-US" sz="3200" dirty="0"/>
              <a:t>移动互联网时代：移动商务，移动医疗（滞后）</a:t>
            </a:r>
            <a:endParaRPr lang="en-US" altLang="zh-CN" sz="3200" dirty="0"/>
          </a:p>
          <a:p>
            <a:r>
              <a:rPr lang="zh-CN" altLang="en-US" sz="3200" dirty="0"/>
              <a:t>物联网时代：传感器</a:t>
            </a:r>
            <a:endParaRPr lang="en-US" altLang="zh-CN" sz="3200" dirty="0"/>
          </a:p>
          <a:p>
            <a:r>
              <a:rPr lang="zh-CN" altLang="en-US" sz="3200" dirty="0"/>
              <a:t>智能时代：传感（数据采集与汇聚）</a:t>
            </a:r>
            <a:r>
              <a:rPr lang="en-US" altLang="zh-CN" sz="3200" dirty="0"/>
              <a:t>+</a:t>
            </a:r>
            <a:r>
              <a:rPr lang="zh-CN" altLang="en-US" sz="3200" dirty="0"/>
              <a:t>人工智能（数据洞见）</a:t>
            </a:r>
            <a:endParaRPr lang="en-US" altLang="zh-CN" sz="3200" dirty="0"/>
          </a:p>
          <a:p>
            <a:endParaRPr lang="en-US" altLang="zh-CN" sz="3200" dirty="0"/>
          </a:p>
          <a:p>
            <a:pPr marL="0" indent="0">
              <a:buNone/>
            </a:pPr>
            <a:r>
              <a:rPr lang="zh-CN" altLang="en-US" sz="3200" b="1" dirty="0">
                <a:solidFill>
                  <a:srgbClr val="FF0000"/>
                </a:solidFill>
              </a:rPr>
              <a:t>讨论</a:t>
            </a:r>
            <a:r>
              <a:rPr lang="zh-CN" altLang="en-US" sz="3200" dirty="0"/>
              <a:t>：如何从互联网的特征理解其作用？如何从移动互联网的特征理解其作用？</a:t>
            </a:r>
            <a:endParaRPr lang="en-US" altLang="zh-CN" sz="3200" dirty="0"/>
          </a:p>
        </p:txBody>
      </p:sp>
    </p:spTree>
    <p:extLst>
      <p:ext uri="{BB962C8B-B14F-4D97-AF65-F5344CB8AC3E}">
        <p14:creationId xmlns:p14="http://schemas.microsoft.com/office/powerpoint/2010/main" val="1385433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785192-D67C-4DAC-B22B-1CC471CECF85}"/>
              </a:ext>
            </a:extLst>
          </p:cNvPr>
          <p:cNvSpPr>
            <a:spLocks noGrp="1"/>
          </p:cNvSpPr>
          <p:nvPr>
            <p:ph type="title"/>
          </p:nvPr>
        </p:nvSpPr>
        <p:spPr/>
        <p:txBody>
          <a:bodyPr/>
          <a:lstStyle/>
          <a:p>
            <a:r>
              <a:rPr lang="zh-CN" altLang="en-US" dirty="0"/>
              <a:t>互联网的特征</a:t>
            </a:r>
          </a:p>
        </p:txBody>
      </p:sp>
      <p:sp>
        <p:nvSpPr>
          <p:cNvPr id="3" name="内容占位符 2">
            <a:extLst>
              <a:ext uri="{FF2B5EF4-FFF2-40B4-BE49-F238E27FC236}">
                <a16:creationId xmlns:a16="http://schemas.microsoft.com/office/drawing/2014/main" id="{87C334D6-691A-4CED-87FF-A9EF082EF8D7}"/>
              </a:ext>
            </a:extLst>
          </p:cNvPr>
          <p:cNvSpPr>
            <a:spLocks noGrp="1"/>
          </p:cNvSpPr>
          <p:nvPr>
            <p:ph idx="1"/>
          </p:nvPr>
        </p:nvSpPr>
        <p:spPr/>
        <p:txBody>
          <a:bodyPr>
            <a:normAutofit/>
          </a:bodyPr>
          <a:lstStyle/>
          <a:p>
            <a:r>
              <a:rPr lang="zh-CN" altLang="en-US" sz="3600" dirty="0">
                <a:solidFill>
                  <a:srgbClr val="FF0000"/>
                </a:solidFill>
              </a:rPr>
              <a:t>覆盖率</a:t>
            </a:r>
            <a:r>
              <a:rPr lang="zh-CN" altLang="en-US" sz="3600" dirty="0"/>
              <a:t>（</a:t>
            </a:r>
            <a:r>
              <a:rPr lang="en-US" altLang="zh-CN" sz="3600" dirty="0"/>
              <a:t>reach</a:t>
            </a:r>
            <a:r>
              <a:rPr lang="zh-CN" altLang="en-US" sz="3600" dirty="0"/>
              <a:t>）：跨越物理边界，具有与大量市场参与者或产品建立联系的能力，扩大了市场边界</a:t>
            </a:r>
            <a:endParaRPr lang="en-US" altLang="zh-CN" sz="3600" dirty="0"/>
          </a:p>
          <a:p>
            <a:r>
              <a:rPr lang="zh-CN" altLang="en-US" sz="3600" dirty="0">
                <a:solidFill>
                  <a:srgbClr val="FF0000"/>
                </a:solidFill>
              </a:rPr>
              <a:t>丰富度</a:t>
            </a:r>
            <a:r>
              <a:rPr lang="zh-CN" altLang="en-US" sz="3600" dirty="0"/>
              <a:t>（</a:t>
            </a:r>
            <a:r>
              <a:rPr lang="en-US" altLang="zh-CN" sz="3600" dirty="0"/>
              <a:t>richness</a:t>
            </a:r>
            <a:r>
              <a:rPr lang="zh-CN" altLang="en-US" sz="3600" dirty="0"/>
              <a:t>）：供需双方的信息流动更加迅速、有效</a:t>
            </a:r>
            <a:endParaRPr lang="en-US" altLang="zh-CN" sz="3600" dirty="0"/>
          </a:p>
          <a:p>
            <a:r>
              <a:rPr lang="zh-CN" altLang="en-US" sz="3600" dirty="0">
                <a:solidFill>
                  <a:srgbClr val="FF0000"/>
                </a:solidFill>
              </a:rPr>
              <a:t>数字化呈现</a:t>
            </a:r>
            <a:r>
              <a:rPr lang="zh-CN" altLang="en-US" sz="3600" dirty="0"/>
              <a:t>（</a:t>
            </a:r>
            <a:r>
              <a:rPr lang="en-US" altLang="zh-CN" sz="3600" dirty="0"/>
              <a:t>digital representation</a:t>
            </a:r>
            <a:r>
              <a:rPr lang="zh-CN" altLang="en-US" sz="3600" dirty="0"/>
              <a:t>）：消费者和产品、消费者与商家之间无法物理接触</a:t>
            </a:r>
          </a:p>
        </p:txBody>
      </p:sp>
    </p:spTree>
    <p:extLst>
      <p:ext uri="{BB962C8B-B14F-4D97-AF65-F5344CB8AC3E}">
        <p14:creationId xmlns:p14="http://schemas.microsoft.com/office/powerpoint/2010/main" val="1433163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785192-D67C-4DAC-B22B-1CC471CECF85}"/>
              </a:ext>
            </a:extLst>
          </p:cNvPr>
          <p:cNvSpPr>
            <a:spLocks noGrp="1"/>
          </p:cNvSpPr>
          <p:nvPr>
            <p:ph type="title"/>
          </p:nvPr>
        </p:nvSpPr>
        <p:spPr/>
        <p:txBody>
          <a:bodyPr/>
          <a:lstStyle/>
          <a:p>
            <a:r>
              <a:rPr lang="zh-CN" altLang="en-US" dirty="0"/>
              <a:t>覆盖率带来什么变革？</a:t>
            </a:r>
          </a:p>
        </p:txBody>
      </p:sp>
      <p:sp>
        <p:nvSpPr>
          <p:cNvPr id="3" name="内容占位符 2">
            <a:extLst>
              <a:ext uri="{FF2B5EF4-FFF2-40B4-BE49-F238E27FC236}">
                <a16:creationId xmlns:a16="http://schemas.microsoft.com/office/drawing/2014/main" id="{87C334D6-691A-4CED-87FF-A9EF082EF8D7}"/>
              </a:ext>
            </a:extLst>
          </p:cNvPr>
          <p:cNvSpPr>
            <a:spLocks noGrp="1"/>
          </p:cNvSpPr>
          <p:nvPr>
            <p:ph idx="1"/>
          </p:nvPr>
        </p:nvSpPr>
        <p:spPr>
          <a:xfrm>
            <a:off x="838200" y="1825625"/>
            <a:ext cx="9309100" cy="2835275"/>
          </a:xfrm>
        </p:spPr>
        <p:txBody>
          <a:bodyPr>
            <a:normAutofit/>
          </a:bodyPr>
          <a:lstStyle/>
          <a:p>
            <a:r>
              <a:rPr lang="zh-CN" altLang="en-US" sz="3600" dirty="0"/>
              <a:t>市场结构：扩大了市场边界，加剧了市场竞争，更容易形成寡头</a:t>
            </a:r>
            <a:endParaRPr lang="en-US" altLang="zh-CN" sz="3600" dirty="0"/>
          </a:p>
          <a:p>
            <a:r>
              <a:rPr lang="zh-CN" altLang="en-US" sz="3600" dirty="0"/>
              <a:t>效率：提高了资源配置效率</a:t>
            </a:r>
            <a:endParaRPr lang="en-US" altLang="zh-CN" sz="3600" dirty="0"/>
          </a:p>
          <a:p>
            <a:r>
              <a:rPr lang="zh-CN" altLang="en-US" sz="3600" dirty="0"/>
              <a:t>货物交付问题：</a:t>
            </a:r>
            <a:r>
              <a:rPr lang="zh-CN" altLang="en-US" sz="3600" dirty="0">
                <a:solidFill>
                  <a:srgbClr val="FF0000"/>
                </a:solidFill>
              </a:rPr>
              <a:t>物流</a:t>
            </a:r>
            <a:r>
              <a:rPr lang="zh-CN" altLang="en-US" sz="3600" dirty="0"/>
              <a:t>体系</a:t>
            </a:r>
            <a:endParaRPr lang="en-US" altLang="zh-CN" sz="3600" dirty="0"/>
          </a:p>
        </p:txBody>
      </p:sp>
    </p:spTree>
    <p:extLst>
      <p:ext uri="{BB962C8B-B14F-4D97-AF65-F5344CB8AC3E}">
        <p14:creationId xmlns:p14="http://schemas.microsoft.com/office/powerpoint/2010/main" val="4181579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785192-D67C-4DAC-B22B-1CC471CECF85}"/>
              </a:ext>
            </a:extLst>
          </p:cNvPr>
          <p:cNvSpPr>
            <a:spLocks noGrp="1"/>
          </p:cNvSpPr>
          <p:nvPr>
            <p:ph type="title"/>
          </p:nvPr>
        </p:nvSpPr>
        <p:spPr/>
        <p:txBody>
          <a:bodyPr/>
          <a:lstStyle/>
          <a:p>
            <a:r>
              <a:rPr lang="zh-CN" altLang="en-US" dirty="0"/>
              <a:t>丰富度带来什么变革？</a:t>
            </a:r>
          </a:p>
        </p:txBody>
      </p:sp>
      <p:sp>
        <p:nvSpPr>
          <p:cNvPr id="3" name="内容占位符 2">
            <a:extLst>
              <a:ext uri="{FF2B5EF4-FFF2-40B4-BE49-F238E27FC236}">
                <a16:creationId xmlns:a16="http://schemas.microsoft.com/office/drawing/2014/main" id="{87C334D6-691A-4CED-87FF-A9EF082EF8D7}"/>
              </a:ext>
            </a:extLst>
          </p:cNvPr>
          <p:cNvSpPr>
            <a:spLocks noGrp="1"/>
          </p:cNvSpPr>
          <p:nvPr>
            <p:ph idx="1"/>
          </p:nvPr>
        </p:nvSpPr>
        <p:spPr>
          <a:xfrm>
            <a:off x="838200" y="1825625"/>
            <a:ext cx="9309100" cy="4283075"/>
          </a:xfrm>
        </p:spPr>
        <p:txBody>
          <a:bodyPr>
            <a:noAutofit/>
          </a:bodyPr>
          <a:lstStyle/>
          <a:p>
            <a:r>
              <a:rPr lang="zh-CN" altLang="en-US" sz="3600" dirty="0"/>
              <a:t>信息不对称：有可能减少，但不一定，取决于</a:t>
            </a:r>
            <a:r>
              <a:rPr lang="zh-CN" altLang="en-US" sz="3600" dirty="0">
                <a:solidFill>
                  <a:srgbClr val="FF0000"/>
                </a:solidFill>
              </a:rPr>
              <a:t>产品特征</a:t>
            </a:r>
            <a:r>
              <a:rPr lang="zh-CN" altLang="en-US" sz="3600" dirty="0"/>
              <a:t>（搜寻品、经验品、信任品）</a:t>
            </a:r>
            <a:endParaRPr lang="en-US" altLang="zh-CN" sz="3600" dirty="0"/>
          </a:p>
          <a:p>
            <a:r>
              <a:rPr lang="zh-CN" altLang="en-US" sz="3600" dirty="0"/>
              <a:t>消费者：拥有更多产品和服务信息，权力开始向消费者转移</a:t>
            </a:r>
            <a:endParaRPr lang="en-US" altLang="zh-CN" sz="3600" dirty="0"/>
          </a:p>
          <a:p>
            <a:r>
              <a:rPr lang="zh-CN" altLang="en-US" sz="3600" dirty="0"/>
              <a:t>商家：拥有更多消费者信息。近些年权力重新向商家转移，源于</a:t>
            </a:r>
            <a:r>
              <a:rPr lang="en-US" altLang="zh-CN" sz="3600" dirty="0"/>
              <a:t>AI</a:t>
            </a:r>
            <a:r>
              <a:rPr lang="zh-CN" altLang="en-US" sz="3600" dirty="0"/>
              <a:t>技术能提供数据洞见（</a:t>
            </a:r>
            <a:r>
              <a:rPr lang="zh-CN" altLang="en-US" sz="3600" dirty="0">
                <a:solidFill>
                  <a:srgbClr val="FF0000"/>
                </a:solidFill>
              </a:rPr>
              <a:t>大数据杀熟</a:t>
            </a:r>
            <a:r>
              <a:rPr lang="zh-CN" altLang="en-US" sz="3600" dirty="0"/>
              <a:t>）</a:t>
            </a:r>
            <a:endParaRPr lang="en-US" altLang="zh-CN" sz="3600" dirty="0"/>
          </a:p>
        </p:txBody>
      </p:sp>
    </p:spTree>
    <p:extLst>
      <p:ext uri="{BB962C8B-B14F-4D97-AF65-F5344CB8AC3E}">
        <p14:creationId xmlns:p14="http://schemas.microsoft.com/office/powerpoint/2010/main" val="207743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785192-D67C-4DAC-B22B-1CC471CECF85}"/>
              </a:ext>
            </a:extLst>
          </p:cNvPr>
          <p:cNvSpPr>
            <a:spLocks noGrp="1"/>
          </p:cNvSpPr>
          <p:nvPr>
            <p:ph type="title"/>
          </p:nvPr>
        </p:nvSpPr>
        <p:spPr/>
        <p:txBody>
          <a:bodyPr/>
          <a:lstStyle/>
          <a:p>
            <a:r>
              <a:rPr lang="zh-CN" altLang="en-US" dirty="0"/>
              <a:t>数字化呈现带来什么冲击？</a:t>
            </a:r>
          </a:p>
        </p:txBody>
      </p:sp>
      <p:sp>
        <p:nvSpPr>
          <p:cNvPr id="3" name="内容占位符 2">
            <a:extLst>
              <a:ext uri="{FF2B5EF4-FFF2-40B4-BE49-F238E27FC236}">
                <a16:creationId xmlns:a16="http://schemas.microsoft.com/office/drawing/2014/main" id="{87C334D6-691A-4CED-87FF-A9EF082EF8D7}"/>
              </a:ext>
            </a:extLst>
          </p:cNvPr>
          <p:cNvSpPr>
            <a:spLocks noGrp="1"/>
          </p:cNvSpPr>
          <p:nvPr>
            <p:ph idx="1"/>
          </p:nvPr>
        </p:nvSpPr>
        <p:spPr>
          <a:xfrm>
            <a:off x="838200" y="1825625"/>
            <a:ext cx="9309100" cy="4283075"/>
          </a:xfrm>
        </p:spPr>
        <p:txBody>
          <a:bodyPr>
            <a:noAutofit/>
          </a:bodyPr>
          <a:lstStyle/>
          <a:p>
            <a:r>
              <a:rPr lang="zh-CN" altLang="en-US" sz="3600" dirty="0"/>
              <a:t>信息不对称：可能增加信息不对称，以及交易过程中的</a:t>
            </a:r>
            <a:r>
              <a:rPr lang="zh-CN" altLang="en-US" sz="3600" dirty="0">
                <a:solidFill>
                  <a:srgbClr val="FF0000"/>
                </a:solidFill>
              </a:rPr>
              <a:t>不确定性</a:t>
            </a:r>
            <a:r>
              <a:rPr lang="zh-CN" altLang="en-US" sz="3600" dirty="0"/>
              <a:t>（非工业制品）</a:t>
            </a:r>
            <a:endParaRPr lang="en-US" altLang="zh-CN" sz="3600" dirty="0"/>
          </a:p>
          <a:p>
            <a:r>
              <a:rPr lang="zh-CN" altLang="en-US" sz="3600" dirty="0">
                <a:solidFill>
                  <a:srgbClr val="FF0000"/>
                </a:solidFill>
              </a:rPr>
              <a:t>信任</a:t>
            </a:r>
            <a:r>
              <a:rPr lang="zh-CN" altLang="en-US" sz="3600" dirty="0"/>
              <a:t>问题</a:t>
            </a:r>
            <a:endParaRPr lang="en-US" altLang="zh-CN" sz="3600" dirty="0"/>
          </a:p>
          <a:p>
            <a:r>
              <a:rPr lang="zh-CN" altLang="en-US" sz="3600" dirty="0">
                <a:solidFill>
                  <a:srgbClr val="FF0000"/>
                </a:solidFill>
              </a:rPr>
              <a:t>支付</a:t>
            </a:r>
            <a:r>
              <a:rPr lang="zh-CN" altLang="en-US" sz="3600" dirty="0"/>
              <a:t>问题：第三方平台，隐私风险</a:t>
            </a:r>
            <a:endParaRPr lang="en-US" altLang="zh-CN" sz="3600" dirty="0"/>
          </a:p>
          <a:p>
            <a:endParaRPr lang="en-US" altLang="zh-CN" sz="3600" dirty="0"/>
          </a:p>
          <a:p>
            <a:pPr marL="0" indent="0">
              <a:buNone/>
            </a:pPr>
            <a:r>
              <a:rPr lang="zh-CN" altLang="en-US" sz="3600" dirty="0"/>
              <a:t>后续发展：</a:t>
            </a:r>
            <a:r>
              <a:rPr lang="zh-CN" altLang="en-US" sz="3600" dirty="0">
                <a:solidFill>
                  <a:srgbClr val="FF0000"/>
                </a:solidFill>
              </a:rPr>
              <a:t>虚拟现实</a:t>
            </a:r>
            <a:r>
              <a:rPr lang="zh-CN" altLang="en-US" sz="3600" dirty="0"/>
              <a:t>（</a:t>
            </a:r>
            <a:r>
              <a:rPr lang="en-US" altLang="zh-CN" sz="3600" dirty="0"/>
              <a:t>virtual reality, VR</a:t>
            </a:r>
            <a:r>
              <a:rPr lang="zh-CN" altLang="en-US" sz="3600" dirty="0"/>
              <a:t>）技术</a:t>
            </a:r>
            <a:endParaRPr lang="en-US" altLang="zh-CN" sz="3600" dirty="0"/>
          </a:p>
        </p:txBody>
      </p:sp>
    </p:spTree>
    <p:extLst>
      <p:ext uri="{BB962C8B-B14F-4D97-AF65-F5344CB8AC3E}">
        <p14:creationId xmlns:p14="http://schemas.microsoft.com/office/powerpoint/2010/main" val="1892135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785192-D67C-4DAC-B22B-1CC471CECF85}"/>
              </a:ext>
            </a:extLst>
          </p:cNvPr>
          <p:cNvSpPr>
            <a:spLocks noGrp="1"/>
          </p:cNvSpPr>
          <p:nvPr>
            <p:ph type="title"/>
          </p:nvPr>
        </p:nvSpPr>
        <p:spPr/>
        <p:txBody>
          <a:bodyPr/>
          <a:lstStyle/>
          <a:p>
            <a:r>
              <a:rPr lang="zh-CN" altLang="en-US" dirty="0"/>
              <a:t>移动互联网的特征</a:t>
            </a:r>
          </a:p>
        </p:txBody>
      </p:sp>
      <p:sp>
        <p:nvSpPr>
          <p:cNvPr id="3" name="内容占位符 2">
            <a:extLst>
              <a:ext uri="{FF2B5EF4-FFF2-40B4-BE49-F238E27FC236}">
                <a16:creationId xmlns:a16="http://schemas.microsoft.com/office/drawing/2014/main" id="{87C334D6-691A-4CED-87FF-A9EF082EF8D7}"/>
              </a:ext>
            </a:extLst>
          </p:cNvPr>
          <p:cNvSpPr>
            <a:spLocks noGrp="1"/>
          </p:cNvSpPr>
          <p:nvPr>
            <p:ph idx="1"/>
          </p:nvPr>
        </p:nvSpPr>
        <p:spPr>
          <a:xfrm>
            <a:off x="838200" y="1825625"/>
            <a:ext cx="9842500" cy="3686175"/>
          </a:xfrm>
        </p:spPr>
        <p:txBody>
          <a:bodyPr>
            <a:normAutofit/>
          </a:bodyPr>
          <a:lstStyle/>
          <a:p>
            <a:r>
              <a:rPr lang="zh-CN" altLang="en-US" sz="3600" dirty="0"/>
              <a:t>互联网特征的</a:t>
            </a:r>
            <a:r>
              <a:rPr lang="zh-CN" altLang="en-US" sz="3600" dirty="0">
                <a:solidFill>
                  <a:srgbClr val="FF0000"/>
                </a:solidFill>
              </a:rPr>
              <a:t>强化</a:t>
            </a:r>
            <a:r>
              <a:rPr lang="zh-CN" altLang="en-US" sz="3600" dirty="0"/>
              <a:t>：覆盖率（</a:t>
            </a:r>
            <a:r>
              <a:rPr lang="en-US" altLang="zh-CN" sz="3600" dirty="0"/>
              <a:t>reach</a:t>
            </a:r>
            <a:r>
              <a:rPr lang="zh-CN" altLang="en-US" sz="3600" dirty="0"/>
              <a:t>）、丰富度（</a:t>
            </a:r>
            <a:r>
              <a:rPr lang="en-US" altLang="zh-CN" sz="3600" dirty="0"/>
              <a:t>richness</a:t>
            </a:r>
            <a:r>
              <a:rPr lang="zh-CN" altLang="en-US" sz="3600" dirty="0"/>
              <a:t>）、数字化呈现（</a:t>
            </a:r>
            <a:r>
              <a:rPr lang="en-US" altLang="zh-CN" sz="3600" dirty="0"/>
              <a:t>digital representation</a:t>
            </a:r>
            <a:r>
              <a:rPr lang="zh-CN" altLang="en-US" sz="3600" dirty="0"/>
              <a:t>）</a:t>
            </a:r>
            <a:endParaRPr lang="en-US" altLang="zh-CN" sz="3600" dirty="0"/>
          </a:p>
          <a:p>
            <a:r>
              <a:rPr lang="zh-CN" altLang="en-US" sz="3600" dirty="0"/>
              <a:t>位置特征：基于</a:t>
            </a:r>
            <a:r>
              <a:rPr lang="zh-CN" altLang="en-US" sz="3600" dirty="0">
                <a:solidFill>
                  <a:srgbClr val="FF0000"/>
                </a:solidFill>
              </a:rPr>
              <a:t>位置</a:t>
            </a:r>
            <a:r>
              <a:rPr lang="zh-CN" altLang="en-US" sz="3600" dirty="0"/>
              <a:t>的服务（</a:t>
            </a:r>
            <a:r>
              <a:rPr lang="en-US" altLang="zh-CN" sz="3600" dirty="0"/>
              <a:t>location-based service, LBS</a:t>
            </a:r>
            <a:r>
              <a:rPr lang="zh-CN" altLang="en-US" sz="3600" dirty="0"/>
              <a:t>），例如交通服务、餐饮服务</a:t>
            </a:r>
          </a:p>
        </p:txBody>
      </p:sp>
    </p:spTree>
    <p:extLst>
      <p:ext uri="{BB962C8B-B14F-4D97-AF65-F5344CB8AC3E}">
        <p14:creationId xmlns:p14="http://schemas.microsoft.com/office/powerpoint/2010/main" val="1966603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D713DD69-3DFC-4D5C-A54B-9FF4B96B8BAC}"/>
              </a:ext>
            </a:extLst>
          </p:cNvPr>
          <p:cNvSpPr>
            <a:spLocks noGrp="1"/>
          </p:cNvSpPr>
          <p:nvPr>
            <p:ph type="title"/>
          </p:nvPr>
        </p:nvSpPr>
        <p:spPr>
          <a:xfrm>
            <a:off x="5894962" y="479493"/>
            <a:ext cx="5458838" cy="1325563"/>
          </a:xfrm>
        </p:spPr>
        <p:txBody>
          <a:bodyPr>
            <a:normAutofit/>
          </a:bodyPr>
          <a:lstStyle/>
          <a:p>
            <a:r>
              <a:rPr lang="zh-CN" altLang="en-US" dirty="0"/>
              <a:t>讨论</a:t>
            </a: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a:extLst>
              <a:ext uri="{FF2B5EF4-FFF2-40B4-BE49-F238E27FC236}">
                <a16:creationId xmlns:a16="http://schemas.microsoft.com/office/drawing/2014/main" id="{419078C9-C63D-4181-8423-30A6F5ACCD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内容占位符 2">
            <a:extLst>
              <a:ext uri="{FF2B5EF4-FFF2-40B4-BE49-F238E27FC236}">
                <a16:creationId xmlns:a16="http://schemas.microsoft.com/office/drawing/2014/main" id="{241D2EA5-32DD-42FC-8104-59229BF0D106}"/>
              </a:ext>
            </a:extLst>
          </p:cNvPr>
          <p:cNvSpPr>
            <a:spLocks noGrp="1"/>
          </p:cNvSpPr>
          <p:nvPr>
            <p:ph idx="1"/>
          </p:nvPr>
        </p:nvSpPr>
        <p:spPr>
          <a:xfrm>
            <a:off x="5132962" y="2225743"/>
            <a:ext cx="5458838" cy="2701857"/>
          </a:xfrm>
        </p:spPr>
        <p:txBody>
          <a:bodyPr>
            <a:normAutofit/>
          </a:bodyPr>
          <a:lstStyle/>
          <a:p>
            <a:r>
              <a:rPr lang="zh-CN" altLang="en-US" sz="3600" dirty="0"/>
              <a:t>如何看待在线医疗，以及移动医疗服务？</a:t>
            </a:r>
            <a:endParaRPr lang="en-US" altLang="zh-CN" sz="3600" dirty="0"/>
          </a:p>
          <a:p>
            <a:r>
              <a:rPr lang="zh-CN" altLang="en-US" sz="3600" dirty="0"/>
              <a:t>此次新冠肺炎疫情，互联网和移动互联网可以发挥什么作用？</a:t>
            </a:r>
            <a:endParaRPr lang="en-US" altLang="zh-CN" sz="3600" dirty="0"/>
          </a:p>
        </p:txBody>
      </p:sp>
    </p:spTree>
    <p:extLst>
      <p:ext uri="{BB962C8B-B14F-4D97-AF65-F5344CB8AC3E}">
        <p14:creationId xmlns:p14="http://schemas.microsoft.com/office/powerpoint/2010/main" val="4241141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6C600-D3BF-4ADB-BC94-13D308C13B7C}"/>
              </a:ext>
            </a:extLst>
          </p:cNvPr>
          <p:cNvSpPr>
            <a:spLocks noGrp="1"/>
          </p:cNvSpPr>
          <p:nvPr>
            <p:ph type="title"/>
          </p:nvPr>
        </p:nvSpPr>
        <p:spPr/>
        <p:txBody>
          <a:bodyPr/>
          <a:lstStyle/>
          <a:p>
            <a:r>
              <a:rPr lang="zh-CN" altLang="en-US" dirty="0"/>
              <a:t>信息系统学科的核心属性</a:t>
            </a:r>
          </a:p>
        </p:txBody>
      </p:sp>
      <p:sp>
        <p:nvSpPr>
          <p:cNvPr id="3" name="文本占位符 2">
            <a:extLst>
              <a:ext uri="{FF2B5EF4-FFF2-40B4-BE49-F238E27FC236}">
                <a16:creationId xmlns:a16="http://schemas.microsoft.com/office/drawing/2014/main" id="{ABC15156-684B-47C9-98D2-76BC362671CF}"/>
              </a:ext>
            </a:extLst>
          </p:cNvPr>
          <p:cNvSpPr>
            <a:spLocks noGrp="1"/>
          </p:cNvSpPr>
          <p:nvPr>
            <p:ph type="body" idx="1"/>
          </p:nvPr>
        </p:nvSpPr>
        <p:spPr/>
        <p:txBody>
          <a:bodyPr>
            <a:normAutofit/>
          </a:bodyPr>
          <a:lstStyle/>
          <a:p>
            <a:r>
              <a:rPr lang="zh-CN" altLang="en-US" sz="3600" dirty="0"/>
              <a:t>身份危机</a:t>
            </a:r>
          </a:p>
        </p:txBody>
      </p:sp>
      <p:sp>
        <p:nvSpPr>
          <p:cNvPr id="4" name="内容占位符 3">
            <a:extLst>
              <a:ext uri="{FF2B5EF4-FFF2-40B4-BE49-F238E27FC236}">
                <a16:creationId xmlns:a16="http://schemas.microsoft.com/office/drawing/2014/main" id="{FDC69963-A697-4FFE-A79F-E7CB216E120A}"/>
              </a:ext>
            </a:extLst>
          </p:cNvPr>
          <p:cNvSpPr>
            <a:spLocks noGrp="1"/>
          </p:cNvSpPr>
          <p:nvPr>
            <p:ph sz="half" idx="2"/>
          </p:nvPr>
        </p:nvSpPr>
        <p:spPr/>
        <p:txBody>
          <a:bodyPr>
            <a:normAutofit/>
          </a:bodyPr>
          <a:lstStyle/>
          <a:p>
            <a:r>
              <a:rPr lang="zh-CN" altLang="en-US" sz="3200" dirty="0"/>
              <a:t>应用场景各不相同</a:t>
            </a:r>
            <a:endParaRPr lang="en-US" altLang="zh-CN" sz="3200" dirty="0"/>
          </a:p>
          <a:p>
            <a:r>
              <a:rPr lang="zh-CN" altLang="en-US" sz="3200" dirty="0"/>
              <a:t>学科背景各不相同</a:t>
            </a:r>
            <a:endParaRPr lang="en-US" altLang="zh-CN" sz="3200" dirty="0"/>
          </a:p>
          <a:p>
            <a:r>
              <a:rPr lang="zh-CN" altLang="en-US" sz="3200" dirty="0"/>
              <a:t>方法和路径各不相同</a:t>
            </a:r>
          </a:p>
        </p:txBody>
      </p:sp>
      <p:sp>
        <p:nvSpPr>
          <p:cNvPr id="5" name="文本占位符 4">
            <a:extLst>
              <a:ext uri="{FF2B5EF4-FFF2-40B4-BE49-F238E27FC236}">
                <a16:creationId xmlns:a16="http://schemas.microsoft.com/office/drawing/2014/main" id="{24B5E762-A213-414E-95CB-5FE14E7AC9DB}"/>
              </a:ext>
            </a:extLst>
          </p:cNvPr>
          <p:cNvSpPr>
            <a:spLocks noGrp="1"/>
          </p:cNvSpPr>
          <p:nvPr>
            <p:ph type="body" sz="quarter" idx="3"/>
          </p:nvPr>
        </p:nvSpPr>
        <p:spPr/>
        <p:txBody>
          <a:bodyPr>
            <a:normAutofit/>
          </a:bodyPr>
          <a:lstStyle/>
          <a:p>
            <a:r>
              <a:rPr lang="zh-CN" altLang="en-US" sz="3600" dirty="0"/>
              <a:t>核心属性</a:t>
            </a:r>
          </a:p>
        </p:txBody>
      </p:sp>
      <p:sp>
        <p:nvSpPr>
          <p:cNvPr id="6" name="内容占位符 5">
            <a:extLst>
              <a:ext uri="{FF2B5EF4-FFF2-40B4-BE49-F238E27FC236}">
                <a16:creationId xmlns:a16="http://schemas.microsoft.com/office/drawing/2014/main" id="{EA67C3B0-7B55-47E6-AD4B-A216F04701D9}"/>
              </a:ext>
            </a:extLst>
          </p:cNvPr>
          <p:cNvSpPr>
            <a:spLocks noGrp="1"/>
          </p:cNvSpPr>
          <p:nvPr>
            <p:ph sz="quarter" idx="4"/>
          </p:nvPr>
        </p:nvSpPr>
        <p:spPr/>
        <p:txBody>
          <a:bodyPr>
            <a:normAutofit/>
          </a:bodyPr>
          <a:lstStyle/>
          <a:p>
            <a:r>
              <a:rPr lang="en-US" altLang="zh-CN" sz="3200" dirty="0"/>
              <a:t>IT</a:t>
            </a:r>
            <a:r>
              <a:rPr lang="zh-CN" altLang="en-US" sz="3200" dirty="0"/>
              <a:t>工件（</a:t>
            </a:r>
            <a:r>
              <a:rPr lang="en-US" altLang="zh-CN" sz="3200" dirty="0"/>
              <a:t>IT artifacts, ITA</a:t>
            </a:r>
            <a:r>
              <a:rPr lang="zh-CN" altLang="en-US" sz="3200" dirty="0"/>
              <a:t>）</a:t>
            </a:r>
            <a:endParaRPr lang="en-US" altLang="zh-CN" sz="3200" dirty="0"/>
          </a:p>
          <a:p>
            <a:r>
              <a:rPr lang="en-US" altLang="zh-CN" sz="3200" dirty="0"/>
              <a:t>ITA</a:t>
            </a:r>
            <a:r>
              <a:rPr lang="zh-CN" altLang="en-US" sz="3200" dirty="0"/>
              <a:t>的直接逻辑网络（</a:t>
            </a:r>
            <a:r>
              <a:rPr lang="en-US" altLang="zh-CN" sz="3200" dirty="0"/>
              <a:t>immediate nomological net</a:t>
            </a:r>
            <a:r>
              <a:rPr lang="zh-CN" altLang="en-US" sz="3200" dirty="0"/>
              <a:t>）</a:t>
            </a:r>
          </a:p>
        </p:txBody>
      </p:sp>
    </p:spTree>
    <p:extLst>
      <p:ext uri="{BB962C8B-B14F-4D97-AF65-F5344CB8AC3E}">
        <p14:creationId xmlns:p14="http://schemas.microsoft.com/office/powerpoint/2010/main" val="674387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615FBB43-C5D4-4127-98A1-20875CF2C57A}"/>
              </a:ext>
            </a:extLst>
          </p:cNvPr>
          <p:cNvSpPr>
            <a:spLocks noGrp="1"/>
          </p:cNvSpPr>
          <p:nvPr>
            <p:ph type="title"/>
          </p:nvPr>
        </p:nvSpPr>
        <p:spPr>
          <a:xfrm>
            <a:off x="838200" y="365125"/>
            <a:ext cx="10515600" cy="1325563"/>
          </a:xfrm>
        </p:spPr>
        <p:txBody>
          <a:bodyPr>
            <a:normAutofit/>
          </a:bodyPr>
          <a:lstStyle/>
          <a:p>
            <a:r>
              <a:rPr lang="zh-CN" altLang="en-US" dirty="0"/>
              <a:t>教学内容</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内容占位符 2">
            <a:extLst>
              <a:ext uri="{FF2B5EF4-FFF2-40B4-BE49-F238E27FC236}">
                <a16:creationId xmlns:a16="http://schemas.microsoft.com/office/drawing/2014/main" id="{5FB9306A-ADD0-44EF-ADEB-D9B28253AA53}"/>
              </a:ext>
            </a:extLst>
          </p:cNvPr>
          <p:cNvSpPr>
            <a:spLocks noGrp="1"/>
          </p:cNvSpPr>
          <p:nvPr>
            <p:ph idx="1"/>
          </p:nvPr>
        </p:nvSpPr>
        <p:spPr>
          <a:xfrm>
            <a:off x="838200" y="1825625"/>
            <a:ext cx="10515600" cy="4351338"/>
          </a:xfrm>
        </p:spPr>
        <p:txBody>
          <a:bodyPr>
            <a:normAutofit/>
          </a:bodyPr>
          <a:lstStyle/>
          <a:p>
            <a:r>
              <a:rPr lang="zh-CN" altLang="en-US" sz="3600" dirty="0"/>
              <a:t>一、理解</a:t>
            </a:r>
            <a:r>
              <a:rPr lang="en-US" altLang="zh-CN" sz="3600" dirty="0"/>
              <a:t>IS</a:t>
            </a:r>
            <a:r>
              <a:rPr lang="zh-CN" altLang="en-US" sz="3600" dirty="0"/>
              <a:t>成功</a:t>
            </a:r>
            <a:endParaRPr lang="en-US" altLang="zh-CN" sz="3600" dirty="0"/>
          </a:p>
          <a:p>
            <a:r>
              <a:rPr lang="zh-CN" altLang="en-US" sz="3600" dirty="0"/>
              <a:t>二、</a:t>
            </a:r>
            <a:r>
              <a:rPr lang="en-US" altLang="zh-CN" sz="3600" dirty="0"/>
              <a:t>IT</a:t>
            </a:r>
            <a:r>
              <a:rPr lang="zh-CN" altLang="en-US" sz="3600" dirty="0"/>
              <a:t>的角色</a:t>
            </a:r>
            <a:endParaRPr lang="en-US" altLang="zh-CN" sz="3600" dirty="0"/>
          </a:p>
          <a:p>
            <a:r>
              <a:rPr lang="zh-CN" altLang="en-US" sz="3600" dirty="0"/>
              <a:t>三、计算机网络概论</a:t>
            </a:r>
            <a:endParaRPr lang="en-US" altLang="zh-CN" sz="3600" dirty="0"/>
          </a:p>
          <a:p>
            <a:r>
              <a:rPr lang="zh-CN" altLang="en-US" sz="3600" dirty="0"/>
              <a:t>四、应用层</a:t>
            </a:r>
            <a:endParaRPr lang="en-US" altLang="zh-CN" sz="3600" dirty="0"/>
          </a:p>
          <a:p>
            <a:r>
              <a:rPr lang="zh-CN" altLang="en-US" sz="3600" dirty="0"/>
              <a:t>五、无线网络与移动网络</a:t>
            </a:r>
            <a:endParaRPr lang="en-US" altLang="zh-CN" sz="3600" dirty="0"/>
          </a:p>
          <a:p>
            <a:r>
              <a:rPr lang="zh-CN" altLang="en-US" sz="3600" dirty="0"/>
              <a:t>六、网络安全</a:t>
            </a:r>
            <a:endParaRPr lang="en-US" altLang="zh-CN" sz="3600" dirty="0"/>
          </a:p>
        </p:txBody>
      </p:sp>
    </p:spTree>
    <p:extLst>
      <p:ext uri="{BB962C8B-B14F-4D97-AF65-F5344CB8AC3E}">
        <p14:creationId xmlns:p14="http://schemas.microsoft.com/office/powerpoint/2010/main" val="1135731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BBFF9-327A-4CA2-A91D-82AC84130C8C}"/>
              </a:ext>
            </a:extLst>
          </p:cNvPr>
          <p:cNvSpPr>
            <a:spLocks noGrp="1"/>
          </p:cNvSpPr>
          <p:nvPr>
            <p:ph type="title"/>
          </p:nvPr>
        </p:nvSpPr>
        <p:spPr>
          <a:xfrm>
            <a:off x="838200" y="365125"/>
            <a:ext cx="10515600" cy="1325563"/>
          </a:xfrm>
        </p:spPr>
        <p:txBody>
          <a:bodyPr/>
          <a:lstStyle/>
          <a:p>
            <a:r>
              <a:rPr lang="en-US" altLang="zh-CN"/>
              <a:t>IT artifact</a:t>
            </a:r>
            <a:endParaRPr lang="zh-CN" altLang="en-US" dirty="0"/>
          </a:p>
        </p:txBody>
      </p:sp>
      <p:sp>
        <p:nvSpPr>
          <p:cNvPr id="3" name="内容占位符 2">
            <a:extLst>
              <a:ext uri="{FF2B5EF4-FFF2-40B4-BE49-F238E27FC236}">
                <a16:creationId xmlns:a16="http://schemas.microsoft.com/office/drawing/2014/main" id="{2B6F6136-BABC-48BE-8E53-53394035C501}"/>
              </a:ext>
            </a:extLst>
          </p:cNvPr>
          <p:cNvSpPr>
            <a:spLocks noGrp="1"/>
          </p:cNvSpPr>
          <p:nvPr>
            <p:ph sz="half" idx="1"/>
          </p:nvPr>
        </p:nvSpPr>
        <p:spPr>
          <a:xfrm>
            <a:off x="838200" y="1825625"/>
            <a:ext cx="5181600" cy="3955415"/>
          </a:xfrm>
        </p:spPr>
        <p:txBody>
          <a:bodyPr>
            <a:normAutofit/>
          </a:bodyPr>
          <a:lstStyle/>
          <a:p>
            <a:r>
              <a:rPr lang="en-US" altLang="zh-CN" sz="3200" dirty="0"/>
              <a:t>IT</a:t>
            </a:r>
            <a:r>
              <a:rPr lang="zh-CN" altLang="en-US" sz="3200" dirty="0"/>
              <a:t>工件（</a:t>
            </a:r>
            <a:r>
              <a:rPr lang="en-US" altLang="zh-CN" sz="3200" dirty="0"/>
              <a:t>IT artifact, ITA</a:t>
            </a:r>
            <a:r>
              <a:rPr lang="zh-CN" altLang="en-US" sz="3200" dirty="0"/>
              <a:t>）</a:t>
            </a:r>
            <a:endParaRPr lang="en-US" altLang="zh-CN" sz="3200" dirty="0"/>
          </a:p>
          <a:p>
            <a:r>
              <a:rPr lang="zh-CN" altLang="en-US" sz="3200" dirty="0"/>
              <a:t>任务（</a:t>
            </a:r>
            <a:r>
              <a:rPr lang="en-US" altLang="zh-CN" sz="3200" dirty="0"/>
              <a:t>task</a:t>
            </a:r>
            <a:r>
              <a:rPr lang="zh-CN" altLang="en-US" sz="3200" dirty="0"/>
              <a:t>）</a:t>
            </a:r>
            <a:endParaRPr lang="en-US" altLang="zh-CN" sz="3200" dirty="0"/>
          </a:p>
          <a:p>
            <a:r>
              <a:rPr lang="zh-CN" altLang="en-US" sz="3200" dirty="0"/>
              <a:t>结构（</a:t>
            </a:r>
            <a:r>
              <a:rPr lang="en-US" altLang="zh-CN" sz="3200" dirty="0"/>
              <a:t>structure</a:t>
            </a:r>
            <a:r>
              <a:rPr lang="zh-CN" altLang="en-US" sz="3200" dirty="0"/>
              <a:t>）</a:t>
            </a:r>
            <a:endParaRPr lang="en-US" altLang="zh-CN" sz="3200" dirty="0"/>
          </a:p>
          <a:p>
            <a:r>
              <a:rPr lang="zh-CN" altLang="en-US" sz="3200" dirty="0"/>
              <a:t>背景（</a:t>
            </a:r>
            <a:r>
              <a:rPr lang="en-US" altLang="zh-CN" sz="3200" dirty="0"/>
              <a:t>context</a:t>
            </a:r>
            <a:r>
              <a:rPr lang="zh-CN" altLang="en-US" sz="3200" dirty="0"/>
              <a:t>）</a:t>
            </a:r>
          </a:p>
        </p:txBody>
      </p:sp>
      <p:pic>
        <p:nvPicPr>
          <p:cNvPr id="5" name="内容占位符 5">
            <a:extLst>
              <a:ext uri="{FF2B5EF4-FFF2-40B4-BE49-F238E27FC236}">
                <a16:creationId xmlns:a16="http://schemas.microsoft.com/office/drawing/2014/main" id="{F579205E-4B00-4159-BFE8-0E7A63E7431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94120" y="1690688"/>
            <a:ext cx="5040000" cy="3399998"/>
          </a:xfrm>
          <a:prstGeom prst="rect">
            <a:avLst/>
          </a:prstGeom>
        </p:spPr>
      </p:pic>
    </p:spTree>
    <p:extLst>
      <p:ext uri="{BB962C8B-B14F-4D97-AF65-F5344CB8AC3E}">
        <p14:creationId xmlns:p14="http://schemas.microsoft.com/office/powerpoint/2010/main" val="2646307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466158-463D-4B53-8409-BE7F234451BF}"/>
              </a:ext>
            </a:extLst>
          </p:cNvPr>
          <p:cNvSpPr>
            <a:spLocks noGrp="1"/>
          </p:cNvSpPr>
          <p:nvPr>
            <p:ph type="title"/>
          </p:nvPr>
        </p:nvSpPr>
        <p:spPr/>
        <p:txBody>
          <a:bodyPr/>
          <a:lstStyle/>
          <a:p>
            <a:r>
              <a:rPr lang="en-US" altLang="zh-CN" dirty="0"/>
              <a:t>ITA</a:t>
            </a:r>
            <a:r>
              <a:rPr lang="zh-CN" altLang="en-US" dirty="0"/>
              <a:t>直接逻辑网络</a:t>
            </a:r>
          </a:p>
        </p:txBody>
      </p:sp>
      <p:sp>
        <p:nvSpPr>
          <p:cNvPr id="3" name="内容占位符 2">
            <a:extLst>
              <a:ext uri="{FF2B5EF4-FFF2-40B4-BE49-F238E27FC236}">
                <a16:creationId xmlns:a16="http://schemas.microsoft.com/office/drawing/2014/main" id="{0569C4D7-8BF3-4226-8A4E-0BAD7A96FC27}"/>
              </a:ext>
            </a:extLst>
          </p:cNvPr>
          <p:cNvSpPr>
            <a:spLocks noGrp="1"/>
          </p:cNvSpPr>
          <p:nvPr>
            <p:ph idx="1"/>
          </p:nvPr>
        </p:nvSpPr>
        <p:spPr>
          <a:xfrm>
            <a:off x="467360" y="1612264"/>
            <a:ext cx="11318240" cy="4758055"/>
          </a:xfrm>
        </p:spPr>
        <p:txBody>
          <a:bodyPr/>
          <a:lstStyle/>
          <a:p>
            <a:r>
              <a:rPr lang="en-US" altLang="zh-CN" dirty="0"/>
              <a:t>ITA</a:t>
            </a:r>
            <a:r>
              <a:rPr lang="zh-CN" altLang="en-US" dirty="0"/>
              <a:t>是如何被构建（</a:t>
            </a:r>
            <a:r>
              <a:rPr lang="en-US" altLang="zh-CN" dirty="0"/>
              <a:t>conceived</a:t>
            </a:r>
            <a:r>
              <a:rPr lang="zh-CN" altLang="en-US" dirty="0"/>
              <a:t>）、</a:t>
            </a:r>
            <a:r>
              <a:rPr lang="zh-CN" altLang="en-US" dirty="0">
                <a:solidFill>
                  <a:srgbClr val="FF0000"/>
                </a:solidFill>
              </a:rPr>
              <a:t>构造</a:t>
            </a:r>
            <a:r>
              <a:rPr lang="zh-CN" altLang="en-US" dirty="0"/>
              <a:t>（</a:t>
            </a:r>
            <a:r>
              <a:rPr lang="en-US" altLang="zh-CN" dirty="0"/>
              <a:t>constructed</a:t>
            </a:r>
            <a:r>
              <a:rPr lang="zh-CN" altLang="en-US" dirty="0"/>
              <a:t>）和实施（</a:t>
            </a:r>
            <a:r>
              <a:rPr lang="en-US" altLang="zh-CN" dirty="0"/>
              <a:t>implemented</a:t>
            </a:r>
            <a:r>
              <a:rPr lang="zh-CN" altLang="en-US" dirty="0"/>
              <a:t>）的？</a:t>
            </a:r>
            <a:endParaRPr lang="en-US" altLang="zh-CN" dirty="0"/>
          </a:p>
          <a:p>
            <a:r>
              <a:rPr lang="en-US" altLang="zh-CN" dirty="0"/>
              <a:t>ITA</a:t>
            </a:r>
            <a:r>
              <a:rPr lang="zh-CN" altLang="en-US" dirty="0"/>
              <a:t>是如何被</a:t>
            </a:r>
            <a:r>
              <a:rPr lang="zh-CN" altLang="en-US" dirty="0">
                <a:solidFill>
                  <a:srgbClr val="FF0000"/>
                </a:solidFill>
              </a:rPr>
              <a:t>使用</a:t>
            </a:r>
            <a:r>
              <a:rPr lang="zh-CN" altLang="en-US" dirty="0"/>
              <a:t>（</a:t>
            </a:r>
            <a:r>
              <a:rPr lang="en-US" altLang="zh-CN" dirty="0"/>
              <a:t>used</a:t>
            </a:r>
            <a:r>
              <a:rPr lang="zh-CN" altLang="en-US" dirty="0"/>
              <a:t>）、支持（</a:t>
            </a:r>
            <a:r>
              <a:rPr lang="en-US" altLang="zh-CN" dirty="0"/>
              <a:t>supported</a:t>
            </a:r>
            <a:r>
              <a:rPr lang="zh-CN" altLang="en-US" dirty="0"/>
              <a:t>）和演进（</a:t>
            </a:r>
            <a:r>
              <a:rPr lang="en-US" altLang="zh-CN" dirty="0"/>
              <a:t>evolved</a:t>
            </a:r>
            <a:r>
              <a:rPr lang="zh-CN" altLang="en-US" dirty="0"/>
              <a:t>）的？</a:t>
            </a:r>
            <a:endParaRPr lang="en-US" altLang="zh-CN" dirty="0"/>
          </a:p>
          <a:p>
            <a:r>
              <a:rPr lang="en-US" altLang="zh-CN" dirty="0"/>
              <a:t>ITA</a:t>
            </a:r>
            <a:r>
              <a:rPr lang="zh-CN" altLang="en-US" dirty="0"/>
              <a:t>是如何</a:t>
            </a:r>
            <a:r>
              <a:rPr lang="zh-CN" altLang="en-US" dirty="0">
                <a:solidFill>
                  <a:srgbClr val="FF0000"/>
                </a:solidFill>
              </a:rPr>
              <a:t>影响</a:t>
            </a:r>
            <a:r>
              <a:rPr lang="zh-CN" altLang="en-US" dirty="0"/>
              <a:t>（</a:t>
            </a:r>
            <a:r>
              <a:rPr lang="en-US" altLang="zh-CN" dirty="0"/>
              <a:t>impact</a:t>
            </a:r>
            <a:r>
              <a:rPr lang="zh-CN" altLang="en-US" dirty="0"/>
              <a:t>）情境，以及被情境影响的？</a:t>
            </a:r>
          </a:p>
        </p:txBody>
      </p:sp>
      <p:pic>
        <p:nvPicPr>
          <p:cNvPr id="4" name="内容占位符 4">
            <a:extLst>
              <a:ext uri="{FF2B5EF4-FFF2-40B4-BE49-F238E27FC236}">
                <a16:creationId xmlns:a16="http://schemas.microsoft.com/office/drawing/2014/main" id="{AB97055A-241A-4630-9846-E4CC2AD516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9080" y="3511407"/>
            <a:ext cx="6902805" cy="2787793"/>
          </a:xfrm>
          <a:prstGeom prst="rect">
            <a:avLst/>
          </a:prstGeom>
        </p:spPr>
      </p:pic>
    </p:spTree>
    <p:extLst>
      <p:ext uri="{BB962C8B-B14F-4D97-AF65-F5344CB8AC3E}">
        <p14:creationId xmlns:p14="http://schemas.microsoft.com/office/powerpoint/2010/main" val="1297743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F89EBE-AB05-44DB-83A1-66E807B6D45E}"/>
              </a:ext>
            </a:extLst>
          </p:cNvPr>
          <p:cNvSpPr>
            <a:spLocks noGrp="1"/>
          </p:cNvSpPr>
          <p:nvPr>
            <p:ph type="title"/>
          </p:nvPr>
        </p:nvSpPr>
        <p:spPr/>
        <p:txBody>
          <a:bodyPr/>
          <a:lstStyle/>
          <a:p>
            <a:r>
              <a:rPr lang="zh-CN" altLang="en-US" dirty="0"/>
              <a:t>案例</a:t>
            </a:r>
          </a:p>
        </p:txBody>
      </p:sp>
      <p:sp>
        <p:nvSpPr>
          <p:cNvPr id="3" name="内容占位符 2">
            <a:extLst>
              <a:ext uri="{FF2B5EF4-FFF2-40B4-BE49-F238E27FC236}">
                <a16:creationId xmlns:a16="http://schemas.microsoft.com/office/drawing/2014/main" id="{8EA283C6-945C-4F8A-9821-D1DBD31B44B5}"/>
              </a:ext>
            </a:extLst>
          </p:cNvPr>
          <p:cNvSpPr>
            <a:spLocks noGrp="1"/>
          </p:cNvSpPr>
          <p:nvPr>
            <p:ph sz="half" idx="1"/>
          </p:nvPr>
        </p:nvSpPr>
        <p:spPr>
          <a:xfrm>
            <a:off x="838200" y="1825625"/>
            <a:ext cx="5181600" cy="3432175"/>
          </a:xfrm>
        </p:spPr>
        <p:txBody>
          <a:bodyPr>
            <a:normAutofit/>
          </a:bodyPr>
          <a:lstStyle/>
          <a:p>
            <a:pPr marL="0" indent="0">
              <a:buNone/>
            </a:pPr>
            <a:r>
              <a:rPr lang="zh-CN" altLang="en-US" sz="3600" dirty="0"/>
              <a:t>如何理解</a:t>
            </a:r>
            <a:r>
              <a:rPr lang="en-US" altLang="zh-CN" sz="3600" dirty="0"/>
              <a:t>ITA</a:t>
            </a:r>
            <a:r>
              <a:rPr lang="zh-CN" altLang="en-US" sz="3600" dirty="0"/>
              <a:t>？</a:t>
            </a:r>
            <a:endParaRPr lang="en-US" altLang="zh-CN" sz="3600" dirty="0"/>
          </a:p>
          <a:p>
            <a:r>
              <a:rPr lang="zh-CN" altLang="en-US" sz="3600" dirty="0"/>
              <a:t>智能穿戴设备，例如智能手表的使用</a:t>
            </a:r>
            <a:endParaRPr lang="en-US" altLang="zh-CN" sz="3600" dirty="0"/>
          </a:p>
          <a:p>
            <a:r>
              <a:rPr lang="zh-CN" altLang="en-US" sz="3600" dirty="0"/>
              <a:t>疫情期间的在线教学技术</a:t>
            </a:r>
          </a:p>
        </p:txBody>
      </p:sp>
      <p:sp>
        <p:nvSpPr>
          <p:cNvPr id="4" name="内容占位符 3">
            <a:extLst>
              <a:ext uri="{FF2B5EF4-FFF2-40B4-BE49-F238E27FC236}">
                <a16:creationId xmlns:a16="http://schemas.microsoft.com/office/drawing/2014/main" id="{646A026A-091B-4913-A250-7C3AB387E5DA}"/>
              </a:ext>
            </a:extLst>
          </p:cNvPr>
          <p:cNvSpPr>
            <a:spLocks noGrp="1"/>
          </p:cNvSpPr>
          <p:nvPr>
            <p:ph sz="half" idx="2"/>
          </p:nvPr>
        </p:nvSpPr>
        <p:spPr>
          <a:xfrm>
            <a:off x="6172200" y="1825625"/>
            <a:ext cx="5181600" cy="3432175"/>
          </a:xfrm>
        </p:spPr>
        <p:txBody>
          <a:bodyPr>
            <a:normAutofit/>
          </a:bodyPr>
          <a:lstStyle/>
          <a:p>
            <a:pPr marL="0" indent="0">
              <a:buNone/>
            </a:pPr>
            <a:r>
              <a:rPr lang="zh-CN" altLang="en-US" sz="3600" dirty="0"/>
              <a:t>对照：非</a:t>
            </a:r>
            <a:r>
              <a:rPr lang="en-US" altLang="zh-CN" sz="3600" dirty="0"/>
              <a:t>ITA</a:t>
            </a:r>
            <a:r>
              <a:rPr lang="zh-CN" altLang="en-US" sz="3600" dirty="0"/>
              <a:t>的例子</a:t>
            </a:r>
            <a:endParaRPr lang="en-US" altLang="zh-CN" sz="3600" dirty="0"/>
          </a:p>
          <a:p>
            <a:r>
              <a:rPr lang="zh-CN" altLang="en-US" sz="3600" dirty="0"/>
              <a:t>不同国家的疫情预防，诸如口罩、洗手</a:t>
            </a:r>
          </a:p>
        </p:txBody>
      </p:sp>
    </p:spTree>
    <p:extLst>
      <p:ext uri="{BB962C8B-B14F-4D97-AF65-F5344CB8AC3E}">
        <p14:creationId xmlns:p14="http://schemas.microsoft.com/office/powerpoint/2010/main" val="3035186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6C96AD-C1AD-4182-8C47-003ED7B2FEBC}"/>
              </a:ext>
            </a:extLst>
          </p:cNvPr>
          <p:cNvSpPr>
            <a:spLocks noGrp="1"/>
          </p:cNvSpPr>
          <p:nvPr>
            <p:ph type="title"/>
          </p:nvPr>
        </p:nvSpPr>
        <p:spPr/>
        <p:txBody>
          <a:bodyPr/>
          <a:lstStyle/>
          <a:p>
            <a:r>
              <a:rPr lang="en-US" altLang="zh-CN" dirty="0"/>
              <a:t>ITA</a:t>
            </a:r>
            <a:r>
              <a:rPr lang="zh-CN" altLang="en-US" dirty="0"/>
              <a:t>成功</a:t>
            </a:r>
          </a:p>
        </p:txBody>
      </p:sp>
      <p:sp>
        <p:nvSpPr>
          <p:cNvPr id="3" name="内容占位符 2">
            <a:extLst>
              <a:ext uri="{FF2B5EF4-FFF2-40B4-BE49-F238E27FC236}">
                <a16:creationId xmlns:a16="http://schemas.microsoft.com/office/drawing/2014/main" id="{575C015D-97F7-4539-B488-4F55FD359B6A}"/>
              </a:ext>
            </a:extLst>
          </p:cNvPr>
          <p:cNvSpPr>
            <a:spLocks noGrp="1"/>
          </p:cNvSpPr>
          <p:nvPr>
            <p:ph idx="1"/>
          </p:nvPr>
        </p:nvSpPr>
        <p:spPr>
          <a:xfrm>
            <a:off x="838200" y="1825625"/>
            <a:ext cx="9614836" cy="4351338"/>
          </a:xfrm>
        </p:spPr>
        <p:txBody>
          <a:bodyPr>
            <a:normAutofit/>
          </a:bodyPr>
          <a:lstStyle/>
          <a:p>
            <a:r>
              <a:rPr lang="en-US" altLang="zh-CN" sz="3600" dirty="0"/>
              <a:t>ITA</a:t>
            </a:r>
            <a:r>
              <a:rPr lang="zh-CN" altLang="en-US" sz="3600" dirty="0"/>
              <a:t>是在特定社会背景（</a:t>
            </a:r>
            <a:r>
              <a:rPr lang="en-US" altLang="zh-CN" sz="3600" dirty="0"/>
              <a:t>context</a:t>
            </a:r>
            <a:r>
              <a:rPr lang="zh-CN" altLang="en-US" sz="3600" dirty="0"/>
              <a:t>）和组织结构（</a:t>
            </a:r>
            <a:r>
              <a:rPr lang="en-US" altLang="zh-CN" sz="3600" dirty="0"/>
              <a:t>structure</a:t>
            </a:r>
            <a:r>
              <a:rPr lang="zh-CN" altLang="en-US" sz="3600" dirty="0"/>
              <a:t>）下，被设计出来用于完成特定的任务（</a:t>
            </a:r>
            <a:r>
              <a:rPr lang="en-US" altLang="zh-CN" sz="3600" dirty="0"/>
              <a:t>task</a:t>
            </a:r>
            <a:r>
              <a:rPr lang="zh-CN" altLang="en-US" sz="3600" dirty="0"/>
              <a:t>）</a:t>
            </a:r>
            <a:endParaRPr lang="en-US" altLang="zh-CN" sz="3600" dirty="0"/>
          </a:p>
          <a:p>
            <a:r>
              <a:rPr lang="zh-CN" altLang="en-US" sz="3600" dirty="0"/>
              <a:t>如何</a:t>
            </a:r>
            <a:r>
              <a:rPr lang="zh-CN" altLang="en-US" sz="3600" dirty="0">
                <a:solidFill>
                  <a:srgbClr val="FF0000"/>
                </a:solidFill>
              </a:rPr>
              <a:t>衡量</a:t>
            </a:r>
            <a:r>
              <a:rPr lang="en-US" altLang="zh-CN" sz="3600" dirty="0"/>
              <a:t>ITA</a:t>
            </a:r>
            <a:r>
              <a:rPr lang="zh-CN" altLang="en-US" sz="3600" dirty="0"/>
              <a:t>成功？</a:t>
            </a:r>
            <a:endParaRPr lang="en-US" altLang="zh-CN" sz="3600" dirty="0"/>
          </a:p>
          <a:p>
            <a:r>
              <a:rPr lang="zh-CN" altLang="en-US" sz="3600" dirty="0"/>
              <a:t>如何</a:t>
            </a:r>
            <a:r>
              <a:rPr lang="zh-CN" altLang="en-US" sz="3600" dirty="0">
                <a:solidFill>
                  <a:srgbClr val="FF0000"/>
                </a:solidFill>
              </a:rPr>
              <a:t>理解并达成</a:t>
            </a:r>
            <a:r>
              <a:rPr lang="en-US" altLang="zh-CN" sz="3600" dirty="0"/>
              <a:t>ITA</a:t>
            </a:r>
            <a:r>
              <a:rPr lang="zh-CN" altLang="en-US" sz="3600" dirty="0"/>
              <a:t>成功？</a:t>
            </a:r>
            <a:endParaRPr lang="en-US" altLang="zh-CN" sz="3600" dirty="0"/>
          </a:p>
          <a:p>
            <a:endParaRPr lang="zh-CN" altLang="en-US" sz="3600" dirty="0"/>
          </a:p>
        </p:txBody>
      </p:sp>
    </p:spTree>
    <p:extLst>
      <p:ext uri="{BB962C8B-B14F-4D97-AF65-F5344CB8AC3E}">
        <p14:creationId xmlns:p14="http://schemas.microsoft.com/office/powerpoint/2010/main" val="2574487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D49FDC-78C5-4DAD-8B00-36C5515C383C}"/>
              </a:ext>
            </a:extLst>
          </p:cNvPr>
          <p:cNvSpPr>
            <a:spLocks noGrp="1"/>
          </p:cNvSpPr>
          <p:nvPr>
            <p:ph type="title"/>
          </p:nvPr>
        </p:nvSpPr>
        <p:spPr/>
        <p:txBody>
          <a:bodyPr/>
          <a:lstStyle/>
          <a:p>
            <a:r>
              <a:rPr lang="zh-CN" altLang="en-US" dirty="0"/>
              <a:t>如何衡量</a:t>
            </a:r>
            <a:r>
              <a:rPr lang="en-US" altLang="zh-CN" dirty="0"/>
              <a:t>ITA</a:t>
            </a:r>
            <a:r>
              <a:rPr lang="zh-CN" altLang="en-US" dirty="0"/>
              <a:t>或</a:t>
            </a:r>
            <a:r>
              <a:rPr lang="en-US" altLang="zh-CN" dirty="0"/>
              <a:t>IS</a:t>
            </a:r>
            <a:r>
              <a:rPr lang="zh-CN" altLang="en-US" dirty="0"/>
              <a:t>成功？</a:t>
            </a:r>
          </a:p>
        </p:txBody>
      </p:sp>
      <p:sp>
        <p:nvSpPr>
          <p:cNvPr id="3" name="内容占位符 2">
            <a:extLst>
              <a:ext uri="{FF2B5EF4-FFF2-40B4-BE49-F238E27FC236}">
                <a16:creationId xmlns:a16="http://schemas.microsoft.com/office/drawing/2014/main" id="{4206867F-50FF-4B95-A797-82226C516EFE}"/>
              </a:ext>
            </a:extLst>
          </p:cNvPr>
          <p:cNvSpPr>
            <a:spLocks noGrp="1"/>
          </p:cNvSpPr>
          <p:nvPr>
            <p:ph idx="1"/>
          </p:nvPr>
        </p:nvSpPr>
        <p:spPr>
          <a:xfrm>
            <a:off x="838200" y="1652372"/>
            <a:ext cx="10515600" cy="4777306"/>
          </a:xfrm>
        </p:spPr>
        <p:txBody>
          <a:bodyPr>
            <a:normAutofit/>
          </a:bodyPr>
          <a:lstStyle/>
          <a:p>
            <a:r>
              <a:rPr lang="zh-CN" altLang="en-US" dirty="0">
                <a:solidFill>
                  <a:srgbClr val="FF0000"/>
                </a:solidFill>
              </a:rPr>
              <a:t>系统质量</a:t>
            </a:r>
            <a:r>
              <a:rPr lang="zh-CN" altLang="en-US" dirty="0"/>
              <a:t>（</a:t>
            </a:r>
            <a:r>
              <a:rPr lang="en-US" altLang="zh-CN" dirty="0"/>
              <a:t>system quality</a:t>
            </a:r>
            <a:r>
              <a:rPr lang="zh-CN" altLang="en-US" dirty="0"/>
              <a:t>）：衡量</a:t>
            </a:r>
            <a:r>
              <a:rPr lang="en-US" altLang="zh-CN" dirty="0"/>
              <a:t>IS</a:t>
            </a:r>
            <a:r>
              <a:rPr lang="zh-CN" altLang="en-US" dirty="0"/>
              <a:t>本身。诸如系统可靠性、灵活性、响应时间，易于使用、易于学习等</a:t>
            </a:r>
            <a:endParaRPr lang="en-US" altLang="zh-CN" dirty="0"/>
          </a:p>
          <a:p>
            <a:r>
              <a:rPr lang="zh-CN" altLang="en-US" dirty="0">
                <a:solidFill>
                  <a:srgbClr val="FF0000"/>
                </a:solidFill>
              </a:rPr>
              <a:t>信息质量</a:t>
            </a:r>
            <a:r>
              <a:rPr lang="zh-CN" altLang="en-US" dirty="0"/>
              <a:t>（</a:t>
            </a:r>
            <a:r>
              <a:rPr lang="en-US" altLang="zh-CN" dirty="0"/>
              <a:t>information quality</a:t>
            </a:r>
            <a:r>
              <a:rPr lang="zh-CN" altLang="en-US" dirty="0"/>
              <a:t>）：衡量</a:t>
            </a:r>
            <a:r>
              <a:rPr lang="en-US" altLang="zh-CN" dirty="0"/>
              <a:t>IS</a:t>
            </a:r>
            <a:r>
              <a:rPr lang="zh-CN" altLang="en-US" dirty="0"/>
              <a:t>输出。诸如信息是否准确、完整、及时、易于理解等</a:t>
            </a:r>
            <a:endParaRPr lang="en-US" altLang="zh-CN" dirty="0"/>
          </a:p>
          <a:p>
            <a:r>
              <a:rPr lang="zh-CN" altLang="en-US" dirty="0">
                <a:solidFill>
                  <a:srgbClr val="FF0000"/>
                </a:solidFill>
              </a:rPr>
              <a:t>系统使用</a:t>
            </a:r>
            <a:r>
              <a:rPr lang="zh-CN" altLang="en-US" dirty="0"/>
              <a:t>（</a:t>
            </a:r>
            <a:r>
              <a:rPr lang="en-US" altLang="zh-CN" dirty="0"/>
              <a:t>system use</a:t>
            </a:r>
            <a:r>
              <a:rPr lang="zh-CN" altLang="en-US" dirty="0"/>
              <a:t>）：衡量用户对</a:t>
            </a:r>
            <a:r>
              <a:rPr lang="en-US" altLang="zh-CN" dirty="0"/>
              <a:t>IS</a:t>
            </a:r>
            <a:r>
              <a:rPr lang="zh-CN" altLang="en-US" dirty="0"/>
              <a:t>功能的使用程度与使用方式。诸如使用频率、使用数量、使用程度等</a:t>
            </a:r>
            <a:endParaRPr lang="en-US" altLang="zh-CN" dirty="0"/>
          </a:p>
          <a:p>
            <a:r>
              <a:rPr lang="zh-CN" altLang="en-US" dirty="0">
                <a:solidFill>
                  <a:srgbClr val="FF0000"/>
                </a:solidFill>
              </a:rPr>
              <a:t>用户满意度</a:t>
            </a:r>
            <a:r>
              <a:rPr lang="zh-CN" altLang="en-US" dirty="0"/>
              <a:t>（</a:t>
            </a:r>
            <a:r>
              <a:rPr lang="en-US" altLang="zh-CN" dirty="0"/>
              <a:t>user satisfaction</a:t>
            </a:r>
            <a:r>
              <a:rPr lang="zh-CN" altLang="en-US" dirty="0"/>
              <a:t>）：衡量用户对使用</a:t>
            </a:r>
            <a:r>
              <a:rPr lang="en-US" altLang="zh-CN" dirty="0"/>
              <a:t>IS</a:t>
            </a:r>
            <a:r>
              <a:rPr lang="zh-CN" altLang="en-US" dirty="0"/>
              <a:t>的满意程度。</a:t>
            </a:r>
            <a:endParaRPr lang="en-US" altLang="zh-CN" dirty="0"/>
          </a:p>
          <a:p>
            <a:r>
              <a:rPr lang="zh-CN" altLang="en-US" dirty="0">
                <a:solidFill>
                  <a:srgbClr val="FF0000"/>
                </a:solidFill>
              </a:rPr>
              <a:t>个体层面影响</a:t>
            </a:r>
            <a:r>
              <a:rPr lang="zh-CN" altLang="en-US" dirty="0"/>
              <a:t>（</a:t>
            </a:r>
            <a:r>
              <a:rPr lang="en-US" altLang="zh-CN" dirty="0"/>
              <a:t>individual impact</a:t>
            </a:r>
            <a:r>
              <a:rPr lang="zh-CN" altLang="en-US" dirty="0"/>
              <a:t>）：衡量使用效果，诸如工作效率提升等</a:t>
            </a:r>
            <a:endParaRPr lang="en-US" altLang="zh-CN" dirty="0"/>
          </a:p>
          <a:p>
            <a:r>
              <a:rPr lang="zh-CN" altLang="en-US" dirty="0">
                <a:solidFill>
                  <a:srgbClr val="FF0000"/>
                </a:solidFill>
              </a:rPr>
              <a:t>组织层面影响</a:t>
            </a:r>
            <a:r>
              <a:rPr lang="zh-CN" altLang="en-US" dirty="0"/>
              <a:t>（</a:t>
            </a:r>
            <a:r>
              <a:rPr lang="en-US" altLang="zh-CN" dirty="0"/>
              <a:t>organizational impact</a:t>
            </a:r>
            <a:r>
              <a:rPr lang="zh-CN" altLang="en-US" dirty="0"/>
              <a:t>）：诸如组织绩效提升等</a:t>
            </a:r>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883323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1F0105-1EFA-4639-9630-415780508B91}"/>
              </a:ext>
            </a:extLst>
          </p:cNvPr>
          <p:cNvSpPr>
            <a:spLocks noGrp="1"/>
          </p:cNvSpPr>
          <p:nvPr>
            <p:ph type="title"/>
          </p:nvPr>
        </p:nvSpPr>
        <p:spPr/>
        <p:txBody>
          <a:bodyPr/>
          <a:lstStyle/>
          <a:p>
            <a:r>
              <a:rPr lang="en-US" altLang="zh-CN" dirty="0"/>
              <a:t>ITA</a:t>
            </a:r>
            <a:r>
              <a:rPr lang="zh-CN" altLang="en-US" dirty="0"/>
              <a:t>使用案例</a:t>
            </a:r>
          </a:p>
        </p:txBody>
      </p:sp>
      <p:sp>
        <p:nvSpPr>
          <p:cNvPr id="3" name="内容占位符 2">
            <a:extLst>
              <a:ext uri="{FF2B5EF4-FFF2-40B4-BE49-F238E27FC236}">
                <a16:creationId xmlns:a16="http://schemas.microsoft.com/office/drawing/2014/main" id="{9583FF8E-843F-4C09-A968-20491D194663}"/>
              </a:ext>
            </a:extLst>
          </p:cNvPr>
          <p:cNvSpPr>
            <a:spLocks noGrp="1"/>
          </p:cNvSpPr>
          <p:nvPr>
            <p:ph idx="1"/>
          </p:nvPr>
        </p:nvSpPr>
        <p:spPr/>
        <p:txBody>
          <a:bodyPr>
            <a:normAutofit/>
          </a:bodyPr>
          <a:lstStyle/>
          <a:p>
            <a:r>
              <a:rPr lang="zh-CN" altLang="en-US" sz="3200" dirty="0"/>
              <a:t>在线教学平台</a:t>
            </a:r>
            <a:endParaRPr lang="en-US" altLang="zh-CN" sz="3200" dirty="0"/>
          </a:p>
          <a:p>
            <a:r>
              <a:rPr lang="zh-CN" altLang="en-US" sz="3200" dirty="0"/>
              <a:t>智能穿戴设备</a:t>
            </a:r>
            <a:endParaRPr lang="en-US" altLang="zh-CN" sz="3200" dirty="0"/>
          </a:p>
          <a:p>
            <a:endParaRPr lang="en-US" altLang="zh-CN" sz="3200" dirty="0"/>
          </a:p>
          <a:p>
            <a:pPr marL="0" indent="0">
              <a:buNone/>
            </a:pPr>
            <a:r>
              <a:rPr lang="zh-CN" altLang="en-US" sz="3200" dirty="0"/>
              <a:t>请分析对于以上两个</a:t>
            </a:r>
            <a:r>
              <a:rPr lang="en-US" altLang="zh-CN" sz="3200" dirty="0"/>
              <a:t>ITA</a:t>
            </a:r>
            <a:r>
              <a:rPr lang="zh-CN" altLang="en-US" sz="3200" dirty="0"/>
              <a:t>，六个维度的</a:t>
            </a:r>
            <a:r>
              <a:rPr lang="en-US" altLang="zh-CN" sz="3200" dirty="0"/>
              <a:t>IS</a:t>
            </a:r>
            <a:r>
              <a:rPr lang="zh-CN" altLang="en-US" sz="3200" dirty="0"/>
              <a:t>成功的</a:t>
            </a:r>
            <a:r>
              <a:rPr lang="zh-CN" altLang="en-US" sz="3200" dirty="0">
                <a:solidFill>
                  <a:srgbClr val="FF0000"/>
                </a:solidFill>
              </a:rPr>
              <a:t>具体内涵</a:t>
            </a:r>
            <a:r>
              <a:rPr lang="zh-CN" altLang="en-US" sz="3200" dirty="0"/>
              <a:t>是什么？</a:t>
            </a:r>
          </a:p>
        </p:txBody>
      </p:sp>
    </p:spTree>
    <p:extLst>
      <p:ext uri="{BB962C8B-B14F-4D97-AF65-F5344CB8AC3E}">
        <p14:creationId xmlns:p14="http://schemas.microsoft.com/office/powerpoint/2010/main" val="444816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BCBDC7-3BFB-4FAB-A7CF-50836F5A2C9B}"/>
              </a:ext>
            </a:extLst>
          </p:cNvPr>
          <p:cNvSpPr>
            <a:spLocks noGrp="1"/>
          </p:cNvSpPr>
          <p:nvPr>
            <p:ph type="title"/>
          </p:nvPr>
        </p:nvSpPr>
        <p:spPr/>
        <p:txBody>
          <a:bodyPr>
            <a:normAutofit/>
          </a:bodyPr>
          <a:lstStyle/>
          <a:p>
            <a:r>
              <a:rPr lang="en-US" altLang="zh-CN" dirty="0" err="1"/>
              <a:t>Delone</a:t>
            </a:r>
            <a:r>
              <a:rPr lang="en-US" altLang="zh-CN" dirty="0"/>
              <a:t> &amp; McLean IS</a:t>
            </a:r>
            <a:r>
              <a:rPr lang="zh-CN" altLang="en-US" dirty="0"/>
              <a:t>成功模型</a:t>
            </a:r>
          </a:p>
        </p:txBody>
      </p:sp>
      <p:pic>
        <p:nvPicPr>
          <p:cNvPr id="2050" name="Picture 2" descr="Delone and McLean IS success model - IS Theory">
            <a:extLst>
              <a:ext uri="{FF2B5EF4-FFF2-40B4-BE49-F238E27FC236}">
                <a16:creationId xmlns:a16="http://schemas.microsoft.com/office/drawing/2014/main" id="{822563EC-8B10-4209-A1FD-A183AE7A9C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9797" y="1825625"/>
            <a:ext cx="875240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284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D49FDC-78C5-4DAD-8B00-36C5515C383C}"/>
              </a:ext>
            </a:extLst>
          </p:cNvPr>
          <p:cNvSpPr>
            <a:spLocks noGrp="1"/>
          </p:cNvSpPr>
          <p:nvPr>
            <p:ph type="title"/>
          </p:nvPr>
        </p:nvSpPr>
        <p:spPr/>
        <p:txBody>
          <a:bodyPr/>
          <a:lstStyle/>
          <a:p>
            <a:r>
              <a:rPr lang="zh-CN" altLang="en-US" dirty="0"/>
              <a:t>如何衡量</a:t>
            </a:r>
            <a:r>
              <a:rPr lang="en-US" altLang="zh-CN" dirty="0"/>
              <a:t>IS</a:t>
            </a:r>
            <a:r>
              <a:rPr lang="zh-CN" altLang="en-US" dirty="0"/>
              <a:t>成功？（续）</a:t>
            </a:r>
          </a:p>
        </p:txBody>
      </p:sp>
      <p:sp>
        <p:nvSpPr>
          <p:cNvPr id="3" name="内容占位符 2">
            <a:extLst>
              <a:ext uri="{FF2B5EF4-FFF2-40B4-BE49-F238E27FC236}">
                <a16:creationId xmlns:a16="http://schemas.microsoft.com/office/drawing/2014/main" id="{4206867F-50FF-4B95-A797-82226C516EFE}"/>
              </a:ext>
            </a:extLst>
          </p:cNvPr>
          <p:cNvSpPr>
            <a:spLocks noGrp="1"/>
          </p:cNvSpPr>
          <p:nvPr>
            <p:ph idx="1"/>
          </p:nvPr>
        </p:nvSpPr>
        <p:spPr>
          <a:xfrm>
            <a:off x="838200" y="1652372"/>
            <a:ext cx="10515600" cy="4777306"/>
          </a:xfrm>
        </p:spPr>
        <p:txBody>
          <a:bodyPr>
            <a:normAutofit/>
          </a:bodyPr>
          <a:lstStyle/>
          <a:p>
            <a:r>
              <a:rPr lang="zh-CN" altLang="en-US" sz="3200" dirty="0"/>
              <a:t>新时代特征：</a:t>
            </a:r>
            <a:r>
              <a:rPr lang="en-US" altLang="zh-CN" sz="3200" dirty="0"/>
              <a:t>IS</a:t>
            </a:r>
            <a:r>
              <a:rPr lang="zh-CN" altLang="en-US" sz="3200" dirty="0"/>
              <a:t>服务支持</a:t>
            </a:r>
            <a:endParaRPr lang="en-US" altLang="zh-CN" sz="3200" dirty="0"/>
          </a:p>
          <a:p>
            <a:endParaRPr lang="en-US" altLang="zh-CN" sz="3200" dirty="0">
              <a:solidFill>
                <a:srgbClr val="FF0000"/>
              </a:solidFill>
            </a:endParaRPr>
          </a:p>
          <a:p>
            <a:r>
              <a:rPr lang="zh-CN" altLang="en-US" sz="3200" dirty="0">
                <a:solidFill>
                  <a:srgbClr val="FF0000"/>
                </a:solidFill>
              </a:rPr>
              <a:t>服务质量</a:t>
            </a:r>
            <a:r>
              <a:rPr lang="zh-CN" altLang="en-US" sz="3200" dirty="0"/>
              <a:t>（</a:t>
            </a:r>
            <a:r>
              <a:rPr lang="en-US" altLang="zh-CN" sz="3200" dirty="0"/>
              <a:t>service quality</a:t>
            </a:r>
            <a:r>
              <a:rPr lang="zh-CN" altLang="en-US" sz="3200" dirty="0"/>
              <a:t>）：衡量源于</a:t>
            </a:r>
            <a:r>
              <a:rPr lang="en-US" altLang="zh-CN" sz="3200" dirty="0"/>
              <a:t>IS</a:t>
            </a:r>
            <a:r>
              <a:rPr lang="zh-CN" altLang="en-US" sz="3200" dirty="0"/>
              <a:t>提供者的</a:t>
            </a:r>
            <a:r>
              <a:rPr lang="en-US" altLang="zh-CN" sz="3200" dirty="0"/>
              <a:t>IS</a:t>
            </a:r>
            <a:r>
              <a:rPr lang="zh-CN" altLang="en-US" sz="3200" dirty="0"/>
              <a:t>服务或支持。诸如响应速度、可靠性、技术能力、工作人员的同理心等</a:t>
            </a:r>
            <a:endParaRPr lang="en-US" altLang="zh-CN" sz="3200" dirty="0"/>
          </a:p>
          <a:p>
            <a:r>
              <a:rPr lang="zh-CN" altLang="en-US" sz="3200" dirty="0">
                <a:solidFill>
                  <a:srgbClr val="FF0000"/>
                </a:solidFill>
              </a:rPr>
              <a:t>使用意向</a:t>
            </a:r>
            <a:r>
              <a:rPr lang="zh-CN" altLang="en-US" sz="3200" dirty="0"/>
              <a:t>（</a:t>
            </a:r>
            <a:r>
              <a:rPr lang="en-US" altLang="zh-CN" sz="3200" dirty="0"/>
              <a:t>intention to use</a:t>
            </a:r>
            <a:r>
              <a:rPr lang="zh-CN" altLang="en-US" sz="3200" dirty="0"/>
              <a:t>）：直接测量</a:t>
            </a:r>
            <a:r>
              <a:rPr lang="en-US" altLang="zh-CN" sz="3200" dirty="0"/>
              <a:t>IS</a:t>
            </a:r>
            <a:r>
              <a:rPr lang="zh-CN" altLang="en-US" sz="3200" dirty="0"/>
              <a:t>使用经常难以实现，同时使用意向能够较好预测实际使用行为</a:t>
            </a:r>
            <a:endParaRPr lang="en-US" altLang="zh-CN" sz="3200" dirty="0"/>
          </a:p>
          <a:p>
            <a:r>
              <a:rPr lang="zh-CN" altLang="en-US" sz="3200" dirty="0"/>
              <a:t>净收益（</a:t>
            </a:r>
            <a:r>
              <a:rPr lang="en-US" altLang="zh-CN" sz="3200" dirty="0"/>
              <a:t>net benefit</a:t>
            </a:r>
            <a:r>
              <a:rPr lang="zh-CN" altLang="en-US" sz="3200" dirty="0"/>
              <a:t>）：归并了个人层面和组织层面的影响</a:t>
            </a:r>
            <a:endParaRPr lang="en-US" altLang="zh-CN" sz="3200" dirty="0"/>
          </a:p>
        </p:txBody>
      </p:sp>
    </p:spTree>
    <p:extLst>
      <p:ext uri="{BB962C8B-B14F-4D97-AF65-F5344CB8AC3E}">
        <p14:creationId xmlns:p14="http://schemas.microsoft.com/office/powerpoint/2010/main" val="207697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BCBDC7-3BFB-4FAB-A7CF-50836F5A2C9B}"/>
              </a:ext>
            </a:extLst>
          </p:cNvPr>
          <p:cNvSpPr>
            <a:spLocks noGrp="1"/>
          </p:cNvSpPr>
          <p:nvPr>
            <p:ph type="title"/>
          </p:nvPr>
        </p:nvSpPr>
        <p:spPr/>
        <p:txBody>
          <a:bodyPr>
            <a:normAutofit/>
          </a:bodyPr>
          <a:lstStyle/>
          <a:p>
            <a:r>
              <a:rPr lang="en-US" altLang="zh-CN" dirty="0" err="1"/>
              <a:t>Delone</a:t>
            </a:r>
            <a:r>
              <a:rPr lang="en-US" altLang="zh-CN" dirty="0"/>
              <a:t> &amp; McLean IS</a:t>
            </a:r>
            <a:r>
              <a:rPr lang="zh-CN" altLang="en-US" dirty="0"/>
              <a:t>成功模型（更新版）</a:t>
            </a:r>
          </a:p>
        </p:txBody>
      </p:sp>
      <p:pic>
        <p:nvPicPr>
          <p:cNvPr id="4098" name="Picture 2" descr="Delone and McLean IS success model - IS Theory">
            <a:extLst>
              <a:ext uri="{FF2B5EF4-FFF2-40B4-BE49-F238E27FC236}">
                <a16:creationId xmlns:a16="http://schemas.microsoft.com/office/drawing/2014/main" id="{3847165B-19E9-4617-B9B9-B4CF4B6ED8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8214" y="1709938"/>
            <a:ext cx="6305550"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672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0074F-C89B-462C-84A6-ED76FC733D13}"/>
              </a:ext>
            </a:extLst>
          </p:cNvPr>
          <p:cNvSpPr>
            <a:spLocks noGrp="1"/>
          </p:cNvSpPr>
          <p:nvPr>
            <p:ph type="title"/>
          </p:nvPr>
        </p:nvSpPr>
        <p:spPr>
          <a:xfrm>
            <a:off x="1136428" y="627564"/>
            <a:ext cx="7474172" cy="1325563"/>
          </a:xfrm>
        </p:spPr>
        <p:txBody>
          <a:bodyPr>
            <a:normAutofit/>
          </a:bodyPr>
          <a:lstStyle/>
          <a:p>
            <a:r>
              <a:rPr lang="zh-CN" altLang="en-US" dirty="0"/>
              <a:t>重新审视</a:t>
            </a:r>
            <a:r>
              <a:rPr lang="en-US" altLang="zh-CN" dirty="0"/>
              <a:t>IS</a:t>
            </a:r>
            <a:r>
              <a:rPr lang="zh-CN" altLang="en-US" dirty="0"/>
              <a:t>成功</a:t>
            </a:r>
          </a:p>
        </p:txBody>
      </p:sp>
      <p:sp>
        <p:nvSpPr>
          <p:cNvPr id="3" name="内容占位符 2">
            <a:extLst>
              <a:ext uri="{FF2B5EF4-FFF2-40B4-BE49-F238E27FC236}">
                <a16:creationId xmlns:a16="http://schemas.microsoft.com/office/drawing/2014/main" id="{DC40384F-0DE7-42B7-AAFC-44B065EFCD30}"/>
              </a:ext>
            </a:extLst>
          </p:cNvPr>
          <p:cNvSpPr>
            <a:spLocks noGrp="1"/>
          </p:cNvSpPr>
          <p:nvPr>
            <p:ph idx="1"/>
          </p:nvPr>
        </p:nvSpPr>
        <p:spPr>
          <a:xfrm>
            <a:off x="1014509" y="2095293"/>
            <a:ext cx="6467867" cy="3450613"/>
          </a:xfrm>
        </p:spPr>
        <p:txBody>
          <a:bodyPr anchor="ctr">
            <a:normAutofit/>
          </a:bodyPr>
          <a:lstStyle/>
          <a:p>
            <a:r>
              <a:rPr lang="en-US" altLang="zh-CN" sz="3200" dirty="0"/>
              <a:t>IS</a:t>
            </a:r>
            <a:r>
              <a:rPr lang="zh-CN" altLang="en-US" sz="3200" dirty="0"/>
              <a:t>成功模型识别了</a:t>
            </a:r>
            <a:r>
              <a:rPr lang="en-US" altLang="zh-CN" sz="3200" dirty="0"/>
              <a:t>IS</a:t>
            </a:r>
            <a:r>
              <a:rPr lang="zh-CN" altLang="en-US" sz="3200" dirty="0"/>
              <a:t>成功的维度，以及这些维度之间的关系</a:t>
            </a:r>
            <a:endParaRPr lang="en-US" altLang="zh-CN" sz="3200" dirty="0"/>
          </a:p>
          <a:p>
            <a:r>
              <a:rPr lang="zh-CN" altLang="en-US" sz="3200" dirty="0"/>
              <a:t>探讨</a:t>
            </a:r>
            <a:r>
              <a:rPr lang="en-US" altLang="zh-CN" sz="3200" dirty="0"/>
              <a:t>IS</a:t>
            </a:r>
            <a:r>
              <a:rPr lang="zh-CN" altLang="en-US" sz="3200" dirty="0"/>
              <a:t>如何影响个体绩效时，还应该考虑</a:t>
            </a:r>
            <a:r>
              <a:rPr lang="zh-CN" altLang="en-US" sz="3200" dirty="0">
                <a:solidFill>
                  <a:srgbClr val="FF0000"/>
                </a:solidFill>
              </a:rPr>
              <a:t>哪些因素</a:t>
            </a:r>
            <a:r>
              <a:rPr lang="zh-CN" altLang="en-US" sz="3200" dirty="0"/>
              <a:t>？</a:t>
            </a:r>
            <a:endParaRPr lang="en-US" altLang="zh-CN" sz="3200" dirty="0"/>
          </a:p>
          <a:p>
            <a:r>
              <a:rPr lang="zh-CN" altLang="en-US" sz="3200" dirty="0"/>
              <a:t>再次回到</a:t>
            </a:r>
            <a:r>
              <a:rPr lang="en-US" altLang="zh-CN" sz="3200" dirty="0"/>
              <a:t>ITA</a:t>
            </a:r>
            <a:r>
              <a:rPr lang="zh-CN" altLang="en-US" sz="3200" dirty="0"/>
              <a:t>框架</a:t>
            </a:r>
            <a:r>
              <a:rPr lang="en-US" altLang="zh-CN" sz="3200" dirty="0"/>
              <a:t>…</a:t>
            </a:r>
            <a:endParaRPr lang="zh-CN" altLang="en-US" sz="32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A3DFDD10-3F10-4D96-9912-665A61A84C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022208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标题 1">
            <a:extLst>
              <a:ext uri="{FF2B5EF4-FFF2-40B4-BE49-F238E27FC236}">
                <a16:creationId xmlns:a16="http://schemas.microsoft.com/office/drawing/2014/main" id="{E02C7EB4-A87D-4B94-9083-65C8CACEE1BD}"/>
              </a:ext>
            </a:extLst>
          </p:cNvPr>
          <p:cNvSpPr>
            <a:spLocks noGrp="1"/>
          </p:cNvSpPr>
          <p:nvPr>
            <p:ph type="title"/>
          </p:nvPr>
        </p:nvSpPr>
        <p:spPr>
          <a:xfrm>
            <a:off x="874815" y="2641600"/>
            <a:ext cx="5221185" cy="1229118"/>
          </a:xfrm>
        </p:spPr>
        <p:txBody>
          <a:bodyPr vert="horz" lIns="91440" tIns="45720" rIns="91440" bIns="45720" rtlCol="0" anchor="b">
            <a:normAutofit/>
          </a:bodyPr>
          <a:lstStyle/>
          <a:p>
            <a:pPr algn="ctr"/>
            <a:r>
              <a:rPr lang="zh-CN" altLang="en-US" dirty="0"/>
              <a:t>零</a:t>
            </a:r>
            <a:r>
              <a:rPr lang="zh-CN" altLang="en-US" kern="1200" dirty="0">
                <a:solidFill>
                  <a:schemeClr val="tx1"/>
                </a:solidFill>
                <a:latin typeface="+mj-lt"/>
                <a:ea typeface="+mj-ea"/>
                <a:cs typeface="+mj-cs"/>
              </a:rPr>
              <a:t>、课程介绍</a:t>
            </a:r>
          </a:p>
        </p:txBody>
      </p:sp>
      <p:sp>
        <p:nvSpPr>
          <p:cNvPr id="11" name="Freeform: Shape 10">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Graphic 5">
            <a:extLst>
              <a:ext uri="{FF2B5EF4-FFF2-40B4-BE49-F238E27FC236}">
                <a16:creationId xmlns:a16="http://schemas.microsoft.com/office/drawing/2014/main" id="{548DE9DB-2D8E-445B-A05E-DDB70F9C7B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93046" y="1209578"/>
            <a:ext cx="4055897" cy="405589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5" name="Freeform: Shape 14">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2447800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1B2F0F-DD48-4109-87A5-3557D22BFE46}"/>
              </a:ext>
            </a:extLst>
          </p:cNvPr>
          <p:cNvSpPr>
            <a:spLocks noGrp="1"/>
          </p:cNvSpPr>
          <p:nvPr>
            <p:ph type="title"/>
          </p:nvPr>
        </p:nvSpPr>
        <p:spPr/>
        <p:txBody>
          <a:bodyPr/>
          <a:lstStyle/>
          <a:p>
            <a:r>
              <a:rPr lang="zh-CN" altLang="en-US" dirty="0"/>
              <a:t>使用行为视角</a:t>
            </a:r>
          </a:p>
        </p:txBody>
      </p:sp>
      <p:sp>
        <p:nvSpPr>
          <p:cNvPr id="3" name="内容占位符 2">
            <a:extLst>
              <a:ext uri="{FF2B5EF4-FFF2-40B4-BE49-F238E27FC236}">
                <a16:creationId xmlns:a16="http://schemas.microsoft.com/office/drawing/2014/main" id="{0E12936A-7BD8-40C1-BF75-6044D4989B43}"/>
              </a:ext>
            </a:extLst>
          </p:cNvPr>
          <p:cNvSpPr>
            <a:spLocks noGrp="1"/>
          </p:cNvSpPr>
          <p:nvPr>
            <p:ph idx="1"/>
          </p:nvPr>
        </p:nvSpPr>
        <p:spPr>
          <a:xfrm>
            <a:off x="838200" y="1825625"/>
            <a:ext cx="9321800" cy="3975735"/>
          </a:xfrm>
        </p:spPr>
        <p:txBody>
          <a:bodyPr>
            <a:normAutofit/>
          </a:bodyPr>
          <a:lstStyle/>
          <a:p>
            <a:r>
              <a:rPr lang="zh-CN" altLang="en-US" sz="3200" dirty="0"/>
              <a:t>理论逻辑：技术特征（例如高质量的</a:t>
            </a:r>
            <a:r>
              <a:rPr lang="en-US" altLang="zh-CN" sz="3200" dirty="0"/>
              <a:t>IS</a:t>
            </a:r>
            <a:r>
              <a:rPr lang="zh-CN" altLang="en-US" sz="3200" dirty="0"/>
              <a:t>）导致了用户对</a:t>
            </a:r>
            <a:r>
              <a:rPr lang="en-US" altLang="zh-CN" sz="3200" dirty="0"/>
              <a:t>IS</a:t>
            </a:r>
            <a:r>
              <a:rPr lang="zh-CN" altLang="en-US" sz="3200" dirty="0"/>
              <a:t>的</a:t>
            </a:r>
            <a:r>
              <a:rPr lang="zh-CN" altLang="en-US" sz="3200" dirty="0">
                <a:solidFill>
                  <a:srgbClr val="FF0000"/>
                </a:solidFill>
              </a:rPr>
              <a:t>态度</a:t>
            </a:r>
            <a:r>
              <a:rPr lang="zh-CN" altLang="en-US" sz="3200" dirty="0"/>
              <a:t>（</a:t>
            </a:r>
            <a:r>
              <a:rPr lang="en-US" altLang="zh-CN" sz="3200" dirty="0"/>
              <a:t>attitude</a:t>
            </a:r>
            <a:r>
              <a:rPr lang="zh-CN" altLang="en-US" sz="3200" dirty="0"/>
              <a:t>），从而影响了用户的</a:t>
            </a:r>
            <a:r>
              <a:rPr lang="zh-CN" altLang="en-US" sz="3200" dirty="0">
                <a:solidFill>
                  <a:srgbClr val="FF0000"/>
                </a:solidFill>
              </a:rPr>
              <a:t>使用意向</a:t>
            </a:r>
            <a:r>
              <a:rPr lang="zh-CN" altLang="en-US" sz="3200" dirty="0"/>
              <a:t>（</a:t>
            </a:r>
            <a:r>
              <a:rPr lang="en-US" altLang="zh-CN" sz="3200" dirty="0"/>
              <a:t>intention to use</a:t>
            </a:r>
            <a:r>
              <a:rPr lang="zh-CN" altLang="en-US" sz="3200" dirty="0"/>
              <a:t>），最后提高了</a:t>
            </a:r>
            <a:r>
              <a:rPr lang="en-US" altLang="zh-CN" sz="3200" dirty="0">
                <a:solidFill>
                  <a:srgbClr val="FF0000"/>
                </a:solidFill>
              </a:rPr>
              <a:t>IS</a:t>
            </a:r>
            <a:r>
              <a:rPr lang="zh-CN" altLang="en-US" sz="3200" dirty="0">
                <a:solidFill>
                  <a:srgbClr val="FF0000"/>
                </a:solidFill>
              </a:rPr>
              <a:t>使用</a:t>
            </a:r>
            <a:r>
              <a:rPr lang="zh-CN" altLang="en-US" sz="3200" dirty="0"/>
              <a:t>（</a:t>
            </a:r>
            <a:r>
              <a:rPr lang="en-US" altLang="zh-CN" sz="3200" dirty="0"/>
              <a:t>increased utilization</a:t>
            </a:r>
            <a:r>
              <a:rPr lang="zh-CN" altLang="en-US" sz="3200" dirty="0"/>
              <a:t>）</a:t>
            </a:r>
            <a:endParaRPr lang="en-US" altLang="zh-CN" sz="3200" dirty="0"/>
          </a:p>
          <a:p>
            <a:r>
              <a:rPr lang="zh-CN" altLang="en-US" sz="3200" dirty="0"/>
              <a:t>暗含的假设：使用率的提高，将提升绩效（</a:t>
            </a:r>
            <a:r>
              <a:rPr lang="en-US" altLang="zh-CN" sz="3200" dirty="0"/>
              <a:t>performance</a:t>
            </a:r>
            <a:r>
              <a:rPr lang="zh-CN" altLang="en-US" sz="3200" dirty="0"/>
              <a:t>）</a:t>
            </a:r>
          </a:p>
        </p:txBody>
      </p:sp>
    </p:spTree>
    <p:extLst>
      <p:ext uri="{BB962C8B-B14F-4D97-AF65-F5344CB8AC3E}">
        <p14:creationId xmlns:p14="http://schemas.microsoft.com/office/powerpoint/2010/main" val="27784639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1B2F0F-DD48-4109-87A5-3557D22BFE46}"/>
              </a:ext>
            </a:extLst>
          </p:cNvPr>
          <p:cNvSpPr>
            <a:spLocks noGrp="1"/>
          </p:cNvSpPr>
          <p:nvPr>
            <p:ph type="title"/>
          </p:nvPr>
        </p:nvSpPr>
        <p:spPr/>
        <p:txBody>
          <a:bodyPr/>
          <a:lstStyle/>
          <a:p>
            <a:r>
              <a:rPr lang="zh-CN" altLang="en-US" dirty="0"/>
              <a:t>任务技术匹配视角</a:t>
            </a:r>
          </a:p>
        </p:txBody>
      </p:sp>
      <p:sp>
        <p:nvSpPr>
          <p:cNvPr id="3" name="内容占位符 2">
            <a:extLst>
              <a:ext uri="{FF2B5EF4-FFF2-40B4-BE49-F238E27FC236}">
                <a16:creationId xmlns:a16="http://schemas.microsoft.com/office/drawing/2014/main" id="{0E12936A-7BD8-40C1-BF75-6044D4989B43}"/>
              </a:ext>
            </a:extLst>
          </p:cNvPr>
          <p:cNvSpPr>
            <a:spLocks noGrp="1"/>
          </p:cNvSpPr>
          <p:nvPr>
            <p:ph idx="1"/>
          </p:nvPr>
        </p:nvSpPr>
        <p:spPr>
          <a:xfrm>
            <a:off x="838200" y="1825625"/>
            <a:ext cx="9321800" cy="4239895"/>
          </a:xfrm>
        </p:spPr>
        <p:txBody>
          <a:bodyPr>
            <a:normAutofit/>
          </a:bodyPr>
          <a:lstStyle/>
          <a:p>
            <a:r>
              <a:rPr lang="zh-CN" altLang="en-US" sz="3200" dirty="0"/>
              <a:t>理论逻辑：</a:t>
            </a:r>
            <a:r>
              <a:rPr lang="zh-CN" altLang="en-US" sz="3200" dirty="0">
                <a:solidFill>
                  <a:srgbClr val="FF0000"/>
                </a:solidFill>
              </a:rPr>
              <a:t>任务与技术的匹配</a:t>
            </a:r>
            <a:r>
              <a:rPr lang="zh-CN" altLang="en-US" sz="3200" dirty="0"/>
              <a:t>（</a:t>
            </a:r>
            <a:r>
              <a:rPr lang="en-US" altLang="zh-CN" sz="3200" dirty="0"/>
              <a:t>task-technology fit</a:t>
            </a:r>
            <a:r>
              <a:rPr lang="zh-CN" altLang="en-US" sz="3200" dirty="0"/>
              <a:t>）才能提升个人绩效。在二者不匹配的情况下，使用率的提高</a:t>
            </a:r>
            <a:r>
              <a:rPr lang="zh-CN" altLang="en-US" sz="3200" dirty="0">
                <a:solidFill>
                  <a:srgbClr val="FF0000"/>
                </a:solidFill>
              </a:rPr>
              <a:t>并不能</a:t>
            </a:r>
            <a:r>
              <a:rPr lang="zh-CN" altLang="en-US" sz="3200" dirty="0"/>
              <a:t>提升绩效。</a:t>
            </a:r>
            <a:endParaRPr lang="en-US" altLang="zh-CN" sz="3200" dirty="0"/>
          </a:p>
          <a:p>
            <a:r>
              <a:rPr lang="zh-CN" altLang="en-US" sz="3200" dirty="0"/>
              <a:t>任务技术匹配程度，由三个方面所决定：</a:t>
            </a:r>
            <a:r>
              <a:rPr lang="zh-CN" altLang="en-US" sz="3200" dirty="0">
                <a:solidFill>
                  <a:srgbClr val="FF0000"/>
                </a:solidFill>
              </a:rPr>
              <a:t>技术</a:t>
            </a:r>
            <a:r>
              <a:rPr lang="zh-CN" altLang="en-US" sz="3200" dirty="0"/>
              <a:t>特征，</a:t>
            </a:r>
            <a:r>
              <a:rPr lang="zh-CN" altLang="en-US" sz="3200" dirty="0">
                <a:solidFill>
                  <a:srgbClr val="FF0000"/>
                </a:solidFill>
              </a:rPr>
              <a:t>任务</a:t>
            </a:r>
            <a:r>
              <a:rPr lang="zh-CN" altLang="en-US" sz="3200" dirty="0"/>
              <a:t>特征，以及</a:t>
            </a:r>
            <a:r>
              <a:rPr lang="zh-CN" altLang="en-US" sz="3200" dirty="0">
                <a:solidFill>
                  <a:srgbClr val="FF0000"/>
                </a:solidFill>
              </a:rPr>
              <a:t>个体</a:t>
            </a:r>
            <a:r>
              <a:rPr lang="zh-CN" altLang="en-US" sz="3200" dirty="0"/>
              <a:t>特征。</a:t>
            </a:r>
            <a:endParaRPr lang="en-US" altLang="zh-CN" sz="3200" dirty="0"/>
          </a:p>
        </p:txBody>
      </p:sp>
    </p:spTree>
    <p:extLst>
      <p:ext uri="{BB962C8B-B14F-4D97-AF65-F5344CB8AC3E}">
        <p14:creationId xmlns:p14="http://schemas.microsoft.com/office/powerpoint/2010/main" val="8621591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1B2F0F-DD48-4109-87A5-3557D22BFE46}"/>
              </a:ext>
            </a:extLst>
          </p:cNvPr>
          <p:cNvSpPr>
            <a:spLocks noGrp="1"/>
          </p:cNvSpPr>
          <p:nvPr>
            <p:ph type="title"/>
          </p:nvPr>
        </p:nvSpPr>
        <p:spPr/>
        <p:txBody>
          <a:bodyPr/>
          <a:lstStyle/>
          <a:p>
            <a:r>
              <a:rPr lang="zh-CN" altLang="en-US" dirty="0"/>
              <a:t>两个视角的局限</a:t>
            </a:r>
          </a:p>
        </p:txBody>
      </p:sp>
      <p:sp>
        <p:nvSpPr>
          <p:cNvPr id="3" name="内容占位符 2">
            <a:extLst>
              <a:ext uri="{FF2B5EF4-FFF2-40B4-BE49-F238E27FC236}">
                <a16:creationId xmlns:a16="http://schemas.microsoft.com/office/drawing/2014/main" id="{0E12936A-7BD8-40C1-BF75-6044D4989B43}"/>
              </a:ext>
            </a:extLst>
          </p:cNvPr>
          <p:cNvSpPr>
            <a:spLocks noGrp="1"/>
          </p:cNvSpPr>
          <p:nvPr>
            <p:ph idx="1"/>
          </p:nvPr>
        </p:nvSpPr>
        <p:spPr>
          <a:xfrm>
            <a:off x="838200" y="1825625"/>
            <a:ext cx="9321800" cy="3975735"/>
          </a:xfrm>
        </p:spPr>
        <p:txBody>
          <a:bodyPr>
            <a:normAutofit/>
          </a:bodyPr>
          <a:lstStyle/>
          <a:p>
            <a:r>
              <a:rPr lang="zh-CN" altLang="en-US" sz="3200" dirty="0">
                <a:solidFill>
                  <a:srgbClr val="FF0000"/>
                </a:solidFill>
              </a:rPr>
              <a:t>非自愿使用</a:t>
            </a:r>
            <a:r>
              <a:rPr lang="zh-CN" altLang="en-US" sz="3200" dirty="0"/>
              <a:t>：</a:t>
            </a:r>
            <a:r>
              <a:rPr lang="en-US" altLang="zh-CN" sz="3200" dirty="0"/>
              <a:t>IS</a:t>
            </a:r>
            <a:r>
              <a:rPr lang="zh-CN" altLang="en-US" sz="3200" dirty="0"/>
              <a:t>使用很多时候取决于组织的工作方式设计，此时</a:t>
            </a:r>
            <a:r>
              <a:rPr lang="en-US" altLang="zh-CN" sz="3200" dirty="0"/>
              <a:t>IS</a:t>
            </a:r>
            <a:r>
              <a:rPr lang="zh-CN" altLang="en-US" sz="3200" dirty="0"/>
              <a:t>使用无法很好预测绩效，态度和使用意向也不重要</a:t>
            </a:r>
            <a:endParaRPr lang="en-US" altLang="zh-CN" sz="3200" dirty="0"/>
          </a:p>
          <a:p>
            <a:r>
              <a:rPr lang="zh-CN" altLang="en-US" sz="3200" dirty="0">
                <a:solidFill>
                  <a:srgbClr val="FF0000"/>
                </a:solidFill>
              </a:rPr>
              <a:t>“</a:t>
            </a:r>
            <a:r>
              <a:rPr lang="en-US" altLang="zh-CN" sz="3200" dirty="0">
                <a:solidFill>
                  <a:srgbClr val="FF0000"/>
                </a:solidFill>
              </a:rPr>
              <a:t>IS</a:t>
            </a:r>
            <a:r>
              <a:rPr lang="zh-CN" altLang="en-US" sz="3200" dirty="0">
                <a:solidFill>
                  <a:srgbClr val="FF0000"/>
                </a:solidFill>
              </a:rPr>
              <a:t>使用</a:t>
            </a:r>
            <a:r>
              <a:rPr lang="en-US" altLang="zh-CN" sz="3200" dirty="0">
                <a:solidFill>
                  <a:srgbClr val="FF0000"/>
                </a:solidFill>
              </a:rPr>
              <a:t>—</a:t>
            </a:r>
            <a:r>
              <a:rPr lang="zh-CN" altLang="en-US" sz="3200" dirty="0">
                <a:solidFill>
                  <a:srgbClr val="FF0000"/>
                </a:solidFill>
              </a:rPr>
              <a:t>个体绩效”关系</a:t>
            </a:r>
            <a:r>
              <a:rPr lang="zh-CN" altLang="en-US" sz="3200" dirty="0"/>
              <a:t>：这一关系并非总是成立。</a:t>
            </a:r>
            <a:r>
              <a:rPr lang="en-US" altLang="zh-CN" sz="3200" dirty="0"/>
              <a:t>IS</a:t>
            </a:r>
            <a:r>
              <a:rPr lang="zh-CN" altLang="en-US" sz="3200" dirty="0"/>
              <a:t>使用增加，并不一定能提升个体绩效，尤其是</a:t>
            </a:r>
            <a:r>
              <a:rPr lang="en-US" altLang="zh-CN" sz="3200" dirty="0"/>
              <a:t>IS</a:t>
            </a:r>
            <a:r>
              <a:rPr lang="zh-CN" altLang="en-US" sz="3200" dirty="0"/>
              <a:t>设计不符合任务或者使用者时。</a:t>
            </a:r>
            <a:endParaRPr lang="en-US" altLang="zh-CN" sz="3200" dirty="0"/>
          </a:p>
          <a:p>
            <a:r>
              <a:rPr lang="zh-CN" altLang="en-US" sz="3200" dirty="0">
                <a:solidFill>
                  <a:srgbClr val="FF0000"/>
                </a:solidFill>
              </a:rPr>
              <a:t>使用的意义</a:t>
            </a:r>
            <a:r>
              <a:rPr lang="zh-CN" altLang="en-US" sz="3200" dirty="0"/>
              <a:t>：绩效提升，必须依赖有效的使用，因而任务技术匹配本身无法保证绩效提升</a:t>
            </a:r>
            <a:endParaRPr lang="en-US" altLang="zh-CN" sz="3200" dirty="0"/>
          </a:p>
          <a:p>
            <a:endParaRPr lang="en-US" altLang="zh-CN" sz="3200" dirty="0"/>
          </a:p>
          <a:p>
            <a:endParaRPr lang="zh-CN" altLang="en-US" sz="3200" dirty="0"/>
          </a:p>
        </p:txBody>
      </p:sp>
    </p:spTree>
    <p:extLst>
      <p:ext uri="{BB962C8B-B14F-4D97-AF65-F5344CB8AC3E}">
        <p14:creationId xmlns:p14="http://schemas.microsoft.com/office/powerpoint/2010/main" val="1866515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CA6CD2-3717-44DB-9E1E-CF5BFC4FC3B4}"/>
              </a:ext>
            </a:extLst>
          </p:cNvPr>
          <p:cNvSpPr>
            <a:spLocks noGrp="1"/>
          </p:cNvSpPr>
          <p:nvPr>
            <p:ph type="title"/>
          </p:nvPr>
        </p:nvSpPr>
        <p:spPr>
          <a:xfrm>
            <a:off x="838200" y="294005"/>
            <a:ext cx="10515600" cy="1325563"/>
          </a:xfrm>
        </p:spPr>
        <p:txBody>
          <a:bodyPr vert="horz" lIns="91440" tIns="45720" rIns="91440" bIns="45720" rtlCol="0" anchor="ctr">
            <a:normAutofit/>
          </a:bodyPr>
          <a:lstStyle/>
          <a:p>
            <a:r>
              <a:rPr lang="zh-CN" altLang="en-US" kern="1200" dirty="0">
                <a:solidFill>
                  <a:schemeClr val="tx1"/>
                </a:solidFill>
                <a:latin typeface="+mj-lt"/>
                <a:ea typeface="+mj-ea"/>
                <a:cs typeface="+mj-cs"/>
              </a:rPr>
              <a:t>任务技术匹配理论</a:t>
            </a:r>
          </a:p>
        </p:txBody>
      </p:sp>
      <p:pic>
        <p:nvPicPr>
          <p:cNvPr id="7" name="图片 6">
            <a:extLst>
              <a:ext uri="{FF2B5EF4-FFF2-40B4-BE49-F238E27FC236}">
                <a16:creationId xmlns:a16="http://schemas.microsoft.com/office/drawing/2014/main" id="{9FAA8D6B-0089-4070-B3B9-249B5B8BC4D8}"/>
              </a:ext>
            </a:extLst>
          </p:cNvPr>
          <p:cNvPicPr>
            <a:picLocks noChangeAspect="1"/>
          </p:cNvPicPr>
          <p:nvPr/>
        </p:nvPicPr>
        <p:blipFill>
          <a:blip r:embed="rId2"/>
          <a:stretch>
            <a:fillRect/>
          </a:stretch>
        </p:blipFill>
        <p:spPr>
          <a:xfrm>
            <a:off x="1739899" y="1825626"/>
            <a:ext cx="8702676" cy="4351338"/>
          </a:xfrm>
          <a:prstGeom prst="rect">
            <a:avLst/>
          </a:prstGeom>
        </p:spPr>
      </p:pic>
    </p:spTree>
    <p:extLst>
      <p:ext uri="{BB962C8B-B14F-4D97-AF65-F5344CB8AC3E}">
        <p14:creationId xmlns:p14="http://schemas.microsoft.com/office/powerpoint/2010/main" val="35267057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0074F-C89B-462C-84A6-ED76FC733D13}"/>
              </a:ext>
            </a:extLst>
          </p:cNvPr>
          <p:cNvSpPr>
            <a:spLocks noGrp="1"/>
          </p:cNvSpPr>
          <p:nvPr>
            <p:ph type="title"/>
          </p:nvPr>
        </p:nvSpPr>
        <p:spPr>
          <a:xfrm>
            <a:off x="1136428" y="627564"/>
            <a:ext cx="7474172" cy="1325563"/>
          </a:xfrm>
        </p:spPr>
        <p:txBody>
          <a:bodyPr>
            <a:normAutofit/>
          </a:bodyPr>
          <a:lstStyle/>
          <a:p>
            <a:r>
              <a:rPr lang="zh-CN" altLang="en-US" dirty="0"/>
              <a:t>再度审视</a:t>
            </a:r>
            <a:r>
              <a:rPr lang="en-US" altLang="zh-CN" dirty="0"/>
              <a:t>IS</a:t>
            </a:r>
            <a:r>
              <a:rPr lang="zh-CN" altLang="en-US" dirty="0"/>
              <a:t>成功</a:t>
            </a:r>
          </a:p>
        </p:txBody>
      </p:sp>
      <p:sp>
        <p:nvSpPr>
          <p:cNvPr id="3" name="内容占位符 2">
            <a:extLst>
              <a:ext uri="{FF2B5EF4-FFF2-40B4-BE49-F238E27FC236}">
                <a16:creationId xmlns:a16="http://schemas.microsoft.com/office/drawing/2014/main" id="{DC40384F-0DE7-42B7-AAFC-44B065EFCD30}"/>
              </a:ext>
            </a:extLst>
          </p:cNvPr>
          <p:cNvSpPr>
            <a:spLocks noGrp="1"/>
          </p:cNvSpPr>
          <p:nvPr>
            <p:ph idx="1"/>
          </p:nvPr>
        </p:nvSpPr>
        <p:spPr>
          <a:xfrm>
            <a:off x="1014509" y="2095293"/>
            <a:ext cx="6467867" cy="3450613"/>
          </a:xfrm>
        </p:spPr>
        <p:txBody>
          <a:bodyPr anchor="ctr">
            <a:normAutofit/>
          </a:bodyPr>
          <a:lstStyle/>
          <a:p>
            <a:r>
              <a:rPr lang="zh-CN" altLang="en-US" sz="3200" dirty="0"/>
              <a:t>探讨</a:t>
            </a:r>
            <a:r>
              <a:rPr lang="en-US" altLang="zh-CN" sz="3200" dirty="0"/>
              <a:t>IS</a:t>
            </a:r>
            <a:r>
              <a:rPr lang="zh-CN" altLang="en-US" sz="3200" dirty="0"/>
              <a:t>如何影响个体绩效时，除了技术特征和任务特征以外，还应该考虑</a:t>
            </a:r>
            <a:r>
              <a:rPr lang="zh-CN" altLang="en-US" sz="3200" dirty="0">
                <a:solidFill>
                  <a:srgbClr val="FF0000"/>
                </a:solidFill>
              </a:rPr>
              <a:t>哪些因素</a:t>
            </a:r>
            <a:r>
              <a:rPr lang="zh-CN" altLang="en-US" sz="3200" dirty="0"/>
              <a:t>？</a:t>
            </a:r>
            <a:endParaRPr lang="en-US" altLang="zh-CN" sz="3200" dirty="0"/>
          </a:p>
          <a:p>
            <a:r>
              <a:rPr lang="zh-CN" altLang="en-US" sz="3200" dirty="0"/>
              <a:t>再次回到</a:t>
            </a:r>
            <a:r>
              <a:rPr lang="en-US" altLang="zh-CN" sz="3200" dirty="0"/>
              <a:t>ITA</a:t>
            </a:r>
            <a:r>
              <a:rPr lang="zh-CN" altLang="en-US" sz="3200" dirty="0"/>
              <a:t>框架</a:t>
            </a:r>
            <a:r>
              <a:rPr lang="en-US" altLang="zh-CN" sz="3200" dirty="0"/>
              <a:t>…</a:t>
            </a:r>
            <a:endParaRPr lang="zh-CN" altLang="en-US" sz="32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A3DFDD10-3F10-4D96-9912-665A61A84C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5420206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65AA53-D6CC-4777-A96C-3568C611BCFB}"/>
              </a:ext>
            </a:extLst>
          </p:cNvPr>
          <p:cNvSpPr>
            <a:spLocks noGrp="1"/>
          </p:cNvSpPr>
          <p:nvPr>
            <p:ph type="title"/>
          </p:nvPr>
        </p:nvSpPr>
        <p:spPr/>
        <p:txBody>
          <a:bodyPr/>
          <a:lstStyle/>
          <a:p>
            <a:r>
              <a:rPr lang="zh-CN" altLang="en-US" dirty="0"/>
              <a:t>社会认知理论视角</a:t>
            </a:r>
          </a:p>
        </p:txBody>
      </p:sp>
      <p:sp>
        <p:nvSpPr>
          <p:cNvPr id="3" name="内容占位符 2">
            <a:extLst>
              <a:ext uri="{FF2B5EF4-FFF2-40B4-BE49-F238E27FC236}">
                <a16:creationId xmlns:a16="http://schemas.microsoft.com/office/drawing/2014/main" id="{CAEF1DD8-9C8E-46C6-BB16-76E65C4B093F}"/>
              </a:ext>
            </a:extLst>
          </p:cNvPr>
          <p:cNvSpPr>
            <a:spLocks noGrp="1"/>
          </p:cNvSpPr>
          <p:nvPr>
            <p:ph sz="half" idx="1"/>
          </p:nvPr>
        </p:nvSpPr>
        <p:spPr>
          <a:xfrm>
            <a:off x="838200" y="1849120"/>
            <a:ext cx="5181600" cy="4419600"/>
          </a:xfrm>
        </p:spPr>
        <p:txBody>
          <a:bodyPr>
            <a:normAutofit/>
          </a:bodyPr>
          <a:lstStyle/>
          <a:p>
            <a:r>
              <a:rPr lang="zh-CN" altLang="en-US" sz="3200" dirty="0"/>
              <a:t>社会认知理论：</a:t>
            </a:r>
            <a:r>
              <a:rPr lang="zh-CN" altLang="en-US" sz="3200" dirty="0">
                <a:solidFill>
                  <a:srgbClr val="FF0000"/>
                </a:solidFill>
              </a:rPr>
              <a:t>环境、个人、行为</a:t>
            </a:r>
            <a:r>
              <a:rPr lang="zh-CN" altLang="en-US" sz="3200" dirty="0"/>
              <a:t>的三元交互决定</a:t>
            </a:r>
            <a:endParaRPr lang="en-US" altLang="zh-CN" sz="3200" dirty="0"/>
          </a:p>
          <a:p>
            <a:r>
              <a:rPr lang="zh-CN" altLang="en-US" sz="3200" dirty="0"/>
              <a:t>个人因素：诸如人格、认知。重要的</a:t>
            </a:r>
            <a:r>
              <a:rPr lang="zh-CN" altLang="en-US" sz="3200" dirty="0">
                <a:solidFill>
                  <a:srgbClr val="FF0000"/>
                </a:solidFill>
              </a:rPr>
              <a:t>认知力量</a:t>
            </a:r>
            <a:r>
              <a:rPr lang="zh-CN" altLang="en-US" sz="3200" dirty="0"/>
              <a:t>包括两类预期：</a:t>
            </a:r>
            <a:endParaRPr lang="en-US" altLang="zh-CN" sz="3200" dirty="0"/>
          </a:p>
          <a:p>
            <a:pPr lvl="1"/>
            <a:r>
              <a:rPr lang="zh-CN" altLang="en-US" sz="2800" dirty="0">
                <a:solidFill>
                  <a:srgbClr val="FF0000"/>
                </a:solidFill>
              </a:rPr>
              <a:t>结果预期</a:t>
            </a:r>
            <a:endParaRPr lang="en-US" altLang="zh-CN" sz="2800" dirty="0">
              <a:solidFill>
                <a:srgbClr val="FF0000"/>
              </a:solidFill>
            </a:endParaRPr>
          </a:p>
          <a:p>
            <a:pPr lvl="1"/>
            <a:r>
              <a:rPr lang="zh-CN" altLang="en-US" sz="2800" dirty="0">
                <a:solidFill>
                  <a:srgbClr val="FF0000"/>
                </a:solidFill>
              </a:rPr>
              <a:t>效能预期</a:t>
            </a:r>
            <a:r>
              <a:rPr lang="zh-CN" altLang="en-US" sz="2800" dirty="0"/>
              <a:t>（自我效能）</a:t>
            </a:r>
            <a:endParaRPr lang="en-US" altLang="zh-CN" sz="2800" dirty="0"/>
          </a:p>
          <a:p>
            <a:r>
              <a:rPr lang="zh-CN" altLang="en-US" sz="3200" dirty="0"/>
              <a:t>环境因素：诸如组织与他人的影响</a:t>
            </a:r>
            <a:endParaRPr lang="en-US" altLang="zh-CN" sz="3200" dirty="0"/>
          </a:p>
        </p:txBody>
      </p:sp>
      <p:pic>
        <p:nvPicPr>
          <p:cNvPr id="5" name="内容占位符 4">
            <a:extLst>
              <a:ext uri="{FF2B5EF4-FFF2-40B4-BE49-F238E27FC236}">
                <a16:creationId xmlns:a16="http://schemas.microsoft.com/office/drawing/2014/main" id="{FE8ADDC6-6175-4695-B9A0-541F7A2AA3CF}"/>
              </a:ext>
            </a:extLst>
          </p:cNvPr>
          <p:cNvPicPr>
            <a:picLocks noGrp="1" noChangeAspect="1"/>
          </p:cNvPicPr>
          <p:nvPr>
            <p:ph sz="half" idx="2"/>
          </p:nvPr>
        </p:nvPicPr>
        <p:blipFill>
          <a:blip r:embed="rId2"/>
          <a:stretch>
            <a:fillRect/>
          </a:stretch>
        </p:blipFill>
        <p:spPr>
          <a:xfrm>
            <a:off x="6283960" y="1973401"/>
            <a:ext cx="5181600" cy="3608745"/>
          </a:xfrm>
          <a:prstGeom prst="rect">
            <a:avLst/>
          </a:prstGeom>
        </p:spPr>
      </p:pic>
    </p:spTree>
    <p:extLst>
      <p:ext uri="{BB962C8B-B14F-4D97-AF65-F5344CB8AC3E}">
        <p14:creationId xmlns:p14="http://schemas.microsoft.com/office/powerpoint/2010/main" val="40899737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4F94E-AA03-464A-B75B-E8AAC2B8B9C7}"/>
              </a:ext>
            </a:extLst>
          </p:cNvPr>
          <p:cNvSpPr>
            <a:spLocks noGrp="1"/>
          </p:cNvSpPr>
          <p:nvPr>
            <p:ph type="title"/>
          </p:nvPr>
        </p:nvSpPr>
        <p:spPr/>
        <p:txBody>
          <a:bodyPr/>
          <a:lstStyle/>
          <a:p>
            <a:r>
              <a:rPr lang="zh-CN" altLang="en-US" dirty="0"/>
              <a:t>核心概念</a:t>
            </a:r>
          </a:p>
        </p:txBody>
      </p:sp>
      <p:sp>
        <p:nvSpPr>
          <p:cNvPr id="3" name="内容占位符 2">
            <a:extLst>
              <a:ext uri="{FF2B5EF4-FFF2-40B4-BE49-F238E27FC236}">
                <a16:creationId xmlns:a16="http://schemas.microsoft.com/office/drawing/2014/main" id="{30142815-7249-4B01-B9BC-D8C8ED913E68}"/>
              </a:ext>
            </a:extLst>
          </p:cNvPr>
          <p:cNvSpPr>
            <a:spLocks noGrp="1"/>
          </p:cNvSpPr>
          <p:nvPr>
            <p:ph idx="1"/>
          </p:nvPr>
        </p:nvSpPr>
        <p:spPr>
          <a:xfrm>
            <a:off x="838200" y="1825625"/>
            <a:ext cx="8906933" cy="4351338"/>
          </a:xfrm>
        </p:spPr>
        <p:txBody>
          <a:bodyPr>
            <a:normAutofit/>
          </a:bodyPr>
          <a:lstStyle/>
          <a:p>
            <a:r>
              <a:rPr lang="zh-CN" altLang="en-US" sz="3200" dirty="0"/>
              <a:t>自我效能（</a:t>
            </a:r>
            <a:r>
              <a:rPr lang="en-US" altLang="zh-CN" sz="3200" dirty="0"/>
              <a:t>self-efficacy</a:t>
            </a:r>
            <a:r>
              <a:rPr lang="zh-CN" altLang="en-US" sz="3200" dirty="0"/>
              <a:t>）：人们对自己完成特定任务行动的能力判断。它衡量的不是客观技能，而是自我的</a:t>
            </a:r>
            <a:r>
              <a:rPr lang="zh-CN" altLang="en-US" sz="3200" dirty="0">
                <a:solidFill>
                  <a:srgbClr val="FF0000"/>
                </a:solidFill>
              </a:rPr>
              <a:t>主观评估 </a:t>
            </a:r>
            <a:r>
              <a:rPr lang="zh-CN" altLang="en-US" sz="3200" dirty="0"/>
              <a:t>（</a:t>
            </a:r>
            <a:r>
              <a:rPr lang="en-US" altLang="zh-CN" sz="3200" dirty="0"/>
              <a:t>e.g., </a:t>
            </a:r>
            <a:r>
              <a:rPr lang="zh-CN" altLang="en-US" sz="3200" dirty="0"/>
              <a:t>习得性无助）</a:t>
            </a:r>
            <a:endParaRPr lang="en-US" altLang="zh-CN" sz="3200" dirty="0"/>
          </a:p>
          <a:p>
            <a:r>
              <a:rPr lang="zh-CN" altLang="en-US" sz="3200" dirty="0"/>
              <a:t>结果预期（</a:t>
            </a:r>
            <a:r>
              <a:rPr lang="en-US" altLang="zh-CN" sz="3200" dirty="0"/>
              <a:t>outcome expectation</a:t>
            </a:r>
            <a:r>
              <a:rPr lang="zh-CN" altLang="en-US" sz="3200" dirty="0"/>
              <a:t>）</a:t>
            </a:r>
            <a:endParaRPr lang="en-US" altLang="zh-CN" sz="3200" dirty="0"/>
          </a:p>
          <a:p>
            <a:r>
              <a:rPr lang="zh-CN" altLang="en-US" sz="3200" dirty="0"/>
              <a:t>社会学习（</a:t>
            </a:r>
            <a:r>
              <a:rPr lang="en-US" altLang="zh-CN" sz="3200" dirty="0"/>
              <a:t>social learning</a:t>
            </a:r>
            <a:r>
              <a:rPr lang="zh-CN" altLang="en-US" sz="3200" dirty="0"/>
              <a:t>）：直接学习，以及</a:t>
            </a:r>
            <a:r>
              <a:rPr lang="zh-CN" altLang="en-US" sz="3200" dirty="0">
                <a:solidFill>
                  <a:srgbClr val="FF0000"/>
                </a:solidFill>
              </a:rPr>
              <a:t>观察学习</a:t>
            </a:r>
            <a:r>
              <a:rPr lang="zh-CN" altLang="en-US" sz="3200" dirty="0"/>
              <a:t>（从他人经验中学习）</a:t>
            </a:r>
            <a:endParaRPr lang="en-US" altLang="zh-CN" sz="3200" dirty="0"/>
          </a:p>
        </p:txBody>
      </p:sp>
    </p:spTree>
    <p:extLst>
      <p:ext uri="{BB962C8B-B14F-4D97-AF65-F5344CB8AC3E}">
        <p14:creationId xmlns:p14="http://schemas.microsoft.com/office/powerpoint/2010/main" val="6169088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1BD7C6-4B49-4C33-B2E6-2EB024E66BE2}"/>
              </a:ext>
            </a:extLst>
          </p:cNvPr>
          <p:cNvSpPr>
            <a:spLocks noGrp="1"/>
          </p:cNvSpPr>
          <p:nvPr>
            <p:ph type="title"/>
          </p:nvPr>
        </p:nvSpPr>
        <p:spPr/>
        <p:txBody>
          <a:bodyPr/>
          <a:lstStyle/>
          <a:p>
            <a:r>
              <a:rPr lang="en-US" altLang="zh-CN" dirty="0"/>
              <a:t>SCT</a:t>
            </a:r>
            <a:r>
              <a:rPr lang="zh-CN" altLang="en-US" dirty="0"/>
              <a:t>与</a:t>
            </a:r>
            <a:r>
              <a:rPr lang="en-US" altLang="zh-CN" dirty="0"/>
              <a:t>IT</a:t>
            </a:r>
            <a:r>
              <a:rPr lang="zh-CN" altLang="en-US" dirty="0"/>
              <a:t>使用</a:t>
            </a:r>
          </a:p>
        </p:txBody>
      </p:sp>
      <p:pic>
        <p:nvPicPr>
          <p:cNvPr id="4" name="内容占位符 3">
            <a:extLst>
              <a:ext uri="{FF2B5EF4-FFF2-40B4-BE49-F238E27FC236}">
                <a16:creationId xmlns:a16="http://schemas.microsoft.com/office/drawing/2014/main" id="{82D4F5CD-B407-400A-8BF6-B78BF53381C0}"/>
              </a:ext>
            </a:extLst>
          </p:cNvPr>
          <p:cNvPicPr>
            <a:picLocks noGrp="1" noChangeAspect="1"/>
          </p:cNvPicPr>
          <p:nvPr>
            <p:ph idx="1"/>
          </p:nvPr>
        </p:nvPicPr>
        <p:blipFill>
          <a:blip r:embed="rId2"/>
          <a:stretch>
            <a:fillRect/>
          </a:stretch>
        </p:blipFill>
        <p:spPr>
          <a:xfrm>
            <a:off x="1081405" y="2015649"/>
            <a:ext cx="8972550" cy="3829050"/>
          </a:xfrm>
          <a:prstGeom prst="rect">
            <a:avLst/>
          </a:prstGeom>
        </p:spPr>
      </p:pic>
    </p:spTree>
    <p:extLst>
      <p:ext uri="{BB962C8B-B14F-4D97-AF65-F5344CB8AC3E}">
        <p14:creationId xmlns:p14="http://schemas.microsoft.com/office/powerpoint/2010/main" val="1777369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0630B3-CE03-49E1-9805-6075CF2FA713}"/>
              </a:ext>
            </a:extLst>
          </p:cNvPr>
          <p:cNvSpPr>
            <a:spLocks noGrp="1"/>
          </p:cNvSpPr>
          <p:nvPr>
            <p:ph type="title"/>
          </p:nvPr>
        </p:nvSpPr>
        <p:spPr/>
        <p:txBody>
          <a:bodyPr/>
          <a:lstStyle/>
          <a:p>
            <a:r>
              <a:rPr lang="zh-CN" altLang="en-US" dirty="0"/>
              <a:t>理论回顾</a:t>
            </a:r>
          </a:p>
        </p:txBody>
      </p:sp>
      <p:sp>
        <p:nvSpPr>
          <p:cNvPr id="3" name="内容占位符 2">
            <a:extLst>
              <a:ext uri="{FF2B5EF4-FFF2-40B4-BE49-F238E27FC236}">
                <a16:creationId xmlns:a16="http://schemas.microsoft.com/office/drawing/2014/main" id="{E62ED567-69BF-4488-954E-21827C56D59B}"/>
              </a:ext>
            </a:extLst>
          </p:cNvPr>
          <p:cNvSpPr>
            <a:spLocks noGrp="1"/>
          </p:cNvSpPr>
          <p:nvPr>
            <p:ph idx="1"/>
          </p:nvPr>
        </p:nvSpPr>
        <p:spPr/>
        <p:txBody>
          <a:bodyPr>
            <a:normAutofit/>
          </a:bodyPr>
          <a:lstStyle/>
          <a:p>
            <a:r>
              <a:rPr lang="en-US" altLang="zh-CN" sz="3600" dirty="0"/>
              <a:t>IS</a:t>
            </a:r>
            <a:r>
              <a:rPr lang="zh-CN" altLang="en-US" sz="3600" dirty="0"/>
              <a:t>成功模型</a:t>
            </a:r>
            <a:endParaRPr lang="en-US" altLang="zh-CN" sz="3600" dirty="0"/>
          </a:p>
          <a:p>
            <a:pPr lvl="1"/>
            <a:r>
              <a:rPr lang="en-US" altLang="zh-CN" sz="3200" dirty="0"/>
              <a:t>IS</a:t>
            </a:r>
            <a:r>
              <a:rPr lang="zh-CN" altLang="en-US" sz="3200" dirty="0"/>
              <a:t>特征</a:t>
            </a:r>
            <a:r>
              <a:rPr lang="en-US" altLang="zh-CN" sz="3200" dirty="0"/>
              <a:t>—IS</a:t>
            </a:r>
            <a:r>
              <a:rPr lang="zh-CN" altLang="en-US" sz="3200" dirty="0"/>
              <a:t>使用</a:t>
            </a:r>
            <a:r>
              <a:rPr lang="en-US" altLang="zh-CN" sz="3200" dirty="0"/>
              <a:t>—</a:t>
            </a:r>
            <a:r>
              <a:rPr lang="zh-CN" altLang="en-US" sz="3200" dirty="0"/>
              <a:t>个体绩效</a:t>
            </a:r>
            <a:endParaRPr lang="en-US" altLang="zh-CN" sz="3200" dirty="0"/>
          </a:p>
          <a:p>
            <a:r>
              <a:rPr lang="zh-CN" altLang="en-US" sz="3600" dirty="0"/>
              <a:t>任务技术匹配理论</a:t>
            </a:r>
            <a:endParaRPr lang="en-US" altLang="zh-CN" sz="3600" dirty="0"/>
          </a:p>
          <a:p>
            <a:pPr lvl="1"/>
            <a:r>
              <a:rPr lang="zh-CN" altLang="en-US" sz="3200" dirty="0"/>
              <a:t>技术特征、任务特征、个体特征</a:t>
            </a:r>
            <a:r>
              <a:rPr lang="en-US" altLang="zh-CN" sz="3200" dirty="0"/>
              <a:t>—</a:t>
            </a:r>
            <a:r>
              <a:rPr lang="zh-CN" altLang="en-US" sz="3200" dirty="0"/>
              <a:t>任务技术匹配程度</a:t>
            </a:r>
            <a:r>
              <a:rPr lang="en-US" altLang="zh-CN" sz="3200" dirty="0"/>
              <a:t>—IS</a:t>
            </a:r>
            <a:r>
              <a:rPr lang="zh-CN" altLang="en-US" sz="3200" dirty="0"/>
              <a:t>使用及个体绩效</a:t>
            </a:r>
            <a:endParaRPr lang="en-US" altLang="zh-CN" sz="3200" dirty="0"/>
          </a:p>
          <a:p>
            <a:r>
              <a:rPr lang="zh-CN" altLang="en-US" sz="3600" dirty="0"/>
              <a:t>社会认知理论</a:t>
            </a:r>
            <a:endParaRPr lang="en-US" altLang="zh-CN" sz="3600" dirty="0"/>
          </a:p>
          <a:p>
            <a:pPr lvl="1"/>
            <a:r>
              <a:rPr lang="zh-CN" altLang="en-US" sz="3200" dirty="0"/>
              <a:t>他人鼓励、他人使用、组织支持</a:t>
            </a:r>
            <a:r>
              <a:rPr lang="en-US" altLang="zh-CN" sz="3200" dirty="0"/>
              <a:t>—</a:t>
            </a:r>
            <a:r>
              <a:rPr lang="zh-CN" altLang="en-US" sz="3200" dirty="0"/>
              <a:t>自我效能与结果预期</a:t>
            </a:r>
            <a:r>
              <a:rPr lang="en-US" altLang="zh-CN" sz="3200" dirty="0"/>
              <a:t>—</a:t>
            </a:r>
            <a:r>
              <a:rPr lang="zh-CN" altLang="en-US" sz="3200" dirty="0"/>
              <a:t>情感与</a:t>
            </a:r>
            <a:r>
              <a:rPr lang="en-US" altLang="zh-CN" sz="3200" dirty="0"/>
              <a:t>IS</a:t>
            </a:r>
            <a:r>
              <a:rPr lang="zh-CN" altLang="en-US" sz="3200" dirty="0"/>
              <a:t>使用</a:t>
            </a:r>
          </a:p>
        </p:txBody>
      </p:sp>
    </p:spTree>
    <p:extLst>
      <p:ext uri="{BB962C8B-B14F-4D97-AF65-F5344CB8AC3E}">
        <p14:creationId xmlns:p14="http://schemas.microsoft.com/office/powerpoint/2010/main" val="18834422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标题 1">
            <a:extLst>
              <a:ext uri="{FF2B5EF4-FFF2-40B4-BE49-F238E27FC236}">
                <a16:creationId xmlns:a16="http://schemas.microsoft.com/office/drawing/2014/main" id="{E02C7EB4-A87D-4B94-9083-65C8CACEE1BD}"/>
              </a:ext>
            </a:extLst>
          </p:cNvPr>
          <p:cNvSpPr>
            <a:spLocks noGrp="1"/>
          </p:cNvSpPr>
          <p:nvPr>
            <p:ph type="title"/>
          </p:nvPr>
        </p:nvSpPr>
        <p:spPr>
          <a:xfrm>
            <a:off x="874815" y="2641600"/>
            <a:ext cx="6409905" cy="1229118"/>
          </a:xfrm>
        </p:spPr>
        <p:txBody>
          <a:bodyPr vert="horz" lIns="91440" tIns="45720" rIns="91440" bIns="45720" rtlCol="0" anchor="b">
            <a:normAutofit/>
          </a:bodyPr>
          <a:lstStyle/>
          <a:p>
            <a:pPr algn="ctr"/>
            <a:r>
              <a:rPr lang="zh-CN" altLang="en-US" dirty="0"/>
              <a:t>二</a:t>
            </a:r>
            <a:r>
              <a:rPr lang="zh-CN" altLang="en-US" kern="1200" dirty="0">
                <a:solidFill>
                  <a:schemeClr val="tx1"/>
                </a:solidFill>
                <a:latin typeface="+mj-lt"/>
                <a:ea typeface="+mj-ea"/>
                <a:cs typeface="+mj-cs"/>
              </a:rPr>
              <a:t>、</a:t>
            </a:r>
            <a:r>
              <a:rPr lang="en-US" altLang="zh-CN" kern="1200" dirty="0">
                <a:solidFill>
                  <a:schemeClr val="tx1"/>
                </a:solidFill>
                <a:latin typeface="+mj-lt"/>
                <a:ea typeface="+mj-ea"/>
                <a:cs typeface="+mj-cs"/>
              </a:rPr>
              <a:t>IT</a:t>
            </a:r>
            <a:r>
              <a:rPr lang="zh-CN" altLang="en-US" kern="1200" dirty="0">
                <a:solidFill>
                  <a:schemeClr val="tx1"/>
                </a:solidFill>
                <a:latin typeface="+mj-lt"/>
                <a:ea typeface="+mj-ea"/>
                <a:cs typeface="+mj-cs"/>
              </a:rPr>
              <a:t>的角色</a:t>
            </a:r>
          </a:p>
        </p:txBody>
      </p:sp>
      <p:sp>
        <p:nvSpPr>
          <p:cNvPr id="11" name="Freeform: Shape 10">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Graphic 5">
            <a:extLst>
              <a:ext uri="{FF2B5EF4-FFF2-40B4-BE49-F238E27FC236}">
                <a16:creationId xmlns:a16="http://schemas.microsoft.com/office/drawing/2014/main" id="{548DE9DB-2D8E-445B-A05E-DDB70F9C7B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93046" y="1209578"/>
            <a:ext cx="4055897" cy="405589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5" name="Freeform: Shape 14">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716467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365760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45D00A9-9E98-4ADA-9771-FA6E13F38FD6}"/>
              </a:ext>
            </a:extLst>
          </p:cNvPr>
          <p:cNvSpPr>
            <a:spLocks noGrp="1"/>
          </p:cNvSpPr>
          <p:nvPr>
            <p:ph type="title"/>
          </p:nvPr>
        </p:nvSpPr>
        <p:spPr>
          <a:xfrm>
            <a:off x="594360" y="637125"/>
            <a:ext cx="3163824" cy="5256371"/>
          </a:xfrm>
        </p:spPr>
        <p:txBody>
          <a:bodyPr>
            <a:normAutofit/>
          </a:bodyPr>
          <a:lstStyle/>
          <a:p>
            <a:r>
              <a:rPr lang="zh-CN" altLang="en-US">
                <a:solidFill>
                  <a:schemeClr val="bg1"/>
                </a:solidFill>
              </a:rPr>
              <a:t>课程目标</a:t>
            </a:r>
          </a:p>
        </p:txBody>
      </p:sp>
      <p:graphicFrame>
        <p:nvGraphicFramePr>
          <p:cNvPr id="5" name="内容占位符 2">
            <a:extLst>
              <a:ext uri="{FF2B5EF4-FFF2-40B4-BE49-F238E27FC236}">
                <a16:creationId xmlns:a16="http://schemas.microsoft.com/office/drawing/2014/main" id="{CAD40A90-5033-412E-A5E5-3FAF0DA4D8B4}"/>
              </a:ext>
            </a:extLst>
          </p:cNvPr>
          <p:cNvGraphicFramePr>
            <a:graphicFrameLocks noGrp="1"/>
          </p:cNvGraphicFramePr>
          <p:nvPr>
            <p:ph idx="1"/>
            <p:extLst>
              <p:ext uri="{D42A27DB-BD31-4B8C-83A1-F6EECF244321}">
                <p14:modId xmlns:p14="http://schemas.microsoft.com/office/powerpoint/2010/main" val="578898435"/>
              </p:ext>
            </p:extLst>
          </p:nvPr>
        </p:nvGraphicFramePr>
        <p:xfrm>
          <a:off x="4517136" y="303591"/>
          <a:ext cx="7242048"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64682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9F7F53-E888-4A1D-8629-5D065ECCAB6E}"/>
              </a:ext>
            </a:extLst>
          </p:cNvPr>
          <p:cNvSpPr>
            <a:spLocks noGrp="1"/>
          </p:cNvSpPr>
          <p:nvPr>
            <p:ph type="title"/>
          </p:nvPr>
        </p:nvSpPr>
        <p:spPr/>
        <p:txBody>
          <a:bodyPr/>
          <a:lstStyle/>
          <a:p>
            <a:r>
              <a:rPr lang="zh-CN" altLang="en-US" dirty="0"/>
              <a:t>教学内容</a:t>
            </a:r>
          </a:p>
        </p:txBody>
      </p:sp>
      <p:sp>
        <p:nvSpPr>
          <p:cNvPr id="3" name="内容占位符 2">
            <a:extLst>
              <a:ext uri="{FF2B5EF4-FFF2-40B4-BE49-F238E27FC236}">
                <a16:creationId xmlns:a16="http://schemas.microsoft.com/office/drawing/2014/main" id="{A77EB807-F267-4108-ACF8-EA38B6FC7CE4}"/>
              </a:ext>
            </a:extLst>
          </p:cNvPr>
          <p:cNvSpPr>
            <a:spLocks noGrp="1"/>
          </p:cNvSpPr>
          <p:nvPr>
            <p:ph idx="1"/>
          </p:nvPr>
        </p:nvSpPr>
        <p:spPr/>
        <p:txBody>
          <a:bodyPr>
            <a:normAutofit/>
          </a:bodyPr>
          <a:lstStyle/>
          <a:p>
            <a:pPr marL="514350" indent="-514350">
              <a:buFont typeface="+mj-lt"/>
              <a:buAutoNum type="arabicPeriod"/>
            </a:pPr>
            <a:r>
              <a:rPr lang="en-US" altLang="zh-CN" sz="3200" dirty="0"/>
              <a:t>ITA</a:t>
            </a:r>
            <a:r>
              <a:rPr lang="zh-CN" altLang="en-US" sz="3200" dirty="0"/>
              <a:t>的理论视角</a:t>
            </a:r>
            <a:endParaRPr lang="en-US" altLang="zh-CN" sz="3200" dirty="0"/>
          </a:p>
          <a:p>
            <a:pPr marL="514350" indent="-514350">
              <a:buFont typeface="+mj-lt"/>
              <a:buAutoNum type="arabicPeriod"/>
            </a:pPr>
            <a:r>
              <a:rPr lang="en-US" altLang="zh-CN" sz="3200" dirty="0"/>
              <a:t>IT</a:t>
            </a:r>
            <a:r>
              <a:rPr lang="zh-CN" altLang="en-US" sz="3200" dirty="0"/>
              <a:t>与不平等</a:t>
            </a:r>
            <a:endParaRPr lang="en-US" altLang="zh-CN" sz="3200" dirty="0"/>
          </a:p>
          <a:p>
            <a:pPr marL="514350" indent="-514350">
              <a:buFont typeface="+mj-lt"/>
              <a:buAutoNum type="arabicPeriod"/>
            </a:pPr>
            <a:r>
              <a:rPr lang="en-US" altLang="zh-CN" sz="3200" dirty="0"/>
              <a:t>IT</a:t>
            </a:r>
            <a:r>
              <a:rPr lang="zh-CN" altLang="en-US" sz="3200" dirty="0"/>
              <a:t>与伦理</a:t>
            </a:r>
            <a:endParaRPr lang="en-US" altLang="zh-CN" sz="3200" dirty="0"/>
          </a:p>
        </p:txBody>
      </p:sp>
    </p:spTree>
    <p:extLst>
      <p:ext uri="{BB962C8B-B14F-4D97-AF65-F5344CB8AC3E}">
        <p14:creationId xmlns:p14="http://schemas.microsoft.com/office/powerpoint/2010/main" val="31904465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标题 1">
            <a:extLst>
              <a:ext uri="{FF2B5EF4-FFF2-40B4-BE49-F238E27FC236}">
                <a16:creationId xmlns:a16="http://schemas.microsoft.com/office/drawing/2014/main" id="{A4351108-4FD2-40EC-BEFB-DAC27F43E7A2}"/>
              </a:ext>
            </a:extLst>
          </p:cNvPr>
          <p:cNvSpPr>
            <a:spLocks noGrp="1"/>
          </p:cNvSpPr>
          <p:nvPr>
            <p:ph type="title"/>
          </p:nvPr>
        </p:nvSpPr>
        <p:spPr>
          <a:xfrm>
            <a:off x="8842248" y="1481328"/>
            <a:ext cx="2926080" cy="2468880"/>
          </a:xfrm>
        </p:spPr>
        <p:txBody>
          <a:bodyPr vert="horz" lIns="91440" tIns="45720" rIns="91440" bIns="45720" rtlCol="0" anchor="b">
            <a:normAutofit/>
          </a:bodyPr>
          <a:lstStyle/>
          <a:p>
            <a:r>
              <a:rPr lang="zh-CN" altLang="en-US" sz="4000"/>
              <a:t>技术是什么？</a:t>
            </a:r>
          </a:p>
        </p:txBody>
      </p:sp>
      <p:sp>
        <p:nvSpPr>
          <p:cNvPr id="124"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Shape 127">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6" name="Picture 4" descr="头条】人工智能“盲人摸象”">
            <a:extLst>
              <a:ext uri="{FF2B5EF4-FFF2-40B4-BE49-F238E27FC236}">
                <a16:creationId xmlns:a16="http://schemas.microsoft.com/office/drawing/2014/main" id="{EBF260ED-9C51-4B78-984B-377B50BB09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217" r="1" b="1"/>
          <a:stretch/>
        </p:blipFill>
        <p:spPr bwMode="auto">
          <a:xfrm>
            <a:off x="921910" y="465243"/>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4457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351108-4FD2-40EC-BEFB-DAC27F43E7A2}"/>
              </a:ext>
            </a:extLst>
          </p:cNvPr>
          <p:cNvSpPr>
            <a:spLocks noGrp="1"/>
          </p:cNvSpPr>
          <p:nvPr>
            <p:ph type="title"/>
          </p:nvPr>
        </p:nvSpPr>
        <p:spPr/>
        <p:txBody>
          <a:bodyPr/>
          <a:lstStyle/>
          <a:p>
            <a:r>
              <a:rPr lang="en-US" altLang="zh-CN" dirty="0"/>
              <a:t>ITA</a:t>
            </a:r>
            <a:r>
              <a:rPr lang="zh-CN" altLang="en-US" dirty="0"/>
              <a:t>的理论视角</a:t>
            </a:r>
          </a:p>
        </p:txBody>
      </p:sp>
      <p:sp>
        <p:nvSpPr>
          <p:cNvPr id="3" name="内容占位符 2">
            <a:extLst>
              <a:ext uri="{FF2B5EF4-FFF2-40B4-BE49-F238E27FC236}">
                <a16:creationId xmlns:a16="http://schemas.microsoft.com/office/drawing/2014/main" id="{CA01BF96-FB10-4CD3-BCC0-B9E33153E898}"/>
              </a:ext>
            </a:extLst>
          </p:cNvPr>
          <p:cNvSpPr>
            <a:spLocks noGrp="1"/>
          </p:cNvSpPr>
          <p:nvPr>
            <p:ph idx="1"/>
          </p:nvPr>
        </p:nvSpPr>
        <p:spPr>
          <a:xfrm>
            <a:off x="838200" y="1825625"/>
            <a:ext cx="7340600" cy="2911475"/>
          </a:xfrm>
        </p:spPr>
        <p:txBody>
          <a:bodyPr>
            <a:normAutofit/>
          </a:bodyPr>
          <a:lstStyle/>
          <a:p>
            <a:r>
              <a:rPr lang="zh-CN" altLang="en-US" sz="3200" dirty="0"/>
              <a:t>计算视角（</a:t>
            </a:r>
            <a:r>
              <a:rPr lang="en-US" altLang="zh-CN" sz="3200" dirty="0"/>
              <a:t>computational view</a:t>
            </a:r>
            <a:r>
              <a:rPr lang="zh-CN" altLang="en-US" sz="3200" dirty="0"/>
              <a:t>）</a:t>
            </a:r>
            <a:endParaRPr lang="en-US" altLang="zh-CN" sz="3200" dirty="0"/>
          </a:p>
          <a:p>
            <a:r>
              <a:rPr lang="zh-CN" altLang="en-US" sz="3200" dirty="0"/>
              <a:t>工具视角（</a:t>
            </a:r>
            <a:r>
              <a:rPr lang="en-US" altLang="zh-CN" sz="3200" dirty="0"/>
              <a:t>tool view</a:t>
            </a:r>
            <a:r>
              <a:rPr lang="zh-CN" altLang="en-US" sz="3200" dirty="0"/>
              <a:t>）</a:t>
            </a:r>
            <a:endParaRPr lang="en-US" altLang="zh-CN" sz="3200" dirty="0"/>
          </a:p>
          <a:p>
            <a:r>
              <a:rPr lang="zh-CN" altLang="en-US" sz="3200" dirty="0"/>
              <a:t>代理视角（</a:t>
            </a:r>
            <a:r>
              <a:rPr lang="en-US" altLang="zh-CN" sz="3200" dirty="0"/>
              <a:t>proxy view</a:t>
            </a:r>
            <a:r>
              <a:rPr lang="zh-CN" altLang="en-US" sz="3200" dirty="0"/>
              <a:t>）</a:t>
            </a:r>
            <a:endParaRPr lang="en-US" altLang="zh-CN" sz="3200" dirty="0"/>
          </a:p>
          <a:p>
            <a:r>
              <a:rPr lang="zh-CN" altLang="en-US" sz="3200" dirty="0"/>
              <a:t>整体视角（</a:t>
            </a:r>
            <a:r>
              <a:rPr lang="en-US" altLang="zh-CN" sz="3200" dirty="0"/>
              <a:t>ensemble view</a:t>
            </a:r>
            <a:r>
              <a:rPr lang="zh-CN" altLang="en-US" sz="3200" dirty="0"/>
              <a:t>）</a:t>
            </a:r>
          </a:p>
        </p:txBody>
      </p:sp>
    </p:spTree>
    <p:extLst>
      <p:ext uri="{BB962C8B-B14F-4D97-AF65-F5344CB8AC3E}">
        <p14:creationId xmlns:p14="http://schemas.microsoft.com/office/powerpoint/2010/main" val="32002172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F0885E-25FE-4770-A2AC-CFFF59E2CE0B}"/>
              </a:ext>
            </a:extLst>
          </p:cNvPr>
          <p:cNvSpPr>
            <a:spLocks noGrp="1"/>
          </p:cNvSpPr>
          <p:nvPr>
            <p:ph type="title"/>
          </p:nvPr>
        </p:nvSpPr>
        <p:spPr/>
        <p:txBody>
          <a:bodyPr/>
          <a:lstStyle/>
          <a:p>
            <a:r>
              <a:rPr lang="zh-CN" altLang="en-US" dirty="0"/>
              <a:t>计算视角</a:t>
            </a:r>
          </a:p>
        </p:txBody>
      </p:sp>
      <p:sp>
        <p:nvSpPr>
          <p:cNvPr id="3" name="内容占位符 2">
            <a:extLst>
              <a:ext uri="{FF2B5EF4-FFF2-40B4-BE49-F238E27FC236}">
                <a16:creationId xmlns:a16="http://schemas.microsoft.com/office/drawing/2014/main" id="{29F36CD9-FA5B-42C6-A0F1-03409013F1D2}"/>
              </a:ext>
            </a:extLst>
          </p:cNvPr>
          <p:cNvSpPr>
            <a:spLocks noGrp="1"/>
          </p:cNvSpPr>
          <p:nvPr>
            <p:ph idx="1"/>
          </p:nvPr>
        </p:nvSpPr>
        <p:spPr/>
        <p:txBody>
          <a:bodyPr>
            <a:normAutofit/>
          </a:bodyPr>
          <a:lstStyle/>
          <a:p>
            <a:r>
              <a:rPr lang="zh-CN" altLang="en-US" sz="3600" dirty="0"/>
              <a:t>计算视角（</a:t>
            </a:r>
            <a:r>
              <a:rPr lang="en-US" altLang="zh-CN" sz="3600" dirty="0"/>
              <a:t>computational view</a:t>
            </a:r>
            <a:r>
              <a:rPr lang="zh-CN" altLang="en-US" sz="3600" dirty="0"/>
              <a:t>）聚焦于</a:t>
            </a:r>
            <a:r>
              <a:rPr lang="en-US" altLang="zh-CN" sz="3600" dirty="0"/>
              <a:t>IT</a:t>
            </a:r>
            <a:r>
              <a:rPr lang="zh-CN" altLang="en-US" sz="3600" dirty="0"/>
              <a:t>的</a:t>
            </a:r>
            <a:r>
              <a:rPr lang="zh-CN" altLang="en-US" sz="3600" dirty="0">
                <a:solidFill>
                  <a:srgbClr val="FF0000"/>
                </a:solidFill>
              </a:rPr>
              <a:t>计算能力</a:t>
            </a:r>
            <a:r>
              <a:rPr lang="zh-CN" altLang="en-US" sz="3600" dirty="0"/>
              <a:t>上，主要关注</a:t>
            </a:r>
            <a:r>
              <a:rPr lang="en-US" altLang="zh-CN" sz="3600" dirty="0"/>
              <a:t>IT</a:t>
            </a:r>
            <a:r>
              <a:rPr lang="zh-CN" altLang="en-US" sz="3600" dirty="0"/>
              <a:t>表示、操纵、存储、检索和传输信息的能力</a:t>
            </a:r>
            <a:endParaRPr lang="en-US" altLang="zh-CN" sz="3600" dirty="0"/>
          </a:p>
          <a:p>
            <a:r>
              <a:rPr lang="zh-CN" altLang="en-US" sz="3600" dirty="0">
                <a:solidFill>
                  <a:srgbClr val="FF0000"/>
                </a:solidFill>
              </a:rPr>
              <a:t>技术即算法</a:t>
            </a:r>
            <a:r>
              <a:rPr lang="zh-CN" altLang="en-US" sz="3600" dirty="0"/>
              <a:t>，侧重于构建新的或性能更好的计算系统 （</a:t>
            </a:r>
            <a:r>
              <a:rPr lang="en-US" altLang="zh-CN" sz="3600" dirty="0"/>
              <a:t>e.g., </a:t>
            </a:r>
            <a:r>
              <a:rPr lang="zh-CN" altLang="en-US" sz="3600" dirty="0"/>
              <a:t>数据挖掘、机器学习）</a:t>
            </a:r>
            <a:endParaRPr lang="en-US" altLang="zh-CN" sz="3600" dirty="0"/>
          </a:p>
          <a:p>
            <a:r>
              <a:rPr lang="zh-CN" altLang="en-US" sz="3600" dirty="0">
                <a:solidFill>
                  <a:srgbClr val="FF0000"/>
                </a:solidFill>
              </a:rPr>
              <a:t>技术即模型</a:t>
            </a:r>
            <a:r>
              <a:rPr lang="zh-CN" altLang="en-US" sz="3600" dirty="0"/>
              <a:t>，侧重于通过数据建模或模拟方法来表述社会、经济和信息现象 （</a:t>
            </a:r>
            <a:r>
              <a:rPr lang="en-US" altLang="zh-CN" sz="3600" dirty="0"/>
              <a:t>e.g., </a:t>
            </a:r>
            <a:r>
              <a:rPr lang="zh-CN" altLang="en-US" sz="3600" dirty="0"/>
              <a:t>人工智能）</a:t>
            </a:r>
          </a:p>
        </p:txBody>
      </p:sp>
    </p:spTree>
    <p:extLst>
      <p:ext uri="{BB962C8B-B14F-4D97-AF65-F5344CB8AC3E}">
        <p14:creationId xmlns:p14="http://schemas.microsoft.com/office/powerpoint/2010/main" val="29457291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F0885E-25FE-4770-A2AC-CFFF59E2CE0B}"/>
              </a:ext>
            </a:extLst>
          </p:cNvPr>
          <p:cNvSpPr>
            <a:spLocks noGrp="1"/>
          </p:cNvSpPr>
          <p:nvPr>
            <p:ph type="title"/>
          </p:nvPr>
        </p:nvSpPr>
        <p:spPr/>
        <p:txBody>
          <a:bodyPr/>
          <a:lstStyle/>
          <a:p>
            <a:r>
              <a:rPr lang="zh-CN" altLang="en-US" dirty="0"/>
              <a:t>工具视角</a:t>
            </a:r>
          </a:p>
        </p:txBody>
      </p:sp>
      <p:sp>
        <p:nvSpPr>
          <p:cNvPr id="3" name="内容占位符 2">
            <a:extLst>
              <a:ext uri="{FF2B5EF4-FFF2-40B4-BE49-F238E27FC236}">
                <a16:creationId xmlns:a16="http://schemas.microsoft.com/office/drawing/2014/main" id="{29F36CD9-FA5B-42C6-A0F1-03409013F1D2}"/>
              </a:ext>
            </a:extLst>
          </p:cNvPr>
          <p:cNvSpPr>
            <a:spLocks noGrp="1"/>
          </p:cNvSpPr>
          <p:nvPr>
            <p:ph idx="1"/>
          </p:nvPr>
        </p:nvSpPr>
        <p:spPr/>
        <p:txBody>
          <a:bodyPr>
            <a:normAutofit/>
          </a:bodyPr>
          <a:lstStyle/>
          <a:p>
            <a:r>
              <a:rPr lang="zh-CN" altLang="en-US" sz="3600" dirty="0"/>
              <a:t>工具视角（</a:t>
            </a:r>
            <a:r>
              <a:rPr lang="en-US" altLang="zh-CN" sz="3600" dirty="0"/>
              <a:t>tool view</a:t>
            </a:r>
            <a:r>
              <a:rPr lang="zh-CN" altLang="en-US" sz="3600" dirty="0"/>
              <a:t>）认为，技术就是工程或人工制品，用以实现其</a:t>
            </a:r>
            <a:r>
              <a:rPr lang="zh-CN" altLang="en-US" sz="3600" dirty="0">
                <a:solidFill>
                  <a:srgbClr val="FF0000"/>
                </a:solidFill>
              </a:rPr>
              <a:t>设计人员</a:t>
            </a:r>
            <a:r>
              <a:rPr lang="zh-CN" altLang="en-US" sz="3600" dirty="0"/>
              <a:t>所期望的目标</a:t>
            </a:r>
            <a:endParaRPr lang="en-US" altLang="zh-CN" sz="3600" dirty="0"/>
          </a:p>
          <a:p>
            <a:r>
              <a:rPr lang="zh-CN" altLang="en-US" sz="3600" dirty="0"/>
              <a:t> 工具视角将技术视作“</a:t>
            </a:r>
            <a:r>
              <a:rPr lang="zh-CN" altLang="en-US" sz="3600" dirty="0">
                <a:solidFill>
                  <a:srgbClr val="FF0000"/>
                </a:solidFill>
              </a:rPr>
              <a:t>黑匣子</a:t>
            </a:r>
            <a:r>
              <a:rPr lang="zh-CN" altLang="en-US" sz="3600" dirty="0"/>
              <a:t>”，并假设它们是</a:t>
            </a:r>
            <a:r>
              <a:rPr lang="zh-CN" altLang="en-US" sz="3600" dirty="0">
                <a:solidFill>
                  <a:srgbClr val="FF0000"/>
                </a:solidFill>
              </a:rPr>
              <a:t>稳定的人工制品</a:t>
            </a:r>
            <a:r>
              <a:rPr lang="zh-CN" altLang="en-US" sz="3600" dirty="0"/>
              <a:t>，可以传递给</a:t>
            </a:r>
            <a:r>
              <a:rPr lang="zh-CN" altLang="en-US" sz="3600" dirty="0">
                <a:solidFill>
                  <a:srgbClr val="FF0000"/>
                </a:solidFill>
              </a:rPr>
              <a:t>任何人</a:t>
            </a:r>
            <a:r>
              <a:rPr lang="zh-CN" altLang="en-US" sz="3600" dirty="0"/>
              <a:t>随时随地使用</a:t>
            </a:r>
          </a:p>
        </p:txBody>
      </p:sp>
    </p:spTree>
    <p:extLst>
      <p:ext uri="{BB962C8B-B14F-4D97-AF65-F5344CB8AC3E}">
        <p14:creationId xmlns:p14="http://schemas.microsoft.com/office/powerpoint/2010/main" val="6004888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F0885E-25FE-4770-A2AC-CFFF59E2CE0B}"/>
              </a:ext>
            </a:extLst>
          </p:cNvPr>
          <p:cNvSpPr>
            <a:spLocks noGrp="1"/>
          </p:cNvSpPr>
          <p:nvPr>
            <p:ph type="title"/>
          </p:nvPr>
        </p:nvSpPr>
        <p:spPr/>
        <p:txBody>
          <a:bodyPr/>
          <a:lstStyle/>
          <a:p>
            <a:r>
              <a:rPr lang="en-US" altLang="zh-CN" dirty="0"/>
              <a:t>ITA</a:t>
            </a:r>
            <a:r>
              <a:rPr lang="zh-CN" altLang="en-US" dirty="0"/>
              <a:t>作为工具</a:t>
            </a:r>
          </a:p>
        </p:txBody>
      </p:sp>
      <p:sp>
        <p:nvSpPr>
          <p:cNvPr id="3" name="内容占位符 2">
            <a:extLst>
              <a:ext uri="{FF2B5EF4-FFF2-40B4-BE49-F238E27FC236}">
                <a16:creationId xmlns:a16="http://schemas.microsoft.com/office/drawing/2014/main" id="{29F36CD9-FA5B-42C6-A0F1-03409013F1D2}"/>
              </a:ext>
            </a:extLst>
          </p:cNvPr>
          <p:cNvSpPr>
            <a:spLocks noGrp="1"/>
          </p:cNvSpPr>
          <p:nvPr>
            <p:ph idx="1"/>
          </p:nvPr>
        </p:nvSpPr>
        <p:spPr/>
        <p:txBody>
          <a:bodyPr>
            <a:normAutofit lnSpcReduction="10000"/>
          </a:bodyPr>
          <a:lstStyle/>
          <a:p>
            <a:r>
              <a:rPr lang="zh-CN" altLang="en-US" sz="3600" dirty="0">
                <a:solidFill>
                  <a:srgbClr val="FF0000"/>
                </a:solidFill>
              </a:rPr>
              <a:t>替代劳动力</a:t>
            </a:r>
            <a:r>
              <a:rPr lang="zh-CN" altLang="en-US" sz="3600" dirty="0"/>
              <a:t>的工具，例如</a:t>
            </a:r>
            <a:r>
              <a:rPr lang="en-US" altLang="zh-CN" sz="3600" dirty="0"/>
              <a:t>MIS</a:t>
            </a:r>
            <a:r>
              <a:rPr lang="zh-CN" altLang="en-US" sz="3600" dirty="0"/>
              <a:t>可以缩小组织规模和重塑组织结构</a:t>
            </a:r>
            <a:endParaRPr lang="en-US" altLang="zh-CN" sz="3600" dirty="0"/>
          </a:p>
          <a:p>
            <a:r>
              <a:rPr lang="zh-CN" altLang="en-US" sz="3600" dirty="0">
                <a:solidFill>
                  <a:srgbClr val="FF0000"/>
                </a:solidFill>
              </a:rPr>
              <a:t>提高生产率</a:t>
            </a:r>
            <a:r>
              <a:rPr lang="zh-CN" altLang="en-US" sz="3600" dirty="0"/>
              <a:t>的工具，例如</a:t>
            </a:r>
            <a:r>
              <a:rPr lang="en-US" altLang="zh-CN" sz="3600" dirty="0"/>
              <a:t>ITA</a:t>
            </a:r>
            <a:r>
              <a:rPr lang="zh-CN" altLang="en-US" sz="3600" dirty="0"/>
              <a:t>通过替代旧一代技术来提升生产率</a:t>
            </a:r>
            <a:endParaRPr lang="en-US" altLang="zh-CN" sz="3600" dirty="0"/>
          </a:p>
          <a:p>
            <a:r>
              <a:rPr lang="zh-CN" altLang="en-US" sz="3600" dirty="0">
                <a:solidFill>
                  <a:srgbClr val="FF0000"/>
                </a:solidFill>
              </a:rPr>
              <a:t>信息处理</a:t>
            </a:r>
            <a:r>
              <a:rPr lang="zh-CN" altLang="en-US" sz="3600" dirty="0"/>
              <a:t>的工具，例如</a:t>
            </a:r>
            <a:r>
              <a:rPr lang="en-US" altLang="zh-CN" sz="3600" dirty="0"/>
              <a:t>ITA</a:t>
            </a:r>
            <a:r>
              <a:rPr lang="zh-CN" altLang="en-US" sz="3600" dirty="0"/>
              <a:t>最擅长的是改变和增强个体和组织处理信息的方式</a:t>
            </a:r>
            <a:endParaRPr lang="en-US" altLang="zh-CN" sz="3600" dirty="0"/>
          </a:p>
          <a:p>
            <a:r>
              <a:rPr lang="zh-CN" altLang="en-US" sz="3600" dirty="0">
                <a:solidFill>
                  <a:srgbClr val="FF0000"/>
                </a:solidFill>
              </a:rPr>
              <a:t>改变社会关系</a:t>
            </a:r>
            <a:r>
              <a:rPr lang="zh-CN" altLang="en-US" sz="3600" dirty="0"/>
              <a:t>的工具，例如引入</a:t>
            </a:r>
            <a:r>
              <a:rPr lang="en-US" altLang="zh-CN" sz="3600" dirty="0"/>
              <a:t>ITA</a:t>
            </a:r>
            <a:r>
              <a:rPr lang="zh-CN" altLang="en-US" sz="3600" dirty="0"/>
              <a:t>会改变社交网络、沟通模式和工作活动 （</a:t>
            </a:r>
            <a:r>
              <a:rPr lang="en-US" altLang="zh-CN" sz="3600" dirty="0"/>
              <a:t>e.g., </a:t>
            </a:r>
            <a:r>
              <a:rPr lang="zh-CN" altLang="en-US" sz="3600" dirty="0"/>
              <a:t>微信）</a:t>
            </a:r>
          </a:p>
        </p:txBody>
      </p:sp>
    </p:spTree>
    <p:extLst>
      <p:ext uri="{BB962C8B-B14F-4D97-AF65-F5344CB8AC3E}">
        <p14:creationId xmlns:p14="http://schemas.microsoft.com/office/powerpoint/2010/main" val="4799674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F0885E-25FE-4770-A2AC-CFFF59E2CE0B}"/>
              </a:ext>
            </a:extLst>
          </p:cNvPr>
          <p:cNvSpPr>
            <a:spLocks noGrp="1"/>
          </p:cNvSpPr>
          <p:nvPr>
            <p:ph type="title"/>
          </p:nvPr>
        </p:nvSpPr>
        <p:spPr/>
        <p:txBody>
          <a:bodyPr/>
          <a:lstStyle/>
          <a:p>
            <a:r>
              <a:rPr lang="zh-CN" altLang="en-US" dirty="0"/>
              <a:t>代理视角</a:t>
            </a:r>
          </a:p>
        </p:txBody>
      </p:sp>
      <p:sp>
        <p:nvSpPr>
          <p:cNvPr id="3" name="内容占位符 2">
            <a:extLst>
              <a:ext uri="{FF2B5EF4-FFF2-40B4-BE49-F238E27FC236}">
                <a16:creationId xmlns:a16="http://schemas.microsoft.com/office/drawing/2014/main" id="{29F36CD9-FA5B-42C6-A0F1-03409013F1D2}"/>
              </a:ext>
            </a:extLst>
          </p:cNvPr>
          <p:cNvSpPr>
            <a:spLocks noGrp="1"/>
          </p:cNvSpPr>
          <p:nvPr>
            <p:ph idx="1"/>
          </p:nvPr>
        </p:nvSpPr>
        <p:spPr/>
        <p:txBody>
          <a:bodyPr>
            <a:normAutofit fontScale="92500"/>
          </a:bodyPr>
          <a:lstStyle/>
          <a:p>
            <a:r>
              <a:rPr lang="zh-CN" altLang="en-US" sz="3600" dirty="0"/>
              <a:t>代理视角（</a:t>
            </a:r>
            <a:r>
              <a:rPr lang="en-US" altLang="zh-CN" sz="3600" dirty="0"/>
              <a:t>proxy view</a:t>
            </a:r>
            <a:r>
              <a:rPr lang="zh-CN" altLang="en-US" sz="3600" dirty="0"/>
              <a:t>）阐释了能够表征</a:t>
            </a:r>
            <a:r>
              <a:rPr lang="en-US" altLang="zh-CN" sz="3600" dirty="0">
                <a:solidFill>
                  <a:srgbClr val="FF0000"/>
                </a:solidFill>
              </a:rPr>
              <a:t>IT</a:t>
            </a:r>
            <a:r>
              <a:rPr lang="zh-CN" altLang="en-US" sz="3600" dirty="0">
                <a:solidFill>
                  <a:srgbClr val="FF0000"/>
                </a:solidFill>
              </a:rPr>
              <a:t>基本特性或价值</a:t>
            </a:r>
            <a:r>
              <a:rPr lang="zh-CN" altLang="en-US" sz="3600" dirty="0"/>
              <a:t>的一些关键要素</a:t>
            </a:r>
            <a:endParaRPr lang="en-US" altLang="zh-CN" sz="3600" dirty="0"/>
          </a:p>
          <a:p>
            <a:r>
              <a:rPr lang="zh-CN" altLang="en-US" sz="3600" dirty="0">
                <a:solidFill>
                  <a:srgbClr val="FF0000"/>
                </a:solidFill>
              </a:rPr>
              <a:t>技术即感知</a:t>
            </a:r>
            <a:r>
              <a:rPr lang="zh-CN" altLang="en-US" sz="3600" dirty="0"/>
              <a:t>，确立了技术使用中个体感知的重要性，探讨对</a:t>
            </a:r>
            <a:r>
              <a:rPr lang="en-US" altLang="zh-CN" sz="3600" dirty="0"/>
              <a:t>ITA</a:t>
            </a:r>
            <a:r>
              <a:rPr lang="zh-CN" altLang="en-US" sz="3600" dirty="0"/>
              <a:t>的感知、认知和态度如何解释</a:t>
            </a:r>
            <a:r>
              <a:rPr lang="en-US" altLang="zh-CN" sz="3600" dirty="0"/>
              <a:t>IT</a:t>
            </a:r>
            <a:r>
              <a:rPr lang="zh-CN" altLang="en-US" sz="3600" dirty="0"/>
              <a:t>的使用及效应</a:t>
            </a:r>
            <a:endParaRPr lang="en-US" altLang="zh-CN" sz="3600" dirty="0"/>
          </a:p>
          <a:p>
            <a:r>
              <a:rPr lang="zh-CN" altLang="en-US" sz="3600" dirty="0">
                <a:solidFill>
                  <a:srgbClr val="FF0000"/>
                </a:solidFill>
              </a:rPr>
              <a:t>技术即扩散</a:t>
            </a:r>
            <a:r>
              <a:rPr lang="zh-CN" altLang="en-US" sz="3600" dirty="0"/>
              <a:t>，专注于</a:t>
            </a:r>
            <a:r>
              <a:rPr lang="en-US" altLang="zh-CN" sz="3600" dirty="0"/>
              <a:t>ITA</a:t>
            </a:r>
            <a:r>
              <a:rPr lang="zh-CN" altLang="en-US" sz="3600" dirty="0"/>
              <a:t>在企业、行业和经济体内的传播和渗透 （</a:t>
            </a:r>
            <a:r>
              <a:rPr lang="en-US" altLang="zh-CN" sz="3600" dirty="0"/>
              <a:t>e.g., </a:t>
            </a:r>
            <a:r>
              <a:rPr lang="zh-CN" altLang="en-US" sz="3600" dirty="0"/>
              <a:t>移动支付，二维码）</a:t>
            </a:r>
            <a:endParaRPr lang="en-US" altLang="zh-CN" sz="3600" dirty="0"/>
          </a:p>
          <a:p>
            <a:r>
              <a:rPr lang="zh-CN" altLang="en-US" sz="3600" dirty="0">
                <a:solidFill>
                  <a:srgbClr val="FF0000"/>
                </a:solidFill>
              </a:rPr>
              <a:t>技术即资本</a:t>
            </a:r>
            <a:r>
              <a:rPr lang="zh-CN" altLang="en-US" sz="3600" dirty="0"/>
              <a:t>，它以经济学为基础，关注</a:t>
            </a:r>
            <a:r>
              <a:rPr lang="en-US" altLang="zh-CN" sz="3600" dirty="0"/>
              <a:t>IT</a:t>
            </a:r>
            <a:r>
              <a:rPr lang="zh-CN" altLang="en-US" sz="3600" dirty="0"/>
              <a:t>资源对企业、行业或经济体的价值 （</a:t>
            </a:r>
            <a:r>
              <a:rPr lang="en-US" altLang="zh-CN" sz="3600" dirty="0"/>
              <a:t>e.g., RBV</a:t>
            </a:r>
            <a:r>
              <a:rPr lang="zh-CN" altLang="en-US" sz="3600" dirty="0"/>
              <a:t>）</a:t>
            </a:r>
          </a:p>
        </p:txBody>
      </p:sp>
    </p:spTree>
    <p:extLst>
      <p:ext uri="{BB962C8B-B14F-4D97-AF65-F5344CB8AC3E}">
        <p14:creationId xmlns:p14="http://schemas.microsoft.com/office/powerpoint/2010/main" val="37291760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F0885E-25FE-4770-A2AC-CFFF59E2CE0B}"/>
              </a:ext>
            </a:extLst>
          </p:cNvPr>
          <p:cNvSpPr>
            <a:spLocks noGrp="1"/>
          </p:cNvSpPr>
          <p:nvPr>
            <p:ph type="title"/>
          </p:nvPr>
        </p:nvSpPr>
        <p:spPr/>
        <p:txBody>
          <a:bodyPr/>
          <a:lstStyle/>
          <a:p>
            <a:r>
              <a:rPr lang="zh-CN" altLang="en-US" dirty="0"/>
              <a:t>整体视角</a:t>
            </a:r>
          </a:p>
        </p:txBody>
      </p:sp>
      <p:sp>
        <p:nvSpPr>
          <p:cNvPr id="3" name="内容占位符 2">
            <a:extLst>
              <a:ext uri="{FF2B5EF4-FFF2-40B4-BE49-F238E27FC236}">
                <a16:creationId xmlns:a16="http://schemas.microsoft.com/office/drawing/2014/main" id="{29F36CD9-FA5B-42C6-A0F1-03409013F1D2}"/>
              </a:ext>
            </a:extLst>
          </p:cNvPr>
          <p:cNvSpPr>
            <a:spLocks noGrp="1"/>
          </p:cNvSpPr>
          <p:nvPr>
            <p:ph idx="1"/>
          </p:nvPr>
        </p:nvSpPr>
        <p:spPr/>
        <p:txBody>
          <a:bodyPr>
            <a:normAutofit/>
          </a:bodyPr>
          <a:lstStyle/>
          <a:p>
            <a:r>
              <a:rPr lang="zh-CN" altLang="en-US" sz="3600" dirty="0"/>
              <a:t>整体视角（</a:t>
            </a:r>
            <a:r>
              <a:rPr lang="en-US" altLang="zh-CN" sz="3600" dirty="0"/>
              <a:t>ensemble view</a:t>
            </a:r>
            <a:r>
              <a:rPr lang="zh-CN" altLang="en-US" sz="3600" dirty="0"/>
              <a:t>）认为，将</a:t>
            </a:r>
            <a:r>
              <a:rPr lang="en-US" altLang="zh-CN" sz="3600" dirty="0"/>
              <a:t>ITA</a:t>
            </a:r>
            <a:r>
              <a:rPr lang="zh-CN" altLang="en-US" sz="3600" dirty="0"/>
              <a:t>应用于某些社会经济活动，包含很多要素。</a:t>
            </a:r>
            <a:r>
              <a:rPr lang="en-US" altLang="zh-CN" sz="3600" dirty="0"/>
              <a:t>ITA</a:t>
            </a:r>
            <a:r>
              <a:rPr lang="zh-CN" altLang="en-US" sz="3600" dirty="0"/>
              <a:t>可能扮演核心要素，但它只是</a:t>
            </a:r>
            <a:r>
              <a:rPr lang="zh-CN" altLang="en-US" sz="3600" dirty="0">
                <a:solidFill>
                  <a:srgbClr val="FF0000"/>
                </a:solidFill>
              </a:rPr>
              <a:t>其中之一</a:t>
            </a:r>
            <a:endParaRPr lang="en-US" altLang="zh-CN" sz="3600" dirty="0">
              <a:solidFill>
                <a:srgbClr val="FF0000"/>
              </a:solidFill>
            </a:endParaRPr>
          </a:p>
          <a:p>
            <a:r>
              <a:rPr lang="zh-CN" altLang="en-US" sz="3600" dirty="0"/>
              <a:t>侧重于</a:t>
            </a:r>
            <a:r>
              <a:rPr lang="zh-CN" altLang="en-US" sz="3600" dirty="0">
                <a:solidFill>
                  <a:srgbClr val="FF0000"/>
                </a:solidFill>
              </a:rPr>
              <a:t>人与技术</a:t>
            </a:r>
            <a:r>
              <a:rPr lang="zh-CN" altLang="en-US" sz="3600" dirty="0"/>
              <a:t>之间的</a:t>
            </a:r>
            <a:r>
              <a:rPr lang="zh-CN" altLang="en-US" sz="3600" dirty="0">
                <a:solidFill>
                  <a:srgbClr val="FF0000"/>
                </a:solidFill>
              </a:rPr>
              <a:t>动态交互</a:t>
            </a:r>
            <a:r>
              <a:rPr lang="zh-CN" altLang="en-US" sz="3600" dirty="0"/>
              <a:t>，包括</a:t>
            </a:r>
            <a:r>
              <a:rPr lang="en-US" altLang="zh-CN" sz="3600" dirty="0"/>
              <a:t>ITA</a:t>
            </a:r>
            <a:r>
              <a:rPr lang="zh-CN" altLang="en-US" sz="3600" dirty="0"/>
              <a:t>构建、实施、使用等阶段</a:t>
            </a:r>
          </a:p>
        </p:txBody>
      </p:sp>
    </p:spTree>
    <p:extLst>
      <p:ext uri="{BB962C8B-B14F-4D97-AF65-F5344CB8AC3E}">
        <p14:creationId xmlns:p14="http://schemas.microsoft.com/office/powerpoint/2010/main" val="2522837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F0885E-25FE-4770-A2AC-CFFF59E2CE0B}"/>
              </a:ext>
            </a:extLst>
          </p:cNvPr>
          <p:cNvSpPr>
            <a:spLocks noGrp="1"/>
          </p:cNvSpPr>
          <p:nvPr>
            <p:ph type="title"/>
          </p:nvPr>
        </p:nvSpPr>
        <p:spPr/>
        <p:txBody>
          <a:bodyPr/>
          <a:lstStyle/>
          <a:p>
            <a:r>
              <a:rPr lang="en-US" altLang="zh-CN" dirty="0"/>
              <a:t>ITA</a:t>
            </a:r>
            <a:r>
              <a:rPr lang="zh-CN" altLang="en-US" dirty="0"/>
              <a:t>作为“零件”</a:t>
            </a:r>
          </a:p>
        </p:txBody>
      </p:sp>
      <p:sp>
        <p:nvSpPr>
          <p:cNvPr id="3" name="内容占位符 2">
            <a:extLst>
              <a:ext uri="{FF2B5EF4-FFF2-40B4-BE49-F238E27FC236}">
                <a16:creationId xmlns:a16="http://schemas.microsoft.com/office/drawing/2014/main" id="{29F36CD9-FA5B-42C6-A0F1-03409013F1D2}"/>
              </a:ext>
            </a:extLst>
          </p:cNvPr>
          <p:cNvSpPr>
            <a:spLocks noGrp="1"/>
          </p:cNvSpPr>
          <p:nvPr>
            <p:ph idx="1"/>
          </p:nvPr>
        </p:nvSpPr>
        <p:spPr>
          <a:xfrm>
            <a:off x="838200" y="1825624"/>
            <a:ext cx="10515600" cy="4524375"/>
          </a:xfrm>
        </p:spPr>
        <p:txBody>
          <a:bodyPr>
            <a:normAutofit fontScale="92500" lnSpcReduction="10000"/>
          </a:bodyPr>
          <a:lstStyle/>
          <a:p>
            <a:r>
              <a:rPr lang="zh-CN" altLang="en-US" sz="3600" dirty="0"/>
              <a:t>技术即</a:t>
            </a:r>
            <a:r>
              <a:rPr lang="zh-CN" altLang="en-US" sz="3600" dirty="0">
                <a:solidFill>
                  <a:srgbClr val="FF0000"/>
                </a:solidFill>
              </a:rPr>
              <a:t>开发项目</a:t>
            </a:r>
            <a:r>
              <a:rPr lang="zh-CN" altLang="en-US" sz="3600" dirty="0"/>
              <a:t>，侧重于在特定组织环境中开发和实施</a:t>
            </a:r>
            <a:r>
              <a:rPr lang="en-US" altLang="zh-CN" sz="3600" dirty="0"/>
              <a:t>ITA</a:t>
            </a:r>
            <a:r>
              <a:rPr lang="zh-CN" altLang="en-US" sz="3600" dirty="0"/>
              <a:t>的社会过程 （</a:t>
            </a:r>
            <a:r>
              <a:rPr lang="en-US" altLang="zh-CN" sz="3600" dirty="0"/>
              <a:t>e.g., IS</a:t>
            </a:r>
            <a:r>
              <a:rPr lang="zh-CN" altLang="en-US" sz="3600" dirty="0"/>
              <a:t>开发和实施）</a:t>
            </a:r>
            <a:endParaRPr lang="en-US" altLang="zh-CN" sz="3600" dirty="0"/>
          </a:p>
          <a:p>
            <a:r>
              <a:rPr lang="zh-CN" altLang="en-US" sz="3600" dirty="0"/>
              <a:t>技术即</a:t>
            </a:r>
            <a:r>
              <a:rPr lang="zh-CN" altLang="en-US" sz="3600" dirty="0">
                <a:solidFill>
                  <a:srgbClr val="FF0000"/>
                </a:solidFill>
              </a:rPr>
              <a:t>生产网络</a:t>
            </a:r>
            <a:r>
              <a:rPr lang="zh-CN" altLang="en-US" sz="3600" dirty="0"/>
              <a:t>，它从产业和民族国家的层面看待技术发展，强调供应方如何联盟并保持竞争力 （</a:t>
            </a:r>
            <a:r>
              <a:rPr lang="en-US" altLang="zh-CN" sz="3600" dirty="0"/>
              <a:t>e.g., </a:t>
            </a:r>
            <a:r>
              <a:rPr lang="zh-CN" altLang="en-US" sz="3600" dirty="0"/>
              <a:t>华为</a:t>
            </a:r>
            <a:r>
              <a:rPr lang="en-US" altLang="zh-CN" sz="3600" dirty="0"/>
              <a:t>5G</a:t>
            </a:r>
            <a:r>
              <a:rPr lang="zh-CN" altLang="en-US" sz="3600" dirty="0"/>
              <a:t>）</a:t>
            </a:r>
            <a:endParaRPr lang="en-US" altLang="zh-CN" sz="3600" dirty="0"/>
          </a:p>
          <a:p>
            <a:r>
              <a:rPr lang="zh-CN" altLang="en-US" sz="3600" dirty="0"/>
              <a:t>技术即</a:t>
            </a:r>
            <a:r>
              <a:rPr lang="zh-CN" altLang="en-US" sz="3600" dirty="0">
                <a:solidFill>
                  <a:srgbClr val="FF0000"/>
                </a:solidFill>
              </a:rPr>
              <a:t>嵌入系统</a:t>
            </a:r>
            <a:r>
              <a:rPr lang="zh-CN" altLang="en-US" sz="3600" dirty="0"/>
              <a:t>，技术嵌入于复杂而动态的社会环境中</a:t>
            </a:r>
            <a:endParaRPr lang="en-US" altLang="zh-CN" sz="3600" dirty="0"/>
          </a:p>
          <a:p>
            <a:r>
              <a:rPr lang="zh-CN" altLang="en-US" sz="3600" dirty="0"/>
              <a:t>技术即</a:t>
            </a:r>
            <a:r>
              <a:rPr lang="zh-CN" altLang="en-US" sz="3600" dirty="0">
                <a:solidFill>
                  <a:srgbClr val="FF0000"/>
                </a:solidFill>
              </a:rPr>
              <a:t>结构</a:t>
            </a:r>
            <a:r>
              <a:rPr lang="zh-CN" altLang="en-US" sz="3600" dirty="0"/>
              <a:t>，认为技术体现了社会结构，探讨的问题例如用户如何适应特定技术中的社会结构以及产生什么结果</a:t>
            </a:r>
          </a:p>
        </p:txBody>
      </p:sp>
    </p:spTree>
    <p:extLst>
      <p:ext uri="{BB962C8B-B14F-4D97-AF65-F5344CB8AC3E}">
        <p14:creationId xmlns:p14="http://schemas.microsoft.com/office/powerpoint/2010/main" val="137108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标题 1">
            <a:extLst>
              <a:ext uri="{FF2B5EF4-FFF2-40B4-BE49-F238E27FC236}">
                <a16:creationId xmlns:a16="http://schemas.microsoft.com/office/drawing/2014/main" id="{A4351108-4FD2-40EC-BEFB-DAC27F43E7A2}"/>
              </a:ext>
            </a:extLst>
          </p:cNvPr>
          <p:cNvSpPr>
            <a:spLocks noGrp="1"/>
          </p:cNvSpPr>
          <p:nvPr>
            <p:ph type="title"/>
          </p:nvPr>
        </p:nvSpPr>
        <p:spPr>
          <a:xfrm>
            <a:off x="8842248" y="1481328"/>
            <a:ext cx="2926080" cy="2468880"/>
          </a:xfrm>
        </p:spPr>
        <p:txBody>
          <a:bodyPr vert="horz" lIns="91440" tIns="45720" rIns="91440" bIns="45720" rtlCol="0" anchor="b">
            <a:normAutofit/>
          </a:bodyPr>
          <a:lstStyle/>
          <a:p>
            <a:r>
              <a:rPr lang="en-US" altLang="zh-CN" sz="4000" dirty="0"/>
              <a:t>ITA</a:t>
            </a:r>
            <a:r>
              <a:rPr lang="zh-CN" altLang="en-US" sz="4000" dirty="0"/>
              <a:t>是什么？</a:t>
            </a:r>
          </a:p>
        </p:txBody>
      </p:sp>
      <p:sp>
        <p:nvSpPr>
          <p:cNvPr id="124"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Shape 127">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6" name="Picture 4" descr="头条】人工智能“盲人摸象”">
            <a:extLst>
              <a:ext uri="{FF2B5EF4-FFF2-40B4-BE49-F238E27FC236}">
                <a16:creationId xmlns:a16="http://schemas.microsoft.com/office/drawing/2014/main" id="{EBF260ED-9C51-4B78-984B-377B50BB09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217" r="1" b="1"/>
          <a:stretch/>
        </p:blipFill>
        <p:spPr bwMode="auto">
          <a:xfrm>
            <a:off x="921910" y="465243"/>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746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C2D246-B45E-4F43-98C1-183A0DAEA302}"/>
              </a:ext>
            </a:extLst>
          </p:cNvPr>
          <p:cNvSpPr>
            <a:spLocks noGrp="1"/>
          </p:cNvSpPr>
          <p:nvPr>
            <p:ph type="title"/>
          </p:nvPr>
        </p:nvSpPr>
        <p:spPr/>
        <p:txBody>
          <a:bodyPr/>
          <a:lstStyle/>
          <a:p>
            <a:r>
              <a:rPr lang="zh-CN" altLang="en-US" dirty="0"/>
              <a:t>授课风格</a:t>
            </a:r>
          </a:p>
        </p:txBody>
      </p:sp>
      <p:sp>
        <p:nvSpPr>
          <p:cNvPr id="3" name="内容占位符 2">
            <a:extLst>
              <a:ext uri="{FF2B5EF4-FFF2-40B4-BE49-F238E27FC236}">
                <a16:creationId xmlns:a16="http://schemas.microsoft.com/office/drawing/2014/main" id="{F719041F-CAA9-448F-8751-59DF4C740031}"/>
              </a:ext>
            </a:extLst>
          </p:cNvPr>
          <p:cNvSpPr>
            <a:spLocks noGrp="1"/>
          </p:cNvSpPr>
          <p:nvPr>
            <p:ph idx="1"/>
          </p:nvPr>
        </p:nvSpPr>
        <p:spPr>
          <a:xfrm>
            <a:off x="838200" y="1825625"/>
            <a:ext cx="9711088" cy="4351338"/>
          </a:xfrm>
        </p:spPr>
        <p:txBody>
          <a:bodyPr>
            <a:normAutofit/>
          </a:bodyPr>
          <a:lstStyle/>
          <a:p>
            <a:r>
              <a:rPr lang="zh-CN" altLang="en-US" sz="3600" dirty="0"/>
              <a:t>聚焦</a:t>
            </a:r>
            <a:r>
              <a:rPr lang="zh-CN" altLang="en-US" sz="3600" dirty="0">
                <a:solidFill>
                  <a:srgbClr val="FF0000"/>
                </a:solidFill>
              </a:rPr>
              <a:t>专业属性</a:t>
            </a:r>
            <a:r>
              <a:rPr lang="zh-CN" altLang="en-US" sz="3600" dirty="0"/>
              <a:t>：信息管理与信息系统（医）</a:t>
            </a:r>
            <a:endParaRPr lang="en-US" altLang="zh-CN" sz="3600" dirty="0"/>
          </a:p>
          <a:p>
            <a:r>
              <a:rPr lang="zh-CN" altLang="en-US" sz="3600" dirty="0"/>
              <a:t>应用场景以医疗领域为主，但</a:t>
            </a:r>
            <a:r>
              <a:rPr lang="zh-CN" altLang="en-US" sz="3600" dirty="0">
                <a:solidFill>
                  <a:srgbClr val="FF0000"/>
                </a:solidFill>
              </a:rPr>
              <a:t>不是</a:t>
            </a:r>
            <a:r>
              <a:rPr lang="zh-CN" altLang="en-US" sz="3600" dirty="0"/>
              <a:t>医学课程</a:t>
            </a:r>
            <a:endParaRPr lang="en-US" altLang="zh-CN" sz="3600" dirty="0"/>
          </a:p>
          <a:p>
            <a:r>
              <a:rPr lang="zh-CN" altLang="en-US" sz="3600" dirty="0"/>
              <a:t>涉及技术层面，但</a:t>
            </a:r>
            <a:r>
              <a:rPr lang="zh-CN" altLang="en-US" sz="3600" dirty="0">
                <a:solidFill>
                  <a:srgbClr val="FF0000"/>
                </a:solidFill>
              </a:rPr>
              <a:t>不是</a:t>
            </a:r>
            <a:r>
              <a:rPr lang="zh-CN" altLang="en-US" sz="3600" dirty="0"/>
              <a:t>计算机课程</a:t>
            </a:r>
            <a:endParaRPr lang="en-US" altLang="zh-CN" sz="3600" dirty="0"/>
          </a:p>
          <a:p>
            <a:r>
              <a:rPr lang="zh-CN" altLang="en-US" sz="3600" dirty="0"/>
              <a:t>主要从信息管理与信息系统的角度，开展教学。尤其要求</a:t>
            </a:r>
            <a:r>
              <a:rPr lang="zh-CN" altLang="en-US" sz="3600" dirty="0">
                <a:solidFill>
                  <a:srgbClr val="FF0000"/>
                </a:solidFill>
              </a:rPr>
              <a:t>理解和讨论</a:t>
            </a:r>
          </a:p>
        </p:txBody>
      </p:sp>
    </p:spTree>
    <p:extLst>
      <p:ext uri="{BB962C8B-B14F-4D97-AF65-F5344CB8AC3E}">
        <p14:creationId xmlns:p14="http://schemas.microsoft.com/office/powerpoint/2010/main" val="26510756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6C96AD-C1AD-4182-8C47-003ED7B2FEBC}"/>
              </a:ext>
            </a:extLst>
          </p:cNvPr>
          <p:cNvSpPr>
            <a:spLocks noGrp="1"/>
          </p:cNvSpPr>
          <p:nvPr>
            <p:ph type="title"/>
          </p:nvPr>
        </p:nvSpPr>
        <p:spPr/>
        <p:txBody>
          <a:bodyPr/>
          <a:lstStyle/>
          <a:p>
            <a:r>
              <a:rPr lang="en-US" altLang="zh-CN" dirty="0"/>
              <a:t>IT</a:t>
            </a:r>
            <a:r>
              <a:rPr lang="zh-CN" altLang="en-US" dirty="0"/>
              <a:t>的伦理议题</a:t>
            </a:r>
          </a:p>
        </p:txBody>
      </p:sp>
      <p:sp>
        <p:nvSpPr>
          <p:cNvPr id="3" name="内容占位符 2">
            <a:extLst>
              <a:ext uri="{FF2B5EF4-FFF2-40B4-BE49-F238E27FC236}">
                <a16:creationId xmlns:a16="http://schemas.microsoft.com/office/drawing/2014/main" id="{575C015D-97F7-4539-B488-4F55FD359B6A}"/>
              </a:ext>
            </a:extLst>
          </p:cNvPr>
          <p:cNvSpPr>
            <a:spLocks noGrp="1"/>
          </p:cNvSpPr>
          <p:nvPr>
            <p:ph idx="1"/>
          </p:nvPr>
        </p:nvSpPr>
        <p:spPr>
          <a:xfrm>
            <a:off x="838200" y="1825625"/>
            <a:ext cx="8839200" cy="3241675"/>
          </a:xfrm>
        </p:spPr>
        <p:txBody>
          <a:bodyPr>
            <a:normAutofit/>
          </a:bodyPr>
          <a:lstStyle/>
          <a:p>
            <a:r>
              <a:rPr lang="zh-CN" altLang="en-US" sz="3600" dirty="0">
                <a:solidFill>
                  <a:srgbClr val="FF0000"/>
                </a:solidFill>
              </a:rPr>
              <a:t>社会不平等</a:t>
            </a:r>
            <a:r>
              <a:rPr lang="zh-CN" altLang="en-US" sz="3600" dirty="0"/>
              <a:t>（</a:t>
            </a:r>
            <a:r>
              <a:rPr lang="en-US" altLang="zh-CN" sz="3600" dirty="0"/>
              <a:t>disparity</a:t>
            </a:r>
            <a:r>
              <a:rPr lang="zh-CN" altLang="en-US" sz="3600" dirty="0"/>
              <a:t>）：</a:t>
            </a:r>
            <a:r>
              <a:rPr lang="en-US" altLang="zh-CN" sz="3600" dirty="0"/>
              <a:t>IT</a:t>
            </a:r>
            <a:r>
              <a:rPr lang="zh-CN" altLang="en-US" sz="3600" dirty="0"/>
              <a:t>会是否会加剧社会不平等？在医疗健康领域，</a:t>
            </a:r>
            <a:r>
              <a:rPr lang="en-US" altLang="zh-CN" sz="3600" dirty="0"/>
              <a:t>IT</a:t>
            </a:r>
            <a:r>
              <a:rPr lang="zh-CN" altLang="en-US" sz="3600" dirty="0"/>
              <a:t>是否会加剧健康不平等？</a:t>
            </a:r>
            <a:endParaRPr lang="en-US" altLang="zh-CN" sz="3600" dirty="0"/>
          </a:p>
          <a:p>
            <a:r>
              <a:rPr lang="zh-CN" altLang="en-US" sz="3600" dirty="0">
                <a:solidFill>
                  <a:srgbClr val="FF0000"/>
                </a:solidFill>
              </a:rPr>
              <a:t>不道德使用</a:t>
            </a:r>
            <a:r>
              <a:rPr lang="zh-CN" altLang="en-US" sz="3600" dirty="0"/>
              <a:t>（</a:t>
            </a:r>
            <a:r>
              <a:rPr lang="en-US" altLang="zh-CN" sz="3600" dirty="0"/>
              <a:t>unethical use</a:t>
            </a:r>
            <a:r>
              <a:rPr lang="zh-CN" altLang="en-US" sz="3600" dirty="0"/>
              <a:t>）：</a:t>
            </a:r>
            <a:r>
              <a:rPr lang="en-US" altLang="zh-CN" sz="3600" dirty="0"/>
              <a:t>IT</a:t>
            </a:r>
            <a:r>
              <a:rPr lang="zh-CN" altLang="en-US" sz="3600" dirty="0"/>
              <a:t>会如何被个人或组织以不道德的方式使用？</a:t>
            </a:r>
            <a:endParaRPr lang="en-US" altLang="zh-CN" sz="3600" dirty="0"/>
          </a:p>
          <a:p>
            <a:endParaRPr lang="zh-CN" altLang="en-US" sz="3600" dirty="0"/>
          </a:p>
        </p:txBody>
      </p:sp>
    </p:spTree>
    <p:extLst>
      <p:ext uri="{BB962C8B-B14F-4D97-AF65-F5344CB8AC3E}">
        <p14:creationId xmlns:p14="http://schemas.microsoft.com/office/powerpoint/2010/main" val="23344493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3A9E89-033E-4C4A-8C41-416DABFFD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6293361-111E-427D-8E5B-256944AC8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4588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E4AAF93-98CB-41BF-AB70-37302342F357}"/>
              </a:ext>
            </a:extLst>
          </p:cNvPr>
          <p:cNvSpPr>
            <a:spLocks noGrp="1"/>
          </p:cNvSpPr>
          <p:nvPr>
            <p:ph type="title"/>
          </p:nvPr>
        </p:nvSpPr>
        <p:spPr>
          <a:xfrm>
            <a:off x="7763256" y="1122363"/>
            <a:ext cx="3834384" cy="2902882"/>
          </a:xfrm>
        </p:spPr>
        <p:txBody>
          <a:bodyPr vert="horz" lIns="91440" tIns="45720" rIns="91440" bIns="45720" rtlCol="0" anchor="b">
            <a:normAutofit/>
          </a:bodyPr>
          <a:lstStyle/>
          <a:p>
            <a:r>
              <a:rPr lang="zh-CN" altLang="en-US" sz="4800"/>
              <a:t>疫情期间的线上教学</a:t>
            </a:r>
          </a:p>
        </p:txBody>
      </p:sp>
      <p:grpSp>
        <p:nvGrpSpPr>
          <p:cNvPr id="13" name="Group 12">
            <a:extLst>
              <a:ext uri="{FF2B5EF4-FFF2-40B4-BE49-F238E27FC236}">
                <a16:creationId xmlns:a16="http://schemas.microsoft.com/office/drawing/2014/main" id="{FCDE997A-E6D1-4881-88E5-269E5AC3DD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63256" y="73152"/>
            <a:ext cx="1178966" cy="232963"/>
            <a:chOff x="7763256" y="73152"/>
            <a:chExt cx="1178966" cy="232963"/>
          </a:xfrm>
        </p:grpSpPr>
        <p:sp>
          <p:nvSpPr>
            <p:cNvPr id="14" name="Rectangle 64">
              <a:extLst>
                <a:ext uri="{FF2B5EF4-FFF2-40B4-BE49-F238E27FC236}">
                  <a16:creationId xmlns:a16="http://schemas.microsoft.com/office/drawing/2014/main" id="{C5A17791-3735-41AA-BC18-9EE281D2BB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66">
              <a:extLst>
                <a:ext uri="{FF2B5EF4-FFF2-40B4-BE49-F238E27FC236}">
                  <a16:creationId xmlns:a16="http://schemas.microsoft.com/office/drawing/2014/main" id="{F95E12FB-5FC2-40B9-A965-8D75253579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4">
              <a:extLst>
                <a:ext uri="{FF2B5EF4-FFF2-40B4-BE49-F238E27FC236}">
                  <a16:creationId xmlns:a16="http://schemas.microsoft.com/office/drawing/2014/main" id="{E8C32A1A-9FA0-41F6-9AFF-8ECB7FAEDF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6">
              <a:extLst>
                <a:ext uri="{FF2B5EF4-FFF2-40B4-BE49-F238E27FC236}">
                  <a16:creationId xmlns:a16="http://schemas.microsoft.com/office/drawing/2014/main" id="{7CF33DCF-317C-4DA0-AB10-D7FFD765B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2903C14D-D613-4770-8686-F92B1DD38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D5F133F7-E38D-4DA1-99C1-86F681CA3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5CAB3553-58B3-4262-BE0D-58D7CA75B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9D1B417A-9677-4C16-A473-B9683700F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7302AEA5-098D-4C81-88C5-07902BF9CF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7C4E3ACA-8B17-422E-90A9-7586D06E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BD4A1ED5-82F7-4465-9B76-3F80A489F3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69D1CC06-3A23-41C0-8EBB-28E61278E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462044AD-4120-4B1C-B41A-A45DA5551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30623D13-D545-4F2E-8425-E59D1BEF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E139ADAB-729A-4C31-B7E7-2532FF3FB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C7589FD1-9BFF-4E61-8C5E-8CF2AF79A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5F53515D-4E5F-4534-90F9-BD9DE478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C13CB45B-7C83-43EA-878D-FE9C4593E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38BA5C82-1285-46A1-BA10-254B216636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199FE72C-20A3-4FB4-BD67-E7EDF540D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内容占位符 3">
            <a:extLst>
              <a:ext uri="{FF2B5EF4-FFF2-40B4-BE49-F238E27FC236}">
                <a16:creationId xmlns:a16="http://schemas.microsoft.com/office/drawing/2014/main" id="{91176B49-85ED-4D98-8650-AAEF268724F6}"/>
              </a:ext>
            </a:extLst>
          </p:cNvPr>
          <p:cNvPicPr>
            <a:picLocks noGrp="1" noChangeAspect="1"/>
          </p:cNvPicPr>
          <p:nvPr>
            <p:ph idx="1"/>
          </p:nvPr>
        </p:nvPicPr>
        <p:blipFill rotWithShape="1">
          <a:blip r:embed="rId2"/>
          <a:srcRect l="8512"/>
          <a:stretch/>
        </p:blipFill>
        <p:spPr>
          <a:xfrm>
            <a:off x="509517" y="576072"/>
            <a:ext cx="6692560" cy="5522976"/>
          </a:xfrm>
          <a:prstGeom prst="rect">
            <a:avLst/>
          </a:prstGeom>
        </p:spPr>
      </p:pic>
      <p:sp>
        <p:nvSpPr>
          <p:cNvPr id="35" name="Rectangle 34">
            <a:extLst>
              <a:ext uri="{FF2B5EF4-FFF2-40B4-BE49-F238E27FC236}">
                <a16:creationId xmlns:a16="http://schemas.microsoft.com/office/drawing/2014/main" id="{78907291-9D6D-4740-81DB-441477BCA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77979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6C96AD-C1AD-4182-8C47-003ED7B2FEBC}"/>
              </a:ext>
            </a:extLst>
          </p:cNvPr>
          <p:cNvSpPr>
            <a:spLocks noGrp="1"/>
          </p:cNvSpPr>
          <p:nvPr>
            <p:ph type="title"/>
          </p:nvPr>
        </p:nvSpPr>
        <p:spPr/>
        <p:txBody>
          <a:bodyPr/>
          <a:lstStyle/>
          <a:p>
            <a:r>
              <a:rPr lang="zh-CN" altLang="en-US" dirty="0"/>
              <a:t>数字鸿沟</a:t>
            </a:r>
          </a:p>
        </p:txBody>
      </p:sp>
      <p:sp>
        <p:nvSpPr>
          <p:cNvPr id="3" name="内容占位符 2">
            <a:extLst>
              <a:ext uri="{FF2B5EF4-FFF2-40B4-BE49-F238E27FC236}">
                <a16:creationId xmlns:a16="http://schemas.microsoft.com/office/drawing/2014/main" id="{575C015D-97F7-4539-B488-4F55FD359B6A}"/>
              </a:ext>
            </a:extLst>
          </p:cNvPr>
          <p:cNvSpPr>
            <a:spLocks noGrp="1"/>
          </p:cNvSpPr>
          <p:nvPr>
            <p:ph idx="1"/>
          </p:nvPr>
        </p:nvSpPr>
        <p:spPr>
          <a:xfrm>
            <a:off x="838200" y="1825625"/>
            <a:ext cx="8839200" cy="3952875"/>
          </a:xfrm>
        </p:spPr>
        <p:txBody>
          <a:bodyPr>
            <a:normAutofit/>
          </a:bodyPr>
          <a:lstStyle/>
          <a:p>
            <a:r>
              <a:rPr lang="zh-CN" altLang="en-US" sz="3600" dirty="0">
                <a:solidFill>
                  <a:srgbClr val="FF0000"/>
                </a:solidFill>
              </a:rPr>
              <a:t>数字鸿沟</a:t>
            </a:r>
            <a:r>
              <a:rPr lang="zh-CN" altLang="en-US" sz="3600" dirty="0"/>
              <a:t>（</a:t>
            </a:r>
            <a:r>
              <a:rPr lang="en-US" altLang="zh-CN" sz="3600" dirty="0"/>
              <a:t>digital divide</a:t>
            </a:r>
            <a:r>
              <a:rPr lang="zh-CN" altLang="en-US" sz="3600" dirty="0"/>
              <a:t>）第一阶段，也称</a:t>
            </a:r>
            <a:r>
              <a:rPr lang="zh-CN" altLang="en-US" sz="3600" dirty="0">
                <a:solidFill>
                  <a:srgbClr val="FF0000"/>
                </a:solidFill>
              </a:rPr>
              <a:t>经济鸿沟</a:t>
            </a:r>
            <a:r>
              <a:rPr lang="zh-CN" altLang="en-US" sz="3600" dirty="0"/>
              <a:t>（</a:t>
            </a:r>
            <a:r>
              <a:rPr lang="en-US" altLang="zh-CN" sz="3600" dirty="0"/>
              <a:t>economic divide</a:t>
            </a:r>
            <a:r>
              <a:rPr lang="zh-CN" altLang="en-US" sz="3600" dirty="0"/>
              <a:t>）</a:t>
            </a:r>
            <a:endParaRPr lang="en-US" altLang="zh-CN" sz="3600" dirty="0"/>
          </a:p>
          <a:p>
            <a:r>
              <a:rPr lang="zh-CN" altLang="en-US" sz="3600" dirty="0"/>
              <a:t>含义：有些人能够负担计算机和互联网访问权限，而另一些人负担不起。由此，造成在</a:t>
            </a:r>
            <a:r>
              <a:rPr lang="en-US" altLang="zh-CN" sz="3600" dirty="0">
                <a:solidFill>
                  <a:srgbClr val="FF0000"/>
                </a:solidFill>
              </a:rPr>
              <a:t>IT</a:t>
            </a:r>
            <a:r>
              <a:rPr lang="zh-CN" altLang="en-US" sz="3600" dirty="0">
                <a:solidFill>
                  <a:srgbClr val="FF0000"/>
                </a:solidFill>
              </a:rPr>
              <a:t>可及性</a:t>
            </a:r>
            <a:r>
              <a:rPr lang="zh-CN" altLang="en-US" sz="3600" dirty="0"/>
              <a:t>方面的差异</a:t>
            </a:r>
          </a:p>
        </p:txBody>
      </p:sp>
    </p:spTree>
    <p:extLst>
      <p:ext uri="{BB962C8B-B14F-4D97-AF65-F5344CB8AC3E}">
        <p14:creationId xmlns:p14="http://schemas.microsoft.com/office/powerpoint/2010/main" val="26617033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5DB7BC-5916-4DEC-AC39-3613EBD9BD05}"/>
              </a:ext>
            </a:extLst>
          </p:cNvPr>
          <p:cNvSpPr>
            <a:spLocks noGrp="1"/>
          </p:cNvSpPr>
          <p:nvPr>
            <p:ph type="title"/>
          </p:nvPr>
        </p:nvSpPr>
        <p:spPr/>
        <p:txBody>
          <a:bodyPr/>
          <a:lstStyle/>
          <a:p>
            <a:r>
              <a:rPr lang="zh-CN" altLang="en-US" dirty="0"/>
              <a:t>全球范围内的经济鸿沟</a:t>
            </a:r>
          </a:p>
        </p:txBody>
      </p:sp>
      <p:pic>
        <p:nvPicPr>
          <p:cNvPr id="1026" name="Picture 2" descr="Image of table of Internet World Stats. Full table available at https://www.internetworldstats.com/stats.htm">
            <a:extLst>
              <a:ext uri="{FF2B5EF4-FFF2-40B4-BE49-F238E27FC236}">
                <a16:creationId xmlns:a16="http://schemas.microsoft.com/office/drawing/2014/main" id="{B3DBFC8E-7CA0-42DF-A4B0-44F0374C88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38324"/>
            <a:ext cx="10632440" cy="4552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8569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6C96AD-C1AD-4182-8C47-003ED7B2FEBC}"/>
              </a:ext>
            </a:extLst>
          </p:cNvPr>
          <p:cNvSpPr>
            <a:spLocks noGrp="1"/>
          </p:cNvSpPr>
          <p:nvPr>
            <p:ph type="title"/>
          </p:nvPr>
        </p:nvSpPr>
        <p:spPr/>
        <p:txBody>
          <a:bodyPr/>
          <a:lstStyle/>
          <a:p>
            <a:r>
              <a:rPr lang="zh-CN" altLang="en-US" dirty="0"/>
              <a:t>可用性鸿沟</a:t>
            </a:r>
          </a:p>
        </p:txBody>
      </p:sp>
      <p:sp>
        <p:nvSpPr>
          <p:cNvPr id="3" name="内容占位符 2">
            <a:extLst>
              <a:ext uri="{FF2B5EF4-FFF2-40B4-BE49-F238E27FC236}">
                <a16:creationId xmlns:a16="http://schemas.microsoft.com/office/drawing/2014/main" id="{575C015D-97F7-4539-B488-4F55FD359B6A}"/>
              </a:ext>
            </a:extLst>
          </p:cNvPr>
          <p:cNvSpPr>
            <a:spLocks noGrp="1"/>
          </p:cNvSpPr>
          <p:nvPr>
            <p:ph idx="1"/>
          </p:nvPr>
        </p:nvSpPr>
        <p:spPr>
          <a:xfrm>
            <a:off x="838200" y="1732861"/>
            <a:ext cx="9538252" cy="4323382"/>
          </a:xfrm>
        </p:spPr>
        <p:txBody>
          <a:bodyPr>
            <a:normAutofit/>
          </a:bodyPr>
          <a:lstStyle/>
          <a:p>
            <a:r>
              <a:rPr lang="zh-CN" altLang="en-US" sz="3600" dirty="0"/>
              <a:t>数字鸿沟（</a:t>
            </a:r>
            <a:r>
              <a:rPr lang="en-US" altLang="zh-CN" sz="3600" dirty="0"/>
              <a:t>digital divide</a:t>
            </a:r>
            <a:r>
              <a:rPr lang="zh-CN" altLang="en-US" sz="3600" dirty="0"/>
              <a:t>）第二阶段，也称</a:t>
            </a:r>
            <a:r>
              <a:rPr lang="zh-CN" altLang="en-US" sz="3600" dirty="0">
                <a:solidFill>
                  <a:srgbClr val="FF0000"/>
                </a:solidFill>
              </a:rPr>
              <a:t>可用性鸿沟</a:t>
            </a:r>
            <a:r>
              <a:rPr lang="zh-CN" altLang="en-US" sz="3600" dirty="0"/>
              <a:t>（</a:t>
            </a:r>
            <a:r>
              <a:rPr lang="en-US" altLang="zh-CN" sz="3600" dirty="0"/>
              <a:t>usability divide</a:t>
            </a:r>
            <a:r>
              <a:rPr lang="zh-CN" altLang="en-US" sz="3600" dirty="0"/>
              <a:t>）</a:t>
            </a:r>
            <a:endParaRPr lang="en-US" altLang="zh-CN" sz="3600" dirty="0"/>
          </a:p>
          <a:p>
            <a:r>
              <a:rPr lang="zh-CN" altLang="en-US" sz="3600" dirty="0"/>
              <a:t>含义：技术仍然非常复杂，以至于许多人即便免费获得</a:t>
            </a:r>
            <a:r>
              <a:rPr lang="en-US" altLang="zh-CN" sz="3600" dirty="0"/>
              <a:t>IT</a:t>
            </a:r>
            <a:r>
              <a:rPr lang="zh-CN" altLang="en-US" sz="3600" dirty="0"/>
              <a:t>，也无法使用</a:t>
            </a:r>
            <a:r>
              <a:rPr lang="en-US" altLang="zh-CN" sz="3600" dirty="0"/>
              <a:t>IT</a:t>
            </a:r>
            <a:r>
              <a:rPr lang="zh-CN" altLang="en-US" sz="3600" dirty="0"/>
              <a:t>，尤其是识字率低和老年人群。由此，造成在</a:t>
            </a:r>
            <a:r>
              <a:rPr lang="en-US" altLang="zh-CN" sz="3600" dirty="0">
                <a:solidFill>
                  <a:srgbClr val="FF0000"/>
                </a:solidFill>
              </a:rPr>
              <a:t>IT</a:t>
            </a:r>
            <a:r>
              <a:rPr lang="zh-CN" altLang="en-US" sz="3600" dirty="0">
                <a:solidFill>
                  <a:srgbClr val="FF0000"/>
                </a:solidFill>
              </a:rPr>
              <a:t>可用性</a:t>
            </a:r>
            <a:r>
              <a:rPr lang="zh-CN" altLang="en-US" sz="3600" dirty="0"/>
              <a:t>方面的差异</a:t>
            </a:r>
          </a:p>
          <a:p>
            <a:r>
              <a:rPr lang="zh-CN" altLang="en-US" sz="3600" dirty="0"/>
              <a:t>核心概念：</a:t>
            </a:r>
            <a:r>
              <a:rPr lang="zh-CN" altLang="en-US" sz="3600" dirty="0">
                <a:solidFill>
                  <a:srgbClr val="FF0000"/>
                </a:solidFill>
              </a:rPr>
              <a:t>数字素养</a:t>
            </a:r>
            <a:r>
              <a:rPr lang="zh-CN" altLang="en-US" sz="3600" dirty="0"/>
              <a:t>（</a:t>
            </a:r>
            <a:r>
              <a:rPr lang="en-US" altLang="zh-CN" sz="3600" dirty="0"/>
              <a:t>digital literacy</a:t>
            </a:r>
            <a:r>
              <a:rPr lang="zh-CN" altLang="en-US" sz="3600" dirty="0"/>
              <a:t>）</a:t>
            </a:r>
          </a:p>
        </p:txBody>
      </p:sp>
    </p:spTree>
    <p:extLst>
      <p:ext uri="{BB962C8B-B14F-4D97-AF65-F5344CB8AC3E}">
        <p14:creationId xmlns:p14="http://schemas.microsoft.com/office/powerpoint/2010/main" val="15410223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6C96AD-C1AD-4182-8C47-003ED7B2FEBC}"/>
              </a:ext>
            </a:extLst>
          </p:cNvPr>
          <p:cNvSpPr>
            <a:spLocks noGrp="1"/>
          </p:cNvSpPr>
          <p:nvPr>
            <p:ph type="title"/>
          </p:nvPr>
        </p:nvSpPr>
        <p:spPr/>
        <p:txBody>
          <a:bodyPr/>
          <a:lstStyle/>
          <a:p>
            <a:r>
              <a:rPr lang="zh-CN" altLang="en-US" dirty="0"/>
              <a:t>赋权鸿沟</a:t>
            </a:r>
          </a:p>
        </p:txBody>
      </p:sp>
      <p:sp>
        <p:nvSpPr>
          <p:cNvPr id="3" name="内容占位符 2">
            <a:extLst>
              <a:ext uri="{FF2B5EF4-FFF2-40B4-BE49-F238E27FC236}">
                <a16:creationId xmlns:a16="http://schemas.microsoft.com/office/drawing/2014/main" id="{575C015D-97F7-4539-B488-4F55FD359B6A}"/>
              </a:ext>
            </a:extLst>
          </p:cNvPr>
          <p:cNvSpPr>
            <a:spLocks noGrp="1"/>
          </p:cNvSpPr>
          <p:nvPr>
            <p:ph idx="1"/>
          </p:nvPr>
        </p:nvSpPr>
        <p:spPr>
          <a:xfrm>
            <a:off x="838200" y="1732861"/>
            <a:ext cx="9538252" cy="4323382"/>
          </a:xfrm>
        </p:spPr>
        <p:txBody>
          <a:bodyPr>
            <a:normAutofit/>
          </a:bodyPr>
          <a:lstStyle/>
          <a:p>
            <a:r>
              <a:rPr lang="zh-CN" altLang="en-US" sz="3600" dirty="0"/>
              <a:t>数字鸿沟（</a:t>
            </a:r>
            <a:r>
              <a:rPr lang="en-US" altLang="zh-CN" sz="3600" dirty="0"/>
              <a:t>digital divide</a:t>
            </a:r>
            <a:r>
              <a:rPr lang="zh-CN" altLang="en-US" sz="3600" dirty="0"/>
              <a:t>）第三阶段，也称</a:t>
            </a:r>
            <a:r>
              <a:rPr lang="zh-CN" altLang="en-US" sz="3600" dirty="0">
                <a:solidFill>
                  <a:srgbClr val="FF0000"/>
                </a:solidFill>
              </a:rPr>
              <a:t>赋权鸿沟</a:t>
            </a:r>
            <a:r>
              <a:rPr lang="zh-CN" altLang="en-US" sz="3600" dirty="0"/>
              <a:t>（</a:t>
            </a:r>
            <a:r>
              <a:rPr lang="en-US" altLang="zh-CN" sz="3600" dirty="0"/>
              <a:t>empowerment divide</a:t>
            </a:r>
            <a:r>
              <a:rPr lang="zh-CN" altLang="en-US" sz="3600" dirty="0"/>
              <a:t>）</a:t>
            </a:r>
            <a:endParaRPr lang="en-US" altLang="zh-CN" sz="3600" dirty="0"/>
          </a:p>
          <a:p>
            <a:r>
              <a:rPr lang="zh-CN" altLang="en-US" sz="3600" dirty="0"/>
              <a:t>含义：即便</a:t>
            </a:r>
            <a:r>
              <a:rPr lang="en-US" altLang="zh-CN" sz="3600" dirty="0"/>
              <a:t>IT</a:t>
            </a:r>
            <a:r>
              <a:rPr lang="zh-CN" altLang="en-US" sz="3600" dirty="0"/>
              <a:t>带来了平等的机会，人们在使用</a:t>
            </a:r>
            <a:r>
              <a:rPr lang="en-US" altLang="zh-CN" sz="3600" dirty="0"/>
              <a:t>IT</a:t>
            </a:r>
            <a:r>
              <a:rPr lang="zh-CN" altLang="en-US" sz="3600" dirty="0"/>
              <a:t>增强自身能力方面也存在差异。例如，高级搜索功能、过滤广告，如何分辨和使用网络信息等。由此，造成在</a:t>
            </a:r>
            <a:r>
              <a:rPr lang="en-US" altLang="zh-CN" sz="3600" dirty="0">
                <a:solidFill>
                  <a:srgbClr val="FF0000"/>
                </a:solidFill>
              </a:rPr>
              <a:t>IT</a:t>
            </a:r>
            <a:r>
              <a:rPr lang="zh-CN" altLang="en-US" sz="3600" dirty="0">
                <a:solidFill>
                  <a:srgbClr val="FF0000"/>
                </a:solidFill>
              </a:rPr>
              <a:t>赋权</a:t>
            </a:r>
            <a:r>
              <a:rPr lang="en-US" altLang="zh-CN" sz="3600" dirty="0">
                <a:solidFill>
                  <a:srgbClr val="FF0000"/>
                </a:solidFill>
              </a:rPr>
              <a:t>/</a:t>
            </a:r>
            <a:r>
              <a:rPr lang="zh-CN" altLang="en-US" sz="3600" dirty="0">
                <a:solidFill>
                  <a:srgbClr val="FF0000"/>
                </a:solidFill>
              </a:rPr>
              <a:t>赋能</a:t>
            </a:r>
            <a:r>
              <a:rPr lang="zh-CN" altLang="en-US" sz="3600" dirty="0"/>
              <a:t>方面的差异</a:t>
            </a:r>
          </a:p>
        </p:txBody>
      </p:sp>
    </p:spTree>
    <p:extLst>
      <p:ext uri="{BB962C8B-B14F-4D97-AF65-F5344CB8AC3E}">
        <p14:creationId xmlns:p14="http://schemas.microsoft.com/office/powerpoint/2010/main" val="38222278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6C96AD-C1AD-4182-8C47-003ED7B2FEBC}"/>
              </a:ext>
            </a:extLst>
          </p:cNvPr>
          <p:cNvSpPr>
            <a:spLocks noGrp="1"/>
          </p:cNvSpPr>
          <p:nvPr>
            <p:ph type="title"/>
          </p:nvPr>
        </p:nvSpPr>
        <p:spPr/>
        <p:txBody>
          <a:bodyPr/>
          <a:lstStyle/>
          <a:p>
            <a:r>
              <a:rPr lang="zh-CN" altLang="en-US" dirty="0"/>
              <a:t>数字鸿沟</a:t>
            </a:r>
          </a:p>
        </p:txBody>
      </p:sp>
      <p:sp>
        <p:nvSpPr>
          <p:cNvPr id="3" name="内容占位符 2">
            <a:extLst>
              <a:ext uri="{FF2B5EF4-FFF2-40B4-BE49-F238E27FC236}">
                <a16:creationId xmlns:a16="http://schemas.microsoft.com/office/drawing/2014/main" id="{575C015D-97F7-4539-B488-4F55FD359B6A}"/>
              </a:ext>
            </a:extLst>
          </p:cNvPr>
          <p:cNvSpPr>
            <a:spLocks noGrp="1"/>
          </p:cNvSpPr>
          <p:nvPr>
            <p:ph idx="1"/>
          </p:nvPr>
        </p:nvSpPr>
        <p:spPr>
          <a:xfrm>
            <a:off x="838200" y="1825625"/>
            <a:ext cx="8839200" cy="3952875"/>
          </a:xfrm>
        </p:spPr>
        <p:txBody>
          <a:bodyPr>
            <a:normAutofit/>
          </a:bodyPr>
          <a:lstStyle/>
          <a:p>
            <a:r>
              <a:rPr lang="zh-CN" altLang="en-US" sz="3600" dirty="0"/>
              <a:t>经济鸿沟（</a:t>
            </a:r>
            <a:r>
              <a:rPr lang="en-US" altLang="zh-CN" sz="3600" dirty="0"/>
              <a:t>Stage 1</a:t>
            </a:r>
            <a:r>
              <a:rPr lang="zh-CN" altLang="en-US" sz="3600" dirty="0"/>
              <a:t>）：</a:t>
            </a:r>
            <a:r>
              <a:rPr lang="en-US" altLang="zh-CN" sz="3600" dirty="0"/>
              <a:t>IT</a:t>
            </a:r>
            <a:r>
              <a:rPr lang="zh-CN" altLang="en-US" sz="3600" dirty="0"/>
              <a:t>基础设施建设 </a:t>
            </a:r>
            <a:r>
              <a:rPr lang="en-US" altLang="zh-CN" sz="3600" dirty="0"/>
              <a:t>+ </a:t>
            </a:r>
            <a:r>
              <a:rPr lang="zh-CN" altLang="en-US" sz="3600" dirty="0"/>
              <a:t>摩尔定律，经济鸿沟</a:t>
            </a:r>
            <a:r>
              <a:rPr lang="zh-CN" altLang="en-US" sz="3600" dirty="0">
                <a:solidFill>
                  <a:srgbClr val="FF0000"/>
                </a:solidFill>
              </a:rPr>
              <a:t>正在缩小</a:t>
            </a:r>
            <a:endParaRPr lang="en-US" altLang="zh-CN" sz="3600" dirty="0">
              <a:solidFill>
                <a:srgbClr val="FF0000"/>
              </a:solidFill>
            </a:endParaRPr>
          </a:p>
          <a:p>
            <a:r>
              <a:rPr lang="zh-CN" altLang="en-US" sz="3600" dirty="0"/>
              <a:t>可用性鸿沟（</a:t>
            </a:r>
            <a:r>
              <a:rPr lang="en-US" altLang="zh-CN" sz="3600" dirty="0"/>
              <a:t>Stage 2</a:t>
            </a:r>
            <a:r>
              <a:rPr lang="zh-CN" altLang="en-US" sz="3600" dirty="0"/>
              <a:t>）：数字素养值得关注，但社会</a:t>
            </a:r>
            <a:r>
              <a:rPr lang="zh-CN" altLang="en-US" sz="3600" dirty="0">
                <a:solidFill>
                  <a:srgbClr val="FF0000"/>
                </a:solidFill>
              </a:rPr>
              <a:t>关注依然不够</a:t>
            </a:r>
            <a:endParaRPr lang="en-US" altLang="zh-CN" sz="3600" dirty="0">
              <a:solidFill>
                <a:srgbClr val="FF0000"/>
              </a:solidFill>
            </a:endParaRPr>
          </a:p>
          <a:p>
            <a:r>
              <a:rPr lang="zh-CN" altLang="en-US" sz="3600" dirty="0"/>
              <a:t>赋权鸿沟（</a:t>
            </a:r>
            <a:r>
              <a:rPr lang="en-US" altLang="zh-CN" sz="3600" dirty="0"/>
              <a:t>Stage 3</a:t>
            </a:r>
            <a:r>
              <a:rPr lang="zh-CN" altLang="en-US" sz="3600" dirty="0"/>
              <a:t>）：预计会</a:t>
            </a:r>
            <a:r>
              <a:rPr lang="zh-CN" altLang="en-US" sz="3600" dirty="0">
                <a:solidFill>
                  <a:srgbClr val="FF0000"/>
                </a:solidFill>
              </a:rPr>
              <a:t>不断加剧 </a:t>
            </a:r>
            <a:r>
              <a:rPr lang="zh-CN" altLang="en-US" sz="3600" dirty="0"/>
              <a:t>（</a:t>
            </a:r>
            <a:r>
              <a:rPr lang="en-US" altLang="zh-CN" sz="3600" dirty="0"/>
              <a:t>e.g., </a:t>
            </a:r>
            <a:r>
              <a:rPr lang="zh-CN" altLang="en-US" sz="3600" dirty="0"/>
              <a:t>网络健康谣言）</a:t>
            </a:r>
          </a:p>
        </p:txBody>
      </p:sp>
    </p:spTree>
    <p:extLst>
      <p:ext uri="{BB962C8B-B14F-4D97-AF65-F5344CB8AC3E}">
        <p14:creationId xmlns:p14="http://schemas.microsoft.com/office/powerpoint/2010/main" val="10146072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lowchart: Document 70">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3535DB3-9DC1-44A8-9660-303745B11AC9}"/>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altLang="zh-CN" sz="3200" kern="1200">
                <a:solidFill>
                  <a:srgbClr val="FFFFFF"/>
                </a:solidFill>
                <a:latin typeface="+mj-lt"/>
                <a:ea typeface="+mj-ea"/>
                <a:cs typeface="+mj-cs"/>
              </a:rPr>
              <a:t>ICT</a:t>
            </a:r>
            <a:r>
              <a:rPr lang="zh-CN" altLang="en-US" sz="3200" kern="1200">
                <a:solidFill>
                  <a:srgbClr val="FFFFFF"/>
                </a:solidFill>
                <a:latin typeface="+mj-lt"/>
                <a:ea typeface="+mj-ea"/>
                <a:cs typeface="+mj-cs"/>
              </a:rPr>
              <a:t>部门能够做什么？</a:t>
            </a:r>
          </a:p>
        </p:txBody>
      </p:sp>
      <p:pic>
        <p:nvPicPr>
          <p:cNvPr id="2050" name="Picture 2" descr="5 step approach to the Information Society development">
            <a:extLst>
              <a:ext uri="{FF2B5EF4-FFF2-40B4-BE49-F238E27FC236}">
                <a16:creationId xmlns:a16="http://schemas.microsoft.com/office/drawing/2014/main" id="{23EEBF23-BB4E-404F-AF30-EE91283B6B2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25053" y="1482391"/>
            <a:ext cx="7347537" cy="3894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0988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296C75-A61F-449E-BABC-386C05095648}"/>
              </a:ext>
            </a:extLst>
          </p:cNvPr>
          <p:cNvSpPr>
            <a:spLocks noGrp="1"/>
          </p:cNvSpPr>
          <p:nvPr>
            <p:ph type="title"/>
          </p:nvPr>
        </p:nvSpPr>
        <p:spPr/>
        <p:txBody>
          <a:bodyPr/>
          <a:lstStyle/>
          <a:p>
            <a:r>
              <a:rPr lang="zh-CN" altLang="en-US" dirty="0"/>
              <a:t>商业时代的数字内容与服务</a:t>
            </a:r>
          </a:p>
        </p:txBody>
      </p:sp>
      <p:sp>
        <p:nvSpPr>
          <p:cNvPr id="3" name="内容占位符 2">
            <a:extLst>
              <a:ext uri="{FF2B5EF4-FFF2-40B4-BE49-F238E27FC236}">
                <a16:creationId xmlns:a16="http://schemas.microsoft.com/office/drawing/2014/main" id="{9C535B0A-17C7-4C4D-BF01-330AFC212F6B}"/>
              </a:ext>
            </a:extLst>
          </p:cNvPr>
          <p:cNvSpPr>
            <a:spLocks noGrp="1"/>
          </p:cNvSpPr>
          <p:nvPr>
            <p:ph idx="1"/>
          </p:nvPr>
        </p:nvSpPr>
        <p:spPr/>
        <p:txBody>
          <a:bodyPr>
            <a:normAutofit/>
          </a:bodyPr>
          <a:lstStyle/>
          <a:p>
            <a:r>
              <a:rPr lang="zh-CN" altLang="en-US" sz="3200" dirty="0"/>
              <a:t>商业逻辑：经济利益</a:t>
            </a:r>
            <a:endParaRPr lang="en-US" altLang="zh-CN" sz="3200" dirty="0"/>
          </a:p>
          <a:p>
            <a:r>
              <a:rPr lang="en-US" altLang="zh-CN" sz="3200" dirty="0"/>
              <a:t>IT</a:t>
            </a:r>
            <a:r>
              <a:rPr lang="zh-CN" altLang="en-US" sz="3200" dirty="0"/>
              <a:t>赋权逻辑：使用</a:t>
            </a:r>
            <a:r>
              <a:rPr lang="en-US" altLang="zh-CN" sz="3200" dirty="0"/>
              <a:t>IT</a:t>
            </a:r>
            <a:r>
              <a:rPr lang="zh-CN" altLang="en-US" sz="3200" dirty="0"/>
              <a:t>以提升自身能力</a:t>
            </a:r>
            <a:endParaRPr lang="en-US" altLang="zh-CN" sz="3200" dirty="0"/>
          </a:p>
          <a:p>
            <a:r>
              <a:rPr lang="zh-CN" altLang="en-US" sz="3200" dirty="0"/>
              <a:t>二者是否冲突？</a:t>
            </a:r>
            <a:endParaRPr lang="en-US" altLang="zh-CN" sz="3200" dirty="0"/>
          </a:p>
          <a:p>
            <a:r>
              <a:rPr lang="zh-CN" altLang="en-US" sz="3200" dirty="0"/>
              <a:t>法律框架</a:t>
            </a:r>
          </a:p>
        </p:txBody>
      </p:sp>
    </p:spTree>
    <p:extLst>
      <p:ext uri="{BB962C8B-B14F-4D97-AF65-F5344CB8AC3E}">
        <p14:creationId xmlns:p14="http://schemas.microsoft.com/office/powerpoint/2010/main" val="15303596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6C96AD-C1AD-4182-8C47-003ED7B2FEBC}"/>
              </a:ext>
            </a:extLst>
          </p:cNvPr>
          <p:cNvSpPr>
            <a:spLocks noGrp="1"/>
          </p:cNvSpPr>
          <p:nvPr>
            <p:ph type="title"/>
          </p:nvPr>
        </p:nvSpPr>
        <p:spPr/>
        <p:txBody>
          <a:bodyPr/>
          <a:lstStyle/>
          <a:p>
            <a:r>
              <a:rPr lang="en-US" altLang="zh-CN" dirty="0"/>
              <a:t>IT</a:t>
            </a:r>
            <a:r>
              <a:rPr lang="zh-CN" altLang="en-US" dirty="0"/>
              <a:t>与健康不平等</a:t>
            </a:r>
          </a:p>
        </p:txBody>
      </p:sp>
      <p:sp>
        <p:nvSpPr>
          <p:cNvPr id="3" name="内容占位符 2">
            <a:extLst>
              <a:ext uri="{FF2B5EF4-FFF2-40B4-BE49-F238E27FC236}">
                <a16:creationId xmlns:a16="http://schemas.microsoft.com/office/drawing/2014/main" id="{575C015D-97F7-4539-B488-4F55FD359B6A}"/>
              </a:ext>
            </a:extLst>
          </p:cNvPr>
          <p:cNvSpPr>
            <a:spLocks noGrp="1"/>
          </p:cNvSpPr>
          <p:nvPr>
            <p:ph idx="1"/>
          </p:nvPr>
        </p:nvSpPr>
        <p:spPr>
          <a:xfrm>
            <a:off x="838200" y="1825625"/>
            <a:ext cx="8839200" cy="3457575"/>
          </a:xfrm>
        </p:spPr>
        <p:txBody>
          <a:bodyPr>
            <a:normAutofit/>
          </a:bodyPr>
          <a:lstStyle/>
          <a:p>
            <a:r>
              <a:rPr lang="zh-CN" altLang="en-US" sz="3600" dirty="0"/>
              <a:t>类比数字鸿沟，是否存在</a:t>
            </a:r>
            <a:r>
              <a:rPr lang="zh-CN" altLang="en-US" sz="3600" dirty="0">
                <a:solidFill>
                  <a:srgbClr val="FF0000"/>
                </a:solidFill>
              </a:rPr>
              <a:t>健康鸿沟</a:t>
            </a:r>
            <a:r>
              <a:rPr lang="zh-CN" altLang="en-US" sz="3600" dirty="0"/>
              <a:t>（</a:t>
            </a:r>
            <a:r>
              <a:rPr lang="en-US" altLang="zh-CN" sz="3600" dirty="0"/>
              <a:t>health divide</a:t>
            </a:r>
            <a:r>
              <a:rPr lang="zh-CN" altLang="en-US" sz="3600" dirty="0"/>
              <a:t>）？</a:t>
            </a:r>
            <a:endParaRPr lang="en-US" altLang="zh-CN" sz="3600" dirty="0"/>
          </a:p>
          <a:p>
            <a:r>
              <a:rPr lang="zh-CN" altLang="en-US" sz="3600" dirty="0"/>
              <a:t>随着医疗信息化的发展，是否会带来或加剧健康不平等？</a:t>
            </a:r>
            <a:endParaRPr lang="en-US" altLang="zh-CN" sz="3600" dirty="0"/>
          </a:p>
          <a:p>
            <a:r>
              <a:rPr lang="zh-CN" altLang="en-US" sz="3600" dirty="0"/>
              <a:t>如何应对</a:t>
            </a:r>
            <a:r>
              <a:rPr lang="en-US" altLang="zh-CN" sz="3600" dirty="0"/>
              <a:t>IT</a:t>
            </a:r>
            <a:r>
              <a:rPr lang="zh-CN" altLang="en-US" sz="3600" dirty="0"/>
              <a:t>使用的这一负面效果？</a:t>
            </a:r>
          </a:p>
        </p:txBody>
      </p:sp>
    </p:spTree>
    <p:extLst>
      <p:ext uri="{BB962C8B-B14F-4D97-AF65-F5344CB8AC3E}">
        <p14:creationId xmlns:p14="http://schemas.microsoft.com/office/powerpoint/2010/main" val="1461045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8EEEBF9-C6D1-44DF-9341-5D20A674EFF8}"/>
              </a:ext>
            </a:extLst>
          </p:cNvPr>
          <p:cNvSpPr>
            <a:spLocks noGrp="1"/>
          </p:cNvSpPr>
          <p:nvPr>
            <p:ph type="title"/>
          </p:nvPr>
        </p:nvSpPr>
        <p:spPr>
          <a:xfrm>
            <a:off x="686834" y="1153572"/>
            <a:ext cx="3200400" cy="4461163"/>
          </a:xfrm>
        </p:spPr>
        <p:txBody>
          <a:bodyPr>
            <a:normAutofit/>
          </a:bodyPr>
          <a:lstStyle/>
          <a:p>
            <a:r>
              <a:rPr lang="zh-CN" altLang="en-US">
                <a:solidFill>
                  <a:srgbClr val="FFFFFF"/>
                </a:solidFill>
              </a:rPr>
              <a:t>课程结构</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内容占位符 2">
            <a:extLst>
              <a:ext uri="{FF2B5EF4-FFF2-40B4-BE49-F238E27FC236}">
                <a16:creationId xmlns:a16="http://schemas.microsoft.com/office/drawing/2014/main" id="{CBAE99BC-5A9B-4513-B6D8-AEB42EC9B1D3}"/>
              </a:ext>
            </a:extLst>
          </p:cNvPr>
          <p:cNvSpPr>
            <a:spLocks noGrp="1"/>
          </p:cNvSpPr>
          <p:nvPr>
            <p:ph idx="1"/>
          </p:nvPr>
        </p:nvSpPr>
        <p:spPr>
          <a:xfrm>
            <a:off x="4447308" y="591344"/>
            <a:ext cx="6906491" cy="5585619"/>
          </a:xfrm>
        </p:spPr>
        <p:txBody>
          <a:bodyPr anchor="ctr">
            <a:normAutofit/>
          </a:bodyPr>
          <a:lstStyle/>
          <a:p>
            <a:r>
              <a:rPr lang="zh-CN" altLang="en-US" sz="3200" dirty="0"/>
              <a:t>现代网络概论（</a:t>
            </a:r>
            <a:r>
              <a:rPr lang="en-US" altLang="zh-CN" sz="3200" dirty="0"/>
              <a:t>10</a:t>
            </a:r>
            <a:r>
              <a:rPr lang="zh-CN" altLang="en-US" sz="3200" dirty="0"/>
              <a:t>）</a:t>
            </a:r>
            <a:endParaRPr lang="en-US" altLang="zh-CN" sz="3200" dirty="0"/>
          </a:p>
          <a:p>
            <a:r>
              <a:rPr lang="zh-CN" altLang="en-US" sz="3200" dirty="0"/>
              <a:t>物联网：结构与应用（</a:t>
            </a:r>
            <a:r>
              <a:rPr lang="en-US" altLang="zh-CN" sz="3200" dirty="0"/>
              <a:t>10</a:t>
            </a:r>
            <a:r>
              <a:rPr lang="zh-CN" altLang="en-US" sz="3200" dirty="0"/>
              <a:t>）</a:t>
            </a:r>
            <a:endParaRPr lang="en-US" altLang="zh-CN" sz="3200" dirty="0"/>
          </a:p>
          <a:p>
            <a:r>
              <a:rPr lang="zh-CN" altLang="en-US" sz="3200" dirty="0"/>
              <a:t>统一建模语言</a:t>
            </a:r>
            <a:r>
              <a:rPr lang="en-US" altLang="zh-CN" sz="3200" dirty="0"/>
              <a:t>UML</a:t>
            </a:r>
            <a:r>
              <a:rPr lang="zh-CN" altLang="en-US" sz="3200" dirty="0"/>
              <a:t>（</a:t>
            </a:r>
            <a:r>
              <a:rPr lang="en-US" altLang="zh-CN" sz="3200" dirty="0"/>
              <a:t>8</a:t>
            </a:r>
            <a:r>
              <a:rPr lang="zh-CN" altLang="en-US" sz="3200" dirty="0"/>
              <a:t>）</a:t>
            </a:r>
            <a:endParaRPr lang="en-US" altLang="zh-CN" sz="3200" dirty="0"/>
          </a:p>
          <a:p>
            <a:r>
              <a:rPr lang="zh-CN" altLang="en-US" sz="3200" dirty="0"/>
              <a:t>网络人机互动结构与过程（</a:t>
            </a:r>
            <a:r>
              <a:rPr lang="en-US" altLang="zh-CN" sz="3200" dirty="0"/>
              <a:t>12</a:t>
            </a:r>
            <a:r>
              <a:rPr lang="zh-CN" altLang="en-US" sz="3200" dirty="0"/>
              <a:t>）</a:t>
            </a:r>
            <a:endParaRPr lang="en-US" altLang="zh-CN" sz="3200" dirty="0"/>
          </a:p>
          <a:p>
            <a:r>
              <a:rPr lang="zh-CN" altLang="en-US" sz="3200" dirty="0"/>
              <a:t>人机互动理论与应用（</a:t>
            </a:r>
            <a:r>
              <a:rPr lang="en-US" altLang="zh-CN" sz="3200" dirty="0"/>
              <a:t>8</a:t>
            </a:r>
            <a:r>
              <a:rPr lang="zh-CN" altLang="en-US" sz="3200" dirty="0"/>
              <a:t>）</a:t>
            </a:r>
          </a:p>
        </p:txBody>
      </p:sp>
    </p:spTree>
    <p:extLst>
      <p:ext uri="{BB962C8B-B14F-4D97-AF65-F5344CB8AC3E}">
        <p14:creationId xmlns:p14="http://schemas.microsoft.com/office/powerpoint/2010/main" val="20796735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0E9E774-4AA6-49F5-906C-FB5B84CA6E83}"/>
              </a:ext>
            </a:extLst>
          </p:cNvPr>
          <p:cNvSpPr>
            <a:spLocks noGrp="1"/>
          </p:cNvSpPr>
          <p:nvPr>
            <p:ph type="title"/>
          </p:nvPr>
        </p:nvSpPr>
        <p:spPr>
          <a:xfrm>
            <a:off x="6194716" y="739978"/>
            <a:ext cx="5334930" cy="3004145"/>
          </a:xfrm>
        </p:spPr>
        <p:txBody>
          <a:bodyPr vert="horz" lIns="91440" tIns="45720" rIns="91440" bIns="45720" rtlCol="0" anchor="b">
            <a:normAutofit/>
          </a:bodyPr>
          <a:lstStyle/>
          <a:p>
            <a:pPr algn="ctr"/>
            <a:r>
              <a:rPr lang="zh-CN" altLang="en-US" sz="6000"/>
              <a:t>电话和网络诈骗</a:t>
            </a:r>
          </a:p>
        </p:txBody>
      </p:sp>
      <p:sp>
        <p:nvSpPr>
          <p:cNvPr id="73" name="Freeform: Shape 7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Shape 7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5122" name="Picture 2" descr="税季到来诈骗分子活跃电话诈骗又有新招-全部新闻-58温尼伯">
            <a:extLst>
              <a:ext uri="{FF2B5EF4-FFF2-40B4-BE49-F238E27FC236}">
                <a16:creationId xmlns:a16="http://schemas.microsoft.com/office/drawing/2014/main" id="{2EC663A9-B0CA-48DC-9FF8-9BB6D4F81A4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2961" r="20852"/>
          <a:stretch/>
        </p:blipFill>
        <p:spPr bwMode="auto">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extLst>
            <a:ext uri="{909E8E84-426E-40DD-AFC4-6F175D3DCCD1}">
              <a14:hiddenFill xmlns:a14="http://schemas.microsoft.com/office/drawing/2010/main">
                <a:solidFill>
                  <a:srgbClr val="FFFFFF"/>
                </a:solidFill>
              </a14:hiddenFill>
            </a:ext>
          </a:extLst>
        </p:spPr>
      </p:pic>
      <p:sp>
        <p:nvSpPr>
          <p:cNvPr id="83" name="Freeform: Shape 8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5052261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6C96AD-C1AD-4182-8C47-003ED7B2FEBC}"/>
              </a:ext>
            </a:extLst>
          </p:cNvPr>
          <p:cNvSpPr>
            <a:spLocks noGrp="1"/>
          </p:cNvSpPr>
          <p:nvPr>
            <p:ph type="title"/>
          </p:nvPr>
        </p:nvSpPr>
        <p:spPr/>
        <p:txBody>
          <a:bodyPr/>
          <a:lstStyle/>
          <a:p>
            <a:r>
              <a:rPr lang="en-US" altLang="zh-CN" dirty="0"/>
              <a:t>IT</a:t>
            </a:r>
            <a:r>
              <a:rPr lang="zh-CN" altLang="en-US" dirty="0"/>
              <a:t>的非道德使用</a:t>
            </a:r>
          </a:p>
        </p:txBody>
      </p:sp>
      <p:sp>
        <p:nvSpPr>
          <p:cNvPr id="3" name="内容占位符 2">
            <a:extLst>
              <a:ext uri="{FF2B5EF4-FFF2-40B4-BE49-F238E27FC236}">
                <a16:creationId xmlns:a16="http://schemas.microsoft.com/office/drawing/2014/main" id="{575C015D-97F7-4539-B488-4F55FD359B6A}"/>
              </a:ext>
            </a:extLst>
          </p:cNvPr>
          <p:cNvSpPr>
            <a:spLocks noGrp="1"/>
          </p:cNvSpPr>
          <p:nvPr>
            <p:ph idx="1"/>
          </p:nvPr>
        </p:nvSpPr>
        <p:spPr>
          <a:xfrm>
            <a:off x="838200" y="2041525"/>
            <a:ext cx="8839200" cy="3952875"/>
          </a:xfrm>
        </p:spPr>
        <p:txBody>
          <a:bodyPr>
            <a:normAutofit/>
          </a:bodyPr>
          <a:lstStyle/>
          <a:p>
            <a:r>
              <a:rPr lang="zh-CN" altLang="en-US" sz="3600" dirty="0">
                <a:solidFill>
                  <a:srgbClr val="FF0000"/>
                </a:solidFill>
              </a:rPr>
              <a:t>隐私</a:t>
            </a:r>
            <a:r>
              <a:rPr lang="zh-CN" altLang="en-US" sz="3600" dirty="0"/>
              <a:t>问题：金融和健康领域</a:t>
            </a:r>
            <a:endParaRPr lang="en-US" altLang="zh-CN" sz="3600" dirty="0"/>
          </a:p>
          <a:p>
            <a:r>
              <a:rPr lang="zh-CN" altLang="en-US" sz="3600" dirty="0"/>
              <a:t>莆田系医院</a:t>
            </a:r>
            <a:endParaRPr lang="en-US" altLang="zh-CN" sz="3600" dirty="0"/>
          </a:p>
          <a:p>
            <a:r>
              <a:rPr lang="zh-CN" altLang="en-US" sz="3600" dirty="0"/>
              <a:t>医疗众筹产业链 （</a:t>
            </a:r>
            <a:r>
              <a:rPr lang="en-US" altLang="zh-CN" sz="3600" dirty="0"/>
              <a:t>vs </a:t>
            </a:r>
            <a:r>
              <a:rPr lang="zh-CN" altLang="en-US" sz="3600" dirty="0"/>
              <a:t>商业保险）</a:t>
            </a:r>
            <a:endParaRPr lang="en-US" altLang="zh-CN" sz="3600" dirty="0"/>
          </a:p>
          <a:p>
            <a:r>
              <a:rPr lang="zh-CN" altLang="en-US" sz="3600" dirty="0"/>
              <a:t>青少年</a:t>
            </a:r>
            <a:r>
              <a:rPr lang="zh-CN" altLang="en-US" sz="3600" dirty="0">
                <a:solidFill>
                  <a:srgbClr val="FF0000"/>
                </a:solidFill>
              </a:rPr>
              <a:t>网络成瘾</a:t>
            </a:r>
            <a:r>
              <a:rPr lang="zh-CN" altLang="en-US" sz="3600" dirty="0"/>
              <a:t>问题 （</a:t>
            </a:r>
            <a:r>
              <a:rPr lang="en-US" altLang="zh-CN" sz="3600" dirty="0"/>
              <a:t>vs </a:t>
            </a:r>
            <a:r>
              <a:rPr lang="zh-CN" altLang="en-US" sz="3600" dirty="0"/>
              <a:t>中老年人</a:t>
            </a:r>
            <a:r>
              <a:rPr lang="en-US" altLang="zh-CN" sz="3600" dirty="0"/>
              <a:t>IT</a:t>
            </a:r>
            <a:r>
              <a:rPr lang="zh-CN" altLang="en-US" sz="3600" dirty="0"/>
              <a:t>使用）</a:t>
            </a:r>
            <a:endParaRPr lang="en-US" altLang="zh-CN" sz="3600" dirty="0"/>
          </a:p>
          <a:p>
            <a:r>
              <a:rPr lang="en-US" altLang="zh-CN" sz="3600" dirty="0"/>
              <a:t>…</a:t>
            </a:r>
          </a:p>
        </p:txBody>
      </p:sp>
    </p:spTree>
    <p:extLst>
      <p:ext uri="{BB962C8B-B14F-4D97-AF65-F5344CB8AC3E}">
        <p14:creationId xmlns:p14="http://schemas.microsoft.com/office/powerpoint/2010/main" val="2561681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07A8ED5-91C8-47A6-85DE-3CD74F46A27F}"/>
              </a:ext>
            </a:extLst>
          </p:cNvPr>
          <p:cNvSpPr>
            <a:spLocks noGrp="1"/>
          </p:cNvSpPr>
          <p:nvPr>
            <p:ph type="title"/>
          </p:nvPr>
        </p:nvSpPr>
        <p:spPr>
          <a:xfrm>
            <a:off x="838200" y="631825"/>
            <a:ext cx="10515600" cy="1325563"/>
          </a:xfrm>
        </p:spPr>
        <p:txBody>
          <a:bodyPr>
            <a:normAutofit/>
          </a:bodyPr>
          <a:lstStyle/>
          <a:p>
            <a:r>
              <a:rPr lang="zh-CN" altLang="en-US" dirty="0"/>
              <a:t>教材及参考书目</a:t>
            </a:r>
          </a:p>
        </p:txBody>
      </p:sp>
      <p:sp>
        <p:nvSpPr>
          <p:cNvPr id="3" name="内容占位符 2">
            <a:extLst>
              <a:ext uri="{FF2B5EF4-FFF2-40B4-BE49-F238E27FC236}">
                <a16:creationId xmlns:a16="http://schemas.microsoft.com/office/drawing/2014/main" id="{89957B72-7016-411D-9761-835FCFCFC885}"/>
              </a:ext>
            </a:extLst>
          </p:cNvPr>
          <p:cNvSpPr>
            <a:spLocks noGrp="1"/>
          </p:cNvSpPr>
          <p:nvPr>
            <p:ph idx="1"/>
          </p:nvPr>
        </p:nvSpPr>
        <p:spPr>
          <a:xfrm>
            <a:off x="838200" y="1849120"/>
            <a:ext cx="10515600" cy="4521200"/>
          </a:xfrm>
        </p:spPr>
        <p:txBody>
          <a:bodyPr>
            <a:normAutofit/>
          </a:bodyPr>
          <a:lstStyle/>
          <a:p>
            <a:pPr marL="514350" indent="-514350">
              <a:buAutoNum type="arabicPeriod"/>
            </a:pPr>
            <a:r>
              <a:rPr lang="zh-CN" altLang="en-US" dirty="0"/>
              <a:t>威廉</a:t>
            </a:r>
            <a:r>
              <a:rPr lang="en-US" altLang="zh-CN" dirty="0"/>
              <a:t>·</a:t>
            </a:r>
            <a:r>
              <a:rPr lang="zh-CN" altLang="en-US" dirty="0"/>
              <a:t>斯托林斯，现代网络技术：</a:t>
            </a:r>
            <a:r>
              <a:rPr lang="en-US" altLang="zh-CN" dirty="0"/>
              <a:t>SDN</a:t>
            </a:r>
            <a:r>
              <a:rPr lang="zh-CN" altLang="en-US" dirty="0"/>
              <a:t>、</a:t>
            </a:r>
            <a:r>
              <a:rPr lang="en-US" altLang="zh-CN" dirty="0"/>
              <a:t>NFV</a:t>
            </a:r>
            <a:r>
              <a:rPr lang="zh-CN" altLang="en-US" dirty="0"/>
              <a:t>、</a:t>
            </a:r>
            <a:r>
              <a:rPr lang="en-US" altLang="zh-CN" dirty="0" err="1"/>
              <a:t>QoE</a:t>
            </a:r>
            <a:r>
              <a:rPr lang="zh-CN" altLang="en-US" dirty="0"/>
              <a:t>、物联网和云计算，陈鸣译</a:t>
            </a:r>
            <a:r>
              <a:rPr lang="en-US" altLang="zh-CN" dirty="0"/>
              <a:t>. 2018</a:t>
            </a:r>
            <a:r>
              <a:rPr lang="zh-CN" altLang="en-US" dirty="0"/>
              <a:t>年第</a:t>
            </a:r>
            <a:r>
              <a:rPr lang="en-US" altLang="zh-CN" dirty="0"/>
              <a:t>1</a:t>
            </a:r>
            <a:r>
              <a:rPr lang="zh-CN" altLang="en-US" dirty="0"/>
              <a:t>版</a:t>
            </a:r>
            <a:endParaRPr lang="en-US" altLang="zh-CN" dirty="0"/>
          </a:p>
          <a:p>
            <a:pPr marL="514350" indent="-514350">
              <a:buAutoNum type="arabicPeriod"/>
            </a:pPr>
            <a:r>
              <a:rPr lang="zh-CN" altLang="en-US" dirty="0"/>
              <a:t>弗朗西斯</a:t>
            </a:r>
            <a:r>
              <a:rPr lang="en-US" altLang="zh-CN" dirty="0"/>
              <a:t>·</a:t>
            </a:r>
            <a:r>
              <a:rPr lang="zh-CN" altLang="en-US" dirty="0"/>
              <a:t>达科斯塔，重构物联网的未来：探索智联万物新模式，周毅译</a:t>
            </a:r>
            <a:r>
              <a:rPr lang="en-US" altLang="zh-CN" dirty="0"/>
              <a:t>. </a:t>
            </a:r>
            <a:r>
              <a:rPr lang="zh-CN" altLang="en-US" dirty="0"/>
              <a:t>中国人民大学出版社，</a:t>
            </a:r>
            <a:r>
              <a:rPr lang="en-US" altLang="zh-CN" dirty="0"/>
              <a:t>2016.</a:t>
            </a:r>
          </a:p>
          <a:p>
            <a:pPr marL="514350" indent="-514350">
              <a:buAutoNum type="arabicPeriod"/>
            </a:pPr>
            <a:r>
              <a:rPr lang="zh-CN" altLang="en-US" dirty="0"/>
              <a:t>面向对象设计ＵＭＬ实践</a:t>
            </a:r>
            <a:r>
              <a:rPr lang="en-US" altLang="zh-CN" dirty="0"/>
              <a:t>(</a:t>
            </a:r>
            <a:r>
              <a:rPr lang="zh-CN" altLang="en-US" dirty="0"/>
              <a:t>第２版</a:t>
            </a:r>
            <a:r>
              <a:rPr lang="en-US" altLang="zh-CN" dirty="0"/>
              <a:t>). </a:t>
            </a:r>
            <a:r>
              <a:rPr lang="en-US" altLang="zh-CN" dirty="0" err="1"/>
              <a:t>Mak</a:t>
            </a:r>
            <a:r>
              <a:rPr lang="en-US" altLang="zh-CN" dirty="0"/>
              <a:t> Priestley, </a:t>
            </a:r>
            <a:r>
              <a:rPr lang="zh-CN" altLang="en-US" dirty="0"/>
              <a:t>龚晓庆等译</a:t>
            </a:r>
            <a:r>
              <a:rPr lang="en-US" altLang="zh-CN" dirty="0"/>
              <a:t>. </a:t>
            </a:r>
            <a:r>
              <a:rPr lang="zh-CN" altLang="en-US" dirty="0"/>
              <a:t>清华大学出版社</a:t>
            </a:r>
            <a:r>
              <a:rPr lang="en-US" altLang="zh-CN" dirty="0"/>
              <a:t>, 2005.</a:t>
            </a:r>
          </a:p>
          <a:p>
            <a:pPr marL="514350" indent="-514350">
              <a:buAutoNum type="arabicPeriod"/>
            </a:pPr>
            <a:r>
              <a:rPr lang="zh-CN" altLang="en-US" dirty="0"/>
              <a:t>谢玉进</a:t>
            </a:r>
            <a:r>
              <a:rPr lang="en-US" altLang="zh-CN" dirty="0"/>
              <a:t>.</a:t>
            </a:r>
            <a:r>
              <a:rPr lang="zh-CN" altLang="en-US" dirty="0"/>
              <a:t>网络人机互动</a:t>
            </a:r>
            <a:r>
              <a:rPr lang="en-US" altLang="zh-CN" dirty="0"/>
              <a:t>:</a:t>
            </a:r>
            <a:r>
              <a:rPr lang="zh-CN" altLang="en-US" dirty="0"/>
              <a:t>网络实践的技术视野</a:t>
            </a:r>
            <a:r>
              <a:rPr lang="en-US" altLang="zh-CN" dirty="0"/>
              <a:t>. </a:t>
            </a:r>
            <a:r>
              <a:rPr lang="zh-CN" altLang="en-US" dirty="0"/>
              <a:t>人民出版社</a:t>
            </a:r>
            <a:r>
              <a:rPr lang="en-US" altLang="zh-CN" dirty="0"/>
              <a:t>.2013</a:t>
            </a:r>
            <a:r>
              <a:rPr lang="zh-CN" altLang="en-US" dirty="0"/>
              <a:t>年第一版</a:t>
            </a:r>
            <a:endParaRPr lang="en-US" altLang="zh-CN" dirty="0"/>
          </a:p>
          <a:p>
            <a:pPr marL="514350" indent="-514350">
              <a:buAutoNum type="arabicPeriod"/>
            </a:pPr>
            <a:r>
              <a:rPr lang="en-US" altLang="zh-CN" dirty="0"/>
              <a:t>Alan Dix, Janet E. Finlay, Gregory D. Abowd, Russell Beale. Human-Computer Interaction (3rd Edition). Pearson.</a:t>
            </a:r>
          </a:p>
          <a:p>
            <a:endParaRPr lang="zh-CN" altLang="en-US" dirty="0"/>
          </a:p>
        </p:txBody>
      </p:sp>
    </p:spTree>
    <p:extLst>
      <p:ext uri="{BB962C8B-B14F-4D97-AF65-F5344CB8AC3E}">
        <p14:creationId xmlns:p14="http://schemas.microsoft.com/office/powerpoint/2010/main" val="3440791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B8D412AD-9CF4-4510-97DC-34D6CC8308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43467" y="691992"/>
            <a:ext cx="4025724" cy="552254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36629DFC-4D20-46E6-9516-4FA86DF8D077}"/>
              </a:ext>
            </a:extLst>
          </p:cNvPr>
          <p:cNvSpPr>
            <a:spLocks noGrp="1"/>
          </p:cNvSpPr>
          <p:nvPr>
            <p:ph type="title"/>
          </p:nvPr>
        </p:nvSpPr>
        <p:spPr>
          <a:xfrm>
            <a:off x="1072056" y="1557463"/>
            <a:ext cx="3147848" cy="1012142"/>
          </a:xfrm>
        </p:spPr>
        <p:txBody>
          <a:bodyPr vert="horz" lIns="91440" tIns="45720" rIns="91440" bIns="45720" rtlCol="0" anchor="b">
            <a:normAutofit/>
          </a:bodyPr>
          <a:lstStyle/>
          <a:p>
            <a:r>
              <a:rPr lang="zh-CN" altLang="en-US" sz="4800" kern="1200" dirty="0">
                <a:solidFill>
                  <a:srgbClr val="FFFFFF"/>
                </a:solidFill>
                <a:latin typeface="+mj-lt"/>
                <a:ea typeface="+mj-ea"/>
                <a:cs typeface="+mj-cs"/>
              </a:rPr>
              <a:t>课程资源</a:t>
            </a:r>
          </a:p>
        </p:txBody>
      </p:sp>
      <p:cxnSp>
        <p:nvCxnSpPr>
          <p:cNvPr id="15" name="Straight Connector 11">
            <a:extLst>
              <a:ext uri="{FF2B5EF4-FFF2-40B4-BE49-F238E27FC236}">
                <a16:creationId xmlns:a16="http://schemas.microsoft.com/office/drawing/2014/main" id="{E8FC89CA-47F1-4934-B283-0E52680A1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20600" y="3163562"/>
            <a:ext cx="3108960"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C0BEB6AB-8DA9-4EC2-892E-1508F42D087E}"/>
              </a:ext>
            </a:extLst>
          </p:cNvPr>
          <p:cNvSpPr>
            <a:spLocks noGrp="1"/>
          </p:cNvSpPr>
          <p:nvPr>
            <p:ph sz="half" idx="1"/>
          </p:nvPr>
        </p:nvSpPr>
        <p:spPr>
          <a:xfrm>
            <a:off x="1072056" y="3247283"/>
            <a:ext cx="3147848" cy="2228608"/>
          </a:xfrm>
        </p:spPr>
        <p:txBody>
          <a:bodyPr vert="horz" lIns="91440" tIns="45720" rIns="91440" bIns="45720" rtlCol="0">
            <a:normAutofit/>
          </a:bodyPr>
          <a:lstStyle/>
          <a:p>
            <a:r>
              <a:rPr lang="zh-CN" altLang="en-US" sz="3200" dirty="0">
                <a:solidFill>
                  <a:srgbClr val="FFFFFF"/>
                </a:solidFill>
              </a:rPr>
              <a:t>教学课件</a:t>
            </a:r>
            <a:endParaRPr lang="en-US" altLang="zh-CN" sz="3200" dirty="0">
              <a:solidFill>
                <a:srgbClr val="FFFFFF"/>
              </a:solidFill>
            </a:endParaRPr>
          </a:p>
          <a:p>
            <a:r>
              <a:rPr lang="zh-CN" altLang="en-US" sz="3200" dirty="0">
                <a:solidFill>
                  <a:srgbClr val="FFFFFF"/>
                </a:solidFill>
              </a:rPr>
              <a:t>参考资料</a:t>
            </a:r>
            <a:endParaRPr lang="en-US" altLang="zh-CN" sz="3200" dirty="0">
              <a:solidFill>
                <a:srgbClr val="FFFFFF"/>
              </a:solidFill>
            </a:endParaRPr>
          </a:p>
          <a:p>
            <a:r>
              <a:rPr lang="zh-CN" altLang="en-US" sz="3200" dirty="0">
                <a:solidFill>
                  <a:srgbClr val="FFFFFF"/>
                </a:solidFill>
              </a:rPr>
              <a:t>案例</a:t>
            </a:r>
            <a:endParaRPr lang="en-US" altLang="zh-CN" sz="3200" dirty="0">
              <a:solidFill>
                <a:srgbClr val="FFFFFF"/>
              </a:solidFill>
            </a:endParaRPr>
          </a:p>
          <a:p>
            <a:r>
              <a:rPr lang="zh-CN" altLang="en-US" sz="3200" dirty="0">
                <a:solidFill>
                  <a:srgbClr val="FFFFFF"/>
                </a:solidFill>
              </a:rPr>
              <a:t>课程作业</a:t>
            </a:r>
            <a:endParaRPr lang="en-US" altLang="zh-CN" sz="3200" dirty="0">
              <a:solidFill>
                <a:srgbClr val="FFFFFF"/>
              </a:solidFill>
            </a:endParaRPr>
          </a:p>
        </p:txBody>
      </p:sp>
      <p:pic>
        <p:nvPicPr>
          <p:cNvPr id="5" name="图片 4">
            <a:extLst>
              <a:ext uri="{FF2B5EF4-FFF2-40B4-BE49-F238E27FC236}">
                <a16:creationId xmlns:a16="http://schemas.microsoft.com/office/drawing/2014/main" id="{306BD058-677A-4D98-9076-30C012BD1F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5016" y="1286934"/>
            <a:ext cx="4355040" cy="4355040"/>
          </a:xfrm>
          <a:prstGeom prst="rect">
            <a:avLst/>
          </a:prstGeom>
        </p:spPr>
      </p:pic>
    </p:spTree>
    <p:extLst>
      <p:ext uri="{BB962C8B-B14F-4D97-AF65-F5344CB8AC3E}">
        <p14:creationId xmlns:p14="http://schemas.microsoft.com/office/powerpoint/2010/main" val="146291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标题 1">
            <a:extLst>
              <a:ext uri="{FF2B5EF4-FFF2-40B4-BE49-F238E27FC236}">
                <a16:creationId xmlns:a16="http://schemas.microsoft.com/office/drawing/2014/main" id="{E02C7EB4-A87D-4B94-9083-65C8CACEE1BD}"/>
              </a:ext>
            </a:extLst>
          </p:cNvPr>
          <p:cNvSpPr>
            <a:spLocks noGrp="1"/>
          </p:cNvSpPr>
          <p:nvPr>
            <p:ph type="title"/>
          </p:nvPr>
        </p:nvSpPr>
        <p:spPr>
          <a:xfrm>
            <a:off x="874815" y="2641600"/>
            <a:ext cx="6409905" cy="1229118"/>
          </a:xfrm>
        </p:spPr>
        <p:txBody>
          <a:bodyPr vert="horz" lIns="91440" tIns="45720" rIns="91440" bIns="45720" rtlCol="0" anchor="b">
            <a:normAutofit/>
          </a:bodyPr>
          <a:lstStyle/>
          <a:p>
            <a:pPr algn="ctr"/>
            <a:r>
              <a:rPr lang="zh-CN" altLang="en-US" kern="1200" dirty="0">
                <a:solidFill>
                  <a:schemeClr val="tx1"/>
                </a:solidFill>
                <a:latin typeface="+mj-lt"/>
                <a:ea typeface="+mj-ea"/>
                <a:cs typeface="+mj-cs"/>
              </a:rPr>
              <a:t>一、理解</a:t>
            </a:r>
            <a:r>
              <a:rPr lang="en-US" altLang="zh-CN" kern="1200" dirty="0">
                <a:solidFill>
                  <a:schemeClr val="tx1"/>
                </a:solidFill>
                <a:latin typeface="+mj-lt"/>
                <a:ea typeface="+mj-ea"/>
                <a:cs typeface="+mj-cs"/>
              </a:rPr>
              <a:t>IT</a:t>
            </a:r>
            <a:r>
              <a:rPr lang="zh-CN" altLang="en-US" kern="1200" dirty="0">
                <a:solidFill>
                  <a:schemeClr val="tx1"/>
                </a:solidFill>
                <a:latin typeface="+mj-lt"/>
                <a:ea typeface="+mj-ea"/>
                <a:cs typeface="+mj-cs"/>
              </a:rPr>
              <a:t>成功</a:t>
            </a:r>
          </a:p>
        </p:txBody>
      </p:sp>
      <p:sp>
        <p:nvSpPr>
          <p:cNvPr id="11" name="Freeform: Shape 10">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Graphic 5">
            <a:extLst>
              <a:ext uri="{FF2B5EF4-FFF2-40B4-BE49-F238E27FC236}">
                <a16:creationId xmlns:a16="http://schemas.microsoft.com/office/drawing/2014/main" id="{548DE9DB-2D8E-445B-A05E-DDB70F9C7B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93046" y="1209578"/>
            <a:ext cx="4055897" cy="405589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5" name="Freeform: Shape 14">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86745939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2636</Words>
  <Application>Microsoft Office PowerPoint</Application>
  <PresentationFormat>宽屏</PresentationFormat>
  <Paragraphs>242</Paragraphs>
  <Slides>61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61</vt:i4>
      </vt:variant>
    </vt:vector>
  </HeadingPairs>
  <TitlesOfParts>
    <vt:vector size="67" baseType="lpstr">
      <vt:lpstr>等线</vt:lpstr>
      <vt:lpstr>等线 Light</vt:lpstr>
      <vt:lpstr>Arial</vt:lpstr>
      <vt:lpstr>Calibri</vt:lpstr>
      <vt:lpstr>Rockwell</vt:lpstr>
      <vt:lpstr>Office 主题​​</vt:lpstr>
      <vt:lpstr>网络设计与应用（一）： 现代网络概论</vt:lpstr>
      <vt:lpstr>教学内容</vt:lpstr>
      <vt:lpstr>零、课程介绍</vt:lpstr>
      <vt:lpstr>课程目标</vt:lpstr>
      <vt:lpstr>授课风格</vt:lpstr>
      <vt:lpstr>课程结构</vt:lpstr>
      <vt:lpstr>教材及参考书目</vt:lpstr>
      <vt:lpstr>课程资源</vt:lpstr>
      <vt:lpstr>一、理解IT成功</vt:lpstr>
      <vt:lpstr>教学内容</vt:lpstr>
      <vt:lpstr>“网络”的界定</vt:lpstr>
      <vt:lpstr>ICT发展阶段</vt:lpstr>
      <vt:lpstr>互联网的特征</vt:lpstr>
      <vt:lpstr>覆盖率带来什么变革？</vt:lpstr>
      <vt:lpstr>丰富度带来什么变革？</vt:lpstr>
      <vt:lpstr>数字化呈现带来什么冲击？</vt:lpstr>
      <vt:lpstr>移动互联网的特征</vt:lpstr>
      <vt:lpstr>讨论</vt:lpstr>
      <vt:lpstr>信息系统学科的核心属性</vt:lpstr>
      <vt:lpstr>IT artifact</vt:lpstr>
      <vt:lpstr>ITA直接逻辑网络</vt:lpstr>
      <vt:lpstr>案例</vt:lpstr>
      <vt:lpstr>ITA成功</vt:lpstr>
      <vt:lpstr>如何衡量ITA或IS成功？</vt:lpstr>
      <vt:lpstr>ITA使用案例</vt:lpstr>
      <vt:lpstr>Delone &amp; McLean IS成功模型</vt:lpstr>
      <vt:lpstr>如何衡量IS成功？（续）</vt:lpstr>
      <vt:lpstr>Delone &amp; McLean IS成功模型（更新版）</vt:lpstr>
      <vt:lpstr>重新审视IS成功</vt:lpstr>
      <vt:lpstr>使用行为视角</vt:lpstr>
      <vt:lpstr>任务技术匹配视角</vt:lpstr>
      <vt:lpstr>两个视角的局限</vt:lpstr>
      <vt:lpstr>任务技术匹配理论</vt:lpstr>
      <vt:lpstr>再度审视IS成功</vt:lpstr>
      <vt:lpstr>社会认知理论视角</vt:lpstr>
      <vt:lpstr>核心概念</vt:lpstr>
      <vt:lpstr>SCT与IT使用</vt:lpstr>
      <vt:lpstr>理论回顾</vt:lpstr>
      <vt:lpstr>二、IT的角色</vt:lpstr>
      <vt:lpstr>教学内容</vt:lpstr>
      <vt:lpstr>技术是什么？</vt:lpstr>
      <vt:lpstr>ITA的理论视角</vt:lpstr>
      <vt:lpstr>计算视角</vt:lpstr>
      <vt:lpstr>工具视角</vt:lpstr>
      <vt:lpstr>ITA作为工具</vt:lpstr>
      <vt:lpstr>代理视角</vt:lpstr>
      <vt:lpstr>整体视角</vt:lpstr>
      <vt:lpstr>ITA作为“零件”</vt:lpstr>
      <vt:lpstr>ITA是什么？</vt:lpstr>
      <vt:lpstr>IT的伦理议题</vt:lpstr>
      <vt:lpstr>疫情期间的线上教学</vt:lpstr>
      <vt:lpstr>数字鸿沟</vt:lpstr>
      <vt:lpstr>全球范围内的经济鸿沟</vt:lpstr>
      <vt:lpstr>可用性鸿沟</vt:lpstr>
      <vt:lpstr>赋权鸿沟</vt:lpstr>
      <vt:lpstr>数字鸿沟</vt:lpstr>
      <vt:lpstr>ICT部门能够做什么？</vt:lpstr>
      <vt:lpstr>商业时代的数字内容与服务</vt:lpstr>
      <vt:lpstr>IT与健康不平等</vt:lpstr>
      <vt:lpstr>电话和网络诈骗</vt:lpstr>
      <vt:lpstr>IT的非道德使用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网络设计与应用（一）： 现代网络概论</dc:title>
  <dc:creator>wuhsiang</dc:creator>
  <cp:lastModifiedBy>wuhsiang</cp:lastModifiedBy>
  <cp:revision>36</cp:revision>
  <dcterms:created xsi:type="dcterms:W3CDTF">2020-04-17T03:45:41Z</dcterms:created>
  <dcterms:modified xsi:type="dcterms:W3CDTF">2020-04-19T13:04:21Z</dcterms:modified>
</cp:coreProperties>
</file>