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62" r:id="rId3"/>
    <p:sldId id="260" r:id="rId4"/>
    <p:sldId id="261" r:id="rId5"/>
    <p:sldId id="276" r:id="rId6"/>
    <p:sldId id="277" r:id="rId7"/>
    <p:sldId id="278" r:id="rId8"/>
    <p:sldId id="275" r:id="rId9"/>
    <p:sldId id="263" r:id="rId10"/>
    <p:sldId id="282" r:id="rId11"/>
    <p:sldId id="264" r:id="rId12"/>
    <p:sldId id="256" r:id="rId13"/>
    <p:sldId id="271" r:id="rId14"/>
    <p:sldId id="270" r:id="rId15"/>
    <p:sldId id="272" r:id="rId16"/>
    <p:sldId id="279" r:id="rId17"/>
    <p:sldId id="273" r:id="rId18"/>
    <p:sldId id="280" r:id="rId19"/>
    <p:sldId id="274" r:id="rId20"/>
    <p:sldId id="265" r:id="rId21"/>
    <p:sldId id="259" r:id="rId22"/>
    <p:sldId id="258" r:id="rId23"/>
    <p:sldId id="268" r:id="rId24"/>
    <p:sldId id="267" r:id="rId25"/>
    <p:sldId id="26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A69"/>
    <a:srgbClr val="555555"/>
    <a:srgbClr val="FFFEDF"/>
    <a:srgbClr val="228B22"/>
    <a:srgbClr val="A02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1EBE-78FF-478F-AC5E-DC4F2DDE6B34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1468-87BE-4FFC-B0EF-1C275517B4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Present</a:t>
            </a:r>
            <a:r>
              <a:rPr lang="fr-BE" dirty="0" smtClean="0"/>
              <a:t> </a:t>
            </a:r>
            <a:r>
              <a:rPr lang="fr-BE" dirty="0" err="1" smtClean="0"/>
              <a:t>yourself</a:t>
            </a:r>
            <a:r>
              <a:rPr lang="fr-BE" dirty="0" smtClean="0"/>
              <a:t>, </a:t>
            </a:r>
            <a:r>
              <a:rPr lang="fr-BE" dirty="0" err="1" smtClean="0"/>
              <a:t>Bamdev</a:t>
            </a:r>
            <a:r>
              <a:rPr lang="fr-BE" dirty="0" smtClean="0"/>
              <a:t> and the RANSO group </a:t>
            </a:r>
            <a:r>
              <a:rPr lang="fr-BE" dirty="0" err="1" smtClean="0"/>
              <a:t>at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point : </a:t>
            </a:r>
            <a:r>
              <a:rPr lang="fr-BE" dirty="0" err="1" smtClean="0"/>
              <a:t>it’s</a:t>
            </a:r>
            <a:r>
              <a:rPr lang="fr-BE" dirty="0" smtClean="0"/>
              <a:t> a collaboration UCL-</a:t>
            </a:r>
            <a:r>
              <a:rPr lang="fr-BE" dirty="0" err="1" smtClean="0"/>
              <a:t>ULg</a:t>
            </a:r>
            <a:r>
              <a:rPr lang="fr-BE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There’s</a:t>
            </a:r>
            <a:r>
              <a:rPr lang="fr-BE" dirty="0" smtClean="0"/>
              <a:t> a </a:t>
            </a:r>
            <a:r>
              <a:rPr lang="fr-BE" dirty="0" err="1" smtClean="0"/>
              <a:t>need</a:t>
            </a:r>
            <a:r>
              <a:rPr lang="fr-BE" dirty="0" smtClean="0"/>
              <a:t> and an </a:t>
            </a:r>
            <a:r>
              <a:rPr lang="fr-BE" dirty="0" err="1" smtClean="0"/>
              <a:t>opportunity</a:t>
            </a:r>
            <a:r>
              <a:rPr lang="fr-BE" dirty="0" smtClean="0"/>
              <a:t> for good software,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Present</a:t>
            </a:r>
            <a:r>
              <a:rPr lang="fr-BE" dirty="0" smtClean="0"/>
              <a:t> </a:t>
            </a:r>
            <a:r>
              <a:rPr lang="fr-BE" dirty="0" err="1" smtClean="0"/>
              <a:t>yourself</a:t>
            </a:r>
            <a:r>
              <a:rPr lang="fr-BE" dirty="0" smtClean="0"/>
              <a:t>, </a:t>
            </a:r>
            <a:r>
              <a:rPr lang="fr-BE" dirty="0" err="1" smtClean="0"/>
              <a:t>Bamdev</a:t>
            </a:r>
            <a:r>
              <a:rPr lang="fr-BE" dirty="0" smtClean="0"/>
              <a:t> and the RANSO group </a:t>
            </a:r>
            <a:r>
              <a:rPr lang="fr-BE" dirty="0" err="1" smtClean="0"/>
              <a:t>at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point : </a:t>
            </a:r>
            <a:r>
              <a:rPr lang="fr-BE" dirty="0" err="1" smtClean="0"/>
              <a:t>it’s</a:t>
            </a:r>
            <a:r>
              <a:rPr lang="fr-BE" dirty="0" smtClean="0"/>
              <a:t> a collaboration UCL-</a:t>
            </a:r>
            <a:r>
              <a:rPr lang="fr-BE" dirty="0" err="1" smtClean="0"/>
              <a:t>ULg</a:t>
            </a:r>
            <a:r>
              <a:rPr lang="fr-BE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If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got</a:t>
            </a:r>
            <a:r>
              <a:rPr lang="fr-BE" baseline="0" dirty="0" smtClean="0"/>
              <a:t> the gradient </a:t>
            </a:r>
            <a:r>
              <a:rPr lang="fr-BE" baseline="0" dirty="0" err="1" smtClean="0"/>
              <a:t>riight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can</a:t>
            </a:r>
            <a:r>
              <a:rPr lang="fr-BE" baseline="0" dirty="0" smtClean="0"/>
              <a:t> use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produce</a:t>
            </a:r>
            <a:r>
              <a:rPr lang="fr-BE" baseline="0" dirty="0" smtClean="0"/>
              <a:t> a first </a:t>
            </a:r>
            <a:r>
              <a:rPr lang="fr-BE" baseline="0" dirty="0" err="1" smtClean="0"/>
              <a:t>order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approx</a:t>
            </a:r>
            <a:r>
              <a:rPr lang="fr-BE" baseline="0" dirty="0" smtClean="0"/>
              <a:t> of the </a:t>
            </a:r>
            <a:r>
              <a:rPr lang="fr-BE" baseline="0" dirty="0" err="1" smtClean="0"/>
              <a:t>cost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Thus</a:t>
            </a:r>
            <a:r>
              <a:rPr lang="fr-BE" baseline="0" dirty="0" smtClean="0"/>
              <a:t>, the </a:t>
            </a:r>
            <a:r>
              <a:rPr lang="fr-BE" baseline="0" dirty="0" err="1" smtClean="0"/>
              <a:t>error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between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first </a:t>
            </a:r>
            <a:r>
              <a:rPr lang="fr-BE" baseline="0" dirty="0" err="1" smtClean="0"/>
              <a:t>order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approx</a:t>
            </a:r>
            <a:r>
              <a:rPr lang="fr-BE" baseline="0" dirty="0" smtClean="0"/>
              <a:t> and the </a:t>
            </a:r>
            <a:r>
              <a:rPr lang="fr-BE" baseline="0" dirty="0" err="1" smtClean="0"/>
              <a:t>cost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should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</a:t>
            </a:r>
            <a:r>
              <a:rPr lang="fr-BE" baseline="0" dirty="0" smtClean="0"/>
              <a:t> second </a:t>
            </a:r>
            <a:r>
              <a:rPr lang="fr-BE" baseline="0" dirty="0" err="1" smtClean="0"/>
              <a:t>order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meaning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that</a:t>
            </a:r>
            <a:r>
              <a:rPr lang="fr-BE" baseline="0" dirty="0" smtClean="0"/>
              <a:t> in a log </a:t>
            </a:r>
            <a:r>
              <a:rPr lang="fr-BE" baseline="0" dirty="0" err="1" smtClean="0"/>
              <a:t>log</a:t>
            </a:r>
            <a:r>
              <a:rPr lang="fr-BE" baseline="0" dirty="0" smtClean="0"/>
              <a:t> plot, </a:t>
            </a:r>
            <a:r>
              <a:rPr lang="fr-BE" baseline="0" dirty="0" err="1" smtClean="0"/>
              <a:t>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should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exhibit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slope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two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Based</a:t>
            </a:r>
            <a:r>
              <a:rPr lang="fr-BE" baseline="0" dirty="0" smtClean="0"/>
              <a:t> on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simple </a:t>
            </a:r>
            <a:r>
              <a:rPr lang="fr-BE" baseline="0" dirty="0" err="1" smtClean="0"/>
              <a:t>fact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numerically</a:t>
            </a:r>
            <a:r>
              <a:rPr lang="fr-BE" baseline="0" dirty="0" smtClean="0"/>
              <a:t> check </a:t>
            </a:r>
            <a:r>
              <a:rPr lang="fr-BE" baseline="0" dirty="0" err="1" smtClean="0"/>
              <a:t>whether</a:t>
            </a:r>
            <a:r>
              <a:rPr lang="fr-BE" baseline="0" dirty="0" smtClean="0"/>
              <a:t> the gradient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obviously</a:t>
            </a:r>
            <a:r>
              <a:rPr lang="fr-BE" baseline="0" smtClean="0"/>
              <a:t> incorrect or not.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5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3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9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9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9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But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really</a:t>
            </a:r>
            <a:r>
              <a:rPr lang="fr-BE" dirty="0" smtClean="0"/>
              <a:t> </a:t>
            </a:r>
            <a:r>
              <a:rPr lang="fr-BE" dirty="0" err="1" smtClean="0"/>
              <a:t>don’t</a:t>
            </a:r>
            <a:r>
              <a:rPr lang="fr-BE" dirty="0" smtClean="0"/>
              <a:t> have to </a:t>
            </a:r>
            <a:r>
              <a:rPr lang="fr-BE" dirty="0" err="1" smtClean="0"/>
              <a:t>constrain</a:t>
            </a:r>
            <a:r>
              <a:rPr lang="fr-BE" dirty="0" smtClean="0"/>
              <a:t> </a:t>
            </a:r>
            <a:r>
              <a:rPr lang="fr-BE" dirty="0" err="1" smtClean="0"/>
              <a:t>ourselves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unconstrained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optimization</a:t>
            </a:r>
            <a:r>
              <a:rPr lang="fr-BE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And </a:t>
            </a:r>
            <a:r>
              <a:rPr lang="fr-BE" dirty="0" err="1" smtClean="0"/>
              <a:t>perhaps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little</a:t>
            </a:r>
            <a:r>
              <a:rPr lang="fr-BE" baseline="0" dirty="0" smtClean="0"/>
              <a:t> bit more for </a:t>
            </a:r>
            <a:r>
              <a:rPr lang="fr-BE" baseline="0" dirty="0" err="1" smtClean="0"/>
              <a:t>superlinear</a:t>
            </a:r>
            <a:r>
              <a:rPr lang="fr-BE" baseline="0" dirty="0" smtClean="0"/>
              <a:t> convergence, but </a:t>
            </a:r>
            <a:r>
              <a:rPr lang="fr-BE" baseline="0" dirty="0" err="1" smtClean="0"/>
              <a:t>that’s</a:t>
            </a:r>
            <a:r>
              <a:rPr lang="fr-BE" baseline="0" dirty="0" smtClean="0"/>
              <a:t> fine.</a:t>
            </a:r>
            <a:br>
              <a:rPr lang="fr-BE" baseline="0" dirty="0" smtClean="0"/>
            </a:br>
            <a:r>
              <a:rPr lang="fr-BE" baseline="0" dirty="0" err="1" smtClean="0"/>
              <a:t>These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 have been </a:t>
            </a:r>
            <a:r>
              <a:rPr lang="fr-BE" baseline="0" dirty="0" err="1" smtClean="0"/>
              <a:t>around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the 70’s (</a:t>
            </a:r>
            <a:r>
              <a:rPr lang="fr-BE" baseline="0" dirty="0" err="1" smtClean="0"/>
              <a:t>Luenberger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Gabay</a:t>
            </a:r>
            <a:r>
              <a:rPr lang="fr-BE" baseline="0" dirty="0" smtClean="0"/>
              <a:t>): the </a:t>
            </a:r>
            <a:r>
              <a:rPr lang="fr-BE" baseline="0" dirty="0" err="1" smtClean="0"/>
              <a:t>algorithms</a:t>
            </a:r>
            <a:r>
              <a:rPr lang="fr-BE" baseline="0" dirty="0" smtClean="0"/>
              <a:t> are </a:t>
            </a:r>
            <a:r>
              <a:rPr lang="fr-BE" baseline="0" dirty="0" err="1" smtClean="0"/>
              <a:t>now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well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analyzed</a:t>
            </a:r>
            <a:r>
              <a:rPr lang="fr-BE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1468-87BE-4FFC-B0EF-1C275517B4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1AC-A5C6-49E8-8DA7-5EB941CA16C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CA50-5A4D-4837-AA40-A1149F11BA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35165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sz="3100" dirty="0" smtClean="0">
                <a:solidFill>
                  <a:srgbClr val="555555"/>
                </a:solidFill>
              </a:rPr>
              <a:t>A </a:t>
            </a:r>
            <a:r>
              <a:rPr lang="fr-BE" sz="3100" dirty="0" err="1" smtClean="0">
                <a:solidFill>
                  <a:srgbClr val="555555"/>
                </a:solidFill>
              </a:rPr>
              <a:t>Matlab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toolbox</a:t>
            </a:r>
            <a:r>
              <a:rPr lang="fr-BE" sz="3100" dirty="0" smtClean="0">
                <a:solidFill>
                  <a:srgbClr val="555555"/>
                </a:solidFill>
              </a:rPr>
              <a:t> to </a:t>
            </a:r>
            <a:r>
              <a:rPr lang="fr-BE" sz="3100" dirty="0" err="1" smtClean="0">
                <a:solidFill>
                  <a:srgbClr val="555555"/>
                </a:solidFill>
              </a:rPr>
              <a:t>make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optimization</a:t>
            </a:r>
            <a:r>
              <a:rPr lang="fr-BE" sz="3100" dirty="0" smtClean="0">
                <a:solidFill>
                  <a:srgbClr val="555555"/>
                </a:solidFill>
              </a:rPr>
              <a:t> on manifolds</a:t>
            </a:r>
            <a:br>
              <a:rPr lang="fr-BE" sz="3100" dirty="0" smtClean="0">
                <a:solidFill>
                  <a:srgbClr val="555555"/>
                </a:solidFill>
              </a:rPr>
            </a:br>
            <a:r>
              <a:rPr lang="fr-BE" sz="3100" dirty="0" err="1" smtClean="0">
                <a:solidFill>
                  <a:srgbClr val="555555"/>
                </a:solidFill>
              </a:rPr>
              <a:t>feel</a:t>
            </a:r>
            <a:r>
              <a:rPr lang="fr-BE" sz="3100" dirty="0" smtClean="0">
                <a:solidFill>
                  <a:srgbClr val="555555"/>
                </a:solidFill>
              </a:rPr>
              <a:t> as simple as </a:t>
            </a:r>
            <a:r>
              <a:rPr lang="fr-BE" sz="3100" dirty="0" err="1" smtClean="0">
                <a:solidFill>
                  <a:srgbClr val="555555"/>
                </a:solidFill>
              </a:rPr>
              <a:t>unconstrained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optimization</a:t>
            </a:r>
            <a:endParaRPr lang="en-US" dirty="0">
              <a:solidFill>
                <a:srgbClr val="555555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4268688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fr-BE" dirty="0" smtClean="0">
                <a:solidFill>
                  <a:srgbClr val="DFBA69"/>
                </a:solidFill>
              </a:rPr>
              <a:t>A </a:t>
            </a:r>
            <a:r>
              <a:rPr lang="fr-BE" dirty="0" err="1" smtClean="0">
                <a:solidFill>
                  <a:srgbClr val="DFBA69"/>
                </a:solidFill>
              </a:rPr>
              <a:t>project</a:t>
            </a:r>
            <a:r>
              <a:rPr lang="fr-BE" dirty="0" smtClean="0">
                <a:solidFill>
                  <a:srgbClr val="DFBA69"/>
                </a:solidFill>
              </a:rPr>
              <a:t> of the RANSO group</a:t>
            </a:r>
          </a:p>
          <a:p>
            <a:pPr algn="l"/>
            <a:r>
              <a:rPr lang="fr-BE" dirty="0" smtClean="0">
                <a:solidFill>
                  <a:srgbClr val="DFBA69"/>
                </a:solidFill>
              </a:rPr>
              <a:t>Nicolas </a:t>
            </a:r>
            <a:r>
              <a:rPr lang="fr-BE" dirty="0" err="1" smtClean="0">
                <a:solidFill>
                  <a:srgbClr val="DFBA69"/>
                </a:solidFill>
              </a:rPr>
              <a:t>Boumal</a:t>
            </a:r>
            <a:r>
              <a:rPr lang="fr-BE" dirty="0" smtClean="0">
                <a:solidFill>
                  <a:srgbClr val="DFBA69"/>
                </a:solidFill>
              </a:rPr>
              <a:t> and </a:t>
            </a:r>
            <a:r>
              <a:rPr lang="fr-BE" dirty="0" err="1" smtClean="0">
                <a:solidFill>
                  <a:srgbClr val="DFBA69"/>
                </a:solidFill>
              </a:rPr>
              <a:t>Bamdev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dirty="0" err="1" smtClean="0">
                <a:solidFill>
                  <a:srgbClr val="DFBA69"/>
                </a:solidFill>
              </a:rPr>
              <a:t>Mishra</a:t>
            </a:r>
            <a:endParaRPr lang="fr-BE" dirty="0" smtClean="0">
              <a:solidFill>
                <a:srgbClr val="DFBA69"/>
              </a:solidFill>
            </a:endParaRPr>
          </a:p>
          <a:p>
            <a:pPr algn="l"/>
            <a:r>
              <a:rPr lang="fr-BE" dirty="0" smtClean="0">
                <a:solidFill>
                  <a:srgbClr val="DFBA69"/>
                </a:solidFill>
              </a:rPr>
              <a:t>P.-A. Absil, Y. </a:t>
            </a:r>
            <a:r>
              <a:rPr lang="fr-BE" dirty="0" err="1" smtClean="0">
                <a:solidFill>
                  <a:srgbClr val="DFBA69"/>
                </a:solidFill>
              </a:rPr>
              <a:t>Nesterov</a:t>
            </a:r>
            <a:r>
              <a:rPr lang="fr-BE" dirty="0" smtClean="0">
                <a:solidFill>
                  <a:srgbClr val="DFBA69"/>
                </a:solidFill>
              </a:rPr>
              <a:t> and R. </a:t>
            </a:r>
            <a:r>
              <a:rPr lang="fr-BE" dirty="0" err="1" smtClean="0">
                <a:solidFill>
                  <a:srgbClr val="DFBA69"/>
                </a:solidFill>
              </a:rPr>
              <a:t>Sepulchre</a:t>
            </a:r>
            <a:endParaRPr lang="en-US" dirty="0">
              <a:solidFill>
                <a:srgbClr val="DFBA6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19675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555555"/>
                </a:solidFill>
              </a:rPr>
              <a:t>Manopt</a:t>
            </a:r>
            <a:r>
              <a:rPr lang="fr-BE" sz="4000" dirty="0" smtClean="0">
                <a:solidFill>
                  <a:srgbClr val="DFBA69"/>
                </a:solidFill>
              </a:rPr>
              <a:t>.org</a:t>
            </a:r>
            <a:endParaRPr lang="en-US" sz="4000" dirty="0">
              <a:solidFill>
                <a:srgbClr val="DFB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555555"/>
                </a:solidFill>
              </a:rPr>
              <a:t>Symmetry leads to manifold structures</a:t>
            </a:r>
            <a:endParaRPr lang="en-US" sz="3600" dirty="0">
              <a:solidFill>
                <a:srgbClr val="555555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469811" y="1556792"/>
            <a:ext cx="820891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Unit norm vector  </a:t>
            </a:r>
            <a:r>
              <a:rPr lang="en-US" dirty="0" smtClean="0">
                <a:solidFill>
                  <a:srgbClr val="DFBA69"/>
                </a:solidFill>
              </a:rPr>
              <a:t>independent comp. analysis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Orthonormal matrix  </a:t>
            </a:r>
            <a:r>
              <a:rPr lang="en-US" dirty="0" smtClean="0">
                <a:solidFill>
                  <a:srgbClr val="DFBA69"/>
                </a:solidFill>
              </a:rPr>
              <a:t>sparse and robust PCA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Rotation matrix  </a:t>
            </a:r>
            <a:r>
              <a:rPr lang="en-US" dirty="0" smtClean="0">
                <a:solidFill>
                  <a:srgbClr val="DFBA69"/>
                </a:solidFill>
              </a:rPr>
              <a:t>synchronization of rotations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Positive definite matrix  </a:t>
            </a:r>
            <a:r>
              <a:rPr lang="en-US" dirty="0" smtClean="0">
                <a:solidFill>
                  <a:srgbClr val="DFBA69"/>
                </a:solidFill>
              </a:rPr>
              <a:t>diffusion tensor imaging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Fixed-rank matrix  </a:t>
            </a:r>
            <a:r>
              <a:rPr lang="en-US" dirty="0" smtClean="0">
                <a:solidFill>
                  <a:srgbClr val="DFBA69"/>
                </a:solidFill>
              </a:rPr>
              <a:t>low-rank matrix completion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Semidefinite fixed-rank matrix </a:t>
            </a:r>
            <a:r>
              <a:rPr lang="en-US" dirty="0" smtClean="0">
                <a:solidFill>
                  <a:srgbClr val="DFBA69"/>
                </a:solidFill>
              </a:rPr>
              <a:t>covariance </a:t>
            </a:r>
            <a:r>
              <a:rPr lang="en-US" dirty="0" err="1" smtClean="0">
                <a:solidFill>
                  <a:srgbClr val="DFBA69"/>
                </a:solidFill>
              </a:rPr>
              <a:t>estim</a:t>
            </a:r>
            <a:r>
              <a:rPr lang="en-US" dirty="0" smtClean="0">
                <a:solidFill>
                  <a:srgbClr val="DFBA69"/>
                </a:solidFill>
              </a:rPr>
              <a:t>.</a:t>
            </a: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Euclidean distance matrix</a:t>
            </a:r>
            <a:r>
              <a:rPr lang="en-US" dirty="0" smtClean="0">
                <a:solidFill>
                  <a:srgbClr val="DFBA69"/>
                </a:solidFill>
              </a:rPr>
              <a:t>  data visualization</a:t>
            </a:r>
          </a:p>
          <a:p>
            <a:pPr marL="0" indent="0">
              <a:buNone/>
            </a:pPr>
            <a:r>
              <a:rPr lang="fr-BE" dirty="0" smtClean="0">
                <a:solidFill>
                  <a:srgbClr val="555555"/>
                </a:solidFill>
              </a:rPr>
              <a:t>. . .</a:t>
            </a:r>
            <a:endParaRPr lang="en-US" dirty="0" smtClean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The theory is mature at this point.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/>
            </a:r>
            <a:br>
              <a:rPr lang="en-US" dirty="0" smtClean="0">
                <a:solidFill>
                  <a:srgbClr val="555555"/>
                </a:solidFill>
              </a:rPr>
            </a:b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What’s been missing is matching software.</a:t>
            </a:r>
            <a:endParaRPr lang="en-US" dirty="0">
              <a:solidFill>
                <a:srgbClr val="555555"/>
              </a:solidFill>
            </a:endParaRPr>
          </a:p>
        </p:txBody>
      </p:sp>
      <p:pic>
        <p:nvPicPr>
          <p:cNvPr id="4098" name="Picture 2" descr="D:\manopt\Documentation\AMS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7022">
            <a:off x="6775607" y="1237541"/>
            <a:ext cx="1891678" cy="2869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35165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sz="3100" dirty="0" smtClean="0">
                <a:solidFill>
                  <a:srgbClr val="555555"/>
                </a:solidFill>
              </a:rPr>
              <a:t>A </a:t>
            </a:r>
            <a:r>
              <a:rPr lang="fr-BE" sz="3100" dirty="0" err="1" smtClean="0">
                <a:solidFill>
                  <a:srgbClr val="555555"/>
                </a:solidFill>
              </a:rPr>
              <a:t>Matlab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toolbox</a:t>
            </a:r>
            <a:r>
              <a:rPr lang="fr-BE" sz="3100" dirty="0" smtClean="0">
                <a:solidFill>
                  <a:srgbClr val="555555"/>
                </a:solidFill>
              </a:rPr>
              <a:t> to </a:t>
            </a:r>
            <a:r>
              <a:rPr lang="fr-BE" sz="3100" dirty="0" err="1" smtClean="0">
                <a:solidFill>
                  <a:srgbClr val="555555"/>
                </a:solidFill>
              </a:rPr>
              <a:t>make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optimization</a:t>
            </a:r>
            <a:r>
              <a:rPr lang="fr-BE" sz="3100" dirty="0" smtClean="0">
                <a:solidFill>
                  <a:srgbClr val="555555"/>
                </a:solidFill>
              </a:rPr>
              <a:t> on manifolds</a:t>
            </a:r>
            <a:br>
              <a:rPr lang="fr-BE" sz="3100" dirty="0" smtClean="0">
                <a:solidFill>
                  <a:srgbClr val="555555"/>
                </a:solidFill>
              </a:rPr>
            </a:br>
            <a:r>
              <a:rPr lang="fr-BE" sz="3100" dirty="0" err="1" smtClean="0">
                <a:solidFill>
                  <a:srgbClr val="555555"/>
                </a:solidFill>
              </a:rPr>
              <a:t>feel</a:t>
            </a:r>
            <a:r>
              <a:rPr lang="fr-BE" sz="3100" dirty="0" smtClean="0">
                <a:solidFill>
                  <a:srgbClr val="555555"/>
                </a:solidFill>
              </a:rPr>
              <a:t> as simple as </a:t>
            </a:r>
            <a:r>
              <a:rPr lang="fr-BE" sz="3100" dirty="0" err="1" smtClean="0">
                <a:solidFill>
                  <a:srgbClr val="555555"/>
                </a:solidFill>
              </a:rPr>
              <a:t>unconstrained</a:t>
            </a:r>
            <a:r>
              <a:rPr lang="fr-BE" sz="3100" dirty="0" smtClean="0">
                <a:solidFill>
                  <a:srgbClr val="555555"/>
                </a:solidFill>
              </a:rPr>
              <a:t> </a:t>
            </a:r>
            <a:r>
              <a:rPr lang="fr-BE" sz="3100" dirty="0" err="1" smtClean="0">
                <a:solidFill>
                  <a:srgbClr val="555555"/>
                </a:solidFill>
              </a:rPr>
              <a:t>optimization</a:t>
            </a:r>
            <a:endParaRPr lang="en-US" dirty="0">
              <a:solidFill>
                <a:srgbClr val="555555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4268688"/>
            <a:ext cx="6400800" cy="1752600"/>
          </a:xfrm>
        </p:spPr>
        <p:txBody>
          <a:bodyPr/>
          <a:lstStyle/>
          <a:p>
            <a:pPr algn="l"/>
            <a:r>
              <a:rPr lang="fr-BE" dirty="0" err="1" smtClean="0">
                <a:solidFill>
                  <a:srgbClr val="DFBA69"/>
                </a:solidFill>
              </a:rPr>
              <a:t>With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dirty="0" err="1" smtClean="0">
                <a:solidFill>
                  <a:srgbClr val="DFBA69"/>
                </a:solidFill>
              </a:rPr>
              <a:t>generic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dirty="0" err="1" smtClean="0">
                <a:solidFill>
                  <a:srgbClr val="DFBA69"/>
                </a:solidFill>
              </a:rPr>
              <a:t>solvers</a:t>
            </a:r>
            <a:r>
              <a:rPr lang="fr-BE" dirty="0" smtClean="0">
                <a:solidFill>
                  <a:srgbClr val="DFBA69"/>
                </a:solidFill>
              </a:rPr>
              <a:t>,</a:t>
            </a:r>
            <a:br>
              <a:rPr lang="fr-BE" dirty="0" smtClean="0">
                <a:solidFill>
                  <a:srgbClr val="DFBA69"/>
                </a:solidFill>
              </a:rPr>
            </a:br>
            <a:r>
              <a:rPr lang="fr-BE" dirty="0" smtClean="0">
                <a:solidFill>
                  <a:srgbClr val="DFBA69"/>
                </a:solidFill>
              </a:rPr>
              <a:t>a </a:t>
            </a:r>
            <a:r>
              <a:rPr lang="fr-BE" dirty="0" err="1" smtClean="0">
                <a:solidFill>
                  <a:srgbClr val="DFBA69"/>
                </a:solidFill>
              </a:rPr>
              <a:t>library</a:t>
            </a:r>
            <a:r>
              <a:rPr lang="fr-BE" dirty="0" smtClean="0">
                <a:solidFill>
                  <a:srgbClr val="DFBA69"/>
                </a:solidFill>
              </a:rPr>
              <a:t> of manifolds and</a:t>
            </a:r>
            <a:br>
              <a:rPr lang="fr-BE" dirty="0" smtClean="0">
                <a:solidFill>
                  <a:srgbClr val="DFBA69"/>
                </a:solidFill>
              </a:rPr>
            </a:br>
            <a:r>
              <a:rPr lang="fr-BE" dirty="0" smtClean="0">
                <a:solidFill>
                  <a:srgbClr val="DFBA69"/>
                </a:solidFill>
              </a:rPr>
              <a:t>diagnostics </a:t>
            </a:r>
            <a:r>
              <a:rPr lang="fr-BE" dirty="0" err="1" smtClean="0">
                <a:solidFill>
                  <a:srgbClr val="DFBA69"/>
                </a:solidFill>
              </a:rPr>
              <a:t>tools</a:t>
            </a:r>
            <a:endParaRPr lang="en-US" dirty="0">
              <a:solidFill>
                <a:srgbClr val="DFBA69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119675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555555"/>
                </a:solidFill>
              </a:rPr>
              <a:t>Manopt</a:t>
            </a:r>
            <a:r>
              <a:rPr lang="fr-BE" sz="4000" dirty="0" smtClean="0">
                <a:solidFill>
                  <a:srgbClr val="DFBA69"/>
                </a:solidFill>
              </a:rPr>
              <a:t>.org</a:t>
            </a:r>
            <a:endParaRPr lang="en-US" sz="4000" dirty="0">
              <a:solidFill>
                <a:srgbClr val="DFB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555555"/>
                </a:solidFill>
              </a:rPr>
              <a:t>Example code for dominant eigenvectors</a:t>
            </a:r>
            <a:endParaRPr lang="en-US" sz="3600" dirty="0">
              <a:solidFill>
                <a:srgbClr val="5555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437395" y="1844824"/>
                <a:ext cx="2269211" cy="79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fr-BE" sz="3200" b="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𝐴𝑥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95" y="1844824"/>
                <a:ext cx="2269211" cy="7947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95536" y="3636313"/>
            <a:ext cx="8720848" cy="2941287"/>
            <a:chOff x="395536" y="3636313"/>
            <a:chExt cx="8720848" cy="2941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5536" y="4572417"/>
                  <a:ext cx="25619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𝐴𝑥</m:t>
                        </m:r>
                      </m:oMath>
                    </m:oMathPara>
                  </a14:m>
                  <a:endParaRPr lang="fr-BE" b="0" dirty="0" smtClean="0">
                    <a:solidFill>
                      <a:srgbClr val="555555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4572417"/>
                  <a:ext cx="2561983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95536" y="5508521"/>
                  <a:ext cx="25839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BE" sz="3200" b="0" i="1" smtClean="0">
                                <a:solidFill>
                                  <a:srgbClr val="555555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=2</m:t>
                        </m:r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𝐴𝑥</m:t>
                        </m:r>
                      </m:oMath>
                    </m:oMathPara>
                  </a14:m>
                  <a:endParaRPr lang="en-US" dirty="0">
                    <a:solidFill>
                      <a:srgbClr val="555555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5508521"/>
                  <a:ext cx="2583977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395536" y="3636313"/>
                  <a:ext cx="44945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={</m:t>
                        </m:r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BE" sz="3200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 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BE" sz="3200" i="1">
                                <a:solidFill>
                                  <a:srgbClr val="55555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fr-BE" sz="3200" i="1">
                            <a:solidFill>
                              <a:srgbClr val="555555"/>
                            </a:solidFill>
                            <a:latin typeface="Cambria Math"/>
                          </a:rPr>
                          <m:t>=1}</m:t>
                        </m:r>
                      </m:oMath>
                    </m:oMathPara>
                  </a14:m>
                  <a:endParaRPr lang="en-US" i="1" dirty="0">
                    <a:solidFill>
                      <a:srgbClr val="55555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636313"/>
                  <a:ext cx="449456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82901" y="4077072"/>
              <a:ext cx="3333483" cy="250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4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4000" y="439200"/>
            <a:ext cx="712879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Generate the problem data.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n = 1000;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 = .5*(A+A');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Create the problem structure and specify the manifold.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spherefactory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Define the problem cost function and its gradient.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problem.cost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= @(x) -x'*(A*x);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problem.egrad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@(x) -2*A*x;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Numerically check gradient consistency.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checkgradient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3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657" y="332656"/>
            <a:ext cx="8136726" cy="610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09119" y="188640"/>
            <a:ext cx="2059025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smtClean="0">
                <a:solidFill>
                  <a:srgbClr val="555555"/>
                </a:solidFill>
              </a:rPr>
              <a:t>Gradient check</a:t>
            </a:r>
            <a:endParaRPr lang="en-US" sz="2400" dirty="0">
              <a:solidFill>
                <a:srgbClr val="555555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996" y="1772816"/>
            <a:ext cx="173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>
                <a:solidFill>
                  <a:srgbClr val="555555"/>
                </a:solidFill>
              </a:rPr>
              <a:t>Approximation</a:t>
            </a:r>
            <a:br>
              <a:rPr lang="fr-BE" sz="2000" dirty="0" smtClean="0">
                <a:solidFill>
                  <a:srgbClr val="555555"/>
                </a:solidFill>
              </a:rPr>
            </a:br>
            <a:r>
              <a:rPr lang="fr-BE" sz="2000" dirty="0" err="1" smtClean="0">
                <a:solidFill>
                  <a:srgbClr val="555555"/>
                </a:solidFill>
              </a:rPr>
              <a:t>error</a:t>
            </a:r>
            <a:endParaRPr lang="en-US" sz="2000" dirty="0">
              <a:solidFill>
                <a:srgbClr val="555555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32830" y="6150495"/>
            <a:ext cx="421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 smtClean="0">
                <a:solidFill>
                  <a:srgbClr val="555555"/>
                </a:solidFill>
              </a:rPr>
              <a:t>Step</a:t>
            </a:r>
            <a:r>
              <a:rPr lang="fr-BE" sz="2400" dirty="0" smtClean="0">
                <a:solidFill>
                  <a:srgbClr val="555555"/>
                </a:solidFill>
              </a:rPr>
              <a:t> size in the Taylor expansion</a:t>
            </a:r>
            <a:endParaRPr lang="en-US" sz="2400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4000" y="439200"/>
            <a:ext cx="705639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Generate the problem data.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n = 1000;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 = .5*(A+A');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Create the problem structure and specify the manifold.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spherefactory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Define the problem cost function and its gradient.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problem.cost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= @(x) -x'*(A*x);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problem.egrad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@(x) -2*A*x;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Numerically check gradient consistency.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checkgradient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(problem);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Solve.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xcost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info]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trustregions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394774"/>
            <a:ext cx="8229600" cy="40684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xcost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info]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trustregions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                            f:  1.571531e+000   |grad|: 4.456216e+001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REJ TR-   k:     1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1     f:  1.571531e+000   |grad|: 4.456216e+001   negative curvature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2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1     f: -2.147351e+001   |grad|: 3.053440e+001   negative curvature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3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2     f: -3.066561e+001   |grad|: 3.142679e+001   negative curvature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4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2     f: -3.683374e+001   |grad|: 2.125506e+001   exceeded trust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5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3     f: -4.007868e+001   |grad|: 1.389614e+001   exceeded trust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6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4     f: -4.237276e+001   |grad|: 9.687523e+000   exceeded trust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7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6     f: -4.356244e+001   |grad|: 5.142297e+000   exceeded trust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8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 8     f: -4.412433e+001   |grad|: 2.860465e+000   exceeded trust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 9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20     f: -4.438540e+001   |grad|: 3.893763e-001   reached target residual-kappa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10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20     f: -4.442759e+001   |grad|: 4.116374e-002   reached target residual-kappa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11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24     f: -4.442790e+001   |grad|: 1.443240e-003   reached target residual-theta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12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39     f: -4.442790e+001   |grad|: 1.790137e-006   reached target residual-theta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k:    13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num_inner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:    50     f: -4.442790e+001   |grad|: 3.992606e-010   dimension exceeded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Gradient norm tolerance reached.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Total time is 2.966843 [s] (excludes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statsfun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440668"/>
            <a:ext cx="7056784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Generate the problem data.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 = 1000;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.5*(A+A');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Create the problem structure</a:t>
            </a:r>
            <a:r>
              <a:rPr lang="en-US" sz="1600" dirty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and specify the manifold.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problem.M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spherefactory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Define the problem cost function and its gradient.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problem.cost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= @(x) -x'*(A*x);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problem.egrad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@(x) -2*A*x;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Numerically check gradient consistency.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checkgradient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(problem);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Solve.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xcost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info]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trustregions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(problem);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28B22"/>
                </a:solidFill>
                <a:latin typeface="Courier New" pitchFamily="49" charset="0"/>
                <a:cs typeface="Courier New" pitchFamily="49" charset="0"/>
              </a:rPr>
              <a:t>% Display some statistics.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semilogy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info.iter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info.gradnorm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smtClean="0">
                <a:solidFill>
                  <a:srgbClr val="A020F0"/>
                </a:solidFill>
                <a:latin typeface="Courier New" pitchFamily="49" charset="0"/>
                <a:cs typeface="Courier New" pitchFamily="49" charset="0"/>
              </a:rPr>
              <a:t>'.-'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12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anopt\checkinstall\convergen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0" y="332656"/>
            <a:ext cx="8172525" cy="61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2276872"/>
            <a:ext cx="11521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7944" y="5935727"/>
            <a:ext cx="11521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188640"/>
            <a:ext cx="7128792" cy="46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 smtClean="0">
                <a:solidFill>
                  <a:srgbClr val="555555"/>
                </a:solidFill>
              </a:rPr>
              <a:t>Convergence of </a:t>
            </a:r>
            <a:r>
              <a:rPr lang="fr-BE" sz="2400" dirty="0" smtClean="0">
                <a:solidFill>
                  <a:srgbClr val="555555"/>
                </a:solidFill>
              </a:rPr>
              <a:t>the </a:t>
            </a:r>
            <a:r>
              <a:rPr lang="fr-BE" sz="2400" dirty="0" err="1" smtClean="0">
                <a:solidFill>
                  <a:srgbClr val="555555"/>
                </a:solidFill>
              </a:rPr>
              <a:t>Riemannian</a:t>
            </a:r>
            <a:r>
              <a:rPr lang="fr-BE" sz="2400" dirty="0" smtClean="0">
                <a:solidFill>
                  <a:srgbClr val="555555"/>
                </a:solidFill>
              </a:rPr>
              <a:t> </a:t>
            </a:r>
            <a:r>
              <a:rPr lang="fr-BE" sz="2400" dirty="0" smtClean="0">
                <a:solidFill>
                  <a:srgbClr val="555555"/>
                </a:solidFill>
              </a:rPr>
              <a:t>trust-</a:t>
            </a:r>
            <a:r>
              <a:rPr lang="fr-BE" sz="2400" dirty="0" err="1" smtClean="0">
                <a:solidFill>
                  <a:srgbClr val="555555"/>
                </a:solidFill>
              </a:rPr>
              <a:t>regions</a:t>
            </a:r>
            <a:r>
              <a:rPr lang="fr-BE" sz="2400" dirty="0" smtClean="0">
                <a:solidFill>
                  <a:srgbClr val="555555"/>
                </a:solidFill>
              </a:rPr>
              <a:t> </a:t>
            </a:r>
            <a:r>
              <a:rPr lang="fr-BE" sz="2400" dirty="0" err="1" smtClean="0">
                <a:solidFill>
                  <a:srgbClr val="555555"/>
                </a:solidFill>
              </a:rPr>
              <a:t>method</a:t>
            </a:r>
            <a:endParaRPr lang="en-US" sz="2400" dirty="0">
              <a:solidFill>
                <a:srgbClr val="555555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8492" y="2202957"/>
            <a:ext cx="1275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smtClean="0">
                <a:solidFill>
                  <a:srgbClr val="555555"/>
                </a:solidFill>
              </a:rPr>
              <a:t>Gradient</a:t>
            </a:r>
            <a:br>
              <a:rPr lang="fr-BE" sz="2400" dirty="0" smtClean="0">
                <a:solidFill>
                  <a:srgbClr val="555555"/>
                </a:solidFill>
              </a:rPr>
            </a:br>
            <a:r>
              <a:rPr lang="fr-BE" sz="2400" dirty="0" err="1" smtClean="0">
                <a:solidFill>
                  <a:srgbClr val="555555"/>
                </a:solidFill>
              </a:rPr>
              <a:t>norm</a:t>
            </a:r>
            <a:endParaRPr lang="en-US" sz="2400" dirty="0">
              <a:solidFill>
                <a:srgbClr val="555555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03901" y="5978118"/>
            <a:ext cx="148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 smtClean="0">
                <a:solidFill>
                  <a:srgbClr val="555555"/>
                </a:solidFill>
              </a:rPr>
              <a:t>Iteration</a:t>
            </a:r>
            <a:r>
              <a:rPr lang="fr-BE" sz="2400" dirty="0" smtClean="0">
                <a:solidFill>
                  <a:srgbClr val="555555"/>
                </a:solidFill>
              </a:rPr>
              <a:t> #</a:t>
            </a:r>
            <a:endParaRPr lang="en-US" sz="2400" dirty="0">
              <a:solidFill>
                <a:srgbClr val="5555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54984"/>
            <a:ext cx="4248472" cy="10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fr-BE" sz="3200" dirty="0" err="1" smtClean="0">
                <a:solidFill>
                  <a:srgbClr val="555555"/>
                </a:solidFill>
              </a:rPr>
              <a:t>What</a:t>
            </a:r>
            <a:r>
              <a:rPr lang="fr-BE" sz="3200" dirty="0" smtClean="0">
                <a:solidFill>
                  <a:srgbClr val="555555"/>
                </a:solidFill>
              </a:rPr>
              <a:t> </a:t>
            </a:r>
            <a:r>
              <a:rPr lang="fr-BE" sz="3200" dirty="0" err="1" smtClean="0">
                <a:solidFill>
                  <a:srgbClr val="555555"/>
                </a:solidFill>
              </a:rPr>
              <a:t>is</a:t>
            </a:r>
            <a:r>
              <a:rPr lang="fr-BE" sz="3200" dirty="0" smtClean="0">
                <a:solidFill>
                  <a:srgbClr val="555555"/>
                </a:solidFill>
              </a:rPr>
              <a:t> the minimal </a:t>
            </a:r>
            <a:r>
              <a:rPr lang="fr-BE" sz="3200" dirty="0" err="1" smtClean="0">
                <a:solidFill>
                  <a:srgbClr val="555555"/>
                </a:solidFill>
              </a:rPr>
              <a:t>framework</a:t>
            </a:r>
            <a:r>
              <a:rPr lang="fr-BE" sz="3200" dirty="0" smtClean="0">
                <a:solidFill>
                  <a:srgbClr val="555555"/>
                </a:solidFill>
              </a:rPr>
              <a:t> </a:t>
            </a:r>
            <a:r>
              <a:rPr lang="fr-BE" sz="3200" dirty="0" err="1" smtClean="0">
                <a:solidFill>
                  <a:srgbClr val="555555"/>
                </a:solidFill>
              </a:rPr>
              <a:t>you</a:t>
            </a:r>
            <a:r>
              <a:rPr lang="fr-BE" sz="3200" dirty="0" smtClean="0">
                <a:solidFill>
                  <a:srgbClr val="555555"/>
                </a:solidFill>
              </a:rPr>
              <a:t> </a:t>
            </a:r>
            <a:r>
              <a:rPr lang="fr-BE" sz="3200" dirty="0" err="1" smtClean="0">
                <a:solidFill>
                  <a:srgbClr val="555555"/>
                </a:solidFill>
              </a:rPr>
              <a:t>need</a:t>
            </a:r>
            <a:r>
              <a:rPr lang="fr-BE" sz="3200" dirty="0" smtClean="0">
                <a:solidFill>
                  <a:srgbClr val="555555"/>
                </a:solidFill>
              </a:rPr>
              <a:t/>
            </a:r>
            <a:br>
              <a:rPr lang="fr-BE" sz="3200" dirty="0" smtClean="0">
                <a:solidFill>
                  <a:srgbClr val="555555"/>
                </a:solidFill>
              </a:rPr>
            </a:br>
            <a:r>
              <a:rPr lang="fr-BE" sz="3200" dirty="0" smtClean="0">
                <a:solidFill>
                  <a:srgbClr val="555555"/>
                </a:solidFill>
              </a:rPr>
              <a:t>for </a:t>
            </a:r>
            <a:r>
              <a:rPr lang="fr-BE" sz="3200" dirty="0" err="1" smtClean="0">
                <a:solidFill>
                  <a:srgbClr val="555555"/>
                </a:solidFill>
              </a:rPr>
              <a:t>steepest</a:t>
            </a:r>
            <a:r>
              <a:rPr lang="fr-BE" sz="3200" dirty="0" smtClean="0">
                <a:solidFill>
                  <a:srgbClr val="555555"/>
                </a:solidFill>
              </a:rPr>
              <a:t> </a:t>
            </a:r>
            <a:r>
              <a:rPr lang="fr-BE" sz="3200" dirty="0" err="1" smtClean="0">
                <a:solidFill>
                  <a:srgbClr val="555555"/>
                </a:solidFill>
              </a:rPr>
              <a:t>descent</a:t>
            </a:r>
            <a:r>
              <a:rPr lang="fr-BE" sz="3200" dirty="0" smtClean="0">
                <a:solidFill>
                  <a:srgbClr val="555555"/>
                </a:solidFill>
              </a:rPr>
              <a:t> </a:t>
            </a:r>
            <a:r>
              <a:rPr lang="fr-BE" sz="3200" dirty="0" err="1" smtClean="0">
                <a:solidFill>
                  <a:srgbClr val="555555"/>
                </a:solidFill>
              </a:rPr>
              <a:t>optimization</a:t>
            </a:r>
            <a:r>
              <a:rPr lang="fr-BE" sz="3200" dirty="0" smtClean="0">
                <a:solidFill>
                  <a:srgbClr val="555555"/>
                </a:solidFill>
              </a:rPr>
              <a:t>?</a:t>
            </a:r>
            <a:endParaRPr lang="en-US" sz="3200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555555"/>
                </a:solidFill>
              </a:rPr>
              <a:t>Riemannian optimization is…</a:t>
            </a:r>
            <a:endParaRPr lang="en-US" dirty="0">
              <a:solidFill>
                <a:srgbClr val="555555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Well-understood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FBA69"/>
                </a:solidFill>
              </a:rPr>
              <a:t>Theory is available for robust algorithms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Useful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FBA69"/>
                </a:solidFill>
              </a:rPr>
              <a:t>Leverage the symmetry of your constraints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555555"/>
                </a:solidFill>
              </a:rPr>
              <a:t>Easy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FBA69"/>
                </a:solidFill>
              </a:rPr>
              <a:t>With </a:t>
            </a:r>
            <a:r>
              <a:rPr lang="en-US" dirty="0" err="1" smtClean="0">
                <a:solidFill>
                  <a:srgbClr val="DFBA69"/>
                </a:solidFill>
              </a:rPr>
              <a:t>Manopt</a:t>
            </a:r>
            <a:r>
              <a:rPr lang="en-US" dirty="0" smtClean="0">
                <a:solidFill>
                  <a:srgbClr val="DFBA69"/>
                </a:solidFill>
              </a:rPr>
              <a:t>, you simply provide the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3600" dirty="0" err="1" smtClean="0">
                <a:solidFill>
                  <a:srgbClr val="555555"/>
                </a:solidFill>
              </a:rPr>
              <a:t>Manopt</a:t>
            </a:r>
            <a:r>
              <a:rPr lang="fr-BE" sz="3600" dirty="0" smtClean="0">
                <a:solidFill>
                  <a:srgbClr val="555555"/>
                </a:solidFill>
              </a:rPr>
              <a:t> </a:t>
            </a:r>
            <a:r>
              <a:rPr lang="fr-BE" sz="3600" dirty="0" err="1" smtClean="0">
                <a:solidFill>
                  <a:srgbClr val="555555"/>
                </a:solidFill>
              </a:rPr>
              <a:t>is</a:t>
            </a:r>
            <a:r>
              <a:rPr lang="fr-BE" sz="3600" dirty="0" smtClean="0">
                <a:solidFill>
                  <a:srgbClr val="555555"/>
                </a:solidFill>
              </a:rPr>
              <a:t> open source and </a:t>
            </a:r>
            <a:r>
              <a:rPr lang="fr-BE" sz="3600" dirty="0" err="1" smtClean="0">
                <a:solidFill>
                  <a:srgbClr val="555555"/>
                </a:solidFill>
              </a:rPr>
              <a:t>documented</a:t>
            </a:r>
            <a:endParaRPr lang="en-US" sz="3600" dirty="0">
              <a:solidFill>
                <a:srgbClr val="555555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555555"/>
                </a:solidFill>
              </a:rPr>
              <a:t>www.manopt.org</a:t>
            </a:r>
            <a:endParaRPr lang="fr-BE" dirty="0">
              <a:solidFill>
                <a:srgbClr val="555555"/>
              </a:solidFill>
            </a:endParaRPr>
          </a:p>
          <a:p>
            <a:pPr marL="0" indent="0">
              <a:buNone/>
            </a:pPr>
            <a:endParaRPr lang="fr-BE" dirty="0" smtClean="0">
              <a:solidFill>
                <a:srgbClr val="555555"/>
              </a:solidFill>
            </a:endParaRPr>
          </a:p>
          <a:p>
            <a:pPr marL="0" indent="0">
              <a:buNone/>
            </a:pPr>
            <a:endParaRPr lang="fr-BE" dirty="0" smtClean="0">
              <a:solidFill>
                <a:srgbClr val="55555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88" y="2481159"/>
            <a:ext cx="7898424" cy="439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3600" dirty="0" err="1" smtClean="0">
                <a:solidFill>
                  <a:srgbClr val="555555"/>
                </a:solidFill>
              </a:rPr>
              <a:t>Low-rank</a:t>
            </a:r>
            <a:r>
              <a:rPr lang="fr-BE" sz="3600" dirty="0" smtClean="0">
                <a:solidFill>
                  <a:srgbClr val="555555"/>
                </a:solidFill>
              </a:rPr>
              <a:t> matrix </a:t>
            </a:r>
            <a:r>
              <a:rPr lang="fr-BE" sz="3600" dirty="0" err="1" smtClean="0">
                <a:solidFill>
                  <a:srgbClr val="555555"/>
                </a:solidFill>
              </a:rPr>
              <a:t>completion</a:t>
            </a:r>
            <a:endParaRPr lang="en-US" sz="3600" dirty="0">
              <a:solidFill>
                <a:srgbClr val="555555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pPr marL="0" indent="0">
              <a:buNone/>
            </a:pPr>
            <a:r>
              <a:rPr lang="fr-BE" dirty="0" err="1" smtClean="0">
                <a:solidFill>
                  <a:srgbClr val="555555"/>
                </a:solidFill>
              </a:rPr>
              <a:t>Find</a:t>
            </a:r>
            <a:r>
              <a:rPr lang="fr-BE" dirty="0" smtClean="0">
                <a:solidFill>
                  <a:srgbClr val="555555"/>
                </a:solidFill>
              </a:rPr>
              <a:t> a </a:t>
            </a:r>
            <a:r>
              <a:rPr lang="fr-BE" dirty="0" smtClean="0">
                <a:solidFill>
                  <a:srgbClr val="DFBA69"/>
                </a:solidFill>
              </a:rPr>
              <a:t>matrix </a:t>
            </a:r>
            <a:r>
              <a:rPr lang="fr-BE" i="1" dirty="0" smtClean="0">
                <a:solidFill>
                  <a:srgbClr val="DFBA69"/>
                </a:solidFill>
                <a:latin typeface="Cambria" pitchFamily="18" charset="0"/>
              </a:rPr>
              <a:t>X</a:t>
            </a:r>
            <a:r>
              <a:rPr lang="fr-BE" dirty="0" smtClean="0">
                <a:solidFill>
                  <a:srgbClr val="DFBA69"/>
                </a:solidFill>
              </a:rPr>
              <a:t> of </a:t>
            </a:r>
            <a:r>
              <a:rPr lang="fr-BE" dirty="0" err="1" smtClean="0">
                <a:solidFill>
                  <a:srgbClr val="DFBA69"/>
                </a:solidFill>
              </a:rPr>
              <a:t>rank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i="1" dirty="0" smtClean="0">
                <a:solidFill>
                  <a:srgbClr val="DFBA69"/>
                </a:solidFill>
                <a:latin typeface="Cambria" pitchFamily="18" charset="0"/>
              </a:rPr>
              <a:t>r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which</a:t>
            </a:r>
            <a:r>
              <a:rPr lang="fr-BE" dirty="0" smtClean="0">
                <a:solidFill>
                  <a:srgbClr val="555555"/>
                </a:solidFill>
              </a:rPr>
              <a:t> matches </a:t>
            </a:r>
            <a:r>
              <a:rPr lang="fr-BE" i="1" dirty="0" smtClean="0">
                <a:solidFill>
                  <a:srgbClr val="555555"/>
                </a:solidFill>
                <a:latin typeface="Cambria" pitchFamily="18" charset="0"/>
              </a:rPr>
              <a:t>A</a:t>
            </a:r>
            <a:r>
              <a:rPr lang="fr-BE" dirty="0" smtClean="0">
                <a:solidFill>
                  <a:srgbClr val="555555"/>
                </a:solidFill>
              </a:rPr>
              <a:t/>
            </a:r>
            <a:br>
              <a:rPr lang="fr-BE" dirty="0" smtClean="0">
                <a:solidFill>
                  <a:srgbClr val="555555"/>
                </a:solidFill>
              </a:rPr>
            </a:br>
            <a:r>
              <a:rPr lang="fr-BE" dirty="0" smtClean="0">
                <a:solidFill>
                  <a:srgbClr val="555555"/>
                </a:solidFill>
              </a:rPr>
              <a:t>as </a:t>
            </a:r>
            <a:r>
              <a:rPr lang="fr-BE" dirty="0" err="1" smtClean="0">
                <a:solidFill>
                  <a:srgbClr val="555555"/>
                </a:solidFill>
              </a:rPr>
              <a:t>well</a:t>
            </a:r>
            <a:r>
              <a:rPr lang="fr-BE" dirty="0" smtClean="0">
                <a:solidFill>
                  <a:srgbClr val="555555"/>
                </a:solidFill>
              </a:rPr>
              <a:t> as possible on a </a:t>
            </a:r>
            <a:r>
              <a:rPr lang="fr-BE" dirty="0" err="1" smtClean="0">
                <a:solidFill>
                  <a:srgbClr val="555555"/>
                </a:solidFill>
              </a:rPr>
              <a:t>subset</a:t>
            </a:r>
            <a:r>
              <a:rPr lang="fr-BE" dirty="0" smtClean="0">
                <a:solidFill>
                  <a:srgbClr val="555555"/>
                </a:solidFill>
              </a:rPr>
              <a:t> of entries.</a:t>
            </a:r>
            <a:endParaRPr lang="en-US" dirty="0">
              <a:solidFill>
                <a:srgbClr val="5555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887244" y="1700808"/>
                <a:ext cx="3369512" cy="1032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 </m:t>
                              </m:r>
                              <m:r>
                                <m:rPr>
                                  <m:sty m:val="p"/>
                                </m:rPr>
                                <a:rPr lang="fr-BE" sz="2400" b="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44" y="1700808"/>
                <a:ext cx="3369512" cy="10322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402079" y="3106478"/>
                <a:ext cx="4339842" cy="466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𝑀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={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𝑋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fr-BE" sz="2400" b="0" i="0" smtClean="0">
                          <a:solidFill>
                            <a:srgbClr val="555555"/>
                          </a:solidFill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𝑟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79" y="3106478"/>
                <a:ext cx="4339842" cy="466538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8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3600" dirty="0" smtClean="0">
                <a:solidFill>
                  <a:srgbClr val="555555"/>
                </a:solidFill>
              </a:rPr>
              <a:t>Independent component </a:t>
            </a:r>
            <a:r>
              <a:rPr lang="fr-BE" sz="3600" dirty="0" err="1" smtClean="0">
                <a:solidFill>
                  <a:srgbClr val="555555"/>
                </a:solidFill>
              </a:rPr>
              <a:t>analysis</a:t>
            </a:r>
            <a:endParaRPr lang="fr-BE" sz="3600" dirty="0" smtClean="0">
              <a:solidFill>
                <a:srgbClr val="5555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09120"/>
                <a:ext cx="8229600" cy="1617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BE" dirty="0" smtClean="0">
                    <a:solidFill>
                      <a:srgbClr val="555555"/>
                    </a:solidFill>
                  </a:rPr>
                  <a:t>Find a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demixing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:r>
                  <a:rPr lang="fr-BE" dirty="0" smtClean="0">
                    <a:solidFill>
                      <a:srgbClr val="DFBA69"/>
                    </a:solidFill>
                  </a:rPr>
                  <a:t>matrix </a:t>
                </a:r>
                <a:r>
                  <a:rPr lang="fr-BE" i="1" dirty="0" smtClean="0">
                    <a:solidFill>
                      <a:srgbClr val="DFBA69"/>
                    </a:solidFill>
                    <a:latin typeface="Cambria" pitchFamily="18" charset="0"/>
                  </a:rPr>
                  <a:t>X</a:t>
                </a:r>
                <a:r>
                  <a:rPr lang="fr-BE" dirty="0">
                    <a:solidFill>
                      <a:srgbClr val="DFBA69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DFBA69"/>
                    </a:solidFill>
                  </a:rPr>
                  <a:t>with</a:t>
                </a:r>
                <a:r>
                  <a:rPr lang="fr-BE" dirty="0" smtClean="0">
                    <a:solidFill>
                      <a:srgbClr val="DFBA69"/>
                    </a:solidFill>
                  </a:rPr>
                  <a:t> unit-</a:t>
                </a:r>
                <a:r>
                  <a:rPr lang="fr-BE" dirty="0" err="1" smtClean="0">
                    <a:solidFill>
                      <a:srgbClr val="DFBA69"/>
                    </a:solidFill>
                  </a:rPr>
                  <a:t>norm</a:t>
                </a:r>
                <a:r>
                  <a:rPr lang="fr-BE" dirty="0" smtClean="0">
                    <a:solidFill>
                      <a:srgbClr val="DFBA69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DFBA69"/>
                    </a:solidFill>
                  </a:rPr>
                  <a:t>columns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which</a:t>
                </a:r>
                <a:r>
                  <a:rPr lang="fr-BE" dirty="0">
                    <a:solidFill>
                      <a:srgbClr val="555555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simultaneously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diagonalizes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given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555555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dirty="0" smtClean="0">
                    <a:solidFill>
                      <a:srgbClr val="555555"/>
                    </a:solidFill>
                  </a:rPr>
                  <a:t>’s as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well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as possible.</a:t>
                </a:r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09120"/>
                <a:ext cx="8229600" cy="1617043"/>
              </a:xfrm>
              <a:blipFill rotWithShape="1">
                <a:blip r:embed="rId3"/>
                <a:stretch>
                  <a:fillRect l="-1852" t="-5660" b="-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710016" y="1700808"/>
                <a:ext cx="4294252" cy="1016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=1,…, 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BE" sz="2400" b="0" i="0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offdiag</m:t>
                                      </m:r>
                                      <m:r>
                                        <a:rPr lang="fr-BE" sz="2400" b="0" i="0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fr-BE" sz="2400" b="0" i="0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16" y="1700808"/>
                <a:ext cx="4294252" cy="10168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402079" y="3106478"/>
                <a:ext cx="4910127" cy="50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𝑀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={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𝑋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fr-BE" sz="2400" b="0" i="0" smtClean="0">
                          <a:solidFill>
                            <a:srgbClr val="555555"/>
                          </a:solidFill>
                          <a:latin typeface="Cambria Math"/>
                        </a:rPr>
                        <m:t>ddiag</m:t>
                      </m:r>
                      <m:d>
                        <m:d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79" y="3106478"/>
                <a:ext cx="4910127" cy="503086"/>
              </a:xfrm>
              <a:prstGeom prst="rect">
                <a:avLst/>
              </a:prstGeom>
              <a:blipFill rotWithShape="1"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3600" dirty="0" smtClean="0">
                <a:solidFill>
                  <a:srgbClr val="555555"/>
                </a:solidFill>
              </a:rPr>
              <a:t>Distance matrix </a:t>
            </a:r>
            <a:r>
              <a:rPr lang="fr-BE" sz="3600" dirty="0" err="1" smtClean="0">
                <a:solidFill>
                  <a:srgbClr val="555555"/>
                </a:solidFill>
              </a:rPr>
              <a:t>completion</a:t>
            </a:r>
            <a:endParaRPr lang="fr-BE" sz="3600" dirty="0" smtClean="0">
              <a:solidFill>
                <a:srgbClr val="555555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pPr marL="0" indent="0">
              <a:buNone/>
            </a:pPr>
            <a:r>
              <a:rPr lang="fr-BE" dirty="0" err="1" smtClean="0">
                <a:solidFill>
                  <a:srgbClr val="555555"/>
                </a:solidFill>
              </a:rPr>
              <a:t>Find</a:t>
            </a:r>
            <a:r>
              <a:rPr lang="fr-BE" dirty="0" smtClean="0">
                <a:solidFill>
                  <a:srgbClr val="555555"/>
                </a:solidFill>
              </a:rPr>
              <a:t> a </a:t>
            </a:r>
            <a:r>
              <a:rPr lang="fr-BE" dirty="0" err="1" smtClean="0">
                <a:solidFill>
                  <a:srgbClr val="DFBA69"/>
                </a:solidFill>
              </a:rPr>
              <a:t>Euclidean</a:t>
            </a:r>
            <a:r>
              <a:rPr lang="fr-BE" dirty="0" smtClean="0">
                <a:solidFill>
                  <a:srgbClr val="DFBA69"/>
                </a:solidFill>
              </a:rPr>
              <a:t> distance matrix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i="1" dirty="0" smtClean="0">
                <a:solidFill>
                  <a:srgbClr val="555555"/>
                </a:solidFill>
                <a:latin typeface="Cambria" pitchFamily="18" charset="0"/>
              </a:rPr>
              <a:t>X</a:t>
            </a:r>
            <a:r>
              <a:rPr lang="fr-BE" dirty="0" smtClean="0">
                <a:solidFill>
                  <a:srgbClr val="555555"/>
                </a:solidFill>
              </a:rPr>
              <a:t>  </a:t>
            </a:r>
            <a:r>
              <a:rPr lang="fr-BE" dirty="0" err="1" smtClean="0">
                <a:solidFill>
                  <a:srgbClr val="555555"/>
                </a:solidFill>
              </a:rPr>
              <a:t>which</a:t>
            </a:r>
            <a:r>
              <a:rPr lang="fr-BE" dirty="0" smtClean="0">
                <a:solidFill>
                  <a:srgbClr val="555555"/>
                </a:solidFill>
              </a:rPr>
              <a:t> matches </a:t>
            </a:r>
            <a:r>
              <a:rPr lang="fr-BE" i="1" dirty="0" smtClean="0">
                <a:solidFill>
                  <a:srgbClr val="555555"/>
                </a:solidFill>
                <a:latin typeface="Cambria" pitchFamily="18" charset="0"/>
              </a:rPr>
              <a:t>A</a:t>
            </a:r>
            <a:r>
              <a:rPr lang="fr-BE" dirty="0">
                <a:solidFill>
                  <a:srgbClr val="555555"/>
                </a:solidFill>
              </a:rPr>
              <a:t> </a:t>
            </a:r>
            <a:r>
              <a:rPr lang="fr-BE" dirty="0" smtClean="0">
                <a:solidFill>
                  <a:srgbClr val="555555"/>
                </a:solidFill>
              </a:rPr>
              <a:t>as </a:t>
            </a:r>
            <a:r>
              <a:rPr lang="fr-BE" dirty="0" err="1" smtClean="0">
                <a:solidFill>
                  <a:srgbClr val="555555"/>
                </a:solidFill>
              </a:rPr>
              <a:t>well</a:t>
            </a:r>
            <a:r>
              <a:rPr lang="fr-BE" dirty="0" smtClean="0">
                <a:solidFill>
                  <a:srgbClr val="555555"/>
                </a:solidFill>
              </a:rPr>
              <a:t> as possible on a </a:t>
            </a:r>
            <a:r>
              <a:rPr lang="fr-BE" dirty="0" err="1" smtClean="0">
                <a:solidFill>
                  <a:srgbClr val="555555"/>
                </a:solidFill>
              </a:rPr>
              <a:t>subset</a:t>
            </a:r>
            <a:r>
              <a:rPr lang="fr-BE" dirty="0" smtClean="0">
                <a:solidFill>
                  <a:srgbClr val="555555"/>
                </a:solidFill>
              </a:rPr>
              <a:t> of entries.</a:t>
            </a:r>
            <a:endParaRPr lang="en-US" dirty="0">
              <a:solidFill>
                <a:srgbClr val="5555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887244" y="1700808"/>
                <a:ext cx="3369512" cy="1032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 </m:t>
                              </m:r>
                              <m:r>
                                <m:rPr>
                                  <m:sty m:val="p"/>
                                </m:rPr>
                                <a:rPr lang="fr-BE" sz="2400" b="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44" y="1700808"/>
                <a:ext cx="3369512" cy="10322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05099" y="3106478"/>
                <a:ext cx="7333803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𝑀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={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𝑋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: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fr-BE" sz="2400" b="0" i="0" smtClean="0">
                          <a:solidFill>
                            <a:srgbClr val="555555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sz="2400" b="0" i="0" smtClean="0">
                          <a:solidFill>
                            <a:srgbClr val="555555"/>
                          </a:solidFill>
                          <a:latin typeface="Cambria Math"/>
                        </a:rPr>
                        <m:t>and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9" y="3106478"/>
                <a:ext cx="7333803" cy="5908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3600" dirty="0" smtClean="0">
                <a:solidFill>
                  <a:srgbClr val="555555"/>
                </a:solidFill>
              </a:rPr>
              <a:t>Estimation of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285316" y="1700808"/>
                <a:ext cx="4573368" cy="1032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 </m:t>
                              </m:r>
                              <m:r>
                                <m:rPr>
                                  <m:sty m:val="p"/>
                                </m:rPr>
                                <a:rPr lang="fr-BE" sz="2400" b="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fr-BE" sz="2400" b="0" i="1" smtClean="0">
                                          <a:solidFill>
                                            <a:srgbClr val="555555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BE" sz="2400" b="0" i="1" smtClean="0">
                                              <a:solidFill>
                                                <a:srgbClr val="555555"/>
                                              </a:solidFill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BE" sz="24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16" y="1700808"/>
                <a:ext cx="4573368" cy="10322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492856" y="3106478"/>
                <a:ext cx="6158289" cy="466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𝑀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={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𝑄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:</m:t>
                      </m:r>
                      <m:sSup>
                        <m:sSup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𝑄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𝐼</m:t>
                      </m:r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sz="2400" b="0" i="0" smtClean="0">
                          <a:solidFill>
                            <a:srgbClr val="555555"/>
                          </a:solidFill>
                          <a:latin typeface="Cambria Math"/>
                        </a:rPr>
                        <m:t>and</m:t>
                      </m:r>
                      <m:func>
                        <m:funcPr>
                          <m:ctrlPr>
                            <a:rPr lang="fr-BE" sz="24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sz="2400" b="0" i="0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BE" sz="24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fr-BE" sz="2400" b="0" i="1" smtClean="0">
                          <a:solidFill>
                            <a:srgbClr val="555555"/>
                          </a:solidFill>
                          <a:latin typeface="Cambria Math"/>
                        </a:rPr>
                        <m:t>=+1}</m:t>
                      </m:r>
                    </m:oMath>
                  </m:oMathPara>
                </a14:m>
                <a:endParaRPr lang="en-US" sz="24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56" y="3106478"/>
                <a:ext cx="6158289" cy="466538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09120"/>
                <a:ext cx="8229600" cy="161704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BE" dirty="0" smtClean="0">
                    <a:solidFill>
                      <a:srgbClr val="555555"/>
                    </a:solidFill>
                  </a:rPr>
                  <a:t>Find </a:t>
                </a:r>
                <a:r>
                  <a:rPr lang="fr-BE" dirty="0" smtClean="0">
                    <a:solidFill>
                      <a:srgbClr val="DFBA69"/>
                    </a:solidFill>
                  </a:rPr>
                  <a:t>rotation matrices </a:t>
                </a:r>
                <a:r>
                  <a:rPr lang="fr-BE" i="1" dirty="0" smtClean="0">
                    <a:solidFill>
                      <a:srgbClr val="555555"/>
                    </a:solidFill>
                    <a:latin typeface="Cambria" pitchFamily="18" charset="0"/>
                  </a:rPr>
                  <a:t>R</a:t>
                </a:r>
                <a:r>
                  <a:rPr lang="fr-BE" i="1" baseline="-25000" dirty="0" smtClean="0">
                    <a:solidFill>
                      <a:srgbClr val="555555"/>
                    </a:solidFill>
                    <a:latin typeface="Cambria" pitchFamily="18" charset="0"/>
                  </a:rPr>
                  <a:t>i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which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match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measurements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of relative rotations</a:t>
                </a:r>
                <a:br>
                  <a:rPr lang="fr-BE" dirty="0" smtClean="0">
                    <a:solidFill>
                      <a:srgbClr val="555555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fr-BE" i="1" dirty="0" smtClean="0">
                        <a:solidFill>
                          <a:srgbClr val="555555"/>
                        </a:solidFill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fr-BE" b="0" i="1" dirty="0" smtClean="0">
                            <a:solidFill>
                              <a:srgbClr val="555555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fr-BE" dirty="0" smtClean="0">
                    <a:solidFill>
                      <a:srgbClr val="555555"/>
                    </a:solidFill>
                  </a:rPr>
                  <a:t> as </a:t>
                </a:r>
                <a:r>
                  <a:rPr lang="fr-BE" dirty="0" err="1" smtClean="0">
                    <a:solidFill>
                      <a:srgbClr val="555555"/>
                    </a:solidFill>
                  </a:rPr>
                  <a:t>well</a:t>
                </a:r>
                <a:r>
                  <a:rPr lang="fr-BE" dirty="0" smtClean="0">
                    <a:solidFill>
                      <a:srgbClr val="555555"/>
                    </a:solidFill>
                  </a:rPr>
                  <a:t> as possible.</a:t>
                </a:r>
                <a:endParaRPr lang="en-US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09120"/>
                <a:ext cx="8229600" cy="1617043"/>
              </a:xfrm>
              <a:blipFill rotWithShape="1">
                <a:blip r:embed="rId5"/>
                <a:stretch>
                  <a:fillRect l="-1852" t="-867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3600" dirty="0" err="1" smtClean="0">
                <a:solidFill>
                  <a:srgbClr val="555555"/>
                </a:solidFill>
              </a:rPr>
              <a:t>Example</a:t>
            </a:r>
            <a:r>
              <a:rPr lang="fr-BE" sz="3600" dirty="0" smtClean="0">
                <a:solidFill>
                  <a:srgbClr val="555555"/>
                </a:solidFill>
              </a:rPr>
              <a:t> code for dominant </a:t>
            </a:r>
            <a:r>
              <a:rPr lang="fr-BE" sz="3600" dirty="0" err="1" smtClean="0">
                <a:solidFill>
                  <a:srgbClr val="555555"/>
                </a:solidFill>
              </a:rPr>
              <a:t>eigenvectors</a:t>
            </a:r>
            <a:endParaRPr lang="en-US" sz="3600" dirty="0">
              <a:solidFill>
                <a:srgbClr val="5555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507378" y="1532856"/>
                <a:ext cx="2117439" cy="1080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fr-BE" sz="3200" b="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𝐴𝑥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BE" sz="3200" b="0" i="1" smtClean="0">
                                      <a:solidFill>
                                        <a:srgbClr val="555555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78" y="1532856"/>
                <a:ext cx="2117439" cy="10808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manopt\Documentation\R2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52" y="-1"/>
            <a:ext cx="9321572" cy="69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 flipH="1">
            <a:off x="-1418703" y="4085023"/>
            <a:ext cx="7831107" cy="2346417"/>
          </a:xfrm>
          <a:prstGeom prst="line">
            <a:avLst/>
          </a:prstGeom>
          <a:ln w="34925">
            <a:solidFill>
              <a:srgbClr val="55555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7650579" y="3604012"/>
            <a:ext cx="185028" cy="185028"/>
          </a:xfrm>
          <a:prstGeom prst="ellipse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434192" y="3695368"/>
            <a:ext cx="1297728" cy="381704"/>
          </a:xfrm>
          <a:prstGeom prst="straightConnector1">
            <a:avLst/>
          </a:prstGeom>
          <a:ln w="34925">
            <a:solidFill>
              <a:srgbClr val="55555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044252" y="4371798"/>
            <a:ext cx="185028" cy="185028"/>
          </a:xfrm>
          <a:prstGeom prst="ellipse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43" y="52259"/>
            <a:ext cx="9072810" cy="68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43" y="52259"/>
            <a:ext cx="9072810" cy="68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44" y="52259"/>
            <a:ext cx="9072808" cy="68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44" y="52259"/>
            <a:ext cx="9072808" cy="68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43" y="52259"/>
            <a:ext cx="9072810" cy="68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443" y="4320877"/>
            <a:ext cx="3333482" cy="25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0212" y="4322565"/>
            <a:ext cx="3333482" cy="25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9231" y="4320878"/>
            <a:ext cx="3333483" cy="25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3600" dirty="0" err="1" smtClean="0">
                <a:solidFill>
                  <a:srgbClr val="555555"/>
                </a:solidFill>
              </a:rPr>
              <a:t>We</a:t>
            </a:r>
            <a:r>
              <a:rPr lang="fr-BE" sz="3600" dirty="0" smtClean="0">
                <a:solidFill>
                  <a:srgbClr val="555555"/>
                </a:solidFill>
              </a:rPr>
              <a:t> </a:t>
            </a:r>
            <a:r>
              <a:rPr lang="fr-BE" sz="3600" dirty="0" err="1" smtClean="0">
                <a:solidFill>
                  <a:srgbClr val="555555"/>
                </a:solidFill>
              </a:rPr>
              <a:t>only</a:t>
            </a:r>
            <a:r>
              <a:rPr lang="fr-BE" sz="3600" dirty="0" smtClean="0">
                <a:solidFill>
                  <a:srgbClr val="555555"/>
                </a:solidFill>
              </a:rPr>
              <a:t> </a:t>
            </a:r>
            <a:r>
              <a:rPr lang="fr-BE" sz="3600" dirty="0" err="1" smtClean="0">
                <a:solidFill>
                  <a:srgbClr val="555555"/>
                </a:solidFill>
              </a:rPr>
              <a:t>need</a:t>
            </a:r>
            <a:r>
              <a:rPr lang="fr-BE" sz="3600" dirty="0" smtClean="0">
                <a:solidFill>
                  <a:srgbClr val="555555"/>
                </a:solidFill>
              </a:rPr>
              <a:t> the </a:t>
            </a:r>
            <a:r>
              <a:rPr lang="fr-BE" sz="3600" dirty="0" err="1" smtClean="0">
                <a:solidFill>
                  <a:srgbClr val="555555"/>
                </a:solidFill>
              </a:rPr>
              <a:t>search</a:t>
            </a:r>
            <a:r>
              <a:rPr lang="fr-BE" sz="3600" dirty="0" smtClean="0">
                <a:solidFill>
                  <a:srgbClr val="555555"/>
                </a:solidFill>
              </a:rPr>
              <a:t> </a:t>
            </a:r>
            <a:r>
              <a:rPr lang="fr-BE" sz="3600" dirty="0" err="1" smtClean="0">
                <a:solidFill>
                  <a:srgbClr val="555555"/>
                </a:solidFill>
              </a:rPr>
              <a:t>space</a:t>
            </a:r>
            <a:r>
              <a:rPr lang="fr-BE" sz="3600" dirty="0" smtClean="0">
                <a:solidFill>
                  <a:srgbClr val="555555"/>
                </a:solidFill>
              </a:rPr>
              <a:t> to </a:t>
            </a:r>
            <a:r>
              <a:rPr lang="fr-BE" sz="3600" dirty="0" err="1" smtClean="0">
                <a:solidFill>
                  <a:srgbClr val="555555"/>
                </a:solidFill>
              </a:rPr>
              <a:t>be</a:t>
            </a:r>
            <a:r>
              <a:rPr lang="fr-BE" sz="3600" dirty="0" smtClean="0">
                <a:solidFill>
                  <a:srgbClr val="555555"/>
                </a:solidFill>
              </a:rPr>
              <a:t/>
            </a:r>
            <a:br>
              <a:rPr lang="fr-BE" sz="3600" dirty="0" smtClean="0">
                <a:solidFill>
                  <a:srgbClr val="555555"/>
                </a:solidFill>
              </a:rPr>
            </a:br>
            <a:r>
              <a:rPr lang="fr-BE" sz="3600" dirty="0" smtClean="0">
                <a:solidFill>
                  <a:srgbClr val="555555"/>
                </a:solidFill>
              </a:rPr>
              <a:t>a </a:t>
            </a:r>
            <a:r>
              <a:rPr lang="fr-BE" sz="3600" dirty="0" err="1" smtClean="0">
                <a:solidFill>
                  <a:srgbClr val="555555"/>
                </a:solidFill>
              </a:rPr>
              <a:t>Riemannian</a:t>
            </a:r>
            <a:r>
              <a:rPr lang="fr-BE" sz="3600" dirty="0" smtClean="0">
                <a:solidFill>
                  <a:srgbClr val="555555"/>
                </a:solidFill>
              </a:rPr>
              <a:t> manifold</a:t>
            </a:r>
            <a:endParaRPr lang="en-US" sz="3600" dirty="0">
              <a:solidFill>
                <a:srgbClr val="555555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2680191"/>
            <a:ext cx="82296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err="1" smtClean="0">
                <a:solidFill>
                  <a:srgbClr val="555555"/>
                </a:solidFill>
              </a:rPr>
              <a:t>We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need</a:t>
            </a:r>
            <a:r>
              <a:rPr lang="fr-BE" dirty="0" smtClean="0">
                <a:solidFill>
                  <a:srgbClr val="555555"/>
                </a:solidFill>
              </a:rPr>
              <a:t>…</a:t>
            </a:r>
            <a:br>
              <a:rPr lang="fr-BE" dirty="0" smtClean="0">
                <a:solidFill>
                  <a:srgbClr val="555555"/>
                </a:solidFill>
              </a:rPr>
            </a:br>
            <a:endParaRPr lang="fr-BE" sz="600" dirty="0" smtClean="0">
              <a:solidFill>
                <a:srgbClr val="555555"/>
              </a:solidFill>
            </a:endParaRPr>
          </a:p>
          <a:p>
            <a:pPr marL="400050" lvl="1" indent="0">
              <a:buNone/>
            </a:pPr>
            <a:r>
              <a:rPr lang="fr-BE" dirty="0" smtClean="0">
                <a:solidFill>
                  <a:srgbClr val="555555"/>
                </a:solidFill>
              </a:rPr>
              <a:t>A notion of directions </a:t>
            </a:r>
            <a:r>
              <a:rPr lang="fr-BE" dirty="0" err="1" smtClean="0">
                <a:solidFill>
                  <a:srgbClr val="555555"/>
                </a:solidFill>
              </a:rPr>
              <a:t>along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which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we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can</a:t>
            </a:r>
            <a:r>
              <a:rPr lang="fr-BE" dirty="0" smtClean="0">
                <a:solidFill>
                  <a:srgbClr val="555555"/>
                </a:solidFill>
              </a:rPr>
              <a:t> move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>
                <a:solidFill>
                  <a:srgbClr val="DFBA69"/>
                </a:solidFill>
              </a:rPr>
              <a:t>tangent </a:t>
            </a:r>
            <a:r>
              <a:rPr lang="fr-BE" dirty="0" err="1" smtClean="0">
                <a:solidFill>
                  <a:srgbClr val="DFBA69"/>
                </a:solidFill>
              </a:rPr>
              <a:t>space</a:t>
            </a:r>
            <a:r>
              <a:rPr lang="fr-BE" dirty="0" smtClean="0">
                <a:solidFill>
                  <a:srgbClr val="DFBA69"/>
                </a:solidFill>
              </a:rPr>
              <a:t>, tangent </a:t>
            </a:r>
            <a:r>
              <a:rPr lang="fr-BE" dirty="0" err="1" smtClean="0">
                <a:solidFill>
                  <a:srgbClr val="DFBA69"/>
                </a:solidFill>
              </a:rPr>
              <a:t>vector</a:t>
            </a:r>
            <a:endParaRPr lang="fr-BE" dirty="0" smtClean="0">
              <a:solidFill>
                <a:srgbClr val="DFBA69"/>
              </a:solidFill>
            </a:endParaRPr>
          </a:p>
          <a:p>
            <a:pPr marL="400050" lvl="1" indent="0">
              <a:buNone/>
            </a:pP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fr-BE" dirty="0" smtClean="0">
                <a:solidFill>
                  <a:srgbClr val="555555"/>
                </a:solidFill>
              </a:rPr>
              <a:t>A notion of </a:t>
            </a:r>
            <a:r>
              <a:rPr lang="fr-BE" dirty="0" err="1" smtClean="0">
                <a:solidFill>
                  <a:srgbClr val="555555"/>
                </a:solidFill>
              </a:rPr>
              <a:t>steepest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descent</a:t>
            </a:r>
            <a:r>
              <a:rPr lang="fr-BE" dirty="0" smtClean="0">
                <a:solidFill>
                  <a:srgbClr val="555555"/>
                </a:solidFill>
              </a:rPr>
              <a:t> direction</a:t>
            </a:r>
            <a:br>
              <a:rPr lang="fr-BE" dirty="0" smtClean="0">
                <a:solidFill>
                  <a:srgbClr val="555555"/>
                </a:solidFill>
              </a:rPr>
            </a:br>
            <a:r>
              <a:rPr lang="fr-BE" dirty="0" err="1" smtClean="0">
                <a:solidFill>
                  <a:srgbClr val="DFBA69"/>
                </a:solidFill>
              </a:rPr>
              <a:t>inner</a:t>
            </a:r>
            <a:r>
              <a:rPr lang="fr-BE" dirty="0" smtClean="0">
                <a:solidFill>
                  <a:srgbClr val="DFBA69"/>
                </a:solidFill>
              </a:rPr>
              <a:t> </a:t>
            </a:r>
            <a:r>
              <a:rPr lang="fr-BE" dirty="0" err="1" smtClean="0">
                <a:solidFill>
                  <a:srgbClr val="DFBA69"/>
                </a:solidFill>
              </a:rPr>
              <a:t>product</a:t>
            </a:r>
            <a:r>
              <a:rPr lang="fr-BE" dirty="0" smtClean="0">
                <a:solidFill>
                  <a:srgbClr val="DFBA69"/>
                </a:solidFill>
              </a:rPr>
              <a:t>, gradient</a:t>
            </a:r>
          </a:p>
          <a:p>
            <a:pPr marL="400050" lvl="1" indent="0">
              <a:buNone/>
            </a:pPr>
            <a:endParaRPr lang="fr-BE" sz="800" dirty="0">
              <a:solidFill>
                <a:srgbClr val="DFBA69"/>
              </a:solidFill>
            </a:endParaRPr>
          </a:p>
          <a:p>
            <a:pPr marL="400050" lvl="1" indent="0">
              <a:buNone/>
            </a:pPr>
            <a:r>
              <a:rPr lang="fr-BE" dirty="0" smtClean="0">
                <a:solidFill>
                  <a:srgbClr val="555555"/>
                </a:solidFill>
              </a:rPr>
              <a:t>A </a:t>
            </a:r>
            <a:r>
              <a:rPr lang="fr-BE" dirty="0" err="1" smtClean="0">
                <a:solidFill>
                  <a:srgbClr val="555555"/>
                </a:solidFill>
              </a:rPr>
              <a:t>means</a:t>
            </a:r>
            <a:r>
              <a:rPr lang="fr-BE" dirty="0" smtClean="0">
                <a:solidFill>
                  <a:srgbClr val="555555"/>
                </a:solidFill>
              </a:rPr>
              <a:t> of </a:t>
            </a:r>
            <a:r>
              <a:rPr lang="fr-BE" dirty="0" err="1" smtClean="0">
                <a:solidFill>
                  <a:srgbClr val="555555"/>
                </a:solidFill>
              </a:rPr>
              <a:t>moving</a:t>
            </a:r>
            <a:r>
              <a:rPr lang="fr-BE" dirty="0" smtClean="0">
                <a:solidFill>
                  <a:srgbClr val="555555"/>
                </a:solidFill>
              </a:rPr>
              <a:t> </a:t>
            </a:r>
            <a:r>
              <a:rPr lang="fr-BE" dirty="0" err="1" smtClean="0">
                <a:solidFill>
                  <a:srgbClr val="555555"/>
                </a:solidFill>
              </a:rPr>
              <a:t>along</a:t>
            </a:r>
            <a:r>
              <a:rPr lang="fr-BE" dirty="0" smtClean="0">
                <a:solidFill>
                  <a:srgbClr val="555555"/>
                </a:solidFill>
              </a:rPr>
              <a:t> a direction</a:t>
            </a:r>
            <a:r>
              <a:rPr lang="fr-BE" dirty="0">
                <a:solidFill>
                  <a:srgbClr val="DFBA69"/>
                </a:solidFill>
              </a:rPr>
              <a:t/>
            </a:r>
            <a:br>
              <a:rPr lang="fr-BE" dirty="0">
                <a:solidFill>
                  <a:srgbClr val="DFBA69"/>
                </a:solidFill>
              </a:rPr>
            </a:br>
            <a:r>
              <a:rPr lang="fr-BE" dirty="0" err="1" smtClean="0">
                <a:solidFill>
                  <a:srgbClr val="DFBA69"/>
                </a:solidFill>
              </a:rPr>
              <a:t>Geodesics</a:t>
            </a:r>
            <a:r>
              <a:rPr lang="fr-BE" dirty="0" smtClean="0">
                <a:solidFill>
                  <a:srgbClr val="DFBA69"/>
                </a:solidFill>
              </a:rPr>
              <a:t>, </a:t>
            </a:r>
            <a:r>
              <a:rPr lang="fr-BE" dirty="0" err="1" smtClean="0">
                <a:solidFill>
                  <a:srgbClr val="DFBA69"/>
                </a:solidFill>
              </a:rPr>
              <a:t>retractions</a:t>
            </a:r>
            <a:endParaRPr lang="fr-BE" dirty="0" smtClean="0">
              <a:solidFill>
                <a:srgbClr val="DFBA6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743908" y="1700808"/>
                <a:ext cx="1656184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BE" sz="3200" b="0" i="1" smtClean="0">
                                  <a:solidFill>
                                    <a:srgbClr val="555555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BE" sz="3200" b="0" i="1" smtClean="0">
                              <a:solidFill>
                                <a:srgbClr val="555555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555555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1700808"/>
                <a:ext cx="1656184" cy="7333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1263</Words>
  <Application>Microsoft Office PowerPoint</Application>
  <PresentationFormat>Affichage à l'écran (4:3)</PresentationFormat>
  <Paragraphs>171</Paragraphs>
  <Slides>26</Slides>
  <Notes>26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A Matlab toolbox to make optimization on manifolds feel as simple as unconstrained optimization</vt:lpstr>
      <vt:lpstr>What is the minimal framework you need for steepest descent optimization?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We only need the search space to be a Riemannian manifold</vt:lpstr>
      <vt:lpstr>Symmetry leads to manifold structures</vt:lpstr>
      <vt:lpstr>Présentation PowerPoint</vt:lpstr>
      <vt:lpstr>A Matlab toolbox to make optimization on manifolds feel as simple as unconstrained optimization</vt:lpstr>
      <vt:lpstr>Example code for dominant eigenvectors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Riemannian optimization is…</vt:lpstr>
      <vt:lpstr>Manopt is open source and documented</vt:lpstr>
      <vt:lpstr>Low-rank matrix completion</vt:lpstr>
      <vt:lpstr>Independent component analysis</vt:lpstr>
      <vt:lpstr>Distance matrix completion</vt:lpstr>
      <vt:lpstr>Estimation of rotations</vt:lpstr>
      <vt:lpstr>Example code for dominant eigenvectors</vt:lpstr>
    </vt:vector>
  </TitlesOfParts>
  <Company>Université catholique de Louvain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Manopt  A Matlab toolbox for optimization on manifolds</dc:title>
  <dc:creator>Nicolas Boumal</dc:creator>
  <cp:lastModifiedBy>Nicolas Boumal</cp:lastModifiedBy>
  <cp:revision>122</cp:revision>
  <dcterms:created xsi:type="dcterms:W3CDTF">2013-03-11T10:44:00Z</dcterms:created>
  <dcterms:modified xsi:type="dcterms:W3CDTF">2014-08-21T12:47:02Z</dcterms:modified>
</cp:coreProperties>
</file>