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7" r:id="rId2"/>
    <p:sldId id="258" r:id="rId3"/>
    <p:sldId id="303" r:id="rId4"/>
    <p:sldId id="304" r:id="rId5"/>
    <p:sldId id="332" r:id="rId6"/>
    <p:sldId id="306" r:id="rId7"/>
    <p:sldId id="262" r:id="rId8"/>
    <p:sldId id="307" r:id="rId9"/>
    <p:sldId id="265" r:id="rId10"/>
    <p:sldId id="280" r:id="rId11"/>
    <p:sldId id="309" r:id="rId12"/>
    <p:sldId id="355" r:id="rId13"/>
    <p:sldId id="356" r:id="rId14"/>
    <p:sldId id="357" r:id="rId15"/>
    <p:sldId id="358" r:id="rId16"/>
    <p:sldId id="359" r:id="rId17"/>
    <p:sldId id="320" r:id="rId18"/>
    <p:sldId id="310" r:id="rId19"/>
    <p:sldId id="315" r:id="rId20"/>
    <p:sldId id="316" r:id="rId21"/>
    <p:sldId id="317" r:id="rId22"/>
    <p:sldId id="318" r:id="rId23"/>
    <p:sldId id="319" r:id="rId24"/>
    <p:sldId id="360" r:id="rId25"/>
    <p:sldId id="321" r:id="rId26"/>
    <p:sldId id="322" r:id="rId27"/>
    <p:sldId id="361" r:id="rId28"/>
    <p:sldId id="362" r:id="rId29"/>
    <p:sldId id="327" r:id="rId30"/>
    <p:sldId id="326" r:id="rId31"/>
    <p:sldId id="328" r:id="rId32"/>
    <p:sldId id="329" r:id="rId33"/>
    <p:sldId id="330" r:id="rId34"/>
    <p:sldId id="331" r:id="rId35"/>
    <p:sldId id="365" r:id="rId36"/>
    <p:sldId id="363" r:id="rId37"/>
    <p:sldId id="366" r:id="rId38"/>
    <p:sldId id="367" r:id="rId39"/>
    <p:sldId id="374" r:id="rId40"/>
    <p:sldId id="368" r:id="rId41"/>
    <p:sldId id="369" r:id="rId42"/>
    <p:sldId id="370" r:id="rId43"/>
    <p:sldId id="371" r:id="rId44"/>
    <p:sldId id="372" r:id="rId45"/>
    <p:sldId id="373" r:id="rId46"/>
    <p:sldId id="375" r:id="rId47"/>
    <p:sldId id="376" r:id="rId48"/>
    <p:sldId id="377" r:id="rId49"/>
    <p:sldId id="378" r:id="rId50"/>
    <p:sldId id="379" r:id="rId51"/>
    <p:sldId id="380" r:id="rId52"/>
    <p:sldId id="381" r:id="rId53"/>
    <p:sldId id="382" r:id="rId54"/>
    <p:sldId id="277"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5CA7"/>
    <a:srgbClr val="004176"/>
    <a:srgbClr val="F2F2F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91" autoAdjust="0"/>
    <p:restoredTop sz="94249" autoAdjust="0"/>
  </p:normalViewPr>
  <p:slideViewPr>
    <p:cSldViewPr snapToGrid="0">
      <p:cViewPr varScale="1">
        <p:scale>
          <a:sx n="49" d="100"/>
          <a:sy n="49" d="100"/>
        </p:scale>
        <p:origin x="54" y="3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18501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97768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413BF1-1F79-4000-807B-6827F352B93F}"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F8369B-F710-4CE9-A0B8-9F511945CEE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13BF1-1F79-4000-807B-6827F352B93F}" type="datetimeFigureOut">
              <a:rPr lang="zh-CN" altLang="en-US" smtClean="0"/>
              <a:t>2020/3/4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8369B-F710-4CE9-A0B8-9F511945CE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lab.com/users/sign_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it-scm.com/do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lab.com/"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110158" y="1118058"/>
            <a:ext cx="4390181" cy="4454171"/>
            <a:chOff x="1295511" y="1384930"/>
            <a:chExt cx="4015043" cy="4073566"/>
          </a:xfrm>
        </p:grpSpPr>
        <p:sp>
          <p:nvSpPr>
            <p:cNvPr id="5" name="椭圆 4"/>
            <p:cNvSpPr/>
            <p:nvPr/>
          </p:nvSpPr>
          <p:spPr>
            <a:xfrm>
              <a:off x="2970313" y="264614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440438" y="302732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72764" y="314906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0697" y="29843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259614" y="308463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53075" y="33656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20748" y="359340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68319" y="347954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426571" y="368256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976353" y="379670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73336" y="394576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41008" y="36610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044025" y="34365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77941" y="365813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64130" y="38662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980868" y="40279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628047" y="350102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99630" y="329801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367302" y="28919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46212" y="323210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456457" y="298526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44025" y="298526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307671" y="28830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841007" y="28704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440872" y="26691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926122" y="241827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965677" y="191505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147983" y="20797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291207" y="167387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434430" y="15819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635460" y="172520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439135" y="195801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635460" y="223267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791392" y="14278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080592" y="16523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304023" y="167257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390462" y="189229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364357" y="13849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458047" y="169536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234169" y="20153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246912" y="230763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970313" y="226466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684998" y="268494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320814" y="266081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169748" y="312758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371905" y="332309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592314" y="289602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364356" y="27064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981815" y="26691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914142" y="237248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762135" y="16725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912407" y="179319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612348" y="20797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523193" y="188846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480227" y="248594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036" y="28243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477093" y="291215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086054" y="301869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267588" y="319629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199916" y="365953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56949" y="381665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477093" y="357192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922569" y="418582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996899" y="404885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199916" y="396832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135466" y="436491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8537" y="437744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964440" y="461645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23407" y="508272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320175" y="48082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26860" y="43649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20059" y="415070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182950" y="411398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117159" y="451611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738565" y="470230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621597" y="459335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345302" y="436201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526467" y="503800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943458" y="54155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05087" y="521431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699264" y="511332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383603" y="472366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631021" y="476492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269724" y="447314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673988" y="424542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707097" y="42669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086359" y="449463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987159" y="49335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698762" y="45949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3167854" y="457929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923539" y="438077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652504" y="38634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383994" y="379516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686856" y="431904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740151" y="372311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117159" y="351518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483050" y="31076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4898116" y="323210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4701504" y="290185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828018" y="278961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849501" y="386769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748330" y="472466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248049" y="371071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1319473" y="3084423"/>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816302" y="3107564"/>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456361" y="413675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391652" y="395007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255652" y="407092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126685" y="493359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2194973" y="503375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679924" y="472216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919598" y="372105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08635" y="3048807"/>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805102" y="325845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527672" y="3098450"/>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4298596" y="288027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5124549" y="264188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051697" y="162495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3764925" y="1853109"/>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3105106" y="147086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3600017" y="141977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684902" y="2393967"/>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446739" y="257978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2190950" y="3910753"/>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387629" y="442040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1520907" y="444960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1295511" y="3766083"/>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2444776" y="317014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2129325" y="250966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p:nvSpPr>
          <p:spPr>
            <a:xfrm>
              <a:off x="2171430" y="226896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771026" y="2075639"/>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3436318" y="236836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3483404" y="258160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a:off x="3892563" y="214758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3970325" y="1955418"/>
              <a:ext cx="81373" cy="81372"/>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4430007" y="217112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382922" y="237248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003133" y="3107660"/>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4876671" y="349223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4718720" y="333790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4204433" y="322916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3641613" y="3446335"/>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4052964" y="397076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3802265" y="418870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4020323" y="5079791"/>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2834454" y="4904516"/>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3023576" y="510755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a:off x="3691717" y="4036199"/>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2585123" y="406413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1300970" y="396685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772213" y="3032167"/>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1484061" y="3345355"/>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2940526" y="252582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846665" y="254877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5101600" y="280972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p:cNvCxnSpPr>
              <a:stCxn id="73" idx="7"/>
              <a:endCxn id="115" idx="4"/>
            </p:cNvCxnSpPr>
            <p:nvPr/>
          </p:nvCxnSpPr>
          <p:spPr>
            <a:xfrm flipV="1">
              <a:off x="4560081" y="4808286"/>
              <a:ext cx="162905" cy="28073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endCxn id="74" idx="1"/>
            </p:cNvCxnSpPr>
            <p:nvPr/>
          </p:nvCxnSpPr>
          <p:spPr>
            <a:xfrm>
              <a:off x="4248342" y="4407877"/>
              <a:ext cx="78125" cy="40670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75" idx="5"/>
              <a:endCxn id="115" idx="1"/>
            </p:cNvCxnSpPr>
            <p:nvPr/>
          </p:nvCxnSpPr>
          <p:spPr>
            <a:xfrm>
              <a:off x="4263534" y="4401584"/>
              <a:ext cx="429003" cy="33319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75" idx="7"/>
              <a:endCxn id="76" idx="2"/>
            </p:cNvCxnSpPr>
            <p:nvPr/>
          </p:nvCxnSpPr>
          <p:spPr>
            <a:xfrm flipV="1">
              <a:off x="4263534" y="4172186"/>
              <a:ext cx="256525" cy="1990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71" idx="6"/>
              <a:endCxn id="70" idx="6"/>
            </p:cNvCxnSpPr>
            <p:nvPr/>
          </p:nvCxnSpPr>
          <p:spPr>
            <a:xfrm flipV="1">
              <a:off x="4701504" y="4386394"/>
              <a:ext cx="476928" cy="1253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69" idx="4"/>
              <a:endCxn id="70" idx="7"/>
            </p:cNvCxnSpPr>
            <p:nvPr/>
          </p:nvCxnSpPr>
          <p:spPr>
            <a:xfrm flipH="1">
              <a:off x="5172140" y="4011287"/>
              <a:ext cx="49259" cy="3599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16" idx="4"/>
              <a:endCxn id="67" idx="0"/>
            </p:cNvCxnSpPr>
            <p:nvPr/>
          </p:nvCxnSpPr>
          <p:spPr>
            <a:xfrm flipH="1">
              <a:off x="4944053" y="3807179"/>
              <a:ext cx="18608" cy="3786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16" idx="2"/>
            </p:cNvCxnSpPr>
            <p:nvPr/>
          </p:nvCxnSpPr>
          <p:spPr>
            <a:xfrm>
              <a:off x="4520059" y="3593409"/>
              <a:ext cx="399540" cy="17070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16" idx="6"/>
              <a:endCxn id="64" idx="2"/>
            </p:cNvCxnSpPr>
            <p:nvPr/>
          </p:nvCxnSpPr>
          <p:spPr>
            <a:xfrm flipV="1">
              <a:off x="5005722" y="3681021"/>
              <a:ext cx="194193" cy="8309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16" idx="7"/>
              <a:endCxn id="63" idx="3"/>
            </p:cNvCxnSpPr>
            <p:nvPr/>
          </p:nvCxnSpPr>
          <p:spPr>
            <a:xfrm flipV="1">
              <a:off x="4993110" y="3232964"/>
              <a:ext cx="280770" cy="5007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03" idx="4"/>
            </p:cNvCxnSpPr>
            <p:nvPr/>
          </p:nvCxnSpPr>
          <p:spPr>
            <a:xfrm>
              <a:off x="4722987" y="2944823"/>
              <a:ext cx="175129" cy="2843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03" idx="7"/>
              <a:endCxn id="121" idx="3"/>
            </p:cNvCxnSpPr>
            <p:nvPr/>
          </p:nvCxnSpPr>
          <p:spPr>
            <a:xfrm flipV="1">
              <a:off x="4738178" y="2715396"/>
              <a:ext cx="398984" cy="1927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22" idx="4"/>
            </p:cNvCxnSpPr>
            <p:nvPr/>
          </p:nvCxnSpPr>
          <p:spPr>
            <a:xfrm>
              <a:off x="4094759" y="1711076"/>
              <a:ext cx="175067" cy="9927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a:off x="4255630" y="26822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连接符 173"/>
            <p:cNvCxnSpPr>
              <a:stCxn id="173" idx="7"/>
              <a:endCxn id="59" idx="3"/>
            </p:cNvCxnSpPr>
            <p:nvPr/>
          </p:nvCxnSpPr>
          <p:spPr>
            <a:xfrm flipV="1">
              <a:off x="4292304" y="2522621"/>
              <a:ext cx="194215" cy="1659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22" idx="5"/>
              <a:endCxn id="57" idx="1"/>
            </p:cNvCxnSpPr>
            <p:nvPr/>
          </p:nvCxnSpPr>
          <p:spPr>
            <a:xfrm>
              <a:off x="4125209" y="1698463"/>
              <a:ext cx="493431" cy="38758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23" idx="4"/>
              <a:endCxn id="51" idx="7"/>
            </p:cNvCxnSpPr>
            <p:nvPr/>
          </p:nvCxnSpPr>
          <p:spPr>
            <a:xfrm flipH="1">
              <a:off x="3628988" y="1939233"/>
              <a:ext cx="178999" cy="96308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52" idx="5"/>
              <a:endCxn id="51" idx="2"/>
            </p:cNvCxnSpPr>
            <p:nvPr/>
          </p:nvCxnSpPr>
          <p:spPr>
            <a:xfrm>
              <a:off x="3401030" y="2743104"/>
              <a:ext cx="191284" cy="17440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45" idx="7"/>
            </p:cNvCxnSpPr>
            <p:nvPr/>
          </p:nvCxnSpPr>
          <p:spPr>
            <a:xfrm flipV="1">
              <a:off x="3283586" y="1909944"/>
              <a:ext cx="497945" cy="4039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1" idx="6"/>
              <a:endCxn id="123" idx="1"/>
            </p:cNvCxnSpPr>
            <p:nvPr/>
          </p:nvCxnSpPr>
          <p:spPr>
            <a:xfrm flipV="1">
              <a:off x="3433429" y="1865722"/>
              <a:ext cx="344109" cy="4805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43" idx="7"/>
              <a:endCxn id="125" idx="3"/>
            </p:cNvCxnSpPr>
            <p:nvPr/>
          </p:nvCxnSpPr>
          <p:spPr>
            <a:xfrm flipV="1">
              <a:off x="3494722" y="1493286"/>
              <a:ext cx="117909" cy="2083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42" idx="6"/>
              <a:endCxn id="125" idx="1"/>
            </p:cNvCxnSpPr>
            <p:nvPr/>
          </p:nvCxnSpPr>
          <p:spPr>
            <a:xfrm>
              <a:off x="3407323" y="1406414"/>
              <a:ext cx="205307" cy="2597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38" idx="3"/>
              <a:endCxn id="35" idx="7"/>
            </p:cNvCxnSpPr>
            <p:nvPr/>
          </p:nvCxnSpPr>
          <p:spPr>
            <a:xfrm flipH="1">
              <a:off x="2672134" y="1464570"/>
              <a:ext cx="125549" cy="26693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34" idx="5"/>
              <a:endCxn id="35" idx="1"/>
            </p:cNvCxnSpPr>
            <p:nvPr/>
          </p:nvCxnSpPr>
          <p:spPr>
            <a:xfrm>
              <a:off x="2471104" y="1618660"/>
              <a:ext cx="170648" cy="11284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endCxn id="39" idx="3"/>
            </p:cNvCxnSpPr>
            <p:nvPr/>
          </p:nvCxnSpPr>
          <p:spPr>
            <a:xfrm flipV="1">
              <a:off x="2678426" y="1689070"/>
              <a:ext cx="408457" cy="4925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31" idx="6"/>
              <a:endCxn id="35" idx="2"/>
            </p:cNvCxnSpPr>
            <p:nvPr/>
          </p:nvCxnSpPr>
          <p:spPr>
            <a:xfrm flipV="1">
              <a:off x="2008643" y="1746693"/>
              <a:ext cx="626817" cy="18984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31" idx="7"/>
              <a:endCxn id="33" idx="2"/>
            </p:cNvCxnSpPr>
            <p:nvPr/>
          </p:nvCxnSpPr>
          <p:spPr>
            <a:xfrm flipV="1">
              <a:off x="2002351" y="1695363"/>
              <a:ext cx="288856" cy="22598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35" idx="4"/>
              <a:endCxn id="36" idx="7"/>
            </p:cNvCxnSpPr>
            <p:nvPr/>
          </p:nvCxnSpPr>
          <p:spPr>
            <a:xfrm flipH="1">
              <a:off x="2475810" y="1768176"/>
              <a:ext cx="181134" cy="19613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endCxn id="37" idx="0"/>
            </p:cNvCxnSpPr>
            <p:nvPr/>
          </p:nvCxnSpPr>
          <p:spPr>
            <a:xfrm>
              <a:off x="2656944" y="1768176"/>
              <a:ext cx="0" cy="46450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44" idx="4"/>
              <a:endCxn id="45" idx="0"/>
            </p:cNvCxnSpPr>
            <p:nvPr/>
          </p:nvCxnSpPr>
          <p:spPr>
            <a:xfrm>
              <a:off x="3255653" y="2058274"/>
              <a:ext cx="12743" cy="2493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a:off x="2328031" y="243702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连接符 190"/>
            <p:cNvCxnSpPr>
              <a:stCxn id="190" idx="7"/>
              <a:endCxn id="37" idx="3"/>
            </p:cNvCxnSpPr>
            <p:nvPr/>
          </p:nvCxnSpPr>
          <p:spPr>
            <a:xfrm flipV="1">
              <a:off x="2364705" y="2269353"/>
              <a:ext cx="277047" cy="1739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45" idx="2"/>
            </p:cNvCxnSpPr>
            <p:nvPr/>
          </p:nvCxnSpPr>
          <p:spPr>
            <a:xfrm>
              <a:off x="3013279" y="2286152"/>
              <a:ext cx="233632" cy="42967"/>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45" idx="4"/>
              <a:endCxn id="49" idx="0"/>
            </p:cNvCxnSpPr>
            <p:nvPr/>
          </p:nvCxnSpPr>
          <p:spPr>
            <a:xfrm flipH="1">
              <a:off x="3191231" y="2350602"/>
              <a:ext cx="77164" cy="77697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47" idx="5"/>
              <a:endCxn id="49" idx="1"/>
            </p:cNvCxnSpPr>
            <p:nvPr/>
          </p:nvCxnSpPr>
          <p:spPr>
            <a:xfrm>
              <a:off x="2721672" y="2721622"/>
              <a:ext cx="454367" cy="41225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8" idx="4"/>
              <a:endCxn id="109" idx="0"/>
            </p:cNvCxnSpPr>
            <p:nvPr/>
          </p:nvCxnSpPr>
          <p:spPr>
            <a:xfrm flipH="1">
              <a:off x="1859364" y="2913462"/>
              <a:ext cx="3127" cy="19410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9" idx="5"/>
              <a:endCxn id="109" idx="1"/>
            </p:cNvCxnSpPr>
            <p:nvPr/>
          </p:nvCxnSpPr>
          <p:spPr>
            <a:xfrm>
              <a:off x="1477546" y="2705784"/>
              <a:ext cx="351369" cy="41439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5" idx="5"/>
              <a:endCxn id="24" idx="2"/>
            </p:cNvCxnSpPr>
            <p:nvPr/>
          </p:nvCxnSpPr>
          <p:spPr>
            <a:xfrm>
              <a:off x="1493132" y="3021941"/>
              <a:ext cx="153080" cy="23164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4" idx="6"/>
              <a:endCxn id="109" idx="2"/>
            </p:cNvCxnSpPr>
            <p:nvPr/>
          </p:nvCxnSpPr>
          <p:spPr>
            <a:xfrm flipV="1">
              <a:off x="1689178" y="3150626"/>
              <a:ext cx="127124" cy="10295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1" idx="7"/>
              <a:endCxn id="109" idx="3"/>
            </p:cNvCxnSpPr>
            <p:nvPr/>
          </p:nvCxnSpPr>
          <p:spPr>
            <a:xfrm flipV="1">
              <a:off x="1664721" y="3181076"/>
              <a:ext cx="164194" cy="3262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09" idx="4"/>
              <a:endCxn id="14" idx="0"/>
            </p:cNvCxnSpPr>
            <p:nvPr/>
          </p:nvCxnSpPr>
          <p:spPr>
            <a:xfrm>
              <a:off x="1859364" y="3193688"/>
              <a:ext cx="138472" cy="6030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endCxn id="27" idx="2"/>
            </p:cNvCxnSpPr>
            <p:nvPr/>
          </p:nvCxnSpPr>
          <p:spPr>
            <a:xfrm>
              <a:off x="1883974" y="2891980"/>
              <a:ext cx="423697" cy="1256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30" idx="5"/>
              <a:endCxn id="27" idx="1"/>
            </p:cNvCxnSpPr>
            <p:nvPr/>
          </p:nvCxnSpPr>
          <p:spPr>
            <a:xfrm>
              <a:off x="1962796" y="2454948"/>
              <a:ext cx="351167" cy="4344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31" idx="4"/>
            </p:cNvCxnSpPr>
            <p:nvPr/>
          </p:nvCxnSpPr>
          <p:spPr>
            <a:xfrm flipH="1">
              <a:off x="1947605" y="1958017"/>
              <a:ext cx="39556" cy="45743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31" idx="5"/>
              <a:endCxn id="32" idx="1"/>
            </p:cNvCxnSpPr>
            <p:nvPr/>
          </p:nvCxnSpPr>
          <p:spPr>
            <a:xfrm>
              <a:off x="2002351" y="1951726"/>
              <a:ext cx="151924" cy="1343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09" idx="5"/>
              <a:endCxn id="10" idx="2"/>
            </p:cNvCxnSpPr>
            <p:nvPr/>
          </p:nvCxnSpPr>
          <p:spPr>
            <a:xfrm>
              <a:off x="1889813" y="3181076"/>
              <a:ext cx="763262" cy="20609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09" idx="5"/>
              <a:endCxn id="17" idx="0"/>
            </p:cNvCxnSpPr>
            <p:nvPr/>
          </p:nvCxnSpPr>
          <p:spPr>
            <a:xfrm>
              <a:off x="1889813" y="3181076"/>
              <a:ext cx="175695" cy="25550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22" idx="4"/>
              <a:endCxn id="110" idx="1"/>
            </p:cNvCxnSpPr>
            <p:nvPr/>
          </p:nvCxnSpPr>
          <p:spPr>
            <a:xfrm>
              <a:off x="1321114" y="3340980"/>
              <a:ext cx="147861" cy="80839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18" idx="4"/>
              <a:endCxn id="110" idx="0"/>
            </p:cNvCxnSpPr>
            <p:nvPr/>
          </p:nvCxnSpPr>
          <p:spPr>
            <a:xfrm flipH="1">
              <a:off x="1499423" y="3701104"/>
              <a:ext cx="1" cy="4356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 idx="3"/>
              <a:endCxn id="110" idx="7"/>
            </p:cNvCxnSpPr>
            <p:nvPr/>
          </p:nvCxnSpPr>
          <p:spPr>
            <a:xfrm flipH="1">
              <a:off x="1529873" y="3902946"/>
              <a:ext cx="140549" cy="2464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10" idx="6"/>
              <a:endCxn id="20" idx="3"/>
            </p:cNvCxnSpPr>
            <p:nvPr/>
          </p:nvCxnSpPr>
          <p:spPr>
            <a:xfrm flipV="1">
              <a:off x="1542485" y="4064634"/>
              <a:ext cx="444674" cy="1151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10" idx="5"/>
              <a:endCxn id="90" idx="2"/>
            </p:cNvCxnSpPr>
            <p:nvPr/>
          </p:nvCxnSpPr>
          <p:spPr>
            <a:xfrm>
              <a:off x="1529873" y="4210268"/>
              <a:ext cx="177224" cy="781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91" idx="4"/>
              <a:endCxn id="114" idx="0"/>
            </p:cNvCxnSpPr>
            <p:nvPr/>
          </p:nvCxnSpPr>
          <p:spPr>
            <a:xfrm>
              <a:off x="2107842" y="4537597"/>
              <a:ext cx="130193" cy="4961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88" idx="5"/>
              <a:endCxn id="86" idx="0"/>
            </p:cNvCxnSpPr>
            <p:nvPr/>
          </p:nvCxnSpPr>
          <p:spPr>
            <a:xfrm>
              <a:off x="2306398" y="4509822"/>
              <a:ext cx="98689" cy="21383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86" idx="7"/>
              <a:endCxn id="89" idx="3"/>
            </p:cNvCxnSpPr>
            <p:nvPr/>
          </p:nvCxnSpPr>
          <p:spPr>
            <a:xfrm flipV="1">
              <a:off x="2420278" y="4282099"/>
              <a:ext cx="260002" cy="44785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86" idx="6"/>
              <a:endCxn id="87" idx="2"/>
            </p:cNvCxnSpPr>
            <p:nvPr/>
          </p:nvCxnSpPr>
          <p:spPr>
            <a:xfrm>
              <a:off x="2426570" y="4745144"/>
              <a:ext cx="204452" cy="4126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84" idx="0"/>
            </p:cNvCxnSpPr>
            <p:nvPr/>
          </p:nvCxnSpPr>
          <p:spPr>
            <a:xfrm>
              <a:off x="2411171" y="4767730"/>
              <a:ext cx="15399" cy="44658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86" idx="5"/>
              <a:endCxn id="85" idx="1"/>
            </p:cNvCxnSpPr>
            <p:nvPr/>
          </p:nvCxnSpPr>
          <p:spPr>
            <a:xfrm>
              <a:off x="2420278" y="4760335"/>
              <a:ext cx="285278" cy="35928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84" idx="6"/>
              <a:endCxn id="83" idx="2"/>
            </p:cNvCxnSpPr>
            <p:nvPr/>
          </p:nvCxnSpPr>
          <p:spPr>
            <a:xfrm>
              <a:off x="2448053" y="5235803"/>
              <a:ext cx="495405" cy="20121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93" idx="6"/>
              <a:endCxn id="94" idx="2"/>
            </p:cNvCxnSpPr>
            <p:nvPr/>
          </p:nvCxnSpPr>
          <p:spPr>
            <a:xfrm flipV="1">
              <a:off x="2741728" y="4600777"/>
              <a:ext cx="426125" cy="1567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81" idx="5"/>
              <a:endCxn id="80" idx="1"/>
            </p:cNvCxnSpPr>
            <p:nvPr/>
          </p:nvCxnSpPr>
          <p:spPr>
            <a:xfrm>
              <a:off x="3381976" y="4398686"/>
              <a:ext cx="245912" cy="2009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3" idx="7"/>
              <a:endCxn id="80" idx="3"/>
            </p:cNvCxnSpPr>
            <p:nvPr/>
          </p:nvCxnSpPr>
          <p:spPr>
            <a:xfrm flipV="1">
              <a:off x="3200197" y="4630030"/>
              <a:ext cx="427692" cy="31617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80" idx="4"/>
              <a:endCxn id="82" idx="0"/>
            </p:cNvCxnSpPr>
            <p:nvPr/>
          </p:nvCxnSpPr>
          <p:spPr>
            <a:xfrm flipH="1">
              <a:off x="3547950" y="4636321"/>
              <a:ext cx="95130" cy="4016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223" name="椭圆 222"/>
            <p:cNvSpPr/>
            <p:nvPr/>
          </p:nvSpPr>
          <p:spPr>
            <a:xfrm>
              <a:off x="2884189" y="393529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4" name="直接连接符 223"/>
            <p:cNvCxnSpPr>
              <a:stCxn id="96" idx="6"/>
              <a:endCxn id="223" idx="2"/>
            </p:cNvCxnSpPr>
            <p:nvPr/>
          </p:nvCxnSpPr>
          <p:spPr>
            <a:xfrm>
              <a:off x="2695470" y="3884954"/>
              <a:ext cx="188719" cy="934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23" idx="4"/>
              <a:endCxn id="95" idx="0"/>
            </p:cNvCxnSpPr>
            <p:nvPr/>
          </p:nvCxnSpPr>
          <p:spPr>
            <a:xfrm>
              <a:off x="2927251" y="4021420"/>
              <a:ext cx="17771" cy="35935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23" idx="6"/>
              <a:endCxn id="97" idx="2"/>
            </p:cNvCxnSpPr>
            <p:nvPr/>
          </p:nvCxnSpPr>
          <p:spPr>
            <a:xfrm flipV="1">
              <a:off x="2970313" y="3816652"/>
              <a:ext cx="413681" cy="16170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12" idx="5"/>
              <a:endCxn id="223" idx="1"/>
            </p:cNvCxnSpPr>
            <p:nvPr/>
          </p:nvCxnSpPr>
          <p:spPr>
            <a:xfrm>
              <a:off x="2504993" y="3516221"/>
              <a:ext cx="391809" cy="43168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50" idx="6"/>
              <a:endCxn id="118" idx="2"/>
            </p:cNvCxnSpPr>
            <p:nvPr/>
          </p:nvCxnSpPr>
          <p:spPr>
            <a:xfrm flipV="1">
              <a:off x="3414872" y="3301513"/>
              <a:ext cx="390230" cy="4306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118" idx="4"/>
              <a:endCxn id="99" idx="7"/>
            </p:cNvCxnSpPr>
            <p:nvPr/>
          </p:nvCxnSpPr>
          <p:spPr>
            <a:xfrm flipH="1">
              <a:off x="3776825" y="3344575"/>
              <a:ext cx="71338" cy="38483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117" idx="4"/>
              <a:endCxn id="100" idx="0"/>
            </p:cNvCxnSpPr>
            <p:nvPr/>
          </p:nvCxnSpPr>
          <p:spPr>
            <a:xfrm>
              <a:off x="4051697" y="3134931"/>
              <a:ext cx="86945" cy="3802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117" idx="6"/>
              <a:endCxn id="101" idx="3"/>
            </p:cNvCxnSpPr>
            <p:nvPr/>
          </p:nvCxnSpPr>
          <p:spPr>
            <a:xfrm>
              <a:off x="4094759" y="3091869"/>
              <a:ext cx="394582" cy="5246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232" name="Freeform 34"/>
            <p:cNvSpPr>
              <a:spLocks noEditPoints="1"/>
            </p:cNvSpPr>
            <p:nvPr/>
          </p:nvSpPr>
          <p:spPr bwMode="auto">
            <a:xfrm>
              <a:off x="3867786" y="4631608"/>
              <a:ext cx="268544" cy="270037"/>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3" name="Freeform 66"/>
            <p:cNvSpPr>
              <a:spLocks noEditPoints="1"/>
            </p:cNvSpPr>
            <p:nvPr/>
          </p:nvSpPr>
          <p:spPr bwMode="auto">
            <a:xfrm>
              <a:off x="2944495" y="3315893"/>
              <a:ext cx="270037" cy="23721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4" name="Freeform 26"/>
            <p:cNvSpPr>
              <a:spLocks noEditPoints="1"/>
            </p:cNvSpPr>
            <p:nvPr/>
          </p:nvSpPr>
          <p:spPr bwMode="auto">
            <a:xfrm>
              <a:off x="4265281" y="3733419"/>
              <a:ext cx="241690" cy="268544"/>
            </a:xfrm>
            <a:custGeom>
              <a:avLst/>
              <a:gdLst>
                <a:gd name="T0" fmla="*/ 147 w 179"/>
                <a:gd name="T1" fmla="*/ 117 h 199"/>
                <a:gd name="T2" fmla="*/ 147 w 179"/>
                <a:gd name="T3" fmla="*/ 61 h 199"/>
                <a:gd name="T4" fmla="*/ 179 w 179"/>
                <a:gd name="T5" fmla="*/ 66 h 199"/>
                <a:gd name="T6" fmla="*/ 179 w 179"/>
                <a:gd name="T7" fmla="*/ 112 h 199"/>
                <a:gd name="T8" fmla="*/ 147 w 179"/>
                <a:gd name="T9" fmla="*/ 117 h 199"/>
                <a:gd name="T10" fmla="*/ 23 w 179"/>
                <a:gd name="T11" fmla="*/ 35 h 199"/>
                <a:gd name="T12" fmla="*/ 23 w 179"/>
                <a:gd name="T13" fmla="*/ 199 h 199"/>
                <a:gd name="T14" fmla="*/ 11 w 179"/>
                <a:gd name="T15" fmla="*/ 199 h 199"/>
                <a:gd name="T16" fmla="*/ 11 w 179"/>
                <a:gd name="T17" fmla="*/ 35 h 199"/>
                <a:gd name="T18" fmla="*/ 0 w 179"/>
                <a:gd name="T19" fmla="*/ 18 h 199"/>
                <a:gd name="T20" fmla="*/ 18 w 179"/>
                <a:gd name="T21" fmla="*/ 0 h 199"/>
                <a:gd name="T22" fmla="*/ 36 w 179"/>
                <a:gd name="T23" fmla="*/ 18 h 199"/>
                <a:gd name="T24" fmla="*/ 23 w 179"/>
                <a:gd name="T25" fmla="*/ 35 h 199"/>
                <a:gd name="T26" fmla="*/ 67 w 179"/>
                <a:gd name="T27" fmla="*/ 130 h 199"/>
                <a:gd name="T28" fmla="*/ 31 w 179"/>
                <a:gd name="T29" fmla="*/ 135 h 199"/>
                <a:gd name="T30" fmla="*/ 31 w 179"/>
                <a:gd name="T31" fmla="*/ 43 h 199"/>
                <a:gd name="T32" fmla="*/ 67 w 179"/>
                <a:gd name="T33" fmla="*/ 49 h 199"/>
                <a:gd name="T34" fmla="*/ 67 w 179"/>
                <a:gd name="T35" fmla="*/ 130 h 199"/>
                <a:gd name="T36" fmla="*/ 91 w 179"/>
                <a:gd name="T37" fmla="*/ 52 h 199"/>
                <a:gd name="T38" fmla="*/ 123 w 179"/>
                <a:gd name="T39" fmla="*/ 57 h 199"/>
                <a:gd name="T40" fmla="*/ 123 w 179"/>
                <a:gd name="T41" fmla="*/ 121 h 199"/>
                <a:gd name="T42" fmla="*/ 91 w 179"/>
                <a:gd name="T43" fmla="*/ 126 h 199"/>
                <a:gd name="T44" fmla="*/ 91 w 179"/>
                <a:gd name="T45" fmla="*/ 5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99">
                  <a:moveTo>
                    <a:pt x="147" y="117"/>
                  </a:moveTo>
                  <a:cubicBezTo>
                    <a:pt x="147" y="61"/>
                    <a:pt x="147" y="61"/>
                    <a:pt x="147" y="61"/>
                  </a:cubicBezTo>
                  <a:cubicBezTo>
                    <a:pt x="179" y="66"/>
                    <a:pt x="179" y="66"/>
                    <a:pt x="179" y="66"/>
                  </a:cubicBezTo>
                  <a:cubicBezTo>
                    <a:pt x="179" y="112"/>
                    <a:pt x="179" y="112"/>
                    <a:pt x="179" y="112"/>
                  </a:cubicBezTo>
                  <a:lnTo>
                    <a:pt x="147" y="117"/>
                  </a:lnTo>
                  <a:close/>
                  <a:moveTo>
                    <a:pt x="23" y="35"/>
                  </a:moveTo>
                  <a:cubicBezTo>
                    <a:pt x="23" y="199"/>
                    <a:pt x="23" y="199"/>
                    <a:pt x="23" y="199"/>
                  </a:cubicBezTo>
                  <a:cubicBezTo>
                    <a:pt x="11" y="199"/>
                    <a:pt x="11" y="199"/>
                    <a:pt x="11" y="199"/>
                  </a:cubicBezTo>
                  <a:cubicBezTo>
                    <a:pt x="11" y="35"/>
                    <a:pt x="11" y="35"/>
                    <a:pt x="11" y="35"/>
                  </a:cubicBezTo>
                  <a:cubicBezTo>
                    <a:pt x="5" y="32"/>
                    <a:pt x="0" y="25"/>
                    <a:pt x="0" y="18"/>
                  </a:cubicBezTo>
                  <a:cubicBezTo>
                    <a:pt x="0" y="8"/>
                    <a:pt x="8" y="0"/>
                    <a:pt x="18" y="0"/>
                  </a:cubicBezTo>
                  <a:cubicBezTo>
                    <a:pt x="28" y="0"/>
                    <a:pt x="36" y="8"/>
                    <a:pt x="36" y="18"/>
                  </a:cubicBezTo>
                  <a:cubicBezTo>
                    <a:pt x="36" y="26"/>
                    <a:pt x="31" y="33"/>
                    <a:pt x="23" y="35"/>
                  </a:cubicBezTo>
                  <a:close/>
                  <a:moveTo>
                    <a:pt x="67" y="130"/>
                  </a:moveTo>
                  <a:cubicBezTo>
                    <a:pt x="31" y="135"/>
                    <a:pt x="31" y="135"/>
                    <a:pt x="31" y="135"/>
                  </a:cubicBezTo>
                  <a:cubicBezTo>
                    <a:pt x="31" y="43"/>
                    <a:pt x="31" y="43"/>
                    <a:pt x="31" y="43"/>
                  </a:cubicBezTo>
                  <a:cubicBezTo>
                    <a:pt x="67" y="49"/>
                    <a:pt x="67" y="49"/>
                    <a:pt x="67" y="49"/>
                  </a:cubicBezTo>
                  <a:lnTo>
                    <a:pt x="67" y="130"/>
                  </a:lnTo>
                  <a:close/>
                  <a:moveTo>
                    <a:pt x="91" y="52"/>
                  </a:moveTo>
                  <a:cubicBezTo>
                    <a:pt x="123" y="57"/>
                    <a:pt x="123" y="57"/>
                    <a:pt x="123" y="57"/>
                  </a:cubicBezTo>
                  <a:cubicBezTo>
                    <a:pt x="123" y="121"/>
                    <a:pt x="123" y="121"/>
                    <a:pt x="123" y="121"/>
                  </a:cubicBezTo>
                  <a:cubicBezTo>
                    <a:pt x="91" y="126"/>
                    <a:pt x="91" y="126"/>
                    <a:pt x="91" y="126"/>
                  </a:cubicBezTo>
                  <a:lnTo>
                    <a:pt x="91" y="52"/>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5" name="Freeform 143"/>
            <p:cNvSpPr>
              <a:spLocks noEditPoints="1"/>
            </p:cNvSpPr>
            <p:nvPr/>
          </p:nvSpPr>
          <p:spPr bwMode="auto">
            <a:xfrm>
              <a:off x="1744999" y="4588078"/>
              <a:ext cx="268544" cy="241690"/>
            </a:xfrm>
            <a:custGeom>
              <a:avLst/>
              <a:gdLst>
                <a:gd name="T0" fmla="*/ 180 w 198"/>
                <a:gd name="T1" fmla="*/ 73 h 179"/>
                <a:gd name="T2" fmla="*/ 18 w 198"/>
                <a:gd name="T3" fmla="*/ 73 h 179"/>
                <a:gd name="T4" fmla="*/ 0 w 198"/>
                <a:gd name="T5" fmla="*/ 55 h 179"/>
                <a:gd name="T6" fmla="*/ 198 w 198"/>
                <a:gd name="T7" fmla="*/ 55 h 179"/>
                <a:gd name="T8" fmla="*/ 180 w 198"/>
                <a:gd name="T9" fmla="*/ 73 h 179"/>
                <a:gd name="T10" fmla="*/ 171 w 198"/>
                <a:gd name="T11" fmla="*/ 82 h 179"/>
                <a:gd name="T12" fmla="*/ 153 w 198"/>
                <a:gd name="T13" fmla="*/ 100 h 179"/>
                <a:gd name="T14" fmla="*/ 45 w 198"/>
                <a:gd name="T15" fmla="*/ 100 h 179"/>
                <a:gd name="T16" fmla="*/ 27 w 198"/>
                <a:gd name="T17" fmla="*/ 82 h 179"/>
                <a:gd name="T18" fmla="*/ 171 w 198"/>
                <a:gd name="T19" fmla="*/ 82 h 179"/>
                <a:gd name="T20" fmla="*/ 144 w 198"/>
                <a:gd name="T21" fmla="*/ 109 h 179"/>
                <a:gd name="T22" fmla="*/ 126 w 198"/>
                <a:gd name="T23" fmla="*/ 127 h 179"/>
                <a:gd name="T24" fmla="*/ 72 w 198"/>
                <a:gd name="T25" fmla="*/ 127 h 179"/>
                <a:gd name="T26" fmla="*/ 54 w 198"/>
                <a:gd name="T27" fmla="*/ 109 h 179"/>
                <a:gd name="T28" fmla="*/ 144 w 198"/>
                <a:gd name="T29" fmla="*/ 109 h 179"/>
                <a:gd name="T30" fmla="*/ 99 w 198"/>
                <a:gd name="T31" fmla="*/ 129 h 179"/>
                <a:gd name="T32" fmla="*/ 124 w 198"/>
                <a:gd name="T33" fmla="*/ 154 h 179"/>
                <a:gd name="T34" fmla="*/ 99 w 198"/>
                <a:gd name="T35" fmla="*/ 179 h 179"/>
                <a:gd name="T36" fmla="*/ 73 w 198"/>
                <a:gd name="T37" fmla="*/ 154 h 179"/>
                <a:gd name="T38" fmla="*/ 99 w 198"/>
                <a:gd name="T39" fmla="*/ 1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9">
                  <a:moveTo>
                    <a:pt x="180" y="73"/>
                  </a:moveTo>
                  <a:cubicBezTo>
                    <a:pt x="135" y="28"/>
                    <a:pt x="63" y="28"/>
                    <a:pt x="18" y="73"/>
                  </a:cubicBezTo>
                  <a:cubicBezTo>
                    <a:pt x="0" y="55"/>
                    <a:pt x="0" y="55"/>
                    <a:pt x="0" y="55"/>
                  </a:cubicBezTo>
                  <a:cubicBezTo>
                    <a:pt x="55" y="0"/>
                    <a:pt x="143" y="0"/>
                    <a:pt x="198" y="55"/>
                  </a:cubicBezTo>
                  <a:lnTo>
                    <a:pt x="180" y="73"/>
                  </a:lnTo>
                  <a:close/>
                  <a:moveTo>
                    <a:pt x="171" y="82"/>
                  </a:moveTo>
                  <a:cubicBezTo>
                    <a:pt x="153" y="100"/>
                    <a:pt x="153" y="100"/>
                    <a:pt x="153" y="100"/>
                  </a:cubicBezTo>
                  <a:cubicBezTo>
                    <a:pt x="123" y="70"/>
                    <a:pt x="75" y="70"/>
                    <a:pt x="45" y="100"/>
                  </a:cubicBezTo>
                  <a:cubicBezTo>
                    <a:pt x="27" y="82"/>
                    <a:pt x="27" y="82"/>
                    <a:pt x="27" y="82"/>
                  </a:cubicBezTo>
                  <a:cubicBezTo>
                    <a:pt x="67" y="42"/>
                    <a:pt x="131" y="42"/>
                    <a:pt x="171" y="82"/>
                  </a:cubicBezTo>
                  <a:close/>
                  <a:moveTo>
                    <a:pt x="144" y="109"/>
                  </a:moveTo>
                  <a:cubicBezTo>
                    <a:pt x="126" y="127"/>
                    <a:pt x="126" y="127"/>
                    <a:pt x="126" y="127"/>
                  </a:cubicBezTo>
                  <a:cubicBezTo>
                    <a:pt x="111" y="112"/>
                    <a:pt x="87" y="112"/>
                    <a:pt x="72" y="127"/>
                  </a:cubicBezTo>
                  <a:cubicBezTo>
                    <a:pt x="54" y="109"/>
                    <a:pt x="54" y="109"/>
                    <a:pt x="54" y="109"/>
                  </a:cubicBezTo>
                  <a:cubicBezTo>
                    <a:pt x="79" y="84"/>
                    <a:pt x="119" y="84"/>
                    <a:pt x="144" y="109"/>
                  </a:cubicBezTo>
                  <a:close/>
                  <a:moveTo>
                    <a:pt x="99" y="129"/>
                  </a:moveTo>
                  <a:cubicBezTo>
                    <a:pt x="113" y="129"/>
                    <a:pt x="124" y="140"/>
                    <a:pt x="124" y="154"/>
                  </a:cubicBezTo>
                  <a:cubicBezTo>
                    <a:pt x="124" y="168"/>
                    <a:pt x="113" y="179"/>
                    <a:pt x="99" y="179"/>
                  </a:cubicBezTo>
                  <a:cubicBezTo>
                    <a:pt x="85" y="179"/>
                    <a:pt x="73" y="168"/>
                    <a:pt x="73" y="154"/>
                  </a:cubicBezTo>
                  <a:cubicBezTo>
                    <a:pt x="73" y="140"/>
                    <a:pt x="85" y="129"/>
                    <a:pt x="99" y="12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6" name="Freeform 239"/>
            <p:cNvSpPr>
              <a:spLocks noEditPoints="1"/>
            </p:cNvSpPr>
            <p:nvPr/>
          </p:nvSpPr>
          <p:spPr bwMode="auto">
            <a:xfrm>
              <a:off x="1527877" y="2325282"/>
              <a:ext cx="259593" cy="2536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7" name="Freeform 54"/>
            <p:cNvSpPr>
              <a:spLocks noEditPoints="1"/>
            </p:cNvSpPr>
            <p:nvPr/>
          </p:nvSpPr>
          <p:spPr bwMode="auto">
            <a:xfrm>
              <a:off x="4760280" y="2207983"/>
              <a:ext cx="258102" cy="256609"/>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8" name="Freeform 145"/>
            <p:cNvSpPr>
              <a:spLocks noEditPoints="1"/>
            </p:cNvSpPr>
            <p:nvPr/>
          </p:nvSpPr>
          <p:spPr bwMode="auto">
            <a:xfrm>
              <a:off x="2970637" y="1829144"/>
              <a:ext cx="162619" cy="270037"/>
            </a:xfrm>
            <a:custGeom>
              <a:avLst/>
              <a:gdLst>
                <a:gd name="T0" fmla="*/ 76 w 109"/>
                <a:gd name="T1" fmla="*/ 127 h 181"/>
                <a:gd name="T2" fmla="*/ 65 w 109"/>
                <a:gd name="T3" fmla="*/ 116 h 181"/>
                <a:gd name="T4" fmla="*/ 76 w 109"/>
                <a:gd name="T5" fmla="*/ 105 h 181"/>
                <a:gd name="T6" fmla="*/ 98 w 109"/>
                <a:gd name="T7" fmla="*/ 94 h 181"/>
                <a:gd name="T8" fmla="*/ 109 w 109"/>
                <a:gd name="T9" fmla="*/ 105 h 181"/>
                <a:gd name="T10" fmla="*/ 76 w 109"/>
                <a:gd name="T11" fmla="*/ 116 h 181"/>
                <a:gd name="T12" fmla="*/ 87 w 109"/>
                <a:gd name="T13" fmla="*/ 149 h 181"/>
                <a:gd name="T14" fmla="*/ 76 w 109"/>
                <a:gd name="T15" fmla="*/ 138 h 181"/>
                <a:gd name="T16" fmla="*/ 87 w 109"/>
                <a:gd name="T17" fmla="*/ 127 h 181"/>
                <a:gd name="T18" fmla="*/ 98 w 109"/>
                <a:gd name="T19" fmla="*/ 159 h 181"/>
                <a:gd name="T20" fmla="*/ 87 w 109"/>
                <a:gd name="T21" fmla="*/ 170 h 181"/>
                <a:gd name="T22" fmla="*/ 87 w 109"/>
                <a:gd name="T23" fmla="*/ 149 h 181"/>
                <a:gd name="T24" fmla="*/ 98 w 109"/>
                <a:gd name="T25" fmla="*/ 159 h 181"/>
                <a:gd name="T26" fmla="*/ 65 w 109"/>
                <a:gd name="T27" fmla="*/ 181 h 181"/>
                <a:gd name="T28" fmla="*/ 76 w 109"/>
                <a:gd name="T29" fmla="*/ 170 h 181"/>
                <a:gd name="T30" fmla="*/ 87 w 109"/>
                <a:gd name="T31" fmla="*/ 181 h 181"/>
                <a:gd name="T32" fmla="*/ 54 w 109"/>
                <a:gd name="T33" fmla="*/ 159 h 181"/>
                <a:gd name="T34" fmla="*/ 65 w 109"/>
                <a:gd name="T35" fmla="*/ 149 h 181"/>
                <a:gd name="T36" fmla="*/ 65 w 109"/>
                <a:gd name="T37" fmla="*/ 170 h 181"/>
                <a:gd name="T38" fmla="*/ 54 w 109"/>
                <a:gd name="T39" fmla="*/ 159 h 181"/>
                <a:gd name="T40" fmla="*/ 44 w 109"/>
                <a:gd name="T41" fmla="*/ 127 h 181"/>
                <a:gd name="T42" fmla="*/ 54 w 109"/>
                <a:gd name="T43" fmla="*/ 138 h 181"/>
                <a:gd name="T44" fmla="*/ 44 w 109"/>
                <a:gd name="T45" fmla="*/ 149 h 181"/>
                <a:gd name="T46" fmla="*/ 22 w 109"/>
                <a:gd name="T47" fmla="*/ 138 h 181"/>
                <a:gd name="T48" fmla="*/ 11 w 109"/>
                <a:gd name="T49" fmla="*/ 149 h 181"/>
                <a:gd name="T50" fmla="*/ 0 w 109"/>
                <a:gd name="T51" fmla="*/ 159 h 181"/>
                <a:gd name="T52" fmla="*/ 11 w 109"/>
                <a:gd name="T53" fmla="*/ 0 h 181"/>
                <a:gd name="T54" fmla="*/ 22 w 109"/>
                <a:gd name="T55" fmla="*/ 7 h 181"/>
                <a:gd name="T56" fmla="*/ 11 w 109"/>
                <a:gd name="T57" fmla="*/ 17 h 181"/>
                <a:gd name="T58" fmla="*/ 22 w 109"/>
                <a:gd name="T59" fmla="*/ 138 h 181"/>
                <a:gd name="T60" fmla="*/ 33 w 109"/>
                <a:gd name="T61" fmla="*/ 127 h 181"/>
                <a:gd name="T62" fmla="*/ 22 w 109"/>
                <a:gd name="T63" fmla="*/ 138 h 181"/>
                <a:gd name="T64" fmla="*/ 22 w 109"/>
                <a:gd name="T65" fmla="*/ 28 h 181"/>
                <a:gd name="T66" fmla="*/ 33 w 109"/>
                <a:gd name="T67" fmla="*/ 17 h 181"/>
                <a:gd name="T68" fmla="*/ 44 w 109"/>
                <a:gd name="T69" fmla="*/ 39 h 181"/>
                <a:gd name="T70" fmla="*/ 33 w 109"/>
                <a:gd name="T71" fmla="*/ 28 h 181"/>
                <a:gd name="T72" fmla="*/ 44 w 109"/>
                <a:gd name="T73" fmla="*/ 39 h 181"/>
                <a:gd name="T74" fmla="*/ 44 w 109"/>
                <a:gd name="T75" fmla="*/ 116 h 181"/>
                <a:gd name="T76" fmla="*/ 33 w 109"/>
                <a:gd name="T77" fmla="*/ 127 h 181"/>
                <a:gd name="T78" fmla="*/ 87 w 109"/>
                <a:gd name="T79" fmla="*/ 83 h 181"/>
                <a:gd name="T80" fmla="*/ 98 w 109"/>
                <a:gd name="T81" fmla="*/ 94 h 181"/>
                <a:gd name="T82" fmla="*/ 87 w 109"/>
                <a:gd name="T83" fmla="*/ 83 h 181"/>
                <a:gd name="T84" fmla="*/ 87 w 109"/>
                <a:gd name="T85" fmla="*/ 73 h 181"/>
                <a:gd name="T86" fmla="*/ 76 w 109"/>
                <a:gd name="T87" fmla="*/ 83 h 181"/>
                <a:gd name="T88" fmla="*/ 65 w 109"/>
                <a:gd name="T89" fmla="*/ 62 h 181"/>
                <a:gd name="T90" fmla="*/ 76 w 109"/>
                <a:gd name="T91" fmla="*/ 73 h 181"/>
                <a:gd name="T92" fmla="*/ 65 w 109"/>
                <a:gd name="T93" fmla="*/ 62 h 181"/>
                <a:gd name="T94" fmla="*/ 44 w 109"/>
                <a:gd name="T95" fmla="*/ 51 h 181"/>
                <a:gd name="T96" fmla="*/ 54 w 109"/>
                <a:gd name="T97" fmla="*/ 40 h 181"/>
                <a:gd name="T98" fmla="*/ 65 w 109"/>
                <a:gd name="T99" fmla="*/ 51 h 181"/>
                <a:gd name="T100" fmla="*/ 54 w 109"/>
                <a:gd name="T101" fmla="*/ 6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9" h="181">
                  <a:moveTo>
                    <a:pt x="76" y="116"/>
                  </a:moveTo>
                  <a:lnTo>
                    <a:pt x="76" y="127"/>
                  </a:lnTo>
                  <a:lnTo>
                    <a:pt x="65" y="127"/>
                  </a:lnTo>
                  <a:lnTo>
                    <a:pt x="65" y="116"/>
                  </a:lnTo>
                  <a:lnTo>
                    <a:pt x="65" y="105"/>
                  </a:lnTo>
                  <a:lnTo>
                    <a:pt x="76" y="105"/>
                  </a:lnTo>
                  <a:lnTo>
                    <a:pt x="98" y="105"/>
                  </a:lnTo>
                  <a:lnTo>
                    <a:pt x="98" y="94"/>
                  </a:lnTo>
                  <a:lnTo>
                    <a:pt x="109" y="94"/>
                  </a:lnTo>
                  <a:lnTo>
                    <a:pt x="109" y="105"/>
                  </a:lnTo>
                  <a:lnTo>
                    <a:pt x="109" y="116"/>
                  </a:lnTo>
                  <a:lnTo>
                    <a:pt x="76" y="116"/>
                  </a:lnTo>
                  <a:close/>
                  <a:moveTo>
                    <a:pt x="87" y="138"/>
                  </a:moveTo>
                  <a:lnTo>
                    <a:pt x="87" y="149"/>
                  </a:lnTo>
                  <a:lnTo>
                    <a:pt x="76" y="149"/>
                  </a:lnTo>
                  <a:lnTo>
                    <a:pt x="76" y="138"/>
                  </a:lnTo>
                  <a:lnTo>
                    <a:pt x="76" y="127"/>
                  </a:lnTo>
                  <a:lnTo>
                    <a:pt x="87" y="127"/>
                  </a:lnTo>
                  <a:lnTo>
                    <a:pt x="87" y="138"/>
                  </a:lnTo>
                  <a:close/>
                  <a:moveTo>
                    <a:pt x="98" y="159"/>
                  </a:moveTo>
                  <a:lnTo>
                    <a:pt x="98" y="170"/>
                  </a:lnTo>
                  <a:lnTo>
                    <a:pt x="87" y="170"/>
                  </a:lnTo>
                  <a:lnTo>
                    <a:pt x="87" y="159"/>
                  </a:lnTo>
                  <a:lnTo>
                    <a:pt x="87" y="149"/>
                  </a:lnTo>
                  <a:lnTo>
                    <a:pt x="98" y="149"/>
                  </a:lnTo>
                  <a:lnTo>
                    <a:pt x="98" y="159"/>
                  </a:lnTo>
                  <a:close/>
                  <a:moveTo>
                    <a:pt x="76" y="181"/>
                  </a:moveTo>
                  <a:lnTo>
                    <a:pt x="65" y="181"/>
                  </a:lnTo>
                  <a:lnTo>
                    <a:pt x="65" y="170"/>
                  </a:lnTo>
                  <a:lnTo>
                    <a:pt x="76" y="170"/>
                  </a:lnTo>
                  <a:lnTo>
                    <a:pt x="87" y="170"/>
                  </a:lnTo>
                  <a:lnTo>
                    <a:pt x="87" y="181"/>
                  </a:lnTo>
                  <a:lnTo>
                    <a:pt x="76" y="181"/>
                  </a:lnTo>
                  <a:close/>
                  <a:moveTo>
                    <a:pt x="54" y="159"/>
                  </a:moveTo>
                  <a:lnTo>
                    <a:pt x="54" y="149"/>
                  </a:lnTo>
                  <a:lnTo>
                    <a:pt x="65" y="149"/>
                  </a:lnTo>
                  <a:lnTo>
                    <a:pt x="65" y="159"/>
                  </a:lnTo>
                  <a:lnTo>
                    <a:pt x="65" y="170"/>
                  </a:lnTo>
                  <a:lnTo>
                    <a:pt x="54" y="170"/>
                  </a:lnTo>
                  <a:lnTo>
                    <a:pt x="54" y="159"/>
                  </a:lnTo>
                  <a:close/>
                  <a:moveTo>
                    <a:pt x="44" y="138"/>
                  </a:moveTo>
                  <a:lnTo>
                    <a:pt x="44" y="127"/>
                  </a:lnTo>
                  <a:lnTo>
                    <a:pt x="54" y="127"/>
                  </a:lnTo>
                  <a:lnTo>
                    <a:pt x="54" y="138"/>
                  </a:lnTo>
                  <a:lnTo>
                    <a:pt x="54" y="149"/>
                  </a:lnTo>
                  <a:lnTo>
                    <a:pt x="44" y="149"/>
                  </a:lnTo>
                  <a:lnTo>
                    <a:pt x="44" y="138"/>
                  </a:lnTo>
                  <a:close/>
                  <a:moveTo>
                    <a:pt x="22" y="138"/>
                  </a:moveTo>
                  <a:lnTo>
                    <a:pt x="22" y="149"/>
                  </a:lnTo>
                  <a:lnTo>
                    <a:pt x="11" y="149"/>
                  </a:lnTo>
                  <a:lnTo>
                    <a:pt x="11" y="159"/>
                  </a:lnTo>
                  <a:lnTo>
                    <a:pt x="0" y="159"/>
                  </a:lnTo>
                  <a:lnTo>
                    <a:pt x="0" y="0"/>
                  </a:lnTo>
                  <a:lnTo>
                    <a:pt x="11" y="0"/>
                  </a:lnTo>
                  <a:lnTo>
                    <a:pt x="11" y="7"/>
                  </a:lnTo>
                  <a:lnTo>
                    <a:pt x="22" y="7"/>
                  </a:lnTo>
                  <a:lnTo>
                    <a:pt x="22" y="17"/>
                  </a:lnTo>
                  <a:lnTo>
                    <a:pt x="11" y="17"/>
                  </a:lnTo>
                  <a:lnTo>
                    <a:pt x="11" y="138"/>
                  </a:lnTo>
                  <a:lnTo>
                    <a:pt x="22" y="138"/>
                  </a:lnTo>
                  <a:lnTo>
                    <a:pt x="22" y="127"/>
                  </a:lnTo>
                  <a:lnTo>
                    <a:pt x="33" y="127"/>
                  </a:lnTo>
                  <a:lnTo>
                    <a:pt x="33" y="138"/>
                  </a:lnTo>
                  <a:lnTo>
                    <a:pt x="22" y="138"/>
                  </a:lnTo>
                  <a:close/>
                  <a:moveTo>
                    <a:pt x="33" y="28"/>
                  </a:moveTo>
                  <a:lnTo>
                    <a:pt x="22" y="28"/>
                  </a:lnTo>
                  <a:lnTo>
                    <a:pt x="22" y="17"/>
                  </a:lnTo>
                  <a:lnTo>
                    <a:pt x="33" y="17"/>
                  </a:lnTo>
                  <a:lnTo>
                    <a:pt x="33" y="28"/>
                  </a:lnTo>
                  <a:close/>
                  <a:moveTo>
                    <a:pt x="44" y="39"/>
                  </a:moveTo>
                  <a:lnTo>
                    <a:pt x="33" y="39"/>
                  </a:lnTo>
                  <a:lnTo>
                    <a:pt x="33" y="28"/>
                  </a:lnTo>
                  <a:lnTo>
                    <a:pt x="44" y="28"/>
                  </a:lnTo>
                  <a:lnTo>
                    <a:pt x="44" y="39"/>
                  </a:lnTo>
                  <a:close/>
                  <a:moveTo>
                    <a:pt x="33" y="116"/>
                  </a:moveTo>
                  <a:lnTo>
                    <a:pt x="44" y="116"/>
                  </a:lnTo>
                  <a:lnTo>
                    <a:pt x="44" y="127"/>
                  </a:lnTo>
                  <a:lnTo>
                    <a:pt x="33" y="127"/>
                  </a:lnTo>
                  <a:lnTo>
                    <a:pt x="33" y="116"/>
                  </a:lnTo>
                  <a:close/>
                  <a:moveTo>
                    <a:pt x="87" y="83"/>
                  </a:moveTo>
                  <a:lnTo>
                    <a:pt x="98" y="83"/>
                  </a:lnTo>
                  <a:lnTo>
                    <a:pt x="98" y="94"/>
                  </a:lnTo>
                  <a:lnTo>
                    <a:pt x="87" y="94"/>
                  </a:lnTo>
                  <a:lnTo>
                    <a:pt x="87" y="83"/>
                  </a:lnTo>
                  <a:close/>
                  <a:moveTo>
                    <a:pt x="76" y="73"/>
                  </a:moveTo>
                  <a:lnTo>
                    <a:pt x="87" y="73"/>
                  </a:lnTo>
                  <a:lnTo>
                    <a:pt x="87" y="83"/>
                  </a:lnTo>
                  <a:lnTo>
                    <a:pt x="76" y="83"/>
                  </a:lnTo>
                  <a:lnTo>
                    <a:pt x="76" y="73"/>
                  </a:lnTo>
                  <a:close/>
                  <a:moveTo>
                    <a:pt x="65" y="62"/>
                  </a:moveTo>
                  <a:lnTo>
                    <a:pt x="76" y="62"/>
                  </a:lnTo>
                  <a:lnTo>
                    <a:pt x="76" y="73"/>
                  </a:lnTo>
                  <a:lnTo>
                    <a:pt x="65" y="73"/>
                  </a:lnTo>
                  <a:lnTo>
                    <a:pt x="65" y="62"/>
                  </a:lnTo>
                  <a:close/>
                  <a:moveTo>
                    <a:pt x="54" y="51"/>
                  </a:moveTo>
                  <a:lnTo>
                    <a:pt x="44" y="51"/>
                  </a:lnTo>
                  <a:lnTo>
                    <a:pt x="44" y="40"/>
                  </a:lnTo>
                  <a:lnTo>
                    <a:pt x="54" y="40"/>
                  </a:lnTo>
                  <a:lnTo>
                    <a:pt x="54" y="51"/>
                  </a:lnTo>
                  <a:lnTo>
                    <a:pt x="65" y="51"/>
                  </a:lnTo>
                  <a:lnTo>
                    <a:pt x="65" y="62"/>
                  </a:lnTo>
                  <a:lnTo>
                    <a:pt x="54" y="62"/>
                  </a:lnTo>
                  <a:lnTo>
                    <a:pt x="54" y="5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239" name="TextBox 42"/>
          <p:cNvSpPr txBox="1"/>
          <p:nvPr/>
        </p:nvSpPr>
        <p:spPr>
          <a:xfrm>
            <a:off x="663650" y="3224638"/>
            <a:ext cx="6275419" cy="922020"/>
          </a:xfrm>
          <a:prstGeom prst="rect">
            <a:avLst/>
          </a:prstGeom>
          <a:noFill/>
        </p:spPr>
        <p:txBody>
          <a:bodyPr wrap="square" rtlCol="0">
            <a:spAutoFit/>
          </a:bodyPr>
          <a:lstStyle/>
          <a:p>
            <a:r>
              <a:rPr lang="en-US" sz="5400" b="1" spc="300" dirty="0" err="1">
                <a:solidFill>
                  <a:srgbClr val="005CA7"/>
                </a:solidFill>
                <a:latin typeface="微软雅黑" panose="020B0503020204020204" pitchFamily="34" charset="-122"/>
                <a:ea typeface="微软雅黑" panose="020B0503020204020204" pitchFamily="34" charset="-122"/>
              </a:rPr>
              <a:t>Gitlab</a:t>
            </a:r>
            <a:r>
              <a:rPr lang="zh-CN" altLang="en-US" sz="5400" b="1" spc="300" dirty="0">
                <a:solidFill>
                  <a:srgbClr val="005CA7"/>
                </a:solidFill>
                <a:latin typeface="微软雅黑" panose="020B0503020204020204" pitchFamily="34" charset="-122"/>
                <a:ea typeface="微软雅黑" panose="020B0503020204020204" pitchFamily="34" charset="-122"/>
              </a:rPr>
              <a:t>使用简介</a:t>
            </a:r>
          </a:p>
        </p:txBody>
      </p:sp>
      <p:grpSp>
        <p:nvGrpSpPr>
          <p:cNvPr id="2" name="组合 1"/>
          <p:cNvGrpSpPr/>
          <p:nvPr/>
        </p:nvGrpSpPr>
        <p:grpSpPr>
          <a:xfrm>
            <a:off x="743958" y="3115930"/>
            <a:ext cx="5761439" cy="0"/>
            <a:chOff x="743958" y="3475975"/>
            <a:chExt cx="5761439" cy="0"/>
          </a:xfrm>
        </p:grpSpPr>
        <p:cxnSp>
          <p:nvCxnSpPr>
            <p:cNvPr id="241" name="直接连接符 240"/>
            <p:cNvCxnSpPr/>
            <p:nvPr/>
          </p:nvCxnSpPr>
          <p:spPr>
            <a:xfrm flipH="1">
              <a:off x="1547400" y="3475975"/>
              <a:ext cx="4957997"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flipH="1" flipV="1">
              <a:off x="743958" y="3475975"/>
              <a:ext cx="141265"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45" name="组合 244"/>
          <p:cNvGrpSpPr/>
          <p:nvPr/>
        </p:nvGrpSpPr>
        <p:grpSpPr>
          <a:xfrm flipV="1">
            <a:off x="743958" y="4187162"/>
            <a:ext cx="5776149" cy="0"/>
            <a:chOff x="1170147" y="2641879"/>
            <a:chExt cx="7973853" cy="0"/>
          </a:xfrm>
        </p:grpSpPr>
        <p:cxnSp>
          <p:nvCxnSpPr>
            <p:cNvPr id="246" name="直接连接符 245"/>
            <p:cNvCxnSpPr/>
            <p:nvPr/>
          </p:nvCxnSpPr>
          <p:spPr>
            <a:xfrm flipV="1">
              <a:off x="1170147" y="2641879"/>
              <a:ext cx="6864719"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4"/>
          <p:cNvGrpSpPr>
            <a:grpSpLocks noChangeAspect="1"/>
          </p:cNvGrpSpPr>
          <p:nvPr/>
        </p:nvGrpSpPr>
        <p:grpSpPr bwMode="auto">
          <a:xfrm>
            <a:off x="5314373" y="1725675"/>
            <a:ext cx="1563254" cy="1033831"/>
            <a:chOff x="3296" y="1429"/>
            <a:chExt cx="375" cy="248"/>
          </a:xfrm>
        </p:grpSpPr>
        <p:sp>
          <p:nvSpPr>
            <p:cNvPr id="37" name="AutoShape 3"/>
            <p:cNvSpPr>
              <a:spLocks noChangeAspect="1" noChangeArrowheads="1" noTextEdit="1"/>
            </p:cNvSpPr>
            <p:nvPr/>
          </p:nvSpPr>
          <p:spPr bwMode="auto">
            <a:xfrm>
              <a:off x="3296" y="1429"/>
              <a:ext cx="37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Freeform 5"/>
            <p:cNvSpPr/>
            <p:nvPr/>
          </p:nvSpPr>
          <p:spPr bwMode="auto">
            <a:xfrm>
              <a:off x="3296" y="1432"/>
              <a:ext cx="224" cy="240"/>
            </a:xfrm>
            <a:custGeom>
              <a:avLst/>
              <a:gdLst>
                <a:gd name="T0" fmla="*/ 76 w 93"/>
                <a:gd name="T1" fmla="*/ 72 h 99"/>
                <a:gd name="T2" fmla="*/ 73 w 93"/>
                <a:gd name="T3" fmla="*/ 68 h 99"/>
                <a:gd name="T4" fmla="*/ 74 w 93"/>
                <a:gd name="T5" fmla="*/ 54 h 99"/>
                <a:gd name="T6" fmla="*/ 80 w 93"/>
                <a:gd name="T7" fmla="*/ 40 h 99"/>
                <a:gd name="T8" fmla="*/ 79 w 93"/>
                <a:gd name="T9" fmla="*/ 34 h 99"/>
                <a:gd name="T10" fmla="*/ 79 w 93"/>
                <a:gd name="T11" fmla="*/ 32 h 99"/>
                <a:gd name="T12" fmla="*/ 80 w 93"/>
                <a:gd name="T13" fmla="*/ 18 h 99"/>
                <a:gd name="T14" fmla="*/ 77 w 93"/>
                <a:gd name="T15" fmla="*/ 10 h 99"/>
                <a:gd name="T16" fmla="*/ 74 w 93"/>
                <a:gd name="T17" fmla="*/ 6 h 99"/>
                <a:gd name="T18" fmla="*/ 73 w 93"/>
                <a:gd name="T19" fmla="*/ 0 h 99"/>
                <a:gd name="T20" fmla="*/ 59 w 93"/>
                <a:gd name="T21" fmla="*/ 4 h 99"/>
                <a:gd name="T22" fmla="*/ 44 w 93"/>
                <a:gd name="T23" fmla="*/ 6 h 99"/>
                <a:gd name="T24" fmla="*/ 36 w 93"/>
                <a:gd name="T25" fmla="*/ 19 h 99"/>
                <a:gd name="T26" fmla="*/ 37 w 93"/>
                <a:gd name="T27" fmla="*/ 34 h 99"/>
                <a:gd name="T28" fmla="*/ 35 w 93"/>
                <a:gd name="T29" fmla="*/ 33 h 99"/>
                <a:gd name="T30" fmla="*/ 37 w 93"/>
                <a:gd name="T31" fmla="*/ 42 h 99"/>
                <a:gd name="T32" fmla="*/ 41 w 93"/>
                <a:gd name="T33" fmla="*/ 55 h 99"/>
                <a:gd name="T34" fmla="*/ 42 w 93"/>
                <a:gd name="T35" fmla="*/ 68 h 99"/>
                <a:gd name="T36" fmla="*/ 39 w 93"/>
                <a:gd name="T37" fmla="*/ 72 h 99"/>
                <a:gd name="T38" fmla="*/ 34 w 93"/>
                <a:gd name="T39" fmla="*/ 78 h 99"/>
                <a:gd name="T40" fmla="*/ 5 w 93"/>
                <a:gd name="T41" fmla="*/ 92 h 99"/>
                <a:gd name="T42" fmla="*/ 1 w 93"/>
                <a:gd name="T43" fmla="*/ 99 h 99"/>
                <a:gd name="T44" fmla="*/ 66 w 93"/>
                <a:gd name="T45" fmla="*/ 99 h 99"/>
                <a:gd name="T46" fmla="*/ 72 w 93"/>
                <a:gd name="T47" fmla="*/ 91 h 99"/>
                <a:gd name="T48" fmla="*/ 84 w 93"/>
                <a:gd name="T49" fmla="*/ 87 h 99"/>
                <a:gd name="T50" fmla="*/ 93 w 93"/>
                <a:gd name="T51" fmla="*/ 83 h 99"/>
                <a:gd name="T52" fmla="*/ 81 w 93"/>
                <a:gd name="T53" fmla="*/ 78 h 99"/>
                <a:gd name="T54" fmla="*/ 76 w 93"/>
                <a:gd name="T5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99">
                  <a:moveTo>
                    <a:pt x="76" y="72"/>
                  </a:moveTo>
                  <a:cubicBezTo>
                    <a:pt x="76" y="70"/>
                    <a:pt x="75" y="68"/>
                    <a:pt x="73" y="68"/>
                  </a:cubicBezTo>
                  <a:cubicBezTo>
                    <a:pt x="72" y="63"/>
                    <a:pt x="72" y="65"/>
                    <a:pt x="74" y="54"/>
                  </a:cubicBezTo>
                  <a:cubicBezTo>
                    <a:pt x="76" y="43"/>
                    <a:pt x="76" y="48"/>
                    <a:pt x="80" y="40"/>
                  </a:cubicBezTo>
                  <a:cubicBezTo>
                    <a:pt x="82" y="34"/>
                    <a:pt x="82" y="33"/>
                    <a:pt x="79" y="34"/>
                  </a:cubicBezTo>
                  <a:cubicBezTo>
                    <a:pt x="79" y="33"/>
                    <a:pt x="79" y="32"/>
                    <a:pt x="79" y="32"/>
                  </a:cubicBezTo>
                  <a:cubicBezTo>
                    <a:pt x="79" y="27"/>
                    <a:pt x="79" y="23"/>
                    <a:pt x="80" y="18"/>
                  </a:cubicBezTo>
                  <a:cubicBezTo>
                    <a:pt x="80" y="15"/>
                    <a:pt x="79" y="12"/>
                    <a:pt x="77" y="10"/>
                  </a:cubicBezTo>
                  <a:cubicBezTo>
                    <a:pt x="76" y="9"/>
                    <a:pt x="74" y="6"/>
                    <a:pt x="74" y="6"/>
                  </a:cubicBezTo>
                  <a:cubicBezTo>
                    <a:pt x="73" y="0"/>
                    <a:pt x="73" y="0"/>
                    <a:pt x="73" y="0"/>
                  </a:cubicBezTo>
                  <a:cubicBezTo>
                    <a:pt x="70" y="4"/>
                    <a:pt x="59" y="4"/>
                    <a:pt x="59" y="4"/>
                  </a:cubicBezTo>
                  <a:cubicBezTo>
                    <a:pt x="59" y="4"/>
                    <a:pt x="49" y="5"/>
                    <a:pt x="44" y="6"/>
                  </a:cubicBezTo>
                  <a:cubicBezTo>
                    <a:pt x="38" y="8"/>
                    <a:pt x="35" y="12"/>
                    <a:pt x="36" y="19"/>
                  </a:cubicBezTo>
                  <a:cubicBezTo>
                    <a:pt x="36" y="23"/>
                    <a:pt x="37" y="30"/>
                    <a:pt x="37" y="34"/>
                  </a:cubicBezTo>
                  <a:cubicBezTo>
                    <a:pt x="37" y="35"/>
                    <a:pt x="36" y="33"/>
                    <a:pt x="35" y="33"/>
                  </a:cubicBezTo>
                  <a:cubicBezTo>
                    <a:pt x="34" y="34"/>
                    <a:pt x="35" y="39"/>
                    <a:pt x="37" y="42"/>
                  </a:cubicBezTo>
                  <a:cubicBezTo>
                    <a:pt x="39" y="47"/>
                    <a:pt x="39" y="44"/>
                    <a:pt x="41" y="55"/>
                  </a:cubicBezTo>
                  <a:cubicBezTo>
                    <a:pt x="43" y="69"/>
                    <a:pt x="43" y="63"/>
                    <a:pt x="42" y="68"/>
                  </a:cubicBezTo>
                  <a:cubicBezTo>
                    <a:pt x="40" y="68"/>
                    <a:pt x="40" y="70"/>
                    <a:pt x="39" y="72"/>
                  </a:cubicBezTo>
                  <a:cubicBezTo>
                    <a:pt x="39" y="75"/>
                    <a:pt x="37" y="77"/>
                    <a:pt x="34" y="78"/>
                  </a:cubicBezTo>
                  <a:cubicBezTo>
                    <a:pt x="24" y="83"/>
                    <a:pt x="15" y="87"/>
                    <a:pt x="5" y="92"/>
                  </a:cubicBezTo>
                  <a:cubicBezTo>
                    <a:pt x="2" y="93"/>
                    <a:pt x="0" y="95"/>
                    <a:pt x="1" y="99"/>
                  </a:cubicBezTo>
                  <a:cubicBezTo>
                    <a:pt x="23" y="99"/>
                    <a:pt x="44" y="99"/>
                    <a:pt x="66" y="99"/>
                  </a:cubicBezTo>
                  <a:cubicBezTo>
                    <a:pt x="67" y="97"/>
                    <a:pt x="68" y="93"/>
                    <a:pt x="72" y="91"/>
                  </a:cubicBezTo>
                  <a:cubicBezTo>
                    <a:pt x="76" y="90"/>
                    <a:pt x="80" y="88"/>
                    <a:pt x="84" y="87"/>
                  </a:cubicBezTo>
                  <a:cubicBezTo>
                    <a:pt x="87" y="85"/>
                    <a:pt x="90" y="84"/>
                    <a:pt x="93" y="83"/>
                  </a:cubicBezTo>
                  <a:cubicBezTo>
                    <a:pt x="89" y="82"/>
                    <a:pt x="85" y="80"/>
                    <a:pt x="81" y="78"/>
                  </a:cubicBezTo>
                  <a:cubicBezTo>
                    <a:pt x="78" y="77"/>
                    <a:pt x="77" y="75"/>
                    <a:pt x="76" y="72"/>
                  </a:cubicBezTo>
                  <a:close/>
                </a:path>
              </a:pathLst>
            </a:custGeom>
            <a:solidFill>
              <a:srgbClr val="005C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p:nvPr/>
          </p:nvSpPr>
          <p:spPr bwMode="auto">
            <a:xfrm>
              <a:off x="3464" y="1497"/>
              <a:ext cx="209" cy="178"/>
            </a:xfrm>
            <a:custGeom>
              <a:avLst/>
              <a:gdLst>
                <a:gd name="T0" fmla="*/ 83 w 87"/>
                <a:gd name="T1" fmla="*/ 67 h 73"/>
                <a:gd name="T2" fmla="*/ 64 w 87"/>
                <a:gd name="T3" fmla="*/ 59 h 73"/>
                <a:gd name="T4" fmla="*/ 58 w 87"/>
                <a:gd name="T5" fmla="*/ 51 h 73"/>
                <a:gd name="T6" fmla="*/ 56 w 87"/>
                <a:gd name="T7" fmla="*/ 51 h 73"/>
                <a:gd name="T8" fmla="*/ 55 w 87"/>
                <a:gd name="T9" fmla="*/ 45 h 73"/>
                <a:gd name="T10" fmla="*/ 69 w 87"/>
                <a:gd name="T11" fmla="*/ 36 h 73"/>
                <a:gd name="T12" fmla="*/ 60 w 87"/>
                <a:gd name="T13" fmla="*/ 25 h 73"/>
                <a:gd name="T14" fmla="*/ 60 w 87"/>
                <a:gd name="T15" fmla="*/ 14 h 73"/>
                <a:gd name="T16" fmla="*/ 57 w 87"/>
                <a:gd name="T17" fmla="*/ 6 h 73"/>
                <a:gd name="T18" fmla="*/ 50 w 87"/>
                <a:gd name="T19" fmla="*/ 2 h 73"/>
                <a:gd name="T20" fmla="*/ 43 w 87"/>
                <a:gd name="T21" fmla="*/ 0 h 73"/>
                <a:gd name="T22" fmla="*/ 32 w 87"/>
                <a:gd name="T23" fmla="*/ 4 h 73"/>
                <a:gd name="T24" fmla="*/ 27 w 87"/>
                <a:gd name="T25" fmla="*/ 18 h 73"/>
                <a:gd name="T26" fmla="*/ 27 w 87"/>
                <a:gd name="T27" fmla="*/ 23 h 73"/>
                <a:gd name="T28" fmla="*/ 18 w 87"/>
                <a:gd name="T29" fmla="*/ 36 h 73"/>
                <a:gd name="T30" fmla="*/ 18 w 87"/>
                <a:gd name="T31" fmla="*/ 36 h 73"/>
                <a:gd name="T32" fmla="*/ 32 w 87"/>
                <a:gd name="T33" fmla="*/ 45 h 73"/>
                <a:gd name="T34" fmla="*/ 32 w 87"/>
                <a:gd name="T35" fmla="*/ 47 h 73"/>
                <a:gd name="T36" fmla="*/ 30 w 87"/>
                <a:gd name="T37" fmla="*/ 52 h 73"/>
                <a:gd name="T38" fmla="*/ 30 w 87"/>
                <a:gd name="T39" fmla="*/ 52 h 73"/>
                <a:gd name="T40" fmla="*/ 26 w 87"/>
                <a:gd name="T41" fmla="*/ 58 h 73"/>
                <a:gd name="T42" fmla="*/ 26 w 87"/>
                <a:gd name="T43" fmla="*/ 59 h 73"/>
                <a:gd name="T44" fmla="*/ 4 w 87"/>
                <a:gd name="T45" fmla="*/ 67 h 73"/>
                <a:gd name="T46" fmla="*/ 0 w 87"/>
                <a:gd name="T47" fmla="*/ 72 h 73"/>
                <a:gd name="T48" fmla="*/ 0 w 87"/>
                <a:gd name="T49" fmla="*/ 73 h 73"/>
                <a:gd name="T50" fmla="*/ 87 w 87"/>
                <a:gd name="T51" fmla="*/ 73 h 73"/>
                <a:gd name="T52" fmla="*/ 83 w 87"/>
                <a:gd name="T53" fmla="*/ 6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 h="73">
                  <a:moveTo>
                    <a:pt x="83" y="67"/>
                  </a:moveTo>
                  <a:cubicBezTo>
                    <a:pt x="77" y="64"/>
                    <a:pt x="70" y="62"/>
                    <a:pt x="64" y="59"/>
                  </a:cubicBezTo>
                  <a:cubicBezTo>
                    <a:pt x="61" y="58"/>
                    <a:pt x="58" y="55"/>
                    <a:pt x="58" y="51"/>
                  </a:cubicBezTo>
                  <a:cubicBezTo>
                    <a:pt x="57" y="51"/>
                    <a:pt x="57" y="51"/>
                    <a:pt x="56" y="51"/>
                  </a:cubicBezTo>
                  <a:cubicBezTo>
                    <a:pt x="56" y="51"/>
                    <a:pt x="55" y="51"/>
                    <a:pt x="55" y="45"/>
                  </a:cubicBezTo>
                  <a:cubicBezTo>
                    <a:pt x="61" y="44"/>
                    <a:pt x="65" y="41"/>
                    <a:pt x="69" y="36"/>
                  </a:cubicBezTo>
                  <a:cubicBezTo>
                    <a:pt x="63" y="35"/>
                    <a:pt x="60" y="31"/>
                    <a:pt x="60" y="25"/>
                  </a:cubicBezTo>
                  <a:cubicBezTo>
                    <a:pt x="59" y="21"/>
                    <a:pt x="60" y="17"/>
                    <a:pt x="60" y="14"/>
                  </a:cubicBezTo>
                  <a:cubicBezTo>
                    <a:pt x="60" y="11"/>
                    <a:pt x="59" y="9"/>
                    <a:pt x="57" y="6"/>
                  </a:cubicBezTo>
                  <a:cubicBezTo>
                    <a:pt x="55" y="4"/>
                    <a:pt x="52" y="3"/>
                    <a:pt x="50" y="2"/>
                  </a:cubicBezTo>
                  <a:cubicBezTo>
                    <a:pt x="47" y="0"/>
                    <a:pt x="45" y="0"/>
                    <a:pt x="43" y="0"/>
                  </a:cubicBezTo>
                  <a:cubicBezTo>
                    <a:pt x="39" y="0"/>
                    <a:pt x="35" y="1"/>
                    <a:pt x="32" y="4"/>
                  </a:cubicBezTo>
                  <a:cubicBezTo>
                    <a:pt x="27" y="7"/>
                    <a:pt x="26" y="12"/>
                    <a:pt x="27" y="18"/>
                  </a:cubicBezTo>
                  <a:cubicBezTo>
                    <a:pt x="27" y="20"/>
                    <a:pt x="27" y="21"/>
                    <a:pt x="27" y="23"/>
                  </a:cubicBezTo>
                  <a:cubicBezTo>
                    <a:pt x="27" y="29"/>
                    <a:pt x="25" y="34"/>
                    <a:pt x="18" y="36"/>
                  </a:cubicBezTo>
                  <a:cubicBezTo>
                    <a:pt x="18" y="36"/>
                    <a:pt x="18" y="36"/>
                    <a:pt x="18" y="36"/>
                  </a:cubicBezTo>
                  <a:cubicBezTo>
                    <a:pt x="21" y="41"/>
                    <a:pt x="26" y="44"/>
                    <a:pt x="32" y="45"/>
                  </a:cubicBezTo>
                  <a:cubicBezTo>
                    <a:pt x="32" y="46"/>
                    <a:pt x="32" y="46"/>
                    <a:pt x="32" y="47"/>
                  </a:cubicBezTo>
                  <a:cubicBezTo>
                    <a:pt x="32" y="50"/>
                    <a:pt x="31" y="52"/>
                    <a:pt x="30" y="52"/>
                  </a:cubicBezTo>
                  <a:cubicBezTo>
                    <a:pt x="30" y="52"/>
                    <a:pt x="30" y="52"/>
                    <a:pt x="30" y="52"/>
                  </a:cubicBezTo>
                  <a:cubicBezTo>
                    <a:pt x="30" y="52"/>
                    <a:pt x="30" y="56"/>
                    <a:pt x="26" y="58"/>
                  </a:cubicBezTo>
                  <a:cubicBezTo>
                    <a:pt x="26" y="58"/>
                    <a:pt x="26" y="58"/>
                    <a:pt x="26" y="59"/>
                  </a:cubicBezTo>
                  <a:cubicBezTo>
                    <a:pt x="21" y="61"/>
                    <a:pt x="11" y="64"/>
                    <a:pt x="4" y="67"/>
                  </a:cubicBezTo>
                  <a:cubicBezTo>
                    <a:pt x="2" y="68"/>
                    <a:pt x="0" y="70"/>
                    <a:pt x="0" y="72"/>
                  </a:cubicBezTo>
                  <a:cubicBezTo>
                    <a:pt x="0" y="73"/>
                    <a:pt x="0" y="73"/>
                    <a:pt x="0" y="73"/>
                  </a:cubicBezTo>
                  <a:cubicBezTo>
                    <a:pt x="29" y="73"/>
                    <a:pt x="58" y="73"/>
                    <a:pt x="87" y="73"/>
                  </a:cubicBezTo>
                  <a:cubicBezTo>
                    <a:pt x="87" y="70"/>
                    <a:pt x="85" y="68"/>
                    <a:pt x="83" y="67"/>
                  </a:cubicBezTo>
                  <a:close/>
                </a:path>
              </a:pathLst>
            </a:custGeom>
            <a:solidFill>
              <a:srgbClr val="005C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文本框 41"/>
          <p:cNvSpPr txBox="1"/>
          <p:nvPr/>
        </p:nvSpPr>
        <p:spPr>
          <a:xfrm>
            <a:off x="3954144" y="3331208"/>
            <a:ext cx="4283710" cy="1013460"/>
          </a:xfrm>
          <a:prstGeom prst="rect">
            <a:avLst/>
          </a:prstGeom>
          <a:noFill/>
        </p:spPr>
        <p:txBody>
          <a:bodyPr wrap="none" lIns="91436" tIns="45718" rIns="91436" bIns="45718" rtlCol="0">
            <a:spAutoFit/>
          </a:bodyPr>
          <a:lstStyle>
            <a:defPPr>
              <a:defRPr lang="zh-CN"/>
            </a:defPPr>
            <a:lvl1pPr>
              <a:defRPr sz="6000" b="1">
                <a:solidFill>
                  <a:srgbClr val="005CA7"/>
                </a:solidFill>
                <a:latin typeface="微软雅黑" panose="020B0503020204020204" pitchFamily="34" charset="-122"/>
                <a:ea typeface="微软雅黑" panose="020B0503020204020204" pitchFamily="34" charset="-122"/>
              </a:defRPr>
            </a:lvl1pPr>
          </a:lstStyle>
          <a:p>
            <a:pPr algn="ctr"/>
            <a:r>
              <a:rPr lang="en-US" altLang="zh-CN" dirty="0"/>
              <a:t>Gitlab</a:t>
            </a:r>
            <a:r>
              <a:rPr lang="zh-CN" altLang="en-US" dirty="0"/>
              <a:t>使用</a:t>
            </a:r>
          </a:p>
        </p:txBody>
      </p:sp>
      <p:sp>
        <p:nvSpPr>
          <p:cNvPr id="43" name="矩形 42"/>
          <p:cNvSpPr/>
          <p:nvPr/>
        </p:nvSpPr>
        <p:spPr>
          <a:xfrm>
            <a:off x="5369876" y="4340645"/>
            <a:ext cx="1452245" cy="397510"/>
          </a:xfrm>
          <a:prstGeom prst="rect">
            <a:avLst/>
          </a:prstGeom>
        </p:spPr>
        <p:txBody>
          <a:bodyPr wrap="none" lIns="91436" tIns="45718" rIns="91436" bIns="45718">
            <a:spAutoFit/>
          </a:bodyPr>
          <a:lstStyle/>
          <a:p>
            <a:pPr algn="ctr"/>
            <a:r>
              <a:rPr lang="en-US" altLang="zh-CN" sz="2000" dirty="0">
                <a:solidFill>
                  <a:schemeClr val="bg1">
                    <a:lumMod val="50000"/>
                  </a:schemeClr>
                </a:solidFill>
                <a:latin typeface="微软雅黑" panose="020B0503020204020204" pitchFamily="34" charset="-122"/>
                <a:ea typeface="微软雅黑" panose="020B0503020204020204" pitchFamily="34" charset="-122"/>
              </a:rPr>
              <a:t>Gitlab use</a:t>
            </a:r>
          </a:p>
        </p:txBody>
      </p:sp>
      <p:grpSp>
        <p:nvGrpSpPr>
          <p:cNvPr id="44" name="组合 43"/>
          <p:cNvGrpSpPr/>
          <p:nvPr/>
        </p:nvGrpSpPr>
        <p:grpSpPr>
          <a:xfrm flipH="1">
            <a:off x="-419102" y="3718119"/>
            <a:ext cx="4356100" cy="393049"/>
            <a:chOff x="743958" y="3475975"/>
            <a:chExt cx="753417" cy="0"/>
          </a:xfrm>
        </p:grpSpPr>
        <p:cxnSp>
          <p:nvCxnSpPr>
            <p:cNvPr id="48" name="直接连接符 47"/>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rot="10800000" flipH="1">
            <a:off x="8254999" y="3331208"/>
            <a:ext cx="4356100" cy="393049"/>
            <a:chOff x="743958" y="3475975"/>
            <a:chExt cx="753417" cy="0"/>
          </a:xfrm>
        </p:grpSpPr>
        <p:cxnSp>
          <p:nvCxnSpPr>
            <p:cNvPr id="46" name="直接连接符 45"/>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stCxn id="48"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8"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750" y="300355"/>
            <a:ext cx="2738755" cy="523240"/>
            <a:chOff x="666819" y="300264"/>
            <a:chExt cx="3257149" cy="523220"/>
          </a:xfrm>
        </p:grpSpPr>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2" name="文本框 1"/>
          <p:cNvSpPr txBox="1"/>
          <p:nvPr/>
        </p:nvSpPr>
        <p:spPr>
          <a:xfrm>
            <a:off x="858520" y="1048091"/>
            <a:ext cx="2521844" cy="523220"/>
          </a:xfrm>
          <a:prstGeom prst="rect">
            <a:avLst/>
          </a:prstGeom>
          <a:noFill/>
        </p:spPr>
        <p:txBody>
          <a:bodyPr wrap="none" rtlCol="0">
            <a:spAutoFit/>
          </a:bodyPr>
          <a:lstStyle/>
          <a:p>
            <a:r>
              <a:rPr lang="en-US" altLang="zh-CN" sz="2800" b="1" dirty="0"/>
              <a:t>1</a:t>
            </a:r>
            <a:r>
              <a:rPr lang="zh-CN" altLang="en-US" sz="2800" b="1" dirty="0"/>
              <a:t>、注册、登录</a:t>
            </a:r>
          </a:p>
        </p:txBody>
      </p:sp>
      <p:sp>
        <p:nvSpPr>
          <p:cNvPr id="3" name="文本框 2"/>
          <p:cNvSpPr txBox="1"/>
          <p:nvPr/>
        </p:nvSpPr>
        <p:spPr>
          <a:xfrm>
            <a:off x="5069365" y="1048403"/>
            <a:ext cx="5980933" cy="523220"/>
          </a:xfrm>
          <a:prstGeom prst="rect">
            <a:avLst/>
          </a:prstGeom>
          <a:noFill/>
        </p:spPr>
        <p:txBody>
          <a:bodyPr wrap="none" rtlCol="0">
            <a:spAutoFit/>
          </a:bodyPr>
          <a:lstStyle/>
          <a:p>
            <a:pPr algn="l"/>
            <a:r>
              <a:rPr lang="zh-CN" altLang="en-US" sz="2800" dirty="0"/>
              <a:t>网址：</a:t>
            </a:r>
            <a:r>
              <a:rPr lang="zh-CN" altLang="en-US" sz="2800" dirty="0">
                <a:hlinkClick r:id="rId2" action="ppaction://hlinkfile"/>
              </a:rPr>
              <a:t>https://gitlab.com/users/sign_in</a:t>
            </a:r>
            <a:endParaRPr lang="zh-CN" altLang="en-US" sz="2800" dirty="0"/>
          </a:p>
        </p:txBody>
      </p:sp>
      <p:pic>
        <p:nvPicPr>
          <p:cNvPr id="4" name="图片 1" descr="选区_001"/>
          <p:cNvPicPr>
            <a:picLocks noChangeAspect="1"/>
          </p:cNvPicPr>
          <p:nvPr/>
        </p:nvPicPr>
        <p:blipFill>
          <a:blip r:embed="rId3"/>
          <a:stretch>
            <a:fillRect/>
          </a:stretch>
        </p:blipFill>
        <p:spPr>
          <a:xfrm>
            <a:off x="1742957" y="1739646"/>
            <a:ext cx="8657656" cy="4703262"/>
          </a:xfrm>
          <a:prstGeom prst="rect">
            <a:avLst/>
          </a:prstGeom>
          <a:ln>
            <a:solidFill>
              <a:schemeClr val="tx1"/>
            </a:solid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stCxn id="48"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8"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750" y="300355"/>
            <a:ext cx="2738755" cy="523240"/>
            <a:chOff x="666819" y="300264"/>
            <a:chExt cx="3257149" cy="523220"/>
          </a:xfrm>
        </p:grpSpPr>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5" name="文本框 4"/>
          <p:cNvSpPr txBox="1"/>
          <p:nvPr/>
        </p:nvSpPr>
        <p:spPr>
          <a:xfrm>
            <a:off x="666750" y="1000125"/>
            <a:ext cx="11156950" cy="953135"/>
          </a:xfrm>
          <a:prstGeom prst="rect">
            <a:avLst/>
          </a:prstGeom>
          <a:noFill/>
        </p:spPr>
        <p:txBody>
          <a:bodyPr wrap="square" rtlCol="0" anchor="t">
            <a:spAutoFit/>
          </a:bodyPr>
          <a:lstStyle/>
          <a:p>
            <a:pPr algn="just"/>
            <a:r>
              <a:rPr lang="en-US" altLang="zh-CN" sz="2800"/>
              <a:t>      </a:t>
            </a:r>
            <a:r>
              <a:rPr lang="zh-CN" altLang="en-US" sz="2800"/>
              <a:t>首先我们需要一个翻墙工具，上 Github（https://github.com/）搜索 </a:t>
            </a:r>
            <a:r>
              <a:rPr lang="zh-CN" altLang="en-US" sz="2800">
                <a:solidFill>
                  <a:srgbClr val="FF0000"/>
                </a:solidFill>
              </a:rPr>
              <a:t>lantern</a:t>
            </a:r>
            <a:r>
              <a:rPr lang="en-US" altLang="zh-CN" sz="2800">
                <a:solidFill>
                  <a:schemeClr val="tx1"/>
                </a:solidFill>
              </a:rPr>
              <a:t>,找到下面这个点</a:t>
            </a:r>
            <a:r>
              <a:rPr lang="zh-CN" altLang="en-US" sz="2800">
                <a:solidFill>
                  <a:schemeClr val="tx1"/>
                </a:solidFill>
              </a:rPr>
              <a:t>进去。</a:t>
            </a:r>
          </a:p>
        </p:txBody>
      </p:sp>
      <p:pic>
        <p:nvPicPr>
          <p:cNvPr id="9" name="图片 8" descr="选区_001"/>
          <p:cNvPicPr>
            <a:picLocks noChangeAspect="1"/>
          </p:cNvPicPr>
          <p:nvPr/>
        </p:nvPicPr>
        <p:blipFill>
          <a:blip r:embed="rId2"/>
          <a:stretch>
            <a:fillRect/>
          </a:stretch>
        </p:blipFill>
        <p:spPr>
          <a:xfrm>
            <a:off x="666750" y="2077720"/>
            <a:ext cx="11156950" cy="2665730"/>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stCxn id="48"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8"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750" y="300355"/>
            <a:ext cx="2738755" cy="523240"/>
            <a:chOff x="666819" y="300264"/>
            <a:chExt cx="3257149" cy="523220"/>
          </a:xfrm>
        </p:grpSpPr>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2" name="文本框 1"/>
          <p:cNvSpPr txBox="1"/>
          <p:nvPr/>
        </p:nvSpPr>
        <p:spPr>
          <a:xfrm>
            <a:off x="666750" y="947420"/>
            <a:ext cx="11102975" cy="953135"/>
          </a:xfrm>
          <a:prstGeom prst="rect">
            <a:avLst/>
          </a:prstGeom>
          <a:noFill/>
        </p:spPr>
        <p:txBody>
          <a:bodyPr wrap="square" rtlCol="0" anchor="t">
            <a:spAutoFit/>
          </a:bodyPr>
          <a:lstStyle/>
          <a:p>
            <a:pPr algn="just"/>
            <a:r>
              <a:rPr lang="en-US" altLang="zh-CN" sz="2800"/>
              <a:t>  </a:t>
            </a:r>
            <a:r>
              <a:rPr lang="zh-CN" altLang="en-US" sz="2800"/>
              <a:t>    在README.md 文档中找到对应自己电脑操作系统的版本并下载、安装</a:t>
            </a:r>
            <a:r>
              <a:rPr lang="zh-CN" altLang="en-US" sz="2800">
                <a:solidFill>
                  <a:schemeClr val="tx1"/>
                </a:solidFill>
              </a:rPr>
              <a:t>（</a:t>
            </a:r>
            <a:r>
              <a:rPr lang="zh-CN" altLang="en-US" sz="2800">
                <a:solidFill>
                  <a:srgbClr val="FF0000"/>
                </a:solidFill>
              </a:rPr>
              <a:t>安装根据默认设置安装即可</a:t>
            </a:r>
            <a:r>
              <a:rPr lang="zh-CN" altLang="en-US" sz="2800">
                <a:solidFill>
                  <a:schemeClr val="tx1"/>
                </a:solidFill>
              </a:rPr>
              <a:t>）。</a:t>
            </a:r>
          </a:p>
        </p:txBody>
      </p:sp>
      <p:pic>
        <p:nvPicPr>
          <p:cNvPr id="4" name="图片 3" descr="选区_002"/>
          <p:cNvPicPr>
            <a:picLocks noChangeAspect="1"/>
          </p:cNvPicPr>
          <p:nvPr/>
        </p:nvPicPr>
        <p:blipFill>
          <a:blip r:embed="rId2"/>
          <a:stretch>
            <a:fillRect/>
          </a:stretch>
        </p:blipFill>
        <p:spPr>
          <a:xfrm>
            <a:off x="935355" y="1900555"/>
            <a:ext cx="10022840" cy="4651375"/>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stCxn id="48"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8"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750" y="300355"/>
            <a:ext cx="2738755" cy="523240"/>
            <a:chOff x="666819" y="300264"/>
            <a:chExt cx="3257149" cy="523220"/>
          </a:xfrm>
        </p:grpSpPr>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pic>
        <p:nvPicPr>
          <p:cNvPr id="3" name="图片 2" descr="选区_003"/>
          <p:cNvPicPr>
            <a:picLocks noChangeAspect="1"/>
          </p:cNvPicPr>
          <p:nvPr/>
        </p:nvPicPr>
        <p:blipFill>
          <a:blip r:embed="rId2"/>
          <a:stretch>
            <a:fillRect/>
          </a:stretch>
        </p:blipFill>
        <p:spPr>
          <a:xfrm>
            <a:off x="10578465" y="823595"/>
            <a:ext cx="1314450" cy="1257300"/>
          </a:xfrm>
          <a:prstGeom prst="rect">
            <a:avLst/>
          </a:prstGeom>
        </p:spPr>
      </p:pic>
      <p:sp>
        <p:nvSpPr>
          <p:cNvPr id="5" name="文本框 4"/>
          <p:cNvSpPr txBox="1"/>
          <p:nvPr/>
        </p:nvSpPr>
        <p:spPr>
          <a:xfrm>
            <a:off x="828040" y="1059180"/>
            <a:ext cx="9549130" cy="521970"/>
          </a:xfrm>
          <a:prstGeom prst="rect">
            <a:avLst/>
          </a:prstGeom>
          <a:noFill/>
        </p:spPr>
        <p:txBody>
          <a:bodyPr wrap="square" rtlCol="0" anchor="t">
            <a:spAutoFit/>
          </a:bodyPr>
          <a:lstStyle/>
          <a:p>
            <a:pPr algn="just"/>
            <a:r>
              <a:rPr lang="zh-CN" altLang="en-US" sz="2800"/>
              <a:t>安装完成后在系统启动栏找到 lantern 图标，点击启动工具。</a:t>
            </a:r>
          </a:p>
        </p:txBody>
      </p:sp>
      <p:sp>
        <p:nvSpPr>
          <p:cNvPr id="6" name="文本框 5"/>
          <p:cNvSpPr txBox="1"/>
          <p:nvPr/>
        </p:nvSpPr>
        <p:spPr>
          <a:xfrm>
            <a:off x="828040" y="1582420"/>
            <a:ext cx="9511665" cy="521970"/>
          </a:xfrm>
          <a:prstGeom prst="rect">
            <a:avLst/>
          </a:prstGeom>
          <a:noFill/>
        </p:spPr>
        <p:txBody>
          <a:bodyPr wrap="square" rtlCol="0" anchor="t">
            <a:spAutoFit/>
          </a:bodyPr>
          <a:lstStyle/>
          <a:p>
            <a:r>
              <a:rPr lang="zh-CN" altLang="en-US" sz="2800"/>
              <a:t>启动工具后会打开一个网页，网页右下角会显示连接状态。</a:t>
            </a:r>
          </a:p>
        </p:txBody>
      </p:sp>
      <p:pic>
        <p:nvPicPr>
          <p:cNvPr id="8" name="图片 7" descr="选区_007"/>
          <p:cNvPicPr>
            <a:picLocks noChangeAspect="1"/>
          </p:cNvPicPr>
          <p:nvPr/>
        </p:nvPicPr>
        <p:blipFill>
          <a:blip r:embed="rId3"/>
          <a:stretch>
            <a:fillRect/>
          </a:stretch>
        </p:blipFill>
        <p:spPr>
          <a:xfrm>
            <a:off x="948690" y="2104390"/>
            <a:ext cx="9270365" cy="4462780"/>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stCxn id="48"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8"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750" y="300355"/>
            <a:ext cx="2738755" cy="523240"/>
            <a:chOff x="666819" y="300264"/>
            <a:chExt cx="3257149" cy="523220"/>
          </a:xfrm>
        </p:grpSpPr>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3" name="文本框 2"/>
          <p:cNvSpPr txBox="1"/>
          <p:nvPr/>
        </p:nvSpPr>
        <p:spPr>
          <a:xfrm>
            <a:off x="483235" y="932815"/>
            <a:ext cx="11225530" cy="521970"/>
          </a:xfrm>
          <a:prstGeom prst="rect">
            <a:avLst/>
          </a:prstGeom>
          <a:noFill/>
        </p:spPr>
        <p:txBody>
          <a:bodyPr wrap="square" rtlCol="0" anchor="t">
            <a:spAutoFit/>
          </a:bodyPr>
          <a:lstStyle/>
          <a:p>
            <a:r>
              <a:rPr lang="zh-CN" altLang="en-US" sz="2800"/>
              <a:t>然后再回到 Gitlab 注册界面，输入注册信息。</a:t>
            </a:r>
          </a:p>
        </p:txBody>
      </p:sp>
      <p:pic>
        <p:nvPicPr>
          <p:cNvPr id="5" name="图片 4" descr="选区_005"/>
          <p:cNvPicPr>
            <a:picLocks noChangeAspect="1"/>
          </p:cNvPicPr>
          <p:nvPr/>
        </p:nvPicPr>
        <p:blipFill>
          <a:blip r:embed="rId2"/>
          <a:stretch>
            <a:fillRect/>
          </a:stretch>
        </p:blipFill>
        <p:spPr>
          <a:xfrm>
            <a:off x="483235" y="1454785"/>
            <a:ext cx="9705340" cy="4693920"/>
          </a:xfrm>
          <a:prstGeom prst="rect">
            <a:avLst/>
          </a:prstGeom>
        </p:spPr>
      </p:pic>
      <p:sp>
        <p:nvSpPr>
          <p:cNvPr id="6" name="文本框 5"/>
          <p:cNvSpPr txBox="1"/>
          <p:nvPr/>
        </p:nvSpPr>
        <p:spPr>
          <a:xfrm>
            <a:off x="8227695" y="2026920"/>
            <a:ext cx="3751580" cy="1383665"/>
          </a:xfrm>
          <a:prstGeom prst="rect">
            <a:avLst/>
          </a:prstGeom>
          <a:noFill/>
        </p:spPr>
        <p:txBody>
          <a:bodyPr wrap="square" rtlCol="0" anchor="t">
            <a:spAutoFit/>
          </a:bodyPr>
          <a:lstStyle/>
          <a:p>
            <a:r>
              <a:rPr lang="zh-CN" altLang="en-US" sz="2800">
                <a:solidFill>
                  <a:srgbClr val="FF0000"/>
                </a:solidFill>
              </a:rPr>
              <a:t>翻墙的目的就是为了能正常弹出图中的身份验证。</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stCxn id="48"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8"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750" y="300355"/>
            <a:ext cx="2738755" cy="523240"/>
            <a:chOff x="666819" y="300264"/>
            <a:chExt cx="3257149" cy="523220"/>
          </a:xfrm>
        </p:grpSpPr>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2" name="文本框 1"/>
          <p:cNvSpPr txBox="1"/>
          <p:nvPr/>
        </p:nvSpPr>
        <p:spPr>
          <a:xfrm>
            <a:off x="429260" y="823595"/>
            <a:ext cx="11333480" cy="1383665"/>
          </a:xfrm>
          <a:prstGeom prst="rect">
            <a:avLst/>
          </a:prstGeom>
          <a:noFill/>
        </p:spPr>
        <p:txBody>
          <a:bodyPr wrap="square" rtlCol="0" anchor="t">
            <a:spAutoFit/>
          </a:bodyPr>
          <a:lstStyle/>
          <a:p>
            <a:pPr algn="just"/>
            <a:r>
              <a:rPr lang="en-US" altLang="zh-CN" sz="2800" dirty="0"/>
              <a:t>      </a:t>
            </a:r>
            <a:r>
              <a:rPr lang="zh-CN" altLang="en-US" sz="2800" dirty="0"/>
              <a:t>如果是用</a:t>
            </a:r>
            <a:r>
              <a:rPr lang="en-US" altLang="zh-CN" sz="2800" dirty="0" err="1"/>
              <a:t>Github</a:t>
            </a:r>
            <a:r>
              <a:rPr lang="zh-CN" altLang="en-US" sz="2800" dirty="0"/>
              <a:t>登录的，可以在个人设置里设置一下 Gitlab 平台的密码，这样就不用每次通过 Github 登录了，可以直接在 Gitlab 登录主页输入用户名和密码登录。</a:t>
            </a:r>
          </a:p>
        </p:txBody>
      </p:sp>
      <p:pic>
        <p:nvPicPr>
          <p:cNvPr id="5" name="图片 4" descr="手机截图图社交软件的信息&#10;&#10;描述已自动生成">
            <a:extLst>
              <a:ext uri="{FF2B5EF4-FFF2-40B4-BE49-F238E27FC236}">
                <a16:creationId xmlns:a16="http://schemas.microsoft.com/office/drawing/2014/main" id="{FC503D6C-9F57-4059-9B8E-436C2D42E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09" y="2216171"/>
            <a:ext cx="10917382" cy="3818234"/>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17707" y="951991"/>
            <a:ext cx="3927678" cy="523220"/>
          </a:xfrm>
          <a:prstGeom prst="rect">
            <a:avLst/>
          </a:prstGeom>
          <a:noFill/>
        </p:spPr>
        <p:txBody>
          <a:bodyPr wrap="none" rtlCol="0">
            <a:spAutoFit/>
          </a:bodyPr>
          <a:lstStyle/>
          <a:p>
            <a:r>
              <a:rPr lang="zh-CN" altLang="en-US" sz="2800" dirty="0"/>
              <a:t>登录后，进入</a:t>
            </a:r>
            <a:r>
              <a:rPr lang="en-US" altLang="zh-CN" sz="2800" dirty="0" err="1"/>
              <a:t>Gitlab</a:t>
            </a:r>
            <a:r>
              <a:rPr lang="zh-CN" altLang="en-US" sz="2800" dirty="0"/>
              <a:t>主页</a:t>
            </a:r>
          </a:p>
        </p:txBody>
      </p:sp>
      <p:pic>
        <p:nvPicPr>
          <p:cNvPr id="6" name="图片 5" descr="选区_002"/>
          <p:cNvPicPr>
            <a:picLocks noChangeAspect="1"/>
          </p:cNvPicPr>
          <p:nvPr/>
        </p:nvPicPr>
        <p:blipFill rotWithShape="1">
          <a:blip r:embed="rId2"/>
          <a:srcRect t="1586"/>
          <a:stretch>
            <a:fillRect/>
          </a:stretch>
        </p:blipFill>
        <p:spPr>
          <a:xfrm>
            <a:off x="912052" y="1575581"/>
            <a:ext cx="10487328" cy="4839287"/>
          </a:xfrm>
          <a:prstGeom prst="rect">
            <a:avLst/>
          </a:prstGeom>
          <a:ln>
            <a:solidFill>
              <a:schemeClr val="tx1"/>
            </a:solidFill>
          </a:ln>
        </p:spPr>
      </p:pic>
      <p:cxnSp>
        <p:nvCxnSpPr>
          <p:cNvPr id="3" name="直接连接符 2"/>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301" y="1146567"/>
            <a:ext cx="2170787" cy="523220"/>
          </a:xfrm>
          <a:prstGeom prst="rect">
            <a:avLst/>
          </a:prstGeom>
          <a:noFill/>
        </p:spPr>
        <p:txBody>
          <a:bodyPr wrap="none" rtlCol="0">
            <a:spAutoFit/>
          </a:bodyPr>
          <a:lstStyle/>
          <a:p>
            <a:r>
              <a:rPr lang="en-US" altLang="zh-CN" sz="2800" b="1" dirty="0"/>
              <a:t>2</a:t>
            </a:r>
            <a:r>
              <a:rPr lang="zh-CN" altLang="en-US" sz="2800" b="1" dirty="0"/>
              <a:t>、创建项目</a:t>
            </a:r>
            <a:endParaRPr lang="en-US" altLang="zh-CN" sz="2800" b="1" dirty="0"/>
          </a:p>
        </p:txBody>
      </p:sp>
      <p:pic>
        <p:nvPicPr>
          <p:cNvPr id="29" name="图片 29" descr="选区_023"/>
          <p:cNvPicPr>
            <a:picLocks noChangeAspect="1"/>
          </p:cNvPicPr>
          <p:nvPr/>
        </p:nvPicPr>
        <p:blipFill>
          <a:blip r:embed="rId2"/>
          <a:stretch>
            <a:fillRect/>
          </a:stretch>
        </p:blipFill>
        <p:spPr>
          <a:xfrm>
            <a:off x="4059237" y="1187450"/>
            <a:ext cx="7694930" cy="5099050"/>
          </a:xfrm>
          <a:prstGeom prst="rect">
            <a:avLst/>
          </a:prstGeom>
          <a:ln>
            <a:solidFill>
              <a:schemeClr val="tx1"/>
            </a:solidFill>
          </a:ln>
        </p:spPr>
      </p:pic>
      <p:sp>
        <p:nvSpPr>
          <p:cNvPr id="6" name="文本框 5"/>
          <p:cNvSpPr txBox="1"/>
          <p:nvPr/>
        </p:nvSpPr>
        <p:spPr>
          <a:xfrm>
            <a:off x="858776" y="1875043"/>
            <a:ext cx="3054839" cy="3353097"/>
          </a:xfrm>
          <a:prstGeom prst="rect">
            <a:avLst/>
          </a:prstGeom>
          <a:noFill/>
        </p:spPr>
        <p:txBody>
          <a:bodyPr wrap="square" rtlCol="0" anchor="t">
            <a:spAutoFit/>
          </a:bodyPr>
          <a:lstStyle/>
          <a:p>
            <a:pPr marL="342900" indent="-342900" algn="just">
              <a:lnSpc>
                <a:spcPct val="150000"/>
              </a:lnSpc>
              <a:buSzPct val="80000"/>
              <a:buFont typeface="Wingdings" panose="05000000000000000000" pitchFamily="2" charset="2"/>
              <a:buChar char="n"/>
            </a:pPr>
            <a:r>
              <a:rPr lang="zh-CN" altLang="en-US" sz="2400" dirty="0"/>
              <a:t>一个项目通常由一位项目负责人和多位开发人员组成。</a:t>
            </a:r>
            <a:endParaRPr lang="en-US" altLang="zh-CN" sz="2400" dirty="0"/>
          </a:p>
          <a:p>
            <a:pPr marL="342900" indent="-342900" algn="just">
              <a:lnSpc>
                <a:spcPct val="150000"/>
              </a:lnSpc>
              <a:buSzPct val="80000"/>
              <a:buFont typeface="Wingdings" panose="05000000000000000000" pitchFamily="2" charset="2"/>
              <a:buChar char="n"/>
            </a:pPr>
            <a:r>
              <a:rPr lang="zh-CN" altLang="en-US" sz="2400" dirty="0"/>
              <a:t>一般由负责人创建项目并管理成员，把控项目进度。</a:t>
            </a:r>
          </a:p>
        </p:txBody>
      </p:sp>
      <p:cxnSp>
        <p:nvCxnSpPr>
          <p:cNvPr id="3" name="直接连接符 2"/>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520" y="1090295"/>
            <a:ext cx="2892138" cy="523220"/>
          </a:xfrm>
          <a:prstGeom prst="rect">
            <a:avLst/>
          </a:prstGeom>
          <a:noFill/>
        </p:spPr>
        <p:txBody>
          <a:bodyPr wrap="none" rtlCol="0">
            <a:spAutoFit/>
          </a:bodyPr>
          <a:lstStyle>
            <a:defPPr>
              <a:defRPr lang="zh-CN"/>
            </a:defPPr>
            <a:lvl1pPr>
              <a:defRPr sz="2800" b="1"/>
            </a:lvl1pPr>
          </a:lstStyle>
          <a:p>
            <a:r>
              <a:rPr lang="en-US" altLang="zh-CN" dirty="0"/>
              <a:t>3</a:t>
            </a:r>
            <a:r>
              <a:rPr lang="zh-CN" altLang="en-US" dirty="0"/>
              <a:t>、添加项目成员</a:t>
            </a:r>
          </a:p>
        </p:txBody>
      </p:sp>
      <p:pic>
        <p:nvPicPr>
          <p:cNvPr id="4" name="图片 3" descr="选区_003"/>
          <p:cNvPicPr>
            <a:picLocks noChangeAspect="1"/>
          </p:cNvPicPr>
          <p:nvPr/>
        </p:nvPicPr>
        <p:blipFill>
          <a:blip r:embed="rId2"/>
          <a:stretch>
            <a:fillRect/>
          </a:stretch>
        </p:blipFill>
        <p:spPr>
          <a:xfrm>
            <a:off x="1165276" y="2543662"/>
            <a:ext cx="10058400" cy="4030980"/>
          </a:xfrm>
          <a:prstGeom prst="rect">
            <a:avLst/>
          </a:prstGeom>
          <a:ln>
            <a:solidFill>
              <a:schemeClr val="tx1"/>
            </a:solidFill>
          </a:ln>
        </p:spPr>
      </p:pic>
      <p:sp>
        <p:nvSpPr>
          <p:cNvPr id="5" name="文本框 4"/>
          <p:cNvSpPr txBox="1"/>
          <p:nvPr/>
        </p:nvSpPr>
        <p:spPr>
          <a:xfrm>
            <a:off x="1239520" y="1581150"/>
            <a:ext cx="9592603" cy="830997"/>
          </a:xfrm>
          <a:prstGeom prst="rect">
            <a:avLst/>
          </a:prstGeom>
          <a:noFill/>
        </p:spPr>
        <p:txBody>
          <a:bodyPr wrap="square" rtlCol="0">
            <a:spAutoFit/>
          </a:bodyPr>
          <a:lstStyle/>
          <a:p>
            <a:r>
              <a:rPr lang="zh-CN" altLang="en-US" sz="2400" dirty="0"/>
              <a:t>创建好项目后，进入项目主页，在左方项目属性栏找到</a:t>
            </a:r>
            <a:r>
              <a:rPr lang="en-US" altLang="zh-CN" sz="2400" dirty="0">
                <a:solidFill>
                  <a:srgbClr val="FF0000"/>
                </a:solidFill>
              </a:rPr>
              <a:t>settings</a:t>
            </a:r>
            <a:r>
              <a:rPr lang="zh-CN" altLang="en-US" sz="2400" dirty="0"/>
              <a:t>的子栏</a:t>
            </a:r>
            <a:r>
              <a:rPr lang="en-US" altLang="zh-CN" sz="2400" dirty="0">
                <a:solidFill>
                  <a:srgbClr val="FF0000"/>
                </a:solidFill>
              </a:rPr>
              <a:t>members</a:t>
            </a:r>
            <a:r>
              <a:rPr lang="zh-CN" altLang="en-US" sz="2400" dirty="0"/>
              <a:t>，添加项目成员。</a:t>
            </a:r>
          </a:p>
        </p:txBody>
      </p:sp>
      <p:cxnSp>
        <p:nvCxnSpPr>
          <p:cNvPr id="3" name="直接连接符 2"/>
          <p:cNvCxnSpPr>
            <a:stCxn id="8"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endCxn id="8"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66750" y="300355"/>
            <a:ext cx="2738755" cy="523240"/>
            <a:chOff x="666819" y="300264"/>
            <a:chExt cx="3257149" cy="523220"/>
          </a:xfrm>
        </p:grpSpPr>
        <p:sp>
          <p:nvSpPr>
            <p:cNvPr id="8" name="圆角矩形 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H="1" flipV="1">
            <a:off x="1565229" y="1066061"/>
            <a:ext cx="1141287" cy="0"/>
            <a:chOff x="7568477" y="2641879"/>
            <a:chExt cx="1575523" cy="0"/>
          </a:xfrm>
        </p:grpSpPr>
        <p:cxnSp>
          <p:nvCxnSpPr>
            <p:cNvPr id="34" name="直接连接符 33"/>
            <p:cNvCxnSpPr/>
            <p:nvPr/>
          </p:nvCxnSpPr>
          <p:spPr>
            <a:xfrm flipV="1">
              <a:off x="7568477" y="2641879"/>
              <a:ext cx="466385"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TextBox 42"/>
          <p:cNvSpPr txBox="1"/>
          <p:nvPr/>
        </p:nvSpPr>
        <p:spPr>
          <a:xfrm>
            <a:off x="1330448" y="1098763"/>
            <a:ext cx="1674698" cy="707886"/>
          </a:xfrm>
          <a:prstGeom prst="rect">
            <a:avLst/>
          </a:prstGeom>
          <a:noFill/>
        </p:spPr>
        <p:txBody>
          <a:bodyPr wrap="square" rtlCol="0">
            <a:spAutoFit/>
          </a:bodyPr>
          <a:lstStyle/>
          <a:p>
            <a:pPr algn="ctr"/>
            <a:r>
              <a:rPr lang="zh-CN" altLang="en-US" sz="4000" b="1" spc="300" dirty="0">
                <a:solidFill>
                  <a:srgbClr val="005CA7"/>
                </a:solidFill>
                <a:latin typeface="微软雅黑" panose="020B0503020204020204" pitchFamily="34" charset="-122"/>
                <a:ea typeface="微软雅黑" panose="020B0503020204020204" pitchFamily="34" charset="-122"/>
              </a:rPr>
              <a:t>目录</a:t>
            </a:r>
            <a:endParaRPr lang="zh-CN" altLang="zh-CN" sz="4000" b="1" spc="300" dirty="0">
              <a:solidFill>
                <a:srgbClr val="005CA7"/>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flipV="1">
            <a:off x="1565229" y="1806649"/>
            <a:ext cx="1141287" cy="0"/>
            <a:chOff x="7568477" y="2641879"/>
            <a:chExt cx="1575523" cy="0"/>
          </a:xfrm>
        </p:grpSpPr>
        <p:cxnSp>
          <p:nvCxnSpPr>
            <p:cNvPr id="46" name="直接连接符 45"/>
            <p:cNvCxnSpPr/>
            <p:nvPr/>
          </p:nvCxnSpPr>
          <p:spPr>
            <a:xfrm flipV="1">
              <a:off x="7568477" y="2641879"/>
              <a:ext cx="466385"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文本框 1"/>
          <p:cNvSpPr>
            <a:spLocks noChangeArrowheads="1"/>
          </p:cNvSpPr>
          <p:nvPr/>
        </p:nvSpPr>
        <p:spPr bwMode="auto">
          <a:xfrm>
            <a:off x="1519293" y="727507"/>
            <a:ext cx="1247548" cy="338554"/>
          </a:xfrm>
          <a:prstGeom prst="rect">
            <a:avLst/>
          </a:prstGeom>
          <a:noFill/>
        </p:spPr>
        <p:txBody>
          <a:bodyPr wrap="square" rtlCol="0">
            <a:spAutoFit/>
          </a:bodyPr>
          <a:lstStyle/>
          <a:p>
            <a:pPr algn="dist"/>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CONTENT</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08" name="组合 307"/>
          <p:cNvGrpSpPr/>
          <p:nvPr/>
        </p:nvGrpSpPr>
        <p:grpSpPr>
          <a:xfrm>
            <a:off x="5994111" y="3050102"/>
            <a:ext cx="1407160" cy="758100"/>
            <a:chOff x="2285474" y="2459367"/>
            <a:chExt cx="1407160" cy="758100"/>
          </a:xfrm>
        </p:grpSpPr>
        <p:sp>
          <p:nvSpPr>
            <p:cNvPr id="296" name="文本框 295"/>
            <p:cNvSpPr txBox="1"/>
            <p:nvPr/>
          </p:nvSpPr>
          <p:spPr>
            <a:xfrm>
              <a:off x="2285474" y="2459367"/>
              <a:ext cx="1407160" cy="520700"/>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Git</a:t>
              </a:r>
              <a:r>
                <a:rPr lang="zh-CN" altLang="en-US" dirty="0">
                  <a:solidFill>
                    <a:schemeClr val="tx1"/>
                  </a:solidFill>
                </a:rPr>
                <a:t>简介</a:t>
              </a:r>
            </a:p>
          </p:txBody>
        </p:sp>
        <p:sp>
          <p:nvSpPr>
            <p:cNvPr id="302" name="矩形 301"/>
            <p:cNvSpPr/>
            <p:nvPr/>
          </p:nvSpPr>
          <p:spPr>
            <a:xfrm>
              <a:off x="2288679" y="2943147"/>
              <a:ext cx="1364615" cy="274320"/>
            </a:xfrm>
            <a:prstGeom prst="rect">
              <a:avLst/>
            </a:prstGeom>
          </p:spPr>
          <p:txBody>
            <a:bodyPr wrap="none" lIns="91436" tIns="45718" rIns="91436" bIns="45718">
              <a:spAutoFit/>
            </a:bodyPr>
            <a:lstStyle/>
            <a:p>
              <a:pPr algn="l"/>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Git Introduction</a:t>
              </a:r>
            </a:p>
          </p:txBody>
        </p:sp>
      </p:grpSp>
      <p:grpSp>
        <p:nvGrpSpPr>
          <p:cNvPr id="311" name="组合 310"/>
          <p:cNvGrpSpPr/>
          <p:nvPr/>
        </p:nvGrpSpPr>
        <p:grpSpPr>
          <a:xfrm>
            <a:off x="6039513" y="3937963"/>
            <a:ext cx="1949450" cy="764532"/>
            <a:chOff x="6984877" y="2459366"/>
            <a:chExt cx="1949450" cy="764532"/>
          </a:xfrm>
        </p:grpSpPr>
        <p:sp>
          <p:nvSpPr>
            <p:cNvPr id="297" name="文本框 296"/>
            <p:cNvSpPr txBox="1"/>
            <p:nvPr/>
          </p:nvSpPr>
          <p:spPr>
            <a:xfrm>
              <a:off x="6984877" y="2459366"/>
              <a:ext cx="1949450" cy="520700"/>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Gitlab</a:t>
              </a:r>
              <a:r>
                <a:rPr lang="zh-CN" altLang="en-US" dirty="0">
                  <a:solidFill>
                    <a:schemeClr val="tx1"/>
                  </a:solidFill>
                </a:rPr>
                <a:t>简介</a:t>
              </a:r>
            </a:p>
          </p:txBody>
        </p:sp>
        <p:sp>
          <p:nvSpPr>
            <p:cNvPr id="303" name="矩形 302"/>
            <p:cNvSpPr/>
            <p:nvPr/>
          </p:nvSpPr>
          <p:spPr>
            <a:xfrm>
              <a:off x="7001017" y="2949578"/>
              <a:ext cx="1597025" cy="274320"/>
            </a:xfrm>
            <a:prstGeom prst="rect">
              <a:avLst/>
            </a:prstGeom>
          </p:spPr>
          <p:txBody>
            <a:bodyPr wrap="none" lIns="91436" tIns="45718" rIns="91436" bIns="45718">
              <a:spAutoFit/>
            </a:bodyPr>
            <a:lstStyle/>
            <a:p>
              <a:pPr algn="l"/>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Gitlab </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Introduction</a:t>
              </a:r>
            </a:p>
          </p:txBody>
        </p:sp>
      </p:grpSp>
      <p:grpSp>
        <p:nvGrpSpPr>
          <p:cNvPr id="309" name="组合 308"/>
          <p:cNvGrpSpPr/>
          <p:nvPr/>
        </p:nvGrpSpPr>
        <p:grpSpPr>
          <a:xfrm>
            <a:off x="6039444" y="4907384"/>
            <a:ext cx="1949450" cy="754547"/>
            <a:chOff x="2285474" y="3653623"/>
            <a:chExt cx="1949450" cy="754547"/>
          </a:xfrm>
        </p:grpSpPr>
        <p:sp>
          <p:nvSpPr>
            <p:cNvPr id="298" name="文本框 297"/>
            <p:cNvSpPr txBox="1"/>
            <p:nvPr/>
          </p:nvSpPr>
          <p:spPr>
            <a:xfrm>
              <a:off x="2285474" y="3653623"/>
              <a:ext cx="1949450" cy="520700"/>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Gitlab</a:t>
              </a:r>
              <a:r>
                <a:rPr lang="zh-CN" altLang="en-US" dirty="0">
                  <a:solidFill>
                    <a:schemeClr val="tx1"/>
                  </a:solidFill>
                </a:rPr>
                <a:t>使用</a:t>
              </a:r>
            </a:p>
          </p:txBody>
        </p:sp>
        <p:sp>
          <p:nvSpPr>
            <p:cNvPr id="304" name="矩形 303"/>
            <p:cNvSpPr/>
            <p:nvPr/>
          </p:nvSpPr>
          <p:spPr>
            <a:xfrm>
              <a:off x="2301503" y="4133850"/>
              <a:ext cx="944245" cy="274320"/>
            </a:xfrm>
            <a:prstGeom prst="rect">
              <a:avLst/>
            </a:prstGeom>
          </p:spPr>
          <p:txBody>
            <a:bodyPr wrap="none" lIns="91436" tIns="45718" rIns="91436" bIns="45718">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Gitlab use</a:t>
              </a:r>
            </a:p>
          </p:txBody>
        </p:sp>
      </p:grpSp>
      <p:grpSp>
        <p:nvGrpSpPr>
          <p:cNvPr id="2" name="组合 1"/>
          <p:cNvGrpSpPr/>
          <p:nvPr/>
        </p:nvGrpSpPr>
        <p:grpSpPr>
          <a:xfrm>
            <a:off x="5205425" y="3205019"/>
            <a:ext cx="457200" cy="457200"/>
            <a:chOff x="4473270" y="2468419"/>
            <a:chExt cx="457200" cy="457200"/>
          </a:xfrm>
        </p:grpSpPr>
        <p:sp>
          <p:nvSpPr>
            <p:cNvPr id="287" name="椭圆 286"/>
            <p:cNvSpPr/>
            <p:nvPr/>
          </p:nvSpPr>
          <p:spPr>
            <a:xfrm>
              <a:off x="4473270" y="2468419"/>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文本框 1"/>
            <p:cNvSpPr>
              <a:spLocks noChangeArrowheads="1"/>
            </p:cNvSpPr>
            <p:nvPr/>
          </p:nvSpPr>
          <p:spPr bwMode="auto">
            <a:xfrm>
              <a:off x="4490843" y="2512554"/>
              <a:ext cx="389097" cy="368300"/>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a:t>
              </a:r>
            </a:p>
          </p:txBody>
        </p:sp>
      </p:grpSp>
      <p:grpSp>
        <p:nvGrpSpPr>
          <p:cNvPr id="5" name="组合 4"/>
          <p:cNvGrpSpPr/>
          <p:nvPr/>
        </p:nvGrpSpPr>
        <p:grpSpPr>
          <a:xfrm>
            <a:off x="5219396" y="4098958"/>
            <a:ext cx="457200" cy="457200"/>
            <a:chOff x="8413446" y="2472723"/>
            <a:chExt cx="457200" cy="457200"/>
          </a:xfrm>
        </p:grpSpPr>
        <p:sp>
          <p:nvSpPr>
            <p:cNvPr id="292" name="椭圆 291"/>
            <p:cNvSpPr/>
            <p:nvPr/>
          </p:nvSpPr>
          <p:spPr>
            <a:xfrm>
              <a:off x="8413446" y="2472723"/>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文本框 1"/>
            <p:cNvSpPr>
              <a:spLocks noChangeArrowheads="1"/>
            </p:cNvSpPr>
            <p:nvPr/>
          </p:nvSpPr>
          <p:spPr bwMode="auto">
            <a:xfrm>
              <a:off x="8436526" y="2518187"/>
              <a:ext cx="389097" cy="368300"/>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a:t>
              </a:r>
            </a:p>
          </p:txBody>
        </p:sp>
      </p:grpSp>
      <p:grpSp>
        <p:nvGrpSpPr>
          <p:cNvPr id="3" name="组合 2"/>
          <p:cNvGrpSpPr/>
          <p:nvPr/>
        </p:nvGrpSpPr>
        <p:grpSpPr>
          <a:xfrm>
            <a:off x="5226932" y="5017850"/>
            <a:ext cx="457200" cy="457200"/>
            <a:chOff x="4475092" y="3513535"/>
            <a:chExt cx="457200" cy="457200"/>
          </a:xfrm>
        </p:grpSpPr>
        <p:sp>
          <p:nvSpPr>
            <p:cNvPr id="288" name="椭圆 287"/>
            <p:cNvSpPr/>
            <p:nvPr/>
          </p:nvSpPr>
          <p:spPr>
            <a:xfrm>
              <a:off x="4475092" y="3513535"/>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文本框 1"/>
            <p:cNvSpPr>
              <a:spLocks noChangeArrowheads="1"/>
            </p:cNvSpPr>
            <p:nvPr/>
          </p:nvSpPr>
          <p:spPr bwMode="auto">
            <a:xfrm>
              <a:off x="4490842" y="3567569"/>
              <a:ext cx="389097" cy="368300"/>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四</a:t>
              </a:r>
            </a:p>
          </p:txBody>
        </p:sp>
      </p:grpSp>
      <p:grpSp>
        <p:nvGrpSpPr>
          <p:cNvPr id="324" name="组合 323"/>
          <p:cNvGrpSpPr/>
          <p:nvPr/>
        </p:nvGrpSpPr>
        <p:grpSpPr>
          <a:xfrm>
            <a:off x="426894" y="2923805"/>
            <a:ext cx="3482406" cy="3485973"/>
            <a:chOff x="-265115" y="3698415"/>
            <a:chExt cx="4351968" cy="4356426"/>
          </a:xfrm>
        </p:grpSpPr>
        <p:sp>
          <p:nvSpPr>
            <p:cNvPr id="322" name="Freeform 5"/>
            <p:cNvSpPr>
              <a:spLocks noEditPoints="1"/>
            </p:cNvSpPr>
            <p:nvPr/>
          </p:nvSpPr>
          <p:spPr bwMode="auto">
            <a:xfrm rot="363427">
              <a:off x="-265115" y="3698415"/>
              <a:ext cx="4351968" cy="4356426"/>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005CA7"/>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endParaRPr lang="zh-CN" altLang="en-US" sz="1800"/>
            </a:p>
          </p:txBody>
        </p:sp>
        <p:sp>
          <p:nvSpPr>
            <p:cNvPr id="323" name="Freeform 26"/>
            <p:cNvSpPr>
              <a:spLocks noEditPoints="1"/>
            </p:cNvSpPr>
            <p:nvPr/>
          </p:nvSpPr>
          <p:spPr bwMode="auto">
            <a:xfrm>
              <a:off x="1701375" y="4457942"/>
              <a:ext cx="1632150" cy="1515569"/>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lumMod val="50000"/>
              </a:schemeClr>
            </a:solidFill>
            <a:ln>
              <a:noFill/>
            </a:ln>
          </p:spPr>
          <p:txBody>
            <a:bodyPr vert="horz" wrap="square" lIns="91392" tIns="45696" rIns="91392" bIns="45696" numCol="1" anchor="t" anchorCtr="0" compatLnSpc="1"/>
            <a:lstStyle/>
            <a:p>
              <a:endParaRPr lang="zh-CN" altLang="en-US" sz="1800">
                <a:solidFill>
                  <a:schemeClr val="accent1"/>
                </a:solidFill>
              </a:endParaRPr>
            </a:p>
          </p:txBody>
        </p:sp>
      </p:grpSp>
      <p:grpSp>
        <p:nvGrpSpPr>
          <p:cNvPr id="14" name="组合 13"/>
          <p:cNvGrpSpPr/>
          <p:nvPr/>
        </p:nvGrpSpPr>
        <p:grpSpPr>
          <a:xfrm>
            <a:off x="5994111" y="2154117"/>
            <a:ext cx="1604010" cy="758100"/>
            <a:chOff x="2285474" y="2459367"/>
            <a:chExt cx="1604010" cy="758100"/>
          </a:xfrm>
        </p:grpSpPr>
        <p:sp>
          <p:nvSpPr>
            <p:cNvPr id="15" name="文本框 14"/>
            <p:cNvSpPr txBox="1"/>
            <p:nvPr/>
          </p:nvSpPr>
          <p:spPr>
            <a:xfrm>
              <a:off x="2285474" y="2459367"/>
              <a:ext cx="1604010" cy="520700"/>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dirty="0">
                  <a:solidFill>
                    <a:schemeClr val="tx1"/>
                  </a:solidFill>
                </a:rPr>
                <a:t>版本控制</a:t>
              </a:r>
            </a:p>
          </p:txBody>
        </p:sp>
        <p:sp>
          <p:nvSpPr>
            <p:cNvPr id="16" name="矩形 15"/>
            <p:cNvSpPr/>
            <p:nvPr/>
          </p:nvSpPr>
          <p:spPr>
            <a:xfrm>
              <a:off x="2288679" y="2943147"/>
              <a:ext cx="1524635" cy="274320"/>
            </a:xfrm>
            <a:prstGeom prst="rect">
              <a:avLst/>
            </a:prstGeom>
          </p:spPr>
          <p:txBody>
            <a:bodyPr wrap="none" lIns="91436" tIns="45718" rIns="91436" bIns="45718">
              <a:spAutoFit/>
            </a:bodyPr>
            <a:lstStyle/>
            <a:p>
              <a:pPr algn="l"/>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Reversion Control</a:t>
              </a:r>
            </a:p>
          </p:txBody>
        </p:sp>
      </p:grpSp>
      <p:grpSp>
        <p:nvGrpSpPr>
          <p:cNvPr id="17" name="组合 16"/>
          <p:cNvGrpSpPr/>
          <p:nvPr/>
        </p:nvGrpSpPr>
        <p:grpSpPr>
          <a:xfrm>
            <a:off x="5205425" y="2309034"/>
            <a:ext cx="457200" cy="457200"/>
            <a:chOff x="4473270" y="2468419"/>
            <a:chExt cx="457200" cy="457200"/>
          </a:xfrm>
        </p:grpSpPr>
        <p:sp>
          <p:nvSpPr>
            <p:cNvPr id="18" name="椭圆 17"/>
            <p:cNvSpPr/>
            <p:nvPr/>
          </p:nvSpPr>
          <p:spPr>
            <a:xfrm>
              <a:off x="4473270" y="2468419"/>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a:spLocks noChangeArrowheads="1"/>
            </p:cNvSpPr>
            <p:nvPr/>
          </p:nvSpPr>
          <p:spPr bwMode="auto">
            <a:xfrm>
              <a:off x="4490843" y="2512554"/>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2806" y="954693"/>
            <a:ext cx="2892138" cy="523220"/>
          </a:xfrm>
          <a:prstGeom prst="rect">
            <a:avLst/>
          </a:prstGeom>
          <a:noFill/>
        </p:spPr>
        <p:txBody>
          <a:bodyPr wrap="none" rtlCol="0">
            <a:spAutoFit/>
          </a:bodyPr>
          <a:lstStyle>
            <a:defPPr>
              <a:defRPr lang="zh-CN"/>
            </a:defPPr>
            <a:lvl1pPr>
              <a:defRPr sz="2800" b="1"/>
            </a:lvl1pPr>
          </a:lstStyle>
          <a:p>
            <a:r>
              <a:rPr lang="en-US" altLang="zh-CN" dirty="0"/>
              <a:t>4</a:t>
            </a:r>
            <a:r>
              <a:rPr lang="zh-CN" altLang="en-US" dirty="0"/>
              <a:t>、分支权限设置</a:t>
            </a:r>
          </a:p>
        </p:txBody>
      </p:sp>
      <p:pic>
        <p:nvPicPr>
          <p:cNvPr id="33" name="图片 33" descr="选区_028"/>
          <p:cNvPicPr>
            <a:picLocks noChangeAspect="1"/>
          </p:cNvPicPr>
          <p:nvPr/>
        </p:nvPicPr>
        <p:blipFill>
          <a:blip r:embed="rId2"/>
          <a:stretch>
            <a:fillRect/>
          </a:stretch>
        </p:blipFill>
        <p:spPr>
          <a:xfrm>
            <a:off x="2934802" y="2384325"/>
            <a:ext cx="8077200" cy="4367530"/>
          </a:xfrm>
          <a:prstGeom prst="rect">
            <a:avLst/>
          </a:prstGeom>
          <a:ln>
            <a:solidFill>
              <a:schemeClr val="tx1"/>
            </a:solidFill>
          </a:ln>
        </p:spPr>
      </p:pic>
      <p:sp>
        <p:nvSpPr>
          <p:cNvPr id="3" name="文本框 2"/>
          <p:cNvSpPr txBox="1"/>
          <p:nvPr/>
        </p:nvSpPr>
        <p:spPr>
          <a:xfrm>
            <a:off x="666819" y="1477913"/>
            <a:ext cx="10840553" cy="1200329"/>
          </a:xfrm>
          <a:prstGeom prst="rect">
            <a:avLst/>
          </a:prstGeom>
          <a:noFill/>
        </p:spPr>
        <p:txBody>
          <a:bodyPr wrap="square" rtlCol="0" anchor="t">
            <a:spAutoFit/>
          </a:bodyPr>
          <a:lstStyle/>
          <a:p>
            <a:pPr algn="just"/>
            <a:r>
              <a:rPr lang="en-US" altLang="zh-CN" sz="2400" dirty="0"/>
              <a:t>      </a:t>
            </a:r>
            <a:r>
              <a:rPr lang="zh-CN" altLang="en-US" sz="2400" dirty="0"/>
              <a:t>项目负责人要修改master分支保护状态以允许developer角色用户能够成功提交代码文件。先点击</a:t>
            </a:r>
            <a:r>
              <a:rPr lang="zh-CN" altLang="en-US" sz="2400" dirty="0">
                <a:solidFill>
                  <a:srgbClr val="FF0000"/>
                </a:solidFill>
              </a:rPr>
              <a:t>setting</a:t>
            </a:r>
            <a:r>
              <a:rPr lang="en-US" altLang="zh-CN" sz="2400" dirty="0">
                <a:solidFill>
                  <a:srgbClr val="FF0000"/>
                </a:solidFill>
              </a:rPr>
              <a:t>s</a:t>
            </a:r>
            <a:r>
              <a:rPr lang="zh-CN" altLang="en-US" sz="2400" dirty="0"/>
              <a:t>，选择子栏</a:t>
            </a:r>
            <a:r>
              <a:rPr lang="zh-CN" altLang="en-US" sz="2400" dirty="0">
                <a:solidFill>
                  <a:srgbClr val="FF0000"/>
                </a:solidFill>
              </a:rPr>
              <a:t>repository</a:t>
            </a:r>
            <a:r>
              <a:rPr lang="zh-CN" altLang="en-US" sz="2400" dirty="0"/>
              <a:t>，在页面中选择</a:t>
            </a:r>
            <a:r>
              <a:rPr lang="zh-CN" altLang="en-US" sz="2400" dirty="0">
                <a:solidFill>
                  <a:srgbClr val="FF0000"/>
                </a:solidFill>
              </a:rPr>
              <a:t>protected branches</a:t>
            </a:r>
            <a:r>
              <a:rPr lang="zh-CN" altLang="en-US" sz="2400" dirty="0"/>
              <a:t>项。</a:t>
            </a:r>
          </a:p>
        </p:txBody>
      </p:sp>
      <p:cxnSp>
        <p:nvCxnSpPr>
          <p:cNvPr id="4" name="直接连接符 3"/>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520" y="1090295"/>
            <a:ext cx="2973891" cy="523220"/>
          </a:xfrm>
          <a:prstGeom prst="rect">
            <a:avLst/>
          </a:prstGeom>
          <a:noFill/>
        </p:spPr>
        <p:txBody>
          <a:bodyPr wrap="none" rtlCol="0">
            <a:spAutoFit/>
          </a:bodyPr>
          <a:lstStyle>
            <a:defPPr>
              <a:defRPr lang="zh-CN"/>
            </a:defPPr>
            <a:lvl1pPr>
              <a:defRPr sz="2800" b="1"/>
            </a:lvl1pPr>
          </a:lstStyle>
          <a:p>
            <a:r>
              <a:rPr lang="en-US" altLang="zh-CN" dirty="0"/>
              <a:t>5</a:t>
            </a:r>
            <a:r>
              <a:rPr lang="zh-CN" altLang="en-US" dirty="0"/>
              <a:t>、下载、安装</a:t>
            </a:r>
            <a:r>
              <a:rPr lang="en-US" altLang="zh-CN" dirty="0" err="1"/>
              <a:t>Git</a:t>
            </a:r>
            <a:endParaRPr lang="en-US" altLang="zh-CN" dirty="0"/>
          </a:p>
        </p:txBody>
      </p:sp>
      <p:sp>
        <p:nvSpPr>
          <p:cNvPr id="3" name="文本框 2"/>
          <p:cNvSpPr txBox="1"/>
          <p:nvPr/>
        </p:nvSpPr>
        <p:spPr>
          <a:xfrm>
            <a:off x="1055468" y="1718191"/>
            <a:ext cx="10734040" cy="978729"/>
          </a:xfrm>
          <a:prstGeom prst="rect">
            <a:avLst/>
          </a:prstGeom>
          <a:noFill/>
          <a:ln w="9525">
            <a:noFill/>
          </a:ln>
        </p:spPr>
        <p:txBody>
          <a:bodyPr wrap="square">
            <a:spAutoFit/>
          </a:bodyPr>
          <a:lstStyle/>
          <a:p>
            <a:pPr indent="266700">
              <a:lnSpc>
                <a:spcPct val="120000"/>
              </a:lnSpc>
            </a:pPr>
            <a:r>
              <a:rPr lang="zh-CN" sz="2400" b="0" dirty="0">
                <a:solidFill>
                  <a:srgbClr val="333333"/>
                </a:solidFill>
                <a:cs typeface="宋体" charset="0"/>
              </a:rPr>
              <a:t>进</a:t>
            </a:r>
            <a:r>
              <a:rPr lang="zh-CN" altLang="en-US" sz="2400" b="0" dirty="0"/>
              <a:t>入git官网</a:t>
            </a:r>
            <a:r>
              <a:rPr lang="en-US" altLang="zh-CN" sz="2400" b="0" dirty="0"/>
              <a:t>(</a:t>
            </a:r>
            <a:r>
              <a:rPr lang="zh-CN" altLang="en-US" sz="2400" b="0" dirty="0">
                <a:hlinkClick r:id="rId2"/>
              </a:rPr>
              <a:t>https://git</a:t>
            </a:r>
            <a:r>
              <a:rPr lang="en-US" altLang="zh-CN" sz="2400" b="0" dirty="0">
                <a:hlinkClick r:id="rId2"/>
              </a:rPr>
              <a:t>-</a:t>
            </a:r>
            <a:r>
              <a:rPr lang="zh-CN" altLang="en-US" sz="2400" b="0" dirty="0">
                <a:hlinkClick r:id="rId2"/>
              </a:rPr>
              <a:t>scm.com/downloads</a:t>
            </a:r>
            <a:r>
              <a:rPr lang="en-US" altLang="zh-CN" sz="2400" dirty="0"/>
              <a:t>)</a:t>
            </a:r>
            <a:r>
              <a:rPr lang="zh-CN" altLang="en-US" sz="2400" b="0" dirty="0"/>
              <a:t>，下载对应操作系统的git工具。  </a:t>
            </a:r>
            <a:endParaRPr lang="en-US" altLang="zh-CN" sz="2400" b="0" dirty="0"/>
          </a:p>
          <a:p>
            <a:pPr indent="266700">
              <a:lnSpc>
                <a:spcPct val="120000"/>
              </a:lnSpc>
            </a:pPr>
            <a:r>
              <a:rPr lang="en-US" altLang="zh-CN" sz="2400" b="0" dirty="0">
                <a:solidFill>
                  <a:srgbClr val="333333"/>
                </a:solidFill>
                <a:cs typeface="宋体" charset="0"/>
              </a:rPr>
              <a:t>(</a:t>
            </a:r>
            <a:r>
              <a:rPr lang="zh-CN" sz="2400" b="0" dirty="0">
                <a:solidFill>
                  <a:srgbClr val="C00000"/>
                </a:solidFill>
                <a:cs typeface="宋体" charset="0"/>
              </a:rPr>
              <a:t>注意：分清下载32bit或64bit</a:t>
            </a:r>
            <a:r>
              <a:rPr lang="en-US" altLang="zh-CN" sz="2400" dirty="0">
                <a:solidFill>
                  <a:srgbClr val="333333"/>
                </a:solidFill>
                <a:cs typeface="宋体" charset="0"/>
              </a:rPr>
              <a:t>)</a:t>
            </a:r>
            <a:r>
              <a:rPr lang="zh-CN" sz="2400" b="0" dirty="0">
                <a:solidFill>
                  <a:srgbClr val="333333"/>
                </a:solidFill>
                <a:cs typeface="宋体" charset="0"/>
              </a:rPr>
              <a:t>。</a:t>
            </a:r>
            <a:endParaRPr lang="zh-CN" altLang="en-US" sz="2400" dirty="0"/>
          </a:p>
        </p:txBody>
      </p:sp>
      <p:sp>
        <p:nvSpPr>
          <p:cNvPr id="4" name="文本框 3"/>
          <p:cNvSpPr txBox="1"/>
          <p:nvPr/>
        </p:nvSpPr>
        <p:spPr>
          <a:xfrm>
            <a:off x="1125808" y="2765965"/>
            <a:ext cx="9087485" cy="2677656"/>
          </a:xfrm>
          <a:prstGeom prst="rect">
            <a:avLst/>
          </a:prstGeom>
          <a:noFill/>
          <a:ln w="9525">
            <a:noFill/>
          </a:ln>
        </p:spPr>
        <p:txBody>
          <a:bodyPr wrap="square">
            <a:spAutoFit/>
          </a:bodyPr>
          <a:lstStyle/>
          <a:p>
            <a:pPr indent="0"/>
            <a:r>
              <a:rPr lang="zh-CN" sz="2400" b="1" dirty="0">
                <a:latin typeface="+mn-ea"/>
                <a:cs typeface="+mn-ea"/>
              </a:rPr>
              <a:t>（1）Windows10系统详细安装及配置步骤见链接：</a:t>
            </a:r>
            <a:r>
              <a:rPr lang="en-US" sz="2400" b="0" dirty="0">
                <a:latin typeface="+mn-ea"/>
                <a:cs typeface="+mn-ea"/>
              </a:rPr>
              <a:t>	</a:t>
            </a:r>
            <a:r>
              <a:rPr lang="en-US" sz="2400" b="0" u="sng" dirty="0">
                <a:solidFill>
                  <a:srgbClr val="2E75B5"/>
                </a:solidFill>
                <a:uFill>
                  <a:solidFill>
                    <a:srgbClr val="000000"/>
                  </a:solidFill>
                </a:uFill>
                <a:latin typeface="+mn-ea"/>
                <a:cs typeface="+mn-ea"/>
              </a:rPr>
              <a:t>https://www.cnblogs.com/xiaoliu66/p/9404963.html</a:t>
            </a:r>
            <a:endParaRPr lang="zh-CN" sz="2400" b="1" dirty="0">
              <a:latin typeface="+mn-ea"/>
              <a:cs typeface="+mn-ea"/>
            </a:endParaRPr>
          </a:p>
          <a:p>
            <a:pPr indent="0"/>
            <a:r>
              <a:rPr lang="zh-CN" sz="2400" b="1" dirty="0">
                <a:latin typeface="+mn-ea"/>
                <a:cs typeface="+mn-ea"/>
              </a:rPr>
              <a:t>（2）Ubuntu系统详细安装步骤：</a:t>
            </a:r>
            <a:endParaRPr lang="zh-CN" sz="2400" b="0" dirty="0">
              <a:latin typeface="+mn-ea"/>
              <a:cs typeface="+mn-ea"/>
            </a:endParaRPr>
          </a:p>
          <a:p>
            <a:pPr indent="0"/>
            <a:r>
              <a:rPr lang="en-US" altLang="zh-CN" sz="2400" b="0" dirty="0">
                <a:latin typeface="+mn-ea"/>
                <a:cs typeface="+mn-ea"/>
              </a:rPr>
              <a:t>	</a:t>
            </a:r>
            <a:r>
              <a:rPr lang="zh-CN" sz="2400" b="0" dirty="0">
                <a:latin typeface="+mn-ea"/>
                <a:cs typeface="+mn-ea"/>
              </a:rPr>
              <a:t>安装Git方法如下，在终端中输入如下命令：</a:t>
            </a:r>
            <a:endParaRPr lang="en-US" sz="2400" b="0" dirty="0">
              <a:highlight>
                <a:srgbClr val="00FFFF"/>
              </a:highlight>
              <a:latin typeface="+mn-ea"/>
              <a:cs typeface="+mn-ea"/>
            </a:endParaRPr>
          </a:p>
          <a:p>
            <a:pPr indent="0"/>
            <a:r>
              <a:rPr lang="en-US" sz="2400" dirty="0">
                <a:solidFill>
                  <a:srgbClr val="333333"/>
                </a:solidFill>
              </a:rPr>
              <a:t>	</a:t>
            </a:r>
            <a:r>
              <a:rPr lang="en-US" sz="2400" dirty="0" err="1">
                <a:solidFill>
                  <a:srgbClr val="333333"/>
                </a:solidFill>
                <a:highlight>
                  <a:srgbClr val="00FFFF"/>
                </a:highlight>
              </a:rPr>
              <a:t>sudo</a:t>
            </a:r>
            <a:r>
              <a:rPr lang="en-US" sz="2400" dirty="0">
                <a:solidFill>
                  <a:srgbClr val="333333"/>
                </a:solidFill>
                <a:highlight>
                  <a:srgbClr val="00FFFF"/>
                </a:highlight>
              </a:rPr>
              <a:t> apt-get install git </a:t>
            </a:r>
          </a:p>
          <a:p>
            <a:pPr indent="0"/>
            <a:r>
              <a:rPr lang="zh-CN" sz="2400" b="1" dirty="0">
                <a:latin typeface="+mn-ea"/>
                <a:cs typeface="+mn-ea"/>
              </a:rPr>
              <a:t>（3）Mac OS系统详细安装步骤见链接：</a:t>
            </a:r>
            <a:endParaRPr lang="en-US" sz="2400" b="0" u="sng" dirty="0">
              <a:solidFill>
                <a:srgbClr val="0070C0"/>
              </a:solidFill>
              <a:uFill>
                <a:solidFill>
                  <a:srgbClr val="000000"/>
                </a:solidFill>
              </a:uFill>
              <a:latin typeface="+mn-ea"/>
              <a:cs typeface="+mn-ea"/>
            </a:endParaRPr>
          </a:p>
          <a:p>
            <a:pPr indent="0"/>
            <a:r>
              <a:rPr lang="en-US" sz="2400" b="0" dirty="0">
                <a:solidFill>
                  <a:srgbClr val="0070C0"/>
                </a:solidFill>
                <a:uFill>
                  <a:solidFill>
                    <a:srgbClr val="000000"/>
                  </a:solidFill>
                </a:uFill>
                <a:latin typeface="+mn-ea"/>
                <a:cs typeface="+mn-ea"/>
              </a:rPr>
              <a:t>	</a:t>
            </a:r>
            <a:r>
              <a:rPr lang="en-US" sz="2400" b="0" u="sng" dirty="0">
                <a:solidFill>
                  <a:srgbClr val="0070C0"/>
                </a:solidFill>
                <a:uFill>
                  <a:solidFill>
                    <a:srgbClr val="000000"/>
                  </a:solidFill>
                </a:uFill>
                <a:latin typeface="+mn-ea"/>
                <a:cs typeface="+mn-ea"/>
              </a:rPr>
              <a:t>https://www.jianshu.com/p/7edb6b838a2e</a:t>
            </a:r>
            <a:endParaRPr lang="zh-CN" altLang="en-US" sz="2400" dirty="0">
              <a:latin typeface="+mn-ea"/>
              <a:cs typeface="+mn-ea"/>
            </a:endParaRPr>
          </a:p>
        </p:txBody>
      </p:sp>
      <p:sp>
        <p:nvSpPr>
          <p:cNvPr id="5" name="文本框 4"/>
          <p:cNvSpPr txBox="1"/>
          <p:nvPr/>
        </p:nvSpPr>
        <p:spPr>
          <a:xfrm>
            <a:off x="1266488" y="5586494"/>
            <a:ext cx="10114280" cy="461665"/>
          </a:xfrm>
          <a:prstGeom prst="rect">
            <a:avLst/>
          </a:prstGeom>
          <a:noFill/>
          <a:ln w="9525">
            <a:noFill/>
          </a:ln>
        </p:spPr>
        <p:txBody>
          <a:bodyPr wrap="square">
            <a:spAutoFit/>
          </a:bodyPr>
          <a:lstStyle/>
          <a:p>
            <a:pPr marL="0" indent="0" algn="l"/>
            <a:r>
              <a:rPr lang="zh-CN" sz="2400" b="1" dirty="0">
                <a:solidFill>
                  <a:srgbClr val="C00000"/>
                </a:solidFill>
                <a:cs typeface="宋体" charset="0"/>
              </a:rPr>
              <a:t>安装完成后，可以通过git --version命令查看是否安装成功。</a:t>
            </a:r>
            <a:endParaRPr lang="zh-CN" altLang="en-US" sz="2400" b="1" dirty="0">
              <a:solidFill>
                <a:srgbClr val="C00000"/>
              </a:solidFill>
              <a:cs typeface="宋体" charset="0"/>
            </a:endParaRPr>
          </a:p>
        </p:txBody>
      </p:sp>
      <p:cxnSp>
        <p:nvCxnSpPr>
          <p:cNvPr id="6" name="直接连接符 5"/>
          <p:cNvCxnSpPr>
            <a:stCxn id="9"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9"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66750" y="300355"/>
            <a:ext cx="2738755" cy="523240"/>
            <a:chOff x="666819" y="300264"/>
            <a:chExt cx="3257149" cy="523220"/>
          </a:xfrm>
        </p:grpSpPr>
        <p:sp>
          <p:nvSpPr>
            <p:cNvPr id="9" name="圆角矩形 8"/>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520" y="1090295"/>
            <a:ext cx="1891865" cy="523220"/>
          </a:xfrm>
          <a:prstGeom prst="rect">
            <a:avLst/>
          </a:prstGeom>
          <a:noFill/>
        </p:spPr>
        <p:txBody>
          <a:bodyPr wrap="none" rtlCol="0">
            <a:spAutoFit/>
          </a:bodyPr>
          <a:lstStyle>
            <a:defPPr>
              <a:defRPr lang="zh-CN"/>
            </a:defPPr>
            <a:lvl1pPr>
              <a:defRPr sz="2800" b="1"/>
            </a:lvl1pPr>
          </a:lstStyle>
          <a:p>
            <a:r>
              <a:rPr lang="en-US" altLang="zh-CN" dirty="0"/>
              <a:t>6</a:t>
            </a:r>
            <a:r>
              <a:rPr lang="zh-CN" altLang="en-US" dirty="0"/>
              <a:t>、配置</a:t>
            </a:r>
            <a:r>
              <a:rPr lang="en-US" altLang="zh-CN" dirty="0" err="1"/>
              <a:t>Git</a:t>
            </a:r>
            <a:endParaRPr lang="en-US" altLang="zh-CN" dirty="0"/>
          </a:p>
        </p:txBody>
      </p:sp>
      <p:sp>
        <p:nvSpPr>
          <p:cNvPr id="100" name="文本框 99"/>
          <p:cNvSpPr txBox="1"/>
          <p:nvPr/>
        </p:nvSpPr>
        <p:spPr>
          <a:xfrm>
            <a:off x="858519" y="1704975"/>
            <a:ext cx="11097953" cy="1938992"/>
          </a:xfrm>
          <a:prstGeom prst="rect">
            <a:avLst/>
          </a:prstGeom>
          <a:noFill/>
          <a:ln w="9525">
            <a:noFill/>
          </a:ln>
        </p:spPr>
        <p:txBody>
          <a:bodyPr wrap="square">
            <a:spAutoFit/>
          </a:bodyPr>
          <a:lstStyle/>
          <a:p>
            <a:pPr indent="266700"/>
            <a:r>
              <a:rPr lang="zh-CN" altLang="en-US" sz="2400" dirty="0">
                <a:latin typeface="+mn-ea"/>
                <a:cs typeface="+mn-ea"/>
              </a:rPr>
              <a:t>可以保存</a:t>
            </a:r>
            <a:r>
              <a:rPr lang="en-US" altLang="zh-CN" sz="2400" dirty="0">
                <a:latin typeface="+mn-ea"/>
                <a:cs typeface="+mn-ea"/>
              </a:rPr>
              <a:t>Git</a:t>
            </a:r>
            <a:r>
              <a:rPr lang="zh-CN" altLang="en-US" sz="2400" dirty="0">
                <a:latin typeface="+mn-ea"/>
                <a:cs typeface="+mn-ea"/>
              </a:rPr>
              <a:t>用户名和邮箱，这样就不必在以后的</a:t>
            </a:r>
            <a:r>
              <a:rPr lang="en-US" altLang="zh-CN" sz="2400" dirty="0">
                <a:latin typeface="+mn-ea"/>
                <a:cs typeface="+mn-ea"/>
              </a:rPr>
              <a:t>Git</a:t>
            </a:r>
            <a:r>
              <a:rPr lang="zh-CN" altLang="en-US" sz="2400" dirty="0">
                <a:latin typeface="+mn-ea"/>
                <a:cs typeface="+mn-ea"/>
              </a:rPr>
              <a:t>命令中再次输入它们。</a:t>
            </a:r>
            <a:r>
              <a:rPr lang="en-US" altLang="zh-CN" sz="2400" b="0" dirty="0">
                <a:latin typeface="+mn-ea"/>
                <a:cs typeface="+mn-ea"/>
              </a:rPr>
              <a:t>  </a:t>
            </a:r>
          </a:p>
          <a:p>
            <a:pPr indent="266700"/>
            <a:r>
              <a:rPr lang="zh-CN" altLang="en-US" sz="2400" dirty="0">
                <a:latin typeface="+mn-ea"/>
                <a:cs typeface="+mn-ea"/>
              </a:rPr>
              <a:t>在</a:t>
            </a:r>
            <a:r>
              <a:rPr lang="zh-CN" sz="2400" b="0" dirty="0">
                <a:latin typeface="+mn-ea"/>
                <a:cs typeface="+mn-ea"/>
              </a:rPr>
              <a:t>终端或</a:t>
            </a:r>
            <a:r>
              <a:rPr lang="en-US" sz="2400" b="0" dirty="0">
                <a:latin typeface="+mn-ea"/>
                <a:cs typeface="+mn-ea"/>
              </a:rPr>
              <a:t>git bash</a:t>
            </a:r>
            <a:r>
              <a:rPr lang="zh-CN" altLang="en-US" sz="2400" dirty="0">
                <a:latin typeface="+mn-ea"/>
                <a:cs typeface="+mn-ea"/>
              </a:rPr>
              <a:t>在命令行中配置本地仓库的账号和邮箱</a:t>
            </a:r>
            <a:r>
              <a:rPr lang="zh-CN" sz="2400" b="0" dirty="0">
                <a:latin typeface="+mn-ea"/>
                <a:cs typeface="+mn-ea"/>
              </a:rPr>
              <a:t>：</a:t>
            </a:r>
            <a:endParaRPr lang="en-US" sz="2400" b="0" dirty="0">
              <a:highlight>
                <a:srgbClr val="00FFFF"/>
              </a:highlight>
              <a:latin typeface="+mn-ea"/>
              <a:cs typeface="+mn-ea"/>
            </a:endParaRPr>
          </a:p>
          <a:p>
            <a:pPr indent="266700"/>
            <a:r>
              <a:rPr lang="en-US" sz="2400" dirty="0">
                <a:latin typeface="+mn-ea"/>
                <a:cs typeface="+mn-ea"/>
              </a:rPr>
              <a:t>	</a:t>
            </a:r>
            <a:r>
              <a:rPr lang="en-US" sz="2400" dirty="0">
                <a:highlight>
                  <a:srgbClr val="00FFFF"/>
                </a:highlight>
                <a:latin typeface="+mn-ea"/>
                <a:cs typeface="+mn-ea"/>
              </a:rPr>
              <a:t>git config --global  user.name “</a:t>
            </a:r>
            <a:r>
              <a:rPr lang="en-US" sz="2400" dirty="0" err="1">
                <a:highlight>
                  <a:srgbClr val="00FFFF"/>
                </a:highlight>
                <a:latin typeface="+mn-ea"/>
                <a:cs typeface="+mn-ea"/>
              </a:rPr>
              <a:t>xxxx</a:t>
            </a:r>
            <a:r>
              <a:rPr lang="en-US" sz="2400" dirty="0">
                <a:highlight>
                  <a:srgbClr val="00FFFF"/>
                </a:highlight>
                <a:latin typeface="+mn-ea"/>
                <a:cs typeface="+mn-ea"/>
              </a:rPr>
              <a:t>”</a:t>
            </a:r>
            <a:r>
              <a:rPr lang="en-US" sz="2400" dirty="0">
                <a:latin typeface="+mn-ea"/>
                <a:cs typeface="+mn-ea"/>
              </a:rPr>
              <a:t>   </a:t>
            </a:r>
            <a:r>
              <a:rPr lang="en-US" sz="2400" dirty="0">
                <a:solidFill>
                  <a:srgbClr val="FF0000"/>
                </a:solidFill>
                <a:latin typeface="+mn-ea"/>
                <a:cs typeface="+mn-ea"/>
              </a:rPr>
              <a:t>(</a:t>
            </a:r>
            <a:r>
              <a:rPr lang="zh-CN" altLang="en-US" sz="2400" dirty="0">
                <a:solidFill>
                  <a:srgbClr val="FF0000"/>
                </a:solidFill>
                <a:latin typeface="+mn-ea"/>
                <a:cs typeface="+mn-ea"/>
              </a:rPr>
              <a:t>任取即可</a:t>
            </a:r>
            <a:r>
              <a:rPr lang="en-US" sz="2400" dirty="0">
                <a:solidFill>
                  <a:srgbClr val="FF0000"/>
                </a:solidFill>
                <a:latin typeface="+mn-ea"/>
                <a:cs typeface="+mn-ea"/>
              </a:rPr>
              <a:t>)  </a:t>
            </a:r>
          </a:p>
          <a:p>
            <a:pPr indent="266700"/>
            <a:r>
              <a:rPr lang="en-US" sz="2400" dirty="0">
                <a:latin typeface="+mn-ea"/>
                <a:cs typeface="+mn-ea"/>
              </a:rPr>
              <a:t>	</a:t>
            </a:r>
            <a:r>
              <a:rPr lang="en-US" sz="2400" dirty="0">
                <a:highlight>
                  <a:srgbClr val="00FFFF"/>
                </a:highlight>
                <a:latin typeface="+mn-ea"/>
                <a:cs typeface="+mn-ea"/>
              </a:rPr>
              <a:t>git config --global  </a:t>
            </a:r>
            <a:r>
              <a:rPr lang="en-US" sz="2400" dirty="0" err="1">
                <a:highlight>
                  <a:srgbClr val="00FFFF"/>
                </a:highlight>
                <a:latin typeface="+mn-ea"/>
                <a:cs typeface="+mn-ea"/>
              </a:rPr>
              <a:t>user.email</a:t>
            </a:r>
            <a:r>
              <a:rPr lang="en-US" sz="2400" dirty="0">
                <a:highlight>
                  <a:srgbClr val="00FFFF"/>
                </a:highlight>
                <a:latin typeface="+mn-ea"/>
                <a:cs typeface="+mn-ea"/>
              </a:rPr>
              <a:t>   “</a:t>
            </a:r>
            <a:r>
              <a:rPr lang="en-US" sz="2400" dirty="0" err="1">
                <a:highlight>
                  <a:srgbClr val="00FFFF"/>
                </a:highlight>
                <a:latin typeface="+mn-ea"/>
                <a:cs typeface="+mn-ea"/>
              </a:rPr>
              <a:t>xxx@xxx</a:t>
            </a:r>
            <a:r>
              <a:rPr lang="en-US" sz="2400" dirty="0">
                <a:highlight>
                  <a:srgbClr val="00FFFF"/>
                </a:highlight>
                <a:latin typeface="+mn-ea"/>
                <a:cs typeface="+mn-ea"/>
              </a:rPr>
              <a:t>”</a:t>
            </a:r>
            <a:r>
              <a:rPr lang="en-US" sz="2400" dirty="0">
                <a:latin typeface="+mn-ea"/>
                <a:cs typeface="+mn-ea"/>
              </a:rPr>
              <a:t>   </a:t>
            </a:r>
            <a:r>
              <a:rPr lang="en-US" sz="2400" dirty="0">
                <a:solidFill>
                  <a:srgbClr val="FF0000"/>
                </a:solidFill>
                <a:latin typeface="+mn-ea"/>
                <a:cs typeface="+mn-ea"/>
              </a:rPr>
              <a:t>(</a:t>
            </a:r>
            <a:r>
              <a:rPr lang="zh-CN" altLang="en-US" sz="2400" dirty="0">
                <a:solidFill>
                  <a:srgbClr val="FF0000"/>
                </a:solidFill>
                <a:latin typeface="+mn-ea"/>
                <a:cs typeface="+mn-ea"/>
              </a:rPr>
              <a:t>与</a:t>
            </a:r>
            <a:r>
              <a:rPr lang="en-US" altLang="zh-CN" sz="2400" dirty="0">
                <a:solidFill>
                  <a:srgbClr val="FF0000"/>
                </a:solidFill>
                <a:latin typeface="+mn-ea"/>
                <a:cs typeface="+mn-ea"/>
              </a:rPr>
              <a:t>Gitlab</a:t>
            </a:r>
            <a:r>
              <a:rPr lang="zh-CN" altLang="en-US" sz="2400" dirty="0">
                <a:solidFill>
                  <a:srgbClr val="FF0000"/>
                </a:solidFill>
                <a:latin typeface="+mn-ea"/>
                <a:cs typeface="+mn-ea"/>
              </a:rPr>
              <a:t>注册邮箱一致</a:t>
            </a:r>
            <a:r>
              <a:rPr lang="en-US" sz="2400" dirty="0">
                <a:solidFill>
                  <a:srgbClr val="FF0000"/>
                </a:solidFill>
                <a:latin typeface="+mn-ea"/>
                <a:cs typeface="+mn-ea"/>
              </a:rPr>
              <a:t>)</a:t>
            </a:r>
            <a:endParaRPr lang="zh-CN" altLang="en-US" sz="2400" dirty="0">
              <a:solidFill>
                <a:srgbClr val="FF0000"/>
              </a:solidFill>
              <a:latin typeface="+mn-ea"/>
              <a:cs typeface="+mn-ea"/>
            </a:endParaRPr>
          </a:p>
          <a:p>
            <a:pPr marL="0" indent="266700" algn="l"/>
            <a:r>
              <a:rPr lang="zh-CN" sz="2400" b="0" dirty="0">
                <a:latin typeface="+mn-ea"/>
                <a:cs typeface="+mn-ea"/>
              </a:rPr>
              <a:t>    通过</a:t>
            </a:r>
            <a:r>
              <a:rPr lang="en-US" sz="2400" dirty="0">
                <a:highlight>
                  <a:srgbClr val="00FFFF"/>
                </a:highlight>
                <a:latin typeface="+mn-ea"/>
                <a:cs typeface="+mn-ea"/>
              </a:rPr>
              <a:t>git config  --list</a:t>
            </a:r>
            <a:r>
              <a:rPr lang="zh-CN" sz="2400" b="0" dirty="0">
                <a:latin typeface="+mn-ea"/>
                <a:cs typeface="+mn-ea"/>
              </a:rPr>
              <a:t>可以列出配置信息。</a:t>
            </a:r>
            <a:endParaRPr lang="zh-CN" altLang="en-US" sz="2400" b="0" dirty="0">
              <a:latin typeface="+mn-ea"/>
              <a:cs typeface="+mn-ea"/>
            </a:endParaRPr>
          </a:p>
        </p:txBody>
      </p:sp>
      <p:pic>
        <p:nvPicPr>
          <p:cNvPr id="9" name="图片 9" descr="选区_008"/>
          <p:cNvPicPr>
            <a:picLocks noChangeAspect="1"/>
          </p:cNvPicPr>
          <p:nvPr/>
        </p:nvPicPr>
        <p:blipFill>
          <a:blip r:embed="rId2"/>
          <a:stretch>
            <a:fillRect/>
          </a:stretch>
        </p:blipFill>
        <p:spPr>
          <a:xfrm>
            <a:off x="1283925" y="3776451"/>
            <a:ext cx="9238615" cy="2587625"/>
          </a:xfrm>
          <a:prstGeom prst="rect">
            <a:avLst/>
          </a:prstGeom>
        </p:spPr>
      </p:pic>
      <p:cxnSp>
        <p:nvCxnSpPr>
          <p:cNvPr id="3" name="直接连接符 2"/>
          <p:cNvCxnSpPr>
            <a:stCxn id="6"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6"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66750" y="300355"/>
            <a:ext cx="2738755" cy="523240"/>
            <a:chOff x="666819" y="300264"/>
            <a:chExt cx="3257149" cy="523220"/>
          </a:xfrm>
        </p:grpSpPr>
        <p:sp>
          <p:nvSpPr>
            <p:cNvPr id="6" name="圆角矩形 5"/>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520" y="1090295"/>
            <a:ext cx="2689839" cy="523220"/>
          </a:xfrm>
          <a:prstGeom prst="rect">
            <a:avLst/>
          </a:prstGeom>
          <a:noFill/>
        </p:spPr>
        <p:txBody>
          <a:bodyPr wrap="none" rtlCol="0">
            <a:spAutoFit/>
          </a:bodyPr>
          <a:lstStyle>
            <a:defPPr>
              <a:defRPr lang="zh-CN"/>
            </a:defPPr>
            <a:lvl1pPr>
              <a:defRPr sz="2800" b="1"/>
            </a:lvl1pPr>
          </a:lstStyle>
          <a:p>
            <a:r>
              <a:rPr lang="en-US" altLang="zh-CN" dirty="0"/>
              <a:t>7</a:t>
            </a:r>
            <a:r>
              <a:rPr lang="zh-CN" altLang="en-US" dirty="0"/>
              <a:t>、配置</a:t>
            </a:r>
            <a:r>
              <a:rPr lang="en-US" altLang="zh-CN" dirty="0"/>
              <a:t>SSH key </a:t>
            </a:r>
          </a:p>
        </p:txBody>
      </p:sp>
      <p:grpSp>
        <p:nvGrpSpPr>
          <p:cNvPr id="8" name="组合 7"/>
          <p:cNvGrpSpPr/>
          <p:nvPr/>
        </p:nvGrpSpPr>
        <p:grpSpPr>
          <a:xfrm>
            <a:off x="7218219" y="1401544"/>
            <a:ext cx="4578653" cy="4585948"/>
            <a:chOff x="7772400" y="658496"/>
            <a:chExt cx="3930358" cy="4062728"/>
          </a:xfrm>
        </p:grpSpPr>
        <p:sp>
          <p:nvSpPr>
            <p:cNvPr id="5" name="圆角矩形 4"/>
            <p:cNvSpPr/>
            <p:nvPr/>
          </p:nvSpPr>
          <p:spPr>
            <a:xfrm>
              <a:off x="7810500" y="658496"/>
              <a:ext cx="2249805" cy="5054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2000"/>
            </a:p>
          </p:txBody>
        </p:sp>
        <p:sp>
          <p:nvSpPr>
            <p:cNvPr id="6" name="文本框 5"/>
            <p:cNvSpPr txBox="1"/>
            <p:nvPr/>
          </p:nvSpPr>
          <p:spPr>
            <a:xfrm>
              <a:off x="7886700" y="727076"/>
              <a:ext cx="2096770" cy="400110"/>
            </a:xfrm>
            <a:prstGeom prst="rect">
              <a:avLst/>
            </a:prstGeom>
            <a:noFill/>
          </p:spPr>
          <p:txBody>
            <a:bodyPr wrap="square" rtlCol="0">
              <a:spAutoFit/>
            </a:bodyPr>
            <a:lstStyle/>
            <a:p>
              <a:r>
                <a:rPr lang="zh-CN" altLang="en-US" sz="2000" dirty="0"/>
                <a:t>查找现有</a:t>
              </a:r>
              <a:r>
                <a:rPr lang="en-US" altLang="zh-CN" sz="2000" dirty="0"/>
                <a:t>SSH key</a:t>
              </a:r>
            </a:p>
          </p:txBody>
        </p:sp>
        <p:sp>
          <p:nvSpPr>
            <p:cNvPr id="9" name="圆角矩形 8"/>
            <p:cNvSpPr/>
            <p:nvPr/>
          </p:nvSpPr>
          <p:spPr>
            <a:xfrm>
              <a:off x="9389110" y="2862923"/>
              <a:ext cx="2249805" cy="5054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2000"/>
            </a:p>
          </p:txBody>
        </p:sp>
        <p:sp>
          <p:nvSpPr>
            <p:cNvPr id="10" name="文本框 9"/>
            <p:cNvSpPr txBox="1"/>
            <p:nvPr/>
          </p:nvSpPr>
          <p:spPr>
            <a:xfrm>
              <a:off x="9605988" y="2903367"/>
              <a:ext cx="2096770" cy="400110"/>
            </a:xfrm>
            <a:prstGeom prst="rect">
              <a:avLst/>
            </a:prstGeom>
            <a:noFill/>
          </p:spPr>
          <p:txBody>
            <a:bodyPr wrap="square" rtlCol="0">
              <a:spAutoFit/>
            </a:bodyPr>
            <a:lstStyle/>
            <a:p>
              <a:r>
                <a:rPr lang="zh-CN" altLang="en-US" sz="2000" dirty="0"/>
                <a:t>生成新</a:t>
              </a:r>
              <a:r>
                <a:rPr lang="en-US" altLang="zh-CN" sz="2000" dirty="0"/>
                <a:t>SSH key</a:t>
              </a:r>
            </a:p>
          </p:txBody>
        </p:sp>
        <p:sp>
          <p:nvSpPr>
            <p:cNvPr id="11" name="圆角矩形 10"/>
            <p:cNvSpPr/>
            <p:nvPr/>
          </p:nvSpPr>
          <p:spPr>
            <a:xfrm>
              <a:off x="7772400" y="4215764"/>
              <a:ext cx="2249805" cy="5054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2000"/>
            </a:p>
          </p:txBody>
        </p:sp>
        <p:sp>
          <p:nvSpPr>
            <p:cNvPr id="12" name="文本框 11"/>
            <p:cNvSpPr txBox="1"/>
            <p:nvPr/>
          </p:nvSpPr>
          <p:spPr>
            <a:xfrm>
              <a:off x="7961143" y="4284344"/>
              <a:ext cx="2096770" cy="400110"/>
            </a:xfrm>
            <a:prstGeom prst="rect">
              <a:avLst/>
            </a:prstGeom>
            <a:noFill/>
          </p:spPr>
          <p:txBody>
            <a:bodyPr wrap="square" rtlCol="0">
              <a:spAutoFit/>
            </a:bodyPr>
            <a:lstStyle/>
            <a:p>
              <a:r>
                <a:rPr lang="zh-CN" altLang="en-US" sz="2000" dirty="0"/>
                <a:t>复制公共</a:t>
              </a:r>
              <a:r>
                <a:rPr lang="en-US" altLang="zh-CN" sz="2000" dirty="0"/>
                <a:t>SSH key</a:t>
              </a:r>
            </a:p>
          </p:txBody>
        </p:sp>
        <p:sp>
          <p:nvSpPr>
            <p:cNvPr id="18" name="菱形 17"/>
            <p:cNvSpPr/>
            <p:nvPr/>
          </p:nvSpPr>
          <p:spPr>
            <a:xfrm>
              <a:off x="8028305" y="1668781"/>
              <a:ext cx="1812925" cy="914400"/>
            </a:xfrm>
            <a:prstGeom prst="diamon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2000"/>
            </a:p>
          </p:txBody>
        </p:sp>
        <p:sp>
          <p:nvSpPr>
            <p:cNvPr id="19" name="文本框 18"/>
            <p:cNvSpPr txBox="1"/>
            <p:nvPr/>
          </p:nvSpPr>
          <p:spPr>
            <a:xfrm>
              <a:off x="8332082" y="1941831"/>
              <a:ext cx="1328420" cy="354461"/>
            </a:xfrm>
            <a:prstGeom prst="rect">
              <a:avLst/>
            </a:prstGeom>
            <a:noFill/>
          </p:spPr>
          <p:txBody>
            <a:bodyPr wrap="square" rtlCol="0">
              <a:spAutoFit/>
            </a:bodyPr>
            <a:lstStyle/>
            <a:p>
              <a:r>
                <a:rPr lang="zh-CN" sz="2000" dirty="0"/>
                <a:t>是否找到</a:t>
              </a:r>
              <a:r>
                <a:rPr lang="en-US" altLang="zh-CN" sz="2000" dirty="0"/>
                <a:t>?</a:t>
              </a:r>
              <a:endParaRPr lang="zh-CN" sz="2000" dirty="0"/>
            </a:p>
          </p:txBody>
        </p:sp>
        <p:cxnSp>
          <p:nvCxnSpPr>
            <p:cNvPr id="20" name="直接箭头连接符 19"/>
            <p:cNvCxnSpPr>
              <a:stCxn id="5" idx="2"/>
            </p:cNvCxnSpPr>
            <p:nvPr/>
          </p:nvCxnSpPr>
          <p:spPr>
            <a:xfrm>
              <a:off x="8935720" y="1163956"/>
              <a:ext cx="0" cy="54419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8" idx="2"/>
              <a:endCxn id="11" idx="0"/>
            </p:cNvCxnSpPr>
            <p:nvPr/>
          </p:nvCxnSpPr>
          <p:spPr>
            <a:xfrm flipH="1">
              <a:off x="8897303" y="2583181"/>
              <a:ext cx="37465" cy="163258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3"/>
              <a:endCxn id="9" idx="0"/>
            </p:cNvCxnSpPr>
            <p:nvPr/>
          </p:nvCxnSpPr>
          <p:spPr>
            <a:xfrm>
              <a:off x="9841230" y="2125981"/>
              <a:ext cx="672783" cy="736942"/>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9" idx="2"/>
            </p:cNvCxnSpPr>
            <p:nvPr/>
          </p:nvCxnSpPr>
          <p:spPr>
            <a:xfrm rot="5400000">
              <a:off x="9542145" y="2737828"/>
              <a:ext cx="342265" cy="1602105"/>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544168" y="2830490"/>
              <a:ext cx="334645" cy="400110"/>
            </a:xfrm>
            <a:prstGeom prst="rect">
              <a:avLst/>
            </a:prstGeom>
            <a:noFill/>
          </p:spPr>
          <p:txBody>
            <a:bodyPr wrap="square" rtlCol="0">
              <a:spAutoFit/>
            </a:bodyPr>
            <a:lstStyle/>
            <a:p>
              <a:r>
                <a:rPr lang="zh-CN" altLang="en-US" sz="2000" dirty="0"/>
                <a:t>是</a:t>
              </a:r>
            </a:p>
          </p:txBody>
        </p:sp>
        <p:sp>
          <p:nvSpPr>
            <p:cNvPr id="25" name="文本框 24"/>
            <p:cNvSpPr txBox="1"/>
            <p:nvPr/>
          </p:nvSpPr>
          <p:spPr>
            <a:xfrm>
              <a:off x="10179685" y="2214881"/>
              <a:ext cx="334645" cy="400110"/>
            </a:xfrm>
            <a:prstGeom prst="rect">
              <a:avLst/>
            </a:prstGeom>
            <a:noFill/>
          </p:spPr>
          <p:txBody>
            <a:bodyPr wrap="square" rtlCol="0">
              <a:spAutoFit/>
            </a:bodyPr>
            <a:lstStyle/>
            <a:p>
              <a:r>
                <a:rPr lang="zh-CN" altLang="en-US" sz="2000" dirty="0"/>
                <a:t>否</a:t>
              </a:r>
            </a:p>
          </p:txBody>
        </p:sp>
      </p:grpSp>
      <p:sp>
        <p:nvSpPr>
          <p:cNvPr id="4" name="右箭头 3"/>
          <p:cNvSpPr/>
          <p:nvPr/>
        </p:nvSpPr>
        <p:spPr>
          <a:xfrm>
            <a:off x="6330491" y="3303477"/>
            <a:ext cx="1002391" cy="311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15"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15"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66750" y="300355"/>
            <a:ext cx="2738755" cy="523240"/>
            <a:chOff x="666819" y="300264"/>
            <a:chExt cx="3257149" cy="523220"/>
          </a:xfrm>
        </p:grpSpPr>
        <p:sp>
          <p:nvSpPr>
            <p:cNvPr id="15" name="圆角矩形 14"/>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28" name="矩形 27">
            <a:extLst>
              <a:ext uri="{FF2B5EF4-FFF2-40B4-BE49-F238E27FC236}">
                <a16:creationId xmlns:a16="http://schemas.microsoft.com/office/drawing/2014/main" id="{E9A17723-3514-4B9A-A717-C3AADFE6A7F0}"/>
              </a:ext>
            </a:extLst>
          </p:cNvPr>
          <p:cNvSpPr/>
          <p:nvPr/>
        </p:nvSpPr>
        <p:spPr>
          <a:xfrm>
            <a:off x="790213" y="1914084"/>
            <a:ext cx="5331384" cy="3046988"/>
          </a:xfrm>
          <a:prstGeom prst="rect">
            <a:avLst/>
          </a:prstGeom>
        </p:spPr>
        <p:txBody>
          <a:bodyPr wrap="square">
            <a:spAutoFit/>
          </a:bodyPr>
          <a:lstStyle/>
          <a:p>
            <a:pPr algn="just"/>
            <a:r>
              <a:rPr lang="en-US" altLang="zh-CN" sz="2800" dirty="0">
                <a:latin typeface="+mn-ea"/>
              </a:rPr>
              <a:t>   Git</a:t>
            </a:r>
            <a:r>
              <a:rPr lang="zh-CN" altLang="en-US" sz="2800" dirty="0">
                <a:latin typeface="+mn-ea"/>
              </a:rPr>
              <a:t>使用</a:t>
            </a:r>
            <a:r>
              <a:rPr lang="en-US" altLang="zh-CN" sz="2800" dirty="0">
                <a:latin typeface="+mn-ea"/>
              </a:rPr>
              <a:t>https</a:t>
            </a:r>
            <a:r>
              <a:rPr lang="zh-CN" altLang="en-US" sz="2800" dirty="0">
                <a:latin typeface="+mn-ea"/>
              </a:rPr>
              <a:t>协议，每次</a:t>
            </a:r>
            <a:r>
              <a:rPr lang="en-US" altLang="zh-CN" sz="2800" dirty="0">
                <a:latin typeface="+mn-ea"/>
              </a:rPr>
              <a:t>pull</a:t>
            </a:r>
            <a:r>
              <a:rPr lang="zh-CN" altLang="en-US" sz="2800" dirty="0">
                <a:latin typeface="+mn-ea"/>
              </a:rPr>
              <a:t>、</a:t>
            </a:r>
            <a:r>
              <a:rPr lang="en-US" altLang="zh-CN" sz="2800" dirty="0">
                <a:latin typeface="+mn-ea"/>
              </a:rPr>
              <a:t>push</a:t>
            </a:r>
            <a:r>
              <a:rPr lang="zh-CN" altLang="en-US" sz="2800" dirty="0">
                <a:latin typeface="+mn-ea"/>
              </a:rPr>
              <a:t>都要输入密码，比较麻烦。因此可以使用</a:t>
            </a:r>
            <a:r>
              <a:rPr lang="en-US" altLang="zh-CN" sz="2800" dirty="0">
                <a:latin typeface="+mn-ea"/>
              </a:rPr>
              <a:t>SSH</a:t>
            </a:r>
            <a:r>
              <a:rPr lang="zh-CN" altLang="en-US" sz="2800" dirty="0">
                <a:latin typeface="+mn-ea"/>
              </a:rPr>
              <a:t>密钥，这样可以省去每次都输密码。配置本地</a:t>
            </a:r>
            <a:r>
              <a:rPr lang="en-US" altLang="zh-CN" sz="2800" dirty="0">
                <a:latin typeface="+mn-ea"/>
              </a:rPr>
              <a:t>SSH key</a:t>
            </a:r>
            <a:r>
              <a:rPr lang="zh-CN" altLang="en-US" sz="2800" dirty="0">
                <a:latin typeface="+mn-ea"/>
              </a:rPr>
              <a:t>，按照右边流程来进行。</a:t>
            </a:r>
          </a:p>
          <a:p>
            <a:endParaRPr lang="zh-CN" altLang="en-US" sz="2400" dirty="0">
              <a:latin typeface="+mn-ea"/>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827993" y="958301"/>
            <a:ext cx="3411190" cy="523220"/>
          </a:xfrm>
          <a:prstGeom prst="rect">
            <a:avLst/>
          </a:prstGeom>
          <a:noFill/>
        </p:spPr>
        <p:txBody>
          <a:bodyPr wrap="none" rtlCol="0">
            <a:spAutoFit/>
          </a:bodyPr>
          <a:lstStyle>
            <a:defPPr>
              <a:defRPr lang="zh-CN"/>
            </a:defPPr>
            <a:lvl1pPr>
              <a:defRPr sz="2800" b="1"/>
            </a:lvl1pPr>
          </a:lstStyle>
          <a:p>
            <a:r>
              <a:rPr lang="en-US" altLang="zh-CN" dirty="0"/>
              <a:t>8</a:t>
            </a:r>
            <a:r>
              <a:rPr lang="zh-CN" altLang="en-US" dirty="0"/>
              <a:t>、查找现有</a:t>
            </a:r>
            <a:r>
              <a:rPr lang="en-US" altLang="zh-CN" dirty="0"/>
              <a:t>SSH key </a:t>
            </a:r>
          </a:p>
        </p:txBody>
      </p:sp>
      <p:sp>
        <p:nvSpPr>
          <p:cNvPr id="100" name="文本框 99"/>
          <p:cNvSpPr txBox="1"/>
          <p:nvPr/>
        </p:nvSpPr>
        <p:spPr>
          <a:xfrm>
            <a:off x="666750" y="3574521"/>
            <a:ext cx="7951909" cy="1569660"/>
          </a:xfrm>
          <a:prstGeom prst="rect">
            <a:avLst/>
          </a:prstGeom>
          <a:noFill/>
          <a:ln w="9525">
            <a:noFill/>
          </a:ln>
        </p:spPr>
        <p:txBody>
          <a:bodyPr wrap="square">
            <a:spAutoFit/>
          </a:bodyPr>
          <a:lstStyle/>
          <a:p>
            <a:pPr marL="0" indent="0" algn="l"/>
            <a:r>
              <a:rPr lang="en-US" sz="2400" b="1" dirty="0">
                <a:solidFill>
                  <a:srgbClr val="000000"/>
                </a:solidFill>
                <a:latin typeface="宋体" charset="0"/>
                <a:cs typeface="宋体" charset="0"/>
              </a:rPr>
              <a:t>Windows Command Prompt:</a:t>
            </a:r>
            <a:endParaRPr lang="en-US" sz="2400" b="0" dirty="0">
              <a:solidFill>
                <a:srgbClr val="000000"/>
              </a:solidFill>
              <a:highlight>
                <a:srgbClr val="00FFFF"/>
              </a:highlight>
              <a:latin typeface="宋体" charset="0"/>
              <a:cs typeface="宋体" charset="0"/>
            </a:endParaRPr>
          </a:p>
          <a:p>
            <a:pPr marL="0" indent="0" algn="l"/>
            <a:r>
              <a:rPr lang="en-US" sz="2400" b="0" dirty="0">
                <a:solidFill>
                  <a:srgbClr val="000000"/>
                </a:solidFill>
                <a:highlight>
                  <a:srgbClr val="00FFFF"/>
                </a:highlight>
                <a:latin typeface="宋体" charset="0"/>
                <a:cs typeface="宋体" charset="0"/>
              </a:rPr>
              <a:t>type %</a:t>
            </a:r>
            <a:r>
              <a:rPr lang="en-US" sz="2400" b="0" dirty="0" err="1">
                <a:solidFill>
                  <a:srgbClr val="000000"/>
                </a:solidFill>
                <a:highlight>
                  <a:srgbClr val="00FFFF"/>
                </a:highlight>
                <a:latin typeface="宋体" charset="0"/>
                <a:cs typeface="宋体" charset="0"/>
              </a:rPr>
              <a:t>userprofile</a:t>
            </a:r>
            <a:r>
              <a:rPr lang="en-US" sz="2400" b="0" dirty="0">
                <a:solidFill>
                  <a:srgbClr val="000000"/>
                </a:solidFill>
                <a:highlight>
                  <a:srgbClr val="00FFFF"/>
                </a:highlight>
                <a:latin typeface="宋体" charset="0"/>
                <a:cs typeface="宋体" charset="0"/>
              </a:rPr>
              <a:t>%\.</a:t>
            </a:r>
            <a:r>
              <a:rPr lang="en-US" sz="2400" b="0" dirty="0" err="1">
                <a:solidFill>
                  <a:srgbClr val="000000"/>
                </a:solidFill>
                <a:highlight>
                  <a:srgbClr val="00FFFF"/>
                </a:highlight>
                <a:latin typeface="宋体" charset="0"/>
                <a:cs typeface="宋体" charset="0"/>
              </a:rPr>
              <a:t>ssh</a:t>
            </a:r>
            <a:r>
              <a:rPr lang="en-US" sz="2400" b="0" dirty="0">
                <a:solidFill>
                  <a:srgbClr val="000000"/>
                </a:solidFill>
                <a:highlight>
                  <a:srgbClr val="00FFFF"/>
                </a:highlight>
                <a:latin typeface="宋体" charset="0"/>
                <a:cs typeface="宋体" charset="0"/>
              </a:rPr>
              <a:t>\id_rsa.pub</a:t>
            </a:r>
            <a:endParaRPr lang="en-US" sz="2400" b="1" dirty="0">
              <a:solidFill>
                <a:srgbClr val="000000"/>
              </a:solidFill>
              <a:latin typeface="宋体" charset="0"/>
              <a:cs typeface="宋体" charset="0"/>
            </a:endParaRPr>
          </a:p>
          <a:p>
            <a:pPr marL="0" indent="0" algn="l"/>
            <a:r>
              <a:rPr lang="en-US" sz="2400" b="1" dirty="0" err="1">
                <a:solidFill>
                  <a:srgbClr val="000000"/>
                </a:solidFill>
                <a:latin typeface="宋体" charset="0"/>
                <a:cs typeface="宋体" charset="0"/>
              </a:rPr>
              <a:t>Git</a:t>
            </a:r>
            <a:r>
              <a:rPr lang="en-US" sz="2400" b="1" dirty="0">
                <a:solidFill>
                  <a:srgbClr val="000000"/>
                </a:solidFill>
                <a:latin typeface="宋体" charset="0"/>
                <a:cs typeface="宋体" charset="0"/>
              </a:rPr>
              <a:t> Bash on Windows/GNU/Linux/</a:t>
            </a:r>
            <a:r>
              <a:rPr lang="en-US" sz="2400" b="1" dirty="0" err="1">
                <a:solidFill>
                  <a:srgbClr val="000000"/>
                </a:solidFill>
                <a:latin typeface="宋体" charset="0"/>
                <a:cs typeface="宋体" charset="0"/>
              </a:rPr>
              <a:t>macOS</a:t>
            </a:r>
            <a:r>
              <a:rPr lang="en-US" sz="2400" b="1" dirty="0">
                <a:solidFill>
                  <a:srgbClr val="000000"/>
                </a:solidFill>
                <a:latin typeface="宋体" charset="0"/>
                <a:cs typeface="宋体" charset="0"/>
              </a:rPr>
              <a:t>/PowerShell:</a:t>
            </a:r>
            <a:endParaRPr lang="en-US" sz="2400" b="0" dirty="0">
              <a:solidFill>
                <a:srgbClr val="000000"/>
              </a:solidFill>
              <a:highlight>
                <a:srgbClr val="00FFFF"/>
              </a:highlight>
              <a:latin typeface="宋体" charset="0"/>
              <a:cs typeface="宋体" charset="0"/>
            </a:endParaRPr>
          </a:p>
          <a:p>
            <a:pPr marL="0" indent="0" algn="l"/>
            <a:r>
              <a:rPr lang="en-US" sz="2400" b="0" dirty="0">
                <a:solidFill>
                  <a:srgbClr val="000000"/>
                </a:solidFill>
                <a:highlight>
                  <a:srgbClr val="00FFFF"/>
                </a:highlight>
                <a:latin typeface="宋体" charset="0"/>
                <a:cs typeface="宋体" charset="0"/>
              </a:rPr>
              <a:t>cat ~/.</a:t>
            </a:r>
            <a:r>
              <a:rPr lang="en-US" sz="2400" b="0" dirty="0" err="1">
                <a:solidFill>
                  <a:srgbClr val="000000"/>
                </a:solidFill>
                <a:highlight>
                  <a:srgbClr val="00FFFF"/>
                </a:highlight>
                <a:latin typeface="宋体" charset="0"/>
                <a:cs typeface="宋体" charset="0"/>
              </a:rPr>
              <a:t>ssh</a:t>
            </a:r>
            <a:r>
              <a:rPr lang="en-US" sz="2400" b="0" dirty="0">
                <a:solidFill>
                  <a:srgbClr val="000000"/>
                </a:solidFill>
                <a:highlight>
                  <a:srgbClr val="00FFFF"/>
                </a:highlight>
                <a:latin typeface="宋体" charset="0"/>
                <a:cs typeface="宋体" charset="0"/>
              </a:rPr>
              <a:t>/id_rsa.pub</a:t>
            </a:r>
            <a:endParaRPr lang="en-US" altLang="en-US" sz="2400" b="0" dirty="0">
              <a:solidFill>
                <a:srgbClr val="000000"/>
              </a:solidFill>
              <a:highlight>
                <a:srgbClr val="00FFFF"/>
              </a:highlight>
              <a:latin typeface="宋体" charset="0"/>
              <a:cs typeface="宋体" charset="0"/>
            </a:endParaRPr>
          </a:p>
        </p:txBody>
      </p:sp>
      <p:cxnSp>
        <p:nvCxnSpPr>
          <p:cNvPr id="7" name="直接连接符 6"/>
          <p:cNvCxnSpPr>
            <a:stCxn id="15"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15"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66750" y="300355"/>
            <a:ext cx="2738755" cy="523240"/>
            <a:chOff x="666819" y="300264"/>
            <a:chExt cx="3257149" cy="523220"/>
          </a:xfrm>
        </p:grpSpPr>
        <p:sp>
          <p:nvSpPr>
            <p:cNvPr id="15" name="圆角矩形 14"/>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17" name="矩形 16">
            <a:extLst>
              <a:ext uri="{FF2B5EF4-FFF2-40B4-BE49-F238E27FC236}">
                <a16:creationId xmlns:a16="http://schemas.microsoft.com/office/drawing/2014/main" id="{BE1A8AF7-00C4-48F4-95A6-BE6CA956B6D7}"/>
              </a:ext>
            </a:extLst>
          </p:cNvPr>
          <p:cNvSpPr/>
          <p:nvPr/>
        </p:nvSpPr>
        <p:spPr>
          <a:xfrm>
            <a:off x="666750" y="1620080"/>
            <a:ext cx="11151177" cy="1815882"/>
          </a:xfrm>
          <a:prstGeom prst="rect">
            <a:avLst/>
          </a:prstGeom>
        </p:spPr>
        <p:txBody>
          <a:bodyPr wrap="square">
            <a:spAutoFit/>
          </a:bodyPr>
          <a:lstStyle/>
          <a:p>
            <a:r>
              <a:rPr lang="zh-CN" altLang="en-US" sz="2800" dirty="0"/>
              <a:t>        在生成新的</a:t>
            </a:r>
            <a:r>
              <a:rPr lang="en-US" altLang="zh-CN" sz="2800" dirty="0"/>
              <a:t>SSH</a:t>
            </a:r>
            <a:r>
              <a:rPr lang="zh-CN" altLang="en-US" sz="2800" dirty="0"/>
              <a:t>密钥对之前，通过</a:t>
            </a:r>
            <a:r>
              <a:rPr lang="en-US" altLang="zh-CN" sz="2800" dirty="0"/>
              <a:t>Ubuntu</a:t>
            </a:r>
            <a:r>
              <a:rPr lang="zh-CN" altLang="en-US" sz="2800" dirty="0"/>
              <a:t>上的终端或</a:t>
            </a:r>
            <a:r>
              <a:rPr lang="en-US" altLang="zh-CN" sz="2800" dirty="0"/>
              <a:t>Windows</a:t>
            </a:r>
            <a:r>
              <a:rPr lang="zh-CN" altLang="en-US" sz="2800" dirty="0"/>
              <a:t>上的命令提示并运行以下命令来检查系统在默认位置是否已经存在一个我们需要的</a:t>
            </a:r>
            <a:r>
              <a:rPr lang="en-US" altLang="zh-CN" sz="2800" dirty="0" err="1"/>
              <a:t>ssh</a:t>
            </a:r>
            <a:r>
              <a:rPr lang="en-US" altLang="zh-CN" sz="2800" dirty="0"/>
              <a:t> key</a:t>
            </a:r>
            <a:r>
              <a:rPr lang="zh-CN" altLang="en-US" sz="2800" dirty="0"/>
              <a:t>。若已存在且生成</a:t>
            </a:r>
            <a:r>
              <a:rPr lang="en-US" altLang="zh-CN" sz="2800" dirty="0"/>
              <a:t>SSH key</a:t>
            </a:r>
            <a:r>
              <a:rPr lang="zh-CN" altLang="en-US" sz="2800" dirty="0"/>
              <a:t>的邮箱和</a:t>
            </a:r>
            <a:r>
              <a:rPr lang="en-US" altLang="zh-CN" sz="2800" dirty="0"/>
              <a:t>Gitlab</a:t>
            </a:r>
            <a:r>
              <a:rPr lang="zh-CN" altLang="en-US" sz="2800" dirty="0"/>
              <a:t>账号邮箱一致，则可使用此密钥，否则生成新的密钥。</a:t>
            </a:r>
          </a:p>
        </p:txBody>
      </p:sp>
    </p:spTree>
    <p:extLst>
      <p:ext uri="{BB962C8B-B14F-4D97-AF65-F5344CB8AC3E}">
        <p14:creationId xmlns:p14="http://schemas.microsoft.com/office/powerpoint/2010/main" val="349346062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174" y="997818"/>
            <a:ext cx="4411464" cy="523220"/>
          </a:xfrm>
          <a:prstGeom prst="rect">
            <a:avLst/>
          </a:prstGeom>
          <a:noFill/>
        </p:spPr>
        <p:txBody>
          <a:bodyPr wrap="none" rtlCol="0">
            <a:spAutoFit/>
          </a:bodyPr>
          <a:lstStyle>
            <a:defPPr>
              <a:defRPr lang="zh-CN"/>
            </a:defPPr>
            <a:lvl1pPr>
              <a:defRPr sz="2800" b="1"/>
            </a:lvl1pPr>
          </a:lstStyle>
          <a:p>
            <a:r>
              <a:rPr lang="en-US" altLang="zh-CN" dirty="0"/>
              <a:t>9</a:t>
            </a:r>
            <a:r>
              <a:rPr lang="zh-CN" altLang="en-US" dirty="0"/>
              <a:t>、生成新的</a:t>
            </a:r>
            <a:r>
              <a:rPr lang="en-US" altLang="zh-CN" dirty="0"/>
              <a:t>SSH key</a:t>
            </a:r>
            <a:r>
              <a:rPr lang="zh-CN" altLang="en-US" dirty="0"/>
              <a:t>密钥对</a:t>
            </a:r>
          </a:p>
        </p:txBody>
      </p:sp>
      <p:sp>
        <p:nvSpPr>
          <p:cNvPr id="8" name="文本框 7"/>
          <p:cNvSpPr txBox="1"/>
          <p:nvPr/>
        </p:nvSpPr>
        <p:spPr>
          <a:xfrm>
            <a:off x="743580" y="1485283"/>
            <a:ext cx="10825578" cy="1691104"/>
          </a:xfrm>
          <a:prstGeom prst="rect">
            <a:avLst/>
          </a:prstGeom>
          <a:noFill/>
          <a:ln w="9525">
            <a:noFill/>
          </a:ln>
        </p:spPr>
        <p:txBody>
          <a:bodyPr wrap="square">
            <a:spAutoFit/>
          </a:bodyPr>
          <a:lstStyle/>
          <a:p>
            <a:pPr indent="304800">
              <a:lnSpc>
                <a:spcPct val="110000"/>
              </a:lnSpc>
            </a:pPr>
            <a:r>
              <a:rPr lang="zh-CN" sz="2400" b="0" dirty="0">
                <a:solidFill>
                  <a:srgbClr val="000000"/>
                </a:solidFill>
                <a:cs typeface="宋体" charset="0"/>
              </a:rPr>
              <a:t>要生成新的SSH密钥对，使用以下命令：</a:t>
            </a:r>
            <a:endParaRPr lang="en-US" sz="2400" b="1" dirty="0">
              <a:solidFill>
                <a:srgbClr val="000000"/>
              </a:solidFill>
              <a:latin typeface="宋体" charset="0"/>
            </a:endParaRPr>
          </a:p>
          <a:p>
            <a:pPr indent="304800">
              <a:lnSpc>
                <a:spcPct val="110000"/>
              </a:lnSpc>
            </a:pPr>
            <a:r>
              <a:rPr lang="en-US" sz="2400" b="1" dirty="0" err="1">
                <a:solidFill>
                  <a:srgbClr val="000000"/>
                </a:solidFill>
                <a:latin typeface="宋体" charset="0"/>
              </a:rPr>
              <a:t>Git</a:t>
            </a:r>
            <a:r>
              <a:rPr lang="en-US" sz="2400" b="1" dirty="0">
                <a:solidFill>
                  <a:srgbClr val="000000"/>
                </a:solidFill>
                <a:latin typeface="宋体" charset="0"/>
              </a:rPr>
              <a:t> Bash on Windows/GNU/Linux/</a:t>
            </a:r>
            <a:r>
              <a:rPr lang="en-US" sz="2400" b="1" dirty="0" err="1">
                <a:solidFill>
                  <a:srgbClr val="000000"/>
                </a:solidFill>
                <a:latin typeface="宋体" charset="0"/>
              </a:rPr>
              <a:t>macOS</a:t>
            </a:r>
            <a:r>
              <a:rPr lang="en-US" sz="2400" b="1" dirty="0">
                <a:solidFill>
                  <a:srgbClr val="000000"/>
                </a:solidFill>
                <a:latin typeface="宋体" charset="0"/>
              </a:rPr>
              <a:t>:</a:t>
            </a:r>
            <a:endParaRPr lang="en-US" sz="2400" b="0" dirty="0">
              <a:solidFill>
                <a:srgbClr val="000000"/>
              </a:solidFill>
              <a:highlight>
                <a:srgbClr val="00FFFF"/>
              </a:highlight>
              <a:latin typeface="宋体" charset="0"/>
            </a:endParaRPr>
          </a:p>
          <a:p>
            <a:pPr indent="304800">
              <a:lnSpc>
                <a:spcPct val="110000"/>
              </a:lnSpc>
            </a:pPr>
            <a:r>
              <a:rPr lang="en-US" sz="2400" b="0" dirty="0" err="1">
                <a:solidFill>
                  <a:srgbClr val="000000"/>
                </a:solidFill>
                <a:highlight>
                  <a:srgbClr val="00FFFF"/>
                </a:highlight>
                <a:latin typeface="宋体" charset="0"/>
              </a:rPr>
              <a:t>ssh-keygen</a:t>
            </a:r>
            <a:r>
              <a:rPr lang="en-US" sz="2400" b="0" dirty="0">
                <a:solidFill>
                  <a:srgbClr val="000000"/>
                </a:solidFill>
                <a:highlight>
                  <a:srgbClr val="00FFFF"/>
                </a:highlight>
                <a:latin typeface="宋体" charset="0"/>
              </a:rPr>
              <a:t> -t </a:t>
            </a:r>
            <a:r>
              <a:rPr lang="en-US" sz="2400" b="0" dirty="0" err="1">
                <a:solidFill>
                  <a:srgbClr val="000000"/>
                </a:solidFill>
                <a:highlight>
                  <a:srgbClr val="00FFFF"/>
                </a:highlight>
                <a:latin typeface="宋体" charset="0"/>
              </a:rPr>
              <a:t>rsa</a:t>
            </a:r>
            <a:r>
              <a:rPr lang="en-US" sz="2400" b="0" dirty="0">
                <a:solidFill>
                  <a:srgbClr val="000000"/>
                </a:solidFill>
                <a:highlight>
                  <a:srgbClr val="00FFFF"/>
                </a:highlight>
                <a:latin typeface="宋体" charset="0"/>
              </a:rPr>
              <a:t> -C "your.email@example.com" -b 4096</a:t>
            </a:r>
          </a:p>
          <a:p>
            <a:pPr indent="304800">
              <a:lnSpc>
                <a:spcPct val="110000"/>
              </a:lnSpc>
            </a:pPr>
            <a:r>
              <a:rPr lang="zh-CN" altLang="zh-CN" sz="2400" dirty="0">
                <a:solidFill>
                  <a:srgbClr val="C00000"/>
                </a:solidFill>
                <a:cs typeface="宋体" charset="0"/>
              </a:rPr>
              <a:t>（引号内换成你的邮箱地址）</a:t>
            </a:r>
            <a:endParaRPr lang="zh-CN" altLang="en-US" sz="2400" dirty="0">
              <a:solidFill>
                <a:srgbClr val="C00000"/>
              </a:solidFill>
            </a:endParaRPr>
          </a:p>
        </p:txBody>
      </p:sp>
      <p:pic>
        <p:nvPicPr>
          <p:cNvPr id="13" name="图片 22" descr="选区_014"/>
          <p:cNvPicPr>
            <a:picLocks noChangeAspect="1"/>
          </p:cNvPicPr>
          <p:nvPr/>
        </p:nvPicPr>
        <p:blipFill>
          <a:blip r:embed="rId2"/>
          <a:stretch>
            <a:fillRect/>
          </a:stretch>
        </p:blipFill>
        <p:spPr>
          <a:xfrm>
            <a:off x="5670699" y="2680970"/>
            <a:ext cx="6223635" cy="4177030"/>
          </a:xfrm>
          <a:prstGeom prst="rect">
            <a:avLst/>
          </a:prstGeom>
        </p:spPr>
      </p:pic>
      <p:sp>
        <p:nvSpPr>
          <p:cNvPr id="14" name="文本框 13"/>
          <p:cNvSpPr txBox="1"/>
          <p:nvPr/>
        </p:nvSpPr>
        <p:spPr>
          <a:xfrm>
            <a:off x="963522" y="3281225"/>
            <a:ext cx="4039235" cy="1938992"/>
          </a:xfrm>
          <a:prstGeom prst="rect">
            <a:avLst/>
          </a:prstGeom>
          <a:noFill/>
          <a:ln w="9525">
            <a:noFill/>
          </a:ln>
        </p:spPr>
        <p:txBody>
          <a:bodyPr wrap="square">
            <a:spAutoFit/>
          </a:bodyPr>
          <a:lstStyle/>
          <a:p>
            <a:pPr marL="0" indent="0" algn="l"/>
            <a:r>
              <a:rPr lang="en-US" altLang="zh-CN" sz="2400" b="0" dirty="0">
                <a:solidFill>
                  <a:srgbClr val="000000"/>
                </a:solidFill>
                <a:cs typeface="宋体" charset="0"/>
              </a:rPr>
              <a:t>      </a:t>
            </a:r>
            <a:r>
              <a:rPr lang="zh-CN" sz="2400" b="0" dirty="0">
                <a:solidFill>
                  <a:srgbClr val="000000"/>
                </a:solidFill>
                <a:cs typeface="宋体" charset="0"/>
              </a:rPr>
              <a:t>出现右边界面表示公钥和密钥生成成功，信息中包含秘钥文件地址和公钥文件地址，我们所需要的就是公钥文件。</a:t>
            </a:r>
            <a:endParaRPr lang="zh-CN" altLang="en-US" sz="2400" b="0" dirty="0">
              <a:solidFill>
                <a:srgbClr val="000000"/>
              </a:solidFill>
              <a:cs typeface="宋体" charset="0"/>
            </a:endParaRPr>
          </a:p>
        </p:txBody>
      </p:sp>
      <p:cxnSp>
        <p:nvCxnSpPr>
          <p:cNvPr id="2" name="直接连接符 1"/>
          <p:cNvCxnSpPr>
            <a:stCxn id="6"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endCxn id="6"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66750" y="300355"/>
            <a:ext cx="2738755" cy="523240"/>
            <a:chOff x="666819" y="300264"/>
            <a:chExt cx="3257149" cy="523220"/>
          </a:xfrm>
        </p:grpSpPr>
        <p:sp>
          <p:nvSpPr>
            <p:cNvPr id="6" name="圆角矩形 5"/>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3432" y="1090295"/>
            <a:ext cx="3640740" cy="523220"/>
          </a:xfrm>
          <a:prstGeom prst="rect">
            <a:avLst/>
          </a:prstGeom>
          <a:noFill/>
        </p:spPr>
        <p:txBody>
          <a:bodyPr wrap="none" rtlCol="0">
            <a:spAutoFit/>
          </a:bodyPr>
          <a:lstStyle>
            <a:defPPr>
              <a:defRPr lang="zh-CN"/>
            </a:defPPr>
            <a:lvl1pPr>
              <a:defRPr sz="2800" b="1"/>
            </a:lvl1pPr>
          </a:lstStyle>
          <a:p>
            <a:r>
              <a:rPr lang="en-US" altLang="zh-CN" dirty="0"/>
              <a:t>10</a:t>
            </a:r>
            <a:r>
              <a:rPr lang="zh-CN" altLang="en-US" dirty="0"/>
              <a:t>、</a:t>
            </a:r>
            <a:r>
              <a:rPr lang="zh-CN" dirty="0"/>
              <a:t>复制公共</a:t>
            </a:r>
            <a:r>
              <a:rPr lang="en-US" altLang="zh-CN" dirty="0"/>
              <a:t>SSH</a:t>
            </a:r>
            <a:r>
              <a:rPr lang="zh-CN" altLang="en-US" dirty="0"/>
              <a:t>密钥</a:t>
            </a:r>
          </a:p>
        </p:txBody>
      </p:sp>
      <p:sp>
        <p:nvSpPr>
          <p:cNvPr id="100" name="文本框 99"/>
          <p:cNvSpPr txBox="1"/>
          <p:nvPr/>
        </p:nvSpPr>
        <p:spPr>
          <a:xfrm>
            <a:off x="982364" y="1757025"/>
            <a:ext cx="11017378" cy="1785104"/>
          </a:xfrm>
          <a:prstGeom prst="rect">
            <a:avLst/>
          </a:prstGeom>
          <a:noFill/>
          <a:ln w="9525">
            <a:noFill/>
          </a:ln>
        </p:spPr>
        <p:txBody>
          <a:bodyPr wrap="square">
            <a:spAutoFit/>
          </a:bodyPr>
          <a:lstStyle/>
          <a:p>
            <a:pPr indent="0"/>
            <a:r>
              <a:rPr lang="zh-CN" sz="2200" b="0" dirty="0">
                <a:solidFill>
                  <a:srgbClr val="000000"/>
                </a:solidFill>
                <a:cs typeface="宋体" charset="0"/>
              </a:rPr>
              <a:t>将公共SSH密钥复制到剪贴板，</a:t>
            </a:r>
            <a:r>
              <a:rPr lang="zh-CN" altLang="en-US" sz="2200" b="0" dirty="0">
                <a:solidFill>
                  <a:srgbClr val="000000"/>
                </a:solidFill>
                <a:cs typeface="宋体" charset="0"/>
              </a:rPr>
              <a:t>复制所用命令如下</a:t>
            </a:r>
            <a:r>
              <a:rPr lang="zh-CN" sz="2200" b="0" dirty="0">
                <a:solidFill>
                  <a:srgbClr val="000000"/>
                </a:solidFill>
                <a:cs typeface="宋体" charset="0"/>
              </a:rPr>
              <a:t>：</a:t>
            </a:r>
            <a:endParaRPr lang="en-US" sz="2200" b="1" dirty="0">
              <a:solidFill>
                <a:srgbClr val="000000"/>
              </a:solidFill>
              <a:latin typeface="宋体" charset="0"/>
            </a:endParaRPr>
          </a:p>
          <a:p>
            <a:pPr indent="0"/>
            <a:r>
              <a:rPr lang="en-US" sz="2200" b="1" dirty="0" err="1">
                <a:solidFill>
                  <a:srgbClr val="000000"/>
                </a:solidFill>
                <a:latin typeface="宋体" charset="0"/>
              </a:rPr>
              <a:t>macOS</a:t>
            </a:r>
            <a:r>
              <a:rPr lang="en-US" sz="2200" b="1" dirty="0">
                <a:solidFill>
                  <a:srgbClr val="000000"/>
                </a:solidFill>
                <a:latin typeface="宋体" charset="0"/>
              </a:rPr>
              <a:t>:  </a:t>
            </a:r>
            <a:r>
              <a:rPr lang="en-US" sz="2200" b="0" dirty="0" err="1">
                <a:solidFill>
                  <a:srgbClr val="000000"/>
                </a:solidFill>
                <a:highlight>
                  <a:srgbClr val="00FFFF"/>
                </a:highlight>
                <a:latin typeface="宋体" charset="0"/>
              </a:rPr>
              <a:t>pbcopy</a:t>
            </a:r>
            <a:r>
              <a:rPr lang="en-US" sz="2200" b="0" dirty="0">
                <a:solidFill>
                  <a:srgbClr val="000000"/>
                </a:solidFill>
                <a:highlight>
                  <a:srgbClr val="00FFFF"/>
                </a:highlight>
                <a:latin typeface="宋体" charset="0"/>
              </a:rPr>
              <a:t> &lt; ~/.</a:t>
            </a:r>
            <a:r>
              <a:rPr lang="en-US" sz="2200" b="0" dirty="0" err="1">
                <a:solidFill>
                  <a:srgbClr val="000000"/>
                </a:solidFill>
                <a:highlight>
                  <a:srgbClr val="00FFFF"/>
                </a:highlight>
                <a:latin typeface="宋体" charset="0"/>
              </a:rPr>
              <a:t>ssh</a:t>
            </a:r>
            <a:r>
              <a:rPr lang="en-US" sz="2200" b="0" dirty="0">
                <a:solidFill>
                  <a:srgbClr val="000000"/>
                </a:solidFill>
                <a:highlight>
                  <a:srgbClr val="00FFFF"/>
                </a:highlight>
                <a:latin typeface="宋体" charset="0"/>
              </a:rPr>
              <a:t>/id_rsa.pub</a:t>
            </a:r>
            <a:endParaRPr lang="en-US" sz="2200" b="1" dirty="0">
              <a:solidFill>
                <a:srgbClr val="000000"/>
              </a:solidFill>
              <a:latin typeface="宋体" charset="0"/>
            </a:endParaRPr>
          </a:p>
          <a:p>
            <a:pPr indent="0"/>
            <a:r>
              <a:rPr lang="en-US" sz="2200" b="1" dirty="0">
                <a:solidFill>
                  <a:srgbClr val="000000"/>
                </a:solidFill>
                <a:latin typeface="宋体" charset="0"/>
              </a:rPr>
              <a:t>GNU/Linux (requires the </a:t>
            </a:r>
            <a:r>
              <a:rPr lang="en-US" sz="2200" b="1" dirty="0" err="1">
                <a:solidFill>
                  <a:srgbClr val="000000"/>
                </a:solidFill>
                <a:latin typeface="宋体" charset="0"/>
              </a:rPr>
              <a:t>xclip</a:t>
            </a:r>
            <a:r>
              <a:rPr lang="en-US" sz="2200" b="1" dirty="0">
                <a:solidFill>
                  <a:srgbClr val="000000"/>
                </a:solidFill>
                <a:latin typeface="宋体" charset="0"/>
              </a:rPr>
              <a:t> package):  </a:t>
            </a:r>
            <a:r>
              <a:rPr lang="en-US" sz="2200" b="0" dirty="0" err="1">
                <a:solidFill>
                  <a:srgbClr val="000000"/>
                </a:solidFill>
                <a:highlight>
                  <a:srgbClr val="00FFFF"/>
                </a:highlight>
                <a:latin typeface="宋体" charset="0"/>
              </a:rPr>
              <a:t>xclip</a:t>
            </a:r>
            <a:r>
              <a:rPr lang="en-US" sz="2200" b="0" dirty="0">
                <a:solidFill>
                  <a:srgbClr val="000000"/>
                </a:solidFill>
                <a:highlight>
                  <a:srgbClr val="00FFFF"/>
                </a:highlight>
                <a:latin typeface="宋体" charset="0"/>
              </a:rPr>
              <a:t> -</a:t>
            </a:r>
            <a:r>
              <a:rPr lang="en-US" sz="2200" b="0" dirty="0" err="1">
                <a:solidFill>
                  <a:srgbClr val="000000"/>
                </a:solidFill>
                <a:highlight>
                  <a:srgbClr val="00FFFF"/>
                </a:highlight>
                <a:latin typeface="宋体" charset="0"/>
              </a:rPr>
              <a:t>sel</a:t>
            </a:r>
            <a:r>
              <a:rPr lang="en-US" sz="2200" b="0" dirty="0">
                <a:solidFill>
                  <a:srgbClr val="000000"/>
                </a:solidFill>
                <a:highlight>
                  <a:srgbClr val="00FFFF"/>
                </a:highlight>
                <a:latin typeface="宋体" charset="0"/>
              </a:rPr>
              <a:t> clip &lt; ~/.</a:t>
            </a:r>
            <a:r>
              <a:rPr lang="en-US" sz="2200" b="0" dirty="0" err="1">
                <a:solidFill>
                  <a:srgbClr val="000000"/>
                </a:solidFill>
                <a:highlight>
                  <a:srgbClr val="00FFFF"/>
                </a:highlight>
                <a:latin typeface="宋体" charset="0"/>
              </a:rPr>
              <a:t>ssh</a:t>
            </a:r>
            <a:r>
              <a:rPr lang="en-US" sz="2200" b="0" dirty="0">
                <a:solidFill>
                  <a:srgbClr val="000000"/>
                </a:solidFill>
                <a:highlight>
                  <a:srgbClr val="00FFFF"/>
                </a:highlight>
                <a:latin typeface="宋体" charset="0"/>
              </a:rPr>
              <a:t>/id_rsa.pub</a:t>
            </a:r>
            <a:endParaRPr lang="en-US" sz="2200" b="1" dirty="0">
              <a:solidFill>
                <a:srgbClr val="000000"/>
              </a:solidFill>
              <a:latin typeface="宋体" charset="0"/>
            </a:endParaRPr>
          </a:p>
          <a:p>
            <a:pPr indent="0"/>
            <a:r>
              <a:rPr lang="en-US" sz="2200" b="1" dirty="0">
                <a:solidFill>
                  <a:srgbClr val="000000"/>
                </a:solidFill>
                <a:latin typeface="宋体" charset="0"/>
              </a:rPr>
              <a:t>Windows Command Line:  </a:t>
            </a:r>
            <a:r>
              <a:rPr lang="en-US" sz="2200" b="0" dirty="0">
                <a:solidFill>
                  <a:srgbClr val="000000"/>
                </a:solidFill>
                <a:highlight>
                  <a:srgbClr val="00FFFF"/>
                </a:highlight>
                <a:latin typeface="宋体" charset="0"/>
              </a:rPr>
              <a:t>type %</a:t>
            </a:r>
            <a:r>
              <a:rPr lang="en-US" sz="2200" b="0" dirty="0" err="1">
                <a:solidFill>
                  <a:srgbClr val="000000"/>
                </a:solidFill>
                <a:highlight>
                  <a:srgbClr val="00FFFF"/>
                </a:highlight>
                <a:latin typeface="宋体" charset="0"/>
              </a:rPr>
              <a:t>userprofile</a:t>
            </a:r>
            <a:r>
              <a:rPr lang="en-US" sz="2200" b="0" dirty="0">
                <a:solidFill>
                  <a:srgbClr val="000000"/>
                </a:solidFill>
                <a:highlight>
                  <a:srgbClr val="00FFFF"/>
                </a:highlight>
                <a:latin typeface="宋体" charset="0"/>
              </a:rPr>
              <a:t>%\.</a:t>
            </a:r>
            <a:r>
              <a:rPr lang="en-US" sz="2200" b="0" dirty="0" err="1">
                <a:solidFill>
                  <a:srgbClr val="000000"/>
                </a:solidFill>
                <a:highlight>
                  <a:srgbClr val="00FFFF"/>
                </a:highlight>
                <a:latin typeface="宋体" charset="0"/>
              </a:rPr>
              <a:t>ssh</a:t>
            </a:r>
            <a:r>
              <a:rPr lang="en-US" sz="2200" b="0" dirty="0">
                <a:solidFill>
                  <a:srgbClr val="000000"/>
                </a:solidFill>
                <a:highlight>
                  <a:srgbClr val="00FFFF"/>
                </a:highlight>
                <a:latin typeface="宋体" charset="0"/>
              </a:rPr>
              <a:t>\id_rsa.pub | clip</a:t>
            </a:r>
            <a:endParaRPr lang="en-US" sz="2200" b="1" dirty="0">
              <a:solidFill>
                <a:srgbClr val="000000"/>
              </a:solidFill>
              <a:latin typeface="宋体" charset="0"/>
            </a:endParaRPr>
          </a:p>
          <a:p>
            <a:pPr indent="0"/>
            <a:r>
              <a:rPr lang="en-US" sz="2200" b="1" dirty="0" err="1">
                <a:solidFill>
                  <a:srgbClr val="000000"/>
                </a:solidFill>
                <a:latin typeface="宋体" charset="0"/>
              </a:rPr>
              <a:t>Git</a:t>
            </a:r>
            <a:r>
              <a:rPr lang="en-US" sz="2200" b="1" dirty="0">
                <a:solidFill>
                  <a:srgbClr val="000000"/>
                </a:solidFill>
                <a:latin typeface="宋体" charset="0"/>
              </a:rPr>
              <a:t> Bash on Windows / Windows PowerShell:  </a:t>
            </a:r>
            <a:r>
              <a:rPr lang="en-US" sz="2200" b="0" dirty="0">
                <a:solidFill>
                  <a:srgbClr val="000000"/>
                </a:solidFill>
                <a:highlight>
                  <a:srgbClr val="00FFFF"/>
                </a:highlight>
                <a:latin typeface="宋体" charset="0"/>
              </a:rPr>
              <a:t>cat ~/.</a:t>
            </a:r>
            <a:r>
              <a:rPr lang="en-US" sz="2200" b="0" dirty="0" err="1">
                <a:solidFill>
                  <a:srgbClr val="000000"/>
                </a:solidFill>
                <a:highlight>
                  <a:srgbClr val="00FFFF"/>
                </a:highlight>
                <a:latin typeface="宋体" charset="0"/>
              </a:rPr>
              <a:t>ssh</a:t>
            </a:r>
            <a:r>
              <a:rPr lang="en-US" sz="2200" b="0" dirty="0">
                <a:solidFill>
                  <a:srgbClr val="000000"/>
                </a:solidFill>
                <a:highlight>
                  <a:srgbClr val="00FFFF"/>
                </a:highlight>
                <a:latin typeface="宋体" charset="0"/>
              </a:rPr>
              <a:t>/id_rsa.pub | clip</a:t>
            </a:r>
            <a:endParaRPr lang="en-US" altLang="en-US" sz="2200" b="0" dirty="0">
              <a:solidFill>
                <a:srgbClr val="000000"/>
              </a:solidFill>
              <a:highlight>
                <a:srgbClr val="00FFFF"/>
              </a:highlight>
              <a:latin typeface="宋体" charset="0"/>
            </a:endParaRPr>
          </a:p>
        </p:txBody>
      </p:sp>
      <p:sp>
        <p:nvSpPr>
          <p:cNvPr id="2" name="文本框 1"/>
          <p:cNvSpPr txBox="1"/>
          <p:nvPr/>
        </p:nvSpPr>
        <p:spPr>
          <a:xfrm>
            <a:off x="1019171" y="3747624"/>
            <a:ext cx="10980571" cy="461665"/>
          </a:xfrm>
          <a:prstGeom prst="rect">
            <a:avLst/>
          </a:prstGeom>
          <a:noFill/>
          <a:ln w="9525">
            <a:noFill/>
          </a:ln>
        </p:spPr>
        <p:txBody>
          <a:bodyPr wrap="square">
            <a:spAutoFit/>
          </a:bodyPr>
          <a:lstStyle/>
          <a:p>
            <a:pPr indent="0"/>
            <a:r>
              <a:rPr lang="zh-CN" altLang="en-US" sz="2400" dirty="0">
                <a:solidFill>
                  <a:srgbClr val="C00000"/>
                </a:solidFill>
                <a:cs typeface="宋体" charset="0"/>
              </a:rPr>
              <a:t>若</a:t>
            </a:r>
            <a:r>
              <a:rPr lang="zh-CN" sz="2400" b="0" dirty="0">
                <a:solidFill>
                  <a:srgbClr val="C00000"/>
                </a:solidFill>
                <a:cs typeface="宋体" charset="0"/>
              </a:rPr>
              <a:t>使用以上命令无法复制公钥，可根据公钥文件地址找到公钥文件手动拷贝。</a:t>
            </a:r>
            <a:endParaRPr lang="zh-CN" altLang="en-US" sz="2400" b="0" dirty="0">
              <a:solidFill>
                <a:srgbClr val="C00000"/>
              </a:solidFill>
              <a:cs typeface="宋体" charset="0"/>
            </a:endParaRPr>
          </a:p>
        </p:txBody>
      </p:sp>
      <p:pic>
        <p:nvPicPr>
          <p:cNvPr id="19" name="图片 19" descr="选区_015"/>
          <p:cNvPicPr>
            <a:picLocks noChangeAspect="1"/>
          </p:cNvPicPr>
          <p:nvPr/>
        </p:nvPicPr>
        <p:blipFill>
          <a:blip r:embed="rId2"/>
          <a:stretch>
            <a:fillRect/>
          </a:stretch>
        </p:blipFill>
        <p:spPr>
          <a:xfrm>
            <a:off x="1080179" y="4251494"/>
            <a:ext cx="9527133" cy="722610"/>
          </a:xfrm>
          <a:prstGeom prst="rect">
            <a:avLst/>
          </a:prstGeom>
        </p:spPr>
      </p:pic>
      <p:sp>
        <p:nvSpPr>
          <p:cNvPr id="3" name="文本框 2"/>
          <p:cNvSpPr txBox="1"/>
          <p:nvPr/>
        </p:nvSpPr>
        <p:spPr>
          <a:xfrm>
            <a:off x="1019171" y="5075409"/>
            <a:ext cx="9754235" cy="830997"/>
          </a:xfrm>
          <a:prstGeom prst="rect">
            <a:avLst/>
          </a:prstGeom>
          <a:noFill/>
          <a:ln w="9525">
            <a:noFill/>
          </a:ln>
        </p:spPr>
        <p:txBody>
          <a:bodyPr wrap="square">
            <a:spAutoFit/>
          </a:bodyPr>
          <a:lstStyle/>
          <a:p>
            <a:pPr marL="0" indent="0" algn="l"/>
            <a:r>
              <a:rPr lang="zh-CN" sz="2400" b="0" dirty="0">
                <a:cs typeface="宋体" charset="0"/>
              </a:rPr>
              <a:t>点击黄条中的add an SSH key，进入ssh key配置界面，将剪贴板中的内容添加到gitlab的</a:t>
            </a:r>
            <a:r>
              <a:rPr lang="en-US" altLang="zh-CN" sz="2400" b="0" dirty="0">
                <a:cs typeface="宋体" charset="0"/>
              </a:rPr>
              <a:t>SSH</a:t>
            </a:r>
            <a:r>
              <a:rPr lang="zh-CN" sz="2400" b="0" dirty="0">
                <a:cs typeface="宋体" charset="0"/>
              </a:rPr>
              <a:t> key里面。</a:t>
            </a:r>
            <a:endParaRPr lang="zh-CN" altLang="en-US" sz="2400" b="0" dirty="0">
              <a:cs typeface="宋体" charset="0"/>
            </a:endParaRPr>
          </a:p>
        </p:txBody>
      </p:sp>
      <p:cxnSp>
        <p:nvCxnSpPr>
          <p:cNvPr id="5" name="直接连接符 4"/>
          <p:cNvCxnSpPr>
            <a:stCxn id="8"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endCxn id="8"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66750" y="300355"/>
            <a:ext cx="2738755" cy="523240"/>
            <a:chOff x="666819" y="300264"/>
            <a:chExt cx="3257149" cy="523220"/>
          </a:xfrm>
        </p:grpSpPr>
        <p:sp>
          <p:nvSpPr>
            <p:cNvPr id="8" name="圆角矩形 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pic>
        <p:nvPicPr>
          <p:cNvPr id="12" name="图片 11" descr="图片包含 游戏机&#10;&#10;描述已自动生成">
            <a:extLst>
              <a:ext uri="{FF2B5EF4-FFF2-40B4-BE49-F238E27FC236}">
                <a16:creationId xmlns:a16="http://schemas.microsoft.com/office/drawing/2014/main" id="{40791F9B-4554-4BCA-BDCC-AE3372676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802" y="847638"/>
            <a:ext cx="9002395" cy="2960109"/>
          </a:xfrm>
          <a:prstGeom prst="rect">
            <a:avLst/>
          </a:prstGeom>
        </p:spPr>
      </p:pic>
      <p:sp>
        <p:nvSpPr>
          <p:cNvPr id="13" name="矩形 12">
            <a:extLst>
              <a:ext uri="{FF2B5EF4-FFF2-40B4-BE49-F238E27FC236}">
                <a16:creationId xmlns:a16="http://schemas.microsoft.com/office/drawing/2014/main" id="{6345AF21-0A90-4F83-BCDB-99BD4F019AB3}"/>
              </a:ext>
            </a:extLst>
          </p:cNvPr>
          <p:cNvSpPr/>
          <p:nvPr/>
        </p:nvSpPr>
        <p:spPr>
          <a:xfrm>
            <a:off x="666750" y="3831790"/>
            <a:ext cx="10790959" cy="830997"/>
          </a:xfrm>
          <a:prstGeom prst="rect">
            <a:avLst/>
          </a:prstGeom>
        </p:spPr>
        <p:txBody>
          <a:bodyPr wrap="square">
            <a:spAutoFit/>
          </a:bodyPr>
          <a:lstStyle/>
          <a:p>
            <a:r>
              <a:rPr lang="zh-CN" altLang="en-US" sz="2400" b="1" dirty="0">
                <a:latin typeface="+mn-ea"/>
              </a:rPr>
              <a:t>工作区</a:t>
            </a:r>
            <a:r>
              <a:rPr lang="en-US" altLang="zh-CN" sz="2400" b="1" dirty="0"/>
              <a:t>Workspace</a:t>
            </a:r>
            <a:r>
              <a:rPr lang="zh-CN" altLang="en-US" sz="2400" dirty="0">
                <a:latin typeface="+mn-ea"/>
              </a:rPr>
              <a:t>：程序员进行开发</a:t>
            </a:r>
            <a:r>
              <a:rPr lang="en-US" altLang="zh-CN" sz="2400" dirty="0">
                <a:latin typeface="+mn-ea"/>
              </a:rPr>
              <a:t>(</a:t>
            </a:r>
            <a:r>
              <a:rPr lang="zh-CN" altLang="en-US" sz="2400" dirty="0">
                <a:latin typeface="+mn-ea"/>
              </a:rPr>
              <a:t>改动</a:t>
            </a:r>
            <a:r>
              <a:rPr lang="en-US" altLang="zh-CN" sz="2400" dirty="0">
                <a:latin typeface="+mn-ea"/>
              </a:rPr>
              <a:t>)</a:t>
            </a:r>
            <a:r>
              <a:rPr lang="zh-CN" altLang="en-US" sz="2400" dirty="0">
                <a:latin typeface="+mn-ea"/>
              </a:rPr>
              <a:t>的地方，是当前看到的。</a:t>
            </a:r>
          </a:p>
          <a:p>
            <a:r>
              <a:rPr lang="zh-CN" altLang="en-US" sz="2400" dirty="0">
                <a:solidFill>
                  <a:srgbClr val="FF0000"/>
                </a:solidFill>
                <a:latin typeface="+mn-ea"/>
              </a:rPr>
              <a:t>说明：</a:t>
            </a:r>
            <a:r>
              <a:rPr lang="zh-CN" altLang="en-US" sz="2400" dirty="0">
                <a:latin typeface="+mn-ea"/>
              </a:rPr>
              <a:t>任何对象都是在工作区中诞生和被修改</a:t>
            </a:r>
            <a:endParaRPr lang="zh-CN" altLang="en-US" sz="2400" b="0" i="0" dirty="0">
              <a:effectLst/>
              <a:latin typeface="+mn-ea"/>
            </a:endParaRPr>
          </a:p>
        </p:txBody>
      </p:sp>
      <p:sp>
        <p:nvSpPr>
          <p:cNvPr id="17" name="矩形 16">
            <a:extLst>
              <a:ext uri="{FF2B5EF4-FFF2-40B4-BE49-F238E27FC236}">
                <a16:creationId xmlns:a16="http://schemas.microsoft.com/office/drawing/2014/main" id="{455B88BE-7EFB-4C1A-88B4-060E4878E18A}"/>
              </a:ext>
            </a:extLst>
          </p:cNvPr>
          <p:cNvSpPr/>
          <p:nvPr/>
        </p:nvSpPr>
        <p:spPr>
          <a:xfrm>
            <a:off x="666750" y="4834197"/>
            <a:ext cx="11414414" cy="1569660"/>
          </a:xfrm>
          <a:prstGeom prst="rect">
            <a:avLst/>
          </a:prstGeom>
        </p:spPr>
        <p:txBody>
          <a:bodyPr wrap="square">
            <a:spAutoFit/>
          </a:bodyPr>
          <a:lstStyle/>
          <a:p>
            <a:r>
              <a:rPr lang="zh-CN" altLang="en-US" sz="2400" b="1" dirty="0"/>
              <a:t>暂存区</a:t>
            </a:r>
            <a:r>
              <a:rPr lang="en-US" altLang="zh-CN" sz="2400" b="1" dirty="0"/>
              <a:t>Index / Stage</a:t>
            </a:r>
            <a:r>
              <a:rPr lang="zh-CN" altLang="en-US" sz="2400" b="1" dirty="0"/>
              <a:t>：</a:t>
            </a:r>
            <a:r>
              <a:rPr lang="zh-CN" altLang="en-US" sz="2400" dirty="0"/>
              <a:t>.git目录下的index文件, 暂存区会记录git add添加文件的相关信息(文件名、大小、timestamp…)，不保存文件实体, 通过id指向每个文件实体。可以使用git status查看暂存区的状态。</a:t>
            </a:r>
            <a:endParaRPr lang="en-US" altLang="zh-CN" sz="2400" dirty="0"/>
          </a:p>
          <a:p>
            <a:r>
              <a:rPr lang="zh-CN" altLang="en-US" sz="2400" dirty="0">
                <a:solidFill>
                  <a:srgbClr val="FF0000"/>
                </a:solidFill>
              </a:rPr>
              <a:t>说明：</a:t>
            </a:r>
            <a:r>
              <a:rPr lang="zh-CN" altLang="en-US" sz="2400" dirty="0"/>
              <a:t>任何修改都是从进入暂存区才开始被版本控制；</a:t>
            </a:r>
          </a:p>
        </p:txBody>
      </p:sp>
    </p:spTree>
    <p:extLst>
      <p:ext uri="{BB962C8B-B14F-4D97-AF65-F5344CB8AC3E}">
        <p14:creationId xmlns:p14="http://schemas.microsoft.com/office/powerpoint/2010/main" val="162963505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4" name="矩形 3">
            <a:extLst>
              <a:ext uri="{FF2B5EF4-FFF2-40B4-BE49-F238E27FC236}">
                <a16:creationId xmlns:a16="http://schemas.microsoft.com/office/drawing/2014/main" id="{06C2B08B-B392-4F04-B3E0-D4D902A9A28C}"/>
              </a:ext>
            </a:extLst>
          </p:cNvPr>
          <p:cNvSpPr/>
          <p:nvPr/>
        </p:nvSpPr>
        <p:spPr>
          <a:xfrm>
            <a:off x="666750" y="1272332"/>
            <a:ext cx="11206595" cy="2677656"/>
          </a:xfrm>
          <a:prstGeom prst="rect">
            <a:avLst/>
          </a:prstGeom>
        </p:spPr>
        <p:txBody>
          <a:bodyPr wrap="square">
            <a:spAutoFit/>
          </a:bodyPr>
          <a:lstStyle/>
          <a:p>
            <a:pPr algn="just"/>
            <a:r>
              <a:rPr lang="zh-CN" altLang="en-US" sz="2400" dirty="0"/>
              <a:t>本地仓库</a:t>
            </a:r>
            <a:r>
              <a:rPr lang="en-US" altLang="zh-CN" sz="2400" b="1" dirty="0"/>
              <a:t>Repository</a:t>
            </a:r>
            <a:r>
              <a:rPr lang="zh-CN" altLang="en-US" sz="2400" dirty="0"/>
              <a:t>：保存了对象被提交过的各个版本，比起工作区和暂存区的内容，它要更旧一些。git commit 后同步index的目录树到本地仓库，自动初始化为本地仓库，同时它会新建".git"目录方便从下一步通过git push 同步本地仓库与远程仓库。</a:t>
            </a:r>
            <a:endParaRPr lang="en-US" altLang="zh-CN" sz="2400" dirty="0"/>
          </a:p>
          <a:p>
            <a:pPr algn="just"/>
            <a:r>
              <a:rPr lang="zh-CN" altLang="en-US" sz="2400" dirty="0">
                <a:solidFill>
                  <a:srgbClr val="FF0000"/>
                </a:solidFill>
              </a:rPr>
              <a:t>说明1：</a:t>
            </a:r>
            <a:r>
              <a:rPr lang="zh-CN" altLang="en-US" sz="2400" dirty="0"/>
              <a:t>只有把修改提交到本地仓库，该修改才能在仓库中留下痕迹；</a:t>
            </a:r>
            <a:endParaRPr lang="en-US" altLang="zh-CN" sz="2400" dirty="0"/>
          </a:p>
          <a:p>
            <a:pPr algn="just"/>
            <a:r>
              <a:rPr lang="zh-CN" altLang="en-US" sz="2400" dirty="0">
                <a:solidFill>
                  <a:srgbClr val="FF0000"/>
                </a:solidFill>
              </a:rPr>
              <a:t>说明2：</a:t>
            </a:r>
            <a:r>
              <a:rPr lang="zh-CN" altLang="en-US" sz="2400" dirty="0"/>
              <a:t>可以在任何地方新建本地仓库，只需要在目标目录下执行 “git init” 指令，</a:t>
            </a:r>
            <a:r>
              <a:rPr lang="zh-CN" altLang="en-US" sz="2400" dirty="0">
                <a:latin typeface="+mn-ea"/>
              </a:rPr>
              <a:t>就会将此目录自动初始化为本地仓库，同时它会新建</a:t>
            </a:r>
            <a:r>
              <a:rPr lang="en-US" altLang="zh-CN" sz="2400" dirty="0">
                <a:latin typeface="+mn-ea"/>
              </a:rPr>
              <a:t>“.git”</a:t>
            </a:r>
            <a:r>
              <a:rPr lang="zh-CN" altLang="en-US" sz="2400" dirty="0">
                <a:latin typeface="+mn-ea"/>
              </a:rPr>
              <a:t>目录。</a:t>
            </a:r>
          </a:p>
        </p:txBody>
      </p:sp>
      <p:sp>
        <p:nvSpPr>
          <p:cNvPr id="9" name="矩形 8">
            <a:extLst>
              <a:ext uri="{FF2B5EF4-FFF2-40B4-BE49-F238E27FC236}">
                <a16:creationId xmlns:a16="http://schemas.microsoft.com/office/drawing/2014/main" id="{21F07ADD-ED6D-4F89-BE32-C9604A8228DA}"/>
              </a:ext>
            </a:extLst>
          </p:cNvPr>
          <p:cNvSpPr/>
          <p:nvPr/>
        </p:nvSpPr>
        <p:spPr>
          <a:xfrm>
            <a:off x="666750" y="4589514"/>
            <a:ext cx="11206594" cy="1200329"/>
          </a:xfrm>
          <a:prstGeom prst="rect">
            <a:avLst/>
          </a:prstGeom>
        </p:spPr>
        <p:txBody>
          <a:bodyPr wrap="square">
            <a:spAutoFit/>
          </a:bodyPr>
          <a:lstStyle/>
          <a:p>
            <a:r>
              <a:rPr lang="zh-CN" altLang="en-US" sz="2400" b="1" dirty="0">
                <a:latin typeface="+mn-ea"/>
              </a:rPr>
              <a:t>远程仓库</a:t>
            </a:r>
            <a:r>
              <a:rPr lang="en-US" altLang="zh-CN" sz="2400" b="1" dirty="0">
                <a:latin typeface="+mn-ea"/>
              </a:rPr>
              <a:t>Remote</a:t>
            </a:r>
            <a:r>
              <a:rPr lang="zh-CN" altLang="en-US" sz="2400" dirty="0">
                <a:latin typeface="+mn-ea"/>
              </a:rPr>
              <a:t>：内容可能被分布在多个地点的处于协作关系的本地仓库修改，因此它可能与本地仓库同步，也可能不同步，但是它的内容是最旧的。</a:t>
            </a:r>
          </a:p>
          <a:p>
            <a:r>
              <a:rPr lang="zh-CN" altLang="en-US" sz="2400" dirty="0">
                <a:solidFill>
                  <a:srgbClr val="FF0000"/>
                </a:solidFill>
                <a:latin typeface="+mn-ea"/>
              </a:rPr>
              <a:t>说明：</a:t>
            </a:r>
            <a:r>
              <a:rPr lang="zh-CN" altLang="en-US" sz="2400" dirty="0">
                <a:latin typeface="+mn-ea"/>
              </a:rPr>
              <a:t>与协作者分享本地的修改，可以把它们</a:t>
            </a:r>
            <a:r>
              <a:rPr lang="en-US" altLang="zh-CN" sz="2400" dirty="0">
                <a:latin typeface="+mn-ea"/>
              </a:rPr>
              <a:t>push</a:t>
            </a:r>
            <a:r>
              <a:rPr lang="zh-CN" altLang="en-US" sz="2400" dirty="0">
                <a:latin typeface="+mn-ea"/>
              </a:rPr>
              <a:t>到远程仓库来共享。</a:t>
            </a:r>
            <a:endParaRPr lang="zh-CN" altLang="en-US" sz="2400" b="0" i="0" dirty="0">
              <a:effectLst/>
              <a:latin typeface="+mn-ea"/>
            </a:endParaRPr>
          </a:p>
        </p:txBody>
      </p:sp>
    </p:spTree>
    <p:extLst>
      <p:ext uri="{BB962C8B-B14F-4D97-AF65-F5344CB8AC3E}">
        <p14:creationId xmlns:p14="http://schemas.microsoft.com/office/powerpoint/2010/main" val="112554609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6938" y="961410"/>
            <a:ext cx="3435556" cy="523220"/>
          </a:xfrm>
          <a:prstGeom prst="rect">
            <a:avLst/>
          </a:prstGeom>
          <a:noFill/>
        </p:spPr>
        <p:txBody>
          <a:bodyPr wrap="none" rtlCol="0">
            <a:spAutoFit/>
          </a:bodyPr>
          <a:lstStyle>
            <a:defPPr>
              <a:defRPr lang="zh-CN"/>
            </a:defPPr>
            <a:lvl1pPr>
              <a:defRPr sz="2800" b="1"/>
            </a:lvl1pPr>
          </a:lstStyle>
          <a:p>
            <a:r>
              <a:rPr lang="en-US" altLang="zh-CN" dirty="0"/>
              <a:t>11</a:t>
            </a:r>
            <a:r>
              <a:rPr lang="zh-CN" altLang="en-US" dirty="0"/>
              <a:t>、克隆项目到本地</a:t>
            </a:r>
          </a:p>
        </p:txBody>
      </p:sp>
      <p:sp>
        <p:nvSpPr>
          <p:cNvPr id="100" name="文本框 99"/>
          <p:cNvSpPr txBox="1"/>
          <p:nvPr/>
        </p:nvSpPr>
        <p:spPr>
          <a:xfrm>
            <a:off x="675636" y="1535430"/>
            <a:ext cx="11333480" cy="461665"/>
          </a:xfrm>
          <a:prstGeom prst="rect">
            <a:avLst/>
          </a:prstGeom>
          <a:noFill/>
          <a:ln w="9525">
            <a:noFill/>
          </a:ln>
        </p:spPr>
        <p:txBody>
          <a:bodyPr wrap="square">
            <a:spAutoFit/>
          </a:bodyPr>
          <a:lstStyle/>
          <a:p>
            <a:pPr indent="266700"/>
            <a:r>
              <a:rPr lang="zh-CN" sz="2400" b="0" dirty="0">
                <a:latin typeface="Calibri" panose="020F0502020204030204" pitchFamily="34" charset="0"/>
                <a:cs typeface="宋体" charset="0"/>
              </a:rPr>
              <a:t>在</a:t>
            </a:r>
            <a:r>
              <a:rPr lang="en-US" sz="2400" b="0" dirty="0">
                <a:latin typeface="Calibri" panose="020F0502020204030204" pitchFamily="34" charset="0"/>
                <a:cs typeface="宋体" charset="0"/>
              </a:rPr>
              <a:t>developer</a:t>
            </a:r>
            <a:r>
              <a:rPr lang="zh-CN" sz="2400" b="0" dirty="0">
                <a:latin typeface="Calibri" panose="020F0502020204030204" pitchFamily="34" charset="0"/>
                <a:cs typeface="宋体" charset="0"/>
              </a:rPr>
              <a:t>角色用户第一次向项目中提交代码和文档前，需要</a:t>
            </a:r>
            <a:r>
              <a:rPr lang="zh-CN" altLang="en-US" sz="2400" b="0" dirty="0">
                <a:latin typeface="Calibri" panose="020F0502020204030204" pitchFamily="34" charset="0"/>
                <a:cs typeface="宋体" charset="0"/>
              </a:rPr>
              <a:t>将</a:t>
            </a:r>
            <a:r>
              <a:rPr lang="zh-CN" sz="2400" b="0" dirty="0">
                <a:latin typeface="Calibri" panose="020F0502020204030204" pitchFamily="34" charset="0"/>
                <a:cs typeface="宋体" charset="0"/>
              </a:rPr>
              <a:t>项目克隆至本地。</a:t>
            </a:r>
            <a:endParaRPr lang="zh-CN" altLang="en-US" sz="2400" b="0" dirty="0">
              <a:latin typeface="Calibri" panose="020F0502020204030204" pitchFamily="34" charset="0"/>
              <a:cs typeface="宋体" charset="0"/>
            </a:endParaRPr>
          </a:p>
        </p:txBody>
      </p:sp>
      <p:sp>
        <p:nvSpPr>
          <p:cNvPr id="2" name="文本框 1"/>
          <p:cNvSpPr txBox="1"/>
          <p:nvPr/>
        </p:nvSpPr>
        <p:spPr>
          <a:xfrm>
            <a:off x="947416" y="2003425"/>
            <a:ext cx="3441704" cy="2799100"/>
          </a:xfrm>
          <a:prstGeom prst="rect">
            <a:avLst/>
          </a:prstGeom>
          <a:noFill/>
          <a:ln w="9525">
            <a:noFill/>
          </a:ln>
        </p:spPr>
        <p:txBody>
          <a:bodyPr wrap="square">
            <a:spAutoFit/>
          </a:bodyPr>
          <a:lstStyle/>
          <a:p>
            <a:pPr marL="0" indent="0" algn="l">
              <a:lnSpc>
                <a:spcPct val="150000"/>
              </a:lnSpc>
            </a:pPr>
            <a:r>
              <a:rPr lang="zh-CN" sz="2400" dirty="0">
                <a:highlight>
                  <a:srgbClr val="00FFFF"/>
                </a:highlight>
              </a:rPr>
              <a:t>git clone   +地址</a:t>
            </a:r>
            <a:endParaRPr lang="en-US" altLang="zh-CN" sz="2400" dirty="0">
              <a:highlight>
                <a:srgbClr val="00FFFF"/>
              </a:highlight>
            </a:endParaRPr>
          </a:p>
          <a:p>
            <a:pPr marL="0" indent="0" algn="l">
              <a:lnSpc>
                <a:spcPct val="150000"/>
              </a:lnSpc>
            </a:pPr>
            <a:r>
              <a:rPr lang="zh-CN" sz="2400" b="0" dirty="0">
                <a:cs typeface="宋体" charset="0"/>
              </a:rPr>
              <a:t>地址使用</a:t>
            </a:r>
            <a:r>
              <a:rPr lang="zh-CN" altLang="en-US" sz="2400" b="0" dirty="0">
                <a:cs typeface="宋体" charset="0"/>
              </a:rPr>
              <a:t>右</a:t>
            </a:r>
            <a:r>
              <a:rPr lang="zh-CN" sz="2400" b="0" dirty="0">
                <a:cs typeface="宋体" charset="0"/>
              </a:rPr>
              <a:t>图的</a:t>
            </a:r>
            <a:r>
              <a:rPr lang="en-US" sz="2400" b="0" dirty="0">
                <a:solidFill>
                  <a:srgbClr val="FF0000"/>
                </a:solidFill>
                <a:latin typeface="宋体" charset="0"/>
                <a:cs typeface="宋体" charset="0"/>
              </a:rPr>
              <a:t>SSH</a:t>
            </a:r>
            <a:r>
              <a:rPr lang="zh-CN" sz="2400" b="0" dirty="0">
                <a:solidFill>
                  <a:srgbClr val="FF0000"/>
                </a:solidFill>
                <a:cs typeface="宋体" charset="0"/>
              </a:rPr>
              <a:t>地址</a:t>
            </a:r>
            <a:r>
              <a:rPr lang="zh-CN" sz="2400" b="0" dirty="0">
                <a:cs typeface="宋体" charset="0"/>
              </a:rPr>
              <a:t>，执行完后会在本地得到一个</a:t>
            </a:r>
            <a:r>
              <a:rPr lang="zh-CN" altLang="en-US" sz="2400" b="0" dirty="0">
                <a:cs typeface="宋体" charset="0"/>
              </a:rPr>
              <a:t>以项目命名的</a:t>
            </a:r>
            <a:r>
              <a:rPr lang="zh-CN" sz="2400" b="0" dirty="0">
                <a:cs typeface="宋体" charset="0"/>
              </a:rPr>
              <a:t>文件夹</a:t>
            </a:r>
            <a:r>
              <a:rPr lang="en-US" altLang="zh-CN" sz="2400" b="0" dirty="0">
                <a:cs typeface="宋体" charset="0"/>
              </a:rPr>
              <a:t>(</a:t>
            </a:r>
            <a:r>
              <a:rPr lang="zh-CN" altLang="en-US" sz="2400" b="0" dirty="0">
                <a:solidFill>
                  <a:srgbClr val="FF0000"/>
                </a:solidFill>
                <a:cs typeface="宋体" charset="0"/>
              </a:rPr>
              <a:t>工作区</a:t>
            </a:r>
            <a:r>
              <a:rPr lang="en-US" altLang="zh-CN" sz="2400" b="0" dirty="0">
                <a:cs typeface="宋体" charset="0"/>
              </a:rPr>
              <a:t>)</a:t>
            </a:r>
            <a:r>
              <a:rPr lang="zh-CN" sz="2400" b="0" dirty="0">
                <a:cs typeface="宋体" charset="0"/>
              </a:rPr>
              <a:t>。</a:t>
            </a:r>
            <a:endParaRPr lang="zh-CN" altLang="en-US" sz="2400" dirty="0"/>
          </a:p>
        </p:txBody>
      </p:sp>
      <p:pic>
        <p:nvPicPr>
          <p:cNvPr id="34" name="图片 34" descr="选区_029"/>
          <p:cNvPicPr>
            <a:picLocks noChangeAspect="1"/>
          </p:cNvPicPr>
          <p:nvPr/>
        </p:nvPicPr>
        <p:blipFill>
          <a:blip r:embed="rId2"/>
          <a:stretch>
            <a:fillRect/>
          </a:stretch>
        </p:blipFill>
        <p:spPr>
          <a:xfrm>
            <a:off x="4389120" y="2047895"/>
            <a:ext cx="7404944" cy="4263231"/>
          </a:xfrm>
          <a:prstGeom prst="rect">
            <a:avLst/>
          </a:prstGeom>
          <a:ln>
            <a:solidFill>
              <a:schemeClr val="tx1"/>
            </a:solidFill>
          </a:ln>
        </p:spPr>
      </p:pic>
      <p:cxnSp>
        <p:nvCxnSpPr>
          <p:cNvPr id="3" name="直接连接符 2"/>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474846" y="3335463"/>
            <a:ext cx="3242310" cy="1013460"/>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r>
              <a:rPr lang="zh-CN" altLang="en-US" sz="6000" b="1" dirty="0">
                <a:solidFill>
                  <a:srgbClr val="005CA7"/>
                </a:solidFill>
              </a:rPr>
              <a:t>版本控制</a:t>
            </a:r>
          </a:p>
        </p:txBody>
      </p:sp>
      <p:sp>
        <p:nvSpPr>
          <p:cNvPr id="18" name="矩形 17"/>
          <p:cNvSpPr/>
          <p:nvPr/>
        </p:nvSpPr>
        <p:spPr>
          <a:xfrm>
            <a:off x="4905693" y="4351122"/>
            <a:ext cx="2380615" cy="397510"/>
          </a:xfrm>
          <a:prstGeom prst="rect">
            <a:avLst/>
          </a:prstGeom>
        </p:spPr>
        <p:txBody>
          <a:bodyPr wrap="none" lIns="91436" tIns="45718" rIns="91436" bIns="45718">
            <a:spAutoFit/>
          </a:bodyP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Reversion control</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7924800" y="3727786"/>
            <a:ext cx="4356099" cy="348914"/>
            <a:chOff x="743958" y="3475975"/>
            <a:chExt cx="753417" cy="0"/>
          </a:xfrm>
        </p:grpSpPr>
        <p:cxnSp>
          <p:nvCxnSpPr>
            <p:cNvPr id="21" name="直接连接符 20"/>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flipH="1">
            <a:off x="-114300" y="3721751"/>
            <a:ext cx="4381500" cy="329549"/>
            <a:chOff x="743958" y="3475975"/>
            <a:chExt cx="753417" cy="0"/>
          </a:xfrm>
        </p:grpSpPr>
        <p:cxnSp>
          <p:nvCxnSpPr>
            <p:cNvPr id="13" name="直接连接符 12"/>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409724" y="1691483"/>
            <a:ext cx="1372552" cy="1243875"/>
            <a:chOff x="5500688" y="1608138"/>
            <a:chExt cx="508000" cy="460375"/>
          </a:xfrm>
        </p:grpSpPr>
        <p:sp>
          <p:nvSpPr>
            <p:cNvPr id="6" name="Freeform 5"/>
            <p:cNvSpPr>
              <a:spLocks noEditPoints="1"/>
            </p:cNvSpPr>
            <p:nvPr/>
          </p:nvSpPr>
          <p:spPr bwMode="auto">
            <a:xfrm>
              <a:off x="5500688" y="1608138"/>
              <a:ext cx="508000" cy="460375"/>
            </a:xfrm>
            <a:custGeom>
              <a:avLst/>
              <a:gdLst>
                <a:gd name="T0" fmla="*/ 115 w 133"/>
                <a:gd name="T1" fmla="*/ 36 h 120"/>
                <a:gd name="T2" fmla="*/ 67 w 133"/>
                <a:gd name="T3" fmla="*/ 1 h 120"/>
                <a:gd name="T4" fmla="*/ 47 w 133"/>
                <a:gd name="T5" fmla="*/ 2 h 120"/>
                <a:gd name="T6" fmla="*/ 4 w 133"/>
                <a:gd name="T7" fmla="*/ 39 h 120"/>
                <a:gd name="T8" fmla="*/ 24 w 133"/>
                <a:gd name="T9" fmla="*/ 108 h 120"/>
                <a:gd name="T10" fmla="*/ 60 w 133"/>
                <a:gd name="T11" fmla="*/ 120 h 120"/>
                <a:gd name="T12" fmla="*/ 93 w 133"/>
                <a:gd name="T13" fmla="*/ 110 h 120"/>
                <a:gd name="T14" fmla="*/ 42 w 133"/>
                <a:gd name="T15" fmla="*/ 9 h 120"/>
                <a:gd name="T16" fmla="*/ 38 w 133"/>
                <a:gd name="T17" fmla="*/ 14 h 120"/>
                <a:gd name="T18" fmla="*/ 33 w 133"/>
                <a:gd name="T19" fmla="*/ 16 h 120"/>
                <a:gd name="T20" fmla="*/ 33 w 133"/>
                <a:gd name="T21" fmla="*/ 24 h 120"/>
                <a:gd name="T22" fmla="*/ 9 w 133"/>
                <a:gd name="T23" fmla="*/ 36 h 120"/>
                <a:gd name="T24" fmla="*/ 25 w 133"/>
                <a:gd name="T25" fmla="*/ 48 h 120"/>
                <a:gd name="T26" fmla="*/ 4 w 133"/>
                <a:gd name="T27" fmla="*/ 63 h 120"/>
                <a:gd name="T28" fmla="*/ 25 w 133"/>
                <a:gd name="T29" fmla="*/ 76 h 120"/>
                <a:gd name="T30" fmla="*/ 28 w 133"/>
                <a:gd name="T31" fmla="*/ 106 h 120"/>
                <a:gd name="T32" fmla="*/ 32 w 133"/>
                <a:gd name="T33" fmla="*/ 96 h 120"/>
                <a:gd name="T34" fmla="*/ 35 w 133"/>
                <a:gd name="T35" fmla="*/ 104 h 120"/>
                <a:gd name="T36" fmla="*/ 38 w 133"/>
                <a:gd name="T37" fmla="*/ 107 h 120"/>
                <a:gd name="T38" fmla="*/ 42 w 133"/>
                <a:gd name="T39" fmla="*/ 112 h 120"/>
                <a:gd name="T40" fmla="*/ 48 w 133"/>
                <a:gd name="T41" fmla="*/ 114 h 120"/>
                <a:gd name="T42" fmla="*/ 42 w 133"/>
                <a:gd name="T43" fmla="*/ 107 h 120"/>
                <a:gd name="T44" fmla="*/ 51 w 133"/>
                <a:gd name="T45" fmla="*/ 100 h 120"/>
                <a:gd name="T46" fmla="*/ 38 w 133"/>
                <a:gd name="T47" fmla="*/ 101 h 120"/>
                <a:gd name="T48" fmla="*/ 32 w 133"/>
                <a:gd name="T49" fmla="*/ 87 h 120"/>
                <a:gd name="T50" fmla="*/ 29 w 133"/>
                <a:gd name="T51" fmla="*/ 76 h 120"/>
                <a:gd name="T52" fmla="*/ 58 w 133"/>
                <a:gd name="T53" fmla="*/ 63 h 120"/>
                <a:gd name="T54" fmla="*/ 28 w 133"/>
                <a:gd name="T55" fmla="*/ 49 h 120"/>
                <a:gd name="T56" fmla="*/ 58 w 133"/>
                <a:gd name="T57" fmla="*/ 36 h 120"/>
                <a:gd name="T58" fmla="*/ 36 w 133"/>
                <a:gd name="T59" fmla="*/ 25 h 120"/>
                <a:gd name="T60" fmla="*/ 47 w 133"/>
                <a:gd name="T61" fmla="*/ 21 h 120"/>
                <a:gd name="T62" fmla="*/ 58 w 133"/>
                <a:gd name="T63" fmla="*/ 19 h 120"/>
                <a:gd name="T64" fmla="*/ 44 w 133"/>
                <a:gd name="T65" fmla="*/ 17 h 120"/>
                <a:gd name="T66" fmla="*/ 44 w 133"/>
                <a:gd name="T67" fmla="*/ 11 h 120"/>
                <a:gd name="T68" fmla="*/ 48 w 133"/>
                <a:gd name="T69" fmla="*/ 7 h 120"/>
                <a:gd name="T70" fmla="*/ 92 w 133"/>
                <a:gd name="T71" fmla="*/ 36 h 120"/>
                <a:gd name="T72" fmla="*/ 86 w 133"/>
                <a:gd name="T73" fmla="*/ 23 h 120"/>
                <a:gd name="T74" fmla="*/ 87 w 133"/>
                <a:gd name="T75" fmla="*/ 16 h 120"/>
                <a:gd name="T76" fmla="*/ 80 w 133"/>
                <a:gd name="T77" fmla="*/ 12 h 120"/>
                <a:gd name="T78" fmla="*/ 76 w 133"/>
                <a:gd name="T79" fmla="*/ 6 h 120"/>
                <a:gd name="T80" fmla="*/ 75 w 133"/>
                <a:gd name="T81" fmla="*/ 12 h 120"/>
                <a:gd name="T82" fmla="*/ 74 w 133"/>
                <a:gd name="T83" fmla="*/ 17 h 120"/>
                <a:gd name="T84" fmla="*/ 62 w 133"/>
                <a:gd name="T85" fmla="*/ 19 h 120"/>
                <a:gd name="T86" fmla="*/ 71 w 133"/>
                <a:gd name="T87" fmla="*/ 21 h 120"/>
                <a:gd name="T88" fmla="*/ 82 w 133"/>
                <a:gd name="T89" fmla="*/ 23 h 120"/>
                <a:gd name="T90" fmla="*/ 88 w 133"/>
                <a:gd name="T91" fmla="*/ 36 h 120"/>
                <a:gd name="T92" fmla="*/ 62 w 133"/>
                <a:gd name="T93" fmla="*/ 60 h 120"/>
                <a:gd name="T94" fmla="*/ 84 w 133"/>
                <a:gd name="T95" fmla="*/ 93 h 120"/>
                <a:gd name="T96" fmla="*/ 76 w 133"/>
                <a:gd name="T97" fmla="*/ 101 h 120"/>
                <a:gd name="T98" fmla="*/ 62 w 133"/>
                <a:gd name="T99" fmla="*/ 100 h 120"/>
                <a:gd name="T100" fmla="*/ 72 w 133"/>
                <a:gd name="T101" fmla="*/ 113 h 120"/>
                <a:gd name="T102" fmla="*/ 70 w 133"/>
                <a:gd name="T103" fmla="*/ 104 h 120"/>
                <a:gd name="T104" fmla="*/ 76 w 133"/>
                <a:gd name="T105" fmla="*/ 107 h 120"/>
                <a:gd name="T106" fmla="*/ 79 w 133"/>
                <a:gd name="T107" fmla="*/ 109 h 120"/>
                <a:gd name="T108" fmla="*/ 90 w 133"/>
                <a:gd name="T109" fmla="*/ 106 h 120"/>
                <a:gd name="T110" fmla="*/ 84 w 133"/>
                <a:gd name="T111" fmla="*/ 100 h 120"/>
                <a:gd name="T112" fmla="*/ 110 w 133"/>
                <a:gd name="T113" fmla="*/ 82 h 120"/>
                <a:gd name="T114" fmla="*/ 79 w 133"/>
                <a:gd name="T115" fmla="*/ 85 h 120"/>
                <a:gd name="T116" fmla="*/ 112 w 133"/>
                <a:gd name="T117" fmla="*/ 60 h 120"/>
                <a:gd name="T118" fmla="*/ 93 w 133"/>
                <a:gd name="T119" fmla="*/ 3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120">
                  <a:moveTo>
                    <a:pt x="117" y="83"/>
                  </a:moveTo>
                  <a:cubicBezTo>
                    <a:pt x="116" y="83"/>
                    <a:pt x="116" y="82"/>
                    <a:pt x="116" y="82"/>
                  </a:cubicBezTo>
                  <a:cubicBezTo>
                    <a:pt x="118" y="76"/>
                    <a:pt x="120" y="70"/>
                    <a:pt x="120" y="63"/>
                  </a:cubicBezTo>
                  <a:cubicBezTo>
                    <a:pt x="120" y="63"/>
                    <a:pt x="120" y="63"/>
                    <a:pt x="120" y="63"/>
                  </a:cubicBezTo>
                  <a:cubicBezTo>
                    <a:pt x="120" y="61"/>
                    <a:pt x="120" y="61"/>
                    <a:pt x="120" y="61"/>
                  </a:cubicBezTo>
                  <a:cubicBezTo>
                    <a:pt x="120" y="61"/>
                    <a:pt x="120" y="60"/>
                    <a:pt x="120" y="60"/>
                  </a:cubicBezTo>
                  <a:cubicBezTo>
                    <a:pt x="120" y="53"/>
                    <a:pt x="119" y="46"/>
                    <a:pt x="116" y="39"/>
                  </a:cubicBezTo>
                  <a:cubicBezTo>
                    <a:pt x="116" y="39"/>
                    <a:pt x="116" y="39"/>
                    <a:pt x="116" y="39"/>
                  </a:cubicBezTo>
                  <a:cubicBezTo>
                    <a:pt x="115" y="37"/>
                    <a:pt x="115" y="37"/>
                    <a:pt x="115" y="37"/>
                  </a:cubicBezTo>
                  <a:cubicBezTo>
                    <a:pt x="115" y="36"/>
                    <a:pt x="115" y="36"/>
                    <a:pt x="115" y="36"/>
                  </a:cubicBezTo>
                  <a:cubicBezTo>
                    <a:pt x="115" y="36"/>
                    <a:pt x="115" y="36"/>
                    <a:pt x="115" y="36"/>
                  </a:cubicBezTo>
                  <a:cubicBezTo>
                    <a:pt x="111" y="26"/>
                    <a:pt x="104" y="18"/>
                    <a:pt x="96" y="12"/>
                  </a:cubicBezTo>
                  <a:cubicBezTo>
                    <a:pt x="96" y="12"/>
                    <a:pt x="96" y="12"/>
                    <a:pt x="96" y="12"/>
                  </a:cubicBezTo>
                  <a:cubicBezTo>
                    <a:pt x="93" y="10"/>
                    <a:pt x="93" y="10"/>
                    <a:pt x="93" y="10"/>
                  </a:cubicBezTo>
                  <a:cubicBezTo>
                    <a:pt x="93" y="10"/>
                    <a:pt x="93" y="10"/>
                    <a:pt x="93" y="10"/>
                  </a:cubicBezTo>
                  <a:cubicBezTo>
                    <a:pt x="92" y="10"/>
                    <a:pt x="92" y="10"/>
                    <a:pt x="92" y="10"/>
                  </a:cubicBezTo>
                  <a:cubicBezTo>
                    <a:pt x="86" y="6"/>
                    <a:pt x="79" y="3"/>
                    <a:pt x="72" y="1"/>
                  </a:cubicBezTo>
                  <a:cubicBezTo>
                    <a:pt x="72" y="1"/>
                    <a:pt x="72" y="1"/>
                    <a:pt x="72" y="1"/>
                  </a:cubicBezTo>
                  <a:cubicBezTo>
                    <a:pt x="71" y="1"/>
                    <a:pt x="71" y="1"/>
                    <a:pt x="71" y="1"/>
                  </a:cubicBezTo>
                  <a:cubicBezTo>
                    <a:pt x="71" y="1"/>
                    <a:pt x="71" y="1"/>
                    <a:pt x="71" y="1"/>
                  </a:cubicBezTo>
                  <a:cubicBezTo>
                    <a:pt x="67" y="0"/>
                    <a:pt x="67" y="0"/>
                    <a:pt x="67" y="0"/>
                  </a:cubicBezTo>
                  <a:cubicBezTo>
                    <a:pt x="67" y="1"/>
                    <a:pt x="67" y="1"/>
                    <a:pt x="67" y="1"/>
                  </a:cubicBezTo>
                  <a:cubicBezTo>
                    <a:pt x="65" y="0"/>
                    <a:pt x="64" y="0"/>
                    <a:pt x="62" y="0"/>
                  </a:cubicBezTo>
                  <a:cubicBezTo>
                    <a:pt x="62" y="0"/>
                    <a:pt x="62" y="0"/>
                    <a:pt x="62" y="0"/>
                  </a:cubicBezTo>
                  <a:cubicBezTo>
                    <a:pt x="60" y="0"/>
                    <a:pt x="60" y="0"/>
                    <a:pt x="60" y="0"/>
                  </a:cubicBezTo>
                  <a:cubicBezTo>
                    <a:pt x="58" y="0"/>
                    <a:pt x="58" y="0"/>
                    <a:pt x="58" y="0"/>
                  </a:cubicBezTo>
                  <a:cubicBezTo>
                    <a:pt x="58" y="0"/>
                    <a:pt x="58" y="0"/>
                    <a:pt x="58" y="0"/>
                  </a:cubicBezTo>
                  <a:cubicBezTo>
                    <a:pt x="57" y="0"/>
                    <a:pt x="55" y="0"/>
                    <a:pt x="53" y="1"/>
                  </a:cubicBezTo>
                  <a:cubicBezTo>
                    <a:pt x="53" y="0"/>
                    <a:pt x="53" y="0"/>
                    <a:pt x="53" y="0"/>
                  </a:cubicBezTo>
                  <a:cubicBezTo>
                    <a:pt x="48" y="1"/>
                    <a:pt x="48" y="1"/>
                    <a:pt x="48" y="1"/>
                  </a:cubicBezTo>
                  <a:cubicBezTo>
                    <a:pt x="48" y="1"/>
                    <a:pt x="48" y="1"/>
                    <a:pt x="48" y="1"/>
                  </a:cubicBezTo>
                  <a:cubicBezTo>
                    <a:pt x="47" y="2"/>
                    <a:pt x="47" y="2"/>
                    <a:pt x="47" y="2"/>
                  </a:cubicBezTo>
                  <a:cubicBezTo>
                    <a:pt x="47" y="2"/>
                    <a:pt x="47" y="2"/>
                    <a:pt x="47" y="2"/>
                  </a:cubicBezTo>
                  <a:cubicBezTo>
                    <a:pt x="40" y="3"/>
                    <a:pt x="34" y="6"/>
                    <a:pt x="28" y="10"/>
                  </a:cubicBezTo>
                  <a:cubicBezTo>
                    <a:pt x="28" y="10"/>
                    <a:pt x="28" y="10"/>
                    <a:pt x="28" y="10"/>
                  </a:cubicBezTo>
                  <a:cubicBezTo>
                    <a:pt x="27" y="10"/>
                    <a:pt x="27" y="10"/>
                    <a:pt x="27" y="10"/>
                  </a:cubicBezTo>
                  <a:cubicBezTo>
                    <a:pt x="27" y="10"/>
                    <a:pt x="27" y="10"/>
                    <a:pt x="27" y="10"/>
                  </a:cubicBezTo>
                  <a:cubicBezTo>
                    <a:pt x="24" y="12"/>
                    <a:pt x="24" y="12"/>
                    <a:pt x="24" y="12"/>
                  </a:cubicBezTo>
                  <a:cubicBezTo>
                    <a:pt x="24" y="12"/>
                    <a:pt x="24" y="12"/>
                    <a:pt x="24" y="12"/>
                  </a:cubicBezTo>
                  <a:cubicBezTo>
                    <a:pt x="16" y="18"/>
                    <a:pt x="10" y="26"/>
                    <a:pt x="5" y="36"/>
                  </a:cubicBezTo>
                  <a:cubicBezTo>
                    <a:pt x="5" y="36"/>
                    <a:pt x="5" y="36"/>
                    <a:pt x="5" y="36"/>
                  </a:cubicBezTo>
                  <a:cubicBezTo>
                    <a:pt x="5" y="37"/>
                    <a:pt x="5" y="37"/>
                    <a:pt x="5" y="37"/>
                  </a:cubicBezTo>
                  <a:cubicBezTo>
                    <a:pt x="4" y="39"/>
                    <a:pt x="4" y="39"/>
                    <a:pt x="4" y="39"/>
                  </a:cubicBezTo>
                  <a:cubicBezTo>
                    <a:pt x="4" y="39"/>
                    <a:pt x="4" y="39"/>
                    <a:pt x="4" y="39"/>
                  </a:cubicBezTo>
                  <a:cubicBezTo>
                    <a:pt x="2" y="46"/>
                    <a:pt x="0" y="53"/>
                    <a:pt x="0" y="60"/>
                  </a:cubicBezTo>
                  <a:cubicBezTo>
                    <a:pt x="0" y="60"/>
                    <a:pt x="0" y="61"/>
                    <a:pt x="0" y="61"/>
                  </a:cubicBezTo>
                  <a:cubicBezTo>
                    <a:pt x="0" y="63"/>
                    <a:pt x="0" y="63"/>
                    <a:pt x="0" y="63"/>
                  </a:cubicBezTo>
                  <a:cubicBezTo>
                    <a:pt x="0" y="63"/>
                    <a:pt x="0" y="63"/>
                    <a:pt x="0" y="63"/>
                  </a:cubicBezTo>
                  <a:cubicBezTo>
                    <a:pt x="1" y="70"/>
                    <a:pt x="2" y="77"/>
                    <a:pt x="5" y="83"/>
                  </a:cubicBezTo>
                  <a:cubicBezTo>
                    <a:pt x="5" y="83"/>
                    <a:pt x="5" y="83"/>
                    <a:pt x="5" y="83"/>
                  </a:cubicBezTo>
                  <a:cubicBezTo>
                    <a:pt x="6" y="85"/>
                    <a:pt x="6" y="85"/>
                    <a:pt x="6" y="85"/>
                  </a:cubicBezTo>
                  <a:cubicBezTo>
                    <a:pt x="6" y="86"/>
                    <a:pt x="6" y="86"/>
                    <a:pt x="6" y="86"/>
                  </a:cubicBezTo>
                  <a:cubicBezTo>
                    <a:pt x="6" y="86"/>
                    <a:pt x="6" y="86"/>
                    <a:pt x="6" y="86"/>
                  </a:cubicBezTo>
                  <a:cubicBezTo>
                    <a:pt x="11" y="95"/>
                    <a:pt x="17" y="102"/>
                    <a:pt x="24" y="108"/>
                  </a:cubicBezTo>
                  <a:cubicBezTo>
                    <a:pt x="24" y="108"/>
                    <a:pt x="24" y="108"/>
                    <a:pt x="24" y="108"/>
                  </a:cubicBezTo>
                  <a:cubicBezTo>
                    <a:pt x="27" y="110"/>
                    <a:pt x="27" y="110"/>
                    <a:pt x="27" y="110"/>
                  </a:cubicBezTo>
                  <a:cubicBezTo>
                    <a:pt x="27" y="110"/>
                    <a:pt x="27" y="110"/>
                    <a:pt x="27" y="110"/>
                  </a:cubicBezTo>
                  <a:cubicBezTo>
                    <a:pt x="27" y="110"/>
                    <a:pt x="27" y="110"/>
                    <a:pt x="27" y="110"/>
                  </a:cubicBezTo>
                  <a:cubicBezTo>
                    <a:pt x="33" y="114"/>
                    <a:pt x="40" y="117"/>
                    <a:pt x="47" y="119"/>
                  </a:cubicBezTo>
                  <a:cubicBezTo>
                    <a:pt x="47" y="119"/>
                    <a:pt x="47" y="119"/>
                    <a:pt x="47" y="119"/>
                  </a:cubicBezTo>
                  <a:cubicBezTo>
                    <a:pt x="48" y="119"/>
                    <a:pt x="48" y="119"/>
                    <a:pt x="48" y="119"/>
                  </a:cubicBezTo>
                  <a:cubicBezTo>
                    <a:pt x="53" y="120"/>
                    <a:pt x="53" y="120"/>
                    <a:pt x="53" y="120"/>
                  </a:cubicBezTo>
                  <a:cubicBezTo>
                    <a:pt x="53" y="120"/>
                    <a:pt x="53" y="120"/>
                    <a:pt x="53" y="120"/>
                  </a:cubicBezTo>
                  <a:cubicBezTo>
                    <a:pt x="55" y="120"/>
                    <a:pt x="57" y="120"/>
                    <a:pt x="58" y="120"/>
                  </a:cubicBezTo>
                  <a:cubicBezTo>
                    <a:pt x="58" y="120"/>
                    <a:pt x="58" y="120"/>
                    <a:pt x="58" y="120"/>
                  </a:cubicBezTo>
                  <a:cubicBezTo>
                    <a:pt x="60" y="120"/>
                    <a:pt x="60" y="120"/>
                    <a:pt x="60" y="120"/>
                  </a:cubicBezTo>
                  <a:cubicBezTo>
                    <a:pt x="62" y="120"/>
                    <a:pt x="62" y="120"/>
                    <a:pt x="62" y="120"/>
                  </a:cubicBezTo>
                  <a:cubicBezTo>
                    <a:pt x="62" y="120"/>
                    <a:pt x="62" y="120"/>
                    <a:pt x="62" y="120"/>
                  </a:cubicBezTo>
                  <a:cubicBezTo>
                    <a:pt x="63" y="120"/>
                    <a:pt x="65" y="120"/>
                    <a:pt x="66" y="120"/>
                  </a:cubicBezTo>
                  <a:cubicBezTo>
                    <a:pt x="66" y="120"/>
                    <a:pt x="66" y="120"/>
                    <a:pt x="66" y="120"/>
                  </a:cubicBezTo>
                  <a:cubicBezTo>
                    <a:pt x="71" y="119"/>
                    <a:pt x="71" y="119"/>
                    <a:pt x="71" y="119"/>
                  </a:cubicBezTo>
                  <a:cubicBezTo>
                    <a:pt x="71" y="119"/>
                    <a:pt x="71" y="119"/>
                    <a:pt x="71" y="119"/>
                  </a:cubicBezTo>
                  <a:cubicBezTo>
                    <a:pt x="71" y="119"/>
                    <a:pt x="71" y="119"/>
                    <a:pt x="71" y="119"/>
                  </a:cubicBezTo>
                  <a:cubicBezTo>
                    <a:pt x="79" y="117"/>
                    <a:pt x="86" y="115"/>
                    <a:pt x="92" y="110"/>
                  </a:cubicBezTo>
                  <a:cubicBezTo>
                    <a:pt x="92" y="111"/>
                    <a:pt x="92" y="111"/>
                    <a:pt x="92" y="111"/>
                  </a:cubicBezTo>
                  <a:cubicBezTo>
                    <a:pt x="93" y="110"/>
                    <a:pt x="93" y="110"/>
                    <a:pt x="93" y="110"/>
                  </a:cubicBezTo>
                  <a:cubicBezTo>
                    <a:pt x="93" y="110"/>
                    <a:pt x="93" y="110"/>
                    <a:pt x="93" y="110"/>
                  </a:cubicBezTo>
                  <a:cubicBezTo>
                    <a:pt x="96" y="108"/>
                    <a:pt x="96" y="108"/>
                    <a:pt x="96" y="108"/>
                  </a:cubicBezTo>
                  <a:cubicBezTo>
                    <a:pt x="96" y="108"/>
                    <a:pt x="96" y="108"/>
                    <a:pt x="96" y="108"/>
                  </a:cubicBezTo>
                  <a:cubicBezTo>
                    <a:pt x="101" y="104"/>
                    <a:pt x="106" y="99"/>
                    <a:pt x="110" y="94"/>
                  </a:cubicBezTo>
                  <a:cubicBezTo>
                    <a:pt x="122" y="107"/>
                    <a:pt x="122" y="107"/>
                    <a:pt x="122" y="107"/>
                  </a:cubicBezTo>
                  <a:cubicBezTo>
                    <a:pt x="124" y="109"/>
                    <a:pt x="128" y="109"/>
                    <a:pt x="131" y="106"/>
                  </a:cubicBezTo>
                  <a:cubicBezTo>
                    <a:pt x="133" y="104"/>
                    <a:pt x="133" y="100"/>
                    <a:pt x="131" y="98"/>
                  </a:cubicBezTo>
                  <a:lnTo>
                    <a:pt x="117" y="83"/>
                  </a:lnTo>
                  <a:close/>
                  <a:moveTo>
                    <a:pt x="44" y="6"/>
                  </a:moveTo>
                  <a:cubicBezTo>
                    <a:pt x="43" y="7"/>
                    <a:pt x="43" y="7"/>
                    <a:pt x="42" y="8"/>
                  </a:cubicBezTo>
                  <a:cubicBezTo>
                    <a:pt x="42" y="8"/>
                    <a:pt x="42" y="8"/>
                    <a:pt x="42" y="8"/>
                  </a:cubicBezTo>
                  <a:cubicBezTo>
                    <a:pt x="42" y="8"/>
                    <a:pt x="42" y="8"/>
                    <a:pt x="42" y="9"/>
                  </a:cubicBezTo>
                  <a:cubicBezTo>
                    <a:pt x="42" y="9"/>
                    <a:pt x="42" y="9"/>
                    <a:pt x="41" y="9"/>
                  </a:cubicBezTo>
                  <a:cubicBezTo>
                    <a:pt x="41" y="9"/>
                    <a:pt x="41" y="9"/>
                    <a:pt x="41" y="10"/>
                  </a:cubicBezTo>
                  <a:cubicBezTo>
                    <a:pt x="41" y="10"/>
                    <a:pt x="41" y="10"/>
                    <a:pt x="41" y="10"/>
                  </a:cubicBezTo>
                  <a:cubicBezTo>
                    <a:pt x="40" y="10"/>
                    <a:pt x="40" y="11"/>
                    <a:pt x="40" y="11"/>
                  </a:cubicBezTo>
                  <a:cubicBezTo>
                    <a:pt x="40" y="11"/>
                    <a:pt x="40" y="11"/>
                    <a:pt x="40" y="11"/>
                  </a:cubicBezTo>
                  <a:cubicBezTo>
                    <a:pt x="40" y="12"/>
                    <a:pt x="40" y="12"/>
                    <a:pt x="39" y="12"/>
                  </a:cubicBezTo>
                  <a:cubicBezTo>
                    <a:pt x="39" y="12"/>
                    <a:pt x="39" y="12"/>
                    <a:pt x="39" y="13"/>
                  </a:cubicBezTo>
                  <a:cubicBezTo>
                    <a:pt x="39" y="13"/>
                    <a:pt x="39" y="13"/>
                    <a:pt x="39" y="13"/>
                  </a:cubicBezTo>
                  <a:cubicBezTo>
                    <a:pt x="38" y="13"/>
                    <a:pt x="38" y="14"/>
                    <a:pt x="38" y="14"/>
                  </a:cubicBezTo>
                  <a:cubicBezTo>
                    <a:pt x="38" y="14"/>
                    <a:pt x="38" y="14"/>
                    <a:pt x="38" y="14"/>
                  </a:cubicBezTo>
                  <a:cubicBezTo>
                    <a:pt x="38" y="14"/>
                    <a:pt x="38" y="14"/>
                    <a:pt x="38" y="14"/>
                  </a:cubicBezTo>
                  <a:cubicBezTo>
                    <a:pt x="37" y="14"/>
                    <a:pt x="37" y="14"/>
                    <a:pt x="37" y="14"/>
                  </a:cubicBezTo>
                  <a:cubicBezTo>
                    <a:pt x="37" y="14"/>
                    <a:pt x="37" y="14"/>
                    <a:pt x="36" y="14"/>
                  </a:cubicBezTo>
                  <a:cubicBezTo>
                    <a:pt x="36" y="14"/>
                    <a:pt x="35" y="13"/>
                    <a:pt x="34" y="13"/>
                  </a:cubicBezTo>
                  <a:cubicBezTo>
                    <a:pt x="34" y="13"/>
                    <a:pt x="34" y="13"/>
                    <a:pt x="34" y="13"/>
                  </a:cubicBezTo>
                  <a:cubicBezTo>
                    <a:pt x="33" y="12"/>
                    <a:pt x="32" y="12"/>
                    <a:pt x="31" y="12"/>
                  </a:cubicBezTo>
                  <a:cubicBezTo>
                    <a:pt x="35" y="9"/>
                    <a:pt x="39" y="7"/>
                    <a:pt x="44" y="6"/>
                  </a:cubicBezTo>
                  <a:close/>
                  <a:moveTo>
                    <a:pt x="28" y="14"/>
                  </a:moveTo>
                  <a:cubicBezTo>
                    <a:pt x="28" y="14"/>
                    <a:pt x="29" y="14"/>
                    <a:pt x="29" y="15"/>
                  </a:cubicBezTo>
                  <a:cubicBezTo>
                    <a:pt x="30" y="15"/>
                    <a:pt x="30" y="15"/>
                    <a:pt x="30" y="15"/>
                  </a:cubicBezTo>
                  <a:cubicBezTo>
                    <a:pt x="31" y="15"/>
                    <a:pt x="31" y="16"/>
                    <a:pt x="32" y="16"/>
                  </a:cubicBezTo>
                  <a:cubicBezTo>
                    <a:pt x="33" y="16"/>
                    <a:pt x="33" y="16"/>
                    <a:pt x="33" y="16"/>
                  </a:cubicBezTo>
                  <a:cubicBezTo>
                    <a:pt x="34" y="16"/>
                    <a:pt x="34" y="17"/>
                    <a:pt x="35" y="17"/>
                  </a:cubicBezTo>
                  <a:cubicBezTo>
                    <a:pt x="35" y="17"/>
                    <a:pt x="35" y="17"/>
                    <a:pt x="36" y="17"/>
                  </a:cubicBezTo>
                  <a:cubicBezTo>
                    <a:pt x="36" y="17"/>
                    <a:pt x="36" y="17"/>
                    <a:pt x="36" y="17"/>
                  </a:cubicBezTo>
                  <a:cubicBezTo>
                    <a:pt x="36" y="17"/>
                    <a:pt x="36" y="17"/>
                    <a:pt x="36" y="17"/>
                  </a:cubicBezTo>
                  <a:cubicBezTo>
                    <a:pt x="36" y="17"/>
                    <a:pt x="36" y="17"/>
                    <a:pt x="36" y="17"/>
                  </a:cubicBezTo>
                  <a:cubicBezTo>
                    <a:pt x="36" y="18"/>
                    <a:pt x="36" y="18"/>
                    <a:pt x="36" y="18"/>
                  </a:cubicBezTo>
                  <a:cubicBezTo>
                    <a:pt x="36" y="18"/>
                    <a:pt x="35" y="19"/>
                    <a:pt x="35" y="19"/>
                  </a:cubicBezTo>
                  <a:cubicBezTo>
                    <a:pt x="35" y="19"/>
                    <a:pt x="35" y="20"/>
                    <a:pt x="34" y="20"/>
                  </a:cubicBezTo>
                  <a:cubicBezTo>
                    <a:pt x="34" y="21"/>
                    <a:pt x="34" y="21"/>
                    <a:pt x="34" y="21"/>
                  </a:cubicBezTo>
                  <a:cubicBezTo>
                    <a:pt x="34" y="22"/>
                    <a:pt x="33" y="22"/>
                    <a:pt x="33" y="23"/>
                  </a:cubicBezTo>
                  <a:cubicBezTo>
                    <a:pt x="33" y="23"/>
                    <a:pt x="33" y="23"/>
                    <a:pt x="33" y="24"/>
                  </a:cubicBezTo>
                  <a:cubicBezTo>
                    <a:pt x="32" y="24"/>
                    <a:pt x="32" y="25"/>
                    <a:pt x="32" y="26"/>
                  </a:cubicBezTo>
                  <a:cubicBezTo>
                    <a:pt x="32" y="26"/>
                    <a:pt x="32" y="26"/>
                    <a:pt x="31" y="26"/>
                  </a:cubicBezTo>
                  <a:cubicBezTo>
                    <a:pt x="31" y="27"/>
                    <a:pt x="31" y="28"/>
                    <a:pt x="30" y="29"/>
                  </a:cubicBezTo>
                  <a:cubicBezTo>
                    <a:pt x="30" y="29"/>
                    <a:pt x="30" y="29"/>
                    <a:pt x="30" y="29"/>
                  </a:cubicBezTo>
                  <a:cubicBezTo>
                    <a:pt x="30" y="30"/>
                    <a:pt x="30" y="30"/>
                    <a:pt x="29" y="31"/>
                  </a:cubicBezTo>
                  <a:cubicBezTo>
                    <a:pt x="29" y="32"/>
                    <a:pt x="29" y="32"/>
                    <a:pt x="29" y="32"/>
                  </a:cubicBezTo>
                  <a:cubicBezTo>
                    <a:pt x="29" y="33"/>
                    <a:pt x="29" y="33"/>
                    <a:pt x="28" y="34"/>
                  </a:cubicBezTo>
                  <a:cubicBezTo>
                    <a:pt x="28" y="34"/>
                    <a:pt x="28" y="34"/>
                    <a:pt x="28" y="35"/>
                  </a:cubicBezTo>
                  <a:cubicBezTo>
                    <a:pt x="28" y="35"/>
                    <a:pt x="28" y="35"/>
                    <a:pt x="28" y="36"/>
                  </a:cubicBezTo>
                  <a:cubicBezTo>
                    <a:pt x="28" y="36"/>
                    <a:pt x="28" y="36"/>
                    <a:pt x="28" y="36"/>
                  </a:cubicBezTo>
                  <a:cubicBezTo>
                    <a:pt x="9" y="36"/>
                    <a:pt x="9" y="36"/>
                    <a:pt x="9" y="36"/>
                  </a:cubicBezTo>
                  <a:cubicBezTo>
                    <a:pt x="13" y="27"/>
                    <a:pt x="20" y="19"/>
                    <a:pt x="28" y="14"/>
                  </a:cubicBezTo>
                  <a:close/>
                  <a:moveTo>
                    <a:pt x="8" y="39"/>
                  </a:moveTo>
                  <a:cubicBezTo>
                    <a:pt x="27" y="39"/>
                    <a:pt x="27" y="39"/>
                    <a:pt x="27" y="39"/>
                  </a:cubicBezTo>
                  <a:cubicBezTo>
                    <a:pt x="27" y="39"/>
                    <a:pt x="27" y="39"/>
                    <a:pt x="27" y="39"/>
                  </a:cubicBezTo>
                  <a:cubicBezTo>
                    <a:pt x="27" y="39"/>
                    <a:pt x="27" y="39"/>
                    <a:pt x="27" y="39"/>
                  </a:cubicBezTo>
                  <a:cubicBezTo>
                    <a:pt x="26" y="40"/>
                    <a:pt x="26" y="40"/>
                    <a:pt x="26" y="41"/>
                  </a:cubicBezTo>
                  <a:cubicBezTo>
                    <a:pt x="26" y="41"/>
                    <a:pt x="26" y="42"/>
                    <a:pt x="26" y="42"/>
                  </a:cubicBezTo>
                  <a:cubicBezTo>
                    <a:pt x="26" y="43"/>
                    <a:pt x="26" y="43"/>
                    <a:pt x="26" y="43"/>
                  </a:cubicBezTo>
                  <a:cubicBezTo>
                    <a:pt x="25" y="44"/>
                    <a:pt x="25" y="45"/>
                    <a:pt x="25" y="45"/>
                  </a:cubicBezTo>
                  <a:cubicBezTo>
                    <a:pt x="25" y="46"/>
                    <a:pt x="25" y="46"/>
                    <a:pt x="25" y="46"/>
                  </a:cubicBezTo>
                  <a:cubicBezTo>
                    <a:pt x="25" y="47"/>
                    <a:pt x="25" y="48"/>
                    <a:pt x="25" y="48"/>
                  </a:cubicBezTo>
                  <a:cubicBezTo>
                    <a:pt x="25" y="48"/>
                    <a:pt x="25" y="49"/>
                    <a:pt x="24" y="49"/>
                  </a:cubicBezTo>
                  <a:cubicBezTo>
                    <a:pt x="24" y="50"/>
                    <a:pt x="24" y="50"/>
                    <a:pt x="24" y="51"/>
                  </a:cubicBezTo>
                  <a:cubicBezTo>
                    <a:pt x="24" y="51"/>
                    <a:pt x="24" y="52"/>
                    <a:pt x="24" y="52"/>
                  </a:cubicBezTo>
                  <a:cubicBezTo>
                    <a:pt x="24" y="53"/>
                    <a:pt x="24" y="54"/>
                    <a:pt x="24" y="55"/>
                  </a:cubicBezTo>
                  <a:cubicBezTo>
                    <a:pt x="24" y="55"/>
                    <a:pt x="24" y="55"/>
                    <a:pt x="24" y="56"/>
                  </a:cubicBezTo>
                  <a:cubicBezTo>
                    <a:pt x="24" y="56"/>
                    <a:pt x="24" y="57"/>
                    <a:pt x="24" y="58"/>
                  </a:cubicBezTo>
                  <a:cubicBezTo>
                    <a:pt x="24" y="58"/>
                    <a:pt x="24" y="58"/>
                    <a:pt x="24" y="59"/>
                  </a:cubicBezTo>
                  <a:cubicBezTo>
                    <a:pt x="24" y="59"/>
                    <a:pt x="24" y="60"/>
                    <a:pt x="24" y="60"/>
                  </a:cubicBezTo>
                  <a:cubicBezTo>
                    <a:pt x="4" y="60"/>
                    <a:pt x="4" y="60"/>
                    <a:pt x="4" y="60"/>
                  </a:cubicBezTo>
                  <a:cubicBezTo>
                    <a:pt x="4" y="53"/>
                    <a:pt x="5" y="46"/>
                    <a:pt x="8" y="39"/>
                  </a:cubicBezTo>
                  <a:close/>
                  <a:moveTo>
                    <a:pt x="4" y="63"/>
                  </a:moveTo>
                  <a:cubicBezTo>
                    <a:pt x="24" y="63"/>
                    <a:pt x="24" y="63"/>
                    <a:pt x="24" y="63"/>
                  </a:cubicBezTo>
                  <a:cubicBezTo>
                    <a:pt x="24" y="63"/>
                    <a:pt x="24" y="63"/>
                    <a:pt x="24" y="63"/>
                  </a:cubicBezTo>
                  <a:cubicBezTo>
                    <a:pt x="24" y="64"/>
                    <a:pt x="24" y="64"/>
                    <a:pt x="24" y="64"/>
                  </a:cubicBezTo>
                  <a:cubicBezTo>
                    <a:pt x="24" y="65"/>
                    <a:pt x="24" y="65"/>
                    <a:pt x="24" y="65"/>
                  </a:cubicBezTo>
                  <a:cubicBezTo>
                    <a:pt x="24" y="66"/>
                    <a:pt x="24" y="66"/>
                    <a:pt x="24" y="67"/>
                  </a:cubicBezTo>
                  <a:cubicBezTo>
                    <a:pt x="24" y="67"/>
                    <a:pt x="24" y="68"/>
                    <a:pt x="24" y="68"/>
                  </a:cubicBezTo>
                  <a:cubicBezTo>
                    <a:pt x="24" y="69"/>
                    <a:pt x="24" y="69"/>
                    <a:pt x="24" y="70"/>
                  </a:cubicBezTo>
                  <a:cubicBezTo>
                    <a:pt x="24" y="70"/>
                    <a:pt x="24" y="71"/>
                    <a:pt x="24" y="71"/>
                  </a:cubicBezTo>
                  <a:cubicBezTo>
                    <a:pt x="24" y="72"/>
                    <a:pt x="24" y="73"/>
                    <a:pt x="25" y="73"/>
                  </a:cubicBezTo>
                  <a:cubicBezTo>
                    <a:pt x="25" y="74"/>
                    <a:pt x="25" y="74"/>
                    <a:pt x="25" y="74"/>
                  </a:cubicBezTo>
                  <a:cubicBezTo>
                    <a:pt x="25" y="75"/>
                    <a:pt x="25" y="75"/>
                    <a:pt x="25" y="76"/>
                  </a:cubicBezTo>
                  <a:cubicBezTo>
                    <a:pt x="25" y="76"/>
                    <a:pt x="25" y="77"/>
                    <a:pt x="25" y="77"/>
                  </a:cubicBezTo>
                  <a:cubicBezTo>
                    <a:pt x="25" y="78"/>
                    <a:pt x="26" y="78"/>
                    <a:pt x="26" y="79"/>
                  </a:cubicBezTo>
                  <a:cubicBezTo>
                    <a:pt x="26" y="79"/>
                    <a:pt x="26" y="79"/>
                    <a:pt x="26" y="80"/>
                  </a:cubicBezTo>
                  <a:cubicBezTo>
                    <a:pt x="26" y="80"/>
                    <a:pt x="26" y="81"/>
                    <a:pt x="26" y="81"/>
                  </a:cubicBezTo>
                  <a:cubicBezTo>
                    <a:pt x="26" y="82"/>
                    <a:pt x="27" y="82"/>
                    <a:pt x="27" y="83"/>
                  </a:cubicBezTo>
                  <a:cubicBezTo>
                    <a:pt x="27" y="83"/>
                    <a:pt x="27" y="83"/>
                    <a:pt x="27" y="83"/>
                  </a:cubicBezTo>
                  <a:cubicBezTo>
                    <a:pt x="27" y="83"/>
                    <a:pt x="27" y="83"/>
                    <a:pt x="27" y="83"/>
                  </a:cubicBezTo>
                  <a:cubicBezTo>
                    <a:pt x="9" y="83"/>
                    <a:pt x="9" y="83"/>
                    <a:pt x="9" y="83"/>
                  </a:cubicBezTo>
                  <a:cubicBezTo>
                    <a:pt x="6" y="77"/>
                    <a:pt x="4" y="70"/>
                    <a:pt x="4" y="63"/>
                  </a:cubicBezTo>
                  <a:close/>
                  <a:moveTo>
                    <a:pt x="29" y="106"/>
                  </a:moveTo>
                  <a:cubicBezTo>
                    <a:pt x="29" y="106"/>
                    <a:pt x="28" y="106"/>
                    <a:pt x="28" y="106"/>
                  </a:cubicBezTo>
                  <a:cubicBezTo>
                    <a:pt x="20" y="101"/>
                    <a:pt x="14" y="94"/>
                    <a:pt x="10" y="86"/>
                  </a:cubicBezTo>
                  <a:cubicBezTo>
                    <a:pt x="28" y="86"/>
                    <a:pt x="28" y="86"/>
                    <a:pt x="28" y="86"/>
                  </a:cubicBezTo>
                  <a:cubicBezTo>
                    <a:pt x="28" y="86"/>
                    <a:pt x="28" y="86"/>
                    <a:pt x="28" y="86"/>
                  </a:cubicBezTo>
                  <a:cubicBezTo>
                    <a:pt x="28" y="87"/>
                    <a:pt x="28" y="87"/>
                    <a:pt x="28" y="87"/>
                  </a:cubicBezTo>
                  <a:cubicBezTo>
                    <a:pt x="28" y="87"/>
                    <a:pt x="28" y="88"/>
                    <a:pt x="28" y="88"/>
                  </a:cubicBezTo>
                  <a:cubicBezTo>
                    <a:pt x="29" y="89"/>
                    <a:pt x="29" y="89"/>
                    <a:pt x="29" y="90"/>
                  </a:cubicBezTo>
                  <a:cubicBezTo>
                    <a:pt x="29" y="90"/>
                    <a:pt x="29" y="90"/>
                    <a:pt x="29" y="90"/>
                  </a:cubicBezTo>
                  <a:cubicBezTo>
                    <a:pt x="30" y="91"/>
                    <a:pt x="30" y="92"/>
                    <a:pt x="30" y="93"/>
                  </a:cubicBezTo>
                  <a:cubicBezTo>
                    <a:pt x="30" y="93"/>
                    <a:pt x="30" y="93"/>
                    <a:pt x="30" y="93"/>
                  </a:cubicBezTo>
                  <a:cubicBezTo>
                    <a:pt x="31" y="94"/>
                    <a:pt x="31" y="94"/>
                    <a:pt x="31" y="95"/>
                  </a:cubicBezTo>
                  <a:cubicBezTo>
                    <a:pt x="32" y="95"/>
                    <a:pt x="32" y="96"/>
                    <a:pt x="32" y="96"/>
                  </a:cubicBezTo>
                  <a:cubicBezTo>
                    <a:pt x="32" y="96"/>
                    <a:pt x="32" y="97"/>
                    <a:pt x="33" y="98"/>
                  </a:cubicBezTo>
                  <a:cubicBezTo>
                    <a:pt x="33" y="98"/>
                    <a:pt x="33" y="98"/>
                    <a:pt x="33" y="98"/>
                  </a:cubicBezTo>
                  <a:cubicBezTo>
                    <a:pt x="33" y="99"/>
                    <a:pt x="34" y="99"/>
                    <a:pt x="34" y="100"/>
                  </a:cubicBezTo>
                  <a:cubicBezTo>
                    <a:pt x="34" y="100"/>
                    <a:pt x="34" y="100"/>
                    <a:pt x="34" y="101"/>
                  </a:cubicBezTo>
                  <a:cubicBezTo>
                    <a:pt x="35" y="101"/>
                    <a:pt x="35" y="102"/>
                    <a:pt x="35" y="102"/>
                  </a:cubicBezTo>
                  <a:cubicBezTo>
                    <a:pt x="35" y="103"/>
                    <a:pt x="35" y="103"/>
                    <a:pt x="36" y="103"/>
                  </a:cubicBezTo>
                  <a:cubicBezTo>
                    <a:pt x="36" y="103"/>
                    <a:pt x="36" y="103"/>
                    <a:pt x="36" y="103"/>
                  </a:cubicBezTo>
                  <a:cubicBezTo>
                    <a:pt x="36" y="103"/>
                    <a:pt x="36" y="103"/>
                    <a:pt x="36" y="103"/>
                  </a:cubicBezTo>
                  <a:cubicBezTo>
                    <a:pt x="36" y="103"/>
                    <a:pt x="36" y="103"/>
                    <a:pt x="36" y="103"/>
                  </a:cubicBezTo>
                  <a:cubicBezTo>
                    <a:pt x="36" y="103"/>
                    <a:pt x="36" y="103"/>
                    <a:pt x="35" y="103"/>
                  </a:cubicBezTo>
                  <a:cubicBezTo>
                    <a:pt x="35" y="104"/>
                    <a:pt x="35" y="104"/>
                    <a:pt x="35" y="104"/>
                  </a:cubicBezTo>
                  <a:cubicBezTo>
                    <a:pt x="34" y="104"/>
                    <a:pt x="33" y="104"/>
                    <a:pt x="33" y="104"/>
                  </a:cubicBezTo>
                  <a:cubicBezTo>
                    <a:pt x="33" y="104"/>
                    <a:pt x="32" y="104"/>
                    <a:pt x="32" y="105"/>
                  </a:cubicBezTo>
                  <a:cubicBezTo>
                    <a:pt x="31" y="105"/>
                    <a:pt x="30" y="105"/>
                    <a:pt x="30" y="106"/>
                  </a:cubicBezTo>
                  <a:cubicBezTo>
                    <a:pt x="30" y="106"/>
                    <a:pt x="30" y="106"/>
                    <a:pt x="29" y="106"/>
                  </a:cubicBezTo>
                  <a:close/>
                  <a:moveTo>
                    <a:pt x="31" y="109"/>
                  </a:moveTo>
                  <a:cubicBezTo>
                    <a:pt x="32" y="108"/>
                    <a:pt x="32" y="108"/>
                    <a:pt x="32" y="108"/>
                  </a:cubicBezTo>
                  <a:cubicBezTo>
                    <a:pt x="33" y="108"/>
                    <a:pt x="33" y="108"/>
                    <a:pt x="34" y="108"/>
                  </a:cubicBezTo>
                  <a:cubicBezTo>
                    <a:pt x="34" y="107"/>
                    <a:pt x="35" y="107"/>
                    <a:pt x="35" y="107"/>
                  </a:cubicBezTo>
                  <a:cubicBezTo>
                    <a:pt x="36" y="107"/>
                    <a:pt x="36" y="107"/>
                    <a:pt x="37" y="107"/>
                  </a:cubicBezTo>
                  <a:cubicBezTo>
                    <a:pt x="37" y="106"/>
                    <a:pt x="37" y="106"/>
                    <a:pt x="38" y="106"/>
                  </a:cubicBezTo>
                  <a:cubicBezTo>
                    <a:pt x="38" y="107"/>
                    <a:pt x="38" y="107"/>
                    <a:pt x="38" y="107"/>
                  </a:cubicBezTo>
                  <a:cubicBezTo>
                    <a:pt x="38" y="107"/>
                    <a:pt x="38" y="107"/>
                    <a:pt x="38" y="107"/>
                  </a:cubicBezTo>
                  <a:cubicBezTo>
                    <a:pt x="39" y="108"/>
                    <a:pt x="39" y="108"/>
                    <a:pt x="39" y="108"/>
                  </a:cubicBezTo>
                  <a:cubicBezTo>
                    <a:pt x="39" y="108"/>
                    <a:pt x="39" y="108"/>
                    <a:pt x="39" y="109"/>
                  </a:cubicBezTo>
                  <a:cubicBezTo>
                    <a:pt x="39" y="109"/>
                    <a:pt x="39" y="109"/>
                    <a:pt x="40" y="109"/>
                  </a:cubicBezTo>
                  <a:cubicBezTo>
                    <a:pt x="40" y="109"/>
                    <a:pt x="40" y="109"/>
                    <a:pt x="40" y="110"/>
                  </a:cubicBezTo>
                  <a:cubicBezTo>
                    <a:pt x="40" y="110"/>
                    <a:pt x="40" y="110"/>
                    <a:pt x="40" y="110"/>
                  </a:cubicBezTo>
                  <a:cubicBezTo>
                    <a:pt x="40" y="110"/>
                    <a:pt x="41" y="110"/>
                    <a:pt x="41" y="111"/>
                  </a:cubicBezTo>
                  <a:cubicBezTo>
                    <a:pt x="41" y="111"/>
                    <a:pt x="41" y="111"/>
                    <a:pt x="41" y="111"/>
                  </a:cubicBezTo>
                  <a:cubicBezTo>
                    <a:pt x="41" y="111"/>
                    <a:pt x="41" y="111"/>
                    <a:pt x="41" y="112"/>
                  </a:cubicBezTo>
                  <a:cubicBezTo>
                    <a:pt x="41" y="112"/>
                    <a:pt x="42" y="112"/>
                    <a:pt x="42" y="112"/>
                  </a:cubicBezTo>
                  <a:cubicBezTo>
                    <a:pt x="42" y="112"/>
                    <a:pt x="42" y="112"/>
                    <a:pt x="42" y="112"/>
                  </a:cubicBezTo>
                  <a:cubicBezTo>
                    <a:pt x="42" y="113"/>
                    <a:pt x="42" y="113"/>
                    <a:pt x="42" y="113"/>
                  </a:cubicBezTo>
                  <a:cubicBezTo>
                    <a:pt x="42" y="113"/>
                    <a:pt x="43" y="113"/>
                    <a:pt x="43" y="113"/>
                  </a:cubicBezTo>
                  <a:cubicBezTo>
                    <a:pt x="43" y="113"/>
                    <a:pt x="43" y="114"/>
                    <a:pt x="43" y="114"/>
                  </a:cubicBezTo>
                  <a:cubicBezTo>
                    <a:pt x="43" y="114"/>
                    <a:pt x="43" y="114"/>
                    <a:pt x="43" y="114"/>
                  </a:cubicBezTo>
                  <a:cubicBezTo>
                    <a:pt x="39" y="113"/>
                    <a:pt x="35" y="111"/>
                    <a:pt x="31" y="109"/>
                  </a:cubicBezTo>
                  <a:close/>
                  <a:moveTo>
                    <a:pt x="58" y="116"/>
                  </a:moveTo>
                  <a:cubicBezTo>
                    <a:pt x="55" y="116"/>
                    <a:pt x="52" y="116"/>
                    <a:pt x="49" y="115"/>
                  </a:cubicBezTo>
                  <a:cubicBezTo>
                    <a:pt x="49" y="115"/>
                    <a:pt x="49" y="115"/>
                    <a:pt x="49" y="115"/>
                  </a:cubicBezTo>
                  <a:cubicBezTo>
                    <a:pt x="49" y="115"/>
                    <a:pt x="49" y="115"/>
                    <a:pt x="48" y="115"/>
                  </a:cubicBezTo>
                  <a:cubicBezTo>
                    <a:pt x="48" y="115"/>
                    <a:pt x="48" y="115"/>
                    <a:pt x="48" y="115"/>
                  </a:cubicBezTo>
                  <a:cubicBezTo>
                    <a:pt x="48" y="114"/>
                    <a:pt x="48" y="114"/>
                    <a:pt x="48" y="114"/>
                  </a:cubicBezTo>
                  <a:cubicBezTo>
                    <a:pt x="48" y="114"/>
                    <a:pt x="47" y="114"/>
                    <a:pt x="47" y="114"/>
                  </a:cubicBezTo>
                  <a:cubicBezTo>
                    <a:pt x="47" y="113"/>
                    <a:pt x="47" y="113"/>
                    <a:pt x="47" y="113"/>
                  </a:cubicBezTo>
                  <a:cubicBezTo>
                    <a:pt x="47" y="113"/>
                    <a:pt x="47" y="113"/>
                    <a:pt x="47" y="113"/>
                  </a:cubicBezTo>
                  <a:cubicBezTo>
                    <a:pt x="46" y="112"/>
                    <a:pt x="46" y="112"/>
                    <a:pt x="46" y="112"/>
                  </a:cubicBezTo>
                  <a:cubicBezTo>
                    <a:pt x="46" y="112"/>
                    <a:pt x="46" y="111"/>
                    <a:pt x="46" y="111"/>
                  </a:cubicBezTo>
                  <a:cubicBezTo>
                    <a:pt x="45" y="111"/>
                    <a:pt x="45" y="111"/>
                    <a:pt x="45" y="110"/>
                  </a:cubicBezTo>
                  <a:cubicBezTo>
                    <a:pt x="45" y="110"/>
                    <a:pt x="45" y="110"/>
                    <a:pt x="44" y="110"/>
                  </a:cubicBezTo>
                  <a:cubicBezTo>
                    <a:pt x="44" y="110"/>
                    <a:pt x="44" y="109"/>
                    <a:pt x="44" y="109"/>
                  </a:cubicBezTo>
                  <a:cubicBezTo>
                    <a:pt x="44" y="109"/>
                    <a:pt x="44" y="109"/>
                    <a:pt x="43" y="109"/>
                  </a:cubicBezTo>
                  <a:cubicBezTo>
                    <a:pt x="43" y="108"/>
                    <a:pt x="43" y="108"/>
                    <a:pt x="43" y="107"/>
                  </a:cubicBezTo>
                  <a:cubicBezTo>
                    <a:pt x="42" y="107"/>
                    <a:pt x="42" y="107"/>
                    <a:pt x="42" y="107"/>
                  </a:cubicBezTo>
                  <a:cubicBezTo>
                    <a:pt x="42" y="106"/>
                    <a:pt x="42" y="106"/>
                    <a:pt x="41" y="106"/>
                  </a:cubicBezTo>
                  <a:cubicBezTo>
                    <a:pt x="41" y="105"/>
                    <a:pt x="41" y="105"/>
                    <a:pt x="41" y="105"/>
                  </a:cubicBezTo>
                  <a:cubicBezTo>
                    <a:pt x="47" y="104"/>
                    <a:pt x="53" y="103"/>
                    <a:pt x="58" y="103"/>
                  </a:cubicBezTo>
                  <a:lnTo>
                    <a:pt x="58" y="116"/>
                  </a:lnTo>
                  <a:close/>
                  <a:moveTo>
                    <a:pt x="58" y="100"/>
                  </a:moveTo>
                  <a:cubicBezTo>
                    <a:pt x="58" y="100"/>
                    <a:pt x="58" y="100"/>
                    <a:pt x="57" y="100"/>
                  </a:cubicBezTo>
                  <a:cubicBezTo>
                    <a:pt x="57" y="100"/>
                    <a:pt x="57" y="100"/>
                    <a:pt x="56" y="100"/>
                  </a:cubicBezTo>
                  <a:cubicBezTo>
                    <a:pt x="56" y="100"/>
                    <a:pt x="55" y="100"/>
                    <a:pt x="55" y="100"/>
                  </a:cubicBezTo>
                  <a:cubicBezTo>
                    <a:pt x="54" y="100"/>
                    <a:pt x="54" y="100"/>
                    <a:pt x="54" y="100"/>
                  </a:cubicBezTo>
                  <a:cubicBezTo>
                    <a:pt x="53" y="100"/>
                    <a:pt x="53" y="100"/>
                    <a:pt x="52" y="100"/>
                  </a:cubicBezTo>
                  <a:cubicBezTo>
                    <a:pt x="52" y="100"/>
                    <a:pt x="52" y="100"/>
                    <a:pt x="51" y="100"/>
                  </a:cubicBezTo>
                  <a:cubicBezTo>
                    <a:pt x="50" y="100"/>
                    <a:pt x="50" y="100"/>
                    <a:pt x="49" y="100"/>
                  </a:cubicBezTo>
                  <a:cubicBezTo>
                    <a:pt x="49" y="100"/>
                    <a:pt x="48" y="100"/>
                    <a:pt x="48" y="100"/>
                  </a:cubicBezTo>
                  <a:cubicBezTo>
                    <a:pt x="48" y="101"/>
                    <a:pt x="47" y="101"/>
                    <a:pt x="46" y="101"/>
                  </a:cubicBezTo>
                  <a:cubicBezTo>
                    <a:pt x="46" y="101"/>
                    <a:pt x="46" y="101"/>
                    <a:pt x="45" y="101"/>
                  </a:cubicBezTo>
                  <a:cubicBezTo>
                    <a:pt x="45" y="101"/>
                    <a:pt x="44" y="101"/>
                    <a:pt x="44" y="101"/>
                  </a:cubicBezTo>
                  <a:cubicBezTo>
                    <a:pt x="43" y="101"/>
                    <a:pt x="43" y="101"/>
                    <a:pt x="43" y="102"/>
                  </a:cubicBezTo>
                  <a:cubicBezTo>
                    <a:pt x="42" y="102"/>
                    <a:pt x="42" y="102"/>
                    <a:pt x="41" y="102"/>
                  </a:cubicBezTo>
                  <a:cubicBezTo>
                    <a:pt x="41" y="102"/>
                    <a:pt x="40" y="102"/>
                    <a:pt x="40" y="102"/>
                  </a:cubicBezTo>
                  <a:cubicBezTo>
                    <a:pt x="40" y="102"/>
                    <a:pt x="39" y="102"/>
                    <a:pt x="39" y="102"/>
                  </a:cubicBezTo>
                  <a:cubicBezTo>
                    <a:pt x="39" y="102"/>
                    <a:pt x="39" y="102"/>
                    <a:pt x="39" y="101"/>
                  </a:cubicBezTo>
                  <a:cubicBezTo>
                    <a:pt x="39" y="101"/>
                    <a:pt x="38" y="101"/>
                    <a:pt x="38" y="101"/>
                  </a:cubicBezTo>
                  <a:cubicBezTo>
                    <a:pt x="38" y="100"/>
                    <a:pt x="38" y="100"/>
                    <a:pt x="37" y="99"/>
                  </a:cubicBezTo>
                  <a:cubicBezTo>
                    <a:pt x="37" y="99"/>
                    <a:pt x="37" y="99"/>
                    <a:pt x="37" y="99"/>
                  </a:cubicBezTo>
                  <a:cubicBezTo>
                    <a:pt x="37" y="98"/>
                    <a:pt x="36" y="97"/>
                    <a:pt x="36" y="96"/>
                  </a:cubicBezTo>
                  <a:cubicBezTo>
                    <a:pt x="36" y="96"/>
                    <a:pt x="36" y="96"/>
                    <a:pt x="36" y="96"/>
                  </a:cubicBezTo>
                  <a:cubicBezTo>
                    <a:pt x="35" y="95"/>
                    <a:pt x="35" y="95"/>
                    <a:pt x="35" y="94"/>
                  </a:cubicBezTo>
                  <a:cubicBezTo>
                    <a:pt x="35" y="94"/>
                    <a:pt x="35" y="94"/>
                    <a:pt x="34" y="93"/>
                  </a:cubicBezTo>
                  <a:cubicBezTo>
                    <a:pt x="34" y="93"/>
                    <a:pt x="34" y="92"/>
                    <a:pt x="34" y="92"/>
                  </a:cubicBezTo>
                  <a:cubicBezTo>
                    <a:pt x="34" y="92"/>
                    <a:pt x="33" y="91"/>
                    <a:pt x="33" y="91"/>
                  </a:cubicBezTo>
                  <a:cubicBezTo>
                    <a:pt x="33" y="91"/>
                    <a:pt x="33" y="90"/>
                    <a:pt x="33" y="90"/>
                  </a:cubicBezTo>
                  <a:cubicBezTo>
                    <a:pt x="33" y="89"/>
                    <a:pt x="33" y="89"/>
                    <a:pt x="32" y="89"/>
                  </a:cubicBezTo>
                  <a:cubicBezTo>
                    <a:pt x="32" y="88"/>
                    <a:pt x="32" y="88"/>
                    <a:pt x="32" y="87"/>
                  </a:cubicBezTo>
                  <a:cubicBezTo>
                    <a:pt x="32" y="87"/>
                    <a:pt x="32" y="87"/>
                    <a:pt x="32" y="86"/>
                  </a:cubicBezTo>
                  <a:cubicBezTo>
                    <a:pt x="32" y="86"/>
                    <a:pt x="32" y="86"/>
                    <a:pt x="32" y="86"/>
                  </a:cubicBezTo>
                  <a:cubicBezTo>
                    <a:pt x="58" y="86"/>
                    <a:pt x="58" y="86"/>
                    <a:pt x="58" y="86"/>
                  </a:cubicBezTo>
                  <a:lnTo>
                    <a:pt x="58" y="100"/>
                  </a:lnTo>
                  <a:close/>
                  <a:moveTo>
                    <a:pt x="58" y="83"/>
                  </a:moveTo>
                  <a:cubicBezTo>
                    <a:pt x="30" y="83"/>
                    <a:pt x="30" y="83"/>
                    <a:pt x="30" y="83"/>
                  </a:cubicBezTo>
                  <a:cubicBezTo>
                    <a:pt x="30" y="82"/>
                    <a:pt x="30" y="82"/>
                    <a:pt x="30" y="82"/>
                  </a:cubicBezTo>
                  <a:cubicBezTo>
                    <a:pt x="30" y="82"/>
                    <a:pt x="30" y="81"/>
                    <a:pt x="30" y="81"/>
                  </a:cubicBezTo>
                  <a:cubicBezTo>
                    <a:pt x="30" y="80"/>
                    <a:pt x="29" y="80"/>
                    <a:pt x="29" y="79"/>
                  </a:cubicBezTo>
                  <a:cubicBezTo>
                    <a:pt x="29" y="79"/>
                    <a:pt x="29" y="79"/>
                    <a:pt x="29" y="78"/>
                  </a:cubicBezTo>
                  <a:cubicBezTo>
                    <a:pt x="29" y="78"/>
                    <a:pt x="29" y="77"/>
                    <a:pt x="29" y="76"/>
                  </a:cubicBezTo>
                  <a:cubicBezTo>
                    <a:pt x="29" y="76"/>
                    <a:pt x="29" y="76"/>
                    <a:pt x="29" y="76"/>
                  </a:cubicBezTo>
                  <a:cubicBezTo>
                    <a:pt x="28" y="75"/>
                    <a:pt x="28" y="74"/>
                    <a:pt x="28" y="73"/>
                  </a:cubicBezTo>
                  <a:cubicBezTo>
                    <a:pt x="28" y="73"/>
                    <a:pt x="28" y="73"/>
                    <a:pt x="28" y="72"/>
                  </a:cubicBezTo>
                  <a:cubicBezTo>
                    <a:pt x="28" y="72"/>
                    <a:pt x="28" y="71"/>
                    <a:pt x="28" y="70"/>
                  </a:cubicBezTo>
                  <a:cubicBezTo>
                    <a:pt x="28" y="70"/>
                    <a:pt x="28" y="70"/>
                    <a:pt x="28" y="69"/>
                  </a:cubicBezTo>
                  <a:cubicBezTo>
                    <a:pt x="28" y="69"/>
                    <a:pt x="27" y="68"/>
                    <a:pt x="27" y="68"/>
                  </a:cubicBezTo>
                  <a:cubicBezTo>
                    <a:pt x="27" y="67"/>
                    <a:pt x="27" y="67"/>
                    <a:pt x="27" y="67"/>
                  </a:cubicBezTo>
                  <a:cubicBezTo>
                    <a:pt x="27" y="66"/>
                    <a:pt x="27" y="66"/>
                    <a:pt x="27" y="65"/>
                  </a:cubicBezTo>
                  <a:cubicBezTo>
                    <a:pt x="27" y="65"/>
                    <a:pt x="27" y="64"/>
                    <a:pt x="27" y="64"/>
                  </a:cubicBezTo>
                  <a:cubicBezTo>
                    <a:pt x="27" y="64"/>
                    <a:pt x="27" y="64"/>
                    <a:pt x="27" y="63"/>
                  </a:cubicBezTo>
                  <a:cubicBezTo>
                    <a:pt x="58" y="63"/>
                    <a:pt x="58" y="63"/>
                    <a:pt x="58" y="63"/>
                  </a:cubicBezTo>
                  <a:lnTo>
                    <a:pt x="58" y="83"/>
                  </a:lnTo>
                  <a:close/>
                  <a:moveTo>
                    <a:pt x="58" y="60"/>
                  </a:moveTo>
                  <a:cubicBezTo>
                    <a:pt x="27" y="60"/>
                    <a:pt x="27" y="60"/>
                    <a:pt x="27" y="60"/>
                  </a:cubicBezTo>
                  <a:cubicBezTo>
                    <a:pt x="27" y="60"/>
                    <a:pt x="27" y="59"/>
                    <a:pt x="27" y="59"/>
                  </a:cubicBezTo>
                  <a:cubicBezTo>
                    <a:pt x="27" y="59"/>
                    <a:pt x="27" y="58"/>
                    <a:pt x="27" y="58"/>
                  </a:cubicBezTo>
                  <a:cubicBezTo>
                    <a:pt x="27" y="57"/>
                    <a:pt x="27" y="57"/>
                    <a:pt x="27" y="56"/>
                  </a:cubicBezTo>
                  <a:cubicBezTo>
                    <a:pt x="27" y="56"/>
                    <a:pt x="27" y="55"/>
                    <a:pt x="27" y="55"/>
                  </a:cubicBezTo>
                  <a:cubicBezTo>
                    <a:pt x="27" y="54"/>
                    <a:pt x="27" y="54"/>
                    <a:pt x="27" y="53"/>
                  </a:cubicBezTo>
                  <a:cubicBezTo>
                    <a:pt x="28" y="53"/>
                    <a:pt x="28" y="53"/>
                    <a:pt x="28" y="52"/>
                  </a:cubicBezTo>
                  <a:cubicBezTo>
                    <a:pt x="28" y="51"/>
                    <a:pt x="28" y="50"/>
                    <a:pt x="28" y="49"/>
                  </a:cubicBezTo>
                  <a:cubicBezTo>
                    <a:pt x="28" y="49"/>
                    <a:pt x="28" y="49"/>
                    <a:pt x="28" y="49"/>
                  </a:cubicBezTo>
                  <a:cubicBezTo>
                    <a:pt x="28" y="48"/>
                    <a:pt x="28" y="47"/>
                    <a:pt x="28" y="47"/>
                  </a:cubicBezTo>
                  <a:cubicBezTo>
                    <a:pt x="29" y="46"/>
                    <a:pt x="29" y="46"/>
                    <a:pt x="29" y="46"/>
                  </a:cubicBezTo>
                  <a:cubicBezTo>
                    <a:pt x="29" y="45"/>
                    <a:pt x="29" y="45"/>
                    <a:pt x="29" y="44"/>
                  </a:cubicBezTo>
                  <a:cubicBezTo>
                    <a:pt x="29" y="44"/>
                    <a:pt x="29" y="43"/>
                    <a:pt x="29" y="43"/>
                  </a:cubicBezTo>
                  <a:cubicBezTo>
                    <a:pt x="29" y="42"/>
                    <a:pt x="30" y="42"/>
                    <a:pt x="30" y="41"/>
                  </a:cubicBezTo>
                  <a:cubicBezTo>
                    <a:pt x="30" y="41"/>
                    <a:pt x="30" y="40"/>
                    <a:pt x="30" y="40"/>
                  </a:cubicBezTo>
                  <a:cubicBezTo>
                    <a:pt x="30" y="40"/>
                    <a:pt x="30" y="39"/>
                    <a:pt x="30" y="39"/>
                  </a:cubicBezTo>
                  <a:cubicBezTo>
                    <a:pt x="58" y="39"/>
                    <a:pt x="58" y="39"/>
                    <a:pt x="58" y="39"/>
                  </a:cubicBezTo>
                  <a:lnTo>
                    <a:pt x="58" y="60"/>
                  </a:lnTo>
                  <a:close/>
                  <a:moveTo>
                    <a:pt x="58" y="22"/>
                  </a:moveTo>
                  <a:cubicBezTo>
                    <a:pt x="58" y="36"/>
                    <a:pt x="58" y="36"/>
                    <a:pt x="58" y="36"/>
                  </a:cubicBezTo>
                  <a:cubicBezTo>
                    <a:pt x="31" y="36"/>
                    <a:pt x="31" y="36"/>
                    <a:pt x="31" y="36"/>
                  </a:cubicBezTo>
                  <a:cubicBezTo>
                    <a:pt x="31" y="36"/>
                    <a:pt x="31" y="35"/>
                    <a:pt x="31" y="35"/>
                  </a:cubicBezTo>
                  <a:cubicBezTo>
                    <a:pt x="32" y="35"/>
                    <a:pt x="32" y="35"/>
                    <a:pt x="32" y="35"/>
                  </a:cubicBezTo>
                  <a:cubicBezTo>
                    <a:pt x="32" y="34"/>
                    <a:pt x="32" y="34"/>
                    <a:pt x="32" y="33"/>
                  </a:cubicBezTo>
                  <a:cubicBezTo>
                    <a:pt x="32" y="33"/>
                    <a:pt x="33" y="32"/>
                    <a:pt x="33" y="32"/>
                  </a:cubicBezTo>
                  <a:cubicBezTo>
                    <a:pt x="33" y="32"/>
                    <a:pt x="33" y="31"/>
                    <a:pt x="33" y="31"/>
                  </a:cubicBezTo>
                  <a:cubicBezTo>
                    <a:pt x="33" y="30"/>
                    <a:pt x="34" y="30"/>
                    <a:pt x="34" y="30"/>
                  </a:cubicBezTo>
                  <a:cubicBezTo>
                    <a:pt x="34" y="29"/>
                    <a:pt x="34" y="29"/>
                    <a:pt x="34" y="28"/>
                  </a:cubicBezTo>
                  <a:cubicBezTo>
                    <a:pt x="35" y="28"/>
                    <a:pt x="35" y="28"/>
                    <a:pt x="35" y="27"/>
                  </a:cubicBezTo>
                  <a:cubicBezTo>
                    <a:pt x="35" y="27"/>
                    <a:pt x="35" y="26"/>
                    <a:pt x="36" y="25"/>
                  </a:cubicBezTo>
                  <a:cubicBezTo>
                    <a:pt x="36" y="25"/>
                    <a:pt x="36" y="25"/>
                    <a:pt x="36" y="25"/>
                  </a:cubicBezTo>
                  <a:cubicBezTo>
                    <a:pt x="36" y="24"/>
                    <a:pt x="37" y="23"/>
                    <a:pt x="37" y="23"/>
                  </a:cubicBezTo>
                  <a:cubicBezTo>
                    <a:pt x="37" y="22"/>
                    <a:pt x="37" y="22"/>
                    <a:pt x="37" y="22"/>
                  </a:cubicBezTo>
                  <a:cubicBezTo>
                    <a:pt x="38" y="21"/>
                    <a:pt x="38" y="21"/>
                    <a:pt x="38" y="20"/>
                  </a:cubicBezTo>
                  <a:cubicBezTo>
                    <a:pt x="39" y="20"/>
                    <a:pt x="39" y="20"/>
                    <a:pt x="39" y="20"/>
                  </a:cubicBezTo>
                  <a:cubicBezTo>
                    <a:pt x="39" y="19"/>
                    <a:pt x="39" y="19"/>
                    <a:pt x="39" y="19"/>
                  </a:cubicBezTo>
                  <a:cubicBezTo>
                    <a:pt x="40" y="19"/>
                    <a:pt x="40" y="19"/>
                    <a:pt x="40" y="19"/>
                  </a:cubicBezTo>
                  <a:cubicBezTo>
                    <a:pt x="40" y="19"/>
                    <a:pt x="41" y="19"/>
                    <a:pt x="41" y="19"/>
                  </a:cubicBezTo>
                  <a:cubicBezTo>
                    <a:pt x="42" y="19"/>
                    <a:pt x="42" y="20"/>
                    <a:pt x="43" y="20"/>
                  </a:cubicBezTo>
                  <a:cubicBezTo>
                    <a:pt x="43" y="20"/>
                    <a:pt x="44" y="20"/>
                    <a:pt x="44" y="20"/>
                  </a:cubicBezTo>
                  <a:cubicBezTo>
                    <a:pt x="45" y="20"/>
                    <a:pt x="45" y="20"/>
                    <a:pt x="46" y="21"/>
                  </a:cubicBezTo>
                  <a:cubicBezTo>
                    <a:pt x="46" y="21"/>
                    <a:pt x="46" y="21"/>
                    <a:pt x="47" y="21"/>
                  </a:cubicBezTo>
                  <a:cubicBezTo>
                    <a:pt x="47" y="21"/>
                    <a:pt x="48" y="21"/>
                    <a:pt x="49" y="21"/>
                  </a:cubicBezTo>
                  <a:cubicBezTo>
                    <a:pt x="49" y="21"/>
                    <a:pt x="49" y="21"/>
                    <a:pt x="49" y="21"/>
                  </a:cubicBezTo>
                  <a:cubicBezTo>
                    <a:pt x="50" y="21"/>
                    <a:pt x="51" y="22"/>
                    <a:pt x="52" y="22"/>
                  </a:cubicBezTo>
                  <a:cubicBezTo>
                    <a:pt x="52" y="22"/>
                    <a:pt x="52" y="22"/>
                    <a:pt x="52" y="22"/>
                  </a:cubicBezTo>
                  <a:cubicBezTo>
                    <a:pt x="53" y="22"/>
                    <a:pt x="54" y="22"/>
                    <a:pt x="54" y="22"/>
                  </a:cubicBezTo>
                  <a:cubicBezTo>
                    <a:pt x="55" y="22"/>
                    <a:pt x="55" y="22"/>
                    <a:pt x="55" y="22"/>
                  </a:cubicBezTo>
                  <a:cubicBezTo>
                    <a:pt x="56" y="22"/>
                    <a:pt x="56" y="22"/>
                    <a:pt x="57" y="22"/>
                  </a:cubicBezTo>
                  <a:cubicBezTo>
                    <a:pt x="57" y="22"/>
                    <a:pt x="57" y="22"/>
                    <a:pt x="58" y="22"/>
                  </a:cubicBezTo>
                  <a:cubicBezTo>
                    <a:pt x="58" y="22"/>
                    <a:pt x="58" y="22"/>
                    <a:pt x="58" y="22"/>
                  </a:cubicBezTo>
                  <a:close/>
                  <a:moveTo>
                    <a:pt x="58" y="19"/>
                  </a:moveTo>
                  <a:cubicBezTo>
                    <a:pt x="58" y="19"/>
                    <a:pt x="58" y="19"/>
                    <a:pt x="58" y="19"/>
                  </a:cubicBezTo>
                  <a:cubicBezTo>
                    <a:pt x="57" y="19"/>
                    <a:pt x="57" y="19"/>
                    <a:pt x="57" y="19"/>
                  </a:cubicBezTo>
                  <a:cubicBezTo>
                    <a:pt x="56" y="19"/>
                    <a:pt x="56" y="19"/>
                    <a:pt x="55" y="19"/>
                  </a:cubicBezTo>
                  <a:cubicBezTo>
                    <a:pt x="55" y="19"/>
                    <a:pt x="55" y="19"/>
                    <a:pt x="55" y="19"/>
                  </a:cubicBezTo>
                  <a:cubicBezTo>
                    <a:pt x="54" y="19"/>
                    <a:pt x="53" y="18"/>
                    <a:pt x="53" y="18"/>
                  </a:cubicBezTo>
                  <a:cubicBezTo>
                    <a:pt x="53" y="18"/>
                    <a:pt x="52" y="18"/>
                    <a:pt x="52" y="18"/>
                  </a:cubicBezTo>
                  <a:cubicBezTo>
                    <a:pt x="52" y="18"/>
                    <a:pt x="51" y="18"/>
                    <a:pt x="50" y="18"/>
                  </a:cubicBezTo>
                  <a:cubicBezTo>
                    <a:pt x="50" y="18"/>
                    <a:pt x="49" y="18"/>
                    <a:pt x="49" y="18"/>
                  </a:cubicBezTo>
                  <a:cubicBezTo>
                    <a:pt x="49" y="18"/>
                    <a:pt x="48" y="18"/>
                    <a:pt x="47" y="17"/>
                  </a:cubicBezTo>
                  <a:cubicBezTo>
                    <a:pt x="47" y="17"/>
                    <a:pt x="47" y="17"/>
                    <a:pt x="47" y="17"/>
                  </a:cubicBezTo>
                  <a:cubicBezTo>
                    <a:pt x="46" y="17"/>
                    <a:pt x="46" y="17"/>
                    <a:pt x="45" y="17"/>
                  </a:cubicBezTo>
                  <a:cubicBezTo>
                    <a:pt x="45" y="17"/>
                    <a:pt x="44" y="17"/>
                    <a:pt x="44" y="17"/>
                  </a:cubicBezTo>
                  <a:cubicBezTo>
                    <a:pt x="44" y="16"/>
                    <a:pt x="43" y="16"/>
                    <a:pt x="42" y="16"/>
                  </a:cubicBezTo>
                  <a:cubicBezTo>
                    <a:pt x="42" y="16"/>
                    <a:pt x="42" y="16"/>
                    <a:pt x="42" y="16"/>
                  </a:cubicBezTo>
                  <a:cubicBezTo>
                    <a:pt x="41" y="16"/>
                    <a:pt x="41" y="16"/>
                    <a:pt x="41" y="16"/>
                  </a:cubicBezTo>
                  <a:cubicBezTo>
                    <a:pt x="41" y="15"/>
                    <a:pt x="41" y="15"/>
                    <a:pt x="41" y="15"/>
                  </a:cubicBezTo>
                  <a:cubicBezTo>
                    <a:pt x="42" y="15"/>
                    <a:pt x="42" y="15"/>
                    <a:pt x="42" y="15"/>
                  </a:cubicBezTo>
                  <a:cubicBezTo>
                    <a:pt x="42" y="15"/>
                    <a:pt x="42" y="14"/>
                    <a:pt x="42" y="14"/>
                  </a:cubicBezTo>
                  <a:cubicBezTo>
                    <a:pt x="42" y="14"/>
                    <a:pt x="42" y="14"/>
                    <a:pt x="42" y="14"/>
                  </a:cubicBezTo>
                  <a:cubicBezTo>
                    <a:pt x="43" y="13"/>
                    <a:pt x="43" y="13"/>
                    <a:pt x="43" y="13"/>
                  </a:cubicBezTo>
                  <a:cubicBezTo>
                    <a:pt x="43" y="13"/>
                    <a:pt x="43" y="13"/>
                    <a:pt x="43" y="13"/>
                  </a:cubicBezTo>
                  <a:cubicBezTo>
                    <a:pt x="43" y="12"/>
                    <a:pt x="44" y="12"/>
                    <a:pt x="44" y="12"/>
                  </a:cubicBezTo>
                  <a:cubicBezTo>
                    <a:pt x="44" y="12"/>
                    <a:pt x="44" y="12"/>
                    <a:pt x="44" y="11"/>
                  </a:cubicBezTo>
                  <a:cubicBezTo>
                    <a:pt x="44" y="11"/>
                    <a:pt x="44" y="11"/>
                    <a:pt x="44" y="11"/>
                  </a:cubicBezTo>
                  <a:cubicBezTo>
                    <a:pt x="44" y="11"/>
                    <a:pt x="45" y="11"/>
                    <a:pt x="45" y="10"/>
                  </a:cubicBezTo>
                  <a:cubicBezTo>
                    <a:pt x="45" y="10"/>
                    <a:pt x="45" y="10"/>
                    <a:pt x="45" y="10"/>
                  </a:cubicBezTo>
                  <a:cubicBezTo>
                    <a:pt x="45" y="10"/>
                    <a:pt x="45" y="10"/>
                    <a:pt x="45" y="10"/>
                  </a:cubicBezTo>
                  <a:cubicBezTo>
                    <a:pt x="45" y="9"/>
                    <a:pt x="46" y="9"/>
                    <a:pt x="46" y="9"/>
                  </a:cubicBezTo>
                  <a:cubicBezTo>
                    <a:pt x="46" y="9"/>
                    <a:pt x="46" y="9"/>
                    <a:pt x="46" y="9"/>
                  </a:cubicBezTo>
                  <a:cubicBezTo>
                    <a:pt x="46" y="9"/>
                    <a:pt x="46" y="8"/>
                    <a:pt x="46" y="8"/>
                  </a:cubicBezTo>
                  <a:cubicBezTo>
                    <a:pt x="47" y="8"/>
                    <a:pt x="47" y="8"/>
                    <a:pt x="47" y="8"/>
                  </a:cubicBezTo>
                  <a:cubicBezTo>
                    <a:pt x="47" y="8"/>
                    <a:pt x="47" y="8"/>
                    <a:pt x="47" y="7"/>
                  </a:cubicBezTo>
                  <a:cubicBezTo>
                    <a:pt x="47" y="7"/>
                    <a:pt x="47" y="7"/>
                    <a:pt x="47" y="7"/>
                  </a:cubicBezTo>
                  <a:cubicBezTo>
                    <a:pt x="47" y="7"/>
                    <a:pt x="47" y="7"/>
                    <a:pt x="48" y="7"/>
                  </a:cubicBezTo>
                  <a:cubicBezTo>
                    <a:pt x="48" y="7"/>
                    <a:pt x="48" y="7"/>
                    <a:pt x="48" y="7"/>
                  </a:cubicBezTo>
                  <a:cubicBezTo>
                    <a:pt x="48" y="6"/>
                    <a:pt x="48" y="6"/>
                    <a:pt x="48" y="6"/>
                  </a:cubicBezTo>
                  <a:cubicBezTo>
                    <a:pt x="48" y="6"/>
                    <a:pt x="48" y="6"/>
                    <a:pt x="48" y="6"/>
                  </a:cubicBezTo>
                  <a:cubicBezTo>
                    <a:pt x="49" y="5"/>
                    <a:pt x="49" y="5"/>
                    <a:pt x="49" y="5"/>
                  </a:cubicBezTo>
                  <a:cubicBezTo>
                    <a:pt x="52" y="4"/>
                    <a:pt x="55" y="4"/>
                    <a:pt x="58" y="4"/>
                  </a:cubicBezTo>
                  <a:lnTo>
                    <a:pt x="58" y="19"/>
                  </a:lnTo>
                  <a:close/>
                  <a:moveTo>
                    <a:pt x="90" y="15"/>
                  </a:moveTo>
                  <a:cubicBezTo>
                    <a:pt x="91" y="14"/>
                    <a:pt x="91" y="14"/>
                    <a:pt x="92" y="14"/>
                  </a:cubicBezTo>
                  <a:cubicBezTo>
                    <a:pt x="92" y="14"/>
                    <a:pt x="92" y="14"/>
                    <a:pt x="92" y="14"/>
                  </a:cubicBezTo>
                  <a:cubicBezTo>
                    <a:pt x="100" y="19"/>
                    <a:pt x="107" y="27"/>
                    <a:pt x="111" y="36"/>
                  </a:cubicBezTo>
                  <a:cubicBezTo>
                    <a:pt x="92" y="36"/>
                    <a:pt x="92" y="36"/>
                    <a:pt x="92" y="36"/>
                  </a:cubicBezTo>
                  <a:cubicBezTo>
                    <a:pt x="92" y="36"/>
                    <a:pt x="92" y="36"/>
                    <a:pt x="92" y="36"/>
                  </a:cubicBezTo>
                  <a:cubicBezTo>
                    <a:pt x="92" y="35"/>
                    <a:pt x="92" y="35"/>
                    <a:pt x="92" y="35"/>
                  </a:cubicBezTo>
                  <a:cubicBezTo>
                    <a:pt x="92" y="34"/>
                    <a:pt x="92" y="34"/>
                    <a:pt x="91" y="34"/>
                  </a:cubicBezTo>
                  <a:cubicBezTo>
                    <a:pt x="91" y="33"/>
                    <a:pt x="91" y="33"/>
                    <a:pt x="91" y="32"/>
                  </a:cubicBezTo>
                  <a:cubicBezTo>
                    <a:pt x="91" y="32"/>
                    <a:pt x="90" y="32"/>
                    <a:pt x="90" y="31"/>
                  </a:cubicBezTo>
                  <a:cubicBezTo>
                    <a:pt x="90" y="31"/>
                    <a:pt x="90" y="30"/>
                    <a:pt x="90" y="30"/>
                  </a:cubicBezTo>
                  <a:cubicBezTo>
                    <a:pt x="89" y="29"/>
                    <a:pt x="89" y="29"/>
                    <a:pt x="89" y="28"/>
                  </a:cubicBezTo>
                  <a:cubicBezTo>
                    <a:pt x="89" y="28"/>
                    <a:pt x="88" y="27"/>
                    <a:pt x="88" y="27"/>
                  </a:cubicBezTo>
                  <a:cubicBezTo>
                    <a:pt x="88" y="26"/>
                    <a:pt x="88" y="26"/>
                    <a:pt x="88" y="25"/>
                  </a:cubicBezTo>
                  <a:cubicBezTo>
                    <a:pt x="87" y="25"/>
                    <a:pt x="87" y="25"/>
                    <a:pt x="87" y="24"/>
                  </a:cubicBezTo>
                  <a:cubicBezTo>
                    <a:pt x="87" y="24"/>
                    <a:pt x="86" y="23"/>
                    <a:pt x="86" y="23"/>
                  </a:cubicBezTo>
                  <a:cubicBezTo>
                    <a:pt x="86" y="22"/>
                    <a:pt x="86" y="22"/>
                    <a:pt x="86" y="22"/>
                  </a:cubicBezTo>
                  <a:cubicBezTo>
                    <a:pt x="85" y="21"/>
                    <a:pt x="85" y="21"/>
                    <a:pt x="85" y="20"/>
                  </a:cubicBezTo>
                  <a:cubicBezTo>
                    <a:pt x="85" y="20"/>
                    <a:pt x="84" y="20"/>
                    <a:pt x="84" y="19"/>
                  </a:cubicBezTo>
                  <a:cubicBezTo>
                    <a:pt x="84" y="19"/>
                    <a:pt x="84" y="18"/>
                    <a:pt x="83" y="18"/>
                  </a:cubicBezTo>
                  <a:cubicBezTo>
                    <a:pt x="83" y="18"/>
                    <a:pt x="83" y="18"/>
                    <a:pt x="83" y="18"/>
                  </a:cubicBezTo>
                  <a:cubicBezTo>
                    <a:pt x="83" y="18"/>
                    <a:pt x="83" y="18"/>
                    <a:pt x="83" y="18"/>
                  </a:cubicBezTo>
                  <a:cubicBezTo>
                    <a:pt x="83" y="18"/>
                    <a:pt x="83" y="18"/>
                    <a:pt x="83" y="18"/>
                  </a:cubicBezTo>
                  <a:cubicBezTo>
                    <a:pt x="83" y="18"/>
                    <a:pt x="84" y="17"/>
                    <a:pt x="84" y="17"/>
                  </a:cubicBezTo>
                  <a:cubicBezTo>
                    <a:pt x="84" y="17"/>
                    <a:pt x="84" y="17"/>
                    <a:pt x="85" y="17"/>
                  </a:cubicBezTo>
                  <a:cubicBezTo>
                    <a:pt x="85" y="17"/>
                    <a:pt x="86" y="17"/>
                    <a:pt x="87" y="16"/>
                  </a:cubicBezTo>
                  <a:cubicBezTo>
                    <a:pt x="87" y="16"/>
                    <a:pt x="87" y="16"/>
                    <a:pt x="87" y="16"/>
                  </a:cubicBezTo>
                  <a:cubicBezTo>
                    <a:pt x="88" y="16"/>
                    <a:pt x="89" y="15"/>
                    <a:pt x="90" y="15"/>
                  </a:cubicBezTo>
                  <a:cubicBezTo>
                    <a:pt x="90" y="15"/>
                    <a:pt x="90" y="15"/>
                    <a:pt x="90" y="15"/>
                  </a:cubicBezTo>
                  <a:close/>
                  <a:moveTo>
                    <a:pt x="89" y="11"/>
                  </a:moveTo>
                  <a:cubicBezTo>
                    <a:pt x="89" y="11"/>
                    <a:pt x="89" y="12"/>
                    <a:pt x="89" y="12"/>
                  </a:cubicBezTo>
                  <a:cubicBezTo>
                    <a:pt x="89" y="12"/>
                    <a:pt x="88" y="12"/>
                    <a:pt x="88" y="12"/>
                  </a:cubicBezTo>
                  <a:cubicBezTo>
                    <a:pt x="88" y="12"/>
                    <a:pt x="87" y="12"/>
                    <a:pt x="86" y="13"/>
                  </a:cubicBezTo>
                  <a:cubicBezTo>
                    <a:pt x="86" y="13"/>
                    <a:pt x="86" y="13"/>
                    <a:pt x="85" y="13"/>
                  </a:cubicBezTo>
                  <a:cubicBezTo>
                    <a:pt x="85" y="13"/>
                    <a:pt x="84" y="14"/>
                    <a:pt x="83" y="14"/>
                  </a:cubicBezTo>
                  <a:cubicBezTo>
                    <a:pt x="83" y="14"/>
                    <a:pt x="83" y="14"/>
                    <a:pt x="83" y="14"/>
                  </a:cubicBezTo>
                  <a:cubicBezTo>
                    <a:pt x="82" y="14"/>
                    <a:pt x="82" y="14"/>
                    <a:pt x="81" y="15"/>
                  </a:cubicBezTo>
                  <a:cubicBezTo>
                    <a:pt x="81" y="14"/>
                    <a:pt x="80" y="13"/>
                    <a:pt x="80" y="12"/>
                  </a:cubicBezTo>
                  <a:cubicBezTo>
                    <a:pt x="80" y="12"/>
                    <a:pt x="80" y="12"/>
                    <a:pt x="80" y="12"/>
                  </a:cubicBezTo>
                  <a:cubicBezTo>
                    <a:pt x="79" y="11"/>
                    <a:pt x="79" y="11"/>
                    <a:pt x="79" y="11"/>
                  </a:cubicBezTo>
                  <a:cubicBezTo>
                    <a:pt x="79" y="11"/>
                    <a:pt x="79" y="10"/>
                    <a:pt x="79" y="10"/>
                  </a:cubicBezTo>
                  <a:cubicBezTo>
                    <a:pt x="78" y="10"/>
                    <a:pt x="78" y="10"/>
                    <a:pt x="78" y="10"/>
                  </a:cubicBezTo>
                  <a:cubicBezTo>
                    <a:pt x="78" y="10"/>
                    <a:pt x="78" y="9"/>
                    <a:pt x="78" y="9"/>
                  </a:cubicBezTo>
                  <a:cubicBezTo>
                    <a:pt x="78" y="9"/>
                    <a:pt x="78" y="9"/>
                    <a:pt x="78" y="9"/>
                  </a:cubicBezTo>
                  <a:cubicBezTo>
                    <a:pt x="77" y="9"/>
                    <a:pt x="77" y="8"/>
                    <a:pt x="77" y="8"/>
                  </a:cubicBezTo>
                  <a:cubicBezTo>
                    <a:pt x="77" y="8"/>
                    <a:pt x="77" y="8"/>
                    <a:pt x="77" y="8"/>
                  </a:cubicBezTo>
                  <a:cubicBezTo>
                    <a:pt x="77" y="8"/>
                    <a:pt x="77" y="7"/>
                    <a:pt x="76" y="7"/>
                  </a:cubicBezTo>
                  <a:cubicBezTo>
                    <a:pt x="76" y="7"/>
                    <a:pt x="76" y="7"/>
                    <a:pt x="76" y="7"/>
                  </a:cubicBezTo>
                  <a:cubicBezTo>
                    <a:pt x="76" y="7"/>
                    <a:pt x="76" y="6"/>
                    <a:pt x="76" y="6"/>
                  </a:cubicBezTo>
                  <a:cubicBezTo>
                    <a:pt x="76" y="6"/>
                    <a:pt x="76" y="6"/>
                    <a:pt x="76" y="6"/>
                  </a:cubicBezTo>
                  <a:cubicBezTo>
                    <a:pt x="75" y="6"/>
                    <a:pt x="75" y="6"/>
                    <a:pt x="75" y="6"/>
                  </a:cubicBezTo>
                  <a:cubicBezTo>
                    <a:pt x="80" y="7"/>
                    <a:pt x="85" y="9"/>
                    <a:pt x="89" y="11"/>
                  </a:cubicBezTo>
                  <a:close/>
                  <a:moveTo>
                    <a:pt x="62" y="4"/>
                  </a:moveTo>
                  <a:cubicBezTo>
                    <a:pt x="65" y="4"/>
                    <a:pt x="67" y="4"/>
                    <a:pt x="70" y="5"/>
                  </a:cubicBezTo>
                  <a:cubicBezTo>
                    <a:pt x="71" y="6"/>
                    <a:pt x="72" y="7"/>
                    <a:pt x="74" y="10"/>
                  </a:cubicBezTo>
                  <a:cubicBezTo>
                    <a:pt x="74" y="10"/>
                    <a:pt x="74" y="10"/>
                    <a:pt x="74" y="10"/>
                  </a:cubicBezTo>
                  <a:cubicBezTo>
                    <a:pt x="74" y="10"/>
                    <a:pt x="74" y="10"/>
                    <a:pt x="75" y="11"/>
                  </a:cubicBezTo>
                  <a:cubicBezTo>
                    <a:pt x="75" y="11"/>
                    <a:pt x="75" y="11"/>
                    <a:pt x="75" y="11"/>
                  </a:cubicBezTo>
                  <a:cubicBezTo>
                    <a:pt x="75" y="11"/>
                    <a:pt x="75" y="11"/>
                    <a:pt x="75" y="12"/>
                  </a:cubicBezTo>
                  <a:cubicBezTo>
                    <a:pt x="75" y="12"/>
                    <a:pt x="75" y="12"/>
                    <a:pt x="75" y="12"/>
                  </a:cubicBezTo>
                  <a:cubicBezTo>
                    <a:pt x="76" y="12"/>
                    <a:pt x="76" y="12"/>
                    <a:pt x="76" y="13"/>
                  </a:cubicBezTo>
                  <a:cubicBezTo>
                    <a:pt x="76" y="13"/>
                    <a:pt x="76" y="13"/>
                    <a:pt x="76" y="13"/>
                  </a:cubicBezTo>
                  <a:cubicBezTo>
                    <a:pt x="76" y="13"/>
                    <a:pt x="77" y="14"/>
                    <a:pt x="77" y="14"/>
                  </a:cubicBezTo>
                  <a:cubicBezTo>
                    <a:pt x="77" y="14"/>
                    <a:pt x="77" y="14"/>
                    <a:pt x="77" y="14"/>
                  </a:cubicBezTo>
                  <a:cubicBezTo>
                    <a:pt x="77" y="15"/>
                    <a:pt x="77" y="15"/>
                    <a:pt x="77" y="15"/>
                  </a:cubicBezTo>
                  <a:cubicBezTo>
                    <a:pt x="78" y="15"/>
                    <a:pt x="78" y="15"/>
                    <a:pt x="78" y="15"/>
                  </a:cubicBezTo>
                  <a:cubicBezTo>
                    <a:pt x="78" y="16"/>
                    <a:pt x="78" y="16"/>
                    <a:pt x="78" y="16"/>
                  </a:cubicBezTo>
                  <a:cubicBezTo>
                    <a:pt x="78" y="16"/>
                    <a:pt x="78" y="16"/>
                    <a:pt x="78" y="16"/>
                  </a:cubicBezTo>
                  <a:cubicBezTo>
                    <a:pt x="77" y="16"/>
                    <a:pt x="77" y="16"/>
                    <a:pt x="77" y="16"/>
                  </a:cubicBezTo>
                  <a:cubicBezTo>
                    <a:pt x="76" y="16"/>
                    <a:pt x="76" y="16"/>
                    <a:pt x="75" y="17"/>
                  </a:cubicBezTo>
                  <a:cubicBezTo>
                    <a:pt x="75" y="17"/>
                    <a:pt x="75" y="17"/>
                    <a:pt x="74" y="17"/>
                  </a:cubicBezTo>
                  <a:cubicBezTo>
                    <a:pt x="74" y="17"/>
                    <a:pt x="73" y="17"/>
                    <a:pt x="73" y="17"/>
                  </a:cubicBezTo>
                  <a:cubicBezTo>
                    <a:pt x="73" y="17"/>
                    <a:pt x="72" y="17"/>
                    <a:pt x="72" y="17"/>
                  </a:cubicBezTo>
                  <a:cubicBezTo>
                    <a:pt x="71" y="18"/>
                    <a:pt x="71" y="18"/>
                    <a:pt x="70" y="18"/>
                  </a:cubicBezTo>
                  <a:cubicBezTo>
                    <a:pt x="70" y="18"/>
                    <a:pt x="70" y="18"/>
                    <a:pt x="70" y="18"/>
                  </a:cubicBezTo>
                  <a:cubicBezTo>
                    <a:pt x="69" y="18"/>
                    <a:pt x="68" y="18"/>
                    <a:pt x="67" y="18"/>
                  </a:cubicBezTo>
                  <a:cubicBezTo>
                    <a:pt x="67" y="18"/>
                    <a:pt x="67" y="18"/>
                    <a:pt x="67" y="18"/>
                  </a:cubicBezTo>
                  <a:cubicBezTo>
                    <a:pt x="66" y="18"/>
                    <a:pt x="66" y="18"/>
                    <a:pt x="65" y="19"/>
                  </a:cubicBezTo>
                  <a:cubicBezTo>
                    <a:pt x="65" y="19"/>
                    <a:pt x="65" y="19"/>
                    <a:pt x="64" y="19"/>
                  </a:cubicBezTo>
                  <a:cubicBezTo>
                    <a:pt x="64" y="19"/>
                    <a:pt x="63" y="19"/>
                    <a:pt x="63" y="19"/>
                  </a:cubicBezTo>
                  <a:cubicBezTo>
                    <a:pt x="63" y="19"/>
                    <a:pt x="62" y="19"/>
                    <a:pt x="62" y="19"/>
                  </a:cubicBezTo>
                  <a:cubicBezTo>
                    <a:pt x="62" y="19"/>
                    <a:pt x="62" y="19"/>
                    <a:pt x="62" y="19"/>
                  </a:cubicBezTo>
                  <a:lnTo>
                    <a:pt x="62" y="4"/>
                  </a:lnTo>
                  <a:close/>
                  <a:moveTo>
                    <a:pt x="62" y="22"/>
                  </a:moveTo>
                  <a:cubicBezTo>
                    <a:pt x="62" y="22"/>
                    <a:pt x="62" y="22"/>
                    <a:pt x="62" y="22"/>
                  </a:cubicBezTo>
                  <a:cubicBezTo>
                    <a:pt x="62" y="22"/>
                    <a:pt x="62" y="22"/>
                    <a:pt x="62" y="22"/>
                  </a:cubicBezTo>
                  <a:cubicBezTo>
                    <a:pt x="63" y="22"/>
                    <a:pt x="63" y="22"/>
                    <a:pt x="63" y="22"/>
                  </a:cubicBezTo>
                  <a:cubicBezTo>
                    <a:pt x="64" y="22"/>
                    <a:pt x="64" y="22"/>
                    <a:pt x="65" y="22"/>
                  </a:cubicBezTo>
                  <a:cubicBezTo>
                    <a:pt x="65" y="22"/>
                    <a:pt x="65" y="22"/>
                    <a:pt x="66" y="22"/>
                  </a:cubicBezTo>
                  <a:cubicBezTo>
                    <a:pt x="66" y="22"/>
                    <a:pt x="67" y="22"/>
                    <a:pt x="67" y="22"/>
                  </a:cubicBezTo>
                  <a:cubicBezTo>
                    <a:pt x="67" y="22"/>
                    <a:pt x="68" y="22"/>
                    <a:pt x="68" y="22"/>
                  </a:cubicBezTo>
                  <a:cubicBezTo>
                    <a:pt x="69" y="22"/>
                    <a:pt x="69" y="21"/>
                    <a:pt x="70" y="21"/>
                  </a:cubicBezTo>
                  <a:cubicBezTo>
                    <a:pt x="70" y="21"/>
                    <a:pt x="70" y="21"/>
                    <a:pt x="71" y="21"/>
                  </a:cubicBezTo>
                  <a:cubicBezTo>
                    <a:pt x="71" y="21"/>
                    <a:pt x="72" y="21"/>
                    <a:pt x="73" y="21"/>
                  </a:cubicBezTo>
                  <a:cubicBezTo>
                    <a:pt x="73" y="21"/>
                    <a:pt x="73" y="21"/>
                    <a:pt x="73" y="21"/>
                  </a:cubicBezTo>
                  <a:cubicBezTo>
                    <a:pt x="74" y="20"/>
                    <a:pt x="75" y="20"/>
                    <a:pt x="75" y="20"/>
                  </a:cubicBezTo>
                  <a:cubicBezTo>
                    <a:pt x="76" y="20"/>
                    <a:pt x="76" y="20"/>
                    <a:pt x="76" y="20"/>
                  </a:cubicBezTo>
                  <a:cubicBezTo>
                    <a:pt x="77" y="20"/>
                    <a:pt x="78" y="20"/>
                    <a:pt x="78" y="19"/>
                  </a:cubicBezTo>
                  <a:cubicBezTo>
                    <a:pt x="78" y="19"/>
                    <a:pt x="79" y="19"/>
                    <a:pt x="79" y="19"/>
                  </a:cubicBezTo>
                  <a:cubicBezTo>
                    <a:pt x="79" y="19"/>
                    <a:pt x="80" y="19"/>
                    <a:pt x="80" y="19"/>
                  </a:cubicBezTo>
                  <a:cubicBezTo>
                    <a:pt x="80" y="19"/>
                    <a:pt x="80" y="19"/>
                    <a:pt x="80" y="19"/>
                  </a:cubicBezTo>
                  <a:cubicBezTo>
                    <a:pt x="81" y="20"/>
                    <a:pt x="81" y="20"/>
                    <a:pt x="81" y="21"/>
                  </a:cubicBezTo>
                  <a:cubicBezTo>
                    <a:pt x="81" y="21"/>
                    <a:pt x="82" y="21"/>
                    <a:pt x="82" y="22"/>
                  </a:cubicBezTo>
                  <a:cubicBezTo>
                    <a:pt x="82" y="22"/>
                    <a:pt x="82" y="23"/>
                    <a:pt x="82" y="23"/>
                  </a:cubicBezTo>
                  <a:cubicBezTo>
                    <a:pt x="83" y="24"/>
                    <a:pt x="83" y="24"/>
                    <a:pt x="84" y="25"/>
                  </a:cubicBezTo>
                  <a:cubicBezTo>
                    <a:pt x="84" y="25"/>
                    <a:pt x="84" y="26"/>
                    <a:pt x="84" y="26"/>
                  </a:cubicBezTo>
                  <a:cubicBezTo>
                    <a:pt x="84" y="26"/>
                    <a:pt x="84" y="27"/>
                    <a:pt x="85" y="28"/>
                  </a:cubicBezTo>
                  <a:cubicBezTo>
                    <a:pt x="85" y="28"/>
                    <a:pt x="85" y="28"/>
                    <a:pt x="85" y="29"/>
                  </a:cubicBezTo>
                  <a:cubicBezTo>
                    <a:pt x="85" y="29"/>
                    <a:pt x="86" y="29"/>
                    <a:pt x="86" y="30"/>
                  </a:cubicBezTo>
                  <a:cubicBezTo>
                    <a:pt x="86" y="30"/>
                    <a:pt x="86" y="31"/>
                    <a:pt x="86" y="31"/>
                  </a:cubicBezTo>
                  <a:cubicBezTo>
                    <a:pt x="87" y="31"/>
                    <a:pt x="87" y="32"/>
                    <a:pt x="87" y="32"/>
                  </a:cubicBezTo>
                  <a:cubicBezTo>
                    <a:pt x="87" y="33"/>
                    <a:pt x="87" y="33"/>
                    <a:pt x="87" y="33"/>
                  </a:cubicBezTo>
                  <a:cubicBezTo>
                    <a:pt x="88" y="34"/>
                    <a:pt x="88" y="34"/>
                    <a:pt x="88" y="35"/>
                  </a:cubicBezTo>
                  <a:cubicBezTo>
                    <a:pt x="88" y="35"/>
                    <a:pt x="88" y="35"/>
                    <a:pt x="88" y="36"/>
                  </a:cubicBezTo>
                  <a:cubicBezTo>
                    <a:pt x="88" y="36"/>
                    <a:pt x="88" y="36"/>
                    <a:pt x="88" y="36"/>
                  </a:cubicBezTo>
                  <a:cubicBezTo>
                    <a:pt x="62" y="36"/>
                    <a:pt x="62" y="36"/>
                    <a:pt x="62" y="36"/>
                  </a:cubicBezTo>
                  <a:lnTo>
                    <a:pt x="62" y="22"/>
                  </a:lnTo>
                  <a:close/>
                  <a:moveTo>
                    <a:pt x="62" y="39"/>
                  </a:moveTo>
                  <a:cubicBezTo>
                    <a:pt x="90" y="39"/>
                    <a:pt x="90" y="39"/>
                    <a:pt x="90" y="39"/>
                  </a:cubicBezTo>
                  <a:cubicBezTo>
                    <a:pt x="90" y="39"/>
                    <a:pt x="90" y="40"/>
                    <a:pt x="90" y="40"/>
                  </a:cubicBezTo>
                  <a:cubicBezTo>
                    <a:pt x="90" y="41"/>
                    <a:pt x="90" y="41"/>
                    <a:pt x="91" y="41"/>
                  </a:cubicBezTo>
                  <a:cubicBezTo>
                    <a:pt x="91" y="42"/>
                    <a:pt x="91" y="42"/>
                    <a:pt x="91" y="43"/>
                  </a:cubicBezTo>
                  <a:cubicBezTo>
                    <a:pt x="91" y="43"/>
                    <a:pt x="91" y="44"/>
                    <a:pt x="91" y="44"/>
                  </a:cubicBezTo>
                  <a:cubicBezTo>
                    <a:pt x="91" y="45"/>
                    <a:pt x="92" y="45"/>
                    <a:pt x="92" y="45"/>
                  </a:cubicBezTo>
                  <a:cubicBezTo>
                    <a:pt x="82" y="46"/>
                    <a:pt x="74" y="52"/>
                    <a:pt x="71" y="60"/>
                  </a:cubicBezTo>
                  <a:cubicBezTo>
                    <a:pt x="62" y="60"/>
                    <a:pt x="62" y="60"/>
                    <a:pt x="62" y="60"/>
                  </a:cubicBezTo>
                  <a:lnTo>
                    <a:pt x="62" y="39"/>
                  </a:lnTo>
                  <a:close/>
                  <a:moveTo>
                    <a:pt x="62" y="63"/>
                  </a:moveTo>
                  <a:cubicBezTo>
                    <a:pt x="70" y="63"/>
                    <a:pt x="70" y="63"/>
                    <a:pt x="70" y="63"/>
                  </a:cubicBezTo>
                  <a:cubicBezTo>
                    <a:pt x="69" y="65"/>
                    <a:pt x="69" y="68"/>
                    <a:pt x="69" y="70"/>
                  </a:cubicBezTo>
                  <a:cubicBezTo>
                    <a:pt x="69" y="75"/>
                    <a:pt x="70" y="79"/>
                    <a:pt x="73" y="83"/>
                  </a:cubicBezTo>
                  <a:cubicBezTo>
                    <a:pt x="62" y="83"/>
                    <a:pt x="62" y="83"/>
                    <a:pt x="62" y="83"/>
                  </a:cubicBezTo>
                  <a:lnTo>
                    <a:pt x="62" y="63"/>
                  </a:lnTo>
                  <a:close/>
                  <a:moveTo>
                    <a:pt x="62" y="86"/>
                  </a:moveTo>
                  <a:cubicBezTo>
                    <a:pt x="75" y="86"/>
                    <a:pt x="75" y="86"/>
                    <a:pt x="75" y="86"/>
                  </a:cubicBezTo>
                  <a:cubicBezTo>
                    <a:pt x="78" y="89"/>
                    <a:pt x="81" y="91"/>
                    <a:pt x="85" y="93"/>
                  </a:cubicBezTo>
                  <a:cubicBezTo>
                    <a:pt x="85" y="93"/>
                    <a:pt x="85" y="93"/>
                    <a:pt x="84" y="93"/>
                  </a:cubicBezTo>
                  <a:cubicBezTo>
                    <a:pt x="84" y="93"/>
                    <a:pt x="84" y="94"/>
                    <a:pt x="84" y="94"/>
                  </a:cubicBezTo>
                  <a:cubicBezTo>
                    <a:pt x="84" y="94"/>
                    <a:pt x="83" y="95"/>
                    <a:pt x="83" y="96"/>
                  </a:cubicBezTo>
                  <a:cubicBezTo>
                    <a:pt x="83" y="96"/>
                    <a:pt x="83" y="96"/>
                    <a:pt x="83" y="96"/>
                  </a:cubicBezTo>
                  <a:cubicBezTo>
                    <a:pt x="82" y="97"/>
                    <a:pt x="82" y="98"/>
                    <a:pt x="82" y="98"/>
                  </a:cubicBezTo>
                  <a:cubicBezTo>
                    <a:pt x="81" y="98"/>
                    <a:pt x="81" y="99"/>
                    <a:pt x="81" y="99"/>
                  </a:cubicBezTo>
                  <a:cubicBezTo>
                    <a:pt x="81" y="99"/>
                    <a:pt x="81" y="100"/>
                    <a:pt x="80" y="101"/>
                  </a:cubicBezTo>
                  <a:cubicBezTo>
                    <a:pt x="80" y="101"/>
                    <a:pt x="80" y="101"/>
                    <a:pt x="80" y="101"/>
                  </a:cubicBezTo>
                  <a:cubicBezTo>
                    <a:pt x="80" y="101"/>
                    <a:pt x="79" y="102"/>
                    <a:pt x="79" y="102"/>
                  </a:cubicBezTo>
                  <a:cubicBezTo>
                    <a:pt x="79" y="102"/>
                    <a:pt x="79" y="102"/>
                    <a:pt x="79" y="102"/>
                  </a:cubicBezTo>
                  <a:cubicBezTo>
                    <a:pt x="78" y="102"/>
                    <a:pt x="78" y="102"/>
                    <a:pt x="77" y="102"/>
                  </a:cubicBezTo>
                  <a:cubicBezTo>
                    <a:pt x="77" y="102"/>
                    <a:pt x="77" y="102"/>
                    <a:pt x="76" y="101"/>
                  </a:cubicBezTo>
                  <a:cubicBezTo>
                    <a:pt x="76" y="101"/>
                    <a:pt x="75" y="101"/>
                    <a:pt x="75" y="101"/>
                  </a:cubicBezTo>
                  <a:cubicBezTo>
                    <a:pt x="75" y="101"/>
                    <a:pt x="74" y="101"/>
                    <a:pt x="73" y="101"/>
                  </a:cubicBezTo>
                  <a:cubicBezTo>
                    <a:pt x="73" y="101"/>
                    <a:pt x="73" y="101"/>
                    <a:pt x="73" y="101"/>
                  </a:cubicBezTo>
                  <a:cubicBezTo>
                    <a:pt x="72" y="101"/>
                    <a:pt x="71" y="101"/>
                    <a:pt x="70" y="100"/>
                  </a:cubicBezTo>
                  <a:cubicBezTo>
                    <a:pt x="70" y="100"/>
                    <a:pt x="70" y="100"/>
                    <a:pt x="70" y="100"/>
                  </a:cubicBezTo>
                  <a:cubicBezTo>
                    <a:pt x="69" y="100"/>
                    <a:pt x="69" y="100"/>
                    <a:pt x="68" y="100"/>
                  </a:cubicBezTo>
                  <a:cubicBezTo>
                    <a:pt x="68" y="100"/>
                    <a:pt x="67" y="100"/>
                    <a:pt x="67" y="100"/>
                  </a:cubicBezTo>
                  <a:cubicBezTo>
                    <a:pt x="67" y="100"/>
                    <a:pt x="66" y="100"/>
                    <a:pt x="66" y="100"/>
                  </a:cubicBezTo>
                  <a:cubicBezTo>
                    <a:pt x="65" y="100"/>
                    <a:pt x="65" y="100"/>
                    <a:pt x="65" y="100"/>
                  </a:cubicBezTo>
                  <a:cubicBezTo>
                    <a:pt x="64" y="100"/>
                    <a:pt x="64" y="100"/>
                    <a:pt x="63" y="100"/>
                  </a:cubicBezTo>
                  <a:cubicBezTo>
                    <a:pt x="63" y="100"/>
                    <a:pt x="63" y="100"/>
                    <a:pt x="62" y="100"/>
                  </a:cubicBezTo>
                  <a:cubicBezTo>
                    <a:pt x="62" y="100"/>
                    <a:pt x="62" y="100"/>
                    <a:pt x="62" y="100"/>
                  </a:cubicBezTo>
                  <a:lnTo>
                    <a:pt x="62" y="86"/>
                  </a:lnTo>
                  <a:close/>
                  <a:moveTo>
                    <a:pt x="74" y="109"/>
                  </a:moveTo>
                  <a:cubicBezTo>
                    <a:pt x="74" y="109"/>
                    <a:pt x="74" y="110"/>
                    <a:pt x="74" y="110"/>
                  </a:cubicBezTo>
                  <a:cubicBezTo>
                    <a:pt x="74" y="110"/>
                    <a:pt x="74" y="110"/>
                    <a:pt x="74" y="110"/>
                  </a:cubicBezTo>
                  <a:cubicBezTo>
                    <a:pt x="74" y="110"/>
                    <a:pt x="73" y="111"/>
                    <a:pt x="73" y="111"/>
                  </a:cubicBezTo>
                  <a:cubicBezTo>
                    <a:pt x="73" y="111"/>
                    <a:pt x="73" y="111"/>
                    <a:pt x="73" y="111"/>
                  </a:cubicBezTo>
                  <a:cubicBezTo>
                    <a:pt x="73" y="111"/>
                    <a:pt x="73" y="112"/>
                    <a:pt x="73" y="112"/>
                  </a:cubicBezTo>
                  <a:cubicBezTo>
                    <a:pt x="72" y="112"/>
                    <a:pt x="72" y="112"/>
                    <a:pt x="72" y="112"/>
                  </a:cubicBezTo>
                  <a:cubicBezTo>
                    <a:pt x="72" y="112"/>
                    <a:pt x="72" y="112"/>
                    <a:pt x="72" y="113"/>
                  </a:cubicBezTo>
                  <a:cubicBezTo>
                    <a:pt x="72" y="113"/>
                    <a:pt x="72" y="113"/>
                    <a:pt x="72" y="113"/>
                  </a:cubicBezTo>
                  <a:cubicBezTo>
                    <a:pt x="72" y="113"/>
                    <a:pt x="72" y="113"/>
                    <a:pt x="71" y="113"/>
                  </a:cubicBezTo>
                  <a:cubicBezTo>
                    <a:pt x="71" y="114"/>
                    <a:pt x="70" y="115"/>
                    <a:pt x="69" y="116"/>
                  </a:cubicBezTo>
                  <a:cubicBezTo>
                    <a:pt x="67" y="116"/>
                    <a:pt x="64" y="116"/>
                    <a:pt x="62" y="116"/>
                  </a:cubicBezTo>
                  <a:cubicBezTo>
                    <a:pt x="62" y="103"/>
                    <a:pt x="62" y="103"/>
                    <a:pt x="62" y="103"/>
                  </a:cubicBezTo>
                  <a:cubicBezTo>
                    <a:pt x="62" y="103"/>
                    <a:pt x="62" y="103"/>
                    <a:pt x="62" y="103"/>
                  </a:cubicBezTo>
                  <a:cubicBezTo>
                    <a:pt x="63" y="103"/>
                    <a:pt x="63" y="103"/>
                    <a:pt x="63" y="103"/>
                  </a:cubicBezTo>
                  <a:cubicBezTo>
                    <a:pt x="63" y="103"/>
                    <a:pt x="64" y="103"/>
                    <a:pt x="65" y="103"/>
                  </a:cubicBezTo>
                  <a:cubicBezTo>
                    <a:pt x="65" y="103"/>
                    <a:pt x="65" y="103"/>
                    <a:pt x="65" y="103"/>
                  </a:cubicBezTo>
                  <a:cubicBezTo>
                    <a:pt x="66" y="103"/>
                    <a:pt x="66" y="103"/>
                    <a:pt x="67" y="104"/>
                  </a:cubicBezTo>
                  <a:cubicBezTo>
                    <a:pt x="67" y="104"/>
                    <a:pt x="67" y="104"/>
                    <a:pt x="67" y="104"/>
                  </a:cubicBezTo>
                  <a:cubicBezTo>
                    <a:pt x="68" y="104"/>
                    <a:pt x="69" y="104"/>
                    <a:pt x="70" y="104"/>
                  </a:cubicBezTo>
                  <a:cubicBezTo>
                    <a:pt x="70" y="104"/>
                    <a:pt x="70" y="104"/>
                    <a:pt x="70" y="104"/>
                  </a:cubicBezTo>
                  <a:cubicBezTo>
                    <a:pt x="71" y="104"/>
                    <a:pt x="71" y="104"/>
                    <a:pt x="72" y="104"/>
                  </a:cubicBezTo>
                  <a:cubicBezTo>
                    <a:pt x="72" y="104"/>
                    <a:pt x="72" y="104"/>
                    <a:pt x="73" y="104"/>
                  </a:cubicBezTo>
                  <a:cubicBezTo>
                    <a:pt x="73" y="104"/>
                    <a:pt x="74" y="104"/>
                    <a:pt x="74" y="105"/>
                  </a:cubicBezTo>
                  <a:cubicBezTo>
                    <a:pt x="74" y="105"/>
                    <a:pt x="75" y="105"/>
                    <a:pt x="75" y="105"/>
                  </a:cubicBezTo>
                  <a:cubicBezTo>
                    <a:pt x="76" y="105"/>
                    <a:pt x="76" y="105"/>
                    <a:pt x="77" y="105"/>
                  </a:cubicBezTo>
                  <a:cubicBezTo>
                    <a:pt x="77" y="105"/>
                    <a:pt x="77" y="105"/>
                    <a:pt x="77" y="105"/>
                  </a:cubicBezTo>
                  <a:cubicBezTo>
                    <a:pt x="77" y="105"/>
                    <a:pt x="77" y="105"/>
                    <a:pt x="77" y="105"/>
                  </a:cubicBezTo>
                  <a:cubicBezTo>
                    <a:pt x="77" y="105"/>
                    <a:pt x="77" y="105"/>
                    <a:pt x="77" y="106"/>
                  </a:cubicBezTo>
                  <a:cubicBezTo>
                    <a:pt x="77" y="106"/>
                    <a:pt x="77" y="106"/>
                    <a:pt x="77" y="106"/>
                  </a:cubicBezTo>
                  <a:cubicBezTo>
                    <a:pt x="76" y="106"/>
                    <a:pt x="76" y="107"/>
                    <a:pt x="76" y="107"/>
                  </a:cubicBezTo>
                  <a:cubicBezTo>
                    <a:pt x="76" y="107"/>
                    <a:pt x="76" y="107"/>
                    <a:pt x="76" y="108"/>
                  </a:cubicBezTo>
                  <a:cubicBezTo>
                    <a:pt x="75" y="108"/>
                    <a:pt x="75" y="108"/>
                    <a:pt x="75" y="108"/>
                  </a:cubicBezTo>
                  <a:cubicBezTo>
                    <a:pt x="75" y="108"/>
                    <a:pt x="75" y="109"/>
                    <a:pt x="75" y="109"/>
                  </a:cubicBezTo>
                  <a:cubicBezTo>
                    <a:pt x="75" y="109"/>
                    <a:pt x="75" y="109"/>
                    <a:pt x="74" y="109"/>
                  </a:cubicBezTo>
                  <a:close/>
                  <a:moveTo>
                    <a:pt x="75" y="115"/>
                  </a:moveTo>
                  <a:cubicBezTo>
                    <a:pt x="75" y="114"/>
                    <a:pt x="76" y="113"/>
                    <a:pt x="77" y="112"/>
                  </a:cubicBezTo>
                  <a:cubicBezTo>
                    <a:pt x="77" y="112"/>
                    <a:pt x="77" y="111"/>
                    <a:pt x="77" y="111"/>
                  </a:cubicBezTo>
                  <a:cubicBezTo>
                    <a:pt x="77" y="111"/>
                    <a:pt x="78" y="111"/>
                    <a:pt x="78" y="110"/>
                  </a:cubicBezTo>
                  <a:cubicBezTo>
                    <a:pt x="78" y="110"/>
                    <a:pt x="78" y="110"/>
                    <a:pt x="78" y="110"/>
                  </a:cubicBezTo>
                  <a:cubicBezTo>
                    <a:pt x="78" y="110"/>
                    <a:pt x="78" y="110"/>
                    <a:pt x="79" y="109"/>
                  </a:cubicBezTo>
                  <a:cubicBezTo>
                    <a:pt x="79" y="109"/>
                    <a:pt x="79" y="109"/>
                    <a:pt x="79" y="109"/>
                  </a:cubicBezTo>
                  <a:cubicBezTo>
                    <a:pt x="79" y="109"/>
                    <a:pt x="79" y="108"/>
                    <a:pt x="80" y="108"/>
                  </a:cubicBezTo>
                  <a:cubicBezTo>
                    <a:pt x="80" y="108"/>
                    <a:pt x="80" y="108"/>
                    <a:pt x="80" y="108"/>
                  </a:cubicBezTo>
                  <a:cubicBezTo>
                    <a:pt x="80" y="107"/>
                    <a:pt x="80" y="107"/>
                    <a:pt x="81" y="106"/>
                  </a:cubicBezTo>
                  <a:cubicBezTo>
                    <a:pt x="81" y="106"/>
                    <a:pt x="82" y="107"/>
                    <a:pt x="82" y="107"/>
                  </a:cubicBezTo>
                  <a:cubicBezTo>
                    <a:pt x="83" y="107"/>
                    <a:pt x="83" y="107"/>
                    <a:pt x="83" y="107"/>
                  </a:cubicBezTo>
                  <a:cubicBezTo>
                    <a:pt x="84" y="107"/>
                    <a:pt x="84" y="107"/>
                    <a:pt x="85" y="108"/>
                  </a:cubicBezTo>
                  <a:cubicBezTo>
                    <a:pt x="86" y="108"/>
                    <a:pt x="86" y="108"/>
                    <a:pt x="86" y="108"/>
                  </a:cubicBezTo>
                  <a:cubicBezTo>
                    <a:pt x="87" y="108"/>
                    <a:pt x="88" y="109"/>
                    <a:pt x="89" y="109"/>
                  </a:cubicBezTo>
                  <a:cubicBezTo>
                    <a:pt x="84" y="111"/>
                    <a:pt x="80" y="113"/>
                    <a:pt x="75" y="115"/>
                  </a:cubicBezTo>
                  <a:close/>
                  <a:moveTo>
                    <a:pt x="92" y="107"/>
                  </a:moveTo>
                  <a:cubicBezTo>
                    <a:pt x="91" y="106"/>
                    <a:pt x="91" y="106"/>
                    <a:pt x="90" y="106"/>
                  </a:cubicBezTo>
                  <a:cubicBezTo>
                    <a:pt x="90" y="106"/>
                    <a:pt x="90" y="106"/>
                    <a:pt x="90" y="106"/>
                  </a:cubicBezTo>
                  <a:cubicBezTo>
                    <a:pt x="89" y="105"/>
                    <a:pt x="88" y="105"/>
                    <a:pt x="87" y="105"/>
                  </a:cubicBezTo>
                  <a:cubicBezTo>
                    <a:pt x="87" y="105"/>
                    <a:pt x="87" y="104"/>
                    <a:pt x="86" y="104"/>
                  </a:cubicBezTo>
                  <a:cubicBezTo>
                    <a:pt x="86" y="104"/>
                    <a:pt x="85" y="104"/>
                    <a:pt x="84" y="104"/>
                  </a:cubicBezTo>
                  <a:cubicBezTo>
                    <a:pt x="84" y="104"/>
                    <a:pt x="84" y="103"/>
                    <a:pt x="83" y="103"/>
                  </a:cubicBezTo>
                  <a:cubicBezTo>
                    <a:pt x="83" y="103"/>
                    <a:pt x="83" y="103"/>
                    <a:pt x="83" y="103"/>
                  </a:cubicBezTo>
                  <a:cubicBezTo>
                    <a:pt x="83" y="103"/>
                    <a:pt x="83" y="103"/>
                    <a:pt x="83" y="103"/>
                  </a:cubicBezTo>
                  <a:cubicBezTo>
                    <a:pt x="83" y="103"/>
                    <a:pt x="83" y="103"/>
                    <a:pt x="83" y="103"/>
                  </a:cubicBezTo>
                  <a:cubicBezTo>
                    <a:pt x="83" y="103"/>
                    <a:pt x="83" y="103"/>
                    <a:pt x="83" y="103"/>
                  </a:cubicBezTo>
                  <a:cubicBezTo>
                    <a:pt x="83" y="103"/>
                    <a:pt x="83" y="102"/>
                    <a:pt x="83" y="102"/>
                  </a:cubicBezTo>
                  <a:cubicBezTo>
                    <a:pt x="84" y="102"/>
                    <a:pt x="84" y="101"/>
                    <a:pt x="84" y="100"/>
                  </a:cubicBezTo>
                  <a:cubicBezTo>
                    <a:pt x="84" y="100"/>
                    <a:pt x="85" y="100"/>
                    <a:pt x="85" y="100"/>
                  </a:cubicBezTo>
                  <a:cubicBezTo>
                    <a:pt x="85" y="99"/>
                    <a:pt x="85" y="99"/>
                    <a:pt x="86" y="98"/>
                  </a:cubicBezTo>
                  <a:cubicBezTo>
                    <a:pt x="86" y="98"/>
                    <a:pt x="86" y="98"/>
                    <a:pt x="86" y="97"/>
                  </a:cubicBezTo>
                  <a:cubicBezTo>
                    <a:pt x="86" y="97"/>
                    <a:pt x="87" y="96"/>
                    <a:pt x="87" y="96"/>
                  </a:cubicBezTo>
                  <a:cubicBezTo>
                    <a:pt x="87" y="95"/>
                    <a:pt x="87" y="95"/>
                    <a:pt x="87" y="95"/>
                  </a:cubicBezTo>
                  <a:cubicBezTo>
                    <a:pt x="88" y="94"/>
                    <a:pt x="88" y="94"/>
                    <a:pt x="88" y="94"/>
                  </a:cubicBezTo>
                  <a:cubicBezTo>
                    <a:pt x="90" y="94"/>
                    <a:pt x="91" y="94"/>
                    <a:pt x="93" y="94"/>
                  </a:cubicBezTo>
                  <a:cubicBezTo>
                    <a:pt x="98" y="94"/>
                    <a:pt x="103" y="93"/>
                    <a:pt x="106" y="90"/>
                  </a:cubicBezTo>
                  <a:cubicBezTo>
                    <a:pt x="107" y="91"/>
                    <a:pt x="107" y="91"/>
                    <a:pt x="107" y="91"/>
                  </a:cubicBezTo>
                  <a:cubicBezTo>
                    <a:pt x="103" y="97"/>
                    <a:pt x="98" y="103"/>
                    <a:pt x="92" y="107"/>
                  </a:cubicBezTo>
                  <a:close/>
                  <a:moveTo>
                    <a:pt x="110" y="82"/>
                  </a:moveTo>
                  <a:cubicBezTo>
                    <a:pt x="110" y="82"/>
                    <a:pt x="109" y="83"/>
                    <a:pt x="109" y="83"/>
                  </a:cubicBezTo>
                  <a:cubicBezTo>
                    <a:pt x="109" y="83"/>
                    <a:pt x="108" y="83"/>
                    <a:pt x="108" y="84"/>
                  </a:cubicBezTo>
                  <a:cubicBezTo>
                    <a:pt x="108" y="84"/>
                    <a:pt x="108" y="84"/>
                    <a:pt x="107" y="85"/>
                  </a:cubicBezTo>
                  <a:cubicBezTo>
                    <a:pt x="107" y="85"/>
                    <a:pt x="107" y="85"/>
                    <a:pt x="107" y="86"/>
                  </a:cubicBezTo>
                  <a:cubicBezTo>
                    <a:pt x="106" y="86"/>
                    <a:pt x="106" y="86"/>
                    <a:pt x="106" y="86"/>
                  </a:cubicBezTo>
                  <a:cubicBezTo>
                    <a:pt x="102" y="89"/>
                    <a:pt x="98" y="91"/>
                    <a:pt x="93" y="91"/>
                  </a:cubicBezTo>
                  <a:cubicBezTo>
                    <a:pt x="92" y="91"/>
                    <a:pt x="91" y="91"/>
                    <a:pt x="90" y="90"/>
                  </a:cubicBezTo>
                  <a:cubicBezTo>
                    <a:pt x="89" y="90"/>
                    <a:pt x="88" y="90"/>
                    <a:pt x="88" y="90"/>
                  </a:cubicBezTo>
                  <a:cubicBezTo>
                    <a:pt x="87" y="90"/>
                    <a:pt x="87" y="90"/>
                    <a:pt x="86" y="89"/>
                  </a:cubicBezTo>
                  <a:cubicBezTo>
                    <a:pt x="84" y="89"/>
                    <a:pt x="82" y="88"/>
                    <a:pt x="80" y="86"/>
                  </a:cubicBezTo>
                  <a:cubicBezTo>
                    <a:pt x="80" y="86"/>
                    <a:pt x="79" y="85"/>
                    <a:pt x="79" y="85"/>
                  </a:cubicBezTo>
                  <a:cubicBezTo>
                    <a:pt x="78" y="84"/>
                    <a:pt x="77" y="83"/>
                    <a:pt x="77" y="83"/>
                  </a:cubicBezTo>
                  <a:cubicBezTo>
                    <a:pt x="74" y="79"/>
                    <a:pt x="72" y="75"/>
                    <a:pt x="72" y="70"/>
                  </a:cubicBezTo>
                  <a:cubicBezTo>
                    <a:pt x="72" y="68"/>
                    <a:pt x="73" y="65"/>
                    <a:pt x="73" y="63"/>
                  </a:cubicBezTo>
                  <a:cubicBezTo>
                    <a:pt x="73" y="63"/>
                    <a:pt x="74" y="62"/>
                    <a:pt x="74" y="62"/>
                  </a:cubicBezTo>
                  <a:cubicBezTo>
                    <a:pt x="74" y="61"/>
                    <a:pt x="74" y="61"/>
                    <a:pt x="75" y="60"/>
                  </a:cubicBezTo>
                  <a:cubicBezTo>
                    <a:pt x="78" y="54"/>
                    <a:pt x="85" y="49"/>
                    <a:pt x="93" y="49"/>
                  </a:cubicBezTo>
                  <a:cubicBezTo>
                    <a:pt x="93" y="49"/>
                    <a:pt x="93" y="49"/>
                    <a:pt x="93" y="49"/>
                  </a:cubicBezTo>
                  <a:cubicBezTo>
                    <a:pt x="94" y="49"/>
                    <a:pt x="94" y="49"/>
                    <a:pt x="94" y="49"/>
                  </a:cubicBezTo>
                  <a:cubicBezTo>
                    <a:pt x="95" y="49"/>
                    <a:pt x="96" y="49"/>
                    <a:pt x="96" y="49"/>
                  </a:cubicBezTo>
                  <a:cubicBezTo>
                    <a:pt x="96" y="49"/>
                    <a:pt x="96" y="49"/>
                    <a:pt x="96" y="49"/>
                  </a:cubicBezTo>
                  <a:cubicBezTo>
                    <a:pt x="103" y="50"/>
                    <a:pt x="109" y="54"/>
                    <a:pt x="112" y="60"/>
                  </a:cubicBezTo>
                  <a:cubicBezTo>
                    <a:pt x="112" y="61"/>
                    <a:pt x="112" y="61"/>
                    <a:pt x="113" y="62"/>
                  </a:cubicBezTo>
                  <a:cubicBezTo>
                    <a:pt x="113" y="62"/>
                    <a:pt x="113" y="63"/>
                    <a:pt x="113" y="63"/>
                  </a:cubicBezTo>
                  <a:cubicBezTo>
                    <a:pt x="114" y="65"/>
                    <a:pt x="114" y="68"/>
                    <a:pt x="114" y="70"/>
                  </a:cubicBezTo>
                  <a:cubicBezTo>
                    <a:pt x="114" y="74"/>
                    <a:pt x="113" y="79"/>
                    <a:pt x="110" y="82"/>
                  </a:cubicBezTo>
                  <a:close/>
                  <a:moveTo>
                    <a:pt x="95" y="45"/>
                  </a:moveTo>
                  <a:cubicBezTo>
                    <a:pt x="95" y="45"/>
                    <a:pt x="95" y="45"/>
                    <a:pt x="95" y="45"/>
                  </a:cubicBezTo>
                  <a:cubicBezTo>
                    <a:pt x="95" y="45"/>
                    <a:pt x="95" y="44"/>
                    <a:pt x="95" y="44"/>
                  </a:cubicBezTo>
                  <a:cubicBezTo>
                    <a:pt x="95" y="43"/>
                    <a:pt x="95" y="43"/>
                    <a:pt x="94" y="42"/>
                  </a:cubicBezTo>
                  <a:cubicBezTo>
                    <a:pt x="94" y="42"/>
                    <a:pt x="94" y="41"/>
                    <a:pt x="94" y="41"/>
                  </a:cubicBezTo>
                  <a:cubicBezTo>
                    <a:pt x="94" y="40"/>
                    <a:pt x="94" y="40"/>
                    <a:pt x="94" y="39"/>
                  </a:cubicBezTo>
                  <a:cubicBezTo>
                    <a:pt x="93" y="39"/>
                    <a:pt x="93" y="39"/>
                    <a:pt x="93" y="39"/>
                  </a:cubicBezTo>
                  <a:cubicBezTo>
                    <a:pt x="93" y="39"/>
                    <a:pt x="93" y="39"/>
                    <a:pt x="93" y="39"/>
                  </a:cubicBezTo>
                  <a:cubicBezTo>
                    <a:pt x="113" y="39"/>
                    <a:pt x="113" y="39"/>
                    <a:pt x="113" y="39"/>
                  </a:cubicBezTo>
                  <a:cubicBezTo>
                    <a:pt x="115" y="46"/>
                    <a:pt x="117" y="53"/>
                    <a:pt x="117" y="60"/>
                  </a:cubicBezTo>
                  <a:cubicBezTo>
                    <a:pt x="116" y="60"/>
                    <a:pt x="116" y="60"/>
                    <a:pt x="116" y="60"/>
                  </a:cubicBezTo>
                  <a:cubicBezTo>
                    <a:pt x="112" y="52"/>
                    <a:pt x="104" y="46"/>
                    <a:pt x="95" y="45"/>
                  </a:cubicBezTo>
                  <a:close/>
                </a:path>
              </a:pathLst>
            </a:custGeom>
            <a:solidFill>
              <a:srgbClr val="005CA7"/>
            </a:solidFill>
            <a:ln>
              <a:noFill/>
            </a:ln>
          </p:spPr>
          <p:txBody>
            <a:bodyPr vert="horz" wrap="square" lIns="91440" tIns="45720" rIns="91440" bIns="45720" numCol="1" anchor="t" anchorCtr="0" compatLnSpc="1"/>
            <a:lstStyle/>
            <a:p>
              <a:endParaRPr lang="zh-CN" altLang="en-US"/>
            </a:p>
          </p:txBody>
        </p:sp>
        <p:sp>
          <p:nvSpPr>
            <p:cNvPr id="7" name="Freeform 6"/>
            <p:cNvSpPr/>
            <p:nvPr/>
          </p:nvSpPr>
          <p:spPr bwMode="auto">
            <a:xfrm>
              <a:off x="5799138" y="1819276"/>
              <a:ext cx="114300" cy="114300"/>
            </a:xfrm>
            <a:custGeom>
              <a:avLst/>
              <a:gdLst>
                <a:gd name="T0" fmla="*/ 27 w 30"/>
                <a:gd name="T1" fmla="*/ 7 h 30"/>
                <a:gd name="T2" fmla="*/ 26 w 30"/>
                <a:gd name="T3" fmla="*/ 5 h 30"/>
                <a:gd name="T4" fmla="*/ 19 w 30"/>
                <a:gd name="T5" fmla="*/ 1 h 30"/>
                <a:gd name="T6" fmla="*/ 19 w 30"/>
                <a:gd name="T7" fmla="*/ 1 h 30"/>
                <a:gd name="T8" fmla="*/ 17 w 30"/>
                <a:gd name="T9" fmla="*/ 0 h 30"/>
                <a:gd name="T10" fmla="*/ 16 w 30"/>
                <a:gd name="T11" fmla="*/ 0 h 30"/>
                <a:gd name="T12" fmla="*/ 16 w 30"/>
                <a:gd name="T13" fmla="*/ 0 h 30"/>
                <a:gd name="T14" fmla="*/ 16 w 30"/>
                <a:gd name="T15" fmla="*/ 0 h 30"/>
                <a:gd name="T16" fmla="*/ 15 w 30"/>
                <a:gd name="T17" fmla="*/ 0 h 30"/>
                <a:gd name="T18" fmla="*/ 4 w 30"/>
                <a:gd name="T19" fmla="*/ 5 h 30"/>
                <a:gd name="T20" fmla="*/ 3 w 30"/>
                <a:gd name="T21" fmla="*/ 7 h 30"/>
                <a:gd name="T22" fmla="*/ 2 w 30"/>
                <a:gd name="T23" fmla="*/ 8 h 30"/>
                <a:gd name="T24" fmla="*/ 0 w 30"/>
                <a:gd name="T25" fmla="*/ 15 h 30"/>
                <a:gd name="T26" fmla="*/ 8 w 30"/>
                <a:gd name="T27" fmla="*/ 28 h 30"/>
                <a:gd name="T28" fmla="*/ 11 w 30"/>
                <a:gd name="T29" fmla="*/ 29 h 30"/>
                <a:gd name="T30" fmla="*/ 12 w 30"/>
                <a:gd name="T31" fmla="*/ 30 h 30"/>
                <a:gd name="T32" fmla="*/ 14 w 30"/>
                <a:gd name="T33" fmla="*/ 30 h 30"/>
                <a:gd name="T34" fmla="*/ 14 w 30"/>
                <a:gd name="T35" fmla="*/ 30 h 30"/>
                <a:gd name="T36" fmla="*/ 15 w 30"/>
                <a:gd name="T37" fmla="*/ 30 h 30"/>
                <a:gd name="T38" fmla="*/ 15 w 30"/>
                <a:gd name="T39" fmla="*/ 30 h 30"/>
                <a:gd name="T40" fmla="*/ 15 w 30"/>
                <a:gd name="T41" fmla="*/ 30 h 30"/>
                <a:gd name="T42" fmla="*/ 22 w 30"/>
                <a:gd name="T43" fmla="*/ 28 h 30"/>
                <a:gd name="T44" fmla="*/ 30 w 30"/>
                <a:gd name="T45" fmla="*/ 15 h 30"/>
                <a:gd name="T46" fmla="*/ 28 w 30"/>
                <a:gd name="T47" fmla="*/ 8 h 30"/>
                <a:gd name="T48" fmla="*/ 27 w 30"/>
                <a:gd name="T49"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0">
                  <a:moveTo>
                    <a:pt x="27" y="7"/>
                  </a:moveTo>
                  <a:cubicBezTo>
                    <a:pt x="27" y="6"/>
                    <a:pt x="26" y="6"/>
                    <a:pt x="26" y="5"/>
                  </a:cubicBezTo>
                  <a:cubicBezTo>
                    <a:pt x="24" y="3"/>
                    <a:pt x="22" y="2"/>
                    <a:pt x="19" y="1"/>
                  </a:cubicBezTo>
                  <a:cubicBezTo>
                    <a:pt x="19" y="0"/>
                    <a:pt x="19" y="0"/>
                    <a:pt x="19" y="1"/>
                  </a:cubicBezTo>
                  <a:cubicBezTo>
                    <a:pt x="19" y="1"/>
                    <a:pt x="18" y="1"/>
                    <a:pt x="17" y="0"/>
                  </a:cubicBezTo>
                  <a:cubicBezTo>
                    <a:pt x="17" y="0"/>
                    <a:pt x="16" y="0"/>
                    <a:pt x="16" y="0"/>
                  </a:cubicBezTo>
                  <a:cubicBezTo>
                    <a:pt x="16" y="0"/>
                    <a:pt x="16" y="0"/>
                    <a:pt x="16" y="0"/>
                  </a:cubicBezTo>
                  <a:cubicBezTo>
                    <a:pt x="16" y="0"/>
                    <a:pt x="16" y="0"/>
                    <a:pt x="16" y="0"/>
                  </a:cubicBezTo>
                  <a:cubicBezTo>
                    <a:pt x="15" y="0"/>
                    <a:pt x="15" y="0"/>
                    <a:pt x="15" y="0"/>
                  </a:cubicBezTo>
                  <a:cubicBezTo>
                    <a:pt x="11" y="0"/>
                    <a:pt x="7" y="2"/>
                    <a:pt x="4" y="5"/>
                  </a:cubicBezTo>
                  <a:cubicBezTo>
                    <a:pt x="4" y="6"/>
                    <a:pt x="3" y="6"/>
                    <a:pt x="3" y="7"/>
                  </a:cubicBezTo>
                  <a:cubicBezTo>
                    <a:pt x="2" y="7"/>
                    <a:pt x="2" y="8"/>
                    <a:pt x="2" y="8"/>
                  </a:cubicBezTo>
                  <a:cubicBezTo>
                    <a:pt x="1" y="10"/>
                    <a:pt x="0" y="13"/>
                    <a:pt x="0" y="15"/>
                  </a:cubicBezTo>
                  <a:cubicBezTo>
                    <a:pt x="0" y="20"/>
                    <a:pt x="3" y="25"/>
                    <a:pt x="8" y="28"/>
                  </a:cubicBezTo>
                  <a:cubicBezTo>
                    <a:pt x="9" y="28"/>
                    <a:pt x="10" y="29"/>
                    <a:pt x="11" y="29"/>
                  </a:cubicBezTo>
                  <a:cubicBezTo>
                    <a:pt x="11" y="29"/>
                    <a:pt x="12" y="30"/>
                    <a:pt x="12" y="30"/>
                  </a:cubicBezTo>
                  <a:cubicBezTo>
                    <a:pt x="14" y="30"/>
                    <a:pt x="14" y="30"/>
                    <a:pt x="14" y="30"/>
                  </a:cubicBezTo>
                  <a:cubicBezTo>
                    <a:pt x="14" y="30"/>
                    <a:pt x="14" y="30"/>
                    <a:pt x="14" y="30"/>
                  </a:cubicBezTo>
                  <a:cubicBezTo>
                    <a:pt x="15" y="30"/>
                    <a:pt x="15" y="30"/>
                    <a:pt x="15" y="30"/>
                  </a:cubicBezTo>
                  <a:cubicBezTo>
                    <a:pt x="15" y="30"/>
                    <a:pt x="15" y="30"/>
                    <a:pt x="15" y="30"/>
                  </a:cubicBezTo>
                  <a:cubicBezTo>
                    <a:pt x="15" y="30"/>
                    <a:pt x="15" y="30"/>
                    <a:pt x="15" y="30"/>
                  </a:cubicBezTo>
                  <a:cubicBezTo>
                    <a:pt x="18" y="30"/>
                    <a:pt x="20" y="29"/>
                    <a:pt x="22" y="28"/>
                  </a:cubicBezTo>
                  <a:cubicBezTo>
                    <a:pt x="27" y="25"/>
                    <a:pt x="30" y="20"/>
                    <a:pt x="30" y="15"/>
                  </a:cubicBezTo>
                  <a:cubicBezTo>
                    <a:pt x="30" y="13"/>
                    <a:pt x="29" y="10"/>
                    <a:pt x="28" y="8"/>
                  </a:cubicBezTo>
                  <a:cubicBezTo>
                    <a:pt x="28" y="8"/>
                    <a:pt x="28" y="7"/>
                    <a:pt x="27" y="7"/>
                  </a:cubicBezTo>
                  <a:close/>
                </a:path>
              </a:pathLst>
            </a:custGeom>
            <a:solidFill>
              <a:srgbClr val="005CA7"/>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8520" y="1090295"/>
            <a:ext cx="3435556" cy="523220"/>
          </a:xfrm>
          <a:prstGeom prst="rect">
            <a:avLst/>
          </a:prstGeom>
          <a:noFill/>
        </p:spPr>
        <p:txBody>
          <a:bodyPr wrap="none" rtlCol="0">
            <a:spAutoFit/>
          </a:bodyPr>
          <a:lstStyle>
            <a:defPPr>
              <a:defRPr lang="zh-CN"/>
            </a:defPPr>
            <a:lvl1pPr>
              <a:defRPr sz="2800" b="1"/>
            </a:lvl1pPr>
          </a:lstStyle>
          <a:p>
            <a:r>
              <a:rPr lang="en-US" altLang="zh-CN" dirty="0"/>
              <a:t>12</a:t>
            </a:r>
            <a:r>
              <a:rPr lang="zh-CN" altLang="en-US" dirty="0"/>
              <a:t>、提交代码、文档</a:t>
            </a:r>
            <a:endParaRPr lang="en-US" dirty="0"/>
          </a:p>
        </p:txBody>
      </p:sp>
      <p:sp>
        <p:nvSpPr>
          <p:cNvPr id="100" name="文本框 99"/>
          <p:cNvSpPr txBox="1"/>
          <p:nvPr/>
        </p:nvSpPr>
        <p:spPr>
          <a:xfrm>
            <a:off x="858520" y="1611630"/>
            <a:ext cx="10749280" cy="830997"/>
          </a:xfrm>
          <a:prstGeom prst="rect">
            <a:avLst/>
          </a:prstGeom>
          <a:noFill/>
          <a:ln w="9525">
            <a:noFill/>
          </a:ln>
        </p:spPr>
        <p:txBody>
          <a:bodyPr wrap="square">
            <a:spAutoFit/>
          </a:bodyPr>
          <a:lstStyle/>
          <a:p>
            <a:pPr indent="0"/>
            <a:r>
              <a:rPr lang="zh-CN" sz="2400" b="0" dirty="0">
                <a:cs typeface="宋体" charset="0"/>
              </a:rPr>
              <a:t>将需要提交的代码或文档复制到上一步得到的仓库中，如下图的guidance.md文档。</a:t>
            </a:r>
            <a:endParaRPr lang="zh-CN" altLang="en-US" sz="2400" b="0" dirty="0">
              <a:cs typeface="宋体" charset="0"/>
            </a:endParaRPr>
          </a:p>
        </p:txBody>
      </p:sp>
      <p:pic>
        <p:nvPicPr>
          <p:cNvPr id="37" name="图片 37" descr="选区_032"/>
          <p:cNvPicPr>
            <a:picLocks noChangeAspect="1"/>
          </p:cNvPicPr>
          <p:nvPr/>
        </p:nvPicPr>
        <p:blipFill>
          <a:blip r:embed="rId2"/>
          <a:stretch>
            <a:fillRect/>
          </a:stretch>
        </p:blipFill>
        <p:spPr>
          <a:xfrm>
            <a:off x="1611566" y="2151333"/>
            <a:ext cx="9243188" cy="1625258"/>
          </a:xfrm>
          <a:prstGeom prst="rect">
            <a:avLst/>
          </a:prstGeom>
          <a:ln>
            <a:solidFill>
              <a:schemeClr val="tx1"/>
            </a:solidFill>
          </a:ln>
        </p:spPr>
      </p:pic>
      <p:sp>
        <p:nvSpPr>
          <p:cNvPr id="2" name="文本框 1"/>
          <p:cNvSpPr txBox="1"/>
          <p:nvPr/>
        </p:nvSpPr>
        <p:spPr>
          <a:xfrm>
            <a:off x="858520" y="3978176"/>
            <a:ext cx="9633829" cy="2308324"/>
          </a:xfrm>
          <a:prstGeom prst="rect">
            <a:avLst/>
          </a:prstGeom>
          <a:noFill/>
          <a:ln w="9525">
            <a:noFill/>
          </a:ln>
          <a:extLst>
            <a:ext uri="{909E8E84-426E-40DD-AFC4-6F175D3DCCD1}">
              <a14:hiddenFill xmlns:a14="http://schemas.microsoft.com/office/drawing/2010/main">
                <a:solidFill>
                  <a:schemeClr val="accent2"/>
                </a:solidFill>
              </a14:hiddenFill>
            </a:ext>
          </a:extLst>
        </p:spPr>
        <p:txBody>
          <a:bodyPr>
            <a:spAutoFit/>
          </a:bodyPr>
          <a:lstStyle>
            <a:defPPr>
              <a:defRPr lang="zh-CN"/>
            </a:defPPr>
            <a:lvl1pPr indent="0">
              <a:defRPr sz="2400">
                <a:solidFill>
                  <a:srgbClr val="C00000"/>
                </a:solidFill>
              </a:defRPr>
            </a:lvl1pPr>
          </a:lstStyle>
          <a:p>
            <a:r>
              <a:rPr lang="zh-CN" dirty="0">
                <a:solidFill>
                  <a:schemeClr val="tx1"/>
                </a:solidFill>
              </a:rPr>
              <a:t>然后在代码文件所在的目录打开终端，输入如下命令提交代码：</a:t>
            </a:r>
            <a:endParaRPr lang="en-US" dirty="0">
              <a:solidFill>
                <a:schemeClr val="tx1"/>
              </a:solidFill>
            </a:endParaRPr>
          </a:p>
          <a:p>
            <a:pPr lvl="0" eaLnBrk="0" fontAlgn="base" hangingPunct="0">
              <a:spcBef>
                <a:spcPct val="0"/>
              </a:spcBef>
              <a:spcAft>
                <a:spcPct val="0"/>
              </a:spcAft>
            </a:pPr>
            <a:r>
              <a:rPr lang="en-US" altLang="zh-CN" dirty="0">
                <a:solidFill>
                  <a:schemeClr val="tx1"/>
                </a:solidFill>
              </a:rPr>
              <a:t>1</a:t>
            </a:r>
            <a:r>
              <a:rPr lang="zh-CN" altLang="en-US" dirty="0">
                <a:solidFill>
                  <a:schemeClr val="tx1"/>
                </a:solidFill>
              </a:rPr>
              <a:t>、</a:t>
            </a:r>
            <a:r>
              <a:rPr lang="zh-CN" altLang="zh-CN" dirty="0">
                <a:solidFill>
                  <a:schemeClr val="tx1"/>
                </a:solidFill>
                <a:highlight>
                  <a:srgbClr val="00FFFF"/>
                </a:highlight>
              </a:rPr>
              <a:t>git add filename</a:t>
            </a:r>
            <a:r>
              <a:rPr lang="en-US" altLang="zh-CN" dirty="0">
                <a:solidFill>
                  <a:schemeClr val="tx1"/>
                </a:solidFill>
                <a:highlight>
                  <a:srgbClr val="00FFFF"/>
                </a:highlight>
              </a:rPr>
              <a:t> </a:t>
            </a:r>
            <a:r>
              <a:rPr lang="en-US" altLang="zh-CN" dirty="0">
                <a:solidFill>
                  <a:srgbClr val="FF0000"/>
                </a:solidFill>
                <a:latin typeface="+mn-ea"/>
              </a:rPr>
              <a:t>(</a:t>
            </a:r>
            <a:r>
              <a:rPr lang="zh-CN" altLang="en-US" dirty="0">
                <a:solidFill>
                  <a:srgbClr val="FF0000"/>
                </a:solidFill>
                <a:latin typeface="+mn-ea"/>
              </a:rPr>
              <a:t>逐个添加文件</a:t>
            </a:r>
            <a:r>
              <a:rPr lang="en-US" altLang="zh-CN" dirty="0">
                <a:solidFill>
                  <a:srgbClr val="FF0000"/>
                </a:solidFill>
                <a:latin typeface="+mn-ea"/>
              </a:rPr>
              <a:t>)</a:t>
            </a:r>
          </a:p>
          <a:p>
            <a:pPr lvl="0" eaLnBrk="0" fontAlgn="base" hangingPunct="0">
              <a:spcBef>
                <a:spcPct val="0"/>
              </a:spcBef>
              <a:spcAft>
                <a:spcPct val="0"/>
              </a:spcAft>
            </a:pPr>
            <a:r>
              <a:rPr lang="en-US" altLang="zh-CN" dirty="0">
                <a:solidFill>
                  <a:schemeClr val="tx1"/>
                </a:solidFill>
              </a:rPr>
              <a:t>       </a:t>
            </a:r>
            <a:r>
              <a:rPr lang="zh-CN" altLang="zh-CN" dirty="0">
                <a:solidFill>
                  <a:schemeClr val="tx1"/>
                </a:solidFill>
                <a:highlight>
                  <a:srgbClr val="00FFFF"/>
                </a:highlight>
              </a:rPr>
              <a:t>git add -A</a:t>
            </a:r>
            <a:r>
              <a:rPr lang="en-US" altLang="zh-CN" dirty="0">
                <a:solidFill>
                  <a:schemeClr val="tx1"/>
                </a:solidFill>
                <a:highlight>
                  <a:srgbClr val="00FFFF"/>
                </a:highlight>
              </a:rPr>
              <a:t> </a:t>
            </a:r>
            <a:r>
              <a:rPr lang="en-US" altLang="zh-CN" dirty="0">
                <a:solidFill>
                  <a:srgbClr val="FF0000"/>
                </a:solidFill>
                <a:latin typeface="+mn-ea"/>
              </a:rPr>
              <a:t>(</a:t>
            </a:r>
            <a:r>
              <a:rPr lang="zh-CN" altLang="zh-CN" dirty="0">
                <a:solidFill>
                  <a:srgbClr val="FF0000"/>
                </a:solidFill>
                <a:latin typeface="+mn-ea"/>
              </a:rPr>
              <a:t>添加当前目录中的所有文件</a:t>
            </a:r>
            <a:r>
              <a:rPr lang="en-US" altLang="zh-CN" dirty="0">
                <a:solidFill>
                  <a:srgbClr val="FF0000"/>
                </a:solidFill>
                <a:latin typeface="+mn-ea"/>
              </a:rPr>
              <a:t>)</a:t>
            </a:r>
          </a:p>
          <a:p>
            <a:pPr lvl="0" eaLnBrk="0" fontAlgn="base" hangingPunct="0">
              <a:spcBef>
                <a:spcPct val="0"/>
              </a:spcBef>
              <a:spcAft>
                <a:spcPct val="0"/>
              </a:spcAft>
            </a:pPr>
            <a:r>
              <a:rPr lang="en-US" altLang="zh-CN" dirty="0">
                <a:solidFill>
                  <a:schemeClr val="tx1"/>
                </a:solidFill>
              </a:rPr>
              <a:t>       </a:t>
            </a:r>
            <a:r>
              <a:rPr lang="zh-CN" altLang="zh-CN" dirty="0">
                <a:solidFill>
                  <a:schemeClr val="tx1"/>
                </a:solidFill>
                <a:highlight>
                  <a:srgbClr val="00FFFF"/>
                </a:highlight>
              </a:rPr>
              <a:t>git add . </a:t>
            </a:r>
            <a:r>
              <a:rPr lang="en-US" altLang="zh-CN" dirty="0">
                <a:solidFill>
                  <a:srgbClr val="FF0000"/>
                </a:solidFill>
                <a:latin typeface="+mn-ea"/>
              </a:rPr>
              <a:t>(</a:t>
            </a:r>
            <a:r>
              <a:rPr lang="zh-CN" altLang="zh-CN" dirty="0">
                <a:solidFill>
                  <a:srgbClr val="FF0000"/>
                </a:solidFill>
                <a:latin typeface="+mn-ea"/>
              </a:rPr>
              <a:t>添加当前目录中的所有文件更改</a:t>
            </a:r>
            <a:r>
              <a:rPr lang="en-US" altLang="zh-CN" dirty="0">
                <a:solidFill>
                  <a:srgbClr val="FF0000"/>
                </a:solidFill>
                <a:latin typeface="+mn-ea"/>
              </a:rPr>
              <a:t>)</a:t>
            </a:r>
          </a:p>
          <a:p>
            <a:r>
              <a:rPr lang="en-US" altLang="zh-CN" dirty="0">
                <a:solidFill>
                  <a:schemeClr val="tx1"/>
                </a:solidFill>
              </a:rPr>
              <a:t>2</a:t>
            </a:r>
            <a:r>
              <a:rPr lang="zh-CN" altLang="en-US" dirty="0">
                <a:solidFill>
                  <a:schemeClr val="tx1"/>
                </a:solidFill>
              </a:rPr>
              <a:t>、</a:t>
            </a:r>
            <a:r>
              <a:rPr lang="en-US" altLang="zh-CN" dirty="0">
                <a:solidFill>
                  <a:schemeClr val="tx1"/>
                </a:solidFill>
                <a:highlight>
                  <a:srgbClr val="00FFFF"/>
                </a:highlight>
              </a:rPr>
              <a:t>git  commit  -m  “</a:t>
            </a:r>
            <a:r>
              <a:rPr lang="zh-CN" altLang="en-US" dirty="0">
                <a:solidFill>
                  <a:schemeClr val="tx1"/>
                </a:solidFill>
                <a:highlight>
                  <a:srgbClr val="00FFFF"/>
                </a:highlight>
              </a:rPr>
              <a:t>提交信息</a:t>
            </a:r>
            <a:r>
              <a:rPr lang="en-US" altLang="zh-CN" dirty="0">
                <a:solidFill>
                  <a:schemeClr val="tx1"/>
                </a:solidFill>
                <a:highlight>
                  <a:srgbClr val="00FFFF"/>
                </a:highlight>
              </a:rPr>
              <a:t>“</a:t>
            </a:r>
          </a:p>
          <a:p>
            <a:r>
              <a:rPr lang="en-US" altLang="zh-CN" dirty="0">
                <a:solidFill>
                  <a:schemeClr val="tx1"/>
                </a:solidFill>
              </a:rPr>
              <a:t>3</a:t>
            </a:r>
            <a:r>
              <a:rPr lang="zh-CN" altLang="en-US" dirty="0">
                <a:solidFill>
                  <a:schemeClr val="tx1"/>
                </a:solidFill>
              </a:rPr>
              <a:t>、</a:t>
            </a:r>
            <a:r>
              <a:rPr lang="en-US" altLang="zh-CN" dirty="0">
                <a:solidFill>
                  <a:schemeClr val="tx1"/>
                </a:solidFill>
                <a:highlight>
                  <a:srgbClr val="00FFFF"/>
                </a:highlight>
              </a:rPr>
              <a:t>g</a:t>
            </a:r>
            <a:r>
              <a:rPr lang="en-US" dirty="0">
                <a:solidFill>
                  <a:schemeClr val="tx1"/>
                </a:solidFill>
                <a:highlight>
                  <a:srgbClr val="00FFFF"/>
                </a:highlight>
              </a:rPr>
              <a:t>it  push  -u  origin  master</a:t>
            </a:r>
            <a:r>
              <a:rPr lang="en-US" dirty="0">
                <a:solidFill>
                  <a:schemeClr val="tx1"/>
                </a:solidFill>
              </a:rPr>
              <a:t>  </a:t>
            </a:r>
            <a:r>
              <a:rPr lang="en-US" dirty="0">
                <a:solidFill>
                  <a:srgbClr val="FF0000"/>
                </a:solidFill>
              </a:rPr>
              <a:t>(</a:t>
            </a:r>
            <a:r>
              <a:rPr lang="zh-CN" altLang="en-US" dirty="0">
                <a:solidFill>
                  <a:srgbClr val="FF0000"/>
                </a:solidFill>
              </a:rPr>
              <a:t>向远处仓库推送代码</a:t>
            </a:r>
            <a:r>
              <a:rPr lang="en-US" dirty="0">
                <a:solidFill>
                  <a:srgbClr val="FF0000"/>
                </a:solidFill>
              </a:rPr>
              <a:t>)</a:t>
            </a:r>
            <a:endParaRPr lang="en-US" altLang="en-US" dirty="0">
              <a:solidFill>
                <a:srgbClr val="FF0000"/>
              </a:solidFill>
            </a:endParaRPr>
          </a:p>
        </p:txBody>
      </p:sp>
      <p:cxnSp>
        <p:nvCxnSpPr>
          <p:cNvPr id="3" name="直接连接符 2"/>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8582" y="1004171"/>
            <a:ext cx="3074881" cy="523220"/>
          </a:xfrm>
          <a:prstGeom prst="rect">
            <a:avLst/>
          </a:prstGeom>
          <a:noFill/>
        </p:spPr>
        <p:txBody>
          <a:bodyPr wrap="none" rtlCol="0">
            <a:spAutoFit/>
          </a:bodyPr>
          <a:lstStyle>
            <a:defPPr>
              <a:defRPr lang="zh-CN"/>
            </a:defPPr>
            <a:lvl1pPr>
              <a:defRPr sz="2800" b="1"/>
            </a:lvl1pPr>
          </a:lstStyle>
          <a:p>
            <a:r>
              <a:rPr lang="en-US" altLang="zh-CN" dirty="0"/>
              <a:t>13</a:t>
            </a:r>
            <a:r>
              <a:rPr lang="zh-CN" altLang="en-US" dirty="0"/>
              <a:t>、</a:t>
            </a:r>
            <a:r>
              <a:rPr lang="zh-CN" dirty="0"/>
              <a:t>拉取远程仓库</a:t>
            </a:r>
          </a:p>
        </p:txBody>
      </p:sp>
      <p:sp>
        <p:nvSpPr>
          <p:cNvPr id="100" name="文本框 99"/>
          <p:cNvSpPr txBox="1"/>
          <p:nvPr/>
        </p:nvSpPr>
        <p:spPr>
          <a:xfrm>
            <a:off x="1059960" y="1514867"/>
            <a:ext cx="10756902" cy="1938992"/>
          </a:xfrm>
          <a:prstGeom prst="rect">
            <a:avLst/>
          </a:prstGeom>
          <a:noFill/>
          <a:ln w="9525">
            <a:noFill/>
          </a:ln>
        </p:spPr>
        <p:txBody>
          <a:bodyPr wrap="square">
            <a:spAutoFit/>
          </a:bodyPr>
          <a:lstStyle/>
          <a:p>
            <a:pPr marL="342900" indent="-342900" algn="just">
              <a:buClr>
                <a:srgbClr val="002060"/>
              </a:buClr>
              <a:buSzPct val="80000"/>
              <a:buFont typeface="Wingdings" panose="05000000000000000000" pitchFamily="2" charset="2"/>
              <a:buChar char="n"/>
            </a:pPr>
            <a:r>
              <a:rPr lang="zh-CN" sz="2400" b="0" dirty="0">
                <a:cs typeface="宋体" charset="0"/>
              </a:rPr>
              <a:t>多人开发项目</a:t>
            </a:r>
            <a:r>
              <a:rPr lang="zh-CN" altLang="en-US" sz="2400" b="0" dirty="0">
                <a:cs typeface="宋体" charset="0"/>
              </a:rPr>
              <a:t>中</a:t>
            </a:r>
            <a:r>
              <a:rPr lang="zh-CN" sz="2400" b="0" dirty="0">
                <a:cs typeface="宋体" charset="0"/>
              </a:rPr>
              <a:t>，所有developer都可以向gitlab仓库提交代码或文档，所以</a:t>
            </a:r>
            <a:r>
              <a:rPr lang="zh-CN" altLang="en-US" sz="2400" b="0" dirty="0">
                <a:cs typeface="宋体" charset="0"/>
              </a:rPr>
              <a:t>不同的</a:t>
            </a:r>
            <a:r>
              <a:rPr lang="zh-CN" sz="2400" b="0" dirty="0">
                <a:cs typeface="宋体" charset="0"/>
              </a:rPr>
              <a:t>developer本地仓库的文件进度不</a:t>
            </a:r>
            <a:r>
              <a:rPr lang="zh-CN" altLang="en-US" sz="2400" b="0" dirty="0">
                <a:cs typeface="宋体" charset="0"/>
              </a:rPr>
              <a:t>同会引发冲突</a:t>
            </a:r>
            <a:r>
              <a:rPr lang="zh-CN" sz="2400" b="0" dirty="0">
                <a:cs typeface="宋体" charset="0"/>
              </a:rPr>
              <a:t>，导致无法向gitlab远程仓库提交更新。</a:t>
            </a:r>
            <a:endParaRPr lang="en-US" altLang="zh-CN" sz="2400" b="0" dirty="0">
              <a:cs typeface="宋体" charset="0"/>
            </a:endParaRPr>
          </a:p>
          <a:p>
            <a:pPr marL="342900" indent="-342900" algn="just">
              <a:buClr>
                <a:srgbClr val="002060"/>
              </a:buClr>
              <a:buSzPct val="80000"/>
              <a:buFont typeface="Wingdings" panose="05000000000000000000" pitchFamily="2" charset="2"/>
              <a:buChar char="n"/>
            </a:pPr>
            <a:r>
              <a:rPr lang="zh-CN" altLang="en-US" sz="2400" b="0" dirty="0">
                <a:cs typeface="宋体" charset="0"/>
              </a:rPr>
              <a:t>这时</a:t>
            </a:r>
            <a:r>
              <a:rPr lang="zh-CN" sz="2400" b="0" dirty="0">
                <a:cs typeface="宋体" charset="0"/>
              </a:rPr>
              <a:t>，先从远程仓库fetch到更新</a:t>
            </a:r>
            <a:r>
              <a:rPr lang="zh-CN" altLang="en-US" sz="2400" b="0" dirty="0">
                <a:cs typeface="宋体" charset="0"/>
              </a:rPr>
              <a:t>并</a:t>
            </a:r>
            <a:r>
              <a:rPr lang="zh-CN" sz="2400" b="0" dirty="0">
                <a:cs typeface="宋体" charset="0"/>
              </a:rPr>
              <a:t>和本地仓库合并，</a:t>
            </a:r>
            <a:r>
              <a:rPr lang="zh-CN" altLang="en-US" sz="2400" b="0" dirty="0">
                <a:cs typeface="宋体" charset="0"/>
              </a:rPr>
              <a:t>再进行</a:t>
            </a:r>
            <a:r>
              <a:rPr lang="zh-CN" sz="2400" b="0" dirty="0">
                <a:cs typeface="宋体" charset="0"/>
              </a:rPr>
              <a:t>git push操作</a:t>
            </a:r>
            <a:r>
              <a:rPr lang="zh-CN" altLang="en-US" sz="2400" b="0" dirty="0">
                <a:cs typeface="宋体" charset="0"/>
              </a:rPr>
              <a:t>。</a:t>
            </a:r>
            <a:endParaRPr lang="en-US" altLang="zh-CN" sz="2400" b="0" dirty="0">
              <a:cs typeface="宋体" charset="0"/>
            </a:endParaRPr>
          </a:p>
          <a:p>
            <a:pPr marL="342900" indent="-342900" algn="just">
              <a:buClr>
                <a:srgbClr val="002060"/>
              </a:buClr>
              <a:buSzPct val="80000"/>
              <a:buFont typeface="Wingdings" panose="05000000000000000000" pitchFamily="2" charset="2"/>
              <a:buChar char="n"/>
            </a:pPr>
            <a:r>
              <a:rPr lang="zh-CN" sz="2400" b="0" dirty="0">
                <a:cs typeface="宋体" charset="0"/>
              </a:rPr>
              <a:t>执行</a:t>
            </a:r>
            <a:r>
              <a:rPr lang="zh-CN" altLang="en-US" sz="2400" b="0" dirty="0">
                <a:cs typeface="宋体" charset="0"/>
              </a:rPr>
              <a:t>的</a:t>
            </a:r>
            <a:r>
              <a:rPr lang="zh-CN" sz="2400" b="0" dirty="0">
                <a:cs typeface="宋体" charset="0"/>
              </a:rPr>
              <a:t>两句命令</a:t>
            </a:r>
            <a:r>
              <a:rPr lang="zh-CN" altLang="en-US" sz="2400" b="0" dirty="0">
                <a:cs typeface="宋体" charset="0"/>
              </a:rPr>
              <a:t>如下：</a:t>
            </a:r>
            <a:endParaRPr lang="zh-CN" sz="2400" b="0" dirty="0">
              <a:cs typeface="宋体" charset="0"/>
            </a:endParaRPr>
          </a:p>
        </p:txBody>
      </p:sp>
      <p:sp>
        <p:nvSpPr>
          <p:cNvPr id="2" name="文本框 1"/>
          <p:cNvSpPr txBox="1"/>
          <p:nvPr/>
        </p:nvSpPr>
        <p:spPr>
          <a:xfrm>
            <a:off x="555914" y="3563054"/>
            <a:ext cx="5080000" cy="830997"/>
          </a:xfrm>
          <a:prstGeom prst="rect">
            <a:avLst/>
          </a:prstGeom>
          <a:noFill/>
          <a:ln w="9525">
            <a:noFill/>
          </a:ln>
          <a:extLst>
            <a:ext uri="{909E8E84-426E-40DD-AFC4-6F175D3DCCD1}">
              <a14:hiddenFill xmlns:a14="http://schemas.microsoft.com/office/drawing/2010/main">
                <a:solidFill>
                  <a:schemeClr val="accent2"/>
                </a:solidFill>
              </a14:hiddenFill>
            </a:ext>
          </a:extLst>
        </p:spPr>
        <p:txBody>
          <a:bodyPr>
            <a:spAutoFit/>
          </a:bodyPr>
          <a:lstStyle/>
          <a:p>
            <a:pPr marL="0" indent="0" algn="l"/>
            <a:r>
              <a:rPr lang="en-US" sz="2400" dirty="0" err="1">
                <a:highlight>
                  <a:srgbClr val="00FFFF"/>
                </a:highlight>
              </a:rPr>
              <a:t>git</a:t>
            </a:r>
            <a:r>
              <a:rPr lang="en-US" sz="2400" dirty="0">
                <a:highlight>
                  <a:srgbClr val="00FFFF"/>
                </a:highlight>
              </a:rPr>
              <a:t> fetch origin</a:t>
            </a:r>
          </a:p>
          <a:p>
            <a:pPr marL="0" indent="0" algn="l"/>
            <a:r>
              <a:rPr lang="en-US" sz="2400" dirty="0" err="1">
                <a:highlight>
                  <a:srgbClr val="00FFFF"/>
                </a:highlight>
              </a:rPr>
              <a:t>git</a:t>
            </a:r>
            <a:r>
              <a:rPr lang="en-US" sz="2400" dirty="0">
                <a:highlight>
                  <a:srgbClr val="00FFFF"/>
                </a:highlight>
              </a:rPr>
              <a:t> merge origin/master</a:t>
            </a:r>
            <a:endParaRPr lang="en-US" altLang="en-US" sz="2400" dirty="0">
              <a:highlight>
                <a:srgbClr val="00FFFF"/>
              </a:highlight>
            </a:endParaRPr>
          </a:p>
        </p:txBody>
      </p:sp>
      <p:pic>
        <p:nvPicPr>
          <p:cNvPr id="21" name="图片 21" descr="选区_042"/>
          <p:cNvPicPr>
            <a:picLocks noChangeAspect="1"/>
          </p:cNvPicPr>
          <p:nvPr/>
        </p:nvPicPr>
        <p:blipFill>
          <a:blip r:embed="rId2"/>
          <a:stretch>
            <a:fillRect/>
          </a:stretch>
        </p:blipFill>
        <p:spPr>
          <a:xfrm>
            <a:off x="3681188" y="3563054"/>
            <a:ext cx="8451028" cy="2901603"/>
          </a:xfrm>
          <a:prstGeom prst="rect">
            <a:avLst/>
          </a:prstGeom>
        </p:spPr>
      </p:pic>
      <p:cxnSp>
        <p:nvCxnSpPr>
          <p:cNvPr id="3" name="直接连接符 2"/>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8520" y="1052195"/>
            <a:ext cx="5937844" cy="523220"/>
          </a:xfrm>
          <a:prstGeom prst="rect">
            <a:avLst/>
          </a:prstGeom>
          <a:noFill/>
        </p:spPr>
        <p:txBody>
          <a:bodyPr wrap="none" rtlCol="0">
            <a:spAutoFit/>
          </a:bodyPr>
          <a:lstStyle>
            <a:defPPr>
              <a:defRPr lang="zh-CN"/>
            </a:defPPr>
            <a:lvl1pPr>
              <a:defRPr sz="2800" b="1"/>
            </a:lvl1pPr>
          </a:lstStyle>
          <a:p>
            <a:r>
              <a:rPr lang="en-US" altLang="zh-CN" dirty="0"/>
              <a:t>14</a:t>
            </a:r>
            <a:r>
              <a:rPr lang="zh-CN" altLang="en-US" dirty="0"/>
              <a:t>、</a:t>
            </a:r>
            <a:r>
              <a:rPr dirty="0" err="1"/>
              <a:t>本地修改文件后提交到远程仓库</a:t>
            </a:r>
            <a:endParaRPr dirty="0"/>
          </a:p>
        </p:txBody>
      </p:sp>
      <p:sp>
        <p:nvSpPr>
          <p:cNvPr id="5" name="文本框 4"/>
          <p:cNvSpPr txBox="1"/>
          <p:nvPr/>
        </p:nvSpPr>
        <p:spPr>
          <a:xfrm>
            <a:off x="858520" y="1533039"/>
            <a:ext cx="6407297" cy="1569660"/>
          </a:xfrm>
          <a:prstGeom prst="rect">
            <a:avLst/>
          </a:prstGeom>
          <a:noFill/>
        </p:spPr>
        <p:txBody>
          <a:bodyPr wrap="square" rtlCol="0">
            <a:spAutoFit/>
          </a:bodyPr>
          <a:lstStyle/>
          <a:p>
            <a:pPr indent="266700"/>
            <a:r>
              <a:rPr lang="en-US" sz="2400" dirty="0" err="1">
                <a:highlight>
                  <a:srgbClr val="00FFFF"/>
                </a:highlight>
                <a:sym typeface="+mn-ea"/>
              </a:rPr>
              <a:t>git</a:t>
            </a:r>
            <a:r>
              <a:rPr lang="en-US" sz="2400" dirty="0">
                <a:highlight>
                  <a:srgbClr val="00FFFF"/>
                </a:highlight>
                <a:sym typeface="+mn-ea"/>
              </a:rPr>
              <a:t> status </a:t>
            </a:r>
            <a:r>
              <a:rPr lang="en-US" sz="2400" dirty="0">
                <a:sym typeface="+mn-ea"/>
              </a:rPr>
              <a:t>	</a:t>
            </a:r>
            <a:r>
              <a:rPr lang="zh-CN" sz="2400" dirty="0">
                <a:sym typeface="+mn-ea"/>
              </a:rPr>
              <a:t>查看git是否有修改内容需要提交</a:t>
            </a:r>
          </a:p>
          <a:p>
            <a:pPr indent="266700"/>
            <a:r>
              <a:rPr lang="zh-CN" sz="2400" dirty="0">
                <a:highlight>
                  <a:srgbClr val="00FFFF"/>
                </a:highlight>
                <a:sym typeface="+mn-ea"/>
              </a:rPr>
              <a:t>git add </a:t>
            </a:r>
            <a:r>
              <a:rPr lang="en-US" altLang="zh-CN" sz="2400" dirty="0">
                <a:sym typeface="+mn-ea"/>
              </a:rPr>
              <a:t>	</a:t>
            </a:r>
            <a:r>
              <a:rPr lang="zh-CN" sz="2400" dirty="0">
                <a:sym typeface="+mn-ea"/>
              </a:rPr>
              <a:t>指向需要提交的内容文件</a:t>
            </a:r>
          </a:p>
          <a:p>
            <a:pPr indent="266700"/>
            <a:r>
              <a:rPr lang="zh-CN" sz="2400" dirty="0">
                <a:highlight>
                  <a:srgbClr val="00FFFF"/>
                </a:highlight>
                <a:sym typeface="+mn-ea"/>
              </a:rPr>
              <a:t>git commit </a:t>
            </a:r>
            <a:r>
              <a:rPr lang="en-US" altLang="zh-CN" sz="2400" dirty="0">
                <a:sym typeface="+mn-ea"/>
              </a:rPr>
              <a:t>	</a:t>
            </a:r>
            <a:r>
              <a:rPr lang="zh-CN" sz="2400" dirty="0">
                <a:sym typeface="+mn-ea"/>
              </a:rPr>
              <a:t>提交到本地库</a:t>
            </a:r>
          </a:p>
          <a:p>
            <a:pPr indent="266700"/>
            <a:r>
              <a:rPr lang="zh-CN" sz="2400" dirty="0">
                <a:highlight>
                  <a:srgbClr val="00FFFF"/>
                </a:highlight>
                <a:sym typeface="+mn-ea"/>
              </a:rPr>
              <a:t>git push origin master </a:t>
            </a:r>
            <a:r>
              <a:rPr lang="en-US" altLang="zh-CN" sz="2400" dirty="0">
                <a:sym typeface="+mn-ea"/>
              </a:rPr>
              <a:t>	</a:t>
            </a:r>
            <a:r>
              <a:rPr lang="zh-CN" sz="2400" dirty="0">
                <a:sym typeface="+mn-ea"/>
              </a:rPr>
              <a:t>提交到远程仓库</a:t>
            </a:r>
            <a:endParaRPr lang="zh-CN" altLang="en-US" sz="2400" dirty="0"/>
          </a:p>
        </p:txBody>
      </p:sp>
      <p:sp>
        <p:nvSpPr>
          <p:cNvPr id="6" name="文本框 5"/>
          <p:cNvSpPr txBox="1"/>
          <p:nvPr/>
        </p:nvSpPr>
        <p:spPr>
          <a:xfrm>
            <a:off x="8113918" y="3116766"/>
            <a:ext cx="3759215" cy="3312169"/>
          </a:xfrm>
          <a:prstGeom prst="rect">
            <a:avLst/>
          </a:prstGeom>
          <a:noFill/>
          <a:ln w="9525">
            <a:noFill/>
          </a:ln>
        </p:spPr>
        <p:txBody>
          <a:bodyPr wrap="square">
            <a:spAutoFit/>
          </a:bodyPr>
          <a:lstStyle/>
          <a:p>
            <a:pPr marL="0" indent="266700" algn="l">
              <a:lnSpc>
                <a:spcPct val="120000"/>
              </a:lnSpc>
            </a:pPr>
            <a:r>
              <a:rPr lang="zh-CN" sz="2400" b="0" dirty="0">
                <a:cs typeface="宋体" charset="0"/>
              </a:rPr>
              <a:t>修改本地代码后，使用</a:t>
            </a:r>
            <a:r>
              <a:rPr lang="zh-CN" sz="2400" b="0" dirty="0">
                <a:solidFill>
                  <a:srgbClr val="C00000"/>
                </a:solidFill>
                <a:cs typeface="宋体" charset="0"/>
              </a:rPr>
              <a:t>git status</a:t>
            </a:r>
            <a:r>
              <a:rPr lang="zh-CN" sz="2400" b="0" dirty="0">
                <a:cs typeface="宋体" charset="0"/>
              </a:rPr>
              <a:t>查看本地仓库状态，此时我们修改了文档guidance.md的内容，能够看到提示修改了的文档，需要将这修改后的文档重新提交到gitlab平台上。</a:t>
            </a:r>
            <a:endParaRPr lang="zh-CN" altLang="en-US" sz="2400" b="0" dirty="0">
              <a:cs typeface="宋体" charset="0"/>
            </a:endParaRPr>
          </a:p>
        </p:txBody>
      </p:sp>
      <p:pic>
        <p:nvPicPr>
          <p:cNvPr id="7" name="图片 4" descr="选区_035"/>
          <p:cNvPicPr>
            <a:picLocks noChangeAspect="1"/>
          </p:cNvPicPr>
          <p:nvPr/>
        </p:nvPicPr>
        <p:blipFill>
          <a:blip r:embed="rId2"/>
          <a:stretch>
            <a:fillRect/>
          </a:stretch>
        </p:blipFill>
        <p:spPr>
          <a:xfrm>
            <a:off x="1128946" y="3102699"/>
            <a:ext cx="6942767" cy="3547399"/>
          </a:xfrm>
          <a:prstGeom prst="rect">
            <a:avLst/>
          </a:prstGeom>
        </p:spPr>
      </p:pic>
      <p:cxnSp>
        <p:nvCxnSpPr>
          <p:cNvPr id="2" name="直接连接符 1"/>
          <p:cNvCxnSpPr>
            <a:stCxn id="9"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endCxn id="9"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66750" y="300355"/>
            <a:ext cx="2738755" cy="523240"/>
            <a:chOff x="666819" y="300264"/>
            <a:chExt cx="3257149" cy="523220"/>
          </a:xfrm>
        </p:grpSpPr>
        <p:sp>
          <p:nvSpPr>
            <p:cNvPr id="9" name="圆角矩形 8"/>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58520" y="1119505"/>
            <a:ext cx="8115300" cy="461665"/>
          </a:xfrm>
          <a:prstGeom prst="rect">
            <a:avLst/>
          </a:prstGeom>
          <a:noFill/>
          <a:ln w="9525">
            <a:noFill/>
          </a:ln>
        </p:spPr>
        <p:txBody>
          <a:bodyPr wrap="square">
            <a:spAutoFit/>
          </a:bodyPr>
          <a:lstStyle/>
          <a:p>
            <a:pPr marL="0" indent="0" algn="l"/>
            <a:r>
              <a:rPr lang="en-US" sz="2400" b="1" dirty="0" err="1">
                <a:highlight>
                  <a:srgbClr val="00FFFF"/>
                </a:highlight>
                <a:latin typeface="宋体" charset="0"/>
                <a:cs typeface="宋体" charset="0"/>
              </a:rPr>
              <a:t>git</a:t>
            </a:r>
            <a:r>
              <a:rPr lang="en-US" sz="2400" b="1" dirty="0">
                <a:highlight>
                  <a:srgbClr val="00FFFF"/>
                </a:highlight>
                <a:latin typeface="宋体" charset="0"/>
                <a:cs typeface="宋体" charset="0"/>
              </a:rPr>
              <a:t> add path/guidance.md</a:t>
            </a:r>
            <a:r>
              <a:rPr lang="en-US" sz="2400" b="1" dirty="0">
                <a:latin typeface="宋体" charset="0"/>
                <a:cs typeface="宋体" charset="0"/>
              </a:rPr>
              <a:t>    </a:t>
            </a:r>
            <a:r>
              <a:rPr lang="zh-CN" altLang="en-US" sz="2400" b="0" dirty="0">
                <a:latin typeface="宋体" charset="0"/>
                <a:cs typeface="宋体" charset="0"/>
              </a:rPr>
              <a:t>即</a:t>
            </a:r>
            <a:r>
              <a:rPr lang="en-US" sz="2400" b="0" dirty="0" err="1">
                <a:latin typeface="宋体" charset="0"/>
                <a:cs typeface="宋体" charset="0"/>
              </a:rPr>
              <a:t>git</a:t>
            </a:r>
            <a:r>
              <a:rPr lang="en-US" sz="2400" b="0" dirty="0">
                <a:latin typeface="宋体" charset="0"/>
                <a:cs typeface="宋体" charset="0"/>
              </a:rPr>
              <a:t> add </a:t>
            </a:r>
            <a:r>
              <a:rPr lang="zh-CN" sz="2400" b="0" dirty="0">
                <a:solidFill>
                  <a:srgbClr val="FF0000"/>
                </a:solidFill>
                <a:cs typeface="宋体" charset="0"/>
              </a:rPr>
              <a:t>文件路径</a:t>
            </a:r>
            <a:endParaRPr lang="zh-CN" altLang="en-US" sz="2400" b="0" dirty="0">
              <a:cs typeface="宋体" charset="0"/>
            </a:endParaRPr>
          </a:p>
        </p:txBody>
      </p:sp>
      <p:pic>
        <p:nvPicPr>
          <p:cNvPr id="2" name="图片 5" descr="选区_036"/>
          <p:cNvPicPr>
            <a:picLocks noChangeAspect="1"/>
          </p:cNvPicPr>
          <p:nvPr/>
        </p:nvPicPr>
        <p:blipFill>
          <a:blip r:embed="rId2"/>
          <a:stretch>
            <a:fillRect/>
          </a:stretch>
        </p:blipFill>
        <p:spPr>
          <a:xfrm>
            <a:off x="1919458" y="1877191"/>
            <a:ext cx="7494270" cy="4093845"/>
          </a:xfrm>
          <a:prstGeom prst="rect">
            <a:avLst/>
          </a:prstGeom>
        </p:spPr>
      </p:pic>
      <p:cxnSp>
        <p:nvCxnSpPr>
          <p:cNvPr id="3" name="直接连接符 2"/>
          <p:cNvCxnSpPr>
            <a:stCxn id="6"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6"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66750" y="300355"/>
            <a:ext cx="2738755" cy="523240"/>
            <a:chOff x="666819" y="300264"/>
            <a:chExt cx="3257149" cy="523220"/>
          </a:xfrm>
        </p:grpSpPr>
        <p:sp>
          <p:nvSpPr>
            <p:cNvPr id="6" name="圆角矩形 5"/>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20" y="1081405"/>
            <a:ext cx="5080000" cy="461665"/>
          </a:xfrm>
          <a:prstGeom prst="rect">
            <a:avLst/>
          </a:prstGeom>
          <a:noFill/>
          <a:ln w="9525">
            <a:noFill/>
          </a:ln>
        </p:spPr>
        <p:txBody>
          <a:bodyPr>
            <a:spAutoFit/>
          </a:bodyPr>
          <a:lstStyle/>
          <a:p>
            <a:pPr indent="0"/>
            <a:r>
              <a:rPr lang="zh-CN" sz="2400" b="1" dirty="0">
                <a:highlight>
                  <a:srgbClr val="00FFFF"/>
                </a:highlight>
                <a:cs typeface="宋体" charset="0"/>
              </a:rPr>
              <a:t>git commit -m "提交信息</a:t>
            </a:r>
            <a:r>
              <a:rPr lang="en-US" sz="2400" b="1" dirty="0">
                <a:highlight>
                  <a:srgbClr val="00FFFF"/>
                </a:highlight>
                <a:latin typeface="宋体" charset="0"/>
                <a:cs typeface="宋体" charset="0"/>
              </a:rPr>
              <a:t>"</a:t>
            </a:r>
            <a:endParaRPr lang="en-US" altLang="en-US" sz="2400" b="1" dirty="0">
              <a:highlight>
                <a:srgbClr val="00FFFF"/>
              </a:highlight>
              <a:latin typeface="宋体" charset="0"/>
              <a:cs typeface="宋体" charset="0"/>
            </a:endParaRPr>
          </a:p>
        </p:txBody>
      </p:sp>
      <p:pic>
        <p:nvPicPr>
          <p:cNvPr id="13" name="图片 13" descr="选区_037"/>
          <p:cNvPicPr>
            <a:picLocks noChangeAspect="1"/>
          </p:cNvPicPr>
          <p:nvPr/>
        </p:nvPicPr>
        <p:blipFill>
          <a:blip r:embed="rId2"/>
          <a:stretch>
            <a:fillRect/>
          </a:stretch>
        </p:blipFill>
        <p:spPr>
          <a:xfrm>
            <a:off x="905969" y="1543268"/>
            <a:ext cx="10671741" cy="1730843"/>
          </a:xfrm>
          <a:prstGeom prst="rect">
            <a:avLst/>
          </a:prstGeom>
        </p:spPr>
      </p:pic>
      <p:sp>
        <p:nvSpPr>
          <p:cNvPr id="4" name="文本框 3"/>
          <p:cNvSpPr txBox="1"/>
          <p:nvPr/>
        </p:nvSpPr>
        <p:spPr>
          <a:xfrm>
            <a:off x="847577" y="3383347"/>
            <a:ext cx="10332868" cy="1200329"/>
          </a:xfrm>
          <a:prstGeom prst="rect">
            <a:avLst/>
          </a:prstGeom>
          <a:noFill/>
          <a:ln w="9525">
            <a:noFill/>
          </a:ln>
        </p:spPr>
        <p:txBody>
          <a:bodyPr wrap="square">
            <a:spAutoFit/>
          </a:bodyPr>
          <a:lstStyle/>
          <a:p>
            <a:pPr indent="0"/>
            <a:r>
              <a:rPr lang="en-US" sz="2400" b="1" dirty="0" err="1">
                <a:highlight>
                  <a:srgbClr val="00FFFF"/>
                </a:highlight>
                <a:latin typeface="宋体" charset="0"/>
                <a:cs typeface="宋体" charset="0"/>
              </a:rPr>
              <a:t>git</a:t>
            </a:r>
            <a:r>
              <a:rPr lang="en-US" sz="2400" b="1" dirty="0">
                <a:highlight>
                  <a:srgbClr val="00FFFF"/>
                </a:highlight>
                <a:latin typeface="宋体" charset="0"/>
                <a:cs typeface="宋体" charset="0"/>
              </a:rPr>
              <a:t> push origin master </a:t>
            </a:r>
            <a:r>
              <a:rPr lang="en-US" sz="2400" b="1" dirty="0">
                <a:solidFill>
                  <a:srgbClr val="C00000"/>
                </a:solidFill>
                <a:latin typeface="宋体" charset="0"/>
                <a:cs typeface="宋体" charset="0"/>
              </a:rPr>
              <a:t>	</a:t>
            </a:r>
            <a:r>
              <a:rPr lang="zh-CN" sz="2400" b="0" dirty="0">
                <a:cs typeface="宋体" charset="0"/>
              </a:rPr>
              <a:t>推送到gitlab平台，</a:t>
            </a:r>
            <a:r>
              <a:rPr lang="zh-CN" sz="2400" dirty="0">
                <a:cs typeface="宋体" charset="0"/>
                <a:sym typeface="+mn-ea"/>
              </a:rPr>
              <a:t>修改更新成功，此时在gitlab平台上就能看到guidance.md文档在3分钟前提交了更新。</a:t>
            </a:r>
            <a:endParaRPr lang="zh-CN" altLang="en-US" sz="2400" dirty="0"/>
          </a:p>
          <a:p>
            <a:pPr indent="0"/>
            <a:endParaRPr lang="zh-CN" altLang="en-US" sz="2400" b="0" dirty="0">
              <a:cs typeface="宋体" charset="0"/>
            </a:endParaRPr>
          </a:p>
        </p:txBody>
      </p:sp>
      <p:pic>
        <p:nvPicPr>
          <p:cNvPr id="15" name="图片 15" descr="选区_039"/>
          <p:cNvPicPr>
            <a:picLocks noChangeAspect="1"/>
          </p:cNvPicPr>
          <p:nvPr/>
        </p:nvPicPr>
        <p:blipFill>
          <a:blip r:embed="rId3"/>
          <a:stretch>
            <a:fillRect/>
          </a:stretch>
        </p:blipFill>
        <p:spPr>
          <a:xfrm>
            <a:off x="858520" y="4372658"/>
            <a:ext cx="10321925" cy="1426210"/>
          </a:xfrm>
          <a:prstGeom prst="rect">
            <a:avLst/>
          </a:prstGeom>
        </p:spPr>
      </p:pic>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9" name="矩形 8">
            <a:extLst>
              <a:ext uri="{FF2B5EF4-FFF2-40B4-BE49-F238E27FC236}">
                <a16:creationId xmlns:a16="http://schemas.microsoft.com/office/drawing/2014/main" id="{0A94CED6-7E49-44C2-B23E-F3BD2BC4A3C3}"/>
              </a:ext>
            </a:extLst>
          </p:cNvPr>
          <p:cNvSpPr/>
          <p:nvPr/>
        </p:nvSpPr>
        <p:spPr>
          <a:xfrm>
            <a:off x="656451" y="1516034"/>
            <a:ext cx="10879098" cy="2677656"/>
          </a:xfrm>
          <a:prstGeom prst="rect">
            <a:avLst/>
          </a:prstGeom>
        </p:spPr>
        <p:txBody>
          <a:bodyPr wrap="square">
            <a:spAutoFit/>
          </a:bodyPr>
          <a:lstStyle/>
          <a:p>
            <a:r>
              <a:rPr lang="en-US" altLang="zh-CN" sz="2400" dirty="0">
                <a:latin typeface="+mn-ea"/>
              </a:rPr>
              <a:t>    Gitlab</a:t>
            </a:r>
            <a:r>
              <a:rPr lang="zh-CN" altLang="en-US" sz="2400" dirty="0">
                <a:latin typeface="+mn-ea"/>
              </a:rPr>
              <a:t>存储库的</a:t>
            </a:r>
            <a:r>
              <a:rPr lang="en-US" altLang="zh-CN" sz="2400" dirty="0">
                <a:solidFill>
                  <a:srgbClr val="FF0000"/>
                </a:solidFill>
                <a:latin typeface="+mn-ea"/>
              </a:rPr>
              <a:t>master</a:t>
            </a:r>
            <a:r>
              <a:rPr lang="zh-CN" altLang="en-US" sz="2400" dirty="0">
                <a:solidFill>
                  <a:srgbClr val="FF0000"/>
                </a:solidFill>
                <a:latin typeface="+mn-ea"/>
              </a:rPr>
              <a:t>分支</a:t>
            </a:r>
            <a:r>
              <a:rPr lang="zh-CN" altLang="en-US" sz="2400" dirty="0">
                <a:latin typeface="+mn-ea"/>
              </a:rPr>
              <a:t>应始终包含</a:t>
            </a:r>
            <a:r>
              <a:rPr lang="zh-CN" altLang="en-US" sz="2400" dirty="0">
                <a:solidFill>
                  <a:srgbClr val="FF0000"/>
                </a:solidFill>
                <a:latin typeface="+mn-ea"/>
              </a:rPr>
              <a:t>有效且稳定</a:t>
            </a:r>
            <a:r>
              <a:rPr lang="zh-CN" altLang="en-US" sz="2400" dirty="0">
                <a:latin typeface="+mn-ea"/>
              </a:rPr>
              <a:t>的代码，同时还希望备份一些当前正在处理的代码，但这些代码并不完全稳定。</a:t>
            </a:r>
            <a:endParaRPr lang="en-US" altLang="zh-CN" sz="2400" dirty="0">
              <a:latin typeface="+mn-ea"/>
            </a:endParaRPr>
          </a:p>
          <a:p>
            <a:endParaRPr lang="zh-CN" altLang="en-US" sz="2400" dirty="0">
              <a:latin typeface="+mn-ea"/>
            </a:endParaRPr>
          </a:p>
          <a:p>
            <a:r>
              <a:rPr lang="zh-CN" altLang="en-US" sz="2400" dirty="0">
                <a:latin typeface="+mn-ea"/>
              </a:rPr>
              <a:t>    分支是可以在不影响</a:t>
            </a:r>
            <a:r>
              <a:rPr lang="en-US" altLang="zh-CN" sz="2400" dirty="0">
                <a:latin typeface="+mn-ea"/>
              </a:rPr>
              <a:t>master</a:t>
            </a:r>
            <a:r>
              <a:rPr lang="zh-CN" altLang="en-US" sz="2400" dirty="0">
                <a:latin typeface="+mn-ea"/>
              </a:rPr>
              <a:t>分支的情况下处理代码的单独副本。首次创建分支时，将以新名称创建</a:t>
            </a:r>
            <a:r>
              <a:rPr lang="en-US" altLang="zh-CN" sz="2400" dirty="0">
                <a:latin typeface="+mn-ea"/>
              </a:rPr>
              <a:t>master</a:t>
            </a:r>
            <a:r>
              <a:rPr lang="zh-CN" altLang="en-US" sz="2400" dirty="0">
                <a:latin typeface="+mn-ea"/>
              </a:rPr>
              <a:t>分支的</a:t>
            </a:r>
            <a:r>
              <a:rPr lang="zh-CN" altLang="en-US" sz="2400" dirty="0">
                <a:solidFill>
                  <a:srgbClr val="FF0000"/>
                </a:solidFill>
                <a:latin typeface="+mn-ea"/>
              </a:rPr>
              <a:t>完整克隆</a:t>
            </a:r>
            <a:r>
              <a:rPr lang="zh-CN" altLang="en-US" sz="2400" dirty="0">
                <a:latin typeface="+mn-ea"/>
              </a:rPr>
              <a:t>。然后，可以独立地在此新分支中修改代码，包括提交文件等。一旦你的新功能已完全集成并且代码稳定，就可以将其</a:t>
            </a:r>
            <a:r>
              <a:rPr lang="zh-CN" altLang="en-US" sz="2400" dirty="0">
                <a:solidFill>
                  <a:srgbClr val="FF0000"/>
                </a:solidFill>
                <a:latin typeface="+mn-ea"/>
              </a:rPr>
              <a:t>合并</a:t>
            </a:r>
            <a:r>
              <a:rPr lang="zh-CN" altLang="en-US" sz="2400" dirty="0">
                <a:latin typeface="+mn-ea"/>
              </a:rPr>
              <a:t>到</a:t>
            </a:r>
            <a:r>
              <a:rPr lang="en-US" altLang="zh-CN" sz="2400" dirty="0">
                <a:latin typeface="+mn-ea"/>
              </a:rPr>
              <a:t>master</a:t>
            </a:r>
            <a:r>
              <a:rPr lang="zh-CN" altLang="en-US" sz="2400" dirty="0">
                <a:latin typeface="+mn-ea"/>
              </a:rPr>
              <a:t>分支中！</a:t>
            </a:r>
            <a:endParaRPr lang="en-US" altLang="zh-CN" sz="2400" dirty="0">
              <a:latin typeface="+mn-ea"/>
            </a:endParaRPr>
          </a:p>
        </p:txBody>
      </p:sp>
      <p:sp>
        <p:nvSpPr>
          <p:cNvPr id="12" name="文本框 11">
            <a:extLst>
              <a:ext uri="{FF2B5EF4-FFF2-40B4-BE49-F238E27FC236}">
                <a16:creationId xmlns:a16="http://schemas.microsoft.com/office/drawing/2014/main" id="{B17762DD-F395-43EF-9931-8C77CBECD60F}"/>
              </a:ext>
            </a:extLst>
          </p:cNvPr>
          <p:cNvSpPr txBox="1"/>
          <p:nvPr/>
        </p:nvSpPr>
        <p:spPr>
          <a:xfrm>
            <a:off x="858520" y="1052195"/>
            <a:ext cx="1632178" cy="523220"/>
          </a:xfrm>
          <a:prstGeom prst="rect">
            <a:avLst/>
          </a:prstGeom>
          <a:noFill/>
        </p:spPr>
        <p:txBody>
          <a:bodyPr wrap="none" rtlCol="0">
            <a:spAutoFit/>
          </a:bodyPr>
          <a:lstStyle>
            <a:defPPr>
              <a:defRPr lang="zh-CN"/>
            </a:defPPr>
            <a:lvl1pPr>
              <a:defRPr sz="2800" b="1"/>
            </a:lvl1pPr>
          </a:lstStyle>
          <a:p>
            <a:r>
              <a:rPr lang="en-US" altLang="zh-CN" dirty="0"/>
              <a:t>15</a:t>
            </a:r>
            <a:r>
              <a:rPr lang="zh-CN" altLang="en-US" dirty="0"/>
              <a:t>、分支</a:t>
            </a:r>
            <a:endParaRPr dirty="0"/>
          </a:p>
        </p:txBody>
      </p:sp>
      <p:pic>
        <p:nvPicPr>
          <p:cNvPr id="10" name="图片 9" descr="图片包含 物体, 游戏机, 钟表&#10;&#10;描述已自动生成">
            <a:extLst>
              <a:ext uri="{FF2B5EF4-FFF2-40B4-BE49-F238E27FC236}">
                <a16:creationId xmlns:a16="http://schemas.microsoft.com/office/drawing/2014/main" id="{126E0406-0F62-45C2-B99E-92EAB69B3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909" y="4081203"/>
            <a:ext cx="4961712" cy="2521526"/>
          </a:xfrm>
          <a:prstGeom prst="rect">
            <a:avLst/>
          </a:prstGeom>
        </p:spPr>
      </p:pic>
      <p:sp>
        <p:nvSpPr>
          <p:cNvPr id="11" name="矩形 10">
            <a:extLst>
              <a:ext uri="{FF2B5EF4-FFF2-40B4-BE49-F238E27FC236}">
                <a16:creationId xmlns:a16="http://schemas.microsoft.com/office/drawing/2014/main" id="{13C584B5-6C62-400A-B53C-8C611757F374}"/>
              </a:ext>
            </a:extLst>
          </p:cNvPr>
          <p:cNvSpPr/>
          <p:nvPr/>
        </p:nvSpPr>
        <p:spPr>
          <a:xfrm>
            <a:off x="666750" y="4457677"/>
            <a:ext cx="5914159" cy="1569660"/>
          </a:xfrm>
          <a:prstGeom prst="rect">
            <a:avLst/>
          </a:prstGeom>
        </p:spPr>
        <p:txBody>
          <a:bodyPr wrap="square">
            <a:spAutoFit/>
          </a:bodyPr>
          <a:lstStyle/>
          <a:p>
            <a:pPr algn="just"/>
            <a:r>
              <a:rPr lang="zh-CN" altLang="en-US" sz="2400" dirty="0">
                <a:latin typeface="+mn-ea"/>
              </a:rPr>
              <a:t>    一开始的时候，</a:t>
            </a:r>
            <a:r>
              <a:rPr lang="en-US" altLang="zh-CN" sz="2400" dirty="0">
                <a:latin typeface="+mn-ea"/>
              </a:rPr>
              <a:t>master</a:t>
            </a:r>
            <a:r>
              <a:rPr lang="zh-CN" altLang="en-US" sz="2400" dirty="0">
                <a:latin typeface="+mn-ea"/>
              </a:rPr>
              <a:t>分支是一条线，</a:t>
            </a:r>
            <a:r>
              <a:rPr lang="en-US" altLang="zh-CN" sz="2400" dirty="0">
                <a:latin typeface="+mn-ea"/>
              </a:rPr>
              <a:t>Git</a:t>
            </a:r>
            <a:r>
              <a:rPr lang="zh-CN" altLang="en-US" sz="2400" dirty="0">
                <a:latin typeface="+mn-ea"/>
              </a:rPr>
              <a:t>用</a:t>
            </a:r>
            <a:r>
              <a:rPr lang="en-US" altLang="zh-CN" sz="2400" dirty="0">
                <a:latin typeface="+mn-ea"/>
              </a:rPr>
              <a:t>master</a:t>
            </a:r>
            <a:r>
              <a:rPr lang="zh-CN" altLang="en-US" sz="2400" dirty="0">
                <a:latin typeface="+mn-ea"/>
              </a:rPr>
              <a:t>指向最新的提交，再用</a:t>
            </a:r>
            <a:r>
              <a:rPr lang="en-US" altLang="zh-CN" sz="2400" dirty="0">
                <a:latin typeface="+mn-ea"/>
              </a:rPr>
              <a:t>HEAD</a:t>
            </a:r>
            <a:r>
              <a:rPr lang="zh-CN" altLang="en-US" sz="2400" dirty="0">
                <a:latin typeface="+mn-ea"/>
              </a:rPr>
              <a:t>指向</a:t>
            </a:r>
            <a:r>
              <a:rPr lang="en-US" altLang="zh-CN" sz="2400" dirty="0">
                <a:latin typeface="+mn-ea"/>
              </a:rPr>
              <a:t>master</a:t>
            </a:r>
            <a:r>
              <a:rPr lang="zh-CN" altLang="en-US" sz="2400" dirty="0">
                <a:latin typeface="+mn-ea"/>
              </a:rPr>
              <a:t>，就能确定当前分支，以及当前分支的提交点： </a:t>
            </a:r>
            <a:endParaRPr lang="zh-CN" altLang="en-US" sz="2400" dirty="0"/>
          </a:p>
        </p:txBody>
      </p:sp>
    </p:spTree>
    <p:extLst>
      <p:ext uri="{BB962C8B-B14F-4D97-AF65-F5344CB8AC3E}">
        <p14:creationId xmlns:p14="http://schemas.microsoft.com/office/powerpoint/2010/main" val="254586004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14" name="矩形 13">
            <a:extLst>
              <a:ext uri="{FF2B5EF4-FFF2-40B4-BE49-F238E27FC236}">
                <a16:creationId xmlns:a16="http://schemas.microsoft.com/office/drawing/2014/main" id="{AF4A8265-ED5B-4B87-994E-9D9175F1499E}"/>
              </a:ext>
            </a:extLst>
          </p:cNvPr>
          <p:cNvSpPr/>
          <p:nvPr/>
        </p:nvSpPr>
        <p:spPr>
          <a:xfrm>
            <a:off x="666749" y="958380"/>
            <a:ext cx="11220451" cy="830997"/>
          </a:xfrm>
          <a:prstGeom prst="rect">
            <a:avLst/>
          </a:prstGeom>
        </p:spPr>
        <p:txBody>
          <a:bodyPr wrap="square">
            <a:spAutoFit/>
          </a:bodyPr>
          <a:lstStyle/>
          <a:p>
            <a:r>
              <a:rPr lang="zh-CN" altLang="en-US" sz="2400" dirty="0">
                <a:latin typeface="+mn-ea"/>
              </a:rPr>
              <a:t>    每次提交，</a:t>
            </a:r>
            <a:r>
              <a:rPr lang="en-US" altLang="zh-CN" sz="2400" dirty="0">
                <a:latin typeface="+mn-ea"/>
              </a:rPr>
              <a:t>master</a:t>
            </a:r>
            <a:r>
              <a:rPr lang="zh-CN" altLang="en-US" sz="2400" dirty="0">
                <a:latin typeface="+mn-ea"/>
              </a:rPr>
              <a:t>分支都会向前移动一步，这样，随着你不断提交，</a:t>
            </a:r>
            <a:r>
              <a:rPr lang="en-US" altLang="zh-CN" sz="2400" dirty="0">
                <a:latin typeface="+mn-ea"/>
              </a:rPr>
              <a:t>master</a:t>
            </a:r>
            <a:r>
              <a:rPr lang="zh-CN" altLang="en-US" sz="2400" dirty="0">
                <a:latin typeface="+mn-ea"/>
              </a:rPr>
              <a:t>分支的线也越来越长：</a:t>
            </a:r>
          </a:p>
        </p:txBody>
      </p:sp>
      <p:pic>
        <p:nvPicPr>
          <p:cNvPr id="16" name="图片 15" descr="手机屏幕截图&#10;&#10;描述已自动生成">
            <a:extLst>
              <a:ext uri="{FF2B5EF4-FFF2-40B4-BE49-F238E27FC236}">
                <a16:creationId xmlns:a16="http://schemas.microsoft.com/office/drawing/2014/main" id="{5366207B-EAA0-451D-83D4-06A3D1ABE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49" y="1924163"/>
            <a:ext cx="11220451" cy="3494030"/>
          </a:xfrm>
          <a:prstGeom prst="rect">
            <a:avLst/>
          </a:prstGeom>
        </p:spPr>
      </p:pic>
      <p:sp>
        <p:nvSpPr>
          <p:cNvPr id="17" name="矩形 16">
            <a:extLst>
              <a:ext uri="{FF2B5EF4-FFF2-40B4-BE49-F238E27FC236}">
                <a16:creationId xmlns:a16="http://schemas.microsoft.com/office/drawing/2014/main" id="{BB5EC6C2-5EB9-4CF5-9B40-AA515E0F7326}"/>
              </a:ext>
            </a:extLst>
          </p:cNvPr>
          <p:cNvSpPr/>
          <p:nvPr/>
        </p:nvSpPr>
        <p:spPr>
          <a:xfrm>
            <a:off x="666749" y="5578614"/>
            <a:ext cx="2990852" cy="707886"/>
          </a:xfrm>
          <a:prstGeom prst="rect">
            <a:avLst/>
          </a:prstGeom>
        </p:spPr>
        <p:txBody>
          <a:bodyPr wrap="square">
            <a:spAutoFit/>
          </a:bodyPr>
          <a:lstStyle/>
          <a:p>
            <a:r>
              <a:rPr lang="zh-CN" altLang="en-US" sz="2000" dirty="0">
                <a:latin typeface="+mn-ea"/>
              </a:rPr>
              <a:t>此时</a:t>
            </a:r>
            <a:r>
              <a:rPr lang="en-US" altLang="zh-CN" sz="2000" dirty="0">
                <a:latin typeface="+mn-ea"/>
              </a:rPr>
              <a:t>master</a:t>
            </a:r>
            <a:r>
              <a:rPr lang="zh-CN" altLang="en-US" sz="2000" dirty="0">
                <a:latin typeface="+mn-ea"/>
              </a:rPr>
              <a:t>分支指向</a:t>
            </a:r>
            <a:r>
              <a:rPr lang="en-US" altLang="zh-CN" sz="2000" dirty="0">
                <a:latin typeface="+mn-ea"/>
              </a:rPr>
              <a:t>B</a:t>
            </a:r>
            <a:r>
              <a:rPr lang="zh-CN" altLang="en-US" sz="2000" dirty="0">
                <a:latin typeface="+mn-ea"/>
              </a:rPr>
              <a:t>，当前分支也为</a:t>
            </a:r>
            <a:r>
              <a:rPr lang="en-US" altLang="zh-CN" sz="2000" dirty="0">
                <a:latin typeface="+mn-ea"/>
              </a:rPr>
              <a:t>B</a:t>
            </a:r>
            <a:r>
              <a:rPr lang="zh-CN" altLang="en-US" sz="2000" dirty="0">
                <a:latin typeface="+mn-ea"/>
              </a:rPr>
              <a:t>。</a:t>
            </a:r>
          </a:p>
        </p:txBody>
      </p:sp>
      <p:sp>
        <p:nvSpPr>
          <p:cNvPr id="18" name="矩形 17">
            <a:extLst>
              <a:ext uri="{FF2B5EF4-FFF2-40B4-BE49-F238E27FC236}">
                <a16:creationId xmlns:a16="http://schemas.microsoft.com/office/drawing/2014/main" id="{72D1E153-BDB1-4E0E-A6A1-64F2AA4946F3}"/>
              </a:ext>
            </a:extLst>
          </p:cNvPr>
          <p:cNvSpPr/>
          <p:nvPr/>
        </p:nvSpPr>
        <p:spPr>
          <a:xfrm>
            <a:off x="3906983" y="5552978"/>
            <a:ext cx="2990852" cy="1015663"/>
          </a:xfrm>
          <a:prstGeom prst="rect">
            <a:avLst/>
          </a:prstGeom>
        </p:spPr>
        <p:txBody>
          <a:bodyPr wrap="square">
            <a:spAutoFit/>
          </a:bodyPr>
          <a:lstStyle/>
          <a:p>
            <a:r>
              <a:rPr lang="zh-CN" altLang="en-US" sz="2000" dirty="0">
                <a:latin typeface="+mn-ea"/>
              </a:rPr>
              <a:t>提交</a:t>
            </a:r>
            <a:r>
              <a:rPr lang="en-US" altLang="zh-CN" sz="2000" dirty="0">
                <a:latin typeface="+mn-ea"/>
              </a:rPr>
              <a:t>C</a:t>
            </a:r>
            <a:r>
              <a:rPr lang="zh-CN" altLang="en-US" sz="2000" dirty="0">
                <a:latin typeface="+mn-ea"/>
              </a:rPr>
              <a:t>，</a:t>
            </a:r>
            <a:r>
              <a:rPr lang="en-US" altLang="zh-CN" sz="2000" dirty="0">
                <a:latin typeface="+mn-ea"/>
              </a:rPr>
              <a:t>master</a:t>
            </a:r>
            <a:r>
              <a:rPr lang="zh-CN" altLang="en-US" sz="2000" dirty="0">
                <a:latin typeface="+mn-ea"/>
              </a:rPr>
              <a:t>分支指向最新的一次提交，当前分支为</a:t>
            </a:r>
            <a:r>
              <a:rPr lang="en-US" altLang="zh-CN" sz="2000" dirty="0">
                <a:latin typeface="+mn-ea"/>
              </a:rPr>
              <a:t>C</a:t>
            </a:r>
            <a:r>
              <a:rPr lang="zh-CN" altLang="en-US" sz="2000" dirty="0">
                <a:latin typeface="+mn-ea"/>
              </a:rPr>
              <a:t>。</a:t>
            </a:r>
          </a:p>
        </p:txBody>
      </p:sp>
      <p:sp>
        <p:nvSpPr>
          <p:cNvPr id="19" name="矩形 18">
            <a:extLst>
              <a:ext uri="{FF2B5EF4-FFF2-40B4-BE49-F238E27FC236}">
                <a16:creationId xmlns:a16="http://schemas.microsoft.com/office/drawing/2014/main" id="{773A0B43-1A92-4D35-A19F-C6EB4F62CBCA}"/>
              </a:ext>
            </a:extLst>
          </p:cNvPr>
          <p:cNvSpPr/>
          <p:nvPr/>
        </p:nvSpPr>
        <p:spPr>
          <a:xfrm>
            <a:off x="7773266" y="5552979"/>
            <a:ext cx="2990852" cy="1015663"/>
          </a:xfrm>
          <a:prstGeom prst="rect">
            <a:avLst/>
          </a:prstGeom>
        </p:spPr>
        <p:txBody>
          <a:bodyPr wrap="square">
            <a:spAutoFit/>
          </a:bodyPr>
          <a:lstStyle/>
          <a:p>
            <a:r>
              <a:rPr lang="zh-CN" altLang="en-US" sz="2000" dirty="0">
                <a:latin typeface="+mn-ea"/>
              </a:rPr>
              <a:t>提交</a:t>
            </a:r>
            <a:r>
              <a:rPr lang="en-US" altLang="zh-CN" sz="2000" dirty="0">
                <a:latin typeface="+mn-ea"/>
              </a:rPr>
              <a:t>D</a:t>
            </a:r>
            <a:r>
              <a:rPr lang="zh-CN" altLang="en-US" sz="2000" dirty="0">
                <a:latin typeface="+mn-ea"/>
              </a:rPr>
              <a:t>，</a:t>
            </a:r>
            <a:r>
              <a:rPr lang="en-US" altLang="zh-CN" sz="2000" dirty="0">
                <a:latin typeface="+mn-ea"/>
              </a:rPr>
              <a:t>master</a:t>
            </a:r>
            <a:r>
              <a:rPr lang="zh-CN" altLang="en-US" sz="2000" dirty="0">
                <a:latin typeface="+mn-ea"/>
              </a:rPr>
              <a:t>分支指向最新的一次提交，当前分支为</a:t>
            </a:r>
            <a:r>
              <a:rPr lang="en-US" altLang="zh-CN" sz="2000" dirty="0">
                <a:latin typeface="+mn-ea"/>
              </a:rPr>
              <a:t>D</a:t>
            </a:r>
            <a:r>
              <a:rPr lang="zh-CN" altLang="en-US" sz="2000" dirty="0">
                <a:latin typeface="+mn-ea"/>
              </a:rPr>
              <a:t>。</a:t>
            </a:r>
          </a:p>
        </p:txBody>
      </p:sp>
    </p:spTree>
    <p:extLst>
      <p:ext uri="{BB962C8B-B14F-4D97-AF65-F5344CB8AC3E}">
        <p14:creationId xmlns:p14="http://schemas.microsoft.com/office/powerpoint/2010/main" val="71476321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4" name="矩形 3">
            <a:extLst>
              <a:ext uri="{FF2B5EF4-FFF2-40B4-BE49-F238E27FC236}">
                <a16:creationId xmlns:a16="http://schemas.microsoft.com/office/drawing/2014/main" id="{2CCD76A8-F681-49DA-B304-281C7A527455}"/>
              </a:ext>
            </a:extLst>
          </p:cNvPr>
          <p:cNvSpPr/>
          <p:nvPr/>
        </p:nvSpPr>
        <p:spPr>
          <a:xfrm>
            <a:off x="666750" y="957321"/>
            <a:ext cx="11095759" cy="830997"/>
          </a:xfrm>
          <a:prstGeom prst="rect">
            <a:avLst/>
          </a:prstGeom>
        </p:spPr>
        <p:txBody>
          <a:bodyPr wrap="square">
            <a:spAutoFit/>
          </a:bodyPr>
          <a:lstStyle/>
          <a:p>
            <a:pPr algn="just"/>
            <a:r>
              <a:rPr lang="zh-CN" altLang="en-US" sz="2400" dirty="0">
                <a:latin typeface="+mn-ea"/>
              </a:rPr>
              <a:t>    当我们创建新的分支，例如</a:t>
            </a:r>
            <a:r>
              <a:rPr lang="en-US" altLang="zh-CN" sz="2400" dirty="0">
                <a:latin typeface="+mn-ea"/>
              </a:rPr>
              <a:t>dev</a:t>
            </a:r>
            <a:r>
              <a:rPr lang="zh-CN" altLang="en-US" sz="2400" dirty="0">
                <a:latin typeface="+mn-ea"/>
              </a:rPr>
              <a:t>时，</a:t>
            </a:r>
            <a:r>
              <a:rPr lang="en-US" altLang="zh-CN" sz="2400" dirty="0">
                <a:latin typeface="+mn-ea"/>
              </a:rPr>
              <a:t>Git</a:t>
            </a:r>
            <a:r>
              <a:rPr lang="zh-CN" altLang="en-US" sz="2400" dirty="0">
                <a:latin typeface="+mn-ea"/>
              </a:rPr>
              <a:t>新建了一个指针叫</a:t>
            </a:r>
            <a:r>
              <a:rPr lang="en-US" altLang="zh-CN" sz="2400" dirty="0">
                <a:latin typeface="+mn-ea"/>
              </a:rPr>
              <a:t>dev</a:t>
            </a:r>
            <a:r>
              <a:rPr lang="zh-CN" altLang="en-US" sz="2400" dirty="0">
                <a:latin typeface="+mn-ea"/>
              </a:rPr>
              <a:t>，指向</a:t>
            </a:r>
            <a:r>
              <a:rPr lang="en-US" altLang="zh-CN" sz="2400" dirty="0">
                <a:latin typeface="+mn-ea"/>
              </a:rPr>
              <a:t>master</a:t>
            </a:r>
            <a:r>
              <a:rPr lang="zh-CN" altLang="en-US" sz="2400" dirty="0">
                <a:latin typeface="+mn-ea"/>
              </a:rPr>
              <a:t>相同的提交，再把</a:t>
            </a:r>
            <a:r>
              <a:rPr lang="en-US" altLang="zh-CN" sz="2400" dirty="0">
                <a:latin typeface="+mn-ea"/>
              </a:rPr>
              <a:t>HEAD</a:t>
            </a:r>
            <a:r>
              <a:rPr lang="zh-CN" altLang="en-US" sz="2400" dirty="0">
                <a:latin typeface="+mn-ea"/>
              </a:rPr>
              <a:t>指向</a:t>
            </a:r>
            <a:r>
              <a:rPr lang="en-US" altLang="zh-CN" sz="2400" dirty="0">
                <a:latin typeface="+mn-ea"/>
              </a:rPr>
              <a:t>dev</a:t>
            </a:r>
            <a:r>
              <a:rPr lang="zh-CN" altLang="en-US" sz="2400" dirty="0">
                <a:latin typeface="+mn-ea"/>
              </a:rPr>
              <a:t>，就表示当前分支在</a:t>
            </a:r>
            <a:r>
              <a:rPr lang="en-US" altLang="zh-CN" sz="2400" dirty="0">
                <a:latin typeface="+mn-ea"/>
              </a:rPr>
              <a:t>dev</a:t>
            </a:r>
            <a:r>
              <a:rPr lang="zh-CN" altLang="en-US" sz="2400" dirty="0">
                <a:latin typeface="+mn-ea"/>
              </a:rPr>
              <a:t>上：</a:t>
            </a:r>
          </a:p>
        </p:txBody>
      </p:sp>
      <p:pic>
        <p:nvPicPr>
          <p:cNvPr id="10" name="图片 9">
            <a:extLst>
              <a:ext uri="{FF2B5EF4-FFF2-40B4-BE49-F238E27FC236}">
                <a16:creationId xmlns:a16="http://schemas.microsoft.com/office/drawing/2014/main" id="{CDB82C93-2FF7-4E1A-AA4E-0381B03F1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629" y="1682533"/>
            <a:ext cx="4872687" cy="3169227"/>
          </a:xfrm>
          <a:prstGeom prst="rect">
            <a:avLst/>
          </a:prstGeom>
        </p:spPr>
      </p:pic>
      <p:sp>
        <p:nvSpPr>
          <p:cNvPr id="11" name="矩形 10">
            <a:extLst>
              <a:ext uri="{FF2B5EF4-FFF2-40B4-BE49-F238E27FC236}">
                <a16:creationId xmlns:a16="http://schemas.microsoft.com/office/drawing/2014/main" id="{7EA17C42-3DBC-43C3-B7D1-0E5026FE0A5D}"/>
              </a:ext>
            </a:extLst>
          </p:cNvPr>
          <p:cNvSpPr/>
          <p:nvPr/>
        </p:nvSpPr>
        <p:spPr>
          <a:xfrm>
            <a:off x="666750" y="1986297"/>
            <a:ext cx="3087832" cy="461665"/>
          </a:xfrm>
          <a:prstGeom prst="rect">
            <a:avLst/>
          </a:prstGeom>
        </p:spPr>
        <p:txBody>
          <a:bodyPr wrap="square">
            <a:spAutoFit/>
          </a:bodyPr>
          <a:lstStyle/>
          <a:p>
            <a:r>
              <a:rPr lang="en-US" altLang="zh-CN" sz="2400" dirty="0">
                <a:highlight>
                  <a:srgbClr val="00FFFF"/>
                </a:highlight>
              </a:rPr>
              <a:t>git checkout -b </a:t>
            </a:r>
            <a:r>
              <a:rPr lang="zh-CN" altLang="en-US" sz="2400" dirty="0">
                <a:highlight>
                  <a:srgbClr val="00FFFF"/>
                </a:highlight>
              </a:rPr>
              <a:t>分支名</a:t>
            </a:r>
          </a:p>
        </p:txBody>
      </p:sp>
      <p:sp>
        <p:nvSpPr>
          <p:cNvPr id="13" name="矩形 12">
            <a:extLst>
              <a:ext uri="{FF2B5EF4-FFF2-40B4-BE49-F238E27FC236}">
                <a16:creationId xmlns:a16="http://schemas.microsoft.com/office/drawing/2014/main" id="{E87C7836-F133-48C5-8322-B2EBFE3AE627}"/>
              </a:ext>
            </a:extLst>
          </p:cNvPr>
          <p:cNvSpPr/>
          <p:nvPr/>
        </p:nvSpPr>
        <p:spPr>
          <a:xfrm>
            <a:off x="666750" y="2598003"/>
            <a:ext cx="4872687" cy="830997"/>
          </a:xfrm>
          <a:prstGeom prst="rect">
            <a:avLst/>
          </a:prstGeom>
        </p:spPr>
        <p:txBody>
          <a:bodyPr wrap="square">
            <a:spAutoFit/>
          </a:bodyPr>
          <a:lstStyle/>
          <a:p>
            <a:r>
              <a:rPr lang="en-US" altLang="zh-CN" sz="2400" dirty="0">
                <a:latin typeface="+mn-ea"/>
              </a:rPr>
              <a:t>git checkout</a:t>
            </a:r>
            <a:r>
              <a:rPr lang="zh-CN" altLang="en-US" sz="2400" dirty="0">
                <a:latin typeface="+mn-ea"/>
              </a:rPr>
              <a:t>命令加上</a:t>
            </a:r>
            <a:r>
              <a:rPr lang="en-US" altLang="zh-CN" sz="2400" dirty="0">
                <a:latin typeface="+mn-ea"/>
              </a:rPr>
              <a:t>-b</a:t>
            </a:r>
            <a:r>
              <a:rPr lang="zh-CN" altLang="en-US" sz="2400" dirty="0">
                <a:latin typeface="+mn-ea"/>
              </a:rPr>
              <a:t>参数表示创建并切换，相当于以下两条命令：</a:t>
            </a:r>
          </a:p>
        </p:txBody>
      </p:sp>
      <p:sp>
        <p:nvSpPr>
          <p:cNvPr id="14" name="矩形 13">
            <a:extLst>
              <a:ext uri="{FF2B5EF4-FFF2-40B4-BE49-F238E27FC236}">
                <a16:creationId xmlns:a16="http://schemas.microsoft.com/office/drawing/2014/main" id="{E5106B18-BF04-4AE4-800B-97CC17BD22A9}"/>
              </a:ext>
            </a:extLst>
          </p:cNvPr>
          <p:cNvSpPr/>
          <p:nvPr/>
        </p:nvSpPr>
        <p:spPr>
          <a:xfrm>
            <a:off x="666750" y="3593062"/>
            <a:ext cx="4307032" cy="830997"/>
          </a:xfrm>
          <a:prstGeom prst="rect">
            <a:avLst/>
          </a:prstGeom>
        </p:spPr>
        <p:txBody>
          <a:bodyPr wrap="square">
            <a:spAutoFit/>
          </a:bodyPr>
          <a:lstStyle/>
          <a:p>
            <a:r>
              <a:rPr lang="fr-FR" altLang="zh-CN" sz="2400" dirty="0">
                <a:highlight>
                  <a:srgbClr val="00FFFF"/>
                </a:highlight>
              </a:rPr>
              <a:t>git branch </a:t>
            </a:r>
            <a:r>
              <a:rPr lang="zh-CN" altLang="en-US" sz="2400" dirty="0">
                <a:highlight>
                  <a:srgbClr val="00FFFF"/>
                </a:highlight>
              </a:rPr>
              <a:t>分支名</a:t>
            </a:r>
            <a:r>
              <a:rPr lang="zh-CN" altLang="en-US" sz="2400" dirty="0"/>
              <a:t>  </a:t>
            </a:r>
            <a:r>
              <a:rPr lang="en-US" altLang="zh-CN" sz="2400" dirty="0">
                <a:solidFill>
                  <a:srgbClr val="FF0000"/>
                </a:solidFill>
              </a:rPr>
              <a:t>(</a:t>
            </a:r>
            <a:r>
              <a:rPr lang="zh-CN" altLang="en-US" sz="2400" dirty="0">
                <a:solidFill>
                  <a:srgbClr val="FF0000"/>
                </a:solidFill>
              </a:rPr>
              <a:t>创建分支</a:t>
            </a:r>
            <a:r>
              <a:rPr lang="en-US" altLang="zh-CN" sz="2400" dirty="0">
                <a:solidFill>
                  <a:srgbClr val="FF0000"/>
                </a:solidFill>
              </a:rPr>
              <a:t>)</a:t>
            </a:r>
          </a:p>
          <a:p>
            <a:r>
              <a:rPr lang="fr-FR" altLang="zh-CN" sz="2400" dirty="0">
                <a:highlight>
                  <a:srgbClr val="00FFFF"/>
                </a:highlight>
              </a:rPr>
              <a:t>git checkout </a:t>
            </a:r>
            <a:r>
              <a:rPr lang="zh-CN" altLang="en-US" sz="2400" dirty="0">
                <a:highlight>
                  <a:srgbClr val="00FFFF"/>
                </a:highlight>
              </a:rPr>
              <a:t>分支名</a:t>
            </a:r>
            <a:r>
              <a:rPr lang="zh-CN" altLang="en-US" sz="2400" dirty="0"/>
              <a:t>  </a:t>
            </a:r>
            <a:r>
              <a:rPr lang="en-US" altLang="zh-CN" sz="2400" dirty="0">
                <a:solidFill>
                  <a:srgbClr val="FF0000"/>
                </a:solidFill>
              </a:rPr>
              <a:t>(</a:t>
            </a:r>
            <a:r>
              <a:rPr lang="zh-CN" altLang="en-US" sz="2400" dirty="0">
                <a:solidFill>
                  <a:srgbClr val="FF0000"/>
                </a:solidFill>
              </a:rPr>
              <a:t>切换分支</a:t>
            </a:r>
            <a:r>
              <a:rPr lang="en-US" altLang="zh-CN" sz="2400" dirty="0">
                <a:solidFill>
                  <a:srgbClr val="FF0000"/>
                </a:solidFill>
              </a:rPr>
              <a:t>)</a:t>
            </a:r>
            <a:endParaRPr lang="zh-CN" altLang="en-US" sz="2400" dirty="0">
              <a:solidFill>
                <a:srgbClr val="FF0000"/>
              </a:solidFill>
            </a:endParaRPr>
          </a:p>
        </p:txBody>
      </p:sp>
      <p:sp>
        <p:nvSpPr>
          <p:cNvPr id="15" name="矩形 14">
            <a:extLst>
              <a:ext uri="{FF2B5EF4-FFF2-40B4-BE49-F238E27FC236}">
                <a16:creationId xmlns:a16="http://schemas.microsoft.com/office/drawing/2014/main" id="{D4B2FFCF-3FDE-4013-A551-B55E79F26352}"/>
              </a:ext>
            </a:extLst>
          </p:cNvPr>
          <p:cNvSpPr/>
          <p:nvPr/>
        </p:nvSpPr>
        <p:spPr>
          <a:xfrm>
            <a:off x="666750" y="4588121"/>
            <a:ext cx="4801314" cy="461665"/>
          </a:xfrm>
          <a:prstGeom prst="rect">
            <a:avLst/>
          </a:prstGeom>
        </p:spPr>
        <p:txBody>
          <a:bodyPr wrap="none">
            <a:spAutoFit/>
          </a:bodyPr>
          <a:lstStyle/>
          <a:p>
            <a:r>
              <a:rPr lang="zh-CN" altLang="en-US" sz="2400" dirty="0">
                <a:latin typeface="+mn-ea"/>
              </a:rPr>
              <a:t>用</a:t>
            </a:r>
            <a:r>
              <a:rPr lang="en-US" altLang="zh-CN" sz="2400" dirty="0">
                <a:latin typeface="+mn-ea"/>
              </a:rPr>
              <a:t>git branch</a:t>
            </a:r>
            <a:r>
              <a:rPr lang="zh-CN" altLang="en-US" sz="2400" dirty="0">
                <a:latin typeface="+mn-ea"/>
              </a:rPr>
              <a:t>命令查看当前分支：</a:t>
            </a:r>
          </a:p>
        </p:txBody>
      </p:sp>
      <p:sp>
        <p:nvSpPr>
          <p:cNvPr id="17" name="矩形 16">
            <a:extLst>
              <a:ext uri="{FF2B5EF4-FFF2-40B4-BE49-F238E27FC236}">
                <a16:creationId xmlns:a16="http://schemas.microsoft.com/office/drawing/2014/main" id="{7E466F17-4E39-4CA8-B0E0-AEC496293602}"/>
              </a:ext>
            </a:extLst>
          </p:cNvPr>
          <p:cNvSpPr/>
          <p:nvPr/>
        </p:nvSpPr>
        <p:spPr>
          <a:xfrm>
            <a:off x="666750" y="5213848"/>
            <a:ext cx="1435136" cy="461665"/>
          </a:xfrm>
          <a:prstGeom prst="rect">
            <a:avLst/>
          </a:prstGeom>
        </p:spPr>
        <p:txBody>
          <a:bodyPr wrap="none">
            <a:spAutoFit/>
          </a:bodyPr>
          <a:lstStyle/>
          <a:p>
            <a:r>
              <a:rPr lang="en-US" altLang="zh-CN" sz="2400" dirty="0">
                <a:highlight>
                  <a:srgbClr val="00FFFF"/>
                </a:highlight>
              </a:rPr>
              <a:t>git branch</a:t>
            </a:r>
            <a:endParaRPr lang="zh-CN" altLang="en-US" sz="2400" dirty="0">
              <a:highlight>
                <a:srgbClr val="00FFFF"/>
              </a:highlight>
            </a:endParaRPr>
          </a:p>
        </p:txBody>
      </p:sp>
      <p:pic>
        <p:nvPicPr>
          <p:cNvPr id="19" name="图片 18" descr="手机屏幕的截图&#10;&#10;描述已自动生成">
            <a:extLst>
              <a:ext uri="{FF2B5EF4-FFF2-40B4-BE49-F238E27FC236}">
                <a16:creationId xmlns:a16="http://schemas.microsoft.com/office/drawing/2014/main" id="{6DD74CC2-CAA8-43B3-A5AF-E16FE252FB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691" y="4919675"/>
            <a:ext cx="5547879" cy="1568442"/>
          </a:xfrm>
          <a:prstGeom prst="rect">
            <a:avLst/>
          </a:prstGeom>
        </p:spPr>
      </p:pic>
      <p:sp>
        <p:nvSpPr>
          <p:cNvPr id="20" name="矩形 19">
            <a:extLst>
              <a:ext uri="{FF2B5EF4-FFF2-40B4-BE49-F238E27FC236}">
                <a16:creationId xmlns:a16="http://schemas.microsoft.com/office/drawing/2014/main" id="{BA0AC990-9CA8-48B6-81F1-C6F339E31280}"/>
              </a:ext>
            </a:extLst>
          </p:cNvPr>
          <p:cNvSpPr/>
          <p:nvPr/>
        </p:nvSpPr>
        <p:spPr>
          <a:xfrm>
            <a:off x="666749" y="5839575"/>
            <a:ext cx="4872687" cy="830997"/>
          </a:xfrm>
          <a:prstGeom prst="rect">
            <a:avLst/>
          </a:prstGeom>
        </p:spPr>
        <p:txBody>
          <a:bodyPr wrap="square">
            <a:spAutoFit/>
          </a:bodyPr>
          <a:lstStyle/>
          <a:p>
            <a:r>
              <a:rPr lang="en-US" altLang="zh-CN" sz="2400" dirty="0"/>
              <a:t>git branch</a:t>
            </a:r>
            <a:r>
              <a:rPr lang="zh-CN" altLang="en-US" sz="2400" dirty="0"/>
              <a:t>命令会列出所有分支，当前分支前面会标一个*号。</a:t>
            </a:r>
          </a:p>
        </p:txBody>
      </p:sp>
    </p:spTree>
    <p:extLst>
      <p:ext uri="{BB962C8B-B14F-4D97-AF65-F5344CB8AC3E}">
        <p14:creationId xmlns:p14="http://schemas.microsoft.com/office/powerpoint/2010/main" val="148052277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4" name="矩形 3">
            <a:extLst>
              <a:ext uri="{FF2B5EF4-FFF2-40B4-BE49-F238E27FC236}">
                <a16:creationId xmlns:a16="http://schemas.microsoft.com/office/drawing/2014/main" id="{1BBE3D18-03C0-4019-B779-2918F68C6933}"/>
              </a:ext>
            </a:extLst>
          </p:cNvPr>
          <p:cNvSpPr/>
          <p:nvPr/>
        </p:nvSpPr>
        <p:spPr>
          <a:xfrm>
            <a:off x="666750" y="905871"/>
            <a:ext cx="11165032" cy="830997"/>
          </a:xfrm>
          <a:prstGeom prst="rect">
            <a:avLst/>
          </a:prstGeom>
        </p:spPr>
        <p:txBody>
          <a:bodyPr wrap="square">
            <a:spAutoFit/>
          </a:bodyPr>
          <a:lstStyle/>
          <a:p>
            <a:pPr algn="just"/>
            <a:r>
              <a:rPr lang="zh-CN" altLang="en-US" sz="2400" dirty="0">
                <a:latin typeface="+mn-ea"/>
              </a:rPr>
              <a:t>    从现在开始，对工作区的修改和提交就是针对</a:t>
            </a:r>
            <a:r>
              <a:rPr lang="en-US" altLang="zh-CN" sz="2400" dirty="0">
                <a:latin typeface="+mn-ea"/>
              </a:rPr>
              <a:t>dev</a:t>
            </a:r>
            <a:r>
              <a:rPr lang="zh-CN" altLang="en-US" sz="2400" dirty="0">
                <a:latin typeface="+mn-ea"/>
              </a:rPr>
              <a:t>分支了，比如在工作区新建一个</a:t>
            </a:r>
            <a:r>
              <a:rPr lang="en-US" altLang="zh-CN" sz="2400" dirty="0">
                <a:latin typeface="+mn-ea"/>
              </a:rPr>
              <a:t>dev.txt</a:t>
            </a:r>
            <a:r>
              <a:rPr lang="zh-CN" altLang="en-US" sz="2400" dirty="0">
                <a:latin typeface="+mn-ea"/>
              </a:rPr>
              <a:t>文档后，</a:t>
            </a:r>
            <a:r>
              <a:rPr lang="en-US" altLang="zh-CN" sz="2400" dirty="0">
                <a:latin typeface="+mn-ea"/>
              </a:rPr>
              <a:t>dev</a:t>
            </a:r>
            <a:r>
              <a:rPr lang="zh-CN" altLang="en-US" sz="2400" dirty="0">
                <a:latin typeface="+mn-ea"/>
              </a:rPr>
              <a:t>指针往前移动一步，而</a:t>
            </a:r>
            <a:r>
              <a:rPr lang="en-US" altLang="zh-CN" sz="2400" dirty="0">
                <a:latin typeface="+mn-ea"/>
              </a:rPr>
              <a:t>master</a:t>
            </a:r>
            <a:r>
              <a:rPr lang="zh-CN" altLang="en-US" sz="2400" dirty="0">
                <a:latin typeface="+mn-ea"/>
              </a:rPr>
              <a:t>指针不变：</a:t>
            </a:r>
          </a:p>
        </p:txBody>
      </p:sp>
      <p:pic>
        <p:nvPicPr>
          <p:cNvPr id="10" name="图片 9" descr="图片包含 游戏机, 物体, 钟表, 画&#10;&#10;描述已自动生成">
            <a:extLst>
              <a:ext uri="{FF2B5EF4-FFF2-40B4-BE49-F238E27FC236}">
                <a16:creationId xmlns:a16="http://schemas.microsoft.com/office/drawing/2014/main" id="{C47E34F7-5B67-42DE-A556-A928D71DE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781" y="1736868"/>
            <a:ext cx="6989335" cy="3318879"/>
          </a:xfrm>
          <a:prstGeom prst="rect">
            <a:avLst/>
          </a:prstGeom>
        </p:spPr>
      </p:pic>
      <p:sp>
        <p:nvSpPr>
          <p:cNvPr id="11" name="矩形 10">
            <a:extLst>
              <a:ext uri="{FF2B5EF4-FFF2-40B4-BE49-F238E27FC236}">
                <a16:creationId xmlns:a16="http://schemas.microsoft.com/office/drawing/2014/main" id="{456EEC70-8DE4-44FF-8326-4C59EAF865BB}"/>
              </a:ext>
            </a:extLst>
          </p:cNvPr>
          <p:cNvSpPr/>
          <p:nvPr/>
        </p:nvSpPr>
        <p:spPr>
          <a:xfrm>
            <a:off x="666750" y="1819144"/>
            <a:ext cx="4163574" cy="830997"/>
          </a:xfrm>
          <a:prstGeom prst="rect">
            <a:avLst/>
          </a:prstGeom>
        </p:spPr>
        <p:txBody>
          <a:bodyPr wrap="square">
            <a:spAutoFit/>
          </a:bodyPr>
          <a:lstStyle/>
          <a:p>
            <a:r>
              <a:rPr lang="en-US" altLang="zh-CN" sz="2400" dirty="0">
                <a:highlight>
                  <a:srgbClr val="00FFFF"/>
                </a:highlight>
              </a:rPr>
              <a:t>git add dev.txt</a:t>
            </a:r>
          </a:p>
          <a:p>
            <a:r>
              <a:rPr lang="en-US" altLang="zh-CN" sz="2400" dirty="0">
                <a:highlight>
                  <a:srgbClr val="00FFFF"/>
                </a:highlight>
              </a:rPr>
              <a:t>git commit -m “create dev.txt"</a:t>
            </a:r>
            <a:endParaRPr lang="zh-CN" altLang="en-US" sz="2400" dirty="0">
              <a:highlight>
                <a:srgbClr val="00FFFF"/>
              </a:highlight>
            </a:endParaRPr>
          </a:p>
        </p:txBody>
      </p:sp>
      <p:pic>
        <p:nvPicPr>
          <p:cNvPr id="13" name="图片 12" descr="屏幕上有字&#10;&#10;描述已自动生成">
            <a:extLst>
              <a:ext uri="{FF2B5EF4-FFF2-40B4-BE49-F238E27FC236}">
                <a16:creationId xmlns:a16="http://schemas.microsoft.com/office/drawing/2014/main" id="{1C17B300-E675-43D7-88AA-1F137D536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279" y="5219787"/>
            <a:ext cx="5039503" cy="1464683"/>
          </a:xfrm>
          <a:prstGeom prst="rect">
            <a:avLst/>
          </a:prstGeom>
        </p:spPr>
      </p:pic>
      <p:pic>
        <p:nvPicPr>
          <p:cNvPr id="19" name="图片 18" descr="手机屏幕截图&#10;&#10;描述已自动生成">
            <a:extLst>
              <a:ext uri="{FF2B5EF4-FFF2-40B4-BE49-F238E27FC236}">
                <a16:creationId xmlns:a16="http://schemas.microsoft.com/office/drawing/2014/main" id="{9980ECB6-0BA6-499B-813D-83778FB2C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182" y="5219787"/>
            <a:ext cx="6144207" cy="797032"/>
          </a:xfrm>
          <a:prstGeom prst="rect">
            <a:avLst/>
          </a:prstGeom>
        </p:spPr>
      </p:pic>
      <p:sp>
        <p:nvSpPr>
          <p:cNvPr id="20" name="矩形 19">
            <a:extLst>
              <a:ext uri="{FF2B5EF4-FFF2-40B4-BE49-F238E27FC236}">
                <a16:creationId xmlns:a16="http://schemas.microsoft.com/office/drawing/2014/main" id="{FC91B634-06B2-4B7D-9C68-C320C70FDEC1}"/>
              </a:ext>
            </a:extLst>
          </p:cNvPr>
          <p:cNvSpPr/>
          <p:nvPr/>
        </p:nvSpPr>
        <p:spPr>
          <a:xfrm>
            <a:off x="486641" y="4305244"/>
            <a:ext cx="3906116" cy="830997"/>
          </a:xfrm>
          <a:prstGeom prst="rect">
            <a:avLst/>
          </a:prstGeom>
        </p:spPr>
        <p:txBody>
          <a:bodyPr wrap="square">
            <a:spAutoFit/>
          </a:bodyPr>
          <a:lstStyle/>
          <a:p>
            <a:pPr algn="just"/>
            <a:r>
              <a:rPr lang="zh-CN" altLang="en-US" sz="2400" dirty="0">
                <a:latin typeface="+mn-ea"/>
              </a:rPr>
              <a:t>   在</a:t>
            </a:r>
            <a:r>
              <a:rPr lang="en-US" altLang="zh-CN" sz="2400" dirty="0">
                <a:latin typeface="+mn-ea"/>
              </a:rPr>
              <a:t>dev</a:t>
            </a:r>
            <a:r>
              <a:rPr lang="zh-CN" altLang="en-US" sz="2400" dirty="0">
                <a:latin typeface="+mn-ea"/>
              </a:rPr>
              <a:t>分支下，能够看到工作区中有</a:t>
            </a:r>
            <a:r>
              <a:rPr lang="en-US" altLang="zh-CN" sz="2400" dirty="0">
                <a:latin typeface="+mn-ea"/>
              </a:rPr>
              <a:t>dev.txt</a:t>
            </a:r>
            <a:r>
              <a:rPr lang="zh-CN" altLang="en-US" sz="2400" dirty="0">
                <a:latin typeface="+mn-ea"/>
              </a:rPr>
              <a:t>文档。</a:t>
            </a:r>
          </a:p>
        </p:txBody>
      </p:sp>
    </p:spTree>
    <p:extLst>
      <p:ext uri="{BB962C8B-B14F-4D97-AF65-F5344CB8AC3E}">
        <p14:creationId xmlns:p14="http://schemas.microsoft.com/office/powerpoint/2010/main" val="3520821102"/>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14" name="矩形 13">
            <a:extLst>
              <a:ext uri="{FF2B5EF4-FFF2-40B4-BE49-F238E27FC236}">
                <a16:creationId xmlns:a16="http://schemas.microsoft.com/office/drawing/2014/main" id="{D7021FDE-B1A6-4BF9-A3F4-A2923E642274}"/>
              </a:ext>
            </a:extLst>
          </p:cNvPr>
          <p:cNvSpPr/>
          <p:nvPr/>
        </p:nvSpPr>
        <p:spPr>
          <a:xfrm>
            <a:off x="666750" y="1068157"/>
            <a:ext cx="10818668" cy="461665"/>
          </a:xfrm>
          <a:prstGeom prst="rect">
            <a:avLst/>
          </a:prstGeom>
        </p:spPr>
        <p:txBody>
          <a:bodyPr wrap="square">
            <a:spAutoFit/>
          </a:bodyPr>
          <a:lstStyle/>
          <a:p>
            <a:pPr algn="just"/>
            <a:r>
              <a:rPr lang="zh-CN" altLang="en-US" sz="2400" dirty="0"/>
              <a:t>现在，</a:t>
            </a:r>
            <a:r>
              <a:rPr lang="en-US" altLang="zh-CN" sz="2400" dirty="0"/>
              <a:t>dev</a:t>
            </a:r>
            <a:r>
              <a:rPr lang="zh-CN" altLang="en-US" sz="2400" dirty="0"/>
              <a:t>分支的工作完成，我们就可以切换回</a:t>
            </a:r>
            <a:r>
              <a:rPr lang="en-US" altLang="zh-CN" sz="2400" dirty="0"/>
              <a:t>master</a:t>
            </a:r>
            <a:r>
              <a:rPr lang="zh-CN" altLang="en-US" sz="2400" dirty="0"/>
              <a:t>分支：</a:t>
            </a:r>
          </a:p>
        </p:txBody>
      </p:sp>
      <p:sp>
        <p:nvSpPr>
          <p:cNvPr id="15" name="矩形 14">
            <a:extLst>
              <a:ext uri="{FF2B5EF4-FFF2-40B4-BE49-F238E27FC236}">
                <a16:creationId xmlns:a16="http://schemas.microsoft.com/office/drawing/2014/main" id="{4FF13D77-2614-4DFE-8602-EC97634EAA72}"/>
              </a:ext>
            </a:extLst>
          </p:cNvPr>
          <p:cNvSpPr/>
          <p:nvPr/>
        </p:nvSpPr>
        <p:spPr>
          <a:xfrm>
            <a:off x="666750" y="1590350"/>
            <a:ext cx="2640916" cy="461665"/>
          </a:xfrm>
          <a:prstGeom prst="rect">
            <a:avLst/>
          </a:prstGeom>
        </p:spPr>
        <p:txBody>
          <a:bodyPr wrap="none">
            <a:spAutoFit/>
          </a:bodyPr>
          <a:lstStyle/>
          <a:p>
            <a:r>
              <a:rPr lang="en-US" altLang="zh-CN" sz="2400" dirty="0">
                <a:highlight>
                  <a:srgbClr val="00FFFF"/>
                </a:highlight>
              </a:rPr>
              <a:t>git checkout master</a:t>
            </a:r>
            <a:endParaRPr lang="zh-CN" altLang="en-US" sz="2400" dirty="0">
              <a:highlight>
                <a:srgbClr val="00FFFF"/>
              </a:highlight>
            </a:endParaRPr>
          </a:p>
        </p:txBody>
      </p:sp>
      <p:pic>
        <p:nvPicPr>
          <p:cNvPr id="9" name="图片 8">
            <a:extLst>
              <a:ext uri="{FF2B5EF4-FFF2-40B4-BE49-F238E27FC236}">
                <a16:creationId xmlns:a16="http://schemas.microsoft.com/office/drawing/2014/main" id="{9BFC1D67-B3FE-43B8-946D-6F5BED919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02" y="4894288"/>
            <a:ext cx="6774906" cy="831814"/>
          </a:xfrm>
          <a:prstGeom prst="rect">
            <a:avLst/>
          </a:prstGeom>
        </p:spPr>
      </p:pic>
      <p:pic>
        <p:nvPicPr>
          <p:cNvPr id="16" name="图片 15" descr="屏幕上有字&#10;&#10;描述已自动生成">
            <a:extLst>
              <a:ext uri="{FF2B5EF4-FFF2-40B4-BE49-F238E27FC236}">
                <a16:creationId xmlns:a16="http://schemas.microsoft.com/office/drawing/2014/main" id="{22C64B1B-BC05-4A03-8540-563BD000A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02" y="2165592"/>
            <a:ext cx="6721253" cy="1594344"/>
          </a:xfrm>
          <a:prstGeom prst="rect">
            <a:avLst/>
          </a:prstGeom>
        </p:spPr>
      </p:pic>
      <p:sp>
        <p:nvSpPr>
          <p:cNvPr id="17" name="矩形 16">
            <a:extLst>
              <a:ext uri="{FF2B5EF4-FFF2-40B4-BE49-F238E27FC236}">
                <a16:creationId xmlns:a16="http://schemas.microsoft.com/office/drawing/2014/main" id="{EAD9F85A-7013-491A-BEEA-39D9FB4886C8}"/>
              </a:ext>
            </a:extLst>
          </p:cNvPr>
          <p:cNvSpPr/>
          <p:nvPr/>
        </p:nvSpPr>
        <p:spPr>
          <a:xfrm>
            <a:off x="686666" y="3939141"/>
            <a:ext cx="10818668" cy="830997"/>
          </a:xfrm>
          <a:prstGeom prst="rect">
            <a:avLst/>
          </a:prstGeom>
        </p:spPr>
        <p:txBody>
          <a:bodyPr wrap="square">
            <a:spAutoFit/>
          </a:bodyPr>
          <a:lstStyle/>
          <a:p>
            <a:pPr algn="just"/>
            <a:r>
              <a:rPr lang="zh-CN" altLang="en-US" sz="2400" dirty="0"/>
              <a:t>切换回</a:t>
            </a:r>
            <a:r>
              <a:rPr lang="en-US" altLang="zh-CN" sz="2400" dirty="0"/>
              <a:t>master</a:t>
            </a:r>
            <a:r>
              <a:rPr lang="zh-CN" altLang="en-US" sz="2400" dirty="0"/>
              <a:t>分支后，在本地工作区看不到</a:t>
            </a:r>
            <a:r>
              <a:rPr lang="en-US" altLang="zh-CN" sz="2400" dirty="0"/>
              <a:t>dev.txt</a:t>
            </a:r>
            <a:r>
              <a:rPr lang="zh-CN" altLang="en-US" sz="2400" dirty="0"/>
              <a:t>文档</a:t>
            </a:r>
            <a:r>
              <a:rPr lang="en-US" altLang="zh-CN" sz="2400" dirty="0"/>
              <a:t>(</a:t>
            </a:r>
            <a:r>
              <a:rPr lang="en-US" altLang="zh-CN" sz="2400" dirty="0">
                <a:solidFill>
                  <a:srgbClr val="FF0000"/>
                </a:solidFill>
              </a:rPr>
              <a:t>dev.txt</a:t>
            </a:r>
            <a:r>
              <a:rPr lang="zh-CN" altLang="en-US" sz="2400" dirty="0">
                <a:solidFill>
                  <a:srgbClr val="FF0000"/>
                </a:solidFill>
              </a:rPr>
              <a:t>文档不在</a:t>
            </a:r>
            <a:r>
              <a:rPr lang="en-US" altLang="zh-CN" sz="2400" dirty="0">
                <a:solidFill>
                  <a:srgbClr val="FF0000"/>
                </a:solidFill>
              </a:rPr>
              <a:t>master</a:t>
            </a:r>
            <a:r>
              <a:rPr lang="zh-CN" altLang="en-US" sz="2400" dirty="0">
                <a:solidFill>
                  <a:srgbClr val="FF0000"/>
                </a:solidFill>
              </a:rPr>
              <a:t>分支进度中</a:t>
            </a:r>
            <a:r>
              <a:rPr lang="en-US" altLang="zh-CN" sz="2400" dirty="0"/>
              <a:t>)</a:t>
            </a:r>
            <a:r>
              <a:rPr lang="zh-CN" altLang="en-US" sz="2400" dirty="0"/>
              <a:t>。</a:t>
            </a:r>
          </a:p>
        </p:txBody>
      </p:sp>
    </p:spTree>
    <p:extLst>
      <p:ext uri="{BB962C8B-B14F-4D97-AF65-F5344CB8AC3E}">
        <p14:creationId xmlns:p14="http://schemas.microsoft.com/office/powerpoint/2010/main" val="218736821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a:stCxn id="35" idx="3"/>
          </p:cNvCxnSpPr>
          <p:nvPr/>
        </p:nvCxnSpPr>
        <p:spPr>
          <a:xfrm flipV="1">
            <a:off x="3187700" y="571500"/>
            <a:ext cx="9220200"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35" idx="1"/>
          </p:cNvCxnSpPr>
          <p:nvPr/>
        </p:nvCxnSpPr>
        <p:spPr>
          <a:xfrm>
            <a:off x="-193675" y="571500"/>
            <a:ext cx="10090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6750" y="300355"/>
            <a:ext cx="2520950" cy="523240"/>
            <a:chOff x="666819" y="300264"/>
            <a:chExt cx="3257149" cy="523220"/>
          </a:xfrm>
        </p:grpSpPr>
        <p:sp>
          <p:nvSpPr>
            <p:cNvPr id="35" name="圆角矩形 34"/>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版本控制</a:t>
              </a:r>
            </a:p>
          </p:txBody>
        </p:sp>
      </p:grpSp>
      <p:sp>
        <p:nvSpPr>
          <p:cNvPr id="10" name="文本框 9"/>
          <p:cNvSpPr txBox="1"/>
          <p:nvPr/>
        </p:nvSpPr>
        <p:spPr>
          <a:xfrm>
            <a:off x="872490" y="1080135"/>
            <a:ext cx="10447655" cy="5167568"/>
          </a:xfrm>
          <a:prstGeom prst="rect">
            <a:avLst/>
          </a:prstGeom>
          <a:noFill/>
        </p:spPr>
        <p:txBody>
          <a:bodyPr wrap="square" rtlCol="0" anchor="t">
            <a:spAutoFit/>
          </a:bodyPr>
          <a:lstStyle/>
          <a:p>
            <a:pPr marL="342900" indent="-342900" algn="just">
              <a:lnSpc>
                <a:spcPct val="120000"/>
              </a:lnSpc>
              <a:spcBef>
                <a:spcPts val="600"/>
              </a:spcBef>
              <a:spcAft>
                <a:spcPts val="600"/>
              </a:spcAft>
              <a:buSzPct val="80000"/>
              <a:buFont typeface="Wingdings" panose="05000000000000000000" pitchFamily="2" charset="2"/>
              <a:buChar char="n"/>
            </a:pPr>
            <a:r>
              <a:rPr lang="en-US" altLang="zh-CN" sz="2800" dirty="0"/>
              <a:t> </a:t>
            </a:r>
            <a:r>
              <a:rPr lang="zh-CN" altLang="en-US" sz="2800" dirty="0"/>
              <a:t>版本控制</a:t>
            </a:r>
            <a:r>
              <a:rPr lang="en-US" altLang="zh-CN" sz="2800" dirty="0"/>
              <a:t>(Revision control)</a:t>
            </a:r>
            <a:r>
              <a:rPr lang="zh-CN" altLang="en-US" sz="2800" dirty="0"/>
              <a:t>是指对软件开发过程中各种程序代码、配置文件及说明文档等文件变更的管理，是软件配置管理的核心思想之一，是一种方便查看历史更改记录，备份以便恢复以前的版本的软件工程技术。</a:t>
            </a:r>
            <a:endParaRPr lang="en-US" altLang="zh-CN" sz="2800" dirty="0"/>
          </a:p>
          <a:p>
            <a:pPr marL="342900" indent="-342900" algn="just">
              <a:lnSpc>
                <a:spcPct val="120000"/>
              </a:lnSpc>
              <a:spcBef>
                <a:spcPts val="600"/>
              </a:spcBef>
              <a:spcAft>
                <a:spcPts val="600"/>
              </a:spcAft>
              <a:buSzPct val="80000"/>
              <a:buFont typeface="Wingdings" panose="05000000000000000000" pitchFamily="2" charset="2"/>
              <a:buChar char="n"/>
            </a:pPr>
            <a:r>
              <a:rPr lang="zh-CN" altLang="en-US" sz="2800" b="1" dirty="0">
                <a:solidFill>
                  <a:srgbClr val="C00000"/>
                </a:solidFill>
              </a:rPr>
              <a:t>简单说就是用于管理多人协同开发项目的技术。</a:t>
            </a:r>
          </a:p>
          <a:p>
            <a:pPr marL="342900" indent="-342900" algn="just">
              <a:lnSpc>
                <a:spcPct val="120000"/>
              </a:lnSpc>
              <a:spcBef>
                <a:spcPts val="600"/>
              </a:spcBef>
              <a:spcAft>
                <a:spcPts val="600"/>
              </a:spcAft>
              <a:buSzPct val="80000"/>
              <a:buFont typeface="Wingdings" panose="05000000000000000000" pitchFamily="2" charset="2"/>
              <a:buChar char="n"/>
            </a:pPr>
            <a:r>
              <a:rPr lang="zh-CN" altLang="en-US" sz="2800" dirty="0"/>
              <a:t>如果忽视版本控制将产生诸多问题，如软件代码的一致性、软件内容的冗余、软件过程的事务性、软件开发过程中的并发性、软件源代码的安全性，以及软件的整合等问题。</a:t>
            </a:r>
          </a:p>
          <a:p>
            <a:pPr algn="just">
              <a:lnSpc>
                <a:spcPct val="150000"/>
              </a:lnSpc>
              <a:spcAft>
                <a:spcPts val="600"/>
              </a:spcAft>
            </a:pPr>
            <a:r>
              <a:rPr lang="en-US" altLang="zh-CN" sz="2400" dirty="0"/>
              <a:t>	</a:t>
            </a:r>
            <a:endParaRPr lang="zh-CN" altLang="en-US" sz="2400"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3" name="矩形 2">
            <a:extLst>
              <a:ext uri="{FF2B5EF4-FFF2-40B4-BE49-F238E27FC236}">
                <a16:creationId xmlns:a16="http://schemas.microsoft.com/office/drawing/2014/main" id="{E66F4F35-A29D-41A6-8932-B09906B547AD}"/>
              </a:ext>
            </a:extLst>
          </p:cNvPr>
          <p:cNvSpPr/>
          <p:nvPr/>
        </p:nvSpPr>
        <p:spPr>
          <a:xfrm>
            <a:off x="666749" y="1068157"/>
            <a:ext cx="11040341" cy="461665"/>
          </a:xfrm>
          <a:prstGeom prst="rect">
            <a:avLst/>
          </a:prstGeom>
        </p:spPr>
        <p:txBody>
          <a:bodyPr wrap="square">
            <a:spAutoFit/>
          </a:bodyPr>
          <a:lstStyle/>
          <a:p>
            <a:pPr algn="just"/>
            <a:r>
              <a:rPr lang="zh-CN" altLang="en-US" sz="2400" dirty="0"/>
              <a:t>      假如我们在dev上的工作完成了，就可以把dev合并到master上。</a:t>
            </a:r>
          </a:p>
        </p:txBody>
      </p:sp>
      <p:pic>
        <p:nvPicPr>
          <p:cNvPr id="9" name="图片 8" descr="图片包含 游戏机, 物体, 钟表&#10;&#10;描述已自动生成">
            <a:extLst>
              <a:ext uri="{FF2B5EF4-FFF2-40B4-BE49-F238E27FC236}">
                <a16:creationId xmlns:a16="http://schemas.microsoft.com/office/drawing/2014/main" id="{844AFB8B-0BB1-475E-A525-63EA32445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326" y="1621537"/>
            <a:ext cx="5718183" cy="3033590"/>
          </a:xfrm>
          <a:prstGeom prst="rect">
            <a:avLst/>
          </a:prstGeom>
        </p:spPr>
      </p:pic>
      <p:sp>
        <p:nvSpPr>
          <p:cNvPr id="11" name="矩形 10">
            <a:extLst>
              <a:ext uri="{FF2B5EF4-FFF2-40B4-BE49-F238E27FC236}">
                <a16:creationId xmlns:a16="http://schemas.microsoft.com/office/drawing/2014/main" id="{1EE6CD83-6229-44BE-AF55-3E87DBA06BEE}"/>
              </a:ext>
            </a:extLst>
          </p:cNvPr>
          <p:cNvSpPr/>
          <p:nvPr/>
        </p:nvSpPr>
        <p:spPr>
          <a:xfrm>
            <a:off x="827993" y="1639305"/>
            <a:ext cx="5283321" cy="1200329"/>
          </a:xfrm>
          <a:prstGeom prst="rect">
            <a:avLst/>
          </a:prstGeom>
        </p:spPr>
        <p:txBody>
          <a:bodyPr wrap="square">
            <a:spAutoFit/>
          </a:bodyPr>
          <a:lstStyle/>
          <a:p>
            <a:r>
              <a:rPr lang="en-US" altLang="zh-CN" sz="2400" dirty="0">
                <a:highlight>
                  <a:srgbClr val="00FFFF"/>
                </a:highlight>
              </a:rPr>
              <a:t> git merge dev</a:t>
            </a:r>
            <a:r>
              <a:rPr lang="en-US" altLang="zh-CN" sz="2400" dirty="0"/>
              <a:t>  </a:t>
            </a:r>
            <a:r>
              <a:rPr lang="en-US" altLang="zh-CN" sz="2400" dirty="0">
                <a:solidFill>
                  <a:srgbClr val="FF0000"/>
                </a:solidFill>
              </a:rPr>
              <a:t>(dev</a:t>
            </a:r>
            <a:r>
              <a:rPr lang="zh-CN" altLang="en-US" sz="2400" dirty="0">
                <a:solidFill>
                  <a:srgbClr val="FF0000"/>
                </a:solidFill>
              </a:rPr>
              <a:t>为要合并的分支名</a:t>
            </a:r>
            <a:r>
              <a:rPr lang="en-US" altLang="zh-CN" sz="2400" dirty="0">
                <a:solidFill>
                  <a:srgbClr val="FF0000"/>
                </a:solidFill>
              </a:rPr>
              <a:t>)</a:t>
            </a:r>
          </a:p>
          <a:p>
            <a:r>
              <a:rPr lang="en-US" altLang="zh-CN" sz="2400" dirty="0"/>
              <a:t>git merge</a:t>
            </a:r>
            <a:r>
              <a:rPr lang="zh-CN" altLang="en-US" sz="2400" dirty="0"/>
              <a:t>命令用于合并指定分支到当前分支。</a:t>
            </a:r>
          </a:p>
        </p:txBody>
      </p:sp>
      <p:pic>
        <p:nvPicPr>
          <p:cNvPr id="13" name="图片 12" descr="手机屏幕的截图&#10;&#10;描述已自动生成">
            <a:extLst>
              <a:ext uri="{FF2B5EF4-FFF2-40B4-BE49-F238E27FC236}">
                <a16:creationId xmlns:a16="http://schemas.microsoft.com/office/drawing/2014/main" id="{B2BCE486-F2C1-4547-B636-299C52C7C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93" y="2839634"/>
            <a:ext cx="5060189" cy="1742032"/>
          </a:xfrm>
          <a:prstGeom prst="rect">
            <a:avLst/>
          </a:prstGeom>
        </p:spPr>
      </p:pic>
      <p:pic>
        <p:nvPicPr>
          <p:cNvPr id="15" name="图片 14" descr="手机屏幕截图&#10;&#10;描述已自动生成">
            <a:extLst>
              <a:ext uri="{FF2B5EF4-FFF2-40B4-BE49-F238E27FC236}">
                <a16:creationId xmlns:a16="http://schemas.microsoft.com/office/drawing/2014/main" id="{8DEE32F6-D926-4CF4-8DE5-6A364D6EC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61" y="5412663"/>
            <a:ext cx="7782860" cy="1129770"/>
          </a:xfrm>
          <a:prstGeom prst="rect">
            <a:avLst/>
          </a:prstGeom>
        </p:spPr>
      </p:pic>
      <p:sp>
        <p:nvSpPr>
          <p:cNvPr id="16" name="矩形 15">
            <a:extLst>
              <a:ext uri="{FF2B5EF4-FFF2-40B4-BE49-F238E27FC236}">
                <a16:creationId xmlns:a16="http://schemas.microsoft.com/office/drawing/2014/main" id="{C9B3BAA0-C886-4E08-AB7B-904DB78EB8A3}"/>
              </a:ext>
            </a:extLst>
          </p:cNvPr>
          <p:cNvSpPr/>
          <p:nvPr/>
        </p:nvSpPr>
        <p:spPr>
          <a:xfrm>
            <a:off x="604861" y="4581666"/>
            <a:ext cx="5283321" cy="830997"/>
          </a:xfrm>
          <a:prstGeom prst="rect">
            <a:avLst/>
          </a:prstGeom>
        </p:spPr>
        <p:txBody>
          <a:bodyPr wrap="square">
            <a:spAutoFit/>
          </a:bodyPr>
          <a:lstStyle/>
          <a:p>
            <a:r>
              <a:rPr lang="zh-CN" altLang="en-US" sz="2400" dirty="0"/>
              <a:t>可以看到在</a:t>
            </a:r>
            <a:r>
              <a:rPr lang="en-US" altLang="zh-CN" sz="2400" dirty="0"/>
              <a:t>master</a:t>
            </a:r>
            <a:r>
              <a:rPr lang="zh-CN" altLang="en-US" sz="2400" dirty="0"/>
              <a:t>分支下，工作区出现了</a:t>
            </a:r>
            <a:r>
              <a:rPr lang="en-US" altLang="zh-CN" sz="2400" dirty="0"/>
              <a:t>dev.txt</a:t>
            </a:r>
            <a:r>
              <a:rPr lang="zh-CN" altLang="en-US" sz="2400" dirty="0"/>
              <a:t>文档，合并完毕。</a:t>
            </a:r>
          </a:p>
        </p:txBody>
      </p:sp>
    </p:spTree>
    <p:extLst>
      <p:ext uri="{BB962C8B-B14F-4D97-AF65-F5344CB8AC3E}">
        <p14:creationId xmlns:p14="http://schemas.microsoft.com/office/powerpoint/2010/main" val="10863878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4" name="矩形 3">
            <a:extLst>
              <a:ext uri="{FF2B5EF4-FFF2-40B4-BE49-F238E27FC236}">
                <a16:creationId xmlns:a16="http://schemas.microsoft.com/office/drawing/2014/main" id="{9B344327-3180-4256-91FC-7E66DE3BD4EB}"/>
              </a:ext>
            </a:extLst>
          </p:cNvPr>
          <p:cNvSpPr/>
          <p:nvPr/>
        </p:nvSpPr>
        <p:spPr>
          <a:xfrm>
            <a:off x="561975" y="1093470"/>
            <a:ext cx="11068050" cy="830997"/>
          </a:xfrm>
          <a:prstGeom prst="rect">
            <a:avLst/>
          </a:prstGeom>
        </p:spPr>
        <p:txBody>
          <a:bodyPr wrap="square">
            <a:spAutoFit/>
          </a:bodyPr>
          <a:lstStyle/>
          <a:p>
            <a:pPr algn="just"/>
            <a:r>
              <a:rPr lang="zh-CN" altLang="en-US" sz="2400" dirty="0">
                <a:latin typeface="+mn-ea"/>
              </a:rPr>
              <a:t>    合并完分支后，甚至可以删除</a:t>
            </a:r>
            <a:r>
              <a:rPr lang="en-US" altLang="zh-CN" sz="2400" dirty="0">
                <a:latin typeface="+mn-ea"/>
              </a:rPr>
              <a:t>dev</a:t>
            </a:r>
            <a:r>
              <a:rPr lang="zh-CN" altLang="en-US" sz="2400" dirty="0">
                <a:latin typeface="+mn-ea"/>
              </a:rPr>
              <a:t>分支。删除</a:t>
            </a:r>
            <a:r>
              <a:rPr lang="en-US" altLang="zh-CN" sz="2400" dirty="0">
                <a:latin typeface="+mn-ea"/>
              </a:rPr>
              <a:t>dev</a:t>
            </a:r>
            <a:r>
              <a:rPr lang="zh-CN" altLang="en-US" sz="2400" dirty="0">
                <a:latin typeface="+mn-ea"/>
              </a:rPr>
              <a:t>分支就是把</a:t>
            </a:r>
            <a:r>
              <a:rPr lang="en-US" altLang="zh-CN" sz="2400" dirty="0">
                <a:latin typeface="+mn-ea"/>
              </a:rPr>
              <a:t>dev</a:t>
            </a:r>
            <a:r>
              <a:rPr lang="zh-CN" altLang="en-US" sz="2400" dirty="0">
                <a:latin typeface="+mn-ea"/>
              </a:rPr>
              <a:t>指针给删掉，删掉后，我们就剩下了一条</a:t>
            </a:r>
            <a:r>
              <a:rPr lang="en-US" altLang="zh-CN" sz="2400" dirty="0">
                <a:latin typeface="+mn-ea"/>
              </a:rPr>
              <a:t>master</a:t>
            </a:r>
            <a:r>
              <a:rPr lang="zh-CN" altLang="en-US" sz="2400" dirty="0">
                <a:latin typeface="+mn-ea"/>
              </a:rPr>
              <a:t>分支：</a:t>
            </a:r>
          </a:p>
        </p:txBody>
      </p:sp>
      <p:pic>
        <p:nvPicPr>
          <p:cNvPr id="10" name="图片 9" descr="图片包含 游戏机, 物体, 钟表&#10;&#10;描述已自动生成">
            <a:extLst>
              <a:ext uri="{FF2B5EF4-FFF2-40B4-BE49-F238E27FC236}">
                <a16:creationId xmlns:a16="http://schemas.microsoft.com/office/drawing/2014/main" id="{1D9E70BA-E13D-4CD1-A16F-0576E05AC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93" y="1931394"/>
            <a:ext cx="6140832" cy="2349661"/>
          </a:xfrm>
          <a:prstGeom prst="rect">
            <a:avLst/>
          </a:prstGeom>
        </p:spPr>
      </p:pic>
      <p:pic>
        <p:nvPicPr>
          <p:cNvPr id="12" name="图片 11" descr="手机屏幕的截图&#10;&#10;描述已自动生成">
            <a:extLst>
              <a:ext uri="{FF2B5EF4-FFF2-40B4-BE49-F238E27FC236}">
                <a16:creationId xmlns:a16="http://schemas.microsoft.com/office/drawing/2014/main" id="{8E893E03-5EC4-46BB-919B-3902DFA78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9192" y="4469822"/>
            <a:ext cx="6140831" cy="2123465"/>
          </a:xfrm>
          <a:prstGeom prst="rect">
            <a:avLst/>
          </a:prstGeom>
        </p:spPr>
      </p:pic>
      <p:sp>
        <p:nvSpPr>
          <p:cNvPr id="13" name="矩形 12">
            <a:extLst>
              <a:ext uri="{FF2B5EF4-FFF2-40B4-BE49-F238E27FC236}">
                <a16:creationId xmlns:a16="http://schemas.microsoft.com/office/drawing/2014/main" id="{B00E3525-1F63-4B1F-9E01-802AD2D99BD6}"/>
              </a:ext>
            </a:extLst>
          </p:cNvPr>
          <p:cNvSpPr/>
          <p:nvPr/>
        </p:nvSpPr>
        <p:spPr>
          <a:xfrm>
            <a:off x="561975" y="1981597"/>
            <a:ext cx="2283254" cy="461665"/>
          </a:xfrm>
          <a:prstGeom prst="rect">
            <a:avLst/>
          </a:prstGeom>
        </p:spPr>
        <p:txBody>
          <a:bodyPr wrap="none">
            <a:spAutoFit/>
          </a:bodyPr>
          <a:lstStyle/>
          <a:p>
            <a:r>
              <a:rPr lang="en-US" altLang="zh-CN" sz="2400" dirty="0">
                <a:highlight>
                  <a:srgbClr val="00FFFF"/>
                </a:highlight>
              </a:rPr>
              <a:t>git branch -d dev</a:t>
            </a:r>
            <a:endParaRPr lang="zh-CN" altLang="en-US" sz="2400" dirty="0">
              <a:highlight>
                <a:srgbClr val="00FFFF"/>
              </a:highlight>
            </a:endParaRPr>
          </a:p>
        </p:txBody>
      </p:sp>
      <p:sp>
        <p:nvSpPr>
          <p:cNvPr id="14" name="矩形 13">
            <a:extLst>
              <a:ext uri="{FF2B5EF4-FFF2-40B4-BE49-F238E27FC236}">
                <a16:creationId xmlns:a16="http://schemas.microsoft.com/office/drawing/2014/main" id="{49D1EA20-96B3-49C8-B238-414A2E0E8142}"/>
              </a:ext>
            </a:extLst>
          </p:cNvPr>
          <p:cNvSpPr/>
          <p:nvPr/>
        </p:nvSpPr>
        <p:spPr>
          <a:xfrm>
            <a:off x="540594" y="2827812"/>
            <a:ext cx="4668716" cy="830997"/>
          </a:xfrm>
          <a:prstGeom prst="rect">
            <a:avLst/>
          </a:prstGeom>
        </p:spPr>
        <p:txBody>
          <a:bodyPr wrap="square">
            <a:spAutoFit/>
          </a:bodyPr>
          <a:lstStyle/>
          <a:p>
            <a:r>
              <a:rPr lang="zh-CN" altLang="en-US" sz="2400" dirty="0"/>
              <a:t>删除后，查看</a:t>
            </a:r>
            <a:r>
              <a:rPr lang="en-US" altLang="zh-CN" sz="2400" dirty="0"/>
              <a:t>branch</a:t>
            </a:r>
            <a:r>
              <a:rPr lang="zh-CN" altLang="en-US" sz="2400" dirty="0"/>
              <a:t>，就只剩下</a:t>
            </a:r>
            <a:r>
              <a:rPr lang="en-US" altLang="zh-CN" sz="2400" dirty="0"/>
              <a:t>master</a:t>
            </a:r>
            <a:r>
              <a:rPr lang="zh-CN" altLang="en-US" sz="2400" dirty="0"/>
              <a:t>分支了：</a:t>
            </a:r>
          </a:p>
        </p:txBody>
      </p:sp>
      <p:sp>
        <p:nvSpPr>
          <p:cNvPr id="15" name="矩形 14">
            <a:extLst>
              <a:ext uri="{FF2B5EF4-FFF2-40B4-BE49-F238E27FC236}">
                <a16:creationId xmlns:a16="http://schemas.microsoft.com/office/drawing/2014/main" id="{682ED776-F9DB-4575-B3A2-4980F52DA41B}"/>
              </a:ext>
            </a:extLst>
          </p:cNvPr>
          <p:cNvSpPr/>
          <p:nvPr/>
        </p:nvSpPr>
        <p:spPr>
          <a:xfrm>
            <a:off x="561975" y="3715939"/>
            <a:ext cx="1435136" cy="461665"/>
          </a:xfrm>
          <a:prstGeom prst="rect">
            <a:avLst/>
          </a:prstGeom>
        </p:spPr>
        <p:txBody>
          <a:bodyPr wrap="none">
            <a:spAutoFit/>
          </a:bodyPr>
          <a:lstStyle/>
          <a:p>
            <a:r>
              <a:rPr lang="en-US" altLang="zh-CN" sz="2400" dirty="0">
                <a:highlight>
                  <a:srgbClr val="00FFFF"/>
                </a:highlight>
              </a:rPr>
              <a:t>git branch</a:t>
            </a:r>
            <a:endParaRPr lang="zh-CN" altLang="en-US" sz="2400" dirty="0">
              <a:highlight>
                <a:srgbClr val="00FFFF"/>
              </a:highlight>
            </a:endParaRPr>
          </a:p>
        </p:txBody>
      </p:sp>
    </p:spTree>
    <p:extLst>
      <p:ext uri="{BB962C8B-B14F-4D97-AF65-F5344CB8AC3E}">
        <p14:creationId xmlns:p14="http://schemas.microsoft.com/office/powerpoint/2010/main" val="87445908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9" name="文本框 8">
            <a:extLst>
              <a:ext uri="{FF2B5EF4-FFF2-40B4-BE49-F238E27FC236}">
                <a16:creationId xmlns:a16="http://schemas.microsoft.com/office/drawing/2014/main" id="{19DD78D4-0614-4114-9EAD-450B365F7EF2}"/>
              </a:ext>
            </a:extLst>
          </p:cNvPr>
          <p:cNvSpPr txBox="1"/>
          <p:nvPr/>
        </p:nvSpPr>
        <p:spPr>
          <a:xfrm>
            <a:off x="827993" y="969068"/>
            <a:ext cx="2353529" cy="523220"/>
          </a:xfrm>
          <a:prstGeom prst="rect">
            <a:avLst/>
          </a:prstGeom>
          <a:noFill/>
        </p:spPr>
        <p:txBody>
          <a:bodyPr wrap="none" rtlCol="0">
            <a:spAutoFit/>
          </a:bodyPr>
          <a:lstStyle>
            <a:defPPr>
              <a:defRPr lang="zh-CN"/>
            </a:defPPr>
            <a:lvl1pPr>
              <a:defRPr sz="2800" b="1"/>
            </a:lvl1pPr>
          </a:lstStyle>
          <a:p>
            <a:r>
              <a:rPr lang="en-US" altLang="zh-CN" dirty="0"/>
              <a:t>16</a:t>
            </a:r>
            <a:r>
              <a:rPr lang="zh-CN" altLang="en-US" dirty="0"/>
              <a:t>、解决冲突</a:t>
            </a:r>
            <a:endParaRPr dirty="0"/>
          </a:p>
        </p:txBody>
      </p:sp>
      <p:sp>
        <p:nvSpPr>
          <p:cNvPr id="3" name="矩形 2">
            <a:extLst>
              <a:ext uri="{FF2B5EF4-FFF2-40B4-BE49-F238E27FC236}">
                <a16:creationId xmlns:a16="http://schemas.microsoft.com/office/drawing/2014/main" id="{8E1B654F-6A65-4EAB-9ECE-983B7027B26C}"/>
              </a:ext>
            </a:extLst>
          </p:cNvPr>
          <p:cNvSpPr/>
          <p:nvPr/>
        </p:nvSpPr>
        <p:spPr>
          <a:xfrm>
            <a:off x="827993" y="1492288"/>
            <a:ext cx="10950562" cy="461665"/>
          </a:xfrm>
          <a:prstGeom prst="rect">
            <a:avLst/>
          </a:prstGeom>
        </p:spPr>
        <p:txBody>
          <a:bodyPr wrap="none">
            <a:spAutoFit/>
          </a:bodyPr>
          <a:lstStyle/>
          <a:p>
            <a:r>
              <a:rPr lang="zh-CN" altLang="en-US" sz="2400" dirty="0"/>
              <a:t>合并分支往往也不是一帆风顺的。准备新的</a:t>
            </a:r>
            <a:r>
              <a:rPr lang="en-US" altLang="zh-CN" sz="2400" dirty="0"/>
              <a:t>dev1</a:t>
            </a:r>
            <a:r>
              <a:rPr lang="zh-CN" altLang="en-US" sz="2400" dirty="0"/>
              <a:t>分支，继续我们的新分支开发：</a:t>
            </a:r>
          </a:p>
        </p:txBody>
      </p:sp>
      <p:sp>
        <p:nvSpPr>
          <p:cNvPr id="10" name="矩形 9">
            <a:extLst>
              <a:ext uri="{FF2B5EF4-FFF2-40B4-BE49-F238E27FC236}">
                <a16:creationId xmlns:a16="http://schemas.microsoft.com/office/drawing/2014/main" id="{0E8DE252-0216-4AFD-BA3B-4A4453FFD556}"/>
              </a:ext>
            </a:extLst>
          </p:cNvPr>
          <p:cNvSpPr/>
          <p:nvPr/>
        </p:nvSpPr>
        <p:spPr>
          <a:xfrm>
            <a:off x="845250" y="1976315"/>
            <a:ext cx="2705549" cy="461665"/>
          </a:xfrm>
          <a:prstGeom prst="rect">
            <a:avLst/>
          </a:prstGeom>
        </p:spPr>
        <p:txBody>
          <a:bodyPr wrap="none">
            <a:spAutoFit/>
          </a:bodyPr>
          <a:lstStyle/>
          <a:p>
            <a:r>
              <a:rPr lang="en-US" altLang="zh-CN" sz="2400" dirty="0">
                <a:highlight>
                  <a:srgbClr val="00FFFF"/>
                </a:highlight>
              </a:rPr>
              <a:t>git checkout -b dev1</a:t>
            </a:r>
            <a:endParaRPr lang="zh-CN" altLang="en-US" sz="2400" dirty="0">
              <a:highlight>
                <a:srgbClr val="00FFFF"/>
              </a:highlight>
            </a:endParaRPr>
          </a:p>
        </p:txBody>
      </p:sp>
      <p:pic>
        <p:nvPicPr>
          <p:cNvPr id="12" name="图片 11" descr="手机屏幕截图&#10;&#10;描述已自动生成">
            <a:extLst>
              <a:ext uri="{FF2B5EF4-FFF2-40B4-BE49-F238E27FC236}">
                <a16:creationId xmlns:a16="http://schemas.microsoft.com/office/drawing/2014/main" id="{2811DDC5-1D02-41C9-A306-09116FB06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50" y="2622646"/>
            <a:ext cx="3962277" cy="1375223"/>
          </a:xfrm>
          <a:prstGeom prst="rect">
            <a:avLst/>
          </a:prstGeom>
        </p:spPr>
      </p:pic>
      <p:sp>
        <p:nvSpPr>
          <p:cNvPr id="13" name="矩形 12">
            <a:extLst>
              <a:ext uri="{FF2B5EF4-FFF2-40B4-BE49-F238E27FC236}">
                <a16:creationId xmlns:a16="http://schemas.microsoft.com/office/drawing/2014/main" id="{7E0FE452-243B-4AB8-8B0B-CD9D87EF0C99}"/>
              </a:ext>
            </a:extLst>
          </p:cNvPr>
          <p:cNvSpPr/>
          <p:nvPr/>
        </p:nvSpPr>
        <p:spPr>
          <a:xfrm>
            <a:off x="1257484" y="3997869"/>
            <a:ext cx="2422651" cy="400110"/>
          </a:xfrm>
          <a:prstGeom prst="rect">
            <a:avLst/>
          </a:prstGeom>
        </p:spPr>
        <p:txBody>
          <a:bodyPr wrap="none">
            <a:spAutoFit/>
          </a:bodyPr>
          <a:lstStyle/>
          <a:p>
            <a:r>
              <a:rPr lang="zh-CN" altLang="en-US" sz="2000" dirty="0"/>
              <a:t>修改内容前的</a:t>
            </a:r>
            <a:r>
              <a:rPr lang="en-US" altLang="zh-CN" sz="2000" dirty="0"/>
              <a:t>dev.txt</a:t>
            </a:r>
            <a:endParaRPr lang="zh-CN" altLang="en-US" sz="2000" dirty="0"/>
          </a:p>
        </p:txBody>
      </p:sp>
      <p:pic>
        <p:nvPicPr>
          <p:cNvPr id="15" name="图片 14" descr="手机屏幕截图&#10;&#10;描述已自动生成">
            <a:extLst>
              <a:ext uri="{FF2B5EF4-FFF2-40B4-BE49-F238E27FC236}">
                <a16:creationId xmlns:a16="http://schemas.microsoft.com/office/drawing/2014/main" id="{43B008C3-4822-4966-A9B7-2190092BF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280" y="2064443"/>
            <a:ext cx="3596120" cy="1940353"/>
          </a:xfrm>
          <a:prstGeom prst="rect">
            <a:avLst/>
          </a:prstGeom>
        </p:spPr>
      </p:pic>
      <p:sp>
        <p:nvSpPr>
          <p:cNvPr id="16" name="矩形 15">
            <a:extLst>
              <a:ext uri="{FF2B5EF4-FFF2-40B4-BE49-F238E27FC236}">
                <a16:creationId xmlns:a16="http://schemas.microsoft.com/office/drawing/2014/main" id="{4CCD1053-EFDC-4517-8B14-90DC1D94E39F}"/>
              </a:ext>
            </a:extLst>
          </p:cNvPr>
          <p:cNvSpPr/>
          <p:nvPr/>
        </p:nvSpPr>
        <p:spPr>
          <a:xfrm>
            <a:off x="6303274" y="4019137"/>
            <a:ext cx="3955442" cy="400110"/>
          </a:xfrm>
          <a:prstGeom prst="rect">
            <a:avLst/>
          </a:prstGeom>
        </p:spPr>
        <p:txBody>
          <a:bodyPr wrap="none">
            <a:spAutoFit/>
          </a:bodyPr>
          <a:lstStyle/>
          <a:p>
            <a:r>
              <a:rPr lang="zh-CN" altLang="en-US" sz="2000" dirty="0"/>
              <a:t>在</a:t>
            </a:r>
            <a:r>
              <a:rPr lang="en-US" altLang="zh-CN" sz="2000" dirty="0"/>
              <a:t>dev1</a:t>
            </a:r>
            <a:r>
              <a:rPr lang="zh-CN" altLang="en-US" sz="2000" dirty="0"/>
              <a:t>分支上修改内容后的</a:t>
            </a:r>
            <a:r>
              <a:rPr lang="en-US" altLang="zh-CN" sz="2000" dirty="0"/>
              <a:t>dev.txt</a:t>
            </a:r>
            <a:endParaRPr lang="zh-CN" altLang="en-US" sz="2000" dirty="0"/>
          </a:p>
        </p:txBody>
      </p:sp>
      <p:sp>
        <p:nvSpPr>
          <p:cNvPr id="17" name="矩形 16">
            <a:extLst>
              <a:ext uri="{FF2B5EF4-FFF2-40B4-BE49-F238E27FC236}">
                <a16:creationId xmlns:a16="http://schemas.microsoft.com/office/drawing/2014/main" id="{308AA845-3E38-4F79-B44E-32820B4940A3}"/>
              </a:ext>
            </a:extLst>
          </p:cNvPr>
          <p:cNvSpPr/>
          <p:nvPr/>
        </p:nvSpPr>
        <p:spPr>
          <a:xfrm>
            <a:off x="827993" y="4442383"/>
            <a:ext cx="4401911" cy="461665"/>
          </a:xfrm>
          <a:prstGeom prst="rect">
            <a:avLst/>
          </a:prstGeom>
        </p:spPr>
        <p:txBody>
          <a:bodyPr wrap="none">
            <a:spAutoFit/>
          </a:bodyPr>
          <a:lstStyle/>
          <a:p>
            <a:r>
              <a:rPr lang="zh-CN" altLang="en-US" sz="2400" dirty="0"/>
              <a:t>在</a:t>
            </a:r>
            <a:r>
              <a:rPr lang="en-US" altLang="zh-CN" sz="2400" dirty="0"/>
              <a:t>dev1</a:t>
            </a:r>
            <a:r>
              <a:rPr lang="zh-CN" altLang="en-US" sz="2400" dirty="0"/>
              <a:t>分支上提交</a:t>
            </a:r>
            <a:r>
              <a:rPr lang="en-US" altLang="zh-CN" sz="2400" dirty="0"/>
              <a:t>dev.txt</a:t>
            </a:r>
            <a:r>
              <a:rPr lang="zh-CN" altLang="en-US" sz="2400" dirty="0"/>
              <a:t>文档：</a:t>
            </a:r>
          </a:p>
        </p:txBody>
      </p:sp>
      <p:sp>
        <p:nvSpPr>
          <p:cNvPr id="18" name="矩形 17">
            <a:extLst>
              <a:ext uri="{FF2B5EF4-FFF2-40B4-BE49-F238E27FC236}">
                <a16:creationId xmlns:a16="http://schemas.microsoft.com/office/drawing/2014/main" id="{58BEB881-AF1D-4443-87A3-79FAAB777A75}"/>
              </a:ext>
            </a:extLst>
          </p:cNvPr>
          <p:cNvSpPr/>
          <p:nvPr/>
        </p:nvSpPr>
        <p:spPr>
          <a:xfrm>
            <a:off x="666750" y="4927889"/>
            <a:ext cx="6941005" cy="830997"/>
          </a:xfrm>
          <a:prstGeom prst="rect">
            <a:avLst/>
          </a:prstGeom>
        </p:spPr>
        <p:txBody>
          <a:bodyPr wrap="square">
            <a:spAutoFit/>
          </a:bodyPr>
          <a:lstStyle/>
          <a:p>
            <a:r>
              <a:rPr lang="en-US" altLang="zh-CN" sz="2400" dirty="0">
                <a:highlight>
                  <a:srgbClr val="00FFFF"/>
                </a:highlight>
              </a:rPr>
              <a:t>git add dev.txt</a:t>
            </a:r>
          </a:p>
          <a:p>
            <a:r>
              <a:rPr lang="en-US" altLang="zh-CN" sz="2400" dirty="0">
                <a:highlight>
                  <a:srgbClr val="00FFFF"/>
                </a:highlight>
              </a:rPr>
              <a:t>git commit -m "create new branch dev1 first modify"</a:t>
            </a:r>
            <a:endParaRPr lang="zh-CN" altLang="en-US" sz="2400" dirty="0">
              <a:highlight>
                <a:srgbClr val="00FFFF"/>
              </a:highlight>
            </a:endParaRPr>
          </a:p>
        </p:txBody>
      </p:sp>
    </p:spTree>
    <p:extLst>
      <p:ext uri="{BB962C8B-B14F-4D97-AF65-F5344CB8AC3E}">
        <p14:creationId xmlns:p14="http://schemas.microsoft.com/office/powerpoint/2010/main" val="2292088400"/>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4" name="矩形 3">
            <a:extLst>
              <a:ext uri="{FF2B5EF4-FFF2-40B4-BE49-F238E27FC236}">
                <a16:creationId xmlns:a16="http://schemas.microsoft.com/office/drawing/2014/main" id="{0587C179-A41E-4B4D-99F0-3EE8FC41FC9A}"/>
              </a:ext>
            </a:extLst>
          </p:cNvPr>
          <p:cNvSpPr/>
          <p:nvPr/>
        </p:nvSpPr>
        <p:spPr>
          <a:xfrm>
            <a:off x="666750" y="968780"/>
            <a:ext cx="4433971" cy="461665"/>
          </a:xfrm>
          <a:prstGeom prst="rect">
            <a:avLst/>
          </a:prstGeom>
        </p:spPr>
        <p:txBody>
          <a:bodyPr wrap="none">
            <a:spAutoFit/>
          </a:bodyPr>
          <a:lstStyle/>
          <a:p>
            <a:r>
              <a:rPr lang="zh-CN" altLang="en-US" sz="2400" dirty="0"/>
              <a:t>从</a:t>
            </a:r>
            <a:r>
              <a:rPr lang="en-US" altLang="zh-CN" sz="2400" dirty="0"/>
              <a:t>dev1</a:t>
            </a:r>
            <a:r>
              <a:rPr lang="zh-CN" altLang="en-US" sz="2400" dirty="0"/>
              <a:t>分支切换到</a:t>
            </a:r>
            <a:r>
              <a:rPr lang="en-US" altLang="zh-CN" sz="2400" dirty="0"/>
              <a:t>master</a:t>
            </a:r>
            <a:r>
              <a:rPr lang="zh-CN" altLang="en-US" sz="2400" dirty="0"/>
              <a:t>分支：</a:t>
            </a:r>
          </a:p>
        </p:txBody>
      </p:sp>
      <p:sp>
        <p:nvSpPr>
          <p:cNvPr id="9" name="矩形 8">
            <a:extLst>
              <a:ext uri="{FF2B5EF4-FFF2-40B4-BE49-F238E27FC236}">
                <a16:creationId xmlns:a16="http://schemas.microsoft.com/office/drawing/2014/main" id="{79D1BE37-BBCC-4251-A78D-45CB4CE03381}"/>
              </a:ext>
            </a:extLst>
          </p:cNvPr>
          <p:cNvSpPr/>
          <p:nvPr/>
        </p:nvSpPr>
        <p:spPr>
          <a:xfrm>
            <a:off x="666750" y="1575630"/>
            <a:ext cx="2640916" cy="461665"/>
          </a:xfrm>
          <a:prstGeom prst="rect">
            <a:avLst/>
          </a:prstGeom>
        </p:spPr>
        <p:txBody>
          <a:bodyPr wrap="none">
            <a:spAutoFit/>
          </a:bodyPr>
          <a:lstStyle/>
          <a:p>
            <a:r>
              <a:rPr lang="en-US" altLang="zh-CN" sz="2400" dirty="0">
                <a:highlight>
                  <a:srgbClr val="00FFFF"/>
                </a:highlight>
              </a:rPr>
              <a:t>git checkout master</a:t>
            </a:r>
            <a:endParaRPr lang="zh-CN" altLang="en-US" sz="2400" dirty="0">
              <a:highlight>
                <a:srgbClr val="00FFFF"/>
              </a:highlight>
            </a:endParaRPr>
          </a:p>
        </p:txBody>
      </p:sp>
      <p:pic>
        <p:nvPicPr>
          <p:cNvPr id="11" name="图片 10" descr="手机屏幕截图&#10;&#10;描述已自动生成">
            <a:extLst>
              <a:ext uri="{FF2B5EF4-FFF2-40B4-BE49-F238E27FC236}">
                <a16:creationId xmlns:a16="http://schemas.microsoft.com/office/drawing/2014/main" id="{BF775C54-7AEF-4EFB-A428-027B619BC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2179305"/>
            <a:ext cx="6512688" cy="1375252"/>
          </a:xfrm>
          <a:prstGeom prst="rect">
            <a:avLst/>
          </a:prstGeom>
        </p:spPr>
      </p:pic>
      <p:sp>
        <p:nvSpPr>
          <p:cNvPr id="13" name="矩形 12">
            <a:extLst>
              <a:ext uri="{FF2B5EF4-FFF2-40B4-BE49-F238E27FC236}">
                <a16:creationId xmlns:a16="http://schemas.microsoft.com/office/drawing/2014/main" id="{012EA5C7-EA90-4D27-902D-3773D7E0D448}"/>
              </a:ext>
            </a:extLst>
          </p:cNvPr>
          <p:cNvSpPr/>
          <p:nvPr/>
        </p:nvSpPr>
        <p:spPr>
          <a:xfrm>
            <a:off x="613580" y="3696567"/>
            <a:ext cx="11315184" cy="461665"/>
          </a:xfrm>
          <a:prstGeom prst="rect">
            <a:avLst/>
          </a:prstGeom>
        </p:spPr>
        <p:txBody>
          <a:bodyPr wrap="square">
            <a:spAutoFit/>
          </a:bodyPr>
          <a:lstStyle/>
          <a:p>
            <a:r>
              <a:rPr lang="en-US" altLang="zh-CN" sz="2400" dirty="0"/>
              <a:t>Git</a:t>
            </a:r>
            <a:r>
              <a:rPr lang="zh-CN" altLang="en-US" sz="2400" dirty="0"/>
              <a:t>会自动提示我们当前</a:t>
            </a:r>
            <a:r>
              <a:rPr lang="en-US" altLang="zh-CN" sz="2400" dirty="0"/>
              <a:t>master</a:t>
            </a:r>
            <a:r>
              <a:rPr lang="zh-CN" altLang="en-US" sz="2400" dirty="0"/>
              <a:t>分支比远程的</a:t>
            </a:r>
            <a:r>
              <a:rPr lang="en-US" altLang="zh-CN" sz="2400" dirty="0"/>
              <a:t>master</a:t>
            </a:r>
            <a:r>
              <a:rPr lang="zh-CN" altLang="en-US" sz="2400" dirty="0"/>
              <a:t>分支要超前</a:t>
            </a:r>
            <a:r>
              <a:rPr lang="en-US" altLang="zh-CN" sz="2400" dirty="0"/>
              <a:t>1</a:t>
            </a:r>
            <a:r>
              <a:rPr lang="zh-CN" altLang="en-US" sz="2400" dirty="0"/>
              <a:t>个提交。</a:t>
            </a:r>
          </a:p>
        </p:txBody>
      </p:sp>
      <p:sp>
        <p:nvSpPr>
          <p:cNvPr id="14" name="矩形 13">
            <a:extLst>
              <a:ext uri="{FF2B5EF4-FFF2-40B4-BE49-F238E27FC236}">
                <a16:creationId xmlns:a16="http://schemas.microsoft.com/office/drawing/2014/main" id="{CED9A2D8-8239-4A0A-A33E-AD4908A0AE3E}"/>
              </a:ext>
            </a:extLst>
          </p:cNvPr>
          <p:cNvSpPr/>
          <p:nvPr/>
        </p:nvSpPr>
        <p:spPr>
          <a:xfrm>
            <a:off x="613580" y="4183005"/>
            <a:ext cx="8778237" cy="461665"/>
          </a:xfrm>
          <a:prstGeom prst="rect">
            <a:avLst/>
          </a:prstGeom>
        </p:spPr>
        <p:txBody>
          <a:bodyPr wrap="none">
            <a:spAutoFit/>
          </a:bodyPr>
          <a:lstStyle/>
          <a:p>
            <a:r>
              <a:rPr lang="zh-CN" altLang="en-US" sz="2400" dirty="0"/>
              <a:t>在</a:t>
            </a:r>
            <a:r>
              <a:rPr lang="en-US" altLang="zh-CN" sz="2400" dirty="0"/>
              <a:t>master</a:t>
            </a:r>
            <a:r>
              <a:rPr lang="zh-CN" altLang="en-US" sz="2400" dirty="0"/>
              <a:t>分支上修改</a:t>
            </a:r>
            <a:r>
              <a:rPr lang="en-US" altLang="zh-CN" sz="2400" dirty="0"/>
              <a:t>dev.txt</a:t>
            </a:r>
            <a:r>
              <a:rPr lang="zh-CN" altLang="en-US" sz="2400" dirty="0"/>
              <a:t>文件的内容，添加上</a:t>
            </a:r>
            <a:r>
              <a:rPr lang="en-US" altLang="zh-CN" sz="2400" dirty="0"/>
              <a:t>”back to master”:</a:t>
            </a:r>
            <a:r>
              <a:rPr lang="zh-CN" altLang="en-US" sz="2400" dirty="0"/>
              <a:t> </a:t>
            </a:r>
          </a:p>
        </p:txBody>
      </p:sp>
      <p:pic>
        <p:nvPicPr>
          <p:cNvPr id="18" name="图片 17" descr="手机屏幕截图&#10;&#10;描述已自动生成">
            <a:extLst>
              <a:ext uri="{FF2B5EF4-FFF2-40B4-BE49-F238E27FC236}">
                <a16:creationId xmlns:a16="http://schemas.microsoft.com/office/drawing/2014/main" id="{D783C943-140D-42DB-B203-1BD65516D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780" y="4669443"/>
            <a:ext cx="4043111" cy="1813454"/>
          </a:xfrm>
          <a:prstGeom prst="rect">
            <a:avLst/>
          </a:prstGeom>
        </p:spPr>
      </p:pic>
    </p:spTree>
    <p:extLst>
      <p:ext uri="{BB962C8B-B14F-4D97-AF65-F5344CB8AC3E}">
        <p14:creationId xmlns:p14="http://schemas.microsoft.com/office/powerpoint/2010/main" val="2205856405"/>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3" name="矩形 2">
            <a:extLst>
              <a:ext uri="{FF2B5EF4-FFF2-40B4-BE49-F238E27FC236}">
                <a16:creationId xmlns:a16="http://schemas.microsoft.com/office/drawing/2014/main" id="{9426A463-8D35-4039-92B5-3B8D95F1FB90}"/>
              </a:ext>
            </a:extLst>
          </p:cNvPr>
          <p:cNvSpPr/>
          <p:nvPr/>
        </p:nvSpPr>
        <p:spPr>
          <a:xfrm>
            <a:off x="666750" y="908804"/>
            <a:ext cx="4662687" cy="461665"/>
          </a:xfrm>
          <a:prstGeom prst="rect">
            <a:avLst/>
          </a:prstGeom>
        </p:spPr>
        <p:txBody>
          <a:bodyPr wrap="none">
            <a:spAutoFit/>
          </a:bodyPr>
          <a:lstStyle/>
          <a:p>
            <a:r>
              <a:rPr lang="zh-CN" altLang="en-US" sz="2400" dirty="0"/>
              <a:t>在</a:t>
            </a:r>
            <a:r>
              <a:rPr lang="en-US" altLang="zh-CN" sz="2400" dirty="0"/>
              <a:t>master</a:t>
            </a:r>
            <a:r>
              <a:rPr lang="zh-CN" altLang="en-US" sz="2400" dirty="0"/>
              <a:t>分支上提交</a:t>
            </a:r>
            <a:r>
              <a:rPr lang="en-US" altLang="zh-CN" sz="2400" dirty="0"/>
              <a:t>dev.txt</a:t>
            </a:r>
            <a:r>
              <a:rPr lang="zh-CN" altLang="en-US" sz="2400" dirty="0"/>
              <a:t>文档：</a:t>
            </a:r>
          </a:p>
        </p:txBody>
      </p:sp>
      <p:sp>
        <p:nvSpPr>
          <p:cNvPr id="9" name="矩形 8">
            <a:extLst>
              <a:ext uri="{FF2B5EF4-FFF2-40B4-BE49-F238E27FC236}">
                <a16:creationId xmlns:a16="http://schemas.microsoft.com/office/drawing/2014/main" id="{1B7AA27E-685F-4E1D-B414-84612E2EF030}"/>
              </a:ext>
            </a:extLst>
          </p:cNvPr>
          <p:cNvSpPr/>
          <p:nvPr/>
        </p:nvSpPr>
        <p:spPr>
          <a:xfrm>
            <a:off x="666750" y="1455678"/>
            <a:ext cx="6941005" cy="830997"/>
          </a:xfrm>
          <a:prstGeom prst="rect">
            <a:avLst/>
          </a:prstGeom>
        </p:spPr>
        <p:txBody>
          <a:bodyPr wrap="square">
            <a:spAutoFit/>
          </a:bodyPr>
          <a:lstStyle/>
          <a:p>
            <a:r>
              <a:rPr lang="en-US" altLang="zh-CN" sz="2400" dirty="0">
                <a:highlight>
                  <a:srgbClr val="00FFFF"/>
                </a:highlight>
              </a:rPr>
              <a:t>git add dev.txt</a:t>
            </a:r>
          </a:p>
          <a:p>
            <a:r>
              <a:rPr lang="en-US" altLang="zh-CN" sz="2400" dirty="0">
                <a:highlight>
                  <a:srgbClr val="00FFFF"/>
                </a:highlight>
              </a:rPr>
              <a:t>git commit -m "back to master first modify"</a:t>
            </a:r>
            <a:endParaRPr lang="zh-CN" altLang="en-US" sz="2400" dirty="0">
              <a:highlight>
                <a:srgbClr val="00FFFF"/>
              </a:highlight>
            </a:endParaRPr>
          </a:p>
        </p:txBody>
      </p:sp>
      <p:pic>
        <p:nvPicPr>
          <p:cNvPr id="11" name="图片 10" descr="屏幕上有字&#10;&#10;描述已自动生成">
            <a:extLst>
              <a:ext uri="{FF2B5EF4-FFF2-40B4-BE49-F238E27FC236}">
                <a16:creationId xmlns:a16="http://schemas.microsoft.com/office/drawing/2014/main" id="{815E4A47-963E-4AEF-9FF2-C368CA43D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836" y="843221"/>
            <a:ext cx="5801052" cy="1443454"/>
          </a:xfrm>
          <a:prstGeom prst="rect">
            <a:avLst/>
          </a:prstGeom>
        </p:spPr>
      </p:pic>
      <p:sp>
        <p:nvSpPr>
          <p:cNvPr id="12" name="矩形 11">
            <a:extLst>
              <a:ext uri="{FF2B5EF4-FFF2-40B4-BE49-F238E27FC236}">
                <a16:creationId xmlns:a16="http://schemas.microsoft.com/office/drawing/2014/main" id="{51262047-1736-40C2-8186-8C6F33BAAD89}"/>
              </a:ext>
            </a:extLst>
          </p:cNvPr>
          <p:cNvSpPr/>
          <p:nvPr/>
        </p:nvSpPr>
        <p:spPr>
          <a:xfrm>
            <a:off x="666750" y="2437467"/>
            <a:ext cx="9807287" cy="461665"/>
          </a:xfrm>
          <a:prstGeom prst="rect">
            <a:avLst/>
          </a:prstGeom>
        </p:spPr>
        <p:txBody>
          <a:bodyPr wrap="square">
            <a:spAutoFit/>
          </a:bodyPr>
          <a:lstStyle/>
          <a:p>
            <a:r>
              <a:rPr lang="zh-CN" altLang="en-US" sz="2400" dirty="0"/>
              <a:t>现在，</a:t>
            </a:r>
            <a:r>
              <a:rPr lang="en-US" altLang="zh-CN" sz="2400" dirty="0"/>
              <a:t>master</a:t>
            </a:r>
            <a:r>
              <a:rPr lang="zh-CN" altLang="en-US" sz="2400" dirty="0"/>
              <a:t>分支和</a:t>
            </a:r>
            <a:r>
              <a:rPr lang="en-US" altLang="zh-CN" sz="2400" dirty="0"/>
              <a:t>dev1</a:t>
            </a:r>
            <a:r>
              <a:rPr lang="zh-CN" altLang="en-US" sz="2400" dirty="0"/>
              <a:t>分支各自都分别有新的提交，变成了这样：</a:t>
            </a:r>
          </a:p>
        </p:txBody>
      </p:sp>
      <p:pic>
        <p:nvPicPr>
          <p:cNvPr id="14" name="图片 13" descr="图片包含 游戏机, 文字, 地图&#10;&#10;描述已自动生成">
            <a:extLst>
              <a:ext uri="{FF2B5EF4-FFF2-40B4-BE49-F238E27FC236}">
                <a16:creationId xmlns:a16="http://schemas.microsoft.com/office/drawing/2014/main" id="{35150520-BB9C-49EC-BFF6-B5A179CA9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534" y="2899132"/>
            <a:ext cx="5520604" cy="3564586"/>
          </a:xfrm>
          <a:prstGeom prst="rect">
            <a:avLst/>
          </a:prstGeom>
        </p:spPr>
      </p:pic>
    </p:spTree>
    <p:extLst>
      <p:ext uri="{BB962C8B-B14F-4D97-AF65-F5344CB8AC3E}">
        <p14:creationId xmlns:p14="http://schemas.microsoft.com/office/powerpoint/2010/main" val="243118506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3" name="矩形 2">
            <a:extLst>
              <a:ext uri="{FF2B5EF4-FFF2-40B4-BE49-F238E27FC236}">
                <a16:creationId xmlns:a16="http://schemas.microsoft.com/office/drawing/2014/main" id="{F051AC98-12BD-4E7C-8622-ABB9205EF0F2}"/>
              </a:ext>
            </a:extLst>
          </p:cNvPr>
          <p:cNvSpPr/>
          <p:nvPr/>
        </p:nvSpPr>
        <p:spPr>
          <a:xfrm>
            <a:off x="666750" y="1056438"/>
            <a:ext cx="6334807" cy="461665"/>
          </a:xfrm>
          <a:prstGeom prst="rect">
            <a:avLst/>
          </a:prstGeom>
        </p:spPr>
        <p:txBody>
          <a:bodyPr wrap="square">
            <a:spAutoFit/>
          </a:bodyPr>
          <a:lstStyle/>
          <a:p>
            <a:r>
              <a:rPr lang="zh-CN" altLang="en-US" sz="2400" dirty="0"/>
              <a:t>这种情况下执行合并操作时，就可能会有冲突：</a:t>
            </a:r>
          </a:p>
        </p:txBody>
      </p:sp>
      <p:pic>
        <p:nvPicPr>
          <p:cNvPr id="11" name="图片 10" descr="手机屏幕截图&#10;&#10;描述已自动生成">
            <a:extLst>
              <a:ext uri="{FF2B5EF4-FFF2-40B4-BE49-F238E27FC236}">
                <a16:creationId xmlns:a16="http://schemas.microsoft.com/office/drawing/2014/main" id="{E8B9D191-A6DB-4B61-AAFF-C34E76C44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456" y="1518103"/>
            <a:ext cx="7619088" cy="1250895"/>
          </a:xfrm>
          <a:prstGeom prst="rect">
            <a:avLst/>
          </a:prstGeom>
        </p:spPr>
      </p:pic>
      <p:sp>
        <p:nvSpPr>
          <p:cNvPr id="12" name="矩形 11">
            <a:extLst>
              <a:ext uri="{FF2B5EF4-FFF2-40B4-BE49-F238E27FC236}">
                <a16:creationId xmlns:a16="http://schemas.microsoft.com/office/drawing/2014/main" id="{1C1A8981-5864-4F38-B236-B155CF38DCE5}"/>
              </a:ext>
            </a:extLst>
          </p:cNvPr>
          <p:cNvSpPr/>
          <p:nvPr/>
        </p:nvSpPr>
        <p:spPr>
          <a:xfrm>
            <a:off x="666750" y="2861331"/>
            <a:ext cx="6639575" cy="461665"/>
          </a:xfrm>
          <a:prstGeom prst="rect">
            <a:avLst/>
          </a:prstGeom>
        </p:spPr>
        <p:txBody>
          <a:bodyPr wrap="none">
            <a:spAutoFit/>
          </a:bodyPr>
          <a:lstStyle/>
          <a:p>
            <a:r>
              <a:rPr lang="zh-CN" altLang="en-US" sz="2400" dirty="0"/>
              <a:t>必须手动解决冲突后再提交，打开</a:t>
            </a:r>
            <a:r>
              <a:rPr lang="en-US" altLang="zh-CN" sz="2400" dirty="0" err="1"/>
              <a:t>dev..txt</a:t>
            </a:r>
            <a:r>
              <a:rPr lang="zh-CN" altLang="en-US" sz="2400" dirty="0"/>
              <a:t>文档：</a:t>
            </a:r>
          </a:p>
        </p:txBody>
      </p:sp>
      <p:pic>
        <p:nvPicPr>
          <p:cNvPr id="14" name="图片 13">
            <a:extLst>
              <a:ext uri="{FF2B5EF4-FFF2-40B4-BE49-F238E27FC236}">
                <a16:creationId xmlns:a16="http://schemas.microsoft.com/office/drawing/2014/main" id="{D4ADCF16-E176-4C20-AA70-E7A149045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93" y="3429000"/>
            <a:ext cx="3799864" cy="3022940"/>
          </a:xfrm>
          <a:prstGeom prst="rect">
            <a:avLst/>
          </a:prstGeom>
        </p:spPr>
      </p:pic>
      <p:sp>
        <p:nvSpPr>
          <p:cNvPr id="15" name="矩形 14">
            <a:extLst>
              <a:ext uri="{FF2B5EF4-FFF2-40B4-BE49-F238E27FC236}">
                <a16:creationId xmlns:a16="http://schemas.microsoft.com/office/drawing/2014/main" id="{88C4B3FB-E6F2-4A8F-B98F-6CF4FC21D300}"/>
              </a:ext>
            </a:extLst>
          </p:cNvPr>
          <p:cNvSpPr/>
          <p:nvPr/>
        </p:nvSpPr>
        <p:spPr>
          <a:xfrm>
            <a:off x="4627857" y="3415329"/>
            <a:ext cx="6096000" cy="830997"/>
          </a:xfrm>
          <a:prstGeom prst="rect">
            <a:avLst/>
          </a:prstGeom>
        </p:spPr>
        <p:txBody>
          <a:bodyPr>
            <a:spAutoFit/>
          </a:bodyPr>
          <a:lstStyle/>
          <a:p>
            <a:r>
              <a:rPr lang="en-US" altLang="zh-CN" sz="2400" dirty="0"/>
              <a:t>Git</a:t>
            </a:r>
            <a:r>
              <a:rPr lang="zh-CN" altLang="en-US" sz="2400" dirty="0"/>
              <a:t>用</a:t>
            </a:r>
            <a:r>
              <a:rPr lang="en-US" altLang="zh-CN" sz="2400" dirty="0"/>
              <a:t>&lt;&lt;&lt;&lt;&lt;&lt;&lt;</a:t>
            </a:r>
            <a:r>
              <a:rPr lang="zh-CN" altLang="en-US" sz="2400" dirty="0"/>
              <a:t>，</a:t>
            </a:r>
            <a:r>
              <a:rPr lang="en-US" altLang="zh-CN" sz="2400" dirty="0"/>
              <a:t>=======</a:t>
            </a:r>
            <a:r>
              <a:rPr lang="zh-CN" altLang="en-US" sz="2400" dirty="0"/>
              <a:t>，</a:t>
            </a:r>
            <a:r>
              <a:rPr lang="en-US" altLang="zh-CN" sz="2400" dirty="0"/>
              <a:t>&gt;&gt;&gt;&gt;&gt;&gt;&gt;</a:t>
            </a:r>
            <a:r>
              <a:rPr lang="zh-CN" altLang="en-US" sz="2400" dirty="0"/>
              <a:t>标记出不同分支的内容，我们修改如下后保存：</a:t>
            </a:r>
          </a:p>
        </p:txBody>
      </p:sp>
      <p:pic>
        <p:nvPicPr>
          <p:cNvPr id="17" name="图片 16" descr="手机屏幕截图&#10;&#10;描述已自动生成">
            <a:extLst>
              <a:ext uri="{FF2B5EF4-FFF2-40B4-BE49-F238E27FC236}">
                <a16:creationId xmlns:a16="http://schemas.microsoft.com/office/drawing/2014/main" id="{48C12CE3-70B9-4C9F-BE3A-E2022877C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517" y="4246326"/>
            <a:ext cx="3593702" cy="2436180"/>
          </a:xfrm>
          <a:prstGeom prst="rect">
            <a:avLst/>
          </a:prstGeom>
        </p:spPr>
      </p:pic>
    </p:spTree>
    <p:extLst>
      <p:ext uri="{BB962C8B-B14F-4D97-AF65-F5344CB8AC3E}">
        <p14:creationId xmlns:p14="http://schemas.microsoft.com/office/powerpoint/2010/main" val="2526987921"/>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4" name="矩形 3">
            <a:extLst>
              <a:ext uri="{FF2B5EF4-FFF2-40B4-BE49-F238E27FC236}">
                <a16:creationId xmlns:a16="http://schemas.microsoft.com/office/drawing/2014/main" id="{BB9EF2C3-C032-4ACC-9E09-D3F56345A220}"/>
              </a:ext>
            </a:extLst>
          </p:cNvPr>
          <p:cNvSpPr/>
          <p:nvPr/>
        </p:nvSpPr>
        <p:spPr>
          <a:xfrm>
            <a:off x="666750" y="908804"/>
            <a:ext cx="4185761" cy="461665"/>
          </a:xfrm>
          <a:prstGeom prst="rect">
            <a:avLst/>
          </a:prstGeom>
        </p:spPr>
        <p:txBody>
          <a:bodyPr wrap="none">
            <a:spAutoFit/>
          </a:bodyPr>
          <a:lstStyle/>
          <a:p>
            <a:r>
              <a:rPr lang="zh-CN" altLang="en-US" sz="2400" dirty="0"/>
              <a:t>在被合并的分支上再次提交：</a:t>
            </a:r>
          </a:p>
        </p:txBody>
      </p:sp>
      <p:pic>
        <p:nvPicPr>
          <p:cNvPr id="10" name="图片 9" descr="手机屏幕的截图&#10;&#10;描述已自动生成">
            <a:extLst>
              <a:ext uri="{FF2B5EF4-FFF2-40B4-BE49-F238E27FC236}">
                <a16:creationId xmlns:a16="http://schemas.microsoft.com/office/drawing/2014/main" id="{0070E7B2-F81F-4D42-AE4D-0C4697213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928" y="908804"/>
            <a:ext cx="6359237" cy="1724762"/>
          </a:xfrm>
          <a:prstGeom prst="rect">
            <a:avLst/>
          </a:prstGeom>
        </p:spPr>
      </p:pic>
      <p:sp>
        <p:nvSpPr>
          <p:cNvPr id="11" name="矩形 10">
            <a:extLst>
              <a:ext uri="{FF2B5EF4-FFF2-40B4-BE49-F238E27FC236}">
                <a16:creationId xmlns:a16="http://schemas.microsoft.com/office/drawing/2014/main" id="{3A661390-6E41-4495-B1AD-CF38070F3D3D}"/>
              </a:ext>
            </a:extLst>
          </p:cNvPr>
          <p:cNvSpPr/>
          <p:nvPr/>
        </p:nvSpPr>
        <p:spPr>
          <a:xfrm>
            <a:off x="666750" y="1455678"/>
            <a:ext cx="4185761" cy="830997"/>
          </a:xfrm>
          <a:prstGeom prst="rect">
            <a:avLst/>
          </a:prstGeom>
        </p:spPr>
        <p:txBody>
          <a:bodyPr wrap="square">
            <a:spAutoFit/>
          </a:bodyPr>
          <a:lstStyle/>
          <a:p>
            <a:r>
              <a:rPr lang="en-US" altLang="zh-CN" sz="2400" dirty="0">
                <a:highlight>
                  <a:srgbClr val="00FFFF"/>
                </a:highlight>
              </a:rPr>
              <a:t>git add dev.txt</a:t>
            </a:r>
          </a:p>
          <a:p>
            <a:r>
              <a:rPr lang="en-US" altLang="zh-CN" sz="2400" dirty="0">
                <a:highlight>
                  <a:srgbClr val="00FFFF"/>
                </a:highlight>
              </a:rPr>
              <a:t>git commit -m "fixed conflicts"</a:t>
            </a:r>
            <a:endParaRPr lang="zh-CN" altLang="en-US" sz="2400" dirty="0">
              <a:highlight>
                <a:srgbClr val="00FFFF"/>
              </a:highlight>
            </a:endParaRPr>
          </a:p>
        </p:txBody>
      </p:sp>
      <p:sp>
        <p:nvSpPr>
          <p:cNvPr id="12" name="矩形 11">
            <a:extLst>
              <a:ext uri="{FF2B5EF4-FFF2-40B4-BE49-F238E27FC236}">
                <a16:creationId xmlns:a16="http://schemas.microsoft.com/office/drawing/2014/main" id="{0323002E-0345-41D4-8C79-DA40B5E2B55D}"/>
              </a:ext>
            </a:extLst>
          </p:cNvPr>
          <p:cNvSpPr/>
          <p:nvPr/>
        </p:nvSpPr>
        <p:spPr>
          <a:xfrm>
            <a:off x="666750" y="2783029"/>
            <a:ext cx="7819513" cy="461665"/>
          </a:xfrm>
          <a:prstGeom prst="rect">
            <a:avLst/>
          </a:prstGeom>
        </p:spPr>
        <p:txBody>
          <a:bodyPr wrap="none">
            <a:spAutoFit/>
          </a:bodyPr>
          <a:lstStyle/>
          <a:p>
            <a:r>
              <a:rPr lang="zh-CN" altLang="en-US" sz="2400" dirty="0"/>
              <a:t>解决完冲突后，</a:t>
            </a:r>
            <a:r>
              <a:rPr lang="en-US" altLang="zh-CN" sz="2400" dirty="0"/>
              <a:t>master</a:t>
            </a:r>
            <a:r>
              <a:rPr lang="zh-CN" altLang="en-US" sz="2400" dirty="0"/>
              <a:t>分支和</a:t>
            </a:r>
            <a:r>
              <a:rPr lang="en-US" altLang="zh-CN" sz="2400" dirty="0"/>
              <a:t>dev1</a:t>
            </a:r>
            <a:r>
              <a:rPr lang="zh-CN" altLang="en-US" sz="2400" dirty="0"/>
              <a:t>分支变成了下图所示：</a:t>
            </a:r>
          </a:p>
        </p:txBody>
      </p:sp>
      <p:pic>
        <p:nvPicPr>
          <p:cNvPr id="14" name="图片 13">
            <a:extLst>
              <a:ext uri="{FF2B5EF4-FFF2-40B4-BE49-F238E27FC236}">
                <a16:creationId xmlns:a16="http://schemas.microsoft.com/office/drawing/2014/main" id="{5AE6EE17-C8AE-4195-8650-45E3D81DF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630" y="3243743"/>
            <a:ext cx="6804314" cy="3389919"/>
          </a:xfrm>
          <a:prstGeom prst="rect">
            <a:avLst/>
          </a:prstGeom>
        </p:spPr>
      </p:pic>
    </p:spTree>
    <p:extLst>
      <p:ext uri="{BB962C8B-B14F-4D97-AF65-F5344CB8AC3E}">
        <p14:creationId xmlns:p14="http://schemas.microsoft.com/office/powerpoint/2010/main" val="382944366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9" name="文本框 8">
            <a:extLst>
              <a:ext uri="{FF2B5EF4-FFF2-40B4-BE49-F238E27FC236}">
                <a16:creationId xmlns:a16="http://schemas.microsoft.com/office/drawing/2014/main" id="{C378875E-EE57-4893-8EA1-A69153FC41EE}"/>
              </a:ext>
            </a:extLst>
          </p:cNvPr>
          <p:cNvSpPr txBox="1"/>
          <p:nvPr/>
        </p:nvSpPr>
        <p:spPr>
          <a:xfrm>
            <a:off x="827992" y="969068"/>
            <a:ext cx="4450590" cy="523220"/>
          </a:xfrm>
          <a:prstGeom prst="rect">
            <a:avLst/>
          </a:prstGeom>
          <a:noFill/>
        </p:spPr>
        <p:txBody>
          <a:bodyPr wrap="square" rtlCol="0">
            <a:spAutoFit/>
          </a:bodyPr>
          <a:lstStyle>
            <a:defPPr>
              <a:defRPr lang="zh-CN"/>
            </a:defPPr>
            <a:lvl1pPr>
              <a:defRPr sz="2800" b="1"/>
            </a:lvl1pPr>
          </a:lstStyle>
          <a:p>
            <a:r>
              <a:rPr lang="en-US" altLang="zh-CN" dirty="0"/>
              <a:t>17</a:t>
            </a:r>
            <a:r>
              <a:rPr lang="zh-CN" altLang="en-US" dirty="0"/>
              <a:t>、回退（</a:t>
            </a:r>
            <a:r>
              <a:rPr lang="en-US" altLang="zh-CN" dirty="0"/>
              <a:t>reset</a:t>
            </a:r>
            <a:r>
              <a:rPr lang="zh-CN" altLang="en-US" dirty="0"/>
              <a:t>和</a:t>
            </a:r>
            <a:r>
              <a:rPr lang="en-US" altLang="zh-CN" dirty="0"/>
              <a:t>checkout</a:t>
            </a:r>
            <a:r>
              <a:rPr lang="zh-CN" altLang="en-US" dirty="0"/>
              <a:t>）</a:t>
            </a:r>
          </a:p>
        </p:txBody>
      </p:sp>
      <p:sp>
        <p:nvSpPr>
          <p:cNvPr id="3" name="矩形 2">
            <a:extLst>
              <a:ext uri="{FF2B5EF4-FFF2-40B4-BE49-F238E27FC236}">
                <a16:creationId xmlns:a16="http://schemas.microsoft.com/office/drawing/2014/main" id="{F9ED40E5-B4A5-4E6A-9909-593AE6AF396B}"/>
              </a:ext>
            </a:extLst>
          </p:cNvPr>
          <p:cNvSpPr/>
          <p:nvPr/>
        </p:nvSpPr>
        <p:spPr>
          <a:xfrm>
            <a:off x="827992" y="1471182"/>
            <a:ext cx="11114625" cy="830997"/>
          </a:xfrm>
          <a:prstGeom prst="rect">
            <a:avLst/>
          </a:prstGeom>
        </p:spPr>
        <p:txBody>
          <a:bodyPr wrap="square">
            <a:spAutoFit/>
          </a:bodyPr>
          <a:lstStyle/>
          <a:p>
            <a:r>
              <a:rPr lang="zh-CN" altLang="en-US" sz="2400" dirty="0"/>
              <a:t>         当在本地做了修改后，不想提交，想恢复如初，</a:t>
            </a:r>
            <a:r>
              <a:rPr lang="en-US" altLang="zh-CN" sz="2400" dirty="0"/>
              <a:t>Git</a:t>
            </a:r>
            <a:r>
              <a:rPr lang="zh-CN" altLang="en-US" sz="2400" dirty="0"/>
              <a:t>提供了回退到前一次或前几次提交代码的办法，改写某些内容或者只是想对所推送的内容进行更正。</a:t>
            </a:r>
          </a:p>
        </p:txBody>
      </p:sp>
      <p:sp>
        <p:nvSpPr>
          <p:cNvPr id="11" name="矩形 10">
            <a:extLst>
              <a:ext uri="{FF2B5EF4-FFF2-40B4-BE49-F238E27FC236}">
                <a16:creationId xmlns:a16="http://schemas.microsoft.com/office/drawing/2014/main" id="{730833E0-02B7-4022-A5B4-B5D13C943F7A}"/>
              </a:ext>
            </a:extLst>
          </p:cNvPr>
          <p:cNvSpPr/>
          <p:nvPr/>
        </p:nvSpPr>
        <p:spPr>
          <a:xfrm>
            <a:off x="827991" y="2302179"/>
            <a:ext cx="9438227" cy="2677656"/>
          </a:xfrm>
          <a:prstGeom prst="rect">
            <a:avLst/>
          </a:prstGeom>
        </p:spPr>
        <p:txBody>
          <a:bodyPr wrap="square">
            <a:spAutoFit/>
          </a:bodyPr>
          <a:lstStyle/>
          <a:p>
            <a:r>
              <a:rPr lang="en-US" altLang="zh-CN" sz="2400" dirty="0">
                <a:highlight>
                  <a:srgbClr val="00FFFF"/>
                </a:highlight>
              </a:rPr>
              <a:t>git log</a:t>
            </a:r>
            <a:r>
              <a:rPr lang="en-US" altLang="zh-CN" sz="2400" dirty="0"/>
              <a:t>                        //</a:t>
            </a:r>
            <a:r>
              <a:rPr lang="zh-CN" altLang="en-US" sz="2400" dirty="0"/>
              <a:t>显示从最近到最远的提交日志</a:t>
            </a:r>
            <a:endParaRPr lang="en-US" altLang="zh-CN" sz="2400" dirty="0"/>
          </a:p>
          <a:p>
            <a:r>
              <a:rPr lang="en-US" altLang="zh-CN" sz="2400" dirty="0">
                <a:highlight>
                  <a:srgbClr val="00FFFF"/>
                </a:highlight>
              </a:rPr>
              <a:t>git log   --</a:t>
            </a:r>
            <a:r>
              <a:rPr lang="en-US" altLang="zh-CN" sz="2400" dirty="0" err="1">
                <a:highlight>
                  <a:srgbClr val="00FFFF"/>
                </a:highlight>
              </a:rPr>
              <a:t>oneline</a:t>
            </a:r>
            <a:r>
              <a:rPr lang="en-US" altLang="zh-CN" sz="2400" dirty="0"/>
              <a:t>     //</a:t>
            </a:r>
            <a:r>
              <a:rPr lang="zh-CN" altLang="en-US" sz="2400" dirty="0"/>
              <a:t>显示</a:t>
            </a:r>
            <a:r>
              <a:rPr lang="en-US" altLang="zh-CN" sz="2400" dirty="0"/>
              <a:t>log,</a:t>
            </a:r>
            <a:r>
              <a:rPr lang="zh-CN" altLang="en-US" sz="2400" dirty="0"/>
              <a:t>但是不显示很多凌乱的信息</a:t>
            </a:r>
            <a:endParaRPr lang="en-US" altLang="zh-CN" sz="2400" dirty="0"/>
          </a:p>
          <a:p>
            <a:r>
              <a:rPr lang="en-US" altLang="zh-CN" sz="2400" dirty="0">
                <a:highlight>
                  <a:srgbClr val="00FFFF"/>
                </a:highlight>
              </a:rPr>
              <a:t>q</a:t>
            </a:r>
            <a:r>
              <a:rPr lang="en-US" altLang="zh-CN" sz="2400" dirty="0"/>
              <a:t>                                //</a:t>
            </a:r>
            <a:r>
              <a:rPr lang="zh-CN" altLang="en-US" sz="2400" dirty="0"/>
              <a:t>显示</a:t>
            </a:r>
            <a:r>
              <a:rPr lang="en-US" altLang="zh-CN" sz="2400" dirty="0"/>
              <a:t>log</a:t>
            </a:r>
            <a:r>
              <a:rPr lang="zh-CN" altLang="en-US" sz="2400" dirty="0"/>
              <a:t>版本信息有很多，使用</a:t>
            </a:r>
            <a:r>
              <a:rPr lang="en-US" altLang="zh-CN" sz="2400" dirty="0"/>
              <a:t>q</a:t>
            </a:r>
            <a:r>
              <a:rPr lang="zh-CN" altLang="en-US" sz="2400" dirty="0"/>
              <a:t>键停止查看</a:t>
            </a:r>
            <a:endParaRPr lang="en-US" altLang="zh-CN" sz="2400" dirty="0"/>
          </a:p>
          <a:p>
            <a:r>
              <a:rPr lang="en-US" altLang="zh-CN" sz="2400" dirty="0">
                <a:highlight>
                  <a:srgbClr val="00FFFF"/>
                </a:highlight>
              </a:rPr>
              <a:t>git </a:t>
            </a:r>
            <a:r>
              <a:rPr lang="en-US" altLang="zh-CN" sz="2400" dirty="0" err="1">
                <a:highlight>
                  <a:srgbClr val="00FFFF"/>
                </a:highlight>
              </a:rPr>
              <a:t>reflog</a:t>
            </a:r>
            <a:r>
              <a:rPr lang="en-US" altLang="zh-CN" sz="2400" dirty="0"/>
              <a:t>                     //</a:t>
            </a:r>
            <a:r>
              <a:rPr lang="zh-CN" altLang="en-US" sz="2400" dirty="0"/>
              <a:t>查看曾经使用过的命令</a:t>
            </a:r>
            <a:endParaRPr lang="en-US" altLang="zh-CN" sz="2400" dirty="0"/>
          </a:p>
          <a:p>
            <a:r>
              <a:rPr lang="en-US" altLang="zh-CN" sz="2400" dirty="0">
                <a:highlight>
                  <a:srgbClr val="00FFFF"/>
                </a:highlight>
              </a:rPr>
              <a:t>git reset &lt;--hard&gt; head </a:t>
            </a:r>
            <a:r>
              <a:rPr lang="zh-CN" altLang="en-US" sz="2400" dirty="0">
                <a:highlight>
                  <a:srgbClr val="00FFFF"/>
                </a:highlight>
              </a:rPr>
              <a:t> </a:t>
            </a:r>
            <a:r>
              <a:rPr lang="en-US" altLang="zh-CN" sz="2400" dirty="0"/>
              <a:t>//</a:t>
            </a:r>
            <a:r>
              <a:rPr lang="zh-CN" altLang="en-US" sz="2400" dirty="0"/>
              <a:t>当前</a:t>
            </a:r>
            <a:r>
              <a:rPr lang="en-US" altLang="zh-CN" sz="2400" dirty="0"/>
              <a:t>add</a:t>
            </a:r>
            <a:r>
              <a:rPr lang="zh-CN" altLang="en-US" sz="2400" dirty="0"/>
              <a:t>的工作全部消失，回到上一次</a:t>
            </a:r>
            <a:r>
              <a:rPr lang="en-US" altLang="zh-CN" sz="2400" dirty="0"/>
              <a:t>commit </a:t>
            </a:r>
          </a:p>
          <a:p>
            <a:r>
              <a:rPr lang="en-US" altLang="zh-CN" sz="2400" dirty="0">
                <a:highlight>
                  <a:srgbClr val="00FFFF"/>
                </a:highlight>
              </a:rPr>
              <a:t>git reset &lt;--hard&gt; head^ </a:t>
            </a:r>
            <a:r>
              <a:rPr lang="en-US" altLang="zh-CN" sz="2400" dirty="0"/>
              <a:t>        //</a:t>
            </a:r>
            <a:r>
              <a:rPr lang="zh-CN" altLang="en-US" sz="2400" dirty="0"/>
              <a:t>回到当前</a:t>
            </a:r>
            <a:r>
              <a:rPr lang="en-US" altLang="zh-CN" sz="2400" dirty="0"/>
              <a:t>master</a:t>
            </a:r>
            <a:r>
              <a:rPr lang="zh-CN" altLang="en-US" sz="2400" dirty="0"/>
              <a:t>的上一个</a:t>
            </a:r>
            <a:r>
              <a:rPr lang="en-US" altLang="zh-CN" sz="2400" dirty="0"/>
              <a:t>commit</a:t>
            </a:r>
          </a:p>
          <a:p>
            <a:r>
              <a:rPr lang="en-US" altLang="zh-CN" sz="2400" dirty="0">
                <a:highlight>
                  <a:srgbClr val="00FFFF"/>
                </a:highlight>
              </a:rPr>
              <a:t>git reset &lt;--hard&gt; +</a:t>
            </a:r>
            <a:r>
              <a:rPr lang="en-US" altLang="zh-CN" sz="2400" dirty="0" err="1">
                <a:highlight>
                  <a:srgbClr val="00FFFF"/>
                </a:highlight>
              </a:rPr>
              <a:t>commit_id</a:t>
            </a:r>
            <a:r>
              <a:rPr lang="en-US" altLang="zh-CN" sz="2400" dirty="0"/>
              <a:t>    //</a:t>
            </a:r>
            <a:r>
              <a:rPr lang="zh-CN" altLang="en-US" sz="2400" dirty="0"/>
              <a:t>回到某个版本号的版本</a:t>
            </a:r>
            <a:endParaRPr lang="en-US" altLang="zh-CN" sz="2400" dirty="0"/>
          </a:p>
        </p:txBody>
      </p:sp>
    </p:spTree>
    <p:extLst>
      <p:ext uri="{BB962C8B-B14F-4D97-AF65-F5344CB8AC3E}">
        <p14:creationId xmlns:p14="http://schemas.microsoft.com/office/powerpoint/2010/main" val="3378830136"/>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pic>
        <p:nvPicPr>
          <p:cNvPr id="15" name="图片 14" descr="手机屏幕截图&#10;&#10;描述已自动生成">
            <a:extLst>
              <a:ext uri="{FF2B5EF4-FFF2-40B4-BE49-F238E27FC236}">
                <a16:creationId xmlns:a16="http://schemas.microsoft.com/office/drawing/2014/main" id="{0827D27A-59BD-4E59-8416-E64224272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429712"/>
            <a:ext cx="3488229" cy="2580511"/>
          </a:xfrm>
          <a:prstGeom prst="rect">
            <a:avLst/>
          </a:prstGeom>
        </p:spPr>
      </p:pic>
      <p:sp>
        <p:nvSpPr>
          <p:cNvPr id="16" name="矩形 15">
            <a:extLst>
              <a:ext uri="{FF2B5EF4-FFF2-40B4-BE49-F238E27FC236}">
                <a16:creationId xmlns:a16="http://schemas.microsoft.com/office/drawing/2014/main" id="{A55A7106-FDD5-4BEC-A77E-748AF1B58B93}"/>
              </a:ext>
            </a:extLst>
          </p:cNvPr>
          <p:cNvSpPr/>
          <p:nvPr/>
        </p:nvSpPr>
        <p:spPr>
          <a:xfrm>
            <a:off x="538687" y="895821"/>
            <a:ext cx="11114625" cy="461665"/>
          </a:xfrm>
          <a:prstGeom prst="rect">
            <a:avLst/>
          </a:prstGeom>
        </p:spPr>
        <p:txBody>
          <a:bodyPr wrap="square">
            <a:spAutoFit/>
          </a:bodyPr>
          <a:lstStyle/>
          <a:p>
            <a:r>
              <a:rPr lang="zh-CN" altLang="en-US" sz="2400" dirty="0"/>
              <a:t>在</a:t>
            </a:r>
            <a:r>
              <a:rPr lang="en-US" altLang="zh-CN" sz="2400" dirty="0"/>
              <a:t>dev.txt</a:t>
            </a:r>
            <a:r>
              <a:rPr lang="zh-CN" altLang="en-US" sz="2400" dirty="0"/>
              <a:t>中添加“</a:t>
            </a:r>
            <a:r>
              <a:rPr lang="en-US" altLang="zh-CN" sz="2400" dirty="0"/>
              <a:t>rollback</a:t>
            </a:r>
            <a:r>
              <a:rPr lang="zh-CN" altLang="en-US" sz="2400" dirty="0"/>
              <a:t>”内容并保存：</a:t>
            </a:r>
          </a:p>
        </p:txBody>
      </p:sp>
      <p:pic>
        <p:nvPicPr>
          <p:cNvPr id="18" name="图片 17" descr="电脑屏幕的照片上有文字&#10;&#10;描述已自动生成">
            <a:extLst>
              <a:ext uri="{FF2B5EF4-FFF2-40B4-BE49-F238E27FC236}">
                <a16:creationId xmlns:a16="http://schemas.microsoft.com/office/drawing/2014/main" id="{CD7A04B3-E4CA-49FD-880E-F520CC7D5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270" y="1357486"/>
            <a:ext cx="6211166" cy="5288587"/>
          </a:xfrm>
          <a:prstGeom prst="rect">
            <a:avLst/>
          </a:prstGeom>
        </p:spPr>
      </p:pic>
    </p:spTree>
    <p:extLst>
      <p:ext uri="{BB962C8B-B14F-4D97-AF65-F5344CB8AC3E}">
        <p14:creationId xmlns:p14="http://schemas.microsoft.com/office/powerpoint/2010/main" val="3796452014"/>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pic>
        <p:nvPicPr>
          <p:cNvPr id="4" name="图片 3" descr="手机屏幕的截图&#10;&#10;描述已自动生成">
            <a:extLst>
              <a:ext uri="{FF2B5EF4-FFF2-40B4-BE49-F238E27FC236}">
                <a16:creationId xmlns:a16="http://schemas.microsoft.com/office/drawing/2014/main" id="{1543561E-ED8E-4576-958D-04E408219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9" y="1429711"/>
            <a:ext cx="3323359" cy="2529721"/>
          </a:xfrm>
          <a:prstGeom prst="rect">
            <a:avLst/>
          </a:prstGeom>
        </p:spPr>
      </p:pic>
      <p:sp>
        <p:nvSpPr>
          <p:cNvPr id="9" name="矩形 8">
            <a:extLst>
              <a:ext uri="{FF2B5EF4-FFF2-40B4-BE49-F238E27FC236}">
                <a16:creationId xmlns:a16="http://schemas.microsoft.com/office/drawing/2014/main" id="{1A393C81-BDAD-42A0-A1B4-CDC359157301}"/>
              </a:ext>
            </a:extLst>
          </p:cNvPr>
          <p:cNvSpPr/>
          <p:nvPr/>
        </p:nvSpPr>
        <p:spPr>
          <a:xfrm>
            <a:off x="538687" y="895821"/>
            <a:ext cx="11114625" cy="461665"/>
          </a:xfrm>
          <a:prstGeom prst="rect">
            <a:avLst/>
          </a:prstGeom>
        </p:spPr>
        <p:txBody>
          <a:bodyPr wrap="square">
            <a:spAutoFit/>
          </a:bodyPr>
          <a:lstStyle/>
          <a:p>
            <a:r>
              <a:rPr lang="zh-CN" altLang="en-US" sz="2400" dirty="0"/>
              <a:t>在</a:t>
            </a:r>
            <a:r>
              <a:rPr lang="en-US" altLang="zh-CN" sz="2400" dirty="0"/>
              <a:t>dev.txt</a:t>
            </a:r>
            <a:r>
              <a:rPr lang="zh-CN" altLang="en-US" sz="2400" dirty="0"/>
              <a:t>中删除第三行的内容并保存：</a:t>
            </a:r>
          </a:p>
        </p:txBody>
      </p:sp>
      <p:pic>
        <p:nvPicPr>
          <p:cNvPr id="11" name="图片 10" descr="手机屏幕的截图&#10;&#10;描述已自动生成">
            <a:extLst>
              <a:ext uri="{FF2B5EF4-FFF2-40B4-BE49-F238E27FC236}">
                <a16:creationId xmlns:a16="http://schemas.microsoft.com/office/drawing/2014/main" id="{1B209DE3-3C4E-4F99-8861-3DC9E5493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573" y="4156879"/>
            <a:ext cx="7024257" cy="1805300"/>
          </a:xfrm>
          <a:prstGeom prst="rect">
            <a:avLst/>
          </a:prstGeom>
        </p:spPr>
      </p:pic>
      <p:sp>
        <p:nvSpPr>
          <p:cNvPr id="12" name="矩形 11">
            <a:extLst>
              <a:ext uri="{FF2B5EF4-FFF2-40B4-BE49-F238E27FC236}">
                <a16:creationId xmlns:a16="http://schemas.microsoft.com/office/drawing/2014/main" id="{504AACCC-2FA0-4198-A270-3F6BAF2F9D2A}"/>
              </a:ext>
            </a:extLst>
          </p:cNvPr>
          <p:cNvSpPr/>
          <p:nvPr/>
        </p:nvSpPr>
        <p:spPr>
          <a:xfrm>
            <a:off x="538687" y="4156879"/>
            <a:ext cx="3451421" cy="830997"/>
          </a:xfrm>
          <a:prstGeom prst="rect">
            <a:avLst/>
          </a:prstGeom>
        </p:spPr>
        <p:txBody>
          <a:bodyPr wrap="square">
            <a:spAutoFit/>
          </a:bodyPr>
          <a:lstStyle/>
          <a:p>
            <a:r>
              <a:rPr lang="zh-CN" altLang="en-US" sz="2400" dirty="0"/>
              <a:t>将</a:t>
            </a:r>
            <a:r>
              <a:rPr lang="en-US" altLang="zh-CN" sz="2400" dirty="0"/>
              <a:t>dev.txt</a:t>
            </a:r>
            <a:r>
              <a:rPr lang="zh-CN" altLang="en-US" sz="2400" dirty="0"/>
              <a:t>添加到暂存区并提交到本地仓库：</a:t>
            </a:r>
          </a:p>
        </p:txBody>
      </p:sp>
    </p:spTree>
    <p:extLst>
      <p:ext uri="{BB962C8B-B14F-4D97-AF65-F5344CB8AC3E}">
        <p14:creationId xmlns:p14="http://schemas.microsoft.com/office/powerpoint/2010/main" val="243226947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054833" y="1163810"/>
            <a:ext cx="10447655" cy="4185761"/>
          </a:xfrm>
          <a:prstGeom prst="rect">
            <a:avLst/>
          </a:prstGeom>
          <a:noFill/>
        </p:spPr>
        <p:txBody>
          <a:bodyPr wrap="square" rtlCol="0" anchor="t">
            <a:spAutoFit/>
          </a:bodyPr>
          <a:lstStyle/>
          <a:p>
            <a:pPr marL="342900" indent="-342900" algn="just">
              <a:spcBef>
                <a:spcPts val="600"/>
              </a:spcBef>
              <a:spcAft>
                <a:spcPts val="600"/>
              </a:spcAft>
              <a:buSzPct val="80000"/>
              <a:buFont typeface="Wingdings" panose="05000000000000000000" pitchFamily="2" charset="2"/>
              <a:buChar char="n"/>
            </a:pPr>
            <a:r>
              <a:rPr lang="en-US" altLang="zh-CN" sz="2800" dirty="0"/>
              <a:t> </a:t>
            </a:r>
            <a:r>
              <a:rPr lang="zh-CN" altLang="en-US" sz="2800" dirty="0"/>
              <a:t>版本控制</a:t>
            </a:r>
            <a:r>
              <a:rPr lang="en-US" altLang="zh-CN" sz="2800" dirty="0"/>
              <a:t>(Revision control)</a:t>
            </a:r>
            <a:r>
              <a:rPr lang="zh-CN" altLang="en-US" sz="2800" dirty="0"/>
              <a:t>的主要功能</a:t>
            </a:r>
            <a:endParaRPr lang="en-US" altLang="zh-CN" sz="2800" dirty="0"/>
          </a:p>
          <a:p>
            <a:pPr marL="800100" lvl="1" indent="-342900" algn="just">
              <a:spcBef>
                <a:spcPts val="600"/>
              </a:spcBef>
              <a:spcAft>
                <a:spcPts val="600"/>
              </a:spcAft>
              <a:buClr>
                <a:srgbClr val="004176"/>
              </a:buClr>
              <a:buSzPct val="80000"/>
              <a:buFont typeface="Wingdings" panose="05000000000000000000" pitchFamily="2" charset="2"/>
              <a:buChar char="l"/>
            </a:pPr>
            <a:r>
              <a:rPr lang="zh-CN" altLang="en-US" sz="2400" dirty="0"/>
              <a:t>实现跨区域多人协同开发；</a:t>
            </a:r>
          </a:p>
          <a:p>
            <a:pPr marL="800100" lvl="1" indent="-342900" algn="just">
              <a:spcBef>
                <a:spcPts val="600"/>
              </a:spcBef>
              <a:spcAft>
                <a:spcPts val="600"/>
              </a:spcAft>
              <a:buClr>
                <a:srgbClr val="004176"/>
              </a:buClr>
              <a:buSzPct val="80000"/>
              <a:buFont typeface="Wingdings" panose="05000000000000000000" pitchFamily="2" charset="2"/>
              <a:buChar char="l"/>
            </a:pPr>
            <a:r>
              <a:rPr lang="zh-CN" altLang="en-US" sz="2400" dirty="0"/>
              <a:t>追踪和记载一个或者多个文件的历史记录；</a:t>
            </a:r>
          </a:p>
          <a:p>
            <a:pPr marL="800100" lvl="1" indent="-342900" algn="just">
              <a:spcBef>
                <a:spcPts val="600"/>
              </a:spcBef>
              <a:spcAft>
                <a:spcPts val="600"/>
              </a:spcAft>
              <a:buClr>
                <a:srgbClr val="004176"/>
              </a:buClr>
              <a:buSzPct val="80000"/>
              <a:buFont typeface="Wingdings" panose="05000000000000000000" pitchFamily="2" charset="2"/>
              <a:buChar char="l"/>
            </a:pPr>
            <a:r>
              <a:rPr lang="zh-CN" altLang="en-US" sz="2400" dirty="0"/>
              <a:t>组织和保护你的源代码和文档；</a:t>
            </a:r>
          </a:p>
          <a:p>
            <a:pPr marL="800100" lvl="1" indent="-342900" algn="just">
              <a:spcBef>
                <a:spcPts val="600"/>
              </a:spcBef>
              <a:spcAft>
                <a:spcPts val="600"/>
              </a:spcAft>
              <a:buClr>
                <a:srgbClr val="004176"/>
              </a:buClr>
              <a:buSzPct val="80000"/>
              <a:buFont typeface="Wingdings" panose="05000000000000000000" pitchFamily="2" charset="2"/>
              <a:buChar char="l"/>
            </a:pPr>
            <a:r>
              <a:rPr lang="zh-CN" altLang="en-US" sz="2400" dirty="0"/>
              <a:t>统计工作量；</a:t>
            </a:r>
          </a:p>
          <a:p>
            <a:pPr marL="800100" lvl="1" indent="-342900" algn="just">
              <a:spcBef>
                <a:spcPts val="600"/>
              </a:spcBef>
              <a:spcAft>
                <a:spcPts val="600"/>
              </a:spcAft>
              <a:buClr>
                <a:srgbClr val="004176"/>
              </a:buClr>
              <a:buSzPct val="80000"/>
              <a:buFont typeface="Wingdings" panose="05000000000000000000" pitchFamily="2" charset="2"/>
              <a:buChar char="l"/>
            </a:pPr>
            <a:r>
              <a:rPr lang="zh-CN" altLang="en-US" sz="2400" dirty="0"/>
              <a:t>并行开发、提高开发效率；</a:t>
            </a:r>
          </a:p>
          <a:p>
            <a:pPr marL="800100" lvl="1" indent="-342900" algn="just">
              <a:spcBef>
                <a:spcPts val="600"/>
              </a:spcBef>
              <a:spcAft>
                <a:spcPts val="600"/>
              </a:spcAft>
              <a:buClr>
                <a:srgbClr val="004176"/>
              </a:buClr>
              <a:buSzPct val="80000"/>
              <a:buFont typeface="Wingdings" panose="05000000000000000000" pitchFamily="2" charset="2"/>
              <a:buChar char="l"/>
            </a:pPr>
            <a:r>
              <a:rPr lang="zh-CN" altLang="en-US" sz="2400" dirty="0"/>
              <a:t>跟踪记录整个软件的开发过程；</a:t>
            </a:r>
          </a:p>
          <a:p>
            <a:pPr marL="800100" lvl="1" indent="-342900" algn="just">
              <a:spcBef>
                <a:spcPts val="600"/>
              </a:spcBef>
              <a:spcAft>
                <a:spcPts val="600"/>
              </a:spcAft>
              <a:buClr>
                <a:srgbClr val="004176"/>
              </a:buClr>
              <a:buSzPct val="80000"/>
              <a:buFont typeface="Wingdings" panose="05000000000000000000" pitchFamily="2" charset="2"/>
              <a:buChar char="l"/>
            </a:pPr>
            <a:r>
              <a:rPr lang="zh-CN" altLang="en-US" sz="2400" dirty="0"/>
              <a:t>减轻开发人员的负担，节省时间，同时降低人为错误。</a:t>
            </a:r>
          </a:p>
        </p:txBody>
      </p:sp>
      <p:cxnSp>
        <p:nvCxnSpPr>
          <p:cNvPr id="3" name="直接连接符 2"/>
          <p:cNvCxnSpPr>
            <a:stCxn id="6" idx="3"/>
          </p:cNvCxnSpPr>
          <p:nvPr/>
        </p:nvCxnSpPr>
        <p:spPr>
          <a:xfrm flipV="1">
            <a:off x="3187700" y="571500"/>
            <a:ext cx="9220200"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6" idx="1"/>
          </p:cNvCxnSpPr>
          <p:nvPr/>
        </p:nvCxnSpPr>
        <p:spPr>
          <a:xfrm>
            <a:off x="-193675" y="571500"/>
            <a:ext cx="10090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66750" y="300355"/>
            <a:ext cx="2520950" cy="523240"/>
            <a:chOff x="666819" y="300264"/>
            <a:chExt cx="3257149" cy="523220"/>
          </a:xfrm>
        </p:grpSpPr>
        <p:sp>
          <p:nvSpPr>
            <p:cNvPr id="6" name="圆角矩形 5"/>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版本控制</a:t>
              </a:r>
            </a:p>
          </p:txBody>
        </p:sp>
      </p:gr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9" name="矩形 8">
            <a:extLst>
              <a:ext uri="{FF2B5EF4-FFF2-40B4-BE49-F238E27FC236}">
                <a16:creationId xmlns:a16="http://schemas.microsoft.com/office/drawing/2014/main" id="{1B3E292F-7815-4A50-9AA4-46BE8F61CA5A}"/>
              </a:ext>
            </a:extLst>
          </p:cNvPr>
          <p:cNvSpPr/>
          <p:nvPr/>
        </p:nvSpPr>
        <p:spPr>
          <a:xfrm>
            <a:off x="538687" y="895821"/>
            <a:ext cx="11114625" cy="461665"/>
          </a:xfrm>
          <a:prstGeom prst="rect">
            <a:avLst/>
          </a:prstGeom>
        </p:spPr>
        <p:txBody>
          <a:bodyPr wrap="square">
            <a:spAutoFit/>
          </a:bodyPr>
          <a:lstStyle/>
          <a:p>
            <a:r>
              <a:rPr lang="zh-CN" altLang="en-US" sz="2400" dirty="0"/>
              <a:t>接下来我们想要回删除第三行之前的内容，先使用</a:t>
            </a:r>
            <a:r>
              <a:rPr lang="en-US" altLang="zh-CN" sz="2400" dirty="0">
                <a:highlight>
                  <a:srgbClr val="00FFFF"/>
                </a:highlight>
              </a:rPr>
              <a:t>git log –</a:t>
            </a:r>
            <a:r>
              <a:rPr lang="en-US" altLang="zh-CN" sz="2400" dirty="0" err="1">
                <a:highlight>
                  <a:srgbClr val="00FFFF"/>
                </a:highlight>
              </a:rPr>
              <a:t>oneline</a:t>
            </a:r>
            <a:r>
              <a:rPr lang="zh-CN" altLang="en-US" sz="2400" dirty="0"/>
              <a:t>查看日志：</a:t>
            </a:r>
          </a:p>
        </p:txBody>
      </p:sp>
      <p:pic>
        <p:nvPicPr>
          <p:cNvPr id="4" name="图片 3" descr="屏幕上有字&#10;&#10;描述已自动生成">
            <a:extLst>
              <a:ext uri="{FF2B5EF4-FFF2-40B4-BE49-F238E27FC236}">
                <a16:creationId xmlns:a16="http://schemas.microsoft.com/office/drawing/2014/main" id="{386ED596-7902-4A04-A88D-85C75398B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828" y="1429712"/>
            <a:ext cx="7230341" cy="2539932"/>
          </a:xfrm>
          <a:prstGeom prst="rect">
            <a:avLst/>
          </a:prstGeom>
        </p:spPr>
      </p:pic>
      <p:sp>
        <p:nvSpPr>
          <p:cNvPr id="10" name="矩形 9">
            <a:extLst>
              <a:ext uri="{FF2B5EF4-FFF2-40B4-BE49-F238E27FC236}">
                <a16:creationId xmlns:a16="http://schemas.microsoft.com/office/drawing/2014/main" id="{3B8F408A-9AE4-475E-98A6-6930231DB5AF}"/>
              </a:ext>
            </a:extLst>
          </p:cNvPr>
          <p:cNvSpPr/>
          <p:nvPr/>
        </p:nvSpPr>
        <p:spPr>
          <a:xfrm>
            <a:off x="538685" y="4043227"/>
            <a:ext cx="11114625" cy="830997"/>
          </a:xfrm>
          <a:prstGeom prst="rect">
            <a:avLst/>
          </a:prstGeom>
        </p:spPr>
        <p:txBody>
          <a:bodyPr wrap="square">
            <a:spAutoFit/>
          </a:bodyPr>
          <a:lstStyle/>
          <a:p>
            <a:r>
              <a:rPr lang="en-US" altLang="zh-CN" sz="2400" dirty="0"/>
              <a:t>“modify dev.txt”</a:t>
            </a:r>
            <a:r>
              <a:rPr lang="zh-CN" altLang="en-US" sz="2400" dirty="0"/>
              <a:t>是删除第三行内容后的提交，那么前一次提交</a:t>
            </a:r>
            <a:r>
              <a:rPr lang="en-US" altLang="zh-CN" sz="2400" dirty="0"/>
              <a:t>(</a:t>
            </a:r>
            <a:r>
              <a:rPr lang="zh-CN" altLang="en-US" sz="2400" dirty="0">
                <a:solidFill>
                  <a:srgbClr val="FF0000"/>
                </a:solidFill>
              </a:rPr>
              <a:t>即</a:t>
            </a:r>
            <a:r>
              <a:rPr lang="en-US" altLang="zh-CN" sz="2400" dirty="0">
                <a:solidFill>
                  <a:srgbClr val="FF0000"/>
                </a:solidFill>
              </a:rPr>
              <a:t>ID</a:t>
            </a:r>
            <a:r>
              <a:rPr lang="zh-CN" altLang="en-US" sz="2400" dirty="0">
                <a:solidFill>
                  <a:srgbClr val="FF0000"/>
                </a:solidFill>
              </a:rPr>
              <a:t>：</a:t>
            </a:r>
            <a:r>
              <a:rPr lang="en-US" altLang="zh-CN" sz="2400" dirty="0">
                <a:solidFill>
                  <a:srgbClr val="FF0000"/>
                </a:solidFill>
              </a:rPr>
              <a:t>2e20b2c</a:t>
            </a:r>
            <a:r>
              <a:rPr lang="en-US" altLang="zh-CN" sz="2400" dirty="0"/>
              <a:t>)</a:t>
            </a:r>
            <a:r>
              <a:rPr lang="zh-CN" altLang="en-US" sz="2400" dirty="0"/>
              <a:t>是删除第三行内容之前的提交，使用</a:t>
            </a:r>
            <a:r>
              <a:rPr lang="en-US" altLang="zh-CN" sz="2400" dirty="0">
                <a:highlight>
                  <a:srgbClr val="00FFFF"/>
                </a:highlight>
              </a:rPr>
              <a:t>git checkout </a:t>
            </a:r>
            <a:r>
              <a:rPr lang="en-US" altLang="zh-CN" sz="2400" dirty="0">
                <a:solidFill>
                  <a:srgbClr val="FF0000"/>
                </a:solidFill>
                <a:highlight>
                  <a:srgbClr val="00FFFF"/>
                </a:highlight>
              </a:rPr>
              <a:t>2e20b2c</a:t>
            </a:r>
            <a:r>
              <a:rPr lang="zh-CN" altLang="en-US" sz="2400" dirty="0"/>
              <a:t>回到那个状态。</a:t>
            </a:r>
          </a:p>
        </p:txBody>
      </p:sp>
      <p:pic>
        <p:nvPicPr>
          <p:cNvPr id="11" name="图片 10">
            <a:extLst>
              <a:ext uri="{FF2B5EF4-FFF2-40B4-BE49-F238E27FC236}">
                <a16:creationId xmlns:a16="http://schemas.microsoft.com/office/drawing/2014/main" id="{F1BCF796-8CD9-4591-B83E-A6102E7A8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538" y="4826038"/>
            <a:ext cx="3058825" cy="1947567"/>
          </a:xfrm>
          <a:prstGeom prst="rect">
            <a:avLst/>
          </a:prstGeom>
        </p:spPr>
      </p:pic>
    </p:spTree>
    <p:extLst>
      <p:ext uri="{BB962C8B-B14F-4D97-AF65-F5344CB8AC3E}">
        <p14:creationId xmlns:p14="http://schemas.microsoft.com/office/powerpoint/2010/main" val="134854469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9" name="矩形 8">
            <a:extLst>
              <a:ext uri="{FF2B5EF4-FFF2-40B4-BE49-F238E27FC236}">
                <a16:creationId xmlns:a16="http://schemas.microsoft.com/office/drawing/2014/main" id="{C1EC49A1-F946-4277-95DD-3D7C38F2E64E}"/>
              </a:ext>
            </a:extLst>
          </p:cNvPr>
          <p:cNvSpPr/>
          <p:nvPr/>
        </p:nvSpPr>
        <p:spPr>
          <a:xfrm>
            <a:off x="538687" y="895821"/>
            <a:ext cx="11114625" cy="461665"/>
          </a:xfrm>
          <a:prstGeom prst="rect">
            <a:avLst/>
          </a:prstGeom>
        </p:spPr>
        <p:txBody>
          <a:bodyPr wrap="square">
            <a:spAutoFit/>
          </a:bodyPr>
          <a:lstStyle/>
          <a:p>
            <a:r>
              <a:rPr lang="zh-CN" altLang="en-US" sz="2400" dirty="0"/>
              <a:t>若想要在从过去回到现在，我们可以使用</a:t>
            </a:r>
            <a:r>
              <a:rPr lang="en-US" altLang="zh-CN" sz="2400" dirty="0">
                <a:highlight>
                  <a:srgbClr val="00FFFF"/>
                </a:highlight>
              </a:rPr>
              <a:t>git checkout master</a:t>
            </a:r>
            <a:r>
              <a:rPr lang="zh-CN" altLang="en-US" sz="2400" dirty="0"/>
              <a:t>：</a:t>
            </a:r>
          </a:p>
        </p:txBody>
      </p:sp>
      <p:pic>
        <p:nvPicPr>
          <p:cNvPr id="11" name="图片 10" descr="手机屏幕截图&#10;&#10;描述已自动生成">
            <a:extLst>
              <a:ext uri="{FF2B5EF4-FFF2-40B4-BE49-F238E27FC236}">
                <a16:creationId xmlns:a16="http://schemas.microsoft.com/office/drawing/2014/main" id="{B5478367-07A9-4AB0-AC91-C07A38225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57" y="1357486"/>
            <a:ext cx="3323752" cy="2544557"/>
          </a:xfrm>
          <a:prstGeom prst="rect">
            <a:avLst/>
          </a:prstGeom>
        </p:spPr>
      </p:pic>
      <p:sp>
        <p:nvSpPr>
          <p:cNvPr id="12" name="矩形 11">
            <a:extLst>
              <a:ext uri="{FF2B5EF4-FFF2-40B4-BE49-F238E27FC236}">
                <a16:creationId xmlns:a16="http://schemas.microsoft.com/office/drawing/2014/main" id="{2FF02BB5-10A1-4B7D-8E7C-D2C73116C09A}"/>
              </a:ext>
            </a:extLst>
          </p:cNvPr>
          <p:cNvSpPr/>
          <p:nvPr/>
        </p:nvSpPr>
        <p:spPr>
          <a:xfrm>
            <a:off x="538687" y="3902043"/>
            <a:ext cx="6547818" cy="461665"/>
          </a:xfrm>
          <a:prstGeom prst="rect">
            <a:avLst/>
          </a:prstGeom>
        </p:spPr>
        <p:txBody>
          <a:bodyPr wrap="none">
            <a:spAutoFit/>
          </a:bodyPr>
          <a:lstStyle/>
          <a:p>
            <a:r>
              <a:rPr lang="zh-CN" altLang="en-US" sz="2400" dirty="0"/>
              <a:t>我们可以通过下面的图片对</a:t>
            </a:r>
            <a:r>
              <a:rPr lang="en-US" altLang="zh-CN" sz="2400" dirty="0"/>
              <a:t>checkout</a:t>
            </a:r>
            <a:r>
              <a:rPr lang="zh-CN" altLang="en-US" sz="2400" dirty="0"/>
              <a:t>进行理解：</a:t>
            </a:r>
          </a:p>
        </p:txBody>
      </p:sp>
      <p:pic>
        <p:nvPicPr>
          <p:cNvPr id="14" name="图片 13" descr="图片包含 游戏机, 画&#10;&#10;描述已自动生成">
            <a:extLst>
              <a:ext uri="{FF2B5EF4-FFF2-40B4-BE49-F238E27FC236}">
                <a16:creationId xmlns:a16="http://schemas.microsoft.com/office/drawing/2014/main" id="{8ADBE373-4FCD-4F06-BECD-FF92FC7C8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974" y="4472594"/>
            <a:ext cx="8094051" cy="2085051"/>
          </a:xfrm>
          <a:prstGeom prst="rect">
            <a:avLst/>
          </a:prstGeom>
        </p:spPr>
      </p:pic>
    </p:spTree>
    <p:extLst>
      <p:ext uri="{BB962C8B-B14F-4D97-AF65-F5344CB8AC3E}">
        <p14:creationId xmlns:p14="http://schemas.microsoft.com/office/powerpoint/2010/main" val="4052751368"/>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pic>
        <p:nvPicPr>
          <p:cNvPr id="4" name="图片 3" descr="手机屏幕截图&#10;&#10;描述已自动生成">
            <a:extLst>
              <a:ext uri="{FF2B5EF4-FFF2-40B4-BE49-F238E27FC236}">
                <a16:creationId xmlns:a16="http://schemas.microsoft.com/office/drawing/2014/main" id="{1F35A14A-F5EE-4D26-A463-8D118521C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38" y="845820"/>
            <a:ext cx="6606886" cy="2180272"/>
          </a:xfrm>
          <a:prstGeom prst="rect">
            <a:avLst/>
          </a:prstGeom>
        </p:spPr>
      </p:pic>
      <p:pic>
        <p:nvPicPr>
          <p:cNvPr id="10" name="图片 9" descr="手机屏幕的截图&#10;&#10;描述已自动生成">
            <a:extLst>
              <a:ext uri="{FF2B5EF4-FFF2-40B4-BE49-F238E27FC236}">
                <a16:creationId xmlns:a16="http://schemas.microsoft.com/office/drawing/2014/main" id="{D9CCBC4E-3755-4FBA-A269-378201D95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443" y="2819055"/>
            <a:ext cx="7227819" cy="2025708"/>
          </a:xfrm>
          <a:prstGeom prst="rect">
            <a:avLst/>
          </a:prstGeom>
        </p:spPr>
      </p:pic>
      <p:pic>
        <p:nvPicPr>
          <p:cNvPr id="12" name="图片 11" descr="手机屏幕截图&#10;&#10;描述已自动生成">
            <a:extLst>
              <a:ext uri="{FF2B5EF4-FFF2-40B4-BE49-F238E27FC236}">
                <a16:creationId xmlns:a16="http://schemas.microsoft.com/office/drawing/2014/main" id="{1741663C-FB0F-47FB-9A5F-A0F5FC709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71" y="4515027"/>
            <a:ext cx="6606886" cy="2143665"/>
          </a:xfrm>
          <a:prstGeom prst="rect">
            <a:avLst/>
          </a:prstGeom>
        </p:spPr>
      </p:pic>
    </p:spTree>
    <p:extLst>
      <p:ext uri="{BB962C8B-B14F-4D97-AF65-F5344CB8AC3E}">
        <p14:creationId xmlns:p14="http://schemas.microsoft.com/office/powerpoint/2010/main" val="254151521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7" idx="3"/>
          </p:cNvCxnSpPr>
          <p:nvPr/>
        </p:nvCxnSpPr>
        <p:spPr>
          <a:xfrm flipV="1">
            <a:off x="3405505" y="571500"/>
            <a:ext cx="900239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7" idx="1"/>
          </p:cNvCxnSpPr>
          <p:nvPr/>
        </p:nvCxnSpPr>
        <p:spPr>
          <a:xfrm>
            <a:off x="-193675" y="571500"/>
            <a:ext cx="102171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66750" y="300355"/>
            <a:ext cx="2738755" cy="523240"/>
            <a:chOff x="666819" y="300264"/>
            <a:chExt cx="3257149" cy="523220"/>
          </a:xfrm>
        </p:grpSpPr>
        <p:sp>
          <p:nvSpPr>
            <p:cNvPr id="7" name="圆角矩形 6"/>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使用</a:t>
              </a:r>
            </a:p>
          </p:txBody>
        </p:sp>
      </p:grpSp>
      <p:sp>
        <p:nvSpPr>
          <p:cNvPr id="3" name="矩形 2">
            <a:extLst>
              <a:ext uri="{FF2B5EF4-FFF2-40B4-BE49-F238E27FC236}">
                <a16:creationId xmlns:a16="http://schemas.microsoft.com/office/drawing/2014/main" id="{957818C0-A94C-4870-A87D-8DC3FDCD86B2}"/>
              </a:ext>
            </a:extLst>
          </p:cNvPr>
          <p:cNvSpPr/>
          <p:nvPr/>
        </p:nvSpPr>
        <p:spPr>
          <a:xfrm>
            <a:off x="666750" y="1068157"/>
            <a:ext cx="10901795" cy="830997"/>
          </a:xfrm>
          <a:prstGeom prst="rect">
            <a:avLst/>
          </a:prstGeom>
        </p:spPr>
        <p:txBody>
          <a:bodyPr wrap="square">
            <a:spAutoFit/>
          </a:bodyPr>
          <a:lstStyle/>
          <a:p>
            <a:r>
              <a:rPr lang="zh-CN" altLang="en-US" sz="2400" dirty="0"/>
              <a:t>       如果我们想要让</a:t>
            </a:r>
            <a:r>
              <a:rPr lang="en-US" altLang="zh-CN" sz="2400" dirty="0"/>
              <a:t>HEAD</a:t>
            </a:r>
            <a:r>
              <a:rPr lang="zh-CN" altLang="en-US" sz="2400" dirty="0"/>
              <a:t>彻底回到某一个</a:t>
            </a:r>
            <a:r>
              <a:rPr lang="en-US" altLang="zh-CN" sz="2400" dirty="0"/>
              <a:t>commit</a:t>
            </a:r>
            <a:r>
              <a:rPr lang="zh-CN" altLang="en-US" sz="2400" dirty="0"/>
              <a:t>，我们可以使用在</a:t>
            </a:r>
            <a:r>
              <a:rPr lang="en-US" altLang="zh-CN" sz="2400" dirty="0"/>
              <a:t>reset</a:t>
            </a:r>
            <a:r>
              <a:rPr lang="zh-CN" altLang="en-US" sz="2400" dirty="0"/>
              <a:t>后面加上</a:t>
            </a:r>
            <a:r>
              <a:rPr lang="en-US" altLang="zh-CN" sz="2400" dirty="0"/>
              <a:t>--hard</a:t>
            </a:r>
            <a:r>
              <a:rPr lang="zh-CN" altLang="en-US" sz="2400" dirty="0"/>
              <a:t>参数：</a:t>
            </a:r>
          </a:p>
        </p:txBody>
      </p:sp>
      <p:pic>
        <p:nvPicPr>
          <p:cNvPr id="9" name="图片 8" descr="手机屏幕截图&#10;&#10;描述已自动生成">
            <a:extLst>
              <a:ext uri="{FF2B5EF4-FFF2-40B4-BE49-F238E27FC236}">
                <a16:creationId xmlns:a16="http://schemas.microsoft.com/office/drawing/2014/main" id="{46AEE6AC-0CDB-4E22-8406-EF85263DE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31" y="2078946"/>
            <a:ext cx="8897527" cy="1169628"/>
          </a:xfrm>
          <a:prstGeom prst="rect">
            <a:avLst/>
          </a:prstGeom>
        </p:spPr>
      </p:pic>
      <p:pic>
        <p:nvPicPr>
          <p:cNvPr id="11" name="图片 10" descr="手机屏幕截图&#10;&#10;描述已自动生成">
            <a:extLst>
              <a:ext uri="{FF2B5EF4-FFF2-40B4-BE49-F238E27FC236}">
                <a16:creationId xmlns:a16="http://schemas.microsoft.com/office/drawing/2014/main" id="{414D7831-D958-4F1E-84ED-7CD14E340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 y="4051485"/>
            <a:ext cx="3697432" cy="2235015"/>
          </a:xfrm>
          <a:prstGeom prst="rect">
            <a:avLst/>
          </a:prstGeom>
        </p:spPr>
      </p:pic>
      <p:sp>
        <p:nvSpPr>
          <p:cNvPr id="12" name="矩形 11">
            <a:extLst>
              <a:ext uri="{FF2B5EF4-FFF2-40B4-BE49-F238E27FC236}">
                <a16:creationId xmlns:a16="http://schemas.microsoft.com/office/drawing/2014/main" id="{99397533-B0BC-47E9-A74E-E029154BEC9C}"/>
              </a:ext>
            </a:extLst>
          </p:cNvPr>
          <p:cNvSpPr/>
          <p:nvPr/>
        </p:nvSpPr>
        <p:spPr>
          <a:xfrm>
            <a:off x="523596" y="3344191"/>
            <a:ext cx="11001654" cy="461665"/>
          </a:xfrm>
          <a:prstGeom prst="rect">
            <a:avLst/>
          </a:prstGeom>
        </p:spPr>
        <p:txBody>
          <a:bodyPr wrap="square">
            <a:spAutoFit/>
          </a:bodyPr>
          <a:lstStyle/>
          <a:p>
            <a:r>
              <a:rPr lang="zh-CN" altLang="en-US" sz="2400" dirty="0"/>
              <a:t>       </a:t>
            </a:r>
            <a:r>
              <a:rPr lang="en-US" altLang="zh-CN" sz="2400" dirty="0"/>
              <a:t>dev.txt</a:t>
            </a:r>
            <a:r>
              <a:rPr lang="zh-CN" altLang="en-US" sz="2400" dirty="0"/>
              <a:t>回退到上一次提交的状态，日志也少了一条“</a:t>
            </a:r>
            <a:r>
              <a:rPr lang="en-US" altLang="zh-CN" sz="2400" dirty="0"/>
              <a:t>modify dev.txt</a:t>
            </a:r>
            <a:r>
              <a:rPr lang="zh-CN" altLang="en-US" sz="2400" dirty="0"/>
              <a:t>”的信息。</a:t>
            </a:r>
          </a:p>
        </p:txBody>
      </p:sp>
      <p:pic>
        <p:nvPicPr>
          <p:cNvPr id="14" name="图片 13">
            <a:extLst>
              <a:ext uri="{FF2B5EF4-FFF2-40B4-BE49-F238E27FC236}">
                <a16:creationId xmlns:a16="http://schemas.microsoft.com/office/drawing/2014/main" id="{0A258E60-2B9A-40DD-B20F-0E6AD0D5D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043" y="4051485"/>
            <a:ext cx="7093777" cy="2001925"/>
          </a:xfrm>
          <a:prstGeom prst="rect">
            <a:avLst/>
          </a:prstGeom>
        </p:spPr>
      </p:pic>
    </p:spTree>
    <p:extLst>
      <p:ext uri="{BB962C8B-B14F-4D97-AF65-F5344CB8AC3E}">
        <p14:creationId xmlns:p14="http://schemas.microsoft.com/office/powerpoint/2010/main" val="4191832787"/>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89129" y="1519004"/>
            <a:ext cx="3514299" cy="3565522"/>
            <a:chOff x="1295511" y="1384930"/>
            <a:chExt cx="4015043" cy="4073566"/>
          </a:xfrm>
        </p:grpSpPr>
        <p:sp>
          <p:nvSpPr>
            <p:cNvPr id="5" name="椭圆 4"/>
            <p:cNvSpPr/>
            <p:nvPr/>
          </p:nvSpPr>
          <p:spPr>
            <a:xfrm>
              <a:off x="2970313" y="264614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440438" y="302732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72764" y="314906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0697" y="29843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259614" y="308463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53075" y="33656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20748" y="359340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68319" y="347954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426571" y="368256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976353" y="379670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73336" y="394576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41008" y="36610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044025" y="34365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77941" y="365813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64130" y="38662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980868" y="40279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628047" y="350102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99630" y="329801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367302" y="28919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46212" y="323210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456457" y="298526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44025" y="298526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307671" y="28830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841007" y="28704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440872" y="26691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926122" y="241827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965677" y="191505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147983" y="20797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291207" y="167387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434430" y="15819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635460" y="172520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439135" y="195801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635460" y="223267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791392" y="14278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080592" y="16523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304023" y="167257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390462" y="189229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364357" y="13849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458047" y="169536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234169" y="20153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246912" y="230763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970313" y="226466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684998" y="268494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320814" y="266081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169748" y="312758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371905" y="332309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592314" y="289602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364356" y="27064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981815" y="26691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914142" y="237248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762135" y="16725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912407" y="179319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612348" y="20797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523193" y="188846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480227" y="248594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036" y="28243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477093" y="291215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086054" y="301869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267588" y="319629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199916" y="365953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56949" y="381665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477093" y="357192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922569" y="418582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996899" y="404885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199916" y="396832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135466" y="436491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8537" y="437744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964440" y="461645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23407" y="508272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320175" y="48082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26860" y="43649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20059" y="415070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182950" y="411398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117159" y="451611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738565" y="470230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621597" y="459335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345302" y="436201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526467" y="503800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943458" y="54155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05087" y="521431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699264" y="511332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383603" y="472366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631021" y="476492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269724" y="447314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673988" y="424542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707097" y="42669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086359" y="449463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987159" y="49335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698762" y="45949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3167854" y="457929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923539" y="438077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652504" y="38634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383994" y="379516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686856" y="431904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740151" y="372311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117159" y="351518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483050" y="31076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4898116" y="323210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4701504" y="290185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828018" y="278961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849501" y="386769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748330" y="472466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248049" y="371071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1319473" y="3084423"/>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816302" y="3107564"/>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456361" y="413675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391652" y="395007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255652" y="407092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126685" y="493359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2194973" y="503375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679924" y="472216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919598" y="372105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08635" y="3048807"/>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805102" y="325845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527672" y="3098450"/>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4298596" y="288027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5124549" y="264188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051697" y="162495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3764925" y="1853109"/>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3105106" y="147086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3600017" y="141977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684902" y="2393967"/>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446739" y="257978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2190950" y="3910753"/>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387629" y="442040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1520907" y="444960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1295511" y="3766083"/>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2444776" y="317014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2129325" y="250966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p:nvSpPr>
          <p:spPr>
            <a:xfrm>
              <a:off x="2171430" y="226896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771026" y="2075639"/>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3436318" y="236836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3483404" y="258160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a:off x="3892563" y="214758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3970325" y="1955418"/>
              <a:ext cx="81373" cy="81372"/>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4430007" y="217112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382922" y="237248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003133" y="3107660"/>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4876671" y="349223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4718720" y="333790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4204433" y="322916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3641613" y="3446335"/>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4052964" y="397076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3802265" y="418870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4020323" y="5079791"/>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2834454" y="4904516"/>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3023576" y="510755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a:off x="3691717" y="4036199"/>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2585123" y="406413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1300970" y="396685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772213" y="3032167"/>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1484061" y="3345355"/>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2940526" y="252582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846665" y="254877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5101600" y="280972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p:cNvCxnSpPr>
              <a:stCxn id="73" idx="7"/>
              <a:endCxn id="115" idx="4"/>
            </p:cNvCxnSpPr>
            <p:nvPr/>
          </p:nvCxnSpPr>
          <p:spPr>
            <a:xfrm flipV="1">
              <a:off x="4560081" y="4808286"/>
              <a:ext cx="162905" cy="28073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endCxn id="74" idx="1"/>
            </p:cNvCxnSpPr>
            <p:nvPr/>
          </p:nvCxnSpPr>
          <p:spPr>
            <a:xfrm>
              <a:off x="4248342" y="4407877"/>
              <a:ext cx="78125" cy="40670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75" idx="5"/>
              <a:endCxn id="115" idx="1"/>
            </p:cNvCxnSpPr>
            <p:nvPr/>
          </p:nvCxnSpPr>
          <p:spPr>
            <a:xfrm>
              <a:off x="4263534" y="4401584"/>
              <a:ext cx="429003" cy="33319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75" idx="7"/>
              <a:endCxn id="76" idx="2"/>
            </p:cNvCxnSpPr>
            <p:nvPr/>
          </p:nvCxnSpPr>
          <p:spPr>
            <a:xfrm flipV="1">
              <a:off x="4263534" y="4172186"/>
              <a:ext cx="256525" cy="1990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71" idx="6"/>
              <a:endCxn id="70" idx="6"/>
            </p:cNvCxnSpPr>
            <p:nvPr/>
          </p:nvCxnSpPr>
          <p:spPr>
            <a:xfrm flipV="1">
              <a:off x="4701504" y="4386394"/>
              <a:ext cx="476928" cy="1253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69" idx="4"/>
              <a:endCxn id="70" idx="7"/>
            </p:cNvCxnSpPr>
            <p:nvPr/>
          </p:nvCxnSpPr>
          <p:spPr>
            <a:xfrm flipH="1">
              <a:off x="5172140" y="4011287"/>
              <a:ext cx="49259" cy="3599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16" idx="4"/>
              <a:endCxn id="67" idx="0"/>
            </p:cNvCxnSpPr>
            <p:nvPr/>
          </p:nvCxnSpPr>
          <p:spPr>
            <a:xfrm flipH="1">
              <a:off x="4944053" y="3807179"/>
              <a:ext cx="18608" cy="3786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16" idx="2"/>
            </p:cNvCxnSpPr>
            <p:nvPr/>
          </p:nvCxnSpPr>
          <p:spPr>
            <a:xfrm>
              <a:off x="4520059" y="3593409"/>
              <a:ext cx="399540" cy="17070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16" idx="6"/>
              <a:endCxn id="64" idx="2"/>
            </p:cNvCxnSpPr>
            <p:nvPr/>
          </p:nvCxnSpPr>
          <p:spPr>
            <a:xfrm flipV="1">
              <a:off x="5005722" y="3681021"/>
              <a:ext cx="194193" cy="8309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16" idx="7"/>
              <a:endCxn id="63" idx="3"/>
            </p:cNvCxnSpPr>
            <p:nvPr/>
          </p:nvCxnSpPr>
          <p:spPr>
            <a:xfrm flipV="1">
              <a:off x="4993110" y="3232964"/>
              <a:ext cx="280770" cy="5007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03" idx="4"/>
            </p:cNvCxnSpPr>
            <p:nvPr/>
          </p:nvCxnSpPr>
          <p:spPr>
            <a:xfrm>
              <a:off x="4722987" y="2944823"/>
              <a:ext cx="175129" cy="2843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03" idx="7"/>
              <a:endCxn id="121" idx="3"/>
            </p:cNvCxnSpPr>
            <p:nvPr/>
          </p:nvCxnSpPr>
          <p:spPr>
            <a:xfrm flipV="1">
              <a:off x="4738178" y="2715396"/>
              <a:ext cx="398984" cy="1927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22" idx="4"/>
            </p:cNvCxnSpPr>
            <p:nvPr/>
          </p:nvCxnSpPr>
          <p:spPr>
            <a:xfrm>
              <a:off x="4094759" y="1711076"/>
              <a:ext cx="175067" cy="9927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a:off x="4255630" y="26822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连接符 173"/>
            <p:cNvCxnSpPr>
              <a:stCxn id="173" idx="7"/>
              <a:endCxn id="59" idx="3"/>
            </p:cNvCxnSpPr>
            <p:nvPr/>
          </p:nvCxnSpPr>
          <p:spPr>
            <a:xfrm flipV="1">
              <a:off x="4292304" y="2522621"/>
              <a:ext cx="194215" cy="1659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22" idx="5"/>
              <a:endCxn id="57" idx="1"/>
            </p:cNvCxnSpPr>
            <p:nvPr/>
          </p:nvCxnSpPr>
          <p:spPr>
            <a:xfrm>
              <a:off x="4125209" y="1698463"/>
              <a:ext cx="493431" cy="38758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23" idx="4"/>
              <a:endCxn id="51" idx="7"/>
            </p:cNvCxnSpPr>
            <p:nvPr/>
          </p:nvCxnSpPr>
          <p:spPr>
            <a:xfrm flipH="1">
              <a:off x="3628988" y="1939233"/>
              <a:ext cx="178999" cy="96308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52" idx="5"/>
              <a:endCxn id="51" idx="2"/>
            </p:cNvCxnSpPr>
            <p:nvPr/>
          </p:nvCxnSpPr>
          <p:spPr>
            <a:xfrm>
              <a:off x="3401030" y="2743104"/>
              <a:ext cx="191284" cy="17440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45" idx="7"/>
            </p:cNvCxnSpPr>
            <p:nvPr/>
          </p:nvCxnSpPr>
          <p:spPr>
            <a:xfrm flipV="1">
              <a:off x="3283586" y="1909944"/>
              <a:ext cx="497945" cy="4039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1" idx="6"/>
              <a:endCxn id="123" idx="1"/>
            </p:cNvCxnSpPr>
            <p:nvPr/>
          </p:nvCxnSpPr>
          <p:spPr>
            <a:xfrm flipV="1">
              <a:off x="3433429" y="1865722"/>
              <a:ext cx="344109" cy="4805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43" idx="7"/>
              <a:endCxn id="125" idx="3"/>
            </p:cNvCxnSpPr>
            <p:nvPr/>
          </p:nvCxnSpPr>
          <p:spPr>
            <a:xfrm flipV="1">
              <a:off x="3494722" y="1493286"/>
              <a:ext cx="117909" cy="2083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42" idx="6"/>
              <a:endCxn id="125" idx="1"/>
            </p:cNvCxnSpPr>
            <p:nvPr/>
          </p:nvCxnSpPr>
          <p:spPr>
            <a:xfrm>
              <a:off x="3407323" y="1406414"/>
              <a:ext cx="205307" cy="2597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38" idx="3"/>
              <a:endCxn id="35" idx="7"/>
            </p:cNvCxnSpPr>
            <p:nvPr/>
          </p:nvCxnSpPr>
          <p:spPr>
            <a:xfrm flipH="1">
              <a:off x="2672134" y="1464570"/>
              <a:ext cx="125549" cy="26693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34" idx="5"/>
              <a:endCxn id="35" idx="1"/>
            </p:cNvCxnSpPr>
            <p:nvPr/>
          </p:nvCxnSpPr>
          <p:spPr>
            <a:xfrm>
              <a:off x="2471104" y="1618660"/>
              <a:ext cx="170648" cy="11284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endCxn id="39" idx="3"/>
            </p:cNvCxnSpPr>
            <p:nvPr/>
          </p:nvCxnSpPr>
          <p:spPr>
            <a:xfrm flipV="1">
              <a:off x="2678426" y="1689070"/>
              <a:ext cx="408457" cy="4925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31" idx="6"/>
              <a:endCxn id="35" idx="2"/>
            </p:cNvCxnSpPr>
            <p:nvPr/>
          </p:nvCxnSpPr>
          <p:spPr>
            <a:xfrm flipV="1">
              <a:off x="2008643" y="1746693"/>
              <a:ext cx="626817" cy="18984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31" idx="7"/>
              <a:endCxn id="33" idx="2"/>
            </p:cNvCxnSpPr>
            <p:nvPr/>
          </p:nvCxnSpPr>
          <p:spPr>
            <a:xfrm flipV="1">
              <a:off x="2002351" y="1695363"/>
              <a:ext cx="288856" cy="22598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35" idx="4"/>
              <a:endCxn id="36" idx="7"/>
            </p:cNvCxnSpPr>
            <p:nvPr/>
          </p:nvCxnSpPr>
          <p:spPr>
            <a:xfrm flipH="1">
              <a:off x="2475810" y="1768176"/>
              <a:ext cx="181134" cy="19613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endCxn id="37" idx="0"/>
            </p:cNvCxnSpPr>
            <p:nvPr/>
          </p:nvCxnSpPr>
          <p:spPr>
            <a:xfrm>
              <a:off x="2656944" y="1768176"/>
              <a:ext cx="0" cy="46450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44" idx="4"/>
              <a:endCxn id="45" idx="0"/>
            </p:cNvCxnSpPr>
            <p:nvPr/>
          </p:nvCxnSpPr>
          <p:spPr>
            <a:xfrm>
              <a:off x="3255653" y="2058274"/>
              <a:ext cx="12743" cy="2493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a:off x="2328031" y="243702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连接符 190"/>
            <p:cNvCxnSpPr>
              <a:stCxn id="190" idx="7"/>
              <a:endCxn id="37" idx="3"/>
            </p:cNvCxnSpPr>
            <p:nvPr/>
          </p:nvCxnSpPr>
          <p:spPr>
            <a:xfrm flipV="1">
              <a:off x="2364705" y="2269353"/>
              <a:ext cx="277047" cy="1739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45" idx="2"/>
            </p:cNvCxnSpPr>
            <p:nvPr/>
          </p:nvCxnSpPr>
          <p:spPr>
            <a:xfrm>
              <a:off x="3013279" y="2286152"/>
              <a:ext cx="233632" cy="42967"/>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45" idx="4"/>
              <a:endCxn id="49" idx="0"/>
            </p:cNvCxnSpPr>
            <p:nvPr/>
          </p:nvCxnSpPr>
          <p:spPr>
            <a:xfrm flipH="1">
              <a:off x="3191231" y="2350602"/>
              <a:ext cx="77164" cy="77697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47" idx="5"/>
              <a:endCxn id="49" idx="1"/>
            </p:cNvCxnSpPr>
            <p:nvPr/>
          </p:nvCxnSpPr>
          <p:spPr>
            <a:xfrm>
              <a:off x="2721672" y="2721622"/>
              <a:ext cx="454367" cy="41225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8" idx="4"/>
              <a:endCxn id="109" idx="0"/>
            </p:cNvCxnSpPr>
            <p:nvPr/>
          </p:nvCxnSpPr>
          <p:spPr>
            <a:xfrm flipH="1">
              <a:off x="1859364" y="2913462"/>
              <a:ext cx="3127" cy="19410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9" idx="5"/>
              <a:endCxn id="109" idx="1"/>
            </p:cNvCxnSpPr>
            <p:nvPr/>
          </p:nvCxnSpPr>
          <p:spPr>
            <a:xfrm>
              <a:off x="1477546" y="2705784"/>
              <a:ext cx="351369" cy="41439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5" idx="5"/>
              <a:endCxn id="24" idx="2"/>
            </p:cNvCxnSpPr>
            <p:nvPr/>
          </p:nvCxnSpPr>
          <p:spPr>
            <a:xfrm>
              <a:off x="1493132" y="3021941"/>
              <a:ext cx="153080" cy="23164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4" idx="6"/>
              <a:endCxn id="109" idx="2"/>
            </p:cNvCxnSpPr>
            <p:nvPr/>
          </p:nvCxnSpPr>
          <p:spPr>
            <a:xfrm flipV="1">
              <a:off x="1689178" y="3150626"/>
              <a:ext cx="127124" cy="10295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1" idx="7"/>
              <a:endCxn id="109" idx="3"/>
            </p:cNvCxnSpPr>
            <p:nvPr/>
          </p:nvCxnSpPr>
          <p:spPr>
            <a:xfrm flipV="1">
              <a:off x="1664721" y="3181076"/>
              <a:ext cx="164194" cy="3262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09" idx="4"/>
              <a:endCxn id="14" idx="0"/>
            </p:cNvCxnSpPr>
            <p:nvPr/>
          </p:nvCxnSpPr>
          <p:spPr>
            <a:xfrm>
              <a:off x="1859364" y="3193688"/>
              <a:ext cx="138472" cy="6030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endCxn id="27" idx="2"/>
            </p:cNvCxnSpPr>
            <p:nvPr/>
          </p:nvCxnSpPr>
          <p:spPr>
            <a:xfrm>
              <a:off x="1883974" y="2891980"/>
              <a:ext cx="423697" cy="1256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30" idx="5"/>
              <a:endCxn id="27" idx="1"/>
            </p:cNvCxnSpPr>
            <p:nvPr/>
          </p:nvCxnSpPr>
          <p:spPr>
            <a:xfrm>
              <a:off x="1962796" y="2454948"/>
              <a:ext cx="351167" cy="4344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31" idx="4"/>
            </p:cNvCxnSpPr>
            <p:nvPr/>
          </p:nvCxnSpPr>
          <p:spPr>
            <a:xfrm flipH="1">
              <a:off x="1947605" y="1958017"/>
              <a:ext cx="39556" cy="45743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31" idx="5"/>
              <a:endCxn id="32" idx="1"/>
            </p:cNvCxnSpPr>
            <p:nvPr/>
          </p:nvCxnSpPr>
          <p:spPr>
            <a:xfrm>
              <a:off x="2002351" y="1951726"/>
              <a:ext cx="151924" cy="1343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09" idx="5"/>
              <a:endCxn id="10" idx="2"/>
            </p:cNvCxnSpPr>
            <p:nvPr/>
          </p:nvCxnSpPr>
          <p:spPr>
            <a:xfrm>
              <a:off x="1889813" y="3181076"/>
              <a:ext cx="763262" cy="20609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09" idx="5"/>
              <a:endCxn id="17" idx="0"/>
            </p:cNvCxnSpPr>
            <p:nvPr/>
          </p:nvCxnSpPr>
          <p:spPr>
            <a:xfrm>
              <a:off x="1889813" y="3181076"/>
              <a:ext cx="175695" cy="25550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22" idx="4"/>
              <a:endCxn id="110" idx="1"/>
            </p:cNvCxnSpPr>
            <p:nvPr/>
          </p:nvCxnSpPr>
          <p:spPr>
            <a:xfrm>
              <a:off x="1321114" y="3340980"/>
              <a:ext cx="147861" cy="80839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18" idx="4"/>
              <a:endCxn id="110" idx="0"/>
            </p:cNvCxnSpPr>
            <p:nvPr/>
          </p:nvCxnSpPr>
          <p:spPr>
            <a:xfrm flipH="1">
              <a:off x="1499423" y="3701104"/>
              <a:ext cx="1" cy="4356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 idx="3"/>
              <a:endCxn id="110" idx="7"/>
            </p:cNvCxnSpPr>
            <p:nvPr/>
          </p:nvCxnSpPr>
          <p:spPr>
            <a:xfrm flipH="1">
              <a:off x="1529873" y="3902946"/>
              <a:ext cx="140549" cy="2464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10" idx="6"/>
              <a:endCxn id="20" idx="3"/>
            </p:cNvCxnSpPr>
            <p:nvPr/>
          </p:nvCxnSpPr>
          <p:spPr>
            <a:xfrm flipV="1">
              <a:off x="1542485" y="4064634"/>
              <a:ext cx="444674" cy="1151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10" idx="5"/>
              <a:endCxn id="90" idx="2"/>
            </p:cNvCxnSpPr>
            <p:nvPr/>
          </p:nvCxnSpPr>
          <p:spPr>
            <a:xfrm>
              <a:off x="1529873" y="4210268"/>
              <a:ext cx="177224" cy="781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91" idx="4"/>
              <a:endCxn id="114" idx="0"/>
            </p:cNvCxnSpPr>
            <p:nvPr/>
          </p:nvCxnSpPr>
          <p:spPr>
            <a:xfrm>
              <a:off x="2107842" y="4537597"/>
              <a:ext cx="130193" cy="4961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88" idx="5"/>
              <a:endCxn id="86" idx="0"/>
            </p:cNvCxnSpPr>
            <p:nvPr/>
          </p:nvCxnSpPr>
          <p:spPr>
            <a:xfrm>
              <a:off x="2306398" y="4509822"/>
              <a:ext cx="98689" cy="21383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86" idx="7"/>
              <a:endCxn id="89" idx="3"/>
            </p:cNvCxnSpPr>
            <p:nvPr/>
          </p:nvCxnSpPr>
          <p:spPr>
            <a:xfrm flipV="1">
              <a:off x="2420278" y="4282099"/>
              <a:ext cx="260002" cy="44785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86" idx="6"/>
              <a:endCxn id="87" idx="2"/>
            </p:cNvCxnSpPr>
            <p:nvPr/>
          </p:nvCxnSpPr>
          <p:spPr>
            <a:xfrm>
              <a:off x="2426570" y="4745144"/>
              <a:ext cx="204452" cy="4126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84" idx="0"/>
            </p:cNvCxnSpPr>
            <p:nvPr/>
          </p:nvCxnSpPr>
          <p:spPr>
            <a:xfrm>
              <a:off x="2411171" y="4767730"/>
              <a:ext cx="15399" cy="44658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86" idx="5"/>
              <a:endCxn id="85" idx="1"/>
            </p:cNvCxnSpPr>
            <p:nvPr/>
          </p:nvCxnSpPr>
          <p:spPr>
            <a:xfrm>
              <a:off x="2420278" y="4760335"/>
              <a:ext cx="285278" cy="35928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84" idx="6"/>
              <a:endCxn id="83" idx="2"/>
            </p:cNvCxnSpPr>
            <p:nvPr/>
          </p:nvCxnSpPr>
          <p:spPr>
            <a:xfrm>
              <a:off x="2448053" y="5235803"/>
              <a:ext cx="495405" cy="20121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93" idx="6"/>
              <a:endCxn id="94" idx="2"/>
            </p:cNvCxnSpPr>
            <p:nvPr/>
          </p:nvCxnSpPr>
          <p:spPr>
            <a:xfrm flipV="1">
              <a:off x="2741728" y="4600777"/>
              <a:ext cx="426125" cy="1567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81" idx="5"/>
              <a:endCxn id="80" idx="1"/>
            </p:cNvCxnSpPr>
            <p:nvPr/>
          </p:nvCxnSpPr>
          <p:spPr>
            <a:xfrm>
              <a:off x="3381976" y="4398686"/>
              <a:ext cx="245912" cy="2009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3" idx="7"/>
              <a:endCxn id="80" idx="3"/>
            </p:cNvCxnSpPr>
            <p:nvPr/>
          </p:nvCxnSpPr>
          <p:spPr>
            <a:xfrm flipV="1">
              <a:off x="3200197" y="4630030"/>
              <a:ext cx="427692" cy="31617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80" idx="4"/>
              <a:endCxn id="82" idx="0"/>
            </p:cNvCxnSpPr>
            <p:nvPr/>
          </p:nvCxnSpPr>
          <p:spPr>
            <a:xfrm flipH="1">
              <a:off x="3547950" y="4636321"/>
              <a:ext cx="95130" cy="4016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223" name="椭圆 222"/>
            <p:cNvSpPr/>
            <p:nvPr/>
          </p:nvSpPr>
          <p:spPr>
            <a:xfrm>
              <a:off x="2884189" y="393529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4" name="直接连接符 223"/>
            <p:cNvCxnSpPr>
              <a:stCxn id="96" idx="6"/>
              <a:endCxn id="223" idx="2"/>
            </p:cNvCxnSpPr>
            <p:nvPr/>
          </p:nvCxnSpPr>
          <p:spPr>
            <a:xfrm>
              <a:off x="2695470" y="3884954"/>
              <a:ext cx="188719" cy="934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23" idx="4"/>
              <a:endCxn id="95" idx="0"/>
            </p:cNvCxnSpPr>
            <p:nvPr/>
          </p:nvCxnSpPr>
          <p:spPr>
            <a:xfrm>
              <a:off x="2927251" y="4021420"/>
              <a:ext cx="17771" cy="35935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23" idx="6"/>
              <a:endCxn id="97" idx="2"/>
            </p:cNvCxnSpPr>
            <p:nvPr/>
          </p:nvCxnSpPr>
          <p:spPr>
            <a:xfrm flipV="1">
              <a:off x="2970313" y="3816652"/>
              <a:ext cx="413681" cy="16170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12" idx="5"/>
              <a:endCxn id="223" idx="1"/>
            </p:cNvCxnSpPr>
            <p:nvPr/>
          </p:nvCxnSpPr>
          <p:spPr>
            <a:xfrm>
              <a:off x="2504993" y="3516221"/>
              <a:ext cx="391809" cy="43168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50" idx="6"/>
              <a:endCxn id="118" idx="2"/>
            </p:cNvCxnSpPr>
            <p:nvPr/>
          </p:nvCxnSpPr>
          <p:spPr>
            <a:xfrm flipV="1">
              <a:off x="3414872" y="3301513"/>
              <a:ext cx="390230" cy="4306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118" idx="4"/>
              <a:endCxn id="99" idx="7"/>
            </p:cNvCxnSpPr>
            <p:nvPr/>
          </p:nvCxnSpPr>
          <p:spPr>
            <a:xfrm flipH="1">
              <a:off x="3776825" y="3344575"/>
              <a:ext cx="71338" cy="38483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117" idx="4"/>
              <a:endCxn id="100" idx="0"/>
            </p:cNvCxnSpPr>
            <p:nvPr/>
          </p:nvCxnSpPr>
          <p:spPr>
            <a:xfrm>
              <a:off x="4051697" y="3134931"/>
              <a:ext cx="86945" cy="3802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117" idx="6"/>
              <a:endCxn id="101" idx="3"/>
            </p:cNvCxnSpPr>
            <p:nvPr/>
          </p:nvCxnSpPr>
          <p:spPr>
            <a:xfrm>
              <a:off x="4094759" y="3091869"/>
              <a:ext cx="394582" cy="5246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232" name="Freeform 34"/>
            <p:cNvSpPr>
              <a:spLocks noEditPoints="1"/>
            </p:cNvSpPr>
            <p:nvPr/>
          </p:nvSpPr>
          <p:spPr bwMode="auto">
            <a:xfrm>
              <a:off x="3867786" y="4631608"/>
              <a:ext cx="268544" cy="270037"/>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3" name="Freeform 66"/>
            <p:cNvSpPr>
              <a:spLocks noEditPoints="1"/>
            </p:cNvSpPr>
            <p:nvPr/>
          </p:nvSpPr>
          <p:spPr bwMode="auto">
            <a:xfrm>
              <a:off x="2944495" y="3315893"/>
              <a:ext cx="270037" cy="23721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4" name="Freeform 26"/>
            <p:cNvSpPr>
              <a:spLocks noEditPoints="1"/>
            </p:cNvSpPr>
            <p:nvPr/>
          </p:nvSpPr>
          <p:spPr bwMode="auto">
            <a:xfrm>
              <a:off x="4265281" y="3733419"/>
              <a:ext cx="241690" cy="268544"/>
            </a:xfrm>
            <a:custGeom>
              <a:avLst/>
              <a:gdLst>
                <a:gd name="T0" fmla="*/ 147 w 179"/>
                <a:gd name="T1" fmla="*/ 117 h 199"/>
                <a:gd name="T2" fmla="*/ 147 w 179"/>
                <a:gd name="T3" fmla="*/ 61 h 199"/>
                <a:gd name="T4" fmla="*/ 179 w 179"/>
                <a:gd name="T5" fmla="*/ 66 h 199"/>
                <a:gd name="T6" fmla="*/ 179 w 179"/>
                <a:gd name="T7" fmla="*/ 112 h 199"/>
                <a:gd name="T8" fmla="*/ 147 w 179"/>
                <a:gd name="T9" fmla="*/ 117 h 199"/>
                <a:gd name="T10" fmla="*/ 23 w 179"/>
                <a:gd name="T11" fmla="*/ 35 h 199"/>
                <a:gd name="T12" fmla="*/ 23 w 179"/>
                <a:gd name="T13" fmla="*/ 199 h 199"/>
                <a:gd name="T14" fmla="*/ 11 w 179"/>
                <a:gd name="T15" fmla="*/ 199 h 199"/>
                <a:gd name="T16" fmla="*/ 11 w 179"/>
                <a:gd name="T17" fmla="*/ 35 h 199"/>
                <a:gd name="T18" fmla="*/ 0 w 179"/>
                <a:gd name="T19" fmla="*/ 18 h 199"/>
                <a:gd name="T20" fmla="*/ 18 w 179"/>
                <a:gd name="T21" fmla="*/ 0 h 199"/>
                <a:gd name="T22" fmla="*/ 36 w 179"/>
                <a:gd name="T23" fmla="*/ 18 h 199"/>
                <a:gd name="T24" fmla="*/ 23 w 179"/>
                <a:gd name="T25" fmla="*/ 35 h 199"/>
                <a:gd name="T26" fmla="*/ 67 w 179"/>
                <a:gd name="T27" fmla="*/ 130 h 199"/>
                <a:gd name="T28" fmla="*/ 31 w 179"/>
                <a:gd name="T29" fmla="*/ 135 h 199"/>
                <a:gd name="T30" fmla="*/ 31 w 179"/>
                <a:gd name="T31" fmla="*/ 43 h 199"/>
                <a:gd name="T32" fmla="*/ 67 w 179"/>
                <a:gd name="T33" fmla="*/ 49 h 199"/>
                <a:gd name="T34" fmla="*/ 67 w 179"/>
                <a:gd name="T35" fmla="*/ 130 h 199"/>
                <a:gd name="T36" fmla="*/ 91 w 179"/>
                <a:gd name="T37" fmla="*/ 52 h 199"/>
                <a:gd name="T38" fmla="*/ 123 w 179"/>
                <a:gd name="T39" fmla="*/ 57 h 199"/>
                <a:gd name="T40" fmla="*/ 123 w 179"/>
                <a:gd name="T41" fmla="*/ 121 h 199"/>
                <a:gd name="T42" fmla="*/ 91 w 179"/>
                <a:gd name="T43" fmla="*/ 126 h 199"/>
                <a:gd name="T44" fmla="*/ 91 w 179"/>
                <a:gd name="T45" fmla="*/ 5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99">
                  <a:moveTo>
                    <a:pt x="147" y="117"/>
                  </a:moveTo>
                  <a:cubicBezTo>
                    <a:pt x="147" y="61"/>
                    <a:pt x="147" y="61"/>
                    <a:pt x="147" y="61"/>
                  </a:cubicBezTo>
                  <a:cubicBezTo>
                    <a:pt x="179" y="66"/>
                    <a:pt x="179" y="66"/>
                    <a:pt x="179" y="66"/>
                  </a:cubicBezTo>
                  <a:cubicBezTo>
                    <a:pt x="179" y="112"/>
                    <a:pt x="179" y="112"/>
                    <a:pt x="179" y="112"/>
                  </a:cubicBezTo>
                  <a:lnTo>
                    <a:pt x="147" y="117"/>
                  </a:lnTo>
                  <a:close/>
                  <a:moveTo>
                    <a:pt x="23" y="35"/>
                  </a:moveTo>
                  <a:cubicBezTo>
                    <a:pt x="23" y="199"/>
                    <a:pt x="23" y="199"/>
                    <a:pt x="23" y="199"/>
                  </a:cubicBezTo>
                  <a:cubicBezTo>
                    <a:pt x="11" y="199"/>
                    <a:pt x="11" y="199"/>
                    <a:pt x="11" y="199"/>
                  </a:cubicBezTo>
                  <a:cubicBezTo>
                    <a:pt x="11" y="35"/>
                    <a:pt x="11" y="35"/>
                    <a:pt x="11" y="35"/>
                  </a:cubicBezTo>
                  <a:cubicBezTo>
                    <a:pt x="5" y="32"/>
                    <a:pt x="0" y="25"/>
                    <a:pt x="0" y="18"/>
                  </a:cubicBezTo>
                  <a:cubicBezTo>
                    <a:pt x="0" y="8"/>
                    <a:pt x="8" y="0"/>
                    <a:pt x="18" y="0"/>
                  </a:cubicBezTo>
                  <a:cubicBezTo>
                    <a:pt x="28" y="0"/>
                    <a:pt x="36" y="8"/>
                    <a:pt x="36" y="18"/>
                  </a:cubicBezTo>
                  <a:cubicBezTo>
                    <a:pt x="36" y="26"/>
                    <a:pt x="31" y="33"/>
                    <a:pt x="23" y="35"/>
                  </a:cubicBezTo>
                  <a:close/>
                  <a:moveTo>
                    <a:pt x="67" y="130"/>
                  </a:moveTo>
                  <a:cubicBezTo>
                    <a:pt x="31" y="135"/>
                    <a:pt x="31" y="135"/>
                    <a:pt x="31" y="135"/>
                  </a:cubicBezTo>
                  <a:cubicBezTo>
                    <a:pt x="31" y="43"/>
                    <a:pt x="31" y="43"/>
                    <a:pt x="31" y="43"/>
                  </a:cubicBezTo>
                  <a:cubicBezTo>
                    <a:pt x="67" y="49"/>
                    <a:pt x="67" y="49"/>
                    <a:pt x="67" y="49"/>
                  </a:cubicBezTo>
                  <a:lnTo>
                    <a:pt x="67" y="130"/>
                  </a:lnTo>
                  <a:close/>
                  <a:moveTo>
                    <a:pt x="91" y="52"/>
                  </a:moveTo>
                  <a:cubicBezTo>
                    <a:pt x="123" y="57"/>
                    <a:pt x="123" y="57"/>
                    <a:pt x="123" y="57"/>
                  </a:cubicBezTo>
                  <a:cubicBezTo>
                    <a:pt x="123" y="121"/>
                    <a:pt x="123" y="121"/>
                    <a:pt x="123" y="121"/>
                  </a:cubicBezTo>
                  <a:cubicBezTo>
                    <a:pt x="91" y="126"/>
                    <a:pt x="91" y="126"/>
                    <a:pt x="91" y="126"/>
                  </a:cubicBezTo>
                  <a:lnTo>
                    <a:pt x="91" y="52"/>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5" name="Freeform 143"/>
            <p:cNvSpPr>
              <a:spLocks noEditPoints="1"/>
            </p:cNvSpPr>
            <p:nvPr/>
          </p:nvSpPr>
          <p:spPr bwMode="auto">
            <a:xfrm>
              <a:off x="1744999" y="4588078"/>
              <a:ext cx="268544" cy="241690"/>
            </a:xfrm>
            <a:custGeom>
              <a:avLst/>
              <a:gdLst>
                <a:gd name="T0" fmla="*/ 180 w 198"/>
                <a:gd name="T1" fmla="*/ 73 h 179"/>
                <a:gd name="T2" fmla="*/ 18 w 198"/>
                <a:gd name="T3" fmla="*/ 73 h 179"/>
                <a:gd name="T4" fmla="*/ 0 w 198"/>
                <a:gd name="T5" fmla="*/ 55 h 179"/>
                <a:gd name="T6" fmla="*/ 198 w 198"/>
                <a:gd name="T7" fmla="*/ 55 h 179"/>
                <a:gd name="T8" fmla="*/ 180 w 198"/>
                <a:gd name="T9" fmla="*/ 73 h 179"/>
                <a:gd name="T10" fmla="*/ 171 w 198"/>
                <a:gd name="T11" fmla="*/ 82 h 179"/>
                <a:gd name="T12" fmla="*/ 153 w 198"/>
                <a:gd name="T13" fmla="*/ 100 h 179"/>
                <a:gd name="T14" fmla="*/ 45 w 198"/>
                <a:gd name="T15" fmla="*/ 100 h 179"/>
                <a:gd name="T16" fmla="*/ 27 w 198"/>
                <a:gd name="T17" fmla="*/ 82 h 179"/>
                <a:gd name="T18" fmla="*/ 171 w 198"/>
                <a:gd name="T19" fmla="*/ 82 h 179"/>
                <a:gd name="T20" fmla="*/ 144 w 198"/>
                <a:gd name="T21" fmla="*/ 109 h 179"/>
                <a:gd name="T22" fmla="*/ 126 w 198"/>
                <a:gd name="T23" fmla="*/ 127 h 179"/>
                <a:gd name="T24" fmla="*/ 72 w 198"/>
                <a:gd name="T25" fmla="*/ 127 h 179"/>
                <a:gd name="T26" fmla="*/ 54 w 198"/>
                <a:gd name="T27" fmla="*/ 109 h 179"/>
                <a:gd name="T28" fmla="*/ 144 w 198"/>
                <a:gd name="T29" fmla="*/ 109 h 179"/>
                <a:gd name="T30" fmla="*/ 99 w 198"/>
                <a:gd name="T31" fmla="*/ 129 h 179"/>
                <a:gd name="T32" fmla="*/ 124 w 198"/>
                <a:gd name="T33" fmla="*/ 154 h 179"/>
                <a:gd name="T34" fmla="*/ 99 w 198"/>
                <a:gd name="T35" fmla="*/ 179 h 179"/>
                <a:gd name="T36" fmla="*/ 73 w 198"/>
                <a:gd name="T37" fmla="*/ 154 h 179"/>
                <a:gd name="T38" fmla="*/ 99 w 198"/>
                <a:gd name="T39" fmla="*/ 1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9">
                  <a:moveTo>
                    <a:pt x="180" y="73"/>
                  </a:moveTo>
                  <a:cubicBezTo>
                    <a:pt x="135" y="28"/>
                    <a:pt x="63" y="28"/>
                    <a:pt x="18" y="73"/>
                  </a:cubicBezTo>
                  <a:cubicBezTo>
                    <a:pt x="0" y="55"/>
                    <a:pt x="0" y="55"/>
                    <a:pt x="0" y="55"/>
                  </a:cubicBezTo>
                  <a:cubicBezTo>
                    <a:pt x="55" y="0"/>
                    <a:pt x="143" y="0"/>
                    <a:pt x="198" y="55"/>
                  </a:cubicBezTo>
                  <a:lnTo>
                    <a:pt x="180" y="73"/>
                  </a:lnTo>
                  <a:close/>
                  <a:moveTo>
                    <a:pt x="171" y="82"/>
                  </a:moveTo>
                  <a:cubicBezTo>
                    <a:pt x="153" y="100"/>
                    <a:pt x="153" y="100"/>
                    <a:pt x="153" y="100"/>
                  </a:cubicBezTo>
                  <a:cubicBezTo>
                    <a:pt x="123" y="70"/>
                    <a:pt x="75" y="70"/>
                    <a:pt x="45" y="100"/>
                  </a:cubicBezTo>
                  <a:cubicBezTo>
                    <a:pt x="27" y="82"/>
                    <a:pt x="27" y="82"/>
                    <a:pt x="27" y="82"/>
                  </a:cubicBezTo>
                  <a:cubicBezTo>
                    <a:pt x="67" y="42"/>
                    <a:pt x="131" y="42"/>
                    <a:pt x="171" y="82"/>
                  </a:cubicBezTo>
                  <a:close/>
                  <a:moveTo>
                    <a:pt x="144" y="109"/>
                  </a:moveTo>
                  <a:cubicBezTo>
                    <a:pt x="126" y="127"/>
                    <a:pt x="126" y="127"/>
                    <a:pt x="126" y="127"/>
                  </a:cubicBezTo>
                  <a:cubicBezTo>
                    <a:pt x="111" y="112"/>
                    <a:pt x="87" y="112"/>
                    <a:pt x="72" y="127"/>
                  </a:cubicBezTo>
                  <a:cubicBezTo>
                    <a:pt x="54" y="109"/>
                    <a:pt x="54" y="109"/>
                    <a:pt x="54" y="109"/>
                  </a:cubicBezTo>
                  <a:cubicBezTo>
                    <a:pt x="79" y="84"/>
                    <a:pt x="119" y="84"/>
                    <a:pt x="144" y="109"/>
                  </a:cubicBezTo>
                  <a:close/>
                  <a:moveTo>
                    <a:pt x="99" y="129"/>
                  </a:moveTo>
                  <a:cubicBezTo>
                    <a:pt x="113" y="129"/>
                    <a:pt x="124" y="140"/>
                    <a:pt x="124" y="154"/>
                  </a:cubicBezTo>
                  <a:cubicBezTo>
                    <a:pt x="124" y="168"/>
                    <a:pt x="113" y="179"/>
                    <a:pt x="99" y="179"/>
                  </a:cubicBezTo>
                  <a:cubicBezTo>
                    <a:pt x="85" y="179"/>
                    <a:pt x="73" y="168"/>
                    <a:pt x="73" y="154"/>
                  </a:cubicBezTo>
                  <a:cubicBezTo>
                    <a:pt x="73" y="140"/>
                    <a:pt x="85" y="129"/>
                    <a:pt x="99" y="12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6" name="Freeform 239"/>
            <p:cNvSpPr>
              <a:spLocks noEditPoints="1"/>
            </p:cNvSpPr>
            <p:nvPr/>
          </p:nvSpPr>
          <p:spPr bwMode="auto">
            <a:xfrm>
              <a:off x="1527877" y="2325282"/>
              <a:ext cx="259593" cy="2536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7" name="Freeform 54"/>
            <p:cNvSpPr>
              <a:spLocks noEditPoints="1"/>
            </p:cNvSpPr>
            <p:nvPr/>
          </p:nvSpPr>
          <p:spPr bwMode="auto">
            <a:xfrm>
              <a:off x="4760280" y="2207983"/>
              <a:ext cx="258102" cy="256609"/>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8" name="Freeform 145"/>
            <p:cNvSpPr>
              <a:spLocks noEditPoints="1"/>
            </p:cNvSpPr>
            <p:nvPr/>
          </p:nvSpPr>
          <p:spPr bwMode="auto">
            <a:xfrm>
              <a:off x="2970637" y="1829144"/>
              <a:ext cx="162619" cy="270037"/>
            </a:xfrm>
            <a:custGeom>
              <a:avLst/>
              <a:gdLst>
                <a:gd name="T0" fmla="*/ 76 w 109"/>
                <a:gd name="T1" fmla="*/ 127 h 181"/>
                <a:gd name="T2" fmla="*/ 65 w 109"/>
                <a:gd name="T3" fmla="*/ 116 h 181"/>
                <a:gd name="T4" fmla="*/ 76 w 109"/>
                <a:gd name="T5" fmla="*/ 105 h 181"/>
                <a:gd name="T6" fmla="*/ 98 w 109"/>
                <a:gd name="T7" fmla="*/ 94 h 181"/>
                <a:gd name="T8" fmla="*/ 109 w 109"/>
                <a:gd name="T9" fmla="*/ 105 h 181"/>
                <a:gd name="T10" fmla="*/ 76 w 109"/>
                <a:gd name="T11" fmla="*/ 116 h 181"/>
                <a:gd name="T12" fmla="*/ 87 w 109"/>
                <a:gd name="T13" fmla="*/ 149 h 181"/>
                <a:gd name="T14" fmla="*/ 76 w 109"/>
                <a:gd name="T15" fmla="*/ 138 h 181"/>
                <a:gd name="T16" fmla="*/ 87 w 109"/>
                <a:gd name="T17" fmla="*/ 127 h 181"/>
                <a:gd name="T18" fmla="*/ 98 w 109"/>
                <a:gd name="T19" fmla="*/ 159 h 181"/>
                <a:gd name="T20" fmla="*/ 87 w 109"/>
                <a:gd name="T21" fmla="*/ 170 h 181"/>
                <a:gd name="T22" fmla="*/ 87 w 109"/>
                <a:gd name="T23" fmla="*/ 149 h 181"/>
                <a:gd name="T24" fmla="*/ 98 w 109"/>
                <a:gd name="T25" fmla="*/ 159 h 181"/>
                <a:gd name="T26" fmla="*/ 65 w 109"/>
                <a:gd name="T27" fmla="*/ 181 h 181"/>
                <a:gd name="T28" fmla="*/ 76 w 109"/>
                <a:gd name="T29" fmla="*/ 170 h 181"/>
                <a:gd name="T30" fmla="*/ 87 w 109"/>
                <a:gd name="T31" fmla="*/ 181 h 181"/>
                <a:gd name="T32" fmla="*/ 54 w 109"/>
                <a:gd name="T33" fmla="*/ 159 h 181"/>
                <a:gd name="T34" fmla="*/ 65 w 109"/>
                <a:gd name="T35" fmla="*/ 149 h 181"/>
                <a:gd name="T36" fmla="*/ 65 w 109"/>
                <a:gd name="T37" fmla="*/ 170 h 181"/>
                <a:gd name="T38" fmla="*/ 54 w 109"/>
                <a:gd name="T39" fmla="*/ 159 h 181"/>
                <a:gd name="T40" fmla="*/ 44 w 109"/>
                <a:gd name="T41" fmla="*/ 127 h 181"/>
                <a:gd name="T42" fmla="*/ 54 w 109"/>
                <a:gd name="T43" fmla="*/ 138 h 181"/>
                <a:gd name="T44" fmla="*/ 44 w 109"/>
                <a:gd name="T45" fmla="*/ 149 h 181"/>
                <a:gd name="T46" fmla="*/ 22 w 109"/>
                <a:gd name="T47" fmla="*/ 138 h 181"/>
                <a:gd name="T48" fmla="*/ 11 w 109"/>
                <a:gd name="T49" fmla="*/ 149 h 181"/>
                <a:gd name="T50" fmla="*/ 0 w 109"/>
                <a:gd name="T51" fmla="*/ 159 h 181"/>
                <a:gd name="T52" fmla="*/ 11 w 109"/>
                <a:gd name="T53" fmla="*/ 0 h 181"/>
                <a:gd name="T54" fmla="*/ 22 w 109"/>
                <a:gd name="T55" fmla="*/ 7 h 181"/>
                <a:gd name="T56" fmla="*/ 11 w 109"/>
                <a:gd name="T57" fmla="*/ 17 h 181"/>
                <a:gd name="T58" fmla="*/ 22 w 109"/>
                <a:gd name="T59" fmla="*/ 138 h 181"/>
                <a:gd name="T60" fmla="*/ 33 w 109"/>
                <a:gd name="T61" fmla="*/ 127 h 181"/>
                <a:gd name="T62" fmla="*/ 22 w 109"/>
                <a:gd name="T63" fmla="*/ 138 h 181"/>
                <a:gd name="T64" fmla="*/ 22 w 109"/>
                <a:gd name="T65" fmla="*/ 28 h 181"/>
                <a:gd name="T66" fmla="*/ 33 w 109"/>
                <a:gd name="T67" fmla="*/ 17 h 181"/>
                <a:gd name="T68" fmla="*/ 44 w 109"/>
                <a:gd name="T69" fmla="*/ 39 h 181"/>
                <a:gd name="T70" fmla="*/ 33 w 109"/>
                <a:gd name="T71" fmla="*/ 28 h 181"/>
                <a:gd name="T72" fmla="*/ 44 w 109"/>
                <a:gd name="T73" fmla="*/ 39 h 181"/>
                <a:gd name="T74" fmla="*/ 44 w 109"/>
                <a:gd name="T75" fmla="*/ 116 h 181"/>
                <a:gd name="T76" fmla="*/ 33 w 109"/>
                <a:gd name="T77" fmla="*/ 127 h 181"/>
                <a:gd name="T78" fmla="*/ 87 w 109"/>
                <a:gd name="T79" fmla="*/ 83 h 181"/>
                <a:gd name="T80" fmla="*/ 98 w 109"/>
                <a:gd name="T81" fmla="*/ 94 h 181"/>
                <a:gd name="T82" fmla="*/ 87 w 109"/>
                <a:gd name="T83" fmla="*/ 83 h 181"/>
                <a:gd name="T84" fmla="*/ 87 w 109"/>
                <a:gd name="T85" fmla="*/ 73 h 181"/>
                <a:gd name="T86" fmla="*/ 76 w 109"/>
                <a:gd name="T87" fmla="*/ 83 h 181"/>
                <a:gd name="T88" fmla="*/ 65 w 109"/>
                <a:gd name="T89" fmla="*/ 62 h 181"/>
                <a:gd name="T90" fmla="*/ 76 w 109"/>
                <a:gd name="T91" fmla="*/ 73 h 181"/>
                <a:gd name="T92" fmla="*/ 65 w 109"/>
                <a:gd name="T93" fmla="*/ 62 h 181"/>
                <a:gd name="T94" fmla="*/ 44 w 109"/>
                <a:gd name="T95" fmla="*/ 51 h 181"/>
                <a:gd name="T96" fmla="*/ 54 w 109"/>
                <a:gd name="T97" fmla="*/ 40 h 181"/>
                <a:gd name="T98" fmla="*/ 65 w 109"/>
                <a:gd name="T99" fmla="*/ 51 h 181"/>
                <a:gd name="T100" fmla="*/ 54 w 109"/>
                <a:gd name="T101" fmla="*/ 6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9" h="181">
                  <a:moveTo>
                    <a:pt x="76" y="116"/>
                  </a:moveTo>
                  <a:lnTo>
                    <a:pt x="76" y="127"/>
                  </a:lnTo>
                  <a:lnTo>
                    <a:pt x="65" y="127"/>
                  </a:lnTo>
                  <a:lnTo>
                    <a:pt x="65" y="116"/>
                  </a:lnTo>
                  <a:lnTo>
                    <a:pt x="65" y="105"/>
                  </a:lnTo>
                  <a:lnTo>
                    <a:pt x="76" y="105"/>
                  </a:lnTo>
                  <a:lnTo>
                    <a:pt x="98" y="105"/>
                  </a:lnTo>
                  <a:lnTo>
                    <a:pt x="98" y="94"/>
                  </a:lnTo>
                  <a:lnTo>
                    <a:pt x="109" y="94"/>
                  </a:lnTo>
                  <a:lnTo>
                    <a:pt x="109" y="105"/>
                  </a:lnTo>
                  <a:lnTo>
                    <a:pt x="109" y="116"/>
                  </a:lnTo>
                  <a:lnTo>
                    <a:pt x="76" y="116"/>
                  </a:lnTo>
                  <a:close/>
                  <a:moveTo>
                    <a:pt x="87" y="138"/>
                  </a:moveTo>
                  <a:lnTo>
                    <a:pt x="87" y="149"/>
                  </a:lnTo>
                  <a:lnTo>
                    <a:pt x="76" y="149"/>
                  </a:lnTo>
                  <a:lnTo>
                    <a:pt x="76" y="138"/>
                  </a:lnTo>
                  <a:lnTo>
                    <a:pt x="76" y="127"/>
                  </a:lnTo>
                  <a:lnTo>
                    <a:pt x="87" y="127"/>
                  </a:lnTo>
                  <a:lnTo>
                    <a:pt x="87" y="138"/>
                  </a:lnTo>
                  <a:close/>
                  <a:moveTo>
                    <a:pt x="98" y="159"/>
                  </a:moveTo>
                  <a:lnTo>
                    <a:pt x="98" y="170"/>
                  </a:lnTo>
                  <a:lnTo>
                    <a:pt x="87" y="170"/>
                  </a:lnTo>
                  <a:lnTo>
                    <a:pt x="87" y="159"/>
                  </a:lnTo>
                  <a:lnTo>
                    <a:pt x="87" y="149"/>
                  </a:lnTo>
                  <a:lnTo>
                    <a:pt x="98" y="149"/>
                  </a:lnTo>
                  <a:lnTo>
                    <a:pt x="98" y="159"/>
                  </a:lnTo>
                  <a:close/>
                  <a:moveTo>
                    <a:pt x="76" y="181"/>
                  </a:moveTo>
                  <a:lnTo>
                    <a:pt x="65" y="181"/>
                  </a:lnTo>
                  <a:lnTo>
                    <a:pt x="65" y="170"/>
                  </a:lnTo>
                  <a:lnTo>
                    <a:pt x="76" y="170"/>
                  </a:lnTo>
                  <a:lnTo>
                    <a:pt x="87" y="170"/>
                  </a:lnTo>
                  <a:lnTo>
                    <a:pt x="87" y="181"/>
                  </a:lnTo>
                  <a:lnTo>
                    <a:pt x="76" y="181"/>
                  </a:lnTo>
                  <a:close/>
                  <a:moveTo>
                    <a:pt x="54" y="159"/>
                  </a:moveTo>
                  <a:lnTo>
                    <a:pt x="54" y="149"/>
                  </a:lnTo>
                  <a:lnTo>
                    <a:pt x="65" y="149"/>
                  </a:lnTo>
                  <a:lnTo>
                    <a:pt x="65" y="159"/>
                  </a:lnTo>
                  <a:lnTo>
                    <a:pt x="65" y="170"/>
                  </a:lnTo>
                  <a:lnTo>
                    <a:pt x="54" y="170"/>
                  </a:lnTo>
                  <a:lnTo>
                    <a:pt x="54" y="159"/>
                  </a:lnTo>
                  <a:close/>
                  <a:moveTo>
                    <a:pt x="44" y="138"/>
                  </a:moveTo>
                  <a:lnTo>
                    <a:pt x="44" y="127"/>
                  </a:lnTo>
                  <a:lnTo>
                    <a:pt x="54" y="127"/>
                  </a:lnTo>
                  <a:lnTo>
                    <a:pt x="54" y="138"/>
                  </a:lnTo>
                  <a:lnTo>
                    <a:pt x="54" y="149"/>
                  </a:lnTo>
                  <a:lnTo>
                    <a:pt x="44" y="149"/>
                  </a:lnTo>
                  <a:lnTo>
                    <a:pt x="44" y="138"/>
                  </a:lnTo>
                  <a:close/>
                  <a:moveTo>
                    <a:pt x="22" y="138"/>
                  </a:moveTo>
                  <a:lnTo>
                    <a:pt x="22" y="149"/>
                  </a:lnTo>
                  <a:lnTo>
                    <a:pt x="11" y="149"/>
                  </a:lnTo>
                  <a:lnTo>
                    <a:pt x="11" y="159"/>
                  </a:lnTo>
                  <a:lnTo>
                    <a:pt x="0" y="159"/>
                  </a:lnTo>
                  <a:lnTo>
                    <a:pt x="0" y="0"/>
                  </a:lnTo>
                  <a:lnTo>
                    <a:pt x="11" y="0"/>
                  </a:lnTo>
                  <a:lnTo>
                    <a:pt x="11" y="7"/>
                  </a:lnTo>
                  <a:lnTo>
                    <a:pt x="22" y="7"/>
                  </a:lnTo>
                  <a:lnTo>
                    <a:pt x="22" y="17"/>
                  </a:lnTo>
                  <a:lnTo>
                    <a:pt x="11" y="17"/>
                  </a:lnTo>
                  <a:lnTo>
                    <a:pt x="11" y="138"/>
                  </a:lnTo>
                  <a:lnTo>
                    <a:pt x="22" y="138"/>
                  </a:lnTo>
                  <a:lnTo>
                    <a:pt x="22" y="127"/>
                  </a:lnTo>
                  <a:lnTo>
                    <a:pt x="33" y="127"/>
                  </a:lnTo>
                  <a:lnTo>
                    <a:pt x="33" y="138"/>
                  </a:lnTo>
                  <a:lnTo>
                    <a:pt x="22" y="138"/>
                  </a:lnTo>
                  <a:close/>
                  <a:moveTo>
                    <a:pt x="33" y="28"/>
                  </a:moveTo>
                  <a:lnTo>
                    <a:pt x="22" y="28"/>
                  </a:lnTo>
                  <a:lnTo>
                    <a:pt x="22" y="17"/>
                  </a:lnTo>
                  <a:lnTo>
                    <a:pt x="33" y="17"/>
                  </a:lnTo>
                  <a:lnTo>
                    <a:pt x="33" y="28"/>
                  </a:lnTo>
                  <a:close/>
                  <a:moveTo>
                    <a:pt x="44" y="39"/>
                  </a:moveTo>
                  <a:lnTo>
                    <a:pt x="33" y="39"/>
                  </a:lnTo>
                  <a:lnTo>
                    <a:pt x="33" y="28"/>
                  </a:lnTo>
                  <a:lnTo>
                    <a:pt x="44" y="28"/>
                  </a:lnTo>
                  <a:lnTo>
                    <a:pt x="44" y="39"/>
                  </a:lnTo>
                  <a:close/>
                  <a:moveTo>
                    <a:pt x="33" y="116"/>
                  </a:moveTo>
                  <a:lnTo>
                    <a:pt x="44" y="116"/>
                  </a:lnTo>
                  <a:lnTo>
                    <a:pt x="44" y="127"/>
                  </a:lnTo>
                  <a:lnTo>
                    <a:pt x="33" y="127"/>
                  </a:lnTo>
                  <a:lnTo>
                    <a:pt x="33" y="116"/>
                  </a:lnTo>
                  <a:close/>
                  <a:moveTo>
                    <a:pt x="87" y="83"/>
                  </a:moveTo>
                  <a:lnTo>
                    <a:pt x="98" y="83"/>
                  </a:lnTo>
                  <a:lnTo>
                    <a:pt x="98" y="94"/>
                  </a:lnTo>
                  <a:lnTo>
                    <a:pt x="87" y="94"/>
                  </a:lnTo>
                  <a:lnTo>
                    <a:pt x="87" y="83"/>
                  </a:lnTo>
                  <a:close/>
                  <a:moveTo>
                    <a:pt x="76" y="73"/>
                  </a:moveTo>
                  <a:lnTo>
                    <a:pt x="87" y="73"/>
                  </a:lnTo>
                  <a:lnTo>
                    <a:pt x="87" y="83"/>
                  </a:lnTo>
                  <a:lnTo>
                    <a:pt x="76" y="83"/>
                  </a:lnTo>
                  <a:lnTo>
                    <a:pt x="76" y="73"/>
                  </a:lnTo>
                  <a:close/>
                  <a:moveTo>
                    <a:pt x="65" y="62"/>
                  </a:moveTo>
                  <a:lnTo>
                    <a:pt x="76" y="62"/>
                  </a:lnTo>
                  <a:lnTo>
                    <a:pt x="76" y="73"/>
                  </a:lnTo>
                  <a:lnTo>
                    <a:pt x="65" y="73"/>
                  </a:lnTo>
                  <a:lnTo>
                    <a:pt x="65" y="62"/>
                  </a:lnTo>
                  <a:close/>
                  <a:moveTo>
                    <a:pt x="54" y="51"/>
                  </a:moveTo>
                  <a:lnTo>
                    <a:pt x="44" y="51"/>
                  </a:lnTo>
                  <a:lnTo>
                    <a:pt x="44" y="40"/>
                  </a:lnTo>
                  <a:lnTo>
                    <a:pt x="54" y="40"/>
                  </a:lnTo>
                  <a:lnTo>
                    <a:pt x="54" y="51"/>
                  </a:lnTo>
                  <a:lnTo>
                    <a:pt x="65" y="51"/>
                  </a:lnTo>
                  <a:lnTo>
                    <a:pt x="65" y="62"/>
                  </a:lnTo>
                  <a:lnTo>
                    <a:pt x="54" y="62"/>
                  </a:lnTo>
                  <a:lnTo>
                    <a:pt x="54" y="5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239" name="TextBox 42"/>
          <p:cNvSpPr txBox="1"/>
          <p:nvPr/>
        </p:nvSpPr>
        <p:spPr>
          <a:xfrm>
            <a:off x="881156" y="2785242"/>
            <a:ext cx="6275419" cy="829945"/>
          </a:xfrm>
          <a:prstGeom prst="rect">
            <a:avLst/>
          </a:prstGeom>
          <a:noFill/>
        </p:spPr>
        <p:txBody>
          <a:bodyPr wrap="square" rtlCol="0">
            <a:spAutoFit/>
          </a:bodyPr>
          <a:lstStyle/>
          <a:p>
            <a:r>
              <a:rPr lang="zh-CN" altLang="en-US" sz="4800" b="1" spc="300" dirty="0">
                <a:solidFill>
                  <a:srgbClr val="005CA7"/>
                </a:solidFill>
                <a:latin typeface="微软雅黑" panose="020B0503020204020204" pitchFamily="34" charset="-122"/>
                <a:ea typeface="微软雅黑" panose="020B0503020204020204" pitchFamily="34" charset="-122"/>
              </a:rPr>
              <a:t>介绍结束，感谢大家！</a:t>
            </a:r>
          </a:p>
        </p:txBody>
      </p:sp>
      <p:grpSp>
        <p:nvGrpSpPr>
          <p:cNvPr id="240" name="组合 239"/>
          <p:cNvGrpSpPr/>
          <p:nvPr/>
        </p:nvGrpSpPr>
        <p:grpSpPr>
          <a:xfrm flipH="1" flipV="1">
            <a:off x="961464" y="2676534"/>
            <a:ext cx="5761439" cy="0"/>
            <a:chOff x="1190453" y="2641879"/>
            <a:chExt cx="7953547" cy="0"/>
          </a:xfrm>
        </p:grpSpPr>
        <p:cxnSp>
          <p:nvCxnSpPr>
            <p:cNvPr id="241" name="直接连接符 240"/>
            <p:cNvCxnSpPr/>
            <p:nvPr/>
          </p:nvCxnSpPr>
          <p:spPr>
            <a:xfrm flipV="1">
              <a:off x="1190453" y="2641879"/>
              <a:ext cx="6844412"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44" name="组合 243"/>
          <p:cNvGrpSpPr/>
          <p:nvPr/>
        </p:nvGrpSpPr>
        <p:grpSpPr>
          <a:xfrm flipV="1">
            <a:off x="961464" y="3747766"/>
            <a:ext cx="5776149" cy="0"/>
            <a:chOff x="1170147" y="2641879"/>
            <a:chExt cx="7973853" cy="0"/>
          </a:xfrm>
        </p:grpSpPr>
        <p:cxnSp>
          <p:nvCxnSpPr>
            <p:cNvPr id="245" name="直接连接符 244"/>
            <p:cNvCxnSpPr/>
            <p:nvPr/>
          </p:nvCxnSpPr>
          <p:spPr>
            <a:xfrm flipV="1">
              <a:off x="1170147" y="2641879"/>
              <a:ext cx="6864719"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4614545" y="3335463"/>
            <a:ext cx="2962910" cy="1013460"/>
          </a:xfrm>
          <a:prstGeom prst="rect">
            <a:avLst/>
          </a:prstGeom>
          <a:noFill/>
        </p:spPr>
        <p:txBody>
          <a:bodyPr wrap="none" lIns="91436" tIns="45718" rIns="91436" bIns="45718" rtlCol="0">
            <a:spAutoFit/>
          </a:bodyPr>
          <a:lstStyle>
            <a:defPPr>
              <a:defRPr lang="zh-CN"/>
            </a:defPPr>
            <a:lvl1pPr>
              <a:defRPr sz="6000" b="1">
                <a:solidFill>
                  <a:srgbClr val="005CA7"/>
                </a:solidFill>
                <a:latin typeface="微软雅黑" panose="020B0503020204020204" pitchFamily="34" charset="-122"/>
                <a:ea typeface="微软雅黑" panose="020B0503020204020204" pitchFamily="34" charset="-122"/>
              </a:defRPr>
            </a:lvl1pPr>
          </a:lstStyle>
          <a:p>
            <a:pPr algn="ctr"/>
            <a:r>
              <a:rPr lang="en-US" altLang="zh-CN" dirty="0"/>
              <a:t>Git</a:t>
            </a:r>
            <a:r>
              <a:rPr lang="zh-CN" altLang="en-US" dirty="0"/>
              <a:t>简介</a:t>
            </a:r>
          </a:p>
        </p:txBody>
      </p:sp>
      <p:sp>
        <p:nvSpPr>
          <p:cNvPr id="44" name="矩形 43"/>
          <p:cNvSpPr/>
          <p:nvPr/>
        </p:nvSpPr>
        <p:spPr>
          <a:xfrm>
            <a:off x="5018722" y="4350500"/>
            <a:ext cx="2154555" cy="397510"/>
          </a:xfrm>
          <a:prstGeom prst="rect">
            <a:avLst/>
          </a:prstGeom>
        </p:spPr>
        <p:txBody>
          <a:bodyPr wrap="none" lIns="91436" tIns="45718" rIns="91436" bIns="45718">
            <a:spAutoFit/>
          </a:bodyPr>
          <a:lstStyle/>
          <a:p>
            <a:pPr algn="ctr"/>
            <a:r>
              <a:rPr lang="en-US" altLang="zh-CN" sz="2000" dirty="0">
                <a:solidFill>
                  <a:schemeClr val="bg1">
                    <a:lumMod val="50000"/>
                  </a:schemeClr>
                </a:solidFill>
                <a:latin typeface="微软雅黑" panose="020B0503020204020204" pitchFamily="34" charset="-122"/>
                <a:ea typeface="微软雅黑" panose="020B0503020204020204" pitchFamily="34" charset="-122"/>
              </a:rPr>
              <a:t>Git Introduction</a:t>
            </a:r>
          </a:p>
        </p:txBody>
      </p:sp>
      <p:grpSp>
        <p:nvGrpSpPr>
          <p:cNvPr id="37" name="组合 36"/>
          <p:cNvGrpSpPr/>
          <p:nvPr/>
        </p:nvGrpSpPr>
        <p:grpSpPr>
          <a:xfrm>
            <a:off x="7924800" y="3727786"/>
            <a:ext cx="4267199" cy="387014"/>
            <a:chOff x="743958" y="3475975"/>
            <a:chExt cx="753417" cy="0"/>
          </a:xfrm>
        </p:grpSpPr>
        <p:cxnSp>
          <p:nvCxnSpPr>
            <p:cNvPr id="41" name="直接连接符 40"/>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a:off x="-88900" y="3721751"/>
            <a:ext cx="4356100" cy="329549"/>
            <a:chOff x="743958" y="3475975"/>
            <a:chExt cx="753417" cy="0"/>
          </a:xfrm>
        </p:grpSpPr>
        <p:cxnSp>
          <p:nvCxnSpPr>
            <p:cNvPr id="39" name="直接连接符 38"/>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Group 4"/>
          <p:cNvGrpSpPr>
            <a:grpSpLocks noChangeAspect="1"/>
          </p:cNvGrpSpPr>
          <p:nvPr/>
        </p:nvGrpSpPr>
        <p:grpSpPr bwMode="auto">
          <a:xfrm>
            <a:off x="5390276" y="1665398"/>
            <a:ext cx="1411448" cy="1162236"/>
            <a:chOff x="3681" y="2029"/>
            <a:chExt cx="623" cy="513"/>
          </a:xfrm>
        </p:grpSpPr>
        <p:sp>
          <p:nvSpPr>
            <p:cNvPr id="46" name="AutoShape 3"/>
            <p:cNvSpPr>
              <a:spLocks noChangeAspect="1" noChangeArrowheads="1" noTextEdit="1"/>
            </p:cNvSpPr>
            <p:nvPr/>
          </p:nvSpPr>
          <p:spPr bwMode="auto">
            <a:xfrm>
              <a:off x="3681" y="2029"/>
              <a:ext cx="623"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Freeform 5"/>
            <p:cNvSpPr/>
            <p:nvPr/>
          </p:nvSpPr>
          <p:spPr bwMode="auto">
            <a:xfrm>
              <a:off x="3676" y="2029"/>
              <a:ext cx="623" cy="285"/>
            </a:xfrm>
            <a:custGeom>
              <a:avLst/>
              <a:gdLst>
                <a:gd name="T0" fmla="*/ 312 w 623"/>
                <a:gd name="T1" fmla="*/ 0 h 285"/>
                <a:gd name="T2" fmla="*/ 312 w 623"/>
                <a:gd name="T3" fmla="*/ 0 h 285"/>
                <a:gd name="T4" fmla="*/ 0 w 623"/>
                <a:gd name="T5" fmla="*/ 252 h 285"/>
                <a:gd name="T6" fmla="*/ 38 w 623"/>
                <a:gd name="T7" fmla="*/ 285 h 285"/>
                <a:gd name="T8" fmla="*/ 312 w 623"/>
                <a:gd name="T9" fmla="*/ 62 h 285"/>
                <a:gd name="T10" fmla="*/ 585 w 623"/>
                <a:gd name="T11" fmla="*/ 285 h 285"/>
                <a:gd name="T12" fmla="*/ 623 w 623"/>
                <a:gd name="T13" fmla="*/ 252 h 285"/>
                <a:gd name="T14" fmla="*/ 312 w 623"/>
                <a:gd name="T15" fmla="*/ 0 h 285"/>
                <a:gd name="T16" fmla="*/ 312 w 623"/>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285">
                  <a:moveTo>
                    <a:pt x="312" y="0"/>
                  </a:moveTo>
                  <a:lnTo>
                    <a:pt x="312" y="0"/>
                  </a:lnTo>
                  <a:lnTo>
                    <a:pt x="0" y="252"/>
                  </a:lnTo>
                  <a:lnTo>
                    <a:pt x="38" y="285"/>
                  </a:lnTo>
                  <a:lnTo>
                    <a:pt x="312" y="62"/>
                  </a:lnTo>
                  <a:lnTo>
                    <a:pt x="585" y="285"/>
                  </a:lnTo>
                  <a:lnTo>
                    <a:pt x="623" y="252"/>
                  </a:lnTo>
                  <a:lnTo>
                    <a:pt x="312" y="0"/>
                  </a:lnTo>
                  <a:lnTo>
                    <a:pt x="312" y="0"/>
                  </a:lnTo>
                  <a:close/>
                </a:path>
              </a:pathLst>
            </a:custGeom>
            <a:solidFill>
              <a:srgbClr val="005C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6"/>
            <p:cNvSpPr/>
            <p:nvPr/>
          </p:nvSpPr>
          <p:spPr bwMode="auto">
            <a:xfrm>
              <a:off x="3747" y="2157"/>
              <a:ext cx="481" cy="385"/>
            </a:xfrm>
            <a:custGeom>
              <a:avLst/>
              <a:gdLst>
                <a:gd name="T0" fmla="*/ 0 w 481"/>
                <a:gd name="T1" fmla="*/ 195 h 385"/>
                <a:gd name="T2" fmla="*/ 0 w 481"/>
                <a:gd name="T3" fmla="*/ 385 h 385"/>
                <a:gd name="T4" fmla="*/ 193 w 481"/>
                <a:gd name="T5" fmla="*/ 385 h 385"/>
                <a:gd name="T6" fmla="*/ 193 w 481"/>
                <a:gd name="T7" fmla="*/ 205 h 385"/>
                <a:gd name="T8" fmla="*/ 292 w 481"/>
                <a:gd name="T9" fmla="*/ 205 h 385"/>
                <a:gd name="T10" fmla="*/ 292 w 481"/>
                <a:gd name="T11" fmla="*/ 385 h 385"/>
                <a:gd name="T12" fmla="*/ 481 w 481"/>
                <a:gd name="T13" fmla="*/ 385 h 385"/>
                <a:gd name="T14" fmla="*/ 481 w 481"/>
                <a:gd name="T15" fmla="*/ 195 h 385"/>
                <a:gd name="T16" fmla="*/ 236 w 481"/>
                <a:gd name="T17" fmla="*/ 0 h 385"/>
                <a:gd name="T18" fmla="*/ 0 w 481"/>
                <a:gd name="T19" fmla="*/ 19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1" h="385">
                  <a:moveTo>
                    <a:pt x="0" y="195"/>
                  </a:moveTo>
                  <a:lnTo>
                    <a:pt x="0" y="385"/>
                  </a:lnTo>
                  <a:lnTo>
                    <a:pt x="193" y="385"/>
                  </a:lnTo>
                  <a:lnTo>
                    <a:pt x="193" y="205"/>
                  </a:lnTo>
                  <a:lnTo>
                    <a:pt x="292" y="205"/>
                  </a:lnTo>
                  <a:lnTo>
                    <a:pt x="292" y="385"/>
                  </a:lnTo>
                  <a:lnTo>
                    <a:pt x="481" y="385"/>
                  </a:lnTo>
                  <a:lnTo>
                    <a:pt x="481" y="195"/>
                  </a:lnTo>
                  <a:lnTo>
                    <a:pt x="236" y="0"/>
                  </a:lnTo>
                  <a:lnTo>
                    <a:pt x="0" y="195"/>
                  </a:lnTo>
                  <a:close/>
                </a:path>
              </a:pathLst>
            </a:custGeom>
            <a:solidFill>
              <a:srgbClr val="005C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选区_001"/>
          <p:cNvPicPr>
            <a:picLocks noChangeAspect="1"/>
          </p:cNvPicPr>
          <p:nvPr/>
        </p:nvPicPr>
        <p:blipFill>
          <a:blip r:embed="rId2"/>
          <a:stretch>
            <a:fillRect/>
          </a:stretch>
        </p:blipFill>
        <p:spPr>
          <a:xfrm>
            <a:off x="7605919" y="1211360"/>
            <a:ext cx="4215021" cy="5141859"/>
          </a:xfrm>
          <a:prstGeom prst="rect">
            <a:avLst/>
          </a:prstGeom>
        </p:spPr>
      </p:pic>
      <p:cxnSp>
        <p:nvCxnSpPr>
          <p:cNvPr id="39" name="直接连接符 38"/>
          <p:cNvCxnSpPr>
            <a:stCxn id="35" idx="3"/>
          </p:cNvCxnSpPr>
          <p:nvPr/>
        </p:nvCxnSpPr>
        <p:spPr>
          <a:xfrm flipV="1">
            <a:off x="3147060" y="571500"/>
            <a:ext cx="9260840"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35" idx="1"/>
          </p:cNvCxnSpPr>
          <p:nvPr/>
        </p:nvCxnSpPr>
        <p:spPr>
          <a:xfrm>
            <a:off x="-193675" y="571500"/>
            <a:ext cx="100647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6750" y="300355"/>
            <a:ext cx="2480310" cy="523240"/>
            <a:chOff x="666819" y="300264"/>
            <a:chExt cx="3257149" cy="523220"/>
          </a:xfrm>
        </p:grpSpPr>
        <p:sp>
          <p:nvSpPr>
            <p:cNvPr id="35" name="圆角矩形 34"/>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简介</a:t>
              </a:r>
            </a:p>
          </p:txBody>
        </p:sp>
      </p:grpSp>
      <p:sp>
        <p:nvSpPr>
          <p:cNvPr id="10" name="文本框 9"/>
          <p:cNvSpPr txBox="1"/>
          <p:nvPr/>
        </p:nvSpPr>
        <p:spPr>
          <a:xfrm>
            <a:off x="371059" y="997907"/>
            <a:ext cx="7234861" cy="5355312"/>
          </a:xfrm>
          <a:prstGeom prst="rect">
            <a:avLst/>
          </a:prstGeom>
          <a:noFill/>
        </p:spPr>
        <p:txBody>
          <a:bodyPr wrap="square" rtlCol="0" anchor="t">
            <a:spAutoFit/>
          </a:bodyPr>
          <a:lstStyle>
            <a:defPPr>
              <a:defRPr lang="zh-CN"/>
            </a:defPPr>
            <a:lvl1pPr marL="342900" indent="-342900" algn="just">
              <a:lnSpc>
                <a:spcPct val="120000"/>
              </a:lnSpc>
              <a:spcBef>
                <a:spcPts val="600"/>
              </a:spcBef>
              <a:spcAft>
                <a:spcPts val="600"/>
              </a:spcAft>
              <a:buSzPct val="80000"/>
              <a:buFont typeface="Wingdings" panose="05000000000000000000" pitchFamily="2" charset="2"/>
              <a:buChar char="n"/>
              <a:defRPr sz="2800"/>
            </a:lvl1pPr>
          </a:lstStyle>
          <a:p>
            <a:pPr>
              <a:lnSpc>
                <a:spcPct val="100000"/>
              </a:lnSpc>
            </a:pPr>
            <a:r>
              <a:rPr lang="en-US" altLang="zh-CN" dirty="0"/>
              <a:t> </a:t>
            </a:r>
            <a:r>
              <a:rPr lang="zh-CN" altLang="en-US" dirty="0"/>
              <a:t>Git是一个开源的分布式版本控制系统，可以有效、高速地处理从很小到非常大的</a:t>
            </a:r>
            <a:r>
              <a:rPr lang="zh-CN" altLang="en-US" b="1" dirty="0">
                <a:solidFill>
                  <a:srgbClr val="C00000"/>
                </a:solidFill>
              </a:rPr>
              <a:t>项目版本管理</a:t>
            </a:r>
            <a:r>
              <a:rPr lang="zh-CN" altLang="en-US" b="1" dirty="0"/>
              <a:t>，</a:t>
            </a:r>
            <a:r>
              <a:rPr lang="zh-CN" altLang="en-US" dirty="0"/>
              <a:t>通常有两个主要用途：代码备份和代码版本控制。</a:t>
            </a:r>
          </a:p>
          <a:p>
            <a:pPr>
              <a:lnSpc>
                <a:spcPct val="100000"/>
              </a:lnSpc>
            </a:pPr>
            <a:r>
              <a:rPr lang="zh-CN" altLang="en-US" dirty="0"/>
              <a:t>Git 采用了</a:t>
            </a:r>
            <a:r>
              <a:rPr lang="zh-CN" altLang="en-US" b="1" dirty="0">
                <a:solidFill>
                  <a:srgbClr val="C00000"/>
                </a:solidFill>
              </a:rPr>
              <a:t>分布式版本库</a:t>
            </a:r>
            <a:r>
              <a:rPr lang="zh-CN" altLang="en-US" dirty="0"/>
              <a:t>的方式</a:t>
            </a:r>
            <a:endParaRPr lang="en-US" altLang="zh-CN" dirty="0"/>
          </a:p>
          <a:p>
            <a:pPr marL="742950" lvl="1" indent="-285750">
              <a:spcBef>
                <a:spcPts val="600"/>
              </a:spcBef>
              <a:spcAft>
                <a:spcPts val="600"/>
              </a:spcAft>
              <a:buFont typeface="Wingdings" panose="05000000000000000000" pitchFamily="2" charset="2"/>
              <a:buChar char="l"/>
            </a:pPr>
            <a:r>
              <a:rPr lang="zh-CN" altLang="en-US" sz="2400" dirty="0"/>
              <a:t>所有版本信息仓库全部同步到本地的每个用户，可以在本地查看所有版本历史。</a:t>
            </a:r>
            <a:endParaRPr lang="en-US" altLang="zh-CN" sz="2400" dirty="0"/>
          </a:p>
          <a:p>
            <a:pPr marL="742950" lvl="1" indent="-285750">
              <a:spcBef>
                <a:spcPts val="600"/>
              </a:spcBef>
              <a:spcAft>
                <a:spcPts val="600"/>
              </a:spcAft>
              <a:buFont typeface="Wingdings" panose="05000000000000000000" pitchFamily="2" charset="2"/>
              <a:buChar char="l"/>
            </a:pPr>
            <a:r>
              <a:rPr lang="zh-CN" altLang="en-US" sz="2400" dirty="0"/>
              <a:t>每个用户都存有所有的版本数据，只要有一个用户的设备正常，就可以恢复所有的数据。</a:t>
            </a:r>
            <a:endParaRPr lang="en-US" altLang="zh-CN" sz="2400" dirty="0"/>
          </a:p>
          <a:p>
            <a:pPr>
              <a:lnSpc>
                <a:spcPct val="100000"/>
              </a:lnSpc>
            </a:pPr>
            <a:r>
              <a:rPr lang="en-US" altLang="zh-CN" dirty="0" err="1"/>
              <a:t>git</a:t>
            </a:r>
            <a:r>
              <a:rPr lang="zh-CN" altLang="en-US" dirty="0"/>
              <a:t>官网：</a:t>
            </a:r>
            <a:r>
              <a:rPr lang="zh-CN" altLang="en-US" dirty="0">
                <a:hlinkClick r:id="rId3" action="ppaction://hlinkfile"/>
              </a:rPr>
              <a:t>https://git-scm.com/</a:t>
            </a:r>
            <a:endParaRPr lang="zh-CN" altLang="en-US" dirty="0"/>
          </a:p>
          <a:p>
            <a:pPr>
              <a:lnSpc>
                <a:spcPct val="100000"/>
              </a:lnSpc>
            </a:pPr>
            <a:r>
              <a:rPr lang="en-US" altLang="zh-CN" dirty="0" err="1"/>
              <a:t>git</a:t>
            </a:r>
            <a:r>
              <a:rPr lang="zh-CN" altLang="en-US" dirty="0"/>
              <a:t>命令手册：</a:t>
            </a:r>
            <a:r>
              <a:rPr lang="zh-CN" altLang="en-US" dirty="0">
                <a:hlinkClick r:id="rId4"/>
              </a:rPr>
              <a:t>https://git</a:t>
            </a:r>
            <a:r>
              <a:rPr lang="en-US" altLang="zh-CN" dirty="0">
                <a:hlinkClick r:id="rId4"/>
              </a:rPr>
              <a:t>-</a:t>
            </a:r>
            <a:r>
              <a:rPr lang="zh-CN" altLang="en-US" dirty="0">
                <a:hlinkClick r:id="rId4"/>
              </a:rPr>
              <a:t>scm.com/docs</a:t>
            </a:r>
            <a:endParaRPr lang="zh-CN" altLang="en-US" sz="3400" dirty="0"/>
          </a:p>
        </p:txBody>
      </p:sp>
      <p:pic>
        <p:nvPicPr>
          <p:cNvPr id="14" name="图片 13" descr="Git"/>
          <p:cNvPicPr>
            <a:picLocks noChangeAspect="1"/>
          </p:cNvPicPr>
          <p:nvPr/>
        </p:nvPicPr>
        <p:blipFill>
          <a:blip r:embed="rId5"/>
          <a:stretch>
            <a:fillRect/>
          </a:stretch>
        </p:blipFill>
        <p:spPr>
          <a:xfrm>
            <a:off x="9343392" y="164210"/>
            <a:ext cx="2095500" cy="876300"/>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4"/>
          <p:cNvGrpSpPr>
            <a:grpSpLocks noChangeAspect="1"/>
          </p:cNvGrpSpPr>
          <p:nvPr/>
        </p:nvGrpSpPr>
        <p:grpSpPr bwMode="auto">
          <a:xfrm>
            <a:off x="5321518" y="1733794"/>
            <a:ext cx="1526307" cy="1063544"/>
            <a:chOff x="3652" y="2029"/>
            <a:chExt cx="376" cy="262"/>
          </a:xfrm>
        </p:grpSpPr>
        <p:sp>
          <p:nvSpPr>
            <p:cNvPr id="32" name="AutoShape 3"/>
            <p:cNvSpPr>
              <a:spLocks noChangeAspect="1" noChangeArrowheads="1" noTextEdit="1"/>
            </p:cNvSpPr>
            <p:nvPr/>
          </p:nvSpPr>
          <p:spPr bwMode="auto">
            <a:xfrm>
              <a:off x="3652" y="2029"/>
              <a:ext cx="37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3748" y="2187"/>
              <a:ext cx="172" cy="106"/>
            </a:xfrm>
            <a:custGeom>
              <a:avLst/>
              <a:gdLst>
                <a:gd name="T0" fmla="*/ 38 w 71"/>
                <a:gd name="T1" fmla="*/ 21 h 44"/>
                <a:gd name="T2" fmla="*/ 34 w 71"/>
                <a:gd name="T3" fmla="*/ 19 h 44"/>
                <a:gd name="T4" fmla="*/ 0 w 71"/>
                <a:gd name="T5" fmla="*/ 0 h 44"/>
                <a:gd name="T6" fmla="*/ 7 w 71"/>
                <a:gd name="T7" fmla="*/ 27 h 44"/>
                <a:gd name="T8" fmla="*/ 38 w 71"/>
                <a:gd name="T9" fmla="*/ 44 h 44"/>
                <a:gd name="T10" fmla="*/ 67 w 71"/>
                <a:gd name="T11" fmla="*/ 27 h 44"/>
                <a:gd name="T12" fmla="*/ 71 w 71"/>
                <a:gd name="T13" fmla="*/ 3 h 44"/>
                <a:gd name="T14" fmla="*/ 41 w 71"/>
                <a:gd name="T15" fmla="*/ 19 h 44"/>
                <a:gd name="T16" fmla="*/ 38 w 71"/>
                <a:gd name="T17"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4">
                  <a:moveTo>
                    <a:pt x="38" y="21"/>
                  </a:moveTo>
                  <a:cubicBezTo>
                    <a:pt x="34" y="19"/>
                    <a:pt x="34" y="19"/>
                    <a:pt x="34" y="19"/>
                  </a:cubicBezTo>
                  <a:cubicBezTo>
                    <a:pt x="0" y="0"/>
                    <a:pt x="0" y="0"/>
                    <a:pt x="0" y="0"/>
                  </a:cubicBezTo>
                  <a:cubicBezTo>
                    <a:pt x="2" y="11"/>
                    <a:pt x="7" y="27"/>
                    <a:pt x="7" y="27"/>
                  </a:cubicBezTo>
                  <a:cubicBezTo>
                    <a:pt x="7" y="27"/>
                    <a:pt x="30" y="44"/>
                    <a:pt x="38" y="44"/>
                  </a:cubicBezTo>
                  <a:cubicBezTo>
                    <a:pt x="46" y="44"/>
                    <a:pt x="67" y="27"/>
                    <a:pt x="67" y="27"/>
                  </a:cubicBezTo>
                  <a:cubicBezTo>
                    <a:pt x="67" y="27"/>
                    <a:pt x="69" y="13"/>
                    <a:pt x="71" y="3"/>
                  </a:cubicBezTo>
                  <a:cubicBezTo>
                    <a:pt x="41" y="19"/>
                    <a:pt x="41" y="19"/>
                    <a:pt x="41" y="19"/>
                  </a:cubicBezTo>
                  <a:lnTo>
                    <a:pt x="38" y="21"/>
                  </a:lnTo>
                  <a:close/>
                </a:path>
              </a:pathLst>
            </a:custGeom>
            <a:solidFill>
              <a:srgbClr val="005C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52" y="2031"/>
              <a:ext cx="378" cy="231"/>
            </a:xfrm>
            <a:custGeom>
              <a:avLst/>
              <a:gdLst>
                <a:gd name="T0" fmla="*/ 79 w 157"/>
                <a:gd name="T1" fmla="*/ 1 h 95"/>
                <a:gd name="T2" fmla="*/ 76 w 157"/>
                <a:gd name="T3" fmla="*/ 0 h 95"/>
                <a:gd name="T4" fmla="*/ 73 w 157"/>
                <a:gd name="T5" fmla="*/ 1 h 95"/>
                <a:gd name="T6" fmla="*/ 13 w 157"/>
                <a:gd name="T7" fmla="*/ 29 h 95"/>
                <a:gd name="T8" fmla="*/ 0 w 157"/>
                <a:gd name="T9" fmla="*/ 34 h 95"/>
                <a:gd name="T10" fmla="*/ 12 w 157"/>
                <a:gd name="T11" fmla="*/ 41 h 95"/>
                <a:gd name="T12" fmla="*/ 16 w 157"/>
                <a:gd name="T13" fmla="*/ 43 h 95"/>
                <a:gd name="T14" fmla="*/ 16 w 157"/>
                <a:gd name="T15" fmla="*/ 65 h 95"/>
                <a:gd name="T16" fmla="*/ 11 w 157"/>
                <a:gd name="T17" fmla="*/ 80 h 95"/>
                <a:gd name="T18" fmla="*/ 18 w 157"/>
                <a:gd name="T19" fmla="*/ 95 h 95"/>
                <a:gd name="T20" fmla="*/ 24 w 157"/>
                <a:gd name="T21" fmla="*/ 80 h 95"/>
                <a:gd name="T22" fmla="*/ 19 w 157"/>
                <a:gd name="T23" fmla="*/ 65 h 95"/>
                <a:gd name="T24" fmla="*/ 19 w 157"/>
                <a:gd name="T25" fmla="*/ 45 h 95"/>
                <a:gd name="T26" fmla="*/ 40 w 157"/>
                <a:gd name="T27" fmla="*/ 57 h 95"/>
                <a:gd name="T28" fmla="*/ 74 w 157"/>
                <a:gd name="T29" fmla="*/ 76 h 95"/>
                <a:gd name="T30" fmla="*/ 78 w 157"/>
                <a:gd name="T31" fmla="*/ 78 h 95"/>
                <a:gd name="T32" fmla="*/ 81 w 157"/>
                <a:gd name="T33" fmla="*/ 76 h 95"/>
                <a:gd name="T34" fmla="*/ 111 w 157"/>
                <a:gd name="T35" fmla="*/ 59 h 95"/>
                <a:gd name="T36" fmla="*/ 145 w 157"/>
                <a:gd name="T37" fmla="*/ 41 h 95"/>
                <a:gd name="T38" fmla="*/ 157 w 157"/>
                <a:gd name="T39" fmla="*/ 34 h 95"/>
                <a:gd name="T40" fmla="*/ 144 w 157"/>
                <a:gd name="T41" fmla="*/ 28 h 95"/>
                <a:gd name="T42" fmla="*/ 79 w 157"/>
                <a:gd name="T43"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7" h="95">
                  <a:moveTo>
                    <a:pt x="79" y="1"/>
                  </a:moveTo>
                  <a:cubicBezTo>
                    <a:pt x="76" y="0"/>
                    <a:pt x="76" y="0"/>
                    <a:pt x="76" y="0"/>
                  </a:cubicBezTo>
                  <a:cubicBezTo>
                    <a:pt x="73" y="1"/>
                    <a:pt x="73" y="1"/>
                    <a:pt x="73" y="1"/>
                  </a:cubicBezTo>
                  <a:cubicBezTo>
                    <a:pt x="13" y="29"/>
                    <a:pt x="13" y="29"/>
                    <a:pt x="13" y="29"/>
                  </a:cubicBezTo>
                  <a:cubicBezTo>
                    <a:pt x="0" y="34"/>
                    <a:pt x="0" y="34"/>
                    <a:pt x="0" y="34"/>
                  </a:cubicBezTo>
                  <a:cubicBezTo>
                    <a:pt x="12" y="41"/>
                    <a:pt x="12" y="41"/>
                    <a:pt x="12" y="41"/>
                  </a:cubicBezTo>
                  <a:cubicBezTo>
                    <a:pt x="16" y="43"/>
                    <a:pt x="16" y="43"/>
                    <a:pt x="16" y="43"/>
                  </a:cubicBezTo>
                  <a:cubicBezTo>
                    <a:pt x="16" y="65"/>
                    <a:pt x="16" y="65"/>
                    <a:pt x="16" y="65"/>
                  </a:cubicBezTo>
                  <a:cubicBezTo>
                    <a:pt x="13" y="67"/>
                    <a:pt x="11" y="73"/>
                    <a:pt x="11" y="80"/>
                  </a:cubicBezTo>
                  <a:cubicBezTo>
                    <a:pt x="11" y="88"/>
                    <a:pt x="14" y="95"/>
                    <a:pt x="18" y="95"/>
                  </a:cubicBezTo>
                  <a:cubicBezTo>
                    <a:pt x="21" y="95"/>
                    <a:pt x="24" y="88"/>
                    <a:pt x="24" y="80"/>
                  </a:cubicBezTo>
                  <a:cubicBezTo>
                    <a:pt x="24" y="73"/>
                    <a:pt x="22" y="67"/>
                    <a:pt x="19" y="65"/>
                  </a:cubicBezTo>
                  <a:cubicBezTo>
                    <a:pt x="19" y="45"/>
                    <a:pt x="19" y="45"/>
                    <a:pt x="19" y="45"/>
                  </a:cubicBezTo>
                  <a:cubicBezTo>
                    <a:pt x="40" y="57"/>
                    <a:pt x="40" y="57"/>
                    <a:pt x="40" y="57"/>
                  </a:cubicBezTo>
                  <a:cubicBezTo>
                    <a:pt x="74" y="76"/>
                    <a:pt x="74" y="76"/>
                    <a:pt x="74" y="76"/>
                  </a:cubicBezTo>
                  <a:cubicBezTo>
                    <a:pt x="78" y="78"/>
                    <a:pt x="78" y="78"/>
                    <a:pt x="78" y="78"/>
                  </a:cubicBezTo>
                  <a:cubicBezTo>
                    <a:pt x="81" y="76"/>
                    <a:pt x="81" y="76"/>
                    <a:pt x="81" y="76"/>
                  </a:cubicBezTo>
                  <a:cubicBezTo>
                    <a:pt x="111" y="59"/>
                    <a:pt x="111" y="59"/>
                    <a:pt x="111" y="59"/>
                  </a:cubicBezTo>
                  <a:cubicBezTo>
                    <a:pt x="145" y="41"/>
                    <a:pt x="145" y="41"/>
                    <a:pt x="145" y="41"/>
                  </a:cubicBezTo>
                  <a:cubicBezTo>
                    <a:pt x="157" y="34"/>
                    <a:pt x="157" y="34"/>
                    <a:pt x="157" y="34"/>
                  </a:cubicBezTo>
                  <a:cubicBezTo>
                    <a:pt x="144" y="28"/>
                    <a:pt x="144" y="28"/>
                    <a:pt x="144" y="28"/>
                  </a:cubicBezTo>
                  <a:lnTo>
                    <a:pt x="79" y="1"/>
                  </a:lnTo>
                  <a:close/>
                </a:path>
              </a:pathLst>
            </a:custGeom>
            <a:solidFill>
              <a:srgbClr val="005C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4" name="文本框 43"/>
          <p:cNvSpPr txBox="1"/>
          <p:nvPr/>
        </p:nvSpPr>
        <p:spPr>
          <a:xfrm>
            <a:off x="3954144" y="3331210"/>
            <a:ext cx="4283710" cy="1013460"/>
          </a:xfrm>
          <a:prstGeom prst="rect">
            <a:avLst/>
          </a:prstGeom>
          <a:noFill/>
        </p:spPr>
        <p:txBody>
          <a:bodyPr wrap="none" lIns="91436" tIns="45718" rIns="91436" bIns="45718" rtlCol="0">
            <a:spAutoFit/>
          </a:bodyPr>
          <a:lstStyle>
            <a:defPPr>
              <a:defRPr lang="zh-CN"/>
            </a:defPPr>
            <a:lvl1pPr>
              <a:defRPr sz="6000" b="1">
                <a:solidFill>
                  <a:srgbClr val="005CA7"/>
                </a:solidFill>
                <a:latin typeface="微软雅黑" panose="020B0503020204020204" pitchFamily="34" charset="-122"/>
                <a:ea typeface="微软雅黑" panose="020B0503020204020204" pitchFamily="34" charset="-122"/>
              </a:defRPr>
            </a:lvl1pPr>
          </a:lstStyle>
          <a:p>
            <a:pPr algn="ctr"/>
            <a:r>
              <a:rPr lang="en-US" altLang="zh-CN" dirty="0"/>
              <a:t>Gitlab</a:t>
            </a:r>
            <a:r>
              <a:rPr lang="zh-CN" altLang="en-US" dirty="0"/>
              <a:t>简介</a:t>
            </a:r>
          </a:p>
        </p:txBody>
      </p:sp>
      <p:sp>
        <p:nvSpPr>
          <p:cNvPr id="45" name="矩形 44"/>
          <p:cNvSpPr/>
          <p:nvPr/>
        </p:nvSpPr>
        <p:spPr>
          <a:xfrm>
            <a:off x="4825046" y="4340647"/>
            <a:ext cx="2541905" cy="397510"/>
          </a:xfrm>
          <a:prstGeom prst="rect">
            <a:avLst/>
          </a:prstGeom>
        </p:spPr>
        <p:txBody>
          <a:bodyPr wrap="none" lIns="91436" tIns="45718" rIns="91436" bIns="45718">
            <a:spAutoFit/>
          </a:bodyPr>
          <a:lstStyle/>
          <a:p>
            <a:pPr algn="ctr"/>
            <a:r>
              <a:rPr lang="en-US" altLang="zh-CN" sz="2000" dirty="0">
                <a:solidFill>
                  <a:schemeClr val="bg1">
                    <a:lumMod val="50000"/>
                  </a:schemeClr>
                </a:solidFill>
                <a:latin typeface="微软雅黑" panose="020B0503020204020204" pitchFamily="34" charset="-122"/>
                <a:ea typeface="微软雅黑" panose="020B0503020204020204" pitchFamily="34" charset="-122"/>
              </a:rPr>
              <a:t>Gitlab Introduction</a:t>
            </a:r>
          </a:p>
        </p:txBody>
      </p:sp>
      <p:grpSp>
        <p:nvGrpSpPr>
          <p:cNvPr id="38" name="组合 37"/>
          <p:cNvGrpSpPr/>
          <p:nvPr/>
        </p:nvGrpSpPr>
        <p:grpSpPr>
          <a:xfrm>
            <a:off x="7924801" y="3724155"/>
            <a:ext cx="4165600" cy="243081"/>
            <a:chOff x="743958" y="3475975"/>
            <a:chExt cx="753417" cy="0"/>
          </a:xfrm>
        </p:grpSpPr>
        <p:cxnSp>
          <p:nvCxnSpPr>
            <p:cNvPr id="42" name="直接连接符 41"/>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flipH="1">
            <a:off x="-88900" y="3718120"/>
            <a:ext cx="4356100" cy="393049"/>
            <a:chOff x="743958" y="3475975"/>
            <a:chExt cx="753417" cy="0"/>
          </a:xfrm>
        </p:grpSpPr>
        <p:cxnSp>
          <p:nvCxnSpPr>
            <p:cNvPr id="40" name="直接连接符 39"/>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stCxn id="48" idx="3"/>
          </p:cNvCxnSpPr>
          <p:nvPr/>
        </p:nvCxnSpPr>
        <p:spPr>
          <a:xfrm flipV="1">
            <a:off x="3549015" y="571500"/>
            <a:ext cx="8858885" cy="3175"/>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66750" y="300355"/>
            <a:ext cx="2882265" cy="523240"/>
            <a:chOff x="666819" y="300264"/>
            <a:chExt cx="3257149" cy="523220"/>
          </a:xfrm>
        </p:grpSpPr>
        <p:sp>
          <p:nvSpPr>
            <p:cNvPr id="48" name="圆角矩形 47"/>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1"/>
            <p:cNvSpPr>
              <a:spLocks noChangeArrowheads="1"/>
            </p:cNvSpPr>
            <p:nvPr/>
          </p:nvSpPr>
          <p:spPr bwMode="auto">
            <a:xfrm>
              <a:off x="666819" y="300264"/>
              <a:ext cx="3092049" cy="521950"/>
            </a:xfrm>
            <a:prstGeom prst="rect">
              <a:avLst/>
            </a:prstGeom>
            <a:noFill/>
          </p:spPr>
          <p:txBody>
            <a:bodyPr wrap="square" rtlCol="0">
              <a:spAutoFit/>
            </a:bodyPr>
            <a:lstStyle/>
            <a:p>
              <a:pPr algn="ctr"/>
              <a:r>
                <a:rPr lang="en-US" altLang="zh-CN"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Gitlab</a:t>
              </a: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简介</a:t>
              </a:r>
            </a:p>
          </p:txBody>
        </p:sp>
      </p:grpSp>
      <p:sp>
        <p:nvSpPr>
          <p:cNvPr id="10" name="文本框 9"/>
          <p:cNvSpPr txBox="1"/>
          <p:nvPr/>
        </p:nvSpPr>
        <p:spPr>
          <a:xfrm>
            <a:off x="660385" y="981798"/>
            <a:ext cx="6527165" cy="1938992"/>
          </a:xfrm>
          <a:prstGeom prst="rect">
            <a:avLst/>
          </a:prstGeom>
          <a:noFill/>
        </p:spPr>
        <p:txBody>
          <a:bodyPr wrap="square" rtlCol="0" anchor="t">
            <a:spAutoFit/>
          </a:bodyPr>
          <a:lstStyle/>
          <a:p>
            <a:r>
              <a:rPr lang="en-US" altLang="zh-CN" sz="2400" dirty="0"/>
              <a:t>     </a:t>
            </a:r>
            <a:r>
              <a:rPr lang="zh-CN" altLang="en-US" sz="2400" dirty="0"/>
              <a:t>Git</a:t>
            </a:r>
            <a:r>
              <a:rPr lang="en-US" altLang="zh-CN" sz="2400" dirty="0"/>
              <a:t>l</a:t>
            </a:r>
            <a:r>
              <a:rPr lang="zh-CN" altLang="en-US" sz="2400" dirty="0"/>
              <a:t>ab 是一个用于仓库管理系统的开源项目，使用Git作为代码管理工具，并在此基础上搭建起来的web服务。</a:t>
            </a:r>
            <a:endParaRPr lang="en-US" altLang="zh-CN" sz="2400" dirty="0"/>
          </a:p>
          <a:p>
            <a:r>
              <a:rPr lang="en-US" altLang="zh-CN" sz="2400" dirty="0"/>
              <a:t>     </a:t>
            </a:r>
            <a:r>
              <a:rPr lang="en-US" altLang="zh-CN" sz="2400" dirty="0" err="1"/>
              <a:t>Gitlab</a:t>
            </a:r>
            <a:r>
              <a:rPr lang="zh-CN" altLang="en-US" sz="2400" dirty="0"/>
              <a:t>拥有与Github类似的功能，不同在于</a:t>
            </a:r>
            <a:r>
              <a:rPr lang="en-US" altLang="zh-CN" sz="2400" dirty="0" err="1"/>
              <a:t>Gitlab</a:t>
            </a:r>
            <a:r>
              <a:rPr lang="zh-CN" altLang="en-US" sz="2400" dirty="0"/>
              <a:t>创建</a:t>
            </a:r>
            <a:r>
              <a:rPr lang="en-US" altLang="zh-CN" sz="2400" dirty="0"/>
              <a:t>private</a:t>
            </a:r>
            <a:r>
              <a:rPr lang="zh-CN" altLang="en-US" sz="2400" dirty="0"/>
              <a:t>仓库不需收费。</a:t>
            </a:r>
          </a:p>
        </p:txBody>
      </p:sp>
      <p:pic>
        <p:nvPicPr>
          <p:cNvPr id="22" name="图片 21" descr="gitlab"/>
          <p:cNvPicPr>
            <a:picLocks noChangeAspect="1"/>
          </p:cNvPicPr>
          <p:nvPr/>
        </p:nvPicPr>
        <p:blipFill>
          <a:blip r:embed="rId2"/>
          <a:stretch>
            <a:fillRect/>
          </a:stretch>
        </p:blipFill>
        <p:spPr>
          <a:xfrm>
            <a:off x="7836535" y="823595"/>
            <a:ext cx="3282315" cy="1087755"/>
          </a:xfrm>
          <a:prstGeom prst="rect">
            <a:avLst/>
          </a:prstGeom>
        </p:spPr>
      </p:pic>
      <p:sp>
        <p:nvSpPr>
          <p:cNvPr id="23" name="文本框 22"/>
          <p:cNvSpPr txBox="1"/>
          <p:nvPr/>
        </p:nvSpPr>
        <p:spPr>
          <a:xfrm>
            <a:off x="7400290" y="2061845"/>
            <a:ext cx="4407535" cy="523220"/>
          </a:xfrm>
          <a:prstGeom prst="rect">
            <a:avLst/>
          </a:prstGeom>
          <a:noFill/>
        </p:spPr>
        <p:txBody>
          <a:bodyPr wrap="square" rtlCol="0" anchor="t">
            <a:spAutoFit/>
          </a:bodyPr>
          <a:lstStyle/>
          <a:p>
            <a:r>
              <a:rPr lang="en-US" altLang="zh-CN" sz="2800" dirty="0" err="1"/>
              <a:t>Gitlab</a:t>
            </a:r>
            <a:r>
              <a:rPr lang="zh-CN" altLang="en-US" sz="2800" dirty="0"/>
              <a:t>：</a:t>
            </a:r>
            <a:r>
              <a:rPr lang="zh-CN" altLang="en-US" sz="2800" dirty="0">
                <a:hlinkClick r:id="rId3" action="ppaction://hlinkfile"/>
              </a:rPr>
              <a:t>https://gitlab.com/</a:t>
            </a:r>
            <a:endParaRPr lang="zh-CN" altLang="en-US" sz="2800" dirty="0"/>
          </a:p>
        </p:txBody>
      </p:sp>
      <p:pic>
        <p:nvPicPr>
          <p:cNvPr id="25" name="图片 24" descr="选区_002"/>
          <p:cNvPicPr>
            <a:picLocks noChangeAspect="1"/>
          </p:cNvPicPr>
          <p:nvPr/>
        </p:nvPicPr>
        <p:blipFill>
          <a:blip r:embed="rId4"/>
          <a:stretch>
            <a:fillRect/>
          </a:stretch>
        </p:blipFill>
        <p:spPr>
          <a:xfrm>
            <a:off x="2224722" y="2920790"/>
            <a:ext cx="7304405" cy="3427095"/>
          </a:xfrm>
          <a:prstGeom prst="rect">
            <a:avLst/>
          </a:prstGeom>
          <a:ln>
            <a:solidFill>
              <a:schemeClr val="tx1"/>
            </a:solidFill>
          </a:ln>
        </p:spPr>
      </p:pic>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3087</Words>
  <Application>Microsoft Office PowerPoint</Application>
  <PresentationFormat>宽屏</PresentationFormat>
  <Paragraphs>264</Paragraphs>
  <Slides>54</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54</vt:i4>
      </vt:variant>
    </vt:vector>
  </HeadingPairs>
  <TitlesOfParts>
    <vt:vector size="61" baseType="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tony</cp:lastModifiedBy>
  <cp:revision>209</cp:revision>
  <dcterms:created xsi:type="dcterms:W3CDTF">2020-03-01T15:53:31Z</dcterms:created>
  <dcterms:modified xsi:type="dcterms:W3CDTF">2020-03-04T00:55:31Z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