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embeddedFontLst>
    <p:embeddedFont>
      <p:font typeface="ADFVSC+TimesNewRomanPSMT"/>
      <p:regular r:id="rId24"/>
    </p:embeddedFont>
    <p:embeddedFont>
      <p:font typeface="WVQTMR+TimesNewRomanPS-BoldMT"/>
      <p:regular r:id="rId25"/>
    </p:embeddedFont>
    <p:embeddedFont>
      <p:font typeface="FWCHRM+ArialMT"/>
      <p:regular r:id="rId26"/>
    </p:embeddedFont>
    <p:embeddedFont>
      <p:font typeface="EKULSH+Calibri-Light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1148" y="1488584"/>
            <a:ext cx="5397915" cy="2207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ADFVSC+TimesNewRomanPSMT"/>
                <a:cs typeface="ADFVSC+TimesNewRomanPSMT"/>
              </a:rPr>
              <a:t>Understanding</a:t>
            </a:r>
            <a:r>
              <a:rPr dirty="0" sz="4800">
                <a:solidFill>
                  <a:srgbClr val="ffffff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4800">
                <a:solidFill>
                  <a:srgbClr val="ffffff"/>
                </a:solidFill>
                <a:latin typeface="ADFVSC+TimesNewRomanPSMT"/>
                <a:cs typeface="ADFVSC+TimesNewRomanPSMT"/>
              </a:rPr>
              <a:t>the</a:t>
            </a:r>
          </a:p>
          <a:p>
            <a:pPr marL="0" marR="0">
              <a:lnSpc>
                <a:spcPts val="5001"/>
              </a:lnSpc>
              <a:spcBef>
                <a:spcPts val="182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ADFVSC+TimesNewRomanPSMT"/>
                <a:cs typeface="ADFVSC+TimesNewRomanPSMT"/>
              </a:rPr>
              <a:t>Process</a:t>
            </a:r>
            <a:r>
              <a:rPr dirty="0" sz="4800">
                <a:solidFill>
                  <a:srgbClr val="ffffff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4800">
                <a:solidFill>
                  <a:srgbClr val="ffffff"/>
                </a:solidFill>
                <a:latin typeface="ADFVSC+TimesNewRomanPSMT"/>
                <a:cs typeface="ADFVSC+TimesNewRomanPSMT"/>
              </a:rPr>
              <a:t>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147" y="4580973"/>
            <a:ext cx="1675142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Presented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By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1147" y="4954861"/>
            <a:ext cx="1946951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Charita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Tummala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7955" y="4954861"/>
            <a:ext cx="1390573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-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44546a"/>
                </a:solidFill>
                <a:latin typeface="ADFVSC+TimesNewRomanPSMT"/>
                <a:cs typeface="ADFVSC+TimesNewRomanPSMT"/>
              </a:rPr>
              <a:t>16338814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550" y="930617"/>
            <a:ext cx="3210919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System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calls: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7550" y="1786427"/>
            <a:ext cx="4729346" cy="2022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interface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between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operating</a:t>
            </a:r>
          </a:p>
          <a:p>
            <a:pPr marL="228600" marR="0">
              <a:lnSpc>
                <a:spcPts val="2083"/>
              </a:lnSpc>
              <a:spcBef>
                <a:spcPts val="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provided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via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</a:p>
          <a:p>
            <a:pPr marL="228600" marR="0">
              <a:lnSpc>
                <a:spcPts val="2083"/>
              </a:lnSpc>
              <a:spcBef>
                <a:spcPts val="2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procedure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known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call.</a:t>
            </a:r>
          </a:p>
          <a:p>
            <a:pPr marL="228600" marR="0">
              <a:lnSpc>
                <a:spcPts val="2083"/>
              </a:lnSpc>
              <a:spcBef>
                <a:spcPts val="7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by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which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</a:t>
            </a:r>
          </a:p>
          <a:p>
            <a:pPr marL="228600" marR="0">
              <a:lnSpc>
                <a:spcPts val="2083"/>
              </a:lnSpc>
              <a:spcBef>
                <a:spcPts val="7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operating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program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asks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</a:p>
          <a:p>
            <a:pPr marL="228600" marR="0">
              <a:lnSpc>
                <a:spcPts val="2083"/>
              </a:lnSpc>
              <a:spcBef>
                <a:spcPts val="2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for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service.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7550" y="3559347"/>
            <a:ext cx="4291241" cy="652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calls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for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control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6150" y="3838988"/>
            <a:ext cx="1058292" cy="645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Linux: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050" y="4240308"/>
            <a:ext cx="2473960" cy="645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fork(),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exit(),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exec().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7550" y="4636307"/>
            <a:ext cx="4696340" cy="65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Loading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defined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module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6150" y="4915948"/>
            <a:ext cx="3344544" cy="64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into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module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968" y="1162232"/>
            <a:ext cx="3235984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Mode: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9230" y="2642016"/>
            <a:ext cx="4905236" cy="2845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mode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Linux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highest</a:t>
            </a:r>
          </a:p>
          <a:p>
            <a:pPr marL="228600" marR="0">
              <a:lnSpc>
                <a:spcPts val="2083"/>
              </a:lnSpc>
              <a:spcBef>
                <a:spcPts val="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privilege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level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where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core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operating</a:t>
            </a:r>
          </a:p>
          <a:p>
            <a:pPr marL="228600" marR="0">
              <a:lnSpc>
                <a:spcPts val="2083"/>
              </a:lnSpc>
              <a:spcBef>
                <a:spcPts val="2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known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operates.</a:t>
            </a:r>
          </a:p>
          <a:p>
            <a:pPr marL="228600" marR="0">
              <a:lnSpc>
                <a:spcPts val="2083"/>
              </a:lnSpc>
              <a:spcBef>
                <a:spcPts val="7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It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has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unrestricted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access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to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</a:p>
          <a:p>
            <a:pPr marL="228600" marR="0">
              <a:lnSpc>
                <a:spcPts val="2083"/>
              </a:lnSpc>
              <a:spcBef>
                <a:spcPts val="7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hardware,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manages</a:t>
            </a:r>
          </a:p>
          <a:p>
            <a:pPr marL="228600" marR="0">
              <a:lnSpc>
                <a:spcPts val="2083"/>
              </a:lnSpc>
              <a:spcBef>
                <a:spcPts val="2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handles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calls</a:t>
            </a:r>
          </a:p>
          <a:p>
            <a:pPr marL="228600" marR="0">
              <a:lnSpc>
                <a:spcPts val="2083"/>
              </a:lnSpc>
              <a:spcBef>
                <a:spcPts val="7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from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enforces</a:t>
            </a:r>
          </a:p>
          <a:p>
            <a:pPr marL="228600" marR="0">
              <a:lnSpc>
                <a:spcPts val="2083"/>
              </a:lnSpc>
              <a:spcBef>
                <a:spcPts val="2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security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isolation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between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</a:p>
          <a:p>
            <a:pPr marL="228600" marR="0">
              <a:lnSpc>
                <a:spcPts val="2083"/>
              </a:lnSpc>
              <a:spcBef>
                <a:spcPts val="7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itself.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9230" y="5237896"/>
            <a:ext cx="3708452" cy="652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Commands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for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Mode: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3230" y="5644537"/>
            <a:ext cx="3689806" cy="645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dmesg,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lsmod,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insmod,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rmmod.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36665" y="2067581"/>
            <a:ext cx="5462292" cy="24839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Kernel</a:t>
            </a: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Module</a:t>
            </a:r>
          </a:p>
          <a:p>
            <a:pPr marL="0" marR="0">
              <a:lnSpc>
                <a:spcPts val="5626"/>
              </a:lnSpc>
              <a:spcBef>
                <a:spcPts val="255"/>
              </a:spcBef>
              <a:spcAft>
                <a:spcPts val="0"/>
              </a:spcAft>
            </a:pP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25862" y="1347632"/>
            <a:ext cx="6718887" cy="24839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Memory</a:t>
            </a: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Allocation</a:t>
            </a:r>
          </a:p>
          <a:p>
            <a:pPr marL="0" marR="0">
              <a:lnSpc>
                <a:spcPts val="5626"/>
              </a:lnSpc>
              <a:spcBef>
                <a:spcPts val="255"/>
              </a:spcBef>
              <a:spcAft>
                <a:spcPts val="0"/>
              </a:spcAft>
            </a:pPr>
            <a:r>
              <a:rPr dirty="0" sz="5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1148" y="1801523"/>
            <a:ext cx="3454317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EKULSH+Calibri-Light"/>
                <a:cs typeface="EKULSH+Calibri-Light"/>
              </a:rPr>
              <a:t>Thank</a:t>
            </a:r>
            <a:r>
              <a:rPr dirty="0" sz="4800">
                <a:solidFill>
                  <a:srgbClr val="ffffff"/>
                </a:solidFill>
                <a:latin typeface="EKULSH+Calibri-Light"/>
                <a:cs typeface="EKULSH+Calibri-Light"/>
              </a:rPr>
              <a:t> </a:t>
            </a:r>
            <a:r>
              <a:rPr dirty="0" sz="4800">
                <a:solidFill>
                  <a:srgbClr val="ffffff"/>
                </a:solidFill>
                <a:latin typeface="EKULSH+Calibri-Light"/>
                <a:cs typeface="EKULSH+Calibri-Ligh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64876" y="1540726"/>
            <a:ext cx="4353458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What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is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a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Process?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6311" y="3971888"/>
            <a:ext cx="5408811" cy="92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</a:t>
            </a:r>
            <a:r>
              <a:rPr dirty="0" sz="2000" spc="-115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instance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of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program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that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</a:t>
            </a:r>
          </a:p>
          <a:p>
            <a:pPr marL="228600" marR="0">
              <a:lnSpc>
                <a:spcPts val="2083"/>
              </a:lnSpc>
              <a:spcBef>
                <a:spcPts val="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running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computer.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5071" y="1276947"/>
            <a:ext cx="5363168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</a:t>
            </a:r>
            <a:r>
              <a:rPr dirty="0" sz="4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4800">
                <a:solidFill>
                  <a:srgbClr val="000000"/>
                </a:solidFill>
                <a:latin typeface="ADFVSC+TimesNewRomanPSMT"/>
                <a:cs typeface="ADFVSC+TimesNewRomanPSMT"/>
              </a:rPr>
              <a:t>Manager?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7997" y="3823876"/>
            <a:ext cx="4563128" cy="2521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6911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plays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vital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role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914303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multitasking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08833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multiprocessing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</a:p>
          <a:p>
            <a:pPr marL="267084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ensure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</a:p>
          <a:p>
            <a:pPr marL="39296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utilization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resources</a:t>
            </a:r>
          </a:p>
          <a:p>
            <a:pPr marL="0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smooth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experience.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7013" y="3995326"/>
            <a:ext cx="4439370" cy="2178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manager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crucial</a:t>
            </a:r>
          </a:p>
          <a:p>
            <a:pPr marL="170699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component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</a:p>
          <a:p>
            <a:pPr marL="484041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responsible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43541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controlling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427914" marR="0">
              <a:lnSpc>
                <a:spcPts val="2604"/>
              </a:lnSpc>
              <a:spcBef>
                <a:spcPts val="9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execution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processes.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7421" y="351430"/>
            <a:ext cx="4822161" cy="1655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Functions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Process</a:t>
            </a:r>
          </a:p>
          <a:p>
            <a:pPr marL="0" marR="0">
              <a:lnSpc>
                <a:spcPts val="3751"/>
              </a:lnSpc>
              <a:spcBef>
                <a:spcPts val="86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Manager: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162" y="1503559"/>
            <a:ext cx="1809599" cy="65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10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Scheduling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0162" y="1884559"/>
            <a:ext cx="2563472" cy="14148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10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Context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Switching</a:t>
            </a:r>
          </a:p>
          <a:p>
            <a:pPr marL="0" marR="0">
              <a:lnSpc>
                <a:spcPts val="2136"/>
              </a:lnSpc>
              <a:spcBef>
                <a:spcPts val="863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10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Synchronization</a:t>
            </a:r>
          </a:p>
          <a:p>
            <a:pPr marL="0" marR="0">
              <a:lnSpc>
                <a:spcPts val="2136"/>
              </a:lnSpc>
              <a:spcBef>
                <a:spcPts val="863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10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7422" y="3398843"/>
            <a:ext cx="4608579" cy="1655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Process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Managers</a:t>
            </a:r>
          </a:p>
          <a:p>
            <a:pPr marL="0" marR="0">
              <a:lnSpc>
                <a:spcPts val="3751"/>
              </a:lnSpc>
              <a:spcBef>
                <a:spcPts val="86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used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in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Various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OS: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7422" y="4505481"/>
            <a:ext cx="2535897" cy="1209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Windows-Task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Manager</a:t>
            </a:r>
          </a:p>
          <a:p>
            <a:pPr marL="0" marR="0">
              <a:lnSpc>
                <a:spcPts val="166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MacOS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–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Activity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Monitor</a:t>
            </a:r>
          </a:p>
          <a:p>
            <a:pPr marL="0" marR="0">
              <a:lnSpc>
                <a:spcPts val="166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Linux</a:t>
            </a:r>
            <a:r>
              <a:rPr dirty="0" sz="1600" spc="401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-</a:t>
            </a:r>
            <a:r>
              <a:rPr dirty="0" sz="1600" spc="1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ADFVSC+TimesNewRomanPSMT"/>
                <a:cs typeface="ADFVSC+TimesNewRomanPSMT"/>
              </a:rPr>
              <a:t>Scheduler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1742" y="965757"/>
            <a:ext cx="1781173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58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USER</a:t>
            </a:r>
            <a:r>
              <a:rPr dirty="0" sz="1800" spc="6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1800" spc="58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1044" y="965757"/>
            <a:ext cx="2151429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58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KERNEL</a:t>
            </a:r>
            <a:r>
              <a:rPr dirty="0" sz="1800" spc="58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1800" spc="58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262" y="1421555"/>
            <a:ext cx="5674745" cy="855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initiated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controlled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by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users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or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applications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running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computer.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9721" y="1421555"/>
            <a:ext cx="5712296" cy="1129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processes,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also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known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processes,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are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managed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controlled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by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operating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system's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2262" y="2700313"/>
            <a:ext cx="12198217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run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mode,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means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they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have</a:t>
            </a:r>
            <a:r>
              <a:rPr dirty="0" sz="1800" spc="1698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run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mode,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gives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them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2262" y="2974633"/>
            <a:ext cx="3668104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limited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access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29721" y="2974633"/>
            <a:ext cx="5652133" cy="581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unrestricted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access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hardware.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262" y="3885278"/>
            <a:ext cx="5790720" cy="1129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cannot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directly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access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or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other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processes'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memory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spaces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without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appropriate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permissions.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29721" y="3885278"/>
            <a:ext cx="5973608" cy="1129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access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resources,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hardware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components,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other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processes'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memory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spaces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without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ADFVSC+TimesNewRomanPSMT"/>
                <a:cs typeface="ADFVSC+TimesNewRomanPSMT"/>
              </a:rPr>
              <a:t>restrictions.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4403" y="1440184"/>
            <a:ext cx="498805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Linux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OS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User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Mode: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956" y="2790522"/>
            <a:ext cx="11107975" cy="652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mode,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applications,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including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user-level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processes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user-space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programs,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run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with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0556" y="3070162"/>
            <a:ext cx="4334763" cy="645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restricted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access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to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system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resources.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956" y="3466162"/>
            <a:ext cx="11076139" cy="10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This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level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of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privilege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designed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for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applications,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like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web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browsers,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word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processors.</a:t>
            </a:r>
          </a:p>
          <a:p>
            <a:pPr marL="0" marR="0">
              <a:lnSpc>
                <a:spcPts val="2136"/>
              </a:lnSpc>
              <a:spcBef>
                <a:spcPts val="1073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FWCHRM+ArialMT"/>
                <a:cs typeface="FWCHRM+ArialMT"/>
              </a:rPr>
              <a:t>•</a:t>
            </a:r>
            <a:r>
              <a:rPr dirty="0" sz="2050" spc="5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Commands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Mode: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2456" y="4274123"/>
            <a:ext cx="3687762" cy="645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ps,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top,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pgrep,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kill,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nice,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ADFVSC+TimesNewRomanPSMT"/>
                <a:cs typeface="ADFVSC+TimesNewRomanPSMT"/>
              </a:rPr>
              <a:t>renice.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1500" y="2594433"/>
            <a:ext cx="4993996" cy="142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User</a:t>
            </a:r>
            <a:r>
              <a:rPr dirty="0" sz="4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4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Mode</a:t>
            </a:r>
            <a:r>
              <a:rPr dirty="0" sz="4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 </a:t>
            </a:r>
            <a:r>
              <a:rPr dirty="0" sz="4400" b="1">
                <a:solidFill>
                  <a:srgbClr val="000000"/>
                </a:solidFill>
                <a:latin typeface="WVQTMR+TimesNewRomanPS-BoldMT"/>
                <a:cs typeface="WVQTMR+TimesNewRomanPS-BoldMT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969" y="1162232"/>
            <a:ext cx="5865521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User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mode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To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Kernel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ADFVSC+TimesNewRomanPSMT"/>
                <a:cs typeface="ADFVSC+TimesNewRomanPSMT"/>
              </a:rPr>
              <a:t>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2024-01-24T13:46:29-07:00</dcterms:modified>
</cp:coreProperties>
</file>