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79" r:id="rId2"/>
    <p:sldId id="280" r:id="rId3"/>
    <p:sldId id="293" r:id="rId4"/>
    <p:sldId id="260" r:id="rId5"/>
    <p:sldId id="266" r:id="rId6"/>
    <p:sldId id="294" r:id="rId7"/>
    <p:sldId id="282" r:id="rId8"/>
    <p:sldId id="295" r:id="rId9"/>
    <p:sldId id="283" r:id="rId10"/>
    <p:sldId id="296" r:id="rId11"/>
    <p:sldId id="284" r:id="rId12"/>
    <p:sldId id="285" r:id="rId13"/>
    <p:sldId id="287" r:id="rId14"/>
    <p:sldId id="289" r:id="rId15"/>
    <p:sldId id="286" r:id="rId16"/>
    <p:sldId id="290" r:id="rId17"/>
    <p:sldId id="276" r:id="rId18"/>
    <p:sldId id="291" r:id="rId19"/>
  </p:sldIdLst>
  <p:sldSz cx="9144000" cy="5143500" type="screen16x9"/>
  <p:notesSz cx="6858000" cy="9144000"/>
  <p:embeddedFontLst>
    <p:embeddedFont>
      <p:font typeface="Average" panose="020B0604020202020204" charset="0"/>
      <p:regular r:id="rId21"/>
    </p:embeddedFont>
    <p:embeddedFont>
      <p:font typeface="Oswald" panose="00000500000000000000"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7" autoAdjust="0"/>
    <p:restoredTop sz="90062" autoAdjust="0"/>
  </p:normalViewPr>
  <p:slideViewPr>
    <p:cSldViewPr snapToGrid="0">
      <p:cViewPr varScale="1">
        <p:scale>
          <a:sx n="105" d="100"/>
          <a:sy n="105" d="100"/>
        </p:scale>
        <p:origin x="345" y="5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446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5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2ed29517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2ed29517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2ed29517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2ed29517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2ed29517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2ed29517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hyperlink" Target="https://www.umkc.edu/cashiers/international-students-faq.html" TargetMode="External"/><Relationship Id="rId3" Type="http://schemas.openxmlformats.org/officeDocument/2006/relationships/hyperlink" Target="https://www.umkc.edu/alert/faq.html" TargetMode="External"/><Relationship Id="rId7" Type="http://schemas.openxmlformats.org/officeDocument/2006/relationships/hyperlink" Target="https://www.umkc.edu/parking/campus-parking-faq.html"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www.umkc.edu/cashiers/tuition-fees/simplified-tuition-faqs.html" TargetMode="External"/><Relationship Id="rId5" Type="http://schemas.openxmlformats.org/officeDocument/2006/relationships/hyperlink" Target="https://www.umkc.edu/finadmin/campus-facilities/faq.html" TargetMode="External"/><Relationship Id="rId4" Type="http://schemas.openxmlformats.org/officeDocument/2006/relationships/hyperlink" Target="https://conservatory.umkc.edu/admissions/faqs.html" TargetMode="External"/><Relationship Id="rId9" Type="http://schemas.openxmlformats.org/officeDocument/2006/relationships/hyperlink" Target="https://faq.library.umkc.edu/questions/4345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7CE4-6D1F-1DC9-A0C5-14DF9CC64C5C}"/>
              </a:ext>
            </a:extLst>
          </p:cNvPr>
          <p:cNvSpPr>
            <a:spLocks noGrp="1"/>
          </p:cNvSpPr>
          <p:nvPr>
            <p:ph type="title"/>
          </p:nvPr>
        </p:nvSpPr>
        <p:spPr>
          <a:xfrm>
            <a:off x="311700" y="473243"/>
            <a:ext cx="8520600" cy="984866"/>
          </a:xfrm>
        </p:spPr>
        <p:txBody>
          <a:bodyPr>
            <a:normAutofit/>
          </a:bodyPr>
          <a:lstStyle/>
          <a:p>
            <a:r>
              <a:rPr lang="en-US" sz="3200" b="1" dirty="0">
                <a:latin typeface="Times New Roman" panose="02020603050405020304" pitchFamily="18" charset="0"/>
                <a:cs typeface="Times New Roman" panose="02020603050405020304" pitchFamily="18" charset="0"/>
              </a:rPr>
              <a:t>COLLEGE CHATBOT</a:t>
            </a:r>
          </a:p>
        </p:txBody>
      </p:sp>
      <p:sp>
        <p:nvSpPr>
          <p:cNvPr id="3" name="Text Placeholder 2">
            <a:extLst>
              <a:ext uri="{FF2B5EF4-FFF2-40B4-BE49-F238E27FC236}">
                <a16:creationId xmlns:a16="http://schemas.microsoft.com/office/drawing/2014/main" id="{CEA7331B-A556-B2B8-7137-76AAB0089740}"/>
              </a:ext>
            </a:extLst>
          </p:cNvPr>
          <p:cNvSpPr>
            <a:spLocks noGrp="1"/>
          </p:cNvSpPr>
          <p:nvPr>
            <p:ph type="body" idx="1"/>
          </p:nvPr>
        </p:nvSpPr>
        <p:spPr>
          <a:xfrm>
            <a:off x="5308816" y="2211115"/>
            <a:ext cx="3281732" cy="2138951"/>
          </a:xfrm>
        </p:spPr>
        <p:txBody>
          <a:bodyPr>
            <a:normAutofit fontScale="85000" lnSpcReduction="10000"/>
          </a:bodyPr>
          <a:lstStyle/>
          <a:p>
            <a:pPr marL="114300" indent="0" algn="r">
              <a:buNone/>
            </a:pPr>
            <a:r>
              <a:rPr lang="en-US" dirty="0"/>
              <a:t> </a:t>
            </a:r>
          </a:p>
          <a:p>
            <a:pPr marL="114300" indent="0" algn="r">
              <a:buNone/>
            </a:pPr>
            <a:endParaRPr lang="en-US" dirty="0"/>
          </a:p>
          <a:p>
            <a:pPr marL="114300" indent="0">
              <a:buNone/>
            </a:pPr>
            <a:r>
              <a:rPr lang="en-US" dirty="0" err="1"/>
              <a:t>Abhinayreddy</a:t>
            </a:r>
            <a:r>
              <a:rPr lang="en-US" dirty="0"/>
              <a:t> Polimera – 16334737</a:t>
            </a:r>
          </a:p>
          <a:p>
            <a:pPr marL="114300" indent="0">
              <a:buNone/>
            </a:pPr>
            <a:r>
              <a:rPr lang="en-US" dirty="0"/>
              <a:t>Charita </a:t>
            </a:r>
            <a:r>
              <a:rPr lang="en-US" dirty="0" err="1"/>
              <a:t>Tummala</a:t>
            </a:r>
            <a:r>
              <a:rPr lang="en-US" dirty="0"/>
              <a:t>           – 16338814</a:t>
            </a:r>
          </a:p>
          <a:p>
            <a:pPr marL="114300" indent="0">
              <a:buNone/>
            </a:pPr>
            <a:r>
              <a:rPr lang="en-US" dirty="0" err="1"/>
              <a:t>Sraawya</a:t>
            </a:r>
            <a:r>
              <a:rPr lang="en-US" dirty="0"/>
              <a:t> </a:t>
            </a:r>
            <a:r>
              <a:rPr lang="en-US" dirty="0" err="1"/>
              <a:t>Chintala</a:t>
            </a:r>
            <a:r>
              <a:rPr lang="en-US" dirty="0"/>
              <a:t>            – 16336773</a:t>
            </a:r>
          </a:p>
          <a:p>
            <a:pPr marL="114300" indent="0">
              <a:buNone/>
            </a:pPr>
            <a:r>
              <a:rPr lang="en-US" dirty="0"/>
              <a:t>Sindhu </a:t>
            </a:r>
            <a:r>
              <a:rPr lang="en-US" dirty="0" err="1"/>
              <a:t>Chilukuri</a:t>
            </a:r>
            <a:r>
              <a:rPr lang="en-US" dirty="0"/>
              <a:t>           – 18234349</a:t>
            </a:r>
          </a:p>
          <a:p>
            <a:pPr marL="114300" indent="0" algn="r">
              <a:buNone/>
            </a:pPr>
            <a:endParaRPr lang="en-US" dirty="0"/>
          </a:p>
          <a:p>
            <a:pPr marL="114300" indent="0" algn="r">
              <a:buNone/>
            </a:pPr>
            <a:r>
              <a:rPr lang="en-US" dirty="0"/>
              <a:t>  </a:t>
            </a:r>
          </a:p>
        </p:txBody>
      </p:sp>
      <p:pic>
        <p:nvPicPr>
          <p:cNvPr id="5" name="Google Shape;67;p14">
            <a:extLst>
              <a:ext uri="{FF2B5EF4-FFF2-40B4-BE49-F238E27FC236}">
                <a16:creationId xmlns:a16="http://schemas.microsoft.com/office/drawing/2014/main" id="{BC310926-BD04-8BE9-FD3A-83D8D4A3A666}"/>
              </a:ext>
            </a:extLst>
          </p:cNvPr>
          <p:cNvPicPr preferRelativeResize="0"/>
          <p:nvPr/>
        </p:nvPicPr>
        <p:blipFill>
          <a:blip r:embed="rId3">
            <a:alphaModFix/>
          </a:blip>
          <a:stretch>
            <a:fillRect/>
          </a:stretch>
        </p:blipFill>
        <p:spPr>
          <a:xfrm>
            <a:off x="553452" y="2205141"/>
            <a:ext cx="3704875" cy="2144925"/>
          </a:xfrm>
          <a:prstGeom prst="rect">
            <a:avLst/>
          </a:prstGeom>
          <a:noFill/>
          <a:ln>
            <a:noFill/>
          </a:ln>
        </p:spPr>
      </p:pic>
    </p:spTree>
    <p:extLst>
      <p:ext uri="{BB962C8B-B14F-4D97-AF65-F5344CB8AC3E}">
        <p14:creationId xmlns:p14="http://schemas.microsoft.com/office/powerpoint/2010/main" val="288063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3A7B-16FA-AB20-1EFB-3E194C146C36}"/>
              </a:ext>
            </a:extLst>
          </p:cNvPr>
          <p:cNvSpPr>
            <a:spLocks noGrp="1"/>
          </p:cNvSpPr>
          <p:nvPr>
            <p:ph type="title"/>
          </p:nvPr>
        </p:nvSpPr>
        <p:spPr/>
        <p:txBody>
          <a:bodyPr>
            <a:normAutofit fontScale="90000"/>
          </a:bodyPr>
          <a:lstStyle/>
          <a:p>
            <a:r>
              <a:rPr lang="en-US" dirty="0"/>
              <a:t>Plot of Learning rate vs Loss </a:t>
            </a:r>
          </a:p>
        </p:txBody>
      </p:sp>
      <p:sp>
        <p:nvSpPr>
          <p:cNvPr id="3" name="Text Placeholder 2">
            <a:extLst>
              <a:ext uri="{FF2B5EF4-FFF2-40B4-BE49-F238E27FC236}">
                <a16:creationId xmlns:a16="http://schemas.microsoft.com/office/drawing/2014/main" id="{A9EEFCA2-96C2-1953-31A9-6BA57FADA5AF}"/>
              </a:ext>
            </a:extLst>
          </p:cNvPr>
          <p:cNvSpPr>
            <a:spLocks noGrp="1"/>
          </p:cNvSpPr>
          <p:nvPr>
            <p:ph type="body" idx="1"/>
          </p:nvPr>
        </p:nvSpPr>
        <p:spPr>
          <a:xfrm>
            <a:off x="311700" y="1152475"/>
            <a:ext cx="8520600" cy="3672286"/>
          </a:xfrm>
        </p:spPr>
        <p:txBody>
          <a:bodyPr/>
          <a:lstStyle/>
          <a:p>
            <a:pPr marL="114300" indent="0">
              <a:buNone/>
            </a:pPr>
            <a:endParaRPr lang="en-US" dirty="0"/>
          </a:p>
        </p:txBody>
      </p:sp>
      <p:pic>
        <p:nvPicPr>
          <p:cNvPr id="7" name="Picture 6">
            <a:extLst>
              <a:ext uri="{FF2B5EF4-FFF2-40B4-BE49-F238E27FC236}">
                <a16:creationId xmlns:a16="http://schemas.microsoft.com/office/drawing/2014/main" id="{1AAD7B91-4AF2-182E-534D-0C813DA44C65}"/>
              </a:ext>
            </a:extLst>
          </p:cNvPr>
          <p:cNvPicPr>
            <a:picLocks noChangeAspect="1"/>
          </p:cNvPicPr>
          <p:nvPr/>
        </p:nvPicPr>
        <p:blipFill>
          <a:blip r:embed="rId2"/>
          <a:stretch>
            <a:fillRect/>
          </a:stretch>
        </p:blipFill>
        <p:spPr>
          <a:xfrm>
            <a:off x="2328036" y="1311882"/>
            <a:ext cx="4317544" cy="3256993"/>
          </a:xfrm>
          <a:prstGeom prst="rect">
            <a:avLst/>
          </a:prstGeom>
        </p:spPr>
      </p:pic>
    </p:spTree>
    <p:extLst>
      <p:ext uri="{BB962C8B-B14F-4D97-AF65-F5344CB8AC3E}">
        <p14:creationId xmlns:p14="http://schemas.microsoft.com/office/powerpoint/2010/main" val="368194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B96F-0BFD-0EBF-EFA4-B5097FB17A5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Testing</a:t>
            </a:r>
          </a:p>
        </p:txBody>
      </p:sp>
      <p:sp>
        <p:nvSpPr>
          <p:cNvPr id="3" name="Text Placeholder 2">
            <a:extLst>
              <a:ext uri="{FF2B5EF4-FFF2-40B4-BE49-F238E27FC236}">
                <a16:creationId xmlns:a16="http://schemas.microsoft.com/office/drawing/2014/main" id="{833EC57F-A363-9EAE-FCE1-620B11CB8DB1}"/>
              </a:ext>
            </a:extLst>
          </p:cNvPr>
          <p:cNvSpPr>
            <a:spLocks noGrp="1"/>
          </p:cNvSpPr>
          <p:nvPr>
            <p:ph type="body" idx="1"/>
          </p:nvPr>
        </p:nvSpPr>
        <p:spPr/>
        <p:txBody>
          <a:bodyPr/>
          <a:lstStyle/>
          <a:p>
            <a:pPr marL="114300" indent="0">
              <a:buNone/>
            </a:pPr>
            <a:endParaRPr lang="en-US" dirty="0"/>
          </a:p>
        </p:txBody>
      </p:sp>
      <p:pic>
        <p:nvPicPr>
          <p:cNvPr id="5" name="Picture 4" descr="A screen shot of a computer program&#10;&#10;Description automatically generated">
            <a:extLst>
              <a:ext uri="{FF2B5EF4-FFF2-40B4-BE49-F238E27FC236}">
                <a16:creationId xmlns:a16="http://schemas.microsoft.com/office/drawing/2014/main" id="{A43431FC-13C2-6927-DD84-FDB6B3DFF891}"/>
              </a:ext>
            </a:extLst>
          </p:cNvPr>
          <p:cNvPicPr>
            <a:picLocks noChangeAspect="1"/>
          </p:cNvPicPr>
          <p:nvPr/>
        </p:nvPicPr>
        <p:blipFill>
          <a:blip r:embed="rId2"/>
          <a:stretch>
            <a:fillRect/>
          </a:stretch>
        </p:blipFill>
        <p:spPr>
          <a:xfrm>
            <a:off x="478077" y="1219199"/>
            <a:ext cx="8189405" cy="2962141"/>
          </a:xfrm>
          <a:prstGeom prst="rect">
            <a:avLst/>
          </a:prstGeom>
        </p:spPr>
      </p:pic>
    </p:spTree>
    <p:extLst>
      <p:ext uri="{BB962C8B-B14F-4D97-AF65-F5344CB8AC3E}">
        <p14:creationId xmlns:p14="http://schemas.microsoft.com/office/powerpoint/2010/main" val="389132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C55E-392E-5244-A9C8-B47433E348E4}"/>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API’s</a:t>
            </a:r>
          </a:p>
        </p:txBody>
      </p:sp>
      <p:sp>
        <p:nvSpPr>
          <p:cNvPr id="3" name="Text Placeholder 2">
            <a:extLst>
              <a:ext uri="{FF2B5EF4-FFF2-40B4-BE49-F238E27FC236}">
                <a16:creationId xmlns:a16="http://schemas.microsoft.com/office/drawing/2014/main" id="{C60F4A9C-6198-5B5F-7DDC-713DE3FF6F71}"/>
              </a:ext>
            </a:extLst>
          </p:cNvPr>
          <p:cNvSpPr>
            <a:spLocks noGrp="1"/>
          </p:cNvSpPr>
          <p:nvPr>
            <p:ph type="body" idx="1"/>
          </p:nvPr>
        </p:nvSpPr>
        <p:spPr>
          <a:xfrm>
            <a:off x="200083" y="843382"/>
            <a:ext cx="4155939" cy="3349951"/>
          </a:xfrm>
        </p:spPr>
        <p:txBody>
          <a:bodyPr/>
          <a:lstStyle/>
          <a:p>
            <a:pPr marL="114300" indent="0">
              <a:buNone/>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home() – Routes to default home page.</a:t>
            </a:r>
          </a:p>
          <a:p>
            <a:pPr>
              <a:buFont typeface="+mj-lt"/>
              <a:buAutoNum type="arabicPeriod"/>
            </a:pPr>
            <a:r>
              <a:rPr lang="en-US" dirty="0" err="1">
                <a:latin typeface="Times New Roman" panose="02020603050405020304" pitchFamily="18" charset="0"/>
                <a:cs typeface="Times New Roman" panose="02020603050405020304" pitchFamily="18" charset="0"/>
              </a:rPr>
              <a:t>filter_options</a:t>
            </a:r>
            <a:r>
              <a:rPr lang="en-US" dirty="0">
                <a:latin typeface="Times New Roman" panose="02020603050405020304" pitchFamily="18" charset="0"/>
                <a:cs typeface="Times New Roman" panose="02020603050405020304" pitchFamily="18" charset="0"/>
              </a:rPr>
              <a:t>() – Filter’s the questions from database based on typed keys in question input box.</a:t>
            </a:r>
          </a:p>
          <a:p>
            <a:pPr>
              <a:buFont typeface="+mj-lt"/>
              <a:buAutoNum type="arabicPeriod"/>
            </a:pPr>
            <a:r>
              <a:rPr lang="en-US" dirty="0">
                <a:latin typeface="Times New Roman" panose="02020603050405020304" pitchFamily="18" charset="0"/>
                <a:cs typeface="Times New Roman" panose="02020603050405020304" pitchFamily="18" charset="0"/>
              </a:rPr>
              <a:t>ask()- To fetch response for the selected question.</a:t>
            </a:r>
          </a:p>
        </p:txBody>
      </p:sp>
      <p:pic>
        <p:nvPicPr>
          <p:cNvPr id="5" name="Picture 4" descr="A computer screen shot of text&#10;&#10;Description automatically generated">
            <a:extLst>
              <a:ext uri="{FF2B5EF4-FFF2-40B4-BE49-F238E27FC236}">
                <a16:creationId xmlns:a16="http://schemas.microsoft.com/office/drawing/2014/main" id="{1FD10C25-D3E3-CC7D-1822-0A4BC17AF5BB}"/>
              </a:ext>
            </a:extLst>
          </p:cNvPr>
          <p:cNvPicPr>
            <a:picLocks noChangeAspect="1"/>
          </p:cNvPicPr>
          <p:nvPr/>
        </p:nvPicPr>
        <p:blipFill>
          <a:blip r:embed="rId2"/>
          <a:stretch>
            <a:fillRect/>
          </a:stretch>
        </p:blipFill>
        <p:spPr>
          <a:xfrm>
            <a:off x="3949521" y="1163380"/>
            <a:ext cx="5082915" cy="3581507"/>
          </a:xfrm>
          <a:prstGeom prst="rect">
            <a:avLst/>
          </a:prstGeom>
        </p:spPr>
      </p:pic>
    </p:spTree>
    <p:extLst>
      <p:ext uri="{BB962C8B-B14F-4D97-AF65-F5344CB8AC3E}">
        <p14:creationId xmlns:p14="http://schemas.microsoft.com/office/powerpoint/2010/main" val="171648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A8DE-A6F1-DA0B-2574-F8BA85D1FAD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Landing Page and Query Process</a:t>
            </a:r>
          </a:p>
        </p:txBody>
      </p:sp>
      <p:pic>
        <p:nvPicPr>
          <p:cNvPr id="6" name="Picture 5">
            <a:extLst>
              <a:ext uri="{FF2B5EF4-FFF2-40B4-BE49-F238E27FC236}">
                <a16:creationId xmlns:a16="http://schemas.microsoft.com/office/drawing/2014/main" id="{CB372F78-B368-38C3-0767-141F0ADC5D52}"/>
              </a:ext>
            </a:extLst>
          </p:cNvPr>
          <p:cNvPicPr>
            <a:picLocks noChangeAspect="1"/>
          </p:cNvPicPr>
          <p:nvPr/>
        </p:nvPicPr>
        <p:blipFill rotWithShape="1">
          <a:blip r:embed="rId2"/>
          <a:srcRect t="6146"/>
          <a:stretch/>
        </p:blipFill>
        <p:spPr>
          <a:xfrm>
            <a:off x="399246" y="1017725"/>
            <a:ext cx="4018208" cy="2156903"/>
          </a:xfrm>
          <a:prstGeom prst="rect">
            <a:avLst/>
          </a:prstGeom>
        </p:spPr>
      </p:pic>
      <p:pic>
        <p:nvPicPr>
          <p:cNvPr id="8" name="Picture 7">
            <a:extLst>
              <a:ext uri="{FF2B5EF4-FFF2-40B4-BE49-F238E27FC236}">
                <a16:creationId xmlns:a16="http://schemas.microsoft.com/office/drawing/2014/main" id="{D334F382-D6B5-9F57-33C4-48D79DBEF9D3}"/>
              </a:ext>
            </a:extLst>
          </p:cNvPr>
          <p:cNvPicPr>
            <a:picLocks noChangeAspect="1"/>
          </p:cNvPicPr>
          <p:nvPr/>
        </p:nvPicPr>
        <p:blipFill>
          <a:blip r:embed="rId3"/>
          <a:stretch>
            <a:fillRect/>
          </a:stretch>
        </p:blipFill>
        <p:spPr>
          <a:xfrm>
            <a:off x="3688920" y="2936383"/>
            <a:ext cx="4874450" cy="1984766"/>
          </a:xfrm>
          <a:prstGeom prst="rect">
            <a:avLst/>
          </a:prstGeom>
        </p:spPr>
      </p:pic>
    </p:spTree>
    <p:extLst>
      <p:ext uri="{BB962C8B-B14F-4D97-AF65-F5344CB8AC3E}">
        <p14:creationId xmlns:p14="http://schemas.microsoft.com/office/powerpoint/2010/main" val="145287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7FE5-7A13-782A-F770-0910463C0C70}"/>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Response</a:t>
            </a:r>
          </a:p>
        </p:txBody>
      </p:sp>
      <p:sp>
        <p:nvSpPr>
          <p:cNvPr id="6" name="Text Placeholder 5">
            <a:extLst>
              <a:ext uri="{FF2B5EF4-FFF2-40B4-BE49-F238E27FC236}">
                <a16:creationId xmlns:a16="http://schemas.microsoft.com/office/drawing/2014/main" id="{B7DCDA80-7AEC-A8FD-5447-13F0E5CA82EA}"/>
              </a:ext>
            </a:extLst>
          </p:cNvPr>
          <p:cNvSpPr>
            <a:spLocks noGrp="1"/>
          </p:cNvSpPr>
          <p:nvPr>
            <p:ph type="body" idx="1"/>
          </p:nvPr>
        </p:nvSpPr>
        <p:spPr>
          <a:xfrm>
            <a:off x="388973" y="1556013"/>
            <a:ext cx="3225697" cy="946781"/>
          </a:xfrm>
        </p:spPr>
        <p:txBody>
          <a:bodyPr/>
          <a:lstStyle/>
          <a:p>
            <a:pPr marL="139700" indent="0">
              <a:buNone/>
            </a:pPr>
            <a:r>
              <a:rPr lang="en-US" dirty="0"/>
              <a:t>If question within our data set</a:t>
            </a:r>
          </a:p>
        </p:txBody>
      </p:sp>
      <p:sp>
        <p:nvSpPr>
          <p:cNvPr id="7" name="Text Placeholder 6">
            <a:extLst>
              <a:ext uri="{FF2B5EF4-FFF2-40B4-BE49-F238E27FC236}">
                <a16:creationId xmlns:a16="http://schemas.microsoft.com/office/drawing/2014/main" id="{E94CE636-1EA6-E7A3-6389-7DA310987FB9}"/>
              </a:ext>
            </a:extLst>
          </p:cNvPr>
          <p:cNvSpPr>
            <a:spLocks noGrp="1"/>
          </p:cNvSpPr>
          <p:nvPr>
            <p:ph type="body" idx="2"/>
          </p:nvPr>
        </p:nvSpPr>
        <p:spPr>
          <a:xfrm>
            <a:off x="5566238" y="3562621"/>
            <a:ext cx="3642156" cy="1215441"/>
          </a:xfrm>
        </p:spPr>
        <p:txBody>
          <a:bodyPr/>
          <a:lstStyle/>
          <a:p>
            <a:pPr marL="139700" indent="0">
              <a:buNone/>
            </a:pPr>
            <a:r>
              <a:rPr lang="en-US" dirty="0"/>
              <a:t>If question not present in our database</a:t>
            </a:r>
          </a:p>
        </p:txBody>
      </p:sp>
      <p:pic>
        <p:nvPicPr>
          <p:cNvPr id="11" name="Picture 10">
            <a:extLst>
              <a:ext uri="{FF2B5EF4-FFF2-40B4-BE49-F238E27FC236}">
                <a16:creationId xmlns:a16="http://schemas.microsoft.com/office/drawing/2014/main" id="{D3911B3A-B4FE-DA96-12EA-5EEA1AA237C0}"/>
              </a:ext>
            </a:extLst>
          </p:cNvPr>
          <p:cNvPicPr>
            <a:picLocks noChangeAspect="1"/>
          </p:cNvPicPr>
          <p:nvPr/>
        </p:nvPicPr>
        <p:blipFill rotWithShape="1">
          <a:blip r:embed="rId2"/>
          <a:srcRect l="758" t="7837" r="1021" b="8054"/>
          <a:stretch/>
        </p:blipFill>
        <p:spPr>
          <a:xfrm>
            <a:off x="3773510" y="1161782"/>
            <a:ext cx="4881094" cy="1572385"/>
          </a:xfrm>
          <a:prstGeom prst="rect">
            <a:avLst/>
          </a:prstGeom>
        </p:spPr>
      </p:pic>
      <p:cxnSp>
        <p:nvCxnSpPr>
          <p:cNvPr id="13" name="Straight Arrow Connector 12">
            <a:extLst>
              <a:ext uri="{FF2B5EF4-FFF2-40B4-BE49-F238E27FC236}">
                <a16:creationId xmlns:a16="http://schemas.microsoft.com/office/drawing/2014/main" id="{AD7E11AB-D9CF-6E39-5018-9073795BFE3E}"/>
              </a:ext>
            </a:extLst>
          </p:cNvPr>
          <p:cNvCxnSpPr>
            <a:cxnSpLocks/>
          </p:cNvCxnSpPr>
          <p:nvPr/>
        </p:nvCxnSpPr>
        <p:spPr>
          <a:xfrm flipH="1">
            <a:off x="5692463" y="3981717"/>
            <a:ext cx="30265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F376F3E3-D479-0171-E736-7464CBB21C6E}"/>
              </a:ext>
            </a:extLst>
          </p:cNvPr>
          <p:cNvCxnSpPr>
            <a:cxnSpLocks/>
          </p:cNvCxnSpPr>
          <p:nvPr/>
        </p:nvCxnSpPr>
        <p:spPr>
          <a:xfrm>
            <a:off x="588134" y="1940683"/>
            <a:ext cx="30265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7" name="Picture 16">
            <a:extLst>
              <a:ext uri="{FF2B5EF4-FFF2-40B4-BE49-F238E27FC236}">
                <a16:creationId xmlns:a16="http://schemas.microsoft.com/office/drawing/2014/main" id="{ADAFA2BB-CEFD-AB2C-4099-91C9B0EFEAD5}"/>
              </a:ext>
            </a:extLst>
          </p:cNvPr>
          <p:cNvPicPr>
            <a:picLocks noChangeAspect="1"/>
          </p:cNvPicPr>
          <p:nvPr/>
        </p:nvPicPr>
        <p:blipFill>
          <a:blip r:embed="rId3"/>
          <a:stretch>
            <a:fillRect/>
          </a:stretch>
        </p:blipFill>
        <p:spPr>
          <a:xfrm>
            <a:off x="455053" y="2975225"/>
            <a:ext cx="4580586" cy="1551031"/>
          </a:xfrm>
          <a:prstGeom prst="rect">
            <a:avLst/>
          </a:prstGeom>
        </p:spPr>
      </p:pic>
    </p:spTree>
    <p:extLst>
      <p:ext uri="{BB962C8B-B14F-4D97-AF65-F5344CB8AC3E}">
        <p14:creationId xmlns:p14="http://schemas.microsoft.com/office/powerpoint/2010/main" val="331266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F7FD-F8D4-03B8-89CE-26400EEF5D76}"/>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Index.html</a:t>
            </a:r>
          </a:p>
        </p:txBody>
      </p:sp>
      <p:sp>
        <p:nvSpPr>
          <p:cNvPr id="3" name="Text Placeholder 2">
            <a:extLst>
              <a:ext uri="{FF2B5EF4-FFF2-40B4-BE49-F238E27FC236}">
                <a16:creationId xmlns:a16="http://schemas.microsoft.com/office/drawing/2014/main" id="{D20DF7AB-7231-F5F8-68AB-E7CD2C0847BD}"/>
              </a:ext>
            </a:extLst>
          </p:cNvPr>
          <p:cNvSpPr>
            <a:spLocks noGrp="1"/>
          </p:cNvSpPr>
          <p:nvPr>
            <p:ph type="body" idx="1"/>
          </p:nvPr>
        </p:nvSpPr>
        <p:spPr>
          <a:xfrm>
            <a:off x="311700" y="1152475"/>
            <a:ext cx="4483534" cy="3416400"/>
          </a:xfrm>
        </p:spPr>
        <p:txBody>
          <a:bodyPr numCol="1">
            <a:normAutofit/>
          </a:bodyPr>
          <a:lstStyle/>
          <a:p>
            <a:pPr>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filter_options</a:t>
            </a:r>
            <a:r>
              <a:rPr lang="en-US" sz="1400" dirty="0">
                <a:latin typeface="Times New Roman" panose="02020603050405020304" pitchFamily="18" charset="0"/>
                <a:cs typeface="Times New Roman" panose="02020603050405020304" pitchFamily="18" charset="0"/>
              </a:rPr>
              <a:t>() calls made on question input box</a:t>
            </a:r>
          </a:p>
          <a:p>
            <a:endParaRPr lang="en-US" sz="1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9BDAA98E-0FAE-1197-B194-4267F2230EDC}"/>
              </a:ext>
            </a:extLst>
          </p:cNvPr>
          <p:cNvSpPr>
            <a:spLocks noGrp="1"/>
          </p:cNvSpPr>
          <p:nvPr>
            <p:ph type="body" idx="2"/>
          </p:nvPr>
        </p:nvSpPr>
        <p:spPr/>
        <p:txBody>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ask() call made on sending the query</a:t>
            </a:r>
          </a:p>
          <a:p>
            <a:endParaRPr lang="en-US" dirty="0"/>
          </a:p>
        </p:txBody>
      </p:sp>
      <p:pic>
        <p:nvPicPr>
          <p:cNvPr id="7" name="Picture 6">
            <a:extLst>
              <a:ext uri="{FF2B5EF4-FFF2-40B4-BE49-F238E27FC236}">
                <a16:creationId xmlns:a16="http://schemas.microsoft.com/office/drawing/2014/main" id="{849F903D-EFCC-9040-4620-34BA012C4851}"/>
              </a:ext>
            </a:extLst>
          </p:cNvPr>
          <p:cNvPicPr>
            <a:picLocks noChangeAspect="1"/>
          </p:cNvPicPr>
          <p:nvPr/>
        </p:nvPicPr>
        <p:blipFill rotWithShape="1">
          <a:blip r:embed="rId2"/>
          <a:srcRect r="12259"/>
          <a:stretch/>
        </p:blipFill>
        <p:spPr>
          <a:xfrm>
            <a:off x="311700" y="1755877"/>
            <a:ext cx="4312189" cy="1891709"/>
          </a:xfrm>
          <a:prstGeom prst="rect">
            <a:avLst/>
          </a:prstGeom>
        </p:spPr>
      </p:pic>
      <p:pic>
        <p:nvPicPr>
          <p:cNvPr id="10" name="Picture 9">
            <a:extLst>
              <a:ext uri="{FF2B5EF4-FFF2-40B4-BE49-F238E27FC236}">
                <a16:creationId xmlns:a16="http://schemas.microsoft.com/office/drawing/2014/main" id="{ED037554-5168-1B83-9317-02F7FAD289A7}"/>
              </a:ext>
            </a:extLst>
          </p:cNvPr>
          <p:cNvPicPr>
            <a:picLocks noChangeAspect="1"/>
          </p:cNvPicPr>
          <p:nvPr/>
        </p:nvPicPr>
        <p:blipFill rotWithShape="1">
          <a:blip r:embed="rId3"/>
          <a:srcRect r="34212"/>
          <a:stretch/>
        </p:blipFill>
        <p:spPr>
          <a:xfrm>
            <a:off x="5024279" y="1755877"/>
            <a:ext cx="3765092" cy="1891709"/>
          </a:xfrm>
          <a:prstGeom prst="rect">
            <a:avLst/>
          </a:prstGeom>
        </p:spPr>
      </p:pic>
    </p:spTree>
    <p:extLst>
      <p:ext uri="{BB962C8B-B14F-4D97-AF65-F5344CB8AC3E}">
        <p14:creationId xmlns:p14="http://schemas.microsoft.com/office/powerpoint/2010/main" val="32256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0F3-5AEE-FCF5-68C6-F1B9D8EACE26}"/>
              </a:ext>
            </a:extLst>
          </p:cNvPr>
          <p:cNvSpPr>
            <a:spLocks noGrp="1"/>
          </p:cNvSpPr>
          <p:nvPr>
            <p:ph type="title"/>
          </p:nvPr>
        </p:nvSpPr>
        <p:spPr>
          <a:xfrm>
            <a:off x="311700" y="371873"/>
            <a:ext cx="8520600" cy="572700"/>
          </a:xfrm>
        </p:spPr>
        <p:txBody>
          <a:bodyPr>
            <a:normAutofit/>
          </a:bodyPr>
          <a:lstStyle/>
          <a:p>
            <a:r>
              <a:rPr lang="en-US" sz="2400" dirty="0">
                <a:latin typeface="Times New Roman" panose="02020603050405020304" pitchFamily="18" charset="0"/>
                <a:cs typeface="Times New Roman" panose="02020603050405020304" pitchFamily="18" charset="0"/>
              </a:rPr>
              <a:t>Virtual Environment</a:t>
            </a:r>
          </a:p>
        </p:txBody>
      </p:sp>
      <p:pic>
        <p:nvPicPr>
          <p:cNvPr id="5" name="Picture 4" descr="A computer screen with white text&#10;&#10;Description automatically generated">
            <a:extLst>
              <a:ext uri="{FF2B5EF4-FFF2-40B4-BE49-F238E27FC236}">
                <a16:creationId xmlns:a16="http://schemas.microsoft.com/office/drawing/2014/main" id="{6053DA07-2EAB-DF3D-0B26-04BF80FAA669}"/>
              </a:ext>
            </a:extLst>
          </p:cNvPr>
          <p:cNvPicPr>
            <a:picLocks noChangeAspect="1"/>
          </p:cNvPicPr>
          <p:nvPr/>
        </p:nvPicPr>
        <p:blipFill>
          <a:blip r:embed="rId2"/>
          <a:stretch>
            <a:fillRect/>
          </a:stretch>
        </p:blipFill>
        <p:spPr>
          <a:xfrm>
            <a:off x="1888902" y="944573"/>
            <a:ext cx="4934294" cy="795197"/>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63520F77-0981-EB1B-03FE-319ACD9631F5}"/>
              </a:ext>
            </a:extLst>
          </p:cNvPr>
          <p:cNvPicPr>
            <a:picLocks noChangeAspect="1"/>
          </p:cNvPicPr>
          <p:nvPr/>
        </p:nvPicPr>
        <p:blipFill>
          <a:blip r:embed="rId3"/>
          <a:stretch>
            <a:fillRect/>
          </a:stretch>
        </p:blipFill>
        <p:spPr>
          <a:xfrm>
            <a:off x="1888902" y="1733573"/>
            <a:ext cx="4934294" cy="947166"/>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989F3E0E-144F-ECCC-4F36-FA5E981064F6}"/>
              </a:ext>
            </a:extLst>
          </p:cNvPr>
          <p:cNvPicPr>
            <a:picLocks noChangeAspect="1"/>
          </p:cNvPicPr>
          <p:nvPr/>
        </p:nvPicPr>
        <p:blipFill>
          <a:blip r:embed="rId4"/>
          <a:stretch>
            <a:fillRect/>
          </a:stretch>
        </p:blipFill>
        <p:spPr>
          <a:xfrm>
            <a:off x="1888902" y="2686936"/>
            <a:ext cx="4934294" cy="1881939"/>
          </a:xfrm>
          <a:prstGeom prst="rect">
            <a:avLst/>
          </a:prstGeom>
        </p:spPr>
      </p:pic>
    </p:spTree>
    <p:extLst>
      <p:ext uri="{BB962C8B-B14F-4D97-AF65-F5344CB8AC3E}">
        <p14:creationId xmlns:p14="http://schemas.microsoft.com/office/powerpoint/2010/main" val="311290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dirty="0">
                <a:latin typeface="Times New Roman" panose="02020603050405020304" pitchFamily="18" charset="0"/>
                <a:cs typeface="Times New Roman" panose="02020603050405020304" pitchFamily="18" charset="0"/>
              </a:rPr>
              <a:t>CONCLUSION</a:t>
            </a:r>
            <a:endParaRPr sz="2500" dirty="0">
              <a:latin typeface="Times New Roman" panose="02020603050405020304" pitchFamily="18" charset="0"/>
              <a:cs typeface="Times New Roman" panose="02020603050405020304" pitchFamily="18" charset="0"/>
            </a:endParaRPr>
          </a:p>
        </p:txBody>
      </p:sp>
      <p:sp>
        <p:nvSpPr>
          <p:cNvPr id="179" name="Google Shape;179;p33"/>
          <p:cNvSpPr txBox="1">
            <a:spLocks noGrp="1"/>
          </p:cNvSpPr>
          <p:nvPr>
            <p:ph type="body" idx="1"/>
          </p:nvPr>
        </p:nvSpPr>
        <p:spPr>
          <a:xfrm>
            <a:off x="311700" y="1152475"/>
            <a:ext cx="8520600" cy="1504289"/>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GB" dirty="0"/>
              <a:t>We have </a:t>
            </a:r>
            <a:r>
              <a:rPr lang="en-US" dirty="0"/>
              <a:t>successfully built an interactive chatbot system with a </a:t>
            </a:r>
            <a:r>
              <a:rPr lang="en-GB" dirty="0"/>
              <a:t>user-friendly platform for instant and accurate inquiries</a:t>
            </a:r>
            <a:r>
              <a:rPr lang="en-US" dirty="0"/>
              <a:t>. This streamlines operations, optimizes costs, and ensures 24/7 availability. I</a:t>
            </a:r>
            <a:r>
              <a:rPr lang="en-GB" dirty="0"/>
              <a:t>t excels in delivering clear information about various aspects and departments of UMKC. </a:t>
            </a:r>
          </a:p>
        </p:txBody>
      </p:sp>
      <p:sp>
        <p:nvSpPr>
          <p:cNvPr id="2" name="Google Shape;178;p33">
            <a:extLst>
              <a:ext uri="{FF2B5EF4-FFF2-40B4-BE49-F238E27FC236}">
                <a16:creationId xmlns:a16="http://schemas.microsoft.com/office/drawing/2014/main" id="{9B24BBE3-0BD3-498E-4DA7-E05DED1CC456}"/>
              </a:ext>
            </a:extLst>
          </p:cNvPr>
          <p:cNvSpPr txBox="1">
            <a:spLocks/>
          </p:cNvSpPr>
          <p:nvPr/>
        </p:nvSpPr>
        <p:spPr>
          <a:xfrm>
            <a:off x="311700" y="2567927"/>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sz="2500" dirty="0">
                <a:latin typeface="Times New Roman" panose="02020603050405020304" pitchFamily="18" charset="0"/>
                <a:cs typeface="Times New Roman" panose="02020603050405020304" pitchFamily="18" charset="0"/>
              </a:rPr>
              <a:t>FUTURE SCOPE</a:t>
            </a:r>
          </a:p>
        </p:txBody>
      </p:sp>
      <p:sp>
        <p:nvSpPr>
          <p:cNvPr id="3" name="Google Shape;179;p33">
            <a:extLst>
              <a:ext uri="{FF2B5EF4-FFF2-40B4-BE49-F238E27FC236}">
                <a16:creationId xmlns:a16="http://schemas.microsoft.com/office/drawing/2014/main" id="{EAFF0442-CF28-972E-5765-074B772F3648}"/>
              </a:ext>
            </a:extLst>
          </p:cNvPr>
          <p:cNvSpPr txBox="1">
            <a:spLocks/>
          </p:cNvSpPr>
          <p:nvPr/>
        </p:nvSpPr>
        <p:spPr>
          <a:xfrm>
            <a:off x="311700" y="3051789"/>
            <a:ext cx="8748062" cy="196149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gn="just">
              <a:spcAft>
                <a:spcPts val="1200"/>
              </a:spcAft>
              <a:buFont typeface="Average"/>
              <a:buNone/>
            </a:pPr>
            <a:r>
              <a:rPr lang="en-GB" dirty="0"/>
              <a:t>As we move forward, we plan to host it on a cloud service to make to available publicly and further improve it by curating our dataset rich in size and diverse set of information.  We can also look into the possibility of adding voice assistance using other optimizers namely ‘Allen’, to improve the accessibility of the application.</a:t>
            </a:r>
          </a:p>
          <a:p>
            <a:pPr marL="0" indent="0" algn="just">
              <a:spcAft>
                <a:spcPts val="1200"/>
              </a:spcAft>
              <a:buFont typeface="Average"/>
              <a:buNone/>
            </a:pPr>
            <a:r>
              <a:rPr lang="en-GB" dirty="0"/>
              <a:t>We can also integrate this bot into our main website further.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1AEE-EF3A-091E-F426-0D1C40F0457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685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6F4A-A997-ACB6-AABD-7A7E128B7F2C}"/>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Overview</a:t>
            </a:r>
          </a:p>
        </p:txBody>
      </p:sp>
      <p:sp>
        <p:nvSpPr>
          <p:cNvPr id="3" name="Text Placeholder 2">
            <a:extLst>
              <a:ext uri="{FF2B5EF4-FFF2-40B4-BE49-F238E27FC236}">
                <a16:creationId xmlns:a16="http://schemas.microsoft.com/office/drawing/2014/main" id="{B08C40AB-F295-BFBA-AACC-4CA617F610EE}"/>
              </a:ext>
            </a:extLst>
          </p:cNvPr>
          <p:cNvSpPr>
            <a:spLocks noGrp="1"/>
          </p:cNvSpPr>
          <p:nvPr>
            <p:ph type="body" idx="1"/>
          </p:nvPr>
        </p:nvSpPr>
        <p:spPr/>
        <p:txBody>
          <a:bodyPr/>
          <a:lstStyle/>
          <a:p>
            <a:r>
              <a:rPr lang="en-US" dirty="0"/>
              <a:t>This College chatbot application designed to cater to the needs and queries of college or university students, faculty, and staff. These chatbots are typically implemented on the websites or mobile applications of educational institutions to provide quick and accessible information and support.</a:t>
            </a:r>
          </a:p>
          <a:p>
            <a:r>
              <a:rPr lang="en-US" dirty="0"/>
              <a:t>Here we created a Virtual Environment to host the Chatbot application in our Local server  </a:t>
            </a:r>
          </a:p>
        </p:txBody>
      </p:sp>
    </p:spTree>
    <p:extLst>
      <p:ext uri="{BB962C8B-B14F-4D97-AF65-F5344CB8AC3E}">
        <p14:creationId xmlns:p14="http://schemas.microsoft.com/office/powerpoint/2010/main" val="57984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8D9C-7185-05F4-DCC6-F36E20768AF7}"/>
              </a:ext>
            </a:extLst>
          </p:cNvPr>
          <p:cNvSpPr>
            <a:spLocks noGrp="1"/>
          </p:cNvSpPr>
          <p:nvPr>
            <p:ph type="title"/>
          </p:nvPr>
        </p:nvSpPr>
        <p:spPr/>
        <p:txBody>
          <a:bodyPr>
            <a:normAutofit fontScale="90000"/>
          </a:bodyPr>
          <a:lstStyle/>
          <a:p>
            <a:r>
              <a:rPr lang="en-US" sz="3200" dirty="0">
                <a:solidFill>
                  <a:schemeClr val="tx2"/>
                </a:solidFill>
                <a:latin typeface="Times New Roman" panose="02020603050405020304" pitchFamily="18" charset="0"/>
                <a:cs typeface="Times New Roman" panose="02020603050405020304" pitchFamily="18" charset="0"/>
              </a:rPr>
              <a:t>TEAM : BETA BOTS</a:t>
            </a:r>
            <a:br>
              <a:rPr lang="en-US" dirty="0"/>
            </a:br>
            <a:endParaRPr lang="en-US" dirty="0"/>
          </a:p>
        </p:txBody>
      </p:sp>
      <p:sp>
        <p:nvSpPr>
          <p:cNvPr id="3" name="Text Placeholder 2">
            <a:extLst>
              <a:ext uri="{FF2B5EF4-FFF2-40B4-BE49-F238E27FC236}">
                <a16:creationId xmlns:a16="http://schemas.microsoft.com/office/drawing/2014/main" id="{00FD297A-BBEB-BE47-3231-ACD8A6706D21}"/>
              </a:ext>
            </a:extLst>
          </p:cNvPr>
          <p:cNvSpPr>
            <a:spLocks noGrp="1"/>
          </p:cNvSpPr>
          <p:nvPr>
            <p:ph type="body" idx="1"/>
          </p:nvPr>
        </p:nvSpPr>
        <p:spPr>
          <a:xfrm>
            <a:off x="311700" y="962528"/>
            <a:ext cx="8385832" cy="3604122"/>
          </a:xfrm>
        </p:spPr>
        <p:txBody>
          <a:bodyPr>
            <a:normAutofit fontScale="92500" lnSpcReduction="10000"/>
          </a:bodyPr>
          <a:lstStyle/>
          <a:p>
            <a:pPr>
              <a:buFont typeface="Arial" panose="020B0604020202020204" pitchFamily="34" charset="0"/>
              <a:buChar char="•"/>
            </a:pPr>
            <a:r>
              <a:rPr lang="en-US" sz="1600" dirty="0"/>
              <a:t>Charita </a:t>
            </a:r>
            <a:r>
              <a:rPr lang="en-US" sz="1600" dirty="0" err="1"/>
              <a:t>Tummala</a:t>
            </a:r>
            <a:r>
              <a:rPr lang="en-US" sz="1600" dirty="0"/>
              <a:t>:</a:t>
            </a:r>
          </a:p>
          <a:p>
            <a:pPr lvl="1">
              <a:buFont typeface="Arial" panose="020B0604020202020204" pitchFamily="34" charset="0"/>
              <a:buChar char="•"/>
            </a:pPr>
            <a:r>
              <a:rPr lang="en-US" sz="1200" dirty="0"/>
              <a:t>Data Collection</a:t>
            </a:r>
          </a:p>
          <a:p>
            <a:pPr lvl="1">
              <a:buFont typeface="Arial" panose="020B0604020202020204" pitchFamily="34" charset="0"/>
              <a:buChar char="•"/>
            </a:pPr>
            <a:r>
              <a:rPr lang="en-US" sz="1200" dirty="0"/>
              <a:t>Preprocessing of data using transformer library and components for model training.</a:t>
            </a:r>
          </a:p>
          <a:p>
            <a:pPr lvl="1">
              <a:buFont typeface="Arial" panose="020B0604020202020204" pitchFamily="34" charset="0"/>
              <a:buChar char="•"/>
            </a:pPr>
            <a:r>
              <a:rPr lang="en-US" sz="1200" dirty="0"/>
              <a:t>Preparing the dataset to be fed into the GPT2 model.</a:t>
            </a:r>
          </a:p>
          <a:p>
            <a:pPr>
              <a:buFont typeface="Arial" panose="020B0604020202020204" pitchFamily="34" charset="0"/>
              <a:buChar char="•"/>
            </a:pPr>
            <a:r>
              <a:rPr lang="en-US" sz="1600" dirty="0"/>
              <a:t>Sindhu Chilukuri</a:t>
            </a:r>
            <a:r>
              <a:rPr lang="en-US" sz="1600"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Training the model using the preprocessed dataset</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Monitor and adjusting the hyperparameters during training as needed.</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Recording hyperparameters, and log performance metrics.</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Evaluating the trained model.</a:t>
            </a:r>
          </a:p>
          <a:p>
            <a:pPr>
              <a:buFont typeface="Arial" panose="020B0604020202020204" pitchFamily="34" charset="0"/>
              <a:buChar char="•"/>
            </a:pPr>
            <a:r>
              <a:rPr lang="en-US" sz="1600" dirty="0" err="1"/>
              <a:t>Abhinayreddy</a:t>
            </a:r>
            <a:r>
              <a:rPr lang="en-US" sz="1600" dirty="0"/>
              <a:t> </a:t>
            </a:r>
            <a:r>
              <a:rPr lang="en-US" sz="1600" dirty="0" err="1"/>
              <a:t>Polimera</a:t>
            </a:r>
            <a:r>
              <a:rPr lang="en-US" sz="1600" dirty="0"/>
              <a:t>:</a:t>
            </a:r>
          </a:p>
          <a:p>
            <a:pPr lvl="1">
              <a:buFont typeface="Arial" panose="020B0604020202020204" pitchFamily="34" charset="0"/>
              <a:buChar char="•"/>
            </a:pPr>
            <a:r>
              <a:rPr lang="en-US" sz="1200" dirty="0"/>
              <a:t>Scripting of chatbot.py :  Model Integration with website backend </a:t>
            </a:r>
          </a:p>
          <a:p>
            <a:pPr lvl="1">
              <a:buFont typeface="Arial" panose="020B0604020202020204" pitchFamily="34" charset="0"/>
              <a:buChar char="•"/>
            </a:pPr>
            <a:r>
              <a:rPr lang="en-US" sz="1200" dirty="0"/>
              <a:t>Defining routing and endpoints for ‘</a:t>
            </a:r>
            <a:r>
              <a:rPr lang="en-US" sz="1200" dirty="0" err="1"/>
              <a:t>filter_options</a:t>
            </a:r>
            <a:r>
              <a:rPr lang="en-US" sz="1200" dirty="0"/>
              <a:t>’ and ‘ask’</a:t>
            </a:r>
          </a:p>
          <a:p>
            <a:pPr lvl="1">
              <a:buFont typeface="Arial" panose="020B0604020202020204" pitchFamily="34" charset="0"/>
              <a:buChar char="•"/>
            </a:pPr>
            <a:r>
              <a:rPr lang="en-US" sz="1200" dirty="0"/>
              <a:t>Establishing communication with front-end</a:t>
            </a:r>
          </a:p>
          <a:p>
            <a:pPr>
              <a:buFont typeface="Arial" panose="020B0604020202020204" pitchFamily="34" charset="0"/>
              <a:buChar char="•"/>
            </a:pPr>
            <a:r>
              <a:rPr lang="en-US" sz="1600" dirty="0"/>
              <a:t>Sraawya Chintala :</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Creation of GUI with the required components</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Integration of GUI with website backend</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Hosting the bot on a virtual environment</a:t>
            </a:r>
            <a:endParaRPr lang="en-US" sz="1600" dirty="0"/>
          </a:p>
          <a:p>
            <a:pPr marL="114300" indent="0">
              <a:buNone/>
            </a:pPr>
            <a:endParaRPr lang="en-US" sz="1600" dirty="0"/>
          </a:p>
          <a:p>
            <a:pPr marL="114300" indent="0">
              <a:buNone/>
            </a:pPr>
            <a:endParaRPr lang="en-US" sz="1600" dirty="0"/>
          </a:p>
        </p:txBody>
      </p:sp>
    </p:spTree>
    <p:extLst>
      <p:ext uri="{BB962C8B-B14F-4D97-AF65-F5344CB8AC3E}">
        <p14:creationId xmlns:p14="http://schemas.microsoft.com/office/powerpoint/2010/main" val="283894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400" b="1" dirty="0">
                <a:latin typeface="Times New Roman" panose="02020603050405020304" pitchFamily="18" charset="0"/>
                <a:cs typeface="Times New Roman" panose="02020603050405020304" pitchFamily="18" charset="0"/>
              </a:rPr>
              <a:t>Technology Stack</a:t>
            </a:r>
            <a:endParaRPr sz="2400" b="1" dirty="0">
              <a:latin typeface="Times New Roman" panose="02020603050405020304" pitchFamily="18" charset="0"/>
              <a:cs typeface="Times New Roman" panose="02020603050405020304" pitchFamily="18" charset="0"/>
            </a:endParaRPr>
          </a:p>
        </p:txBody>
      </p:sp>
      <p:sp>
        <p:nvSpPr>
          <p:cNvPr id="85" name="Google Shape;85;p17"/>
          <p:cNvSpPr txBox="1">
            <a:spLocks noGrp="1"/>
          </p:cNvSpPr>
          <p:nvPr>
            <p:ph type="body" idx="1"/>
          </p:nvPr>
        </p:nvSpPr>
        <p:spPr>
          <a:xfrm>
            <a:off x="311700" y="1152475"/>
            <a:ext cx="8520600" cy="1727203"/>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Arial" panose="020B0604020202020204" pitchFamily="34" charset="0"/>
              <a:buChar char="•"/>
            </a:pPr>
            <a:r>
              <a:rPr lang="en-GB" sz="1600" dirty="0"/>
              <a:t>Python, HTML, CSS</a:t>
            </a:r>
          </a:p>
          <a:p>
            <a:pPr lvl="0" algn="l" rtl="0">
              <a:spcBef>
                <a:spcPts val="0"/>
              </a:spcBef>
              <a:spcAft>
                <a:spcPts val="0"/>
              </a:spcAft>
              <a:buSzPts val="1800"/>
              <a:buFont typeface="Arial" panose="020B0604020202020204" pitchFamily="34" charset="0"/>
              <a:buChar char="•"/>
            </a:pPr>
            <a:r>
              <a:rPr lang="en-GB" sz="1600" dirty="0" err="1"/>
              <a:t>PyTorch</a:t>
            </a:r>
            <a:r>
              <a:rPr lang="en-GB" sz="1600" dirty="0"/>
              <a:t> and Transformers Library : GPT2 Component, GPT2Tokenizer.</a:t>
            </a:r>
          </a:p>
          <a:p>
            <a:pPr lvl="0" algn="l" rtl="0">
              <a:spcBef>
                <a:spcPts val="0"/>
              </a:spcBef>
              <a:spcAft>
                <a:spcPts val="0"/>
              </a:spcAft>
              <a:buSzPts val="1800"/>
              <a:buFont typeface="Arial" panose="020B0604020202020204" pitchFamily="34" charset="0"/>
              <a:buChar char="•"/>
            </a:pPr>
            <a:r>
              <a:rPr lang="en-GB" sz="1600" dirty="0"/>
              <a:t>Data Processing with Pandas</a:t>
            </a:r>
          </a:p>
          <a:p>
            <a:pPr lvl="0" algn="l" rtl="0">
              <a:spcBef>
                <a:spcPts val="0"/>
              </a:spcBef>
              <a:spcAft>
                <a:spcPts val="0"/>
              </a:spcAft>
              <a:buSzPts val="1800"/>
              <a:buFont typeface="Arial" panose="020B0604020202020204" pitchFamily="34" charset="0"/>
              <a:buChar char="•"/>
            </a:pPr>
            <a:r>
              <a:rPr lang="en-GB" sz="1600" dirty="0"/>
              <a:t>Machine Learning Algorithm: Natural Language Processing(NLP)- </a:t>
            </a:r>
            <a:r>
              <a:rPr lang="en-GB" sz="1600" dirty="0" err="1"/>
              <a:t>AdamW</a:t>
            </a:r>
            <a:endParaRPr lang="en-GB" sz="1600" dirty="0"/>
          </a:p>
          <a:p>
            <a:pPr lvl="0" algn="l" rtl="0">
              <a:spcBef>
                <a:spcPts val="0"/>
              </a:spcBef>
              <a:spcAft>
                <a:spcPts val="0"/>
              </a:spcAft>
              <a:buSzPts val="1800"/>
              <a:buFont typeface="Arial" panose="020B0604020202020204" pitchFamily="34" charset="0"/>
              <a:buChar char="•"/>
            </a:pPr>
            <a:r>
              <a:rPr lang="en-GB" sz="1600" dirty="0"/>
              <a:t>Flask framework</a:t>
            </a:r>
            <a:endParaRPr sz="1600" dirty="0"/>
          </a:p>
          <a:p>
            <a:pPr marL="457200" lvl="0" indent="0" algn="l" rtl="0">
              <a:spcBef>
                <a:spcPts val="1200"/>
              </a:spcBef>
              <a:spcAft>
                <a:spcPts val="1200"/>
              </a:spcAft>
              <a:buNone/>
            </a:pPr>
            <a:endParaRPr dirty="0"/>
          </a:p>
        </p:txBody>
      </p:sp>
      <p:sp>
        <p:nvSpPr>
          <p:cNvPr id="2" name="Google Shape;84;p17">
            <a:extLst>
              <a:ext uri="{FF2B5EF4-FFF2-40B4-BE49-F238E27FC236}">
                <a16:creationId xmlns:a16="http://schemas.microsoft.com/office/drawing/2014/main" id="{DA5F7A92-D598-E501-AF47-72866CDB905E}"/>
              </a:ext>
            </a:extLst>
          </p:cNvPr>
          <p:cNvSpPr txBox="1">
            <a:spLocks/>
          </p:cNvSpPr>
          <p:nvPr/>
        </p:nvSpPr>
        <p:spPr>
          <a:xfrm>
            <a:off x="311700" y="2612744"/>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CA" sz="2400" b="1" dirty="0">
                <a:latin typeface="Times New Roman" panose="02020603050405020304" pitchFamily="18" charset="0"/>
                <a:cs typeface="Times New Roman" panose="02020603050405020304" pitchFamily="18" charset="0"/>
              </a:rPr>
              <a:t>System Requirements</a:t>
            </a:r>
          </a:p>
        </p:txBody>
      </p:sp>
      <p:sp>
        <p:nvSpPr>
          <p:cNvPr id="4" name="Google Shape;85;p17">
            <a:extLst>
              <a:ext uri="{FF2B5EF4-FFF2-40B4-BE49-F238E27FC236}">
                <a16:creationId xmlns:a16="http://schemas.microsoft.com/office/drawing/2014/main" id="{D24A05F5-DBD8-644D-1B24-E3AEFAD75A47}"/>
              </a:ext>
            </a:extLst>
          </p:cNvPr>
          <p:cNvSpPr txBox="1">
            <a:spLocks/>
          </p:cNvSpPr>
          <p:nvPr/>
        </p:nvSpPr>
        <p:spPr>
          <a:xfrm>
            <a:off x="268482" y="3127423"/>
            <a:ext cx="8520600" cy="17272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a:buFont typeface="Arial" panose="020B0604020202020204" pitchFamily="34" charset="0"/>
              <a:buChar char="•"/>
            </a:pPr>
            <a:r>
              <a:rPr lang="en-GB" sz="1600" dirty="0"/>
              <a:t>RAM - Minimum &gt; 8GB</a:t>
            </a:r>
          </a:p>
          <a:p>
            <a:pPr>
              <a:buFont typeface="Arial" panose="020B0604020202020204" pitchFamily="34" charset="0"/>
              <a:buChar char="•"/>
            </a:pPr>
            <a:r>
              <a:rPr lang="en-GB" sz="1600" dirty="0"/>
              <a:t>SSD &gt; 200GB</a:t>
            </a:r>
          </a:p>
          <a:p>
            <a:pPr>
              <a:buFont typeface="Arial" panose="020B0604020202020204" pitchFamily="34" charset="0"/>
              <a:buChar char="•"/>
            </a:pPr>
            <a:r>
              <a:rPr lang="en-GB" sz="1600" dirty="0"/>
              <a:t>GPU</a:t>
            </a:r>
          </a:p>
          <a:p>
            <a:pPr>
              <a:buFont typeface="Arial" panose="020B0604020202020204" pitchFamily="34" charset="0"/>
              <a:buChar char="•"/>
            </a:pPr>
            <a:endParaRPr lang="en-GB" sz="1600" dirty="0"/>
          </a:p>
          <a:p>
            <a:pPr>
              <a:buFont typeface="Arial" panose="020B0604020202020204" pitchFamily="34" charset="0"/>
              <a:buChar char="•"/>
            </a:pPr>
            <a:endParaRPr lang="en-GB" sz="1600" dirty="0"/>
          </a:p>
          <a:p>
            <a:pPr indent="0">
              <a:spcBef>
                <a:spcPts val="1200"/>
              </a:spcBef>
              <a:spcAft>
                <a:spcPts val="1200"/>
              </a:spcAft>
              <a:buFont typeface="Average"/>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1" dirty="0">
                <a:latin typeface="Times New Roman" panose="02020603050405020304" pitchFamily="18" charset="0"/>
                <a:cs typeface="Times New Roman" panose="02020603050405020304" pitchFamily="18" charset="0"/>
              </a:rPr>
              <a:t>How Chatbot Works?</a:t>
            </a:r>
            <a:endParaRPr sz="2400" b="1" dirty="0">
              <a:latin typeface="Times New Roman" panose="02020603050405020304" pitchFamily="18" charset="0"/>
              <a:cs typeface="Times New Roman" panose="02020603050405020304" pitchFamily="18" charset="0"/>
            </a:endParaRPr>
          </a:p>
        </p:txBody>
      </p:sp>
      <p:pic>
        <p:nvPicPr>
          <p:cNvPr id="121" name="Google Shape;121;p23"/>
          <p:cNvPicPr preferRelativeResize="0"/>
          <p:nvPr/>
        </p:nvPicPr>
        <p:blipFill>
          <a:blip r:embed="rId3">
            <a:alphaModFix/>
          </a:blip>
          <a:stretch>
            <a:fillRect/>
          </a:stretch>
        </p:blipFill>
        <p:spPr>
          <a:xfrm>
            <a:off x="311700" y="1017725"/>
            <a:ext cx="4201159" cy="2224415"/>
          </a:xfrm>
          <a:prstGeom prst="rect">
            <a:avLst/>
          </a:prstGeom>
          <a:noFill/>
          <a:ln>
            <a:noFill/>
          </a:ln>
        </p:spPr>
      </p:pic>
      <p:pic>
        <p:nvPicPr>
          <p:cNvPr id="2" name="Google Shape;133;p25">
            <a:extLst>
              <a:ext uri="{FF2B5EF4-FFF2-40B4-BE49-F238E27FC236}">
                <a16:creationId xmlns:a16="http://schemas.microsoft.com/office/drawing/2014/main" id="{E3418518-E6D4-F58E-FDB7-FAC58A9CCC25}"/>
              </a:ext>
            </a:extLst>
          </p:cNvPr>
          <p:cNvPicPr preferRelativeResize="0"/>
          <p:nvPr/>
        </p:nvPicPr>
        <p:blipFill rotWithShape="1">
          <a:blip r:embed="rId4">
            <a:alphaModFix/>
          </a:blip>
          <a:srcRect r="-7181"/>
          <a:stretch/>
        </p:blipFill>
        <p:spPr>
          <a:xfrm>
            <a:off x="4512859" y="2571750"/>
            <a:ext cx="4460257" cy="22705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CEA5-CF5F-40BE-EEE1-4098D6CB467E}"/>
              </a:ext>
            </a:extLst>
          </p:cNvPr>
          <p:cNvSpPr>
            <a:spLocks noGrp="1"/>
          </p:cNvSpPr>
          <p:nvPr>
            <p:ph type="title"/>
          </p:nvPr>
        </p:nvSpPr>
        <p:spPr>
          <a:xfrm>
            <a:off x="392643" y="139966"/>
            <a:ext cx="7852200" cy="861000"/>
          </a:xfrm>
        </p:spPr>
        <p:txBody>
          <a:bodyPr/>
          <a:lstStyle/>
          <a:p>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8D24B1-F8CA-E9D3-B726-99ECFACB80A9}"/>
              </a:ext>
            </a:extLst>
          </p:cNvPr>
          <p:cNvPicPr>
            <a:picLocks noChangeAspect="1"/>
          </p:cNvPicPr>
          <p:nvPr/>
        </p:nvPicPr>
        <p:blipFill>
          <a:blip r:embed="rId2"/>
          <a:stretch>
            <a:fillRect/>
          </a:stretch>
        </p:blipFill>
        <p:spPr>
          <a:xfrm>
            <a:off x="546194" y="2704733"/>
            <a:ext cx="7730493" cy="2248425"/>
          </a:xfrm>
          <a:prstGeom prst="rect">
            <a:avLst/>
          </a:prstGeom>
        </p:spPr>
      </p:pic>
      <p:sp>
        <p:nvSpPr>
          <p:cNvPr id="6" name="TextBox 5">
            <a:extLst>
              <a:ext uri="{FF2B5EF4-FFF2-40B4-BE49-F238E27FC236}">
                <a16:creationId xmlns:a16="http://schemas.microsoft.com/office/drawing/2014/main" id="{6D4543BE-F2F0-ADC3-FE2F-EED775FAC8E9}"/>
              </a:ext>
            </a:extLst>
          </p:cNvPr>
          <p:cNvSpPr txBox="1"/>
          <p:nvPr/>
        </p:nvSpPr>
        <p:spPr>
          <a:xfrm>
            <a:off x="392642" y="841742"/>
            <a:ext cx="78522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tx2"/>
                </a:solidFill>
                <a:hlinkClick r:id="rId3"/>
              </a:rPr>
              <a:t>https://www.umkc.edu/alert/faq.html</a:t>
            </a:r>
            <a:endParaRPr lang="en-IN" dirty="0">
              <a:solidFill>
                <a:schemeClr val="tx2"/>
              </a:solidFill>
            </a:endParaRPr>
          </a:p>
          <a:p>
            <a:pPr marL="285750" indent="-285750">
              <a:buFont typeface="Arial" panose="020B0604020202020204" pitchFamily="34" charset="0"/>
              <a:buChar char="•"/>
            </a:pPr>
            <a:r>
              <a:rPr lang="en-IN" dirty="0">
                <a:solidFill>
                  <a:schemeClr val="tx2"/>
                </a:solidFill>
                <a:hlinkClick r:id="rId4"/>
              </a:rPr>
              <a:t>https://conservatory.umkc.edu/admissions/faqs.html</a:t>
            </a:r>
            <a:endParaRPr lang="en-IN" dirty="0">
              <a:solidFill>
                <a:schemeClr val="tx2"/>
              </a:solidFill>
            </a:endParaRPr>
          </a:p>
          <a:p>
            <a:pPr marL="285750" indent="-285750">
              <a:buFont typeface="Arial" panose="020B0604020202020204" pitchFamily="34" charset="0"/>
              <a:buChar char="•"/>
            </a:pPr>
            <a:r>
              <a:rPr lang="en-IN" dirty="0">
                <a:solidFill>
                  <a:schemeClr val="tx2"/>
                </a:solidFill>
                <a:hlinkClick r:id="rId5"/>
              </a:rPr>
              <a:t>https://www.umkc.edu/finadmin/campus-facilities/faq.html</a:t>
            </a:r>
            <a:endParaRPr lang="en-IN" dirty="0">
              <a:solidFill>
                <a:schemeClr val="tx2"/>
              </a:solidFill>
            </a:endParaRPr>
          </a:p>
          <a:p>
            <a:pPr marL="285750" indent="-285750">
              <a:buFont typeface="Arial" panose="020B0604020202020204" pitchFamily="34" charset="0"/>
              <a:buChar char="•"/>
            </a:pPr>
            <a:r>
              <a:rPr lang="en-IN" dirty="0">
                <a:solidFill>
                  <a:schemeClr val="tx2"/>
                </a:solidFill>
                <a:hlinkClick r:id="rId6"/>
              </a:rPr>
              <a:t>https://www.umkc.edu/cashiers/tuition-fees/simplified-tuition-faqs.html</a:t>
            </a:r>
            <a:endParaRPr lang="en-IN" dirty="0">
              <a:solidFill>
                <a:schemeClr val="tx2"/>
              </a:solidFill>
            </a:endParaRPr>
          </a:p>
          <a:p>
            <a:pPr marL="285750" indent="-285750">
              <a:buFont typeface="Arial" panose="020B0604020202020204" pitchFamily="34" charset="0"/>
              <a:buChar char="•"/>
            </a:pPr>
            <a:r>
              <a:rPr lang="en-IN" dirty="0">
                <a:solidFill>
                  <a:schemeClr val="tx2"/>
                </a:solidFill>
                <a:hlinkClick r:id="rId7"/>
              </a:rPr>
              <a:t>https://www.umkc.edu/parking/campus-parking-faq.html</a:t>
            </a:r>
            <a:endParaRPr lang="en-IN" dirty="0">
              <a:solidFill>
                <a:schemeClr val="tx2"/>
              </a:solidFill>
            </a:endParaRPr>
          </a:p>
          <a:p>
            <a:pPr marL="285750" indent="-285750">
              <a:buFont typeface="Arial" panose="020B0604020202020204" pitchFamily="34" charset="0"/>
              <a:buChar char="•"/>
            </a:pPr>
            <a:r>
              <a:rPr lang="en-IN" dirty="0">
                <a:solidFill>
                  <a:schemeClr val="tx2"/>
                </a:solidFill>
                <a:hlinkClick r:id="rId8"/>
              </a:rPr>
              <a:t>https://www.umkc.edu/cashiers/international-students-faq.html</a:t>
            </a:r>
            <a:endParaRPr lang="en-IN" dirty="0">
              <a:solidFill>
                <a:schemeClr val="tx2"/>
              </a:solidFill>
            </a:endParaRPr>
          </a:p>
          <a:p>
            <a:pPr marL="285750" indent="-285750">
              <a:buFont typeface="Arial" panose="020B0604020202020204" pitchFamily="34" charset="0"/>
              <a:buChar char="•"/>
            </a:pPr>
            <a:r>
              <a:rPr lang="en-IN" dirty="0">
                <a:solidFill>
                  <a:schemeClr val="tx2"/>
                </a:solidFill>
                <a:hlinkClick r:id="rId9"/>
              </a:rPr>
              <a:t>https://faq.library.umkc.edu/questions/43457</a:t>
            </a:r>
            <a:endParaRPr lang="en-IN" dirty="0">
              <a:solidFill>
                <a:schemeClr val="tx2"/>
              </a:solidFill>
            </a:endParaRPr>
          </a:p>
          <a:p>
            <a:pPr marL="285750" indent="-285750">
              <a:buFont typeface="Arial" panose="020B0604020202020204" pitchFamily="34" charset="0"/>
              <a:buChar char="•"/>
            </a:pPr>
            <a:r>
              <a:rPr lang="en-IN" dirty="0">
                <a:solidFill>
                  <a:schemeClr val="tx2"/>
                </a:solidFill>
              </a:rPr>
              <a:t>Total : Approximately 240 questions</a:t>
            </a:r>
          </a:p>
          <a:p>
            <a:pPr marL="285750" indent="-285750">
              <a:buFont typeface="Arial" panose="020B0604020202020204" pitchFamily="34" charset="0"/>
              <a:buChar char="•"/>
            </a:pPr>
            <a:endParaRPr lang="en-IN" dirty="0">
              <a:solidFill>
                <a:schemeClr val="tx2"/>
              </a:solidFill>
            </a:endParaRPr>
          </a:p>
        </p:txBody>
      </p:sp>
    </p:spTree>
    <p:extLst>
      <p:ext uri="{BB962C8B-B14F-4D97-AF65-F5344CB8AC3E}">
        <p14:creationId xmlns:p14="http://schemas.microsoft.com/office/powerpoint/2010/main" val="210402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E74F-95A6-8B2F-3717-F3415FB3C0AE}"/>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Pre-Processing</a:t>
            </a:r>
          </a:p>
        </p:txBody>
      </p:sp>
      <p:sp>
        <p:nvSpPr>
          <p:cNvPr id="3" name="Text Placeholder 2">
            <a:extLst>
              <a:ext uri="{FF2B5EF4-FFF2-40B4-BE49-F238E27FC236}">
                <a16:creationId xmlns:a16="http://schemas.microsoft.com/office/drawing/2014/main" id="{93F85AB5-9C2D-6673-BB63-7A03761644B2}"/>
              </a:ext>
            </a:extLst>
          </p:cNvPr>
          <p:cNvSpPr>
            <a:spLocks noGrp="1"/>
          </p:cNvSpPr>
          <p:nvPr>
            <p:ph type="body" idx="1"/>
          </p:nvPr>
        </p:nvSpPr>
        <p:spPr>
          <a:xfrm>
            <a:off x="311700" y="1104349"/>
            <a:ext cx="4942089" cy="3804536"/>
          </a:xfrm>
        </p:spPr>
        <p:txBody>
          <a:bodyPr/>
          <a:lstStyle/>
          <a:p>
            <a:pPr marL="114300" indent="0">
              <a:buNone/>
            </a:pPr>
            <a:endParaRPr lang="en-US" dirty="0"/>
          </a:p>
          <a:p>
            <a:pPr marL="114300" indent="0">
              <a:buNone/>
            </a:pPr>
            <a:endParaRPr lang="en-US" dirty="0"/>
          </a:p>
        </p:txBody>
      </p:sp>
      <p:pic>
        <p:nvPicPr>
          <p:cNvPr id="9" name="Picture 8" descr="A screen shot of a computer&#10;&#10;Description automatically generated">
            <a:extLst>
              <a:ext uri="{FF2B5EF4-FFF2-40B4-BE49-F238E27FC236}">
                <a16:creationId xmlns:a16="http://schemas.microsoft.com/office/drawing/2014/main" id="{9D3D7D1E-F953-6781-CD25-049A71F4026F}"/>
              </a:ext>
            </a:extLst>
          </p:cNvPr>
          <p:cNvPicPr>
            <a:picLocks noChangeAspect="1"/>
          </p:cNvPicPr>
          <p:nvPr/>
        </p:nvPicPr>
        <p:blipFill>
          <a:blip r:embed="rId2"/>
          <a:stretch>
            <a:fillRect/>
          </a:stretch>
        </p:blipFill>
        <p:spPr>
          <a:xfrm>
            <a:off x="5078569" y="896363"/>
            <a:ext cx="3697559" cy="966782"/>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D875CEAD-1C83-596D-6910-CCFF2C73E501}"/>
              </a:ext>
            </a:extLst>
          </p:cNvPr>
          <p:cNvPicPr>
            <a:picLocks noChangeAspect="1"/>
          </p:cNvPicPr>
          <p:nvPr/>
        </p:nvPicPr>
        <p:blipFill>
          <a:blip r:embed="rId3"/>
          <a:stretch>
            <a:fillRect/>
          </a:stretch>
        </p:blipFill>
        <p:spPr>
          <a:xfrm>
            <a:off x="5078569" y="2049148"/>
            <a:ext cx="3725264" cy="2859738"/>
          </a:xfrm>
          <a:prstGeom prst="rect">
            <a:avLst/>
          </a:prstGeom>
        </p:spPr>
      </p:pic>
      <p:sp>
        <p:nvSpPr>
          <p:cNvPr id="13" name="TextBox 12">
            <a:extLst>
              <a:ext uri="{FF2B5EF4-FFF2-40B4-BE49-F238E27FC236}">
                <a16:creationId xmlns:a16="http://schemas.microsoft.com/office/drawing/2014/main" id="{E44ED1B2-7238-9CD3-97BF-36D354B74877}"/>
              </a:ext>
            </a:extLst>
          </p:cNvPr>
          <p:cNvSpPr txBox="1"/>
          <p:nvPr/>
        </p:nvSpPr>
        <p:spPr>
          <a:xfrm>
            <a:off x="311700" y="1017725"/>
            <a:ext cx="473242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solidFill>
                  <a:schemeClr val="accent3"/>
                </a:solidFill>
                <a:latin typeface="Times New Roman" panose="02020603050405020304" pitchFamily="18" charset="0"/>
                <a:cs typeface="Times New Roman" panose="02020603050405020304" pitchFamily="18" charset="0"/>
              </a:rPr>
              <a:t>Transformers provides APIs and tools to easily download and train state-of-the-art pretrained models. Using pretrained models saves you the time and resources required to train a model from scratch.</a:t>
            </a:r>
          </a:p>
          <a:p>
            <a:pPr marL="285750" indent="-285750" algn="just">
              <a:buFont typeface="Arial" panose="020B0604020202020204" pitchFamily="34" charset="0"/>
              <a:buChar char="•"/>
            </a:pPr>
            <a:r>
              <a:rPr lang="en-US" sz="1800" dirty="0">
                <a:solidFill>
                  <a:schemeClr val="accent3"/>
                </a:solidFill>
                <a:latin typeface="Times New Roman" panose="02020603050405020304" pitchFamily="18" charset="0"/>
                <a:cs typeface="Times New Roman" panose="02020603050405020304" pitchFamily="18" charset="0"/>
              </a:rPr>
              <a:t>Gpt2 is pre-trained model that predict the next word from the 1.5 billion parameters.</a:t>
            </a:r>
          </a:p>
          <a:p>
            <a:pPr marL="285750" indent="-285750" algn="just">
              <a:buFont typeface="Arial" panose="020B0604020202020204" pitchFamily="34" charset="0"/>
              <a:buChar char="•"/>
            </a:pPr>
            <a:r>
              <a:rPr lang="en-US" sz="1800" dirty="0">
                <a:solidFill>
                  <a:schemeClr val="accent3"/>
                </a:solidFill>
                <a:latin typeface="Times New Roman" panose="02020603050405020304" pitchFamily="18" charset="0"/>
                <a:cs typeface="Times New Roman" panose="02020603050405020304" pitchFamily="18" charset="0"/>
              </a:rPr>
              <a:t>Gpt2Tokenizer is used to covert a string into a list of numbers or tokens that computer can understand.</a:t>
            </a:r>
          </a:p>
          <a:p>
            <a:pPr algn="just"/>
            <a:endParaRPr lang="en-US" sz="1800" dirty="0">
              <a:solidFill>
                <a:schemeClr val="accent3"/>
              </a:solidFill>
              <a:latin typeface="Times New Roman" panose="02020603050405020304" pitchFamily="18" charset="0"/>
              <a:cs typeface="Times New Roman" panose="02020603050405020304" pitchFamily="18" charset="0"/>
            </a:endParaRPr>
          </a:p>
          <a:p>
            <a:pPr algn="just"/>
            <a:endParaRPr lang="en-US" sz="18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88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037D-F081-6EB2-8574-D26898C75FF6}"/>
              </a:ext>
            </a:extLst>
          </p:cNvPr>
          <p:cNvSpPr>
            <a:spLocks noGrp="1"/>
          </p:cNvSpPr>
          <p:nvPr>
            <p:ph type="title"/>
          </p:nvPr>
        </p:nvSpPr>
        <p:spPr>
          <a:xfrm>
            <a:off x="281276" y="938639"/>
            <a:ext cx="8520600" cy="572700"/>
          </a:xfrm>
        </p:spPr>
        <p:txBody>
          <a:bodyPr>
            <a:normAutofit/>
          </a:bodyPr>
          <a:lstStyle/>
          <a:p>
            <a:r>
              <a:rPr lang="en-US" sz="2400" b="1" dirty="0" err="1">
                <a:latin typeface="Times New Roman" panose="02020603050405020304" pitchFamily="18" charset="0"/>
                <a:cs typeface="Times New Roman" panose="02020603050405020304" pitchFamily="18" charset="0"/>
              </a:rPr>
              <a:t>AdamW</a:t>
            </a:r>
            <a:endParaRPr lang="en-US" sz="2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DD8FCC2-F133-2F73-0A45-68BCA8821717}"/>
              </a:ext>
            </a:extLst>
          </p:cNvPr>
          <p:cNvSpPr>
            <a:spLocks noGrp="1"/>
          </p:cNvSpPr>
          <p:nvPr>
            <p:ph type="body" idx="1"/>
          </p:nvPr>
        </p:nvSpPr>
        <p:spPr>
          <a:xfrm>
            <a:off x="151803" y="1662273"/>
            <a:ext cx="8581447" cy="1704013"/>
          </a:xfrm>
        </p:spPr>
        <p:txBody>
          <a:bodyPr/>
          <a:lstStyle/>
          <a:p>
            <a:pPr marL="228600" marR="0" algn="just">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is an optimization algorithm</a:t>
            </a:r>
            <a:r>
              <a:rPr lang="en-US" kern="100" dirty="0">
                <a:latin typeface="Times New Roman" panose="02020603050405020304" pitchFamily="18" charset="0"/>
                <a:ea typeface="Calibri" panose="020F0502020204030204" pitchFamily="34" charset="0"/>
                <a:cs typeface="Times New Roman" panose="02020603050405020304" pitchFamily="18" charset="0"/>
              </a:rPr>
              <a:t> that </a:t>
            </a:r>
            <a:r>
              <a:rPr lang="en-IN" kern="100" dirty="0">
                <a:latin typeface="Times New Roman" panose="02020603050405020304" pitchFamily="18" charset="0"/>
                <a:ea typeface="Calibri" panose="020F0502020204030204" pitchFamily="34" charset="0"/>
                <a:cs typeface="Times New Roman" panose="02020603050405020304" pitchFamily="18" charset="0"/>
              </a:rPr>
              <a:t>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ptimises the network with the help of deep neural network  with weight decay for training sessions.</a:t>
            </a:r>
          </a:p>
          <a:p>
            <a:pPr marL="228600" marR="0" algn="just">
              <a:lnSpc>
                <a:spcPct val="107000"/>
              </a:lnSpc>
              <a:spcBef>
                <a:spcPts val="0"/>
              </a:spcBef>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AdamW</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parameters are updated by the parameters from the previous iteration weighted by weight decay.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519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682D-6E8F-65CA-6755-F24FA24AF78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Training</a:t>
            </a:r>
          </a:p>
        </p:txBody>
      </p:sp>
      <p:sp>
        <p:nvSpPr>
          <p:cNvPr id="3" name="Text Placeholder 2">
            <a:extLst>
              <a:ext uri="{FF2B5EF4-FFF2-40B4-BE49-F238E27FC236}">
                <a16:creationId xmlns:a16="http://schemas.microsoft.com/office/drawing/2014/main" id="{3CDC9CDA-0636-5B9B-4604-6C219240CAE2}"/>
              </a:ext>
            </a:extLst>
          </p:cNvPr>
          <p:cNvSpPr>
            <a:spLocks noGrp="1"/>
          </p:cNvSpPr>
          <p:nvPr>
            <p:ph type="body" idx="1"/>
          </p:nvPr>
        </p:nvSpPr>
        <p:spPr>
          <a:xfrm>
            <a:off x="311700" y="1152475"/>
            <a:ext cx="8520600" cy="3136190"/>
          </a:xfrm>
        </p:spPr>
        <p:txBody>
          <a:bodyPr/>
          <a:lstStyle/>
          <a:p>
            <a:endParaRPr lang="en-US" dirty="0"/>
          </a:p>
        </p:txBody>
      </p:sp>
      <p:pic>
        <p:nvPicPr>
          <p:cNvPr id="5" name="Picture 4" descr="A screen shot of a computer program&#10;&#10;Description automatically generated">
            <a:extLst>
              <a:ext uri="{FF2B5EF4-FFF2-40B4-BE49-F238E27FC236}">
                <a16:creationId xmlns:a16="http://schemas.microsoft.com/office/drawing/2014/main" id="{B54CCB08-8858-1A6B-F2C1-87D0669A5411}"/>
              </a:ext>
            </a:extLst>
          </p:cNvPr>
          <p:cNvPicPr>
            <a:picLocks noChangeAspect="1"/>
          </p:cNvPicPr>
          <p:nvPr/>
        </p:nvPicPr>
        <p:blipFill>
          <a:blip r:embed="rId2"/>
          <a:stretch>
            <a:fillRect/>
          </a:stretch>
        </p:blipFill>
        <p:spPr>
          <a:xfrm>
            <a:off x="311700" y="1193060"/>
            <a:ext cx="5788593" cy="3095605"/>
          </a:xfrm>
          <a:prstGeom prst="rect">
            <a:avLst/>
          </a:prstGeom>
        </p:spPr>
      </p:pic>
      <p:sp>
        <p:nvSpPr>
          <p:cNvPr id="6" name="TextBox 5">
            <a:extLst>
              <a:ext uri="{FF2B5EF4-FFF2-40B4-BE49-F238E27FC236}">
                <a16:creationId xmlns:a16="http://schemas.microsoft.com/office/drawing/2014/main" id="{99DADE51-A7C9-D53A-9DF2-455F231A34A3}"/>
              </a:ext>
            </a:extLst>
          </p:cNvPr>
          <p:cNvSpPr txBox="1"/>
          <p:nvPr/>
        </p:nvSpPr>
        <p:spPr>
          <a:xfrm>
            <a:off x="311700" y="4344505"/>
            <a:ext cx="8520600" cy="738664"/>
          </a:xfrm>
          <a:prstGeom prst="rect">
            <a:avLst/>
          </a:prstGeom>
          <a:noFill/>
        </p:spPr>
        <p:txBody>
          <a:bodyPr wrap="square" rtlCol="0">
            <a:spAutoFit/>
          </a:bodyPr>
          <a:lstStyle/>
          <a:p>
            <a:r>
              <a:rPr lang="en-US" dirty="0">
                <a:solidFill>
                  <a:schemeClr val="accent3"/>
                </a:solidFill>
              </a:rPr>
              <a:t>We Used NLP Algorithm </a:t>
            </a:r>
            <a:r>
              <a:rPr lang="en-US" dirty="0" err="1">
                <a:solidFill>
                  <a:schemeClr val="accent3"/>
                </a:solidFill>
              </a:rPr>
              <a:t>AdamW</a:t>
            </a:r>
            <a:r>
              <a:rPr lang="en-US" dirty="0">
                <a:solidFill>
                  <a:schemeClr val="accent3"/>
                </a:solidFill>
              </a:rPr>
              <a:t> for Training the Model. We Created five epochs to train the model. The total loss after the five layers of training is 26%</a:t>
            </a:r>
            <a:endParaRPr lang="en-GB" dirty="0">
              <a:solidFill>
                <a:schemeClr val="accent3"/>
              </a:solidFill>
            </a:endParaRPr>
          </a:p>
          <a:p>
            <a:r>
              <a:rPr lang="en-US" dirty="0"/>
              <a:t> </a:t>
            </a:r>
          </a:p>
        </p:txBody>
      </p:sp>
      <p:pic>
        <p:nvPicPr>
          <p:cNvPr id="10" name="Picture 9" descr="A screen shot of a computer&#10;&#10;Description automatically generated">
            <a:extLst>
              <a:ext uri="{FF2B5EF4-FFF2-40B4-BE49-F238E27FC236}">
                <a16:creationId xmlns:a16="http://schemas.microsoft.com/office/drawing/2014/main" id="{B834F00A-D7AB-7B9C-5A53-DB15FC33A975}"/>
              </a:ext>
            </a:extLst>
          </p:cNvPr>
          <p:cNvPicPr>
            <a:picLocks noChangeAspect="1"/>
          </p:cNvPicPr>
          <p:nvPr/>
        </p:nvPicPr>
        <p:blipFill>
          <a:blip r:embed="rId3"/>
          <a:stretch>
            <a:fillRect/>
          </a:stretch>
        </p:blipFill>
        <p:spPr>
          <a:xfrm>
            <a:off x="6239775" y="2631250"/>
            <a:ext cx="2592525" cy="1657415"/>
          </a:xfrm>
          <a:prstGeom prst="rect">
            <a:avLst/>
          </a:prstGeom>
        </p:spPr>
      </p:pic>
    </p:spTree>
    <p:extLst>
      <p:ext uri="{BB962C8B-B14F-4D97-AF65-F5344CB8AC3E}">
        <p14:creationId xmlns:p14="http://schemas.microsoft.com/office/powerpoint/2010/main" val="1488904553"/>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1407</TotalTime>
  <Words>704</Words>
  <Application>Microsoft Office PowerPoint</Application>
  <PresentationFormat>On-screen Show (16:9)</PresentationFormat>
  <Paragraphs>82</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Average</vt:lpstr>
      <vt:lpstr>Arial</vt:lpstr>
      <vt:lpstr>Oswald</vt:lpstr>
      <vt:lpstr>Slate</vt:lpstr>
      <vt:lpstr>COLLEGE CHATBOT</vt:lpstr>
      <vt:lpstr>Overview</vt:lpstr>
      <vt:lpstr>TEAM : BETA BOTS </vt:lpstr>
      <vt:lpstr>Technology Stack</vt:lpstr>
      <vt:lpstr>How Chatbot Works?</vt:lpstr>
      <vt:lpstr>Data collection</vt:lpstr>
      <vt:lpstr>Pre-Processing</vt:lpstr>
      <vt:lpstr>AdamW</vt:lpstr>
      <vt:lpstr>Training</vt:lpstr>
      <vt:lpstr>Plot of Learning rate vs Loss </vt:lpstr>
      <vt:lpstr>Testing</vt:lpstr>
      <vt:lpstr>API’s</vt:lpstr>
      <vt:lpstr>Landing Page and Query Process</vt:lpstr>
      <vt:lpstr>Response</vt:lpstr>
      <vt:lpstr>Index.html</vt:lpstr>
      <vt:lpstr>Virtual Environment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CHATBOT</dc:title>
  <cp:lastModifiedBy>SRAAWYA CH</cp:lastModifiedBy>
  <cp:revision>44</cp:revision>
  <dcterms:modified xsi:type="dcterms:W3CDTF">2023-12-09T02:42:08Z</dcterms:modified>
</cp:coreProperties>
</file>