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70" r:id="rId3"/>
    <p:sldId id="257" r:id="rId4"/>
    <p:sldId id="258" r:id="rId5"/>
    <p:sldId id="269"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2fb66f0bd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2fb66f0bd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62fb66f0bd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2fb66f0bd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2fb66f0bd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62fb66f0bd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2fb66f0bd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62fb66f0bd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262fb66f0bd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Google Shape;89;p13"/>
          <p:cNvPicPr preferRelativeResize="0"/>
          <p:nvPr/>
        </p:nvPicPr>
        <p:blipFill rotWithShape="1">
          <a:blip r:embed="rId3">
            <a:alphaModFix/>
          </a:blip>
          <a:srcRect r="9408" b="1"/>
          <a:stretch/>
        </p:blipFill>
        <p:spPr>
          <a:xfrm>
            <a:off x="0" y="0"/>
            <a:ext cx="8400026" cy="6857998"/>
          </a:xfrm>
          <a:prstGeom prst="rect">
            <a:avLst/>
          </a:prstGeom>
          <a:noFill/>
          <a:ln>
            <a:noFill/>
          </a:ln>
        </p:spPr>
      </p:pic>
      <p:sp>
        <p:nvSpPr>
          <p:cNvPr id="90" name="Google Shape;90;p13"/>
          <p:cNvSpPr/>
          <p:nvPr/>
        </p:nvSpPr>
        <p:spPr>
          <a:xfrm flipH="1">
            <a:off x="5121973" y="43285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3"/>
          <p:cNvSpPr txBox="1">
            <a:spLocks noGrp="1"/>
          </p:cNvSpPr>
          <p:nvPr>
            <p:ph type="ctrTitle"/>
          </p:nvPr>
        </p:nvSpPr>
        <p:spPr>
          <a:xfrm>
            <a:off x="6709775" y="1110125"/>
            <a:ext cx="5232000" cy="2015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100"/>
              <a:buFont typeface="Calibri"/>
              <a:buNone/>
            </a:pPr>
            <a:r>
              <a:rPr lang="en-US" sz="2600" b="1" dirty="0">
                <a:latin typeface="Times New Roman"/>
                <a:ea typeface="Times New Roman"/>
                <a:cs typeface="Times New Roman"/>
                <a:sym typeface="Times New Roman"/>
              </a:rPr>
              <a:t>Vertex K-Labeling using Algorithmic Approach</a:t>
            </a:r>
            <a:endParaRPr sz="2600"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3100"/>
              <a:buFont typeface="Calibri"/>
              <a:buNone/>
            </a:pPr>
            <a:endParaRPr sz="2600"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3100"/>
              <a:buFont typeface="Calibri"/>
              <a:buNone/>
            </a:pPr>
            <a:r>
              <a:rPr lang="en-US" sz="2600" b="1" dirty="0">
                <a:latin typeface="Times New Roman"/>
                <a:ea typeface="Times New Roman"/>
                <a:cs typeface="Times New Roman"/>
                <a:sym typeface="Times New Roman"/>
              </a:rPr>
              <a:t>Non-Homogeneous Caterpillar</a:t>
            </a:r>
            <a:br>
              <a:rPr lang="en-US" sz="2600" b="1" dirty="0">
                <a:latin typeface="Times New Roman"/>
                <a:ea typeface="Times New Roman"/>
                <a:cs typeface="Times New Roman"/>
                <a:sym typeface="Times New Roman"/>
              </a:rPr>
            </a:br>
            <a:endParaRPr sz="2600" dirty="0">
              <a:latin typeface="Times New Roman"/>
              <a:ea typeface="Times New Roman"/>
              <a:cs typeface="Times New Roman"/>
              <a:sym typeface="Times New Roman"/>
            </a:endParaRPr>
          </a:p>
        </p:txBody>
      </p:sp>
      <p:sp>
        <p:nvSpPr>
          <p:cNvPr id="92" name="Google Shape;92;p13"/>
          <p:cNvSpPr txBox="1">
            <a:spLocks noGrp="1"/>
          </p:cNvSpPr>
          <p:nvPr>
            <p:ph type="subTitle" idx="1"/>
          </p:nvPr>
        </p:nvSpPr>
        <p:spPr>
          <a:xfrm>
            <a:off x="7724914" y="4061586"/>
            <a:ext cx="4239000" cy="9301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700"/>
              <a:buNone/>
            </a:pPr>
            <a:r>
              <a:rPr lang="en-US" sz="1600" b="1" dirty="0">
                <a:latin typeface="Times New Roman"/>
                <a:ea typeface="Times New Roman"/>
                <a:cs typeface="Times New Roman"/>
                <a:sym typeface="Times New Roman"/>
              </a:rPr>
              <a:t>Presented By : </a:t>
            </a:r>
            <a:endParaRPr sz="1600"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pPr>
            <a:r>
              <a:rPr lang="en-US" sz="1600" b="1" dirty="0">
                <a:latin typeface="Times New Roman"/>
                <a:ea typeface="Times New Roman"/>
                <a:cs typeface="Times New Roman"/>
                <a:sym typeface="Times New Roman"/>
              </a:rPr>
              <a:t>Charita Tummala               - 16338814</a:t>
            </a:r>
            <a:endParaRPr sz="1600" b="1" dirty="0">
              <a:latin typeface="Times New Roman"/>
              <a:ea typeface="Times New Roman"/>
              <a:cs typeface="Times New Roman"/>
              <a:sym typeface="Times New Roman"/>
            </a:endParaRPr>
          </a:p>
          <a:p>
            <a:pPr marL="0" lvl="0" indent="107950" algn="l" rtl="0">
              <a:lnSpc>
                <a:spcPct val="90000"/>
              </a:lnSpc>
              <a:spcBef>
                <a:spcPts val="1000"/>
              </a:spcBef>
              <a:spcAft>
                <a:spcPts val="0"/>
              </a:spcAft>
              <a:buClr>
                <a:schemeClr val="dk1"/>
              </a:buClr>
              <a:buSzPts val="1700"/>
              <a:buFont typeface="Arial"/>
              <a:buNone/>
            </a:pPr>
            <a:endParaRPr sz="16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838200" y="500125"/>
            <a:ext cx="5127000" cy="811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Computing V(G) &amp; E(G)</a:t>
            </a:r>
            <a:r>
              <a:rPr lang="en-US" sz="2400"/>
              <a:t>   </a:t>
            </a:r>
            <a:endParaRPr sz="2400"/>
          </a:p>
          <a:p>
            <a:pPr marL="0" lvl="0" indent="0" algn="l" rtl="0">
              <a:spcBef>
                <a:spcPts val="0"/>
              </a:spcBef>
              <a:spcAft>
                <a:spcPts val="0"/>
              </a:spcAft>
              <a:buNone/>
            </a:pPr>
            <a:endParaRPr sz="2400"/>
          </a:p>
        </p:txBody>
      </p:sp>
      <p:sp>
        <p:nvSpPr>
          <p:cNvPr id="147" name="Google Shape;147;p20"/>
          <p:cNvSpPr txBox="1">
            <a:spLocks noGrp="1"/>
          </p:cNvSpPr>
          <p:nvPr>
            <p:ph type="body" idx="1"/>
          </p:nvPr>
        </p:nvSpPr>
        <p:spPr>
          <a:xfrm>
            <a:off x="838200" y="1311925"/>
            <a:ext cx="10515600" cy="48648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Font typeface="Times New Roman"/>
              <a:buChar char="•"/>
            </a:pPr>
            <a:r>
              <a:rPr lang="en-US" sz="1800">
                <a:latin typeface="Times New Roman"/>
                <a:ea typeface="Times New Roman"/>
                <a:cs typeface="Times New Roman"/>
                <a:sym typeface="Times New Roman"/>
              </a:rPr>
              <a:t>Various values of n, </a:t>
            </a:r>
            <a:endParaRPr sz="1800">
              <a:latin typeface="Times New Roman"/>
              <a:ea typeface="Times New Roman"/>
              <a:cs typeface="Times New Roman"/>
              <a:sym typeface="Times New Roman"/>
            </a:endParaRPr>
          </a:p>
        </p:txBody>
      </p:sp>
      <p:sp>
        <p:nvSpPr>
          <p:cNvPr id="148" name="Google Shape;148;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149" name="Google Shape;149;p20"/>
          <p:cNvPicPr preferRelativeResize="0"/>
          <p:nvPr/>
        </p:nvPicPr>
        <p:blipFill>
          <a:blip r:embed="rId3">
            <a:alphaModFix/>
          </a:blip>
          <a:stretch>
            <a:fillRect/>
          </a:stretch>
        </p:blipFill>
        <p:spPr>
          <a:xfrm>
            <a:off x="2468875" y="2035025"/>
            <a:ext cx="5353700" cy="375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21"/>
          <p:cNvSpPr txBox="1">
            <a:spLocks noGrp="1"/>
          </p:cNvSpPr>
          <p:nvPr>
            <p:ph type="title"/>
          </p:nvPr>
        </p:nvSpPr>
        <p:spPr>
          <a:xfrm>
            <a:off x="630936" y="639520"/>
            <a:ext cx="3429000" cy="1719072"/>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2400"/>
              <a:buFont typeface="Times New Roman"/>
              <a:buNone/>
            </a:pPr>
            <a:r>
              <a:rPr lang="en-US" sz="3400" b="1">
                <a:latin typeface="Times New Roman"/>
                <a:ea typeface="Times New Roman"/>
                <a:cs typeface="Times New Roman"/>
                <a:sym typeface="Times New Roman"/>
              </a:rPr>
              <a:t>Comparing with Mathematical Property</a:t>
            </a:r>
            <a:r>
              <a:rPr lang="en-US" sz="3400">
                <a:latin typeface="Times New Roman"/>
                <a:ea typeface="Times New Roman"/>
                <a:cs typeface="Times New Roman"/>
                <a:sym typeface="Times New Roman"/>
              </a:rPr>
              <a:t> </a:t>
            </a:r>
          </a:p>
        </p:txBody>
      </p:sp>
      <p:sp>
        <p:nvSpPr>
          <p:cNvPr id="16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Google Shape;154;p21"/>
          <p:cNvSpPr txBox="1">
            <a:spLocks noGrp="1"/>
          </p:cNvSpPr>
          <p:nvPr>
            <p:ph type="body" idx="1"/>
          </p:nvPr>
        </p:nvSpPr>
        <p:spPr>
          <a:xfrm>
            <a:off x="630936" y="2807208"/>
            <a:ext cx="3429000" cy="3410712"/>
          </a:xfrm>
          <a:prstGeom prst="rect">
            <a:avLst/>
          </a:prstGeom>
        </p:spPr>
        <p:txBody>
          <a:bodyPr spcFirstLastPara="1" lIns="91425" tIns="45700" rIns="91425" bIns="45700" anchor="t" anchorCtr="0">
            <a:normAutofit/>
          </a:bodyPr>
          <a:lstStyle/>
          <a:p>
            <a:pPr marL="457200" lvl="0" indent="-342900" rtl="0">
              <a:spcBef>
                <a:spcPts val="0"/>
              </a:spcBef>
              <a:spcAft>
                <a:spcPts val="0"/>
              </a:spcAft>
              <a:buSzPts val="1800"/>
              <a:buFont typeface="Times New Roman"/>
              <a:buChar char="•"/>
            </a:pPr>
            <a:r>
              <a:rPr lang="en-US" sz="1900">
                <a:latin typeface="Times New Roman"/>
                <a:ea typeface="Times New Roman"/>
                <a:cs typeface="Times New Roman"/>
                <a:sym typeface="Times New Roman"/>
              </a:rPr>
              <a:t>Total No. of Vertices V= n(n+3)/2</a:t>
            </a:r>
          </a:p>
          <a:p>
            <a:pPr marL="457200" lvl="0" indent="-342900" rtl="0">
              <a:spcBef>
                <a:spcPts val="0"/>
              </a:spcBef>
              <a:spcAft>
                <a:spcPts val="0"/>
              </a:spcAft>
              <a:buSzPts val="1800"/>
              <a:buFont typeface="Times New Roman"/>
              <a:buChar char="•"/>
            </a:pPr>
            <a:r>
              <a:rPr lang="en-US" sz="1900">
                <a:latin typeface="Times New Roman"/>
                <a:ea typeface="Times New Roman"/>
                <a:cs typeface="Times New Roman"/>
                <a:sym typeface="Times New Roman"/>
              </a:rPr>
              <a:t>Total No. of Edges E = V-1</a:t>
            </a:r>
          </a:p>
          <a:p>
            <a:pPr marL="457200" lvl="0" indent="-342900" rtl="0">
              <a:spcBef>
                <a:spcPts val="0"/>
              </a:spcBef>
              <a:spcAft>
                <a:spcPts val="0"/>
              </a:spcAft>
              <a:buSzPts val="1800"/>
              <a:buFont typeface="Times New Roman"/>
              <a:buChar char="•"/>
            </a:pPr>
            <a:r>
              <a:rPr lang="en-US" sz="1900">
                <a:latin typeface="Times New Roman"/>
                <a:ea typeface="Times New Roman"/>
                <a:cs typeface="Times New Roman"/>
                <a:sym typeface="Times New Roman"/>
              </a:rPr>
              <a:t>Max Vertex label k= Ceil(V/2)</a:t>
            </a:r>
          </a:p>
          <a:p>
            <a:pPr marL="457200" lvl="0" indent="-342900" rtl="0">
              <a:spcBef>
                <a:spcPts val="0"/>
              </a:spcBef>
              <a:spcAft>
                <a:spcPts val="0"/>
              </a:spcAft>
              <a:buSzPts val="1800"/>
              <a:buFont typeface="Times New Roman"/>
              <a:buChar char="•"/>
            </a:pPr>
            <a:r>
              <a:rPr lang="en-US" sz="1900">
                <a:latin typeface="Times New Roman"/>
                <a:ea typeface="Times New Roman"/>
                <a:cs typeface="Times New Roman"/>
                <a:sym typeface="Times New Roman"/>
              </a:rPr>
              <a:t>The table below is the results generated by algorithm using above formulas:</a:t>
            </a:r>
          </a:p>
          <a:p>
            <a:pPr marL="457200" lvl="0" indent="-342900" rtl="0">
              <a:spcBef>
                <a:spcPts val="0"/>
              </a:spcBef>
              <a:spcAft>
                <a:spcPts val="0"/>
              </a:spcAft>
              <a:buSzPts val="1800"/>
              <a:buFont typeface="Times New Roman"/>
              <a:buChar char="•"/>
            </a:pPr>
            <a:r>
              <a:rPr lang="en-US" sz="1900">
                <a:latin typeface="Times New Roman"/>
                <a:ea typeface="Times New Roman"/>
                <a:cs typeface="Times New Roman"/>
                <a:sym typeface="Times New Roman"/>
              </a:rPr>
              <a:t>Here, we can see the values match with the computed values.</a:t>
            </a:r>
          </a:p>
          <a:p>
            <a:pPr marL="0" lvl="0" indent="0" rtl="0">
              <a:spcBef>
                <a:spcPts val="900"/>
              </a:spcBef>
              <a:spcAft>
                <a:spcPts val="900"/>
              </a:spcAft>
              <a:buNone/>
            </a:pPr>
            <a:endParaRPr lang="en-US" sz="1900">
              <a:latin typeface="Times New Roman"/>
              <a:ea typeface="Times New Roman"/>
              <a:cs typeface="Times New Roman"/>
              <a:sym typeface="Times New Roman"/>
            </a:endParaRPr>
          </a:p>
        </p:txBody>
      </p:sp>
      <p:pic>
        <p:nvPicPr>
          <p:cNvPr id="157" name="Google Shape;157;p21"/>
          <p:cNvPicPr preferRelativeResize="0"/>
          <p:nvPr/>
        </p:nvPicPr>
        <p:blipFill>
          <a:blip r:embed="rId3"/>
          <a:stretch>
            <a:fillRect/>
          </a:stretch>
        </p:blipFill>
        <p:spPr>
          <a:xfrm>
            <a:off x="4654296" y="2022368"/>
            <a:ext cx="6903720" cy="2813264"/>
          </a:xfrm>
          <a:prstGeom prst="rect">
            <a:avLst/>
          </a:prstGeom>
          <a:noFill/>
        </p:spPr>
      </p:pic>
      <p:sp>
        <p:nvSpPr>
          <p:cNvPr id="156" name="Google Shape;156;p21"/>
          <p:cNvSpPr txBox="1">
            <a:spLocks noGrp="1"/>
          </p:cNvSpPr>
          <p:nvPr>
            <p:ph type="sldNum" idx="12"/>
          </p:nvPr>
        </p:nvSpPr>
        <p:spPr>
          <a:xfrm>
            <a:off x="8610600" y="6356350"/>
            <a:ext cx="27432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3" name="Freeform: Shape 17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5" name="Freeform: Shape 17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2" name="Google Shape;162;p22"/>
          <p:cNvSpPr txBox="1">
            <a:spLocks noGrp="1"/>
          </p:cNvSpPr>
          <p:nvPr>
            <p:ph type="title"/>
          </p:nvPr>
        </p:nvSpPr>
        <p:spPr>
          <a:xfrm>
            <a:off x="438913" y="859536"/>
            <a:ext cx="4832802" cy="1170432"/>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2400"/>
              <a:buFont typeface="Times New Roman"/>
              <a:buNone/>
            </a:pPr>
            <a:r>
              <a:rPr lang="en-US" sz="3400" b="1">
                <a:latin typeface="Times New Roman"/>
                <a:ea typeface="Times New Roman"/>
                <a:cs typeface="Times New Roman"/>
                <a:sym typeface="Times New Roman"/>
              </a:rPr>
              <a:t>Hardware Resources </a:t>
            </a:r>
          </a:p>
        </p:txBody>
      </p:sp>
      <p:sp>
        <p:nvSpPr>
          <p:cNvPr id="177" name="Rectangle 17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9" name="Rectangle 17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Google Shape;163;p22"/>
          <p:cNvSpPr txBox="1">
            <a:spLocks noGrp="1"/>
          </p:cNvSpPr>
          <p:nvPr>
            <p:ph type="body" idx="1"/>
          </p:nvPr>
        </p:nvSpPr>
        <p:spPr>
          <a:xfrm>
            <a:off x="438912" y="2512611"/>
            <a:ext cx="4832803" cy="3664351"/>
          </a:xfrm>
          <a:prstGeom prst="rect">
            <a:avLst/>
          </a:prstGeom>
        </p:spPr>
        <p:txBody>
          <a:bodyPr spcFirstLastPara="1" lIns="91425" tIns="45700" rIns="91425" bIns="45700" anchorCtr="0">
            <a:normAutofit/>
          </a:bodyPr>
          <a:lstStyle/>
          <a:p>
            <a:pPr marL="177800" lvl="0" indent="0" rtl="0">
              <a:spcBef>
                <a:spcPts val="1000"/>
              </a:spcBef>
              <a:spcAft>
                <a:spcPts val="0"/>
              </a:spcAft>
              <a:buClr>
                <a:schemeClr val="dk1"/>
              </a:buClr>
              <a:buSzPts val="2800"/>
              <a:buNone/>
            </a:pPr>
            <a:r>
              <a:rPr lang="en-US" sz="1800" dirty="0">
                <a:latin typeface="Times New Roman"/>
                <a:ea typeface="Times New Roman"/>
                <a:cs typeface="Times New Roman"/>
                <a:sym typeface="Times New Roman"/>
              </a:rPr>
              <a:t>The following values show the maximum </a:t>
            </a:r>
            <a:r>
              <a:rPr lang="en-US" sz="1800">
                <a:latin typeface="Times New Roman"/>
                <a:ea typeface="Times New Roman"/>
                <a:cs typeface="Times New Roman"/>
                <a:sym typeface="Times New Roman"/>
              </a:rPr>
              <a:t>value of n and p.</a:t>
            </a:r>
          </a:p>
          <a:p>
            <a:pPr marL="177800" lvl="0" indent="0" rtl="0">
              <a:spcBef>
                <a:spcPts val="1000"/>
              </a:spcBef>
              <a:spcAft>
                <a:spcPts val="0"/>
              </a:spcAft>
              <a:buClr>
                <a:schemeClr val="dk1"/>
              </a:buClr>
              <a:buSzPts val="2800"/>
              <a:buNone/>
            </a:pPr>
            <a:r>
              <a:rPr lang="en-US" sz="1800">
                <a:latin typeface="Times New Roman"/>
                <a:ea typeface="Times New Roman"/>
                <a:cs typeface="Times New Roman"/>
                <a:sym typeface="Times New Roman"/>
              </a:rPr>
              <a:t>At “</a:t>
            </a:r>
            <a:r>
              <a:rPr lang="en-US" sz="1800" b="1">
                <a:latin typeface="Times New Roman"/>
                <a:ea typeface="Times New Roman"/>
                <a:cs typeface="Times New Roman"/>
                <a:sym typeface="Times New Roman"/>
              </a:rPr>
              <a:t>n=13000”  </a:t>
            </a:r>
            <a:r>
              <a:rPr lang="en-US" sz="1800">
                <a:latin typeface="Times New Roman"/>
                <a:ea typeface="Times New Roman"/>
                <a:cs typeface="Times New Roman"/>
                <a:sym typeface="Times New Roman"/>
              </a:rPr>
              <a:t>the code got exit by itself without giving the ouput.</a:t>
            </a:r>
          </a:p>
          <a:p>
            <a:pPr marL="177800" lvl="0" indent="0" rtl="0">
              <a:spcBef>
                <a:spcPts val="1000"/>
              </a:spcBef>
              <a:spcAft>
                <a:spcPts val="0"/>
              </a:spcAft>
              <a:buClr>
                <a:schemeClr val="dk1"/>
              </a:buClr>
              <a:buSzPts val="2800"/>
              <a:buNone/>
            </a:pPr>
            <a:endParaRPr lang="en-US" sz="1800">
              <a:latin typeface="Times New Roman"/>
              <a:ea typeface="Times New Roman"/>
              <a:cs typeface="Times New Roman"/>
              <a:sym typeface="Times New Roman"/>
            </a:endParaRPr>
          </a:p>
          <a:p>
            <a:pPr marL="177800" lvl="0" indent="0" rtl="0">
              <a:spcBef>
                <a:spcPts val="1000"/>
              </a:spcBef>
              <a:spcAft>
                <a:spcPts val="0"/>
              </a:spcAft>
              <a:buClr>
                <a:schemeClr val="dk1"/>
              </a:buClr>
              <a:buSzPts val="2800"/>
              <a:buNone/>
            </a:pPr>
            <a:endParaRPr lang="en-US" sz="1800">
              <a:latin typeface="Times New Roman"/>
              <a:ea typeface="Times New Roman"/>
              <a:cs typeface="Times New Roman"/>
              <a:sym typeface="Times New Roman"/>
            </a:endParaRPr>
          </a:p>
          <a:p>
            <a:pPr marL="177800" lvl="0" indent="0" rtl="0">
              <a:spcBef>
                <a:spcPts val="1000"/>
              </a:spcBef>
              <a:spcAft>
                <a:spcPts val="0"/>
              </a:spcAft>
              <a:buClr>
                <a:schemeClr val="dk1"/>
              </a:buClr>
              <a:buSzPts val="2800"/>
              <a:buNone/>
            </a:pPr>
            <a:endParaRPr lang="en-US" sz="1800">
              <a:latin typeface="Times New Roman"/>
              <a:ea typeface="Times New Roman"/>
              <a:cs typeface="Times New Roman"/>
              <a:sym typeface="Times New Roman"/>
            </a:endParaRPr>
          </a:p>
          <a:p>
            <a:pPr marL="177800" lvl="0" indent="0" rtl="0">
              <a:spcBef>
                <a:spcPts val="1000"/>
              </a:spcBef>
              <a:spcAft>
                <a:spcPts val="0"/>
              </a:spcAft>
              <a:buClr>
                <a:schemeClr val="dk1"/>
              </a:buClr>
              <a:buSzPts val="2800"/>
              <a:buNone/>
            </a:pPr>
            <a:endParaRPr lang="en-US" sz="1800">
              <a:latin typeface="Times New Roman"/>
              <a:ea typeface="Times New Roman"/>
              <a:cs typeface="Times New Roman"/>
              <a:sym typeface="Times New Roman"/>
            </a:endParaRPr>
          </a:p>
          <a:p>
            <a:pPr marL="177800" lvl="0" indent="0" rtl="0">
              <a:spcBef>
                <a:spcPts val="1000"/>
              </a:spcBef>
              <a:spcAft>
                <a:spcPts val="0"/>
              </a:spcAft>
              <a:buClr>
                <a:schemeClr val="dk1"/>
              </a:buClr>
              <a:buSzPts val="2800"/>
              <a:buNone/>
            </a:pPr>
            <a:endParaRPr lang="en-US" sz="1800">
              <a:latin typeface="Times New Roman"/>
              <a:ea typeface="Times New Roman"/>
              <a:cs typeface="Times New Roman"/>
              <a:sym typeface="Times New Roman"/>
            </a:endParaRPr>
          </a:p>
          <a:p>
            <a:pPr marL="177800" lvl="0" indent="0" rtl="0">
              <a:spcBef>
                <a:spcPts val="1000"/>
              </a:spcBef>
              <a:spcAft>
                <a:spcPts val="0"/>
              </a:spcAft>
              <a:buClr>
                <a:schemeClr val="dk1"/>
              </a:buClr>
              <a:buSzPts val="2800"/>
              <a:buNone/>
            </a:pPr>
            <a:endParaRPr lang="en-US" sz="1800">
              <a:latin typeface="Times New Roman"/>
              <a:ea typeface="Times New Roman"/>
              <a:cs typeface="Times New Roman"/>
              <a:sym typeface="Times New Roman"/>
            </a:endParaRPr>
          </a:p>
        </p:txBody>
      </p:sp>
      <p:pic>
        <p:nvPicPr>
          <p:cNvPr id="166" name="Google Shape;166;p22"/>
          <p:cNvPicPr preferRelativeResize="0"/>
          <p:nvPr/>
        </p:nvPicPr>
        <p:blipFill rotWithShape="1">
          <a:blip r:embed="rId3"/>
          <a:stretch/>
        </p:blipFill>
        <p:spPr>
          <a:xfrm>
            <a:off x="6620256" y="816448"/>
            <a:ext cx="5138928" cy="2145503"/>
          </a:xfrm>
          <a:prstGeom prst="rect">
            <a:avLst/>
          </a:prstGeom>
          <a:noFill/>
        </p:spPr>
      </p:pic>
      <p:pic>
        <p:nvPicPr>
          <p:cNvPr id="165" name="Google Shape;165;p22"/>
          <p:cNvPicPr preferRelativeResize="0"/>
          <p:nvPr/>
        </p:nvPicPr>
        <p:blipFill>
          <a:blip r:embed="rId4"/>
          <a:stretch>
            <a:fillRect/>
          </a:stretch>
        </p:blipFill>
        <p:spPr>
          <a:xfrm>
            <a:off x="6620256" y="4010490"/>
            <a:ext cx="5138928" cy="1580219"/>
          </a:xfrm>
          <a:prstGeom prst="rect">
            <a:avLst/>
          </a:prstGeom>
          <a:noFill/>
        </p:spPr>
      </p:pic>
      <p:sp>
        <p:nvSpPr>
          <p:cNvPr id="164" name="Google Shape;164;p22"/>
          <p:cNvSpPr txBox="1">
            <a:spLocks noGrp="1"/>
          </p:cNvSpPr>
          <p:nvPr>
            <p:ph type="sldNum" idx="12"/>
          </p:nvPr>
        </p:nvSpPr>
        <p:spPr>
          <a:xfrm>
            <a:off x="10329529" y="6356350"/>
            <a:ext cx="1423557"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a:solidFill>
                  <a:schemeClr val="tx1">
                    <a:lumMod val="50000"/>
                    <a:lumOff val="50000"/>
                  </a:schemeClr>
                </a:solidFill>
              </a:rPr>
              <a:pPr marL="0" lvl="0" indent="0" rtl="0">
                <a:spcBef>
                  <a:spcPts val="0"/>
                </a:spcBef>
                <a:spcAft>
                  <a:spcPts val="600"/>
                </a:spcAft>
                <a:buNone/>
              </a:pPr>
              <a:t>12</a:t>
            </a:fld>
            <a:endParaRPr lang="en-US">
              <a:solidFill>
                <a:schemeClr val="tx1">
                  <a:lumMod val="50000"/>
                  <a:lumOff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Google Shape;172;p23"/>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5400" b="1">
                <a:latin typeface="Times New Roman"/>
                <a:ea typeface="Times New Roman"/>
                <a:cs typeface="Times New Roman"/>
                <a:sym typeface="Times New Roman"/>
              </a:rPr>
              <a:t>Time Complexity  </a:t>
            </a:r>
            <a:endParaRPr lang="en-US" sz="5400"/>
          </a:p>
        </p:txBody>
      </p:sp>
      <p:sp>
        <p:nvSpPr>
          <p:cNvPr id="18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23"/>
          <p:cNvSpPr txBox="1">
            <a:spLocks noGrp="1"/>
          </p:cNvSpPr>
          <p:nvPr>
            <p:ph type="body" idx="1"/>
          </p:nvPr>
        </p:nvSpPr>
        <p:spPr>
          <a:xfrm>
            <a:off x="838200" y="1929384"/>
            <a:ext cx="10515600" cy="4251960"/>
          </a:xfrm>
          <a:prstGeom prst="rect">
            <a:avLst/>
          </a:prstGeom>
        </p:spPr>
        <p:txBody>
          <a:bodyPr spcFirstLastPara="1" lIns="91425" tIns="45700" rIns="91425" bIns="45700" anchorCtr="0">
            <a:normAutofit/>
          </a:bodyPr>
          <a:lstStyle/>
          <a:p>
            <a:pPr marL="457200" lvl="0" indent="-342900" rtl="0">
              <a:spcBef>
                <a:spcPts val="1200"/>
              </a:spcBef>
              <a:spcAft>
                <a:spcPts val="0"/>
              </a:spcAft>
              <a:buSzPts val="1800"/>
              <a:buFont typeface="Times New Roman"/>
              <a:buChar char="•"/>
            </a:pPr>
            <a:r>
              <a:rPr lang="en-US" sz="2200" dirty="0">
                <a:latin typeface="Times New Roman"/>
                <a:ea typeface="Times New Roman"/>
                <a:cs typeface="Times New Roman"/>
                <a:sym typeface="Times New Roman"/>
              </a:rPr>
              <a:t>It  is the amount of time taken  by the algorithm to traverse through all the vertices calculating the edge weights.</a:t>
            </a:r>
          </a:p>
          <a:p>
            <a:pPr marL="457200" lvl="0" indent="-342900" rtl="0">
              <a:spcBef>
                <a:spcPts val="0"/>
              </a:spcBef>
              <a:spcAft>
                <a:spcPts val="0"/>
              </a:spcAft>
              <a:buSzPts val="1800"/>
              <a:buFont typeface="Times New Roman"/>
              <a:buChar char="•"/>
            </a:pPr>
            <a:r>
              <a:rPr lang="en-US" sz="2200" dirty="0">
                <a:latin typeface="Times New Roman"/>
                <a:ea typeface="Times New Roman"/>
                <a:cs typeface="Times New Roman"/>
                <a:sym typeface="Times New Roman"/>
              </a:rPr>
              <a:t>Calculation of time complexity depends on edges and weights.</a:t>
            </a:r>
          </a:p>
          <a:p>
            <a:pPr marL="457200" lvl="0" indent="-342900" rtl="0">
              <a:spcBef>
                <a:spcPts val="0"/>
              </a:spcBef>
              <a:spcAft>
                <a:spcPts val="0"/>
              </a:spcAft>
              <a:buSzPts val="1800"/>
              <a:buFont typeface="Times New Roman"/>
              <a:buChar char="•"/>
            </a:pPr>
            <a:r>
              <a:rPr lang="en-US" sz="2200" dirty="0">
                <a:latin typeface="Times New Roman"/>
                <a:ea typeface="Times New Roman"/>
                <a:cs typeface="Times New Roman"/>
                <a:sym typeface="Times New Roman"/>
              </a:rPr>
              <a:t>Time complexity helps understand the performance and efficiency of the algorithm. </a:t>
            </a:r>
          </a:p>
          <a:p>
            <a:pPr marL="457200" lvl="0" indent="-342900" rtl="0">
              <a:spcBef>
                <a:spcPts val="0"/>
              </a:spcBef>
              <a:spcAft>
                <a:spcPts val="0"/>
              </a:spcAft>
              <a:buSzPts val="1800"/>
              <a:buFont typeface="Times New Roman"/>
              <a:buChar char="•"/>
            </a:pPr>
            <a:r>
              <a:rPr lang="en-US" sz="2200" dirty="0">
                <a:latin typeface="Times New Roman"/>
                <a:ea typeface="Times New Roman"/>
                <a:cs typeface="Times New Roman"/>
                <a:sym typeface="Times New Roman"/>
              </a:rPr>
              <a:t>Less time complexity gives best value.</a:t>
            </a:r>
          </a:p>
          <a:p>
            <a:pPr marL="457200" lvl="0" indent="-342900" rtl="0">
              <a:spcBef>
                <a:spcPts val="0"/>
              </a:spcBef>
              <a:spcAft>
                <a:spcPts val="0"/>
              </a:spcAft>
              <a:buSzPts val="1800"/>
              <a:buFont typeface="Times New Roman"/>
              <a:buChar char="•"/>
            </a:pPr>
            <a:r>
              <a:rPr lang="en-US" sz="2200" dirty="0">
                <a:latin typeface="Times New Roman"/>
                <a:ea typeface="Times New Roman"/>
                <a:cs typeface="Times New Roman"/>
                <a:sym typeface="Times New Roman"/>
              </a:rPr>
              <a:t>The obtained time complexity also helps design more efficient algorithm. </a:t>
            </a:r>
          </a:p>
          <a:p>
            <a:pPr marL="457200" lvl="0" indent="-342900" rtl="0">
              <a:spcBef>
                <a:spcPts val="0"/>
              </a:spcBef>
              <a:spcAft>
                <a:spcPts val="0"/>
              </a:spcAft>
              <a:buSzPts val="1800"/>
              <a:buFont typeface="Times New Roman"/>
              <a:buChar char="•"/>
            </a:pPr>
            <a:r>
              <a:rPr lang="en-US" sz="2200" dirty="0">
                <a:latin typeface="Times New Roman"/>
                <a:ea typeface="Times New Roman"/>
                <a:cs typeface="Times New Roman"/>
                <a:sym typeface="Times New Roman"/>
              </a:rPr>
              <a:t>For the graph we will be traversing through the central nodes that computes as nodes , and for each central node we will be visiting each child node, which can be represented as edges at each central node.</a:t>
            </a:r>
          </a:p>
          <a:p>
            <a:pPr marL="0" lvl="0" indent="0" rtl="0">
              <a:spcBef>
                <a:spcPts val="0"/>
              </a:spcBef>
              <a:spcAft>
                <a:spcPts val="0"/>
              </a:spcAft>
              <a:buNone/>
            </a:pPr>
            <a:endParaRPr lang="en-US" sz="2200" dirty="0">
              <a:latin typeface="Times New Roman"/>
              <a:ea typeface="Times New Roman"/>
              <a:cs typeface="Times New Roman"/>
              <a:sym typeface="Times New Roman"/>
            </a:endParaRPr>
          </a:p>
          <a:p>
            <a:pPr marL="457200" lvl="0" indent="-342900" rtl="0">
              <a:spcBef>
                <a:spcPts val="1200"/>
              </a:spcBef>
              <a:spcAft>
                <a:spcPts val="0"/>
              </a:spcAft>
              <a:buSzPts val="1800"/>
              <a:buFont typeface="Times New Roman"/>
              <a:buChar char="•"/>
            </a:pPr>
            <a:r>
              <a:rPr lang="en-US" sz="2200" dirty="0">
                <a:latin typeface="Times New Roman"/>
                <a:ea typeface="Times New Roman"/>
                <a:cs typeface="Times New Roman"/>
                <a:sym typeface="Times New Roman"/>
              </a:rPr>
              <a:t>So for the graph O(N + E) is the overall time complexity.</a:t>
            </a:r>
          </a:p>
          <a:p>
            <a:pPr marL="457200" lvl="0" indent="-342900" rtl="0">
              <a:spcBef>
                <a:spcPts val="0"/>
              </a:spcBef>
              <a:spcAft>
                <a:spcPts val="0"/>
              </a:spcAft>
              <a:buSzPts val="1800"/>
              <a:buFont typeface="Times New Roman"/>
              <a:buChar char="•"/>
            </a:pPr>
            <a:r>
              <a:rPr lang="en-US" sz="2200" dirty="0">
                <a:latin typeface="Times New Roman"/>
                <a:ea typeface="Times New Roman"/>
                <a:cs typeface="Times New Roman"/>
                <a:sym typeface="Times New Roman"/>
              </a:rPr>
              <a:t>Where ‘N’ refers to number of root nodes and ‘E’ refers to edge counts.</a:t>
            </a:r>
          </a:p>
          <a:p>
            <a:pPr marL="457200" lvl="0" indent="0" rtl="0">
              <a:spcBef>
                <a:spcPts val="1200"/>
              </a:spcBef>
              <a:spcAft>
                <a:spcPts val="1200"/>
              </a:spcAft>
              <a:buNone/>
            </a:pPr>
            <a:endParaRPr lang="en-US" sz="2200" dirty="0">
              <a:latin typeface="Times New Roman"/>
              <a:ea typeface="Times New Roman"/>
              <a:cs typeface="Times New Roman"/>
              <a:sym typeface="Times New Roman"/>
            </a:endParaRPr>
          </a:p>
        </p:txBody>
      </p:sp>
      <p:sp>
        <p:nvSpPr>
          <p:cNvPr id="174" name="Google Shape;174;p23"/>
          <p:cNvSpPr txBox="1">
            <a:spLocks noGrp="1"/>
          </p:cNvSpPr>
          <p:nvPr>
            <p:ph type="sldNum" idx="12"/>
          </p:nvPr>
        </p:nvSpPr>
        <p:spPr>
          <a:xfrm>
            <a:off x="8610600" y="6356350"/>
            <a:ext cx="2743200" cy="365100"/>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mtClean="0"/>
              <a:pPr marL="0" lvl="0" indent="0" rtl="0">
                <a:spcBef>
                  <a:spcPts val="0"/>
                </a:spcBef>
                <a:spcAft>
                  <a:spcPts val="600"/>
                </a:spcAft>
                <a:buClr>
                  <a:srgbClr val="000000"/>
                </a:buClr>
                <a:buFont typeface="Arial"/>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8"/>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Google Shape;179;p24"/>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3200"/>
            </a:pPr>
            <a:r>
              <a:rPr lang="en-US" sz="4800" b="1" kern="1200">
                <a:solidFill>
                  <a:schemeClr val="tx1"/>
                </a:solidFill>
                <a:latin typeface="+mj-lt"/>
                <a:ea typeface="+mj-ea"/>
                <a:cs typeface="+mj-cs"/>
                <a:sym typeface="Times New Roman"/>
              </a:rPr>
              <a:t>Results</a:t>
            </a:r>
            <a:endParaRPr lang="en-US" sz="4800" kern="1200">
              <a:solidFill>
                <a:schemeClr val="tx1"/>
              </a:solidFill>
              <a:latin typeface="+mj-lt"/>
              <a:ea typeface="+mj-ea"/>
              <a:cs typeface="+mj-cs"/>
            </a:endParaRPr>
          </a:p>
        </p:txBody>
      </p:sp>
      <p:sp>
        <p:nvSpPr>
          <p:cNvPr id="18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Google Shape;181;p24"/>
          <p:cNvSpPr txBox="1"/>
          <p:nvPr/>
        </p:nvSpPr>
        <p:spPr>
          <a:xfrm>
            <a:off x="4654295" y="502920"/>
            <a:ext cx="6894576" cy="1463040"/>
          </a:xfrm>
          <a:prstGeom prst="rect">
            <a:avLst/>
          </a:prstGeom>
        </p:spPr>
        <p:txBody>
          <a:bodyPr spcFirstLastPara="1" vert="horz" lIns="91440" tIns="45720" rIns="91440" bIns="45720" rtlCol="0" anchor="ctr" anchorCtr="0">
            <a:normAutofit/>
          </a:bodyPr>
          <a:lstStyle/>
          <a:p>
            <a:pPr marL="0" lvl="0" indent="-228600">
              <a:lnSpc>
                <a:spcPct val="90000"/>
              </a:lnSpc>
              <a:spcBef>
                <a:spcPts val="0"/>
              </a:spcBef>
              <a:spcAft>
                <a:spcPts val="600"/>
              </a:spcAft>
              <a:buFont typeface="Arial" panose="020B0604020202020204" pitchFamily="34" charset="0"/>
              <a:buChar char="•"/>
            </a:pPr>
            <a:r>
              <a:rPr lang="en-US" sz="2200" kern="1200">
                <a:solidFill>
                  <a:schemeClr val="tx1"/>
                </a:solidFill>
                <a:latin typeface="+mn-lt"/>
                <a:ea typeface="+mn-ea"/>
                <a:cs typeface="+mn-cs"/>
                <a:sym typeface="Times New Roman"/>
              </a:rPr>
              <a:t>For n=5, the obtained graph is as follows,</a:t>
            </a:r>
          </a:p>
          <a:p>
            <a:pPr marL="0" lvl="0" indent="-228600">
              <a:lnSpc>
                <a:spcPct val="90000"/>
              </a:lnSpc>
              <a:spcBef>
                <a:spcPts val="0"/>
              </a:spcBef>
              <a:spcAft>
                <a:spcPts val="600"/>
              </a:spcAft>
              <a:buFont typeface="Arial" panose="020B0604020202020204" pitchFamily="34" charset="0"/>
              <a:buChar char="•"/>
            </a:pPr>
            <a:endParaRPr lang="en-US" sz="2200" kern="1200">
              <a:solidFill>
                <a:schemeClr val="tx1"/>
              </a:solidFill>
              <a:latin typeface="+mn-lt"/>
              <a:ea typeface="+mn-ea"/>
              <a:cs typeface="+mn-cs"/>
              <a:sym typeface="Times New Roman"/>
            </a:endParaRPr>
          </a:p>
        </p:txBody>
      </p:sp>
      <p:pic>
        <p:nvPicPr>
          <p:cNvPr id="182" name="Google Shape;182;p24"/>
          <p:cNvPicPr preferRelativeResize="0"/>
          <p:nvPr/>
        </p:nvPicPr>
        <p:blipFill>
          <a:blip r:embed="rId3"/>
          <a:stretch>
            <a:fillRect/>
          </a:stretch>
        </p:blipFill>
        <p:spPr>
          <a:xfrm>
            <a:off x="1140712" y="2290936"/>
            <a:ext cx="9898383" cy="3959352"/>
          </a:xfrm>
          <a:prstGeom prst="rect">
            <a:avLst/>
          </a:prstGeom>
          <a:noFill/>
        </p:spPr>
      </p:pic>
      <p:sp>
        <p:nvSpPr>
          <p:cNvPr id="180" name="Google Shape;180;p24"/>
          <p:cNvSpPr txBox="1">
            <a:spLocks noGrp="1"/>
          </p:cNvSpPr>
          <p:nvPr>
            <p:ph type="sldNum" idx="12"/>
          </p:nvPr>
        </p:nvSpPr>
        <p:spPr>
          <a:xfrm>
            <a:off x="8610600" y="635635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solidFill>
                  <a:schemeClr val="tx1">
                    <a:tint val="75000"/>
                  </a:schemeClr>
                </a:solidFill>
                <a:latin typeface="+mn-lt"/>
                <a:ea typeface="+mn-ea"/>
                <a:cs typeface="+mn-cs"/>
              </a:rPr>
              <a:pPr lvl="0" indent="0">
                <a:spcBef>
                  <a:spcPts val="0"/>
                </a:spcBef>
                <a:spcAft>
                  <a:spcPts val="600"/>
                </a:spcAft>
                <a:buNone/>
              </a:pPr>
              <a:t>14</a:t>
            </a:fld>
            <a:endParaRPr lang="en-US" kern="1200">
              <a:solidFill>
                <a:schemeClr val="tx1">
                  <a:tint val="75000"/>
                </a:schemeClr>
              </a:solidFill>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25"/>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25"/>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25"/>
          <p:cNvSpPr txBox="1">
            <a:spLocks noGrp="1"/>
          </p:cNvSpPr>
          <p:nvPr>
            <p:ph type="title"/>
          </p:nvPr>
        </p:nvSpPr>
        <p:spPr>
          <a:xfrm>
            <a:off x="7336525" y="3170000"/>
            <a:ext cx="4186800" cy="1297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4000"/>
              <a:buFont typeface="Calibri"/>
              <a:buNone/>
            </a:pPr>
            <a:r>
              <a:rPr lang="en-US" sz="4800">
                <a:solidFill>
                  <a:srgbClr val="4A86E8"/>
                </a:solidFill>
                <a:latin typeface="Calibri"/>
                <a:ea typeface="Calibri"/>
                <a:cs typeface="Calibri"/>
                <a:sym typeface="Calibri"/>
              </a:rPr>
              <a:t>Thank You!!</a:t>
            </a:r>
            <a:endParaRPr sz="4800">
              <a:solidFill>
                <a:srgbClr val="4A86E8"/>
              </a:solidFill>
            </a:endParaRPr>
          </a:p>
        </p:txBody>
      </p:sp>
      <p:pic>
        <p:nvPicPr>
          <p:cNvPr id="190" name="Google Shape;190;p25" descr="Smiling Face with No Fill"/>
          <p:cNvPicPr preferRelativeResize="0"/>
          <p:nvPr/>
        </p:nvPicPr>
        <p:blipFill rotWithShape="1">
          <a:blip r:embed="rId3">
            <a:alphaModFix/>
          </a:blip>
          <a:srcRect/>
          <a:stretch/>
        </p:blipFill>
        <p:spPr>
          <a:xfrm>
            <a:off x="340475" y="1266775"/>
            <a:ext cx="4618062" cy="469524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191" name="Google Shape;191;p25"/>
          <p:cNvGrpSpPr/>
          <p:nvPr/>
        </p:nvGrpSpPr>
        <p:grpSpPr>
          <a:xfrm>
            <a:off x="-4253" y="-5977"/>
            <a:ext cx="6238675" cy="6863979"/>
            <a:chOff x="305" y="-5977"/>
            <a:chExt cx="6238675" cy="6863979"/>
          </a:xfrm>
        </p:grpSpPr>
        <p:sp>
          <p:nvSpPr>
            <p:cNvPr id="192" name="Google Shape;192;p25"/>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25"/>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25"/>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95" name="Google Shape;19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A6637-3024-503A-5453-EF4AAB5CDD53}"/>
              </a:ext>
            </a:extLst>
          </p:cNvPr>
          <p:cNvSpPr>
            <a:spLocks noGrp="1"/>
          </p:cNvSpPr>
          <p:nvPr>
            <p:ph type="title"/>
          </p:nvPr>
        </p:nvSpPr>
        <p:spPr>
          <a:xfrm>
            <a:off x="630936" y="502920"/>
            <a:ext cx="3419856" cy="1463040"/>
          </a:xfrm>
        </p:spPr>
        <p:txBody>
          <a:bodyPr anchor="ctr">
            <a:normAutofit/>
          </a:bodyPr>
          <a:lstStyle/>
          <a:p>
            <a:r>
              <a:rPr lang="en-US" sz="3000"/>
              <a:t>NON HOMOGENOUS CATERPILLAR</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917D2F1-265E-51D6-4C31-733A44DDD48A}"/>
              </a:ext>
            </a:extLst>
          </p:cNvPr>
          <p:cNvSpPr>
            <a:spLocks noGrp="1"/>
          </p:cNvSpPr>
          <p:nvPr>
            <p:ph type="body" idx="1"/>
          </p:nvPr>
        </p:nvSpPr>
        <p:spPr>
          <a:xfrm>
            <a:off x="4654295" y="502920"/>
            <a:ext cx="6894576" cy="1463040"/>
          </a:xfrm>
        </p:spPr>
        <p:txBody>
          <a:bodyPr anchor="ctr">
            <a:normAutofit/>
          </a:bodyPr>
          <a:lstStyle/>
          <a:p>
            <a:r>
              <a:rPr lang="en-US" sz="2200"/>
              <a:t>Tree obtained by passing a path through central vertices of each star.</a:t>
            </a:r>
          </a:p>
          <a:p>
            <a:r>
              <a:rPr lang="en-US" sz="2200"/>
              <a:t>Edge irregular k labeling  </a:t>
            </a:r>
          </a:p>
          <a:p>
            <a:endParaRPr lang="en-US" sz="2200"/>
          </a:p>
        </p:txBody>
      </p:sp>
      <p:pic>
        <p:nvPicPr>
          <p:cNvPr id="6" name="Picture 5">
            <a:extLst>
              <a:ext uri="{FF2B5EF4-FFF2-40B4-BE49-F238E27FC236}">
                <a16:creationId xmlns:a16="http://schemas.microsoft.com/office/drawing/2014/main" id="{5982A712-BD90-3C66-BF68-EF72A7CED8E8}"/>
              </a:ext>
            </a:extLst>
          </p:cNvPr>
          <p:cNvPicPr>
            <a:picLocks noChangeAspect="1"/>
          </p:cNvPicPr>
          <p:nvPr/>
        </p:nvPicPr>
        <p:blipFill>
          <a:blip r:embed="rId2"/>
          <a:stretch>
            <a:fillRect/>
          </a:stretch>
        </p:blipFill>
        <p:spPr>
          <a:xfrm>
            <a:off x="901828" y="2869833"/>
            <a:ext cx="10647043" cy="2874700"/>
          </a:xfrm>
          <a:prstGeom prst="rect">
            <a:avLst/>
          </a:prstGeom>
        </p:spPr>
      </p:pic>
      <p:sp>
        <p:nvSpPr>
          <p:cNvPr id="4" name="Slide Number Placeholder 3">
            <a:extLst>
              <a:ext uri="{FF2B5EF4-FFF2-40B4-BE49-F238E27FC236}">
                <a16:creationId xmlns:a16="http://schemas.microsoft.com/office/drawing/2014/main" id="{2C358AAC-75DB-D1A6-F3E9-B89EE2803F82}"/>
              </a:ext>
            </a:extLst>
          </p:cNvPr>
          <p:cNvSpPr>
            <a:spLocks noGrp="1"/>
          </p:cNvSpPr>
          <p:nvPr>
            <p:ph type="sldNum" idx="12"/>
          </p:nvPr>
        </p:nvSpPr>
        <p:spPr>
          <a:xfrm>
            <a:off x="8610600" y="635635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2</a:t>
            </a:fld>
            <a:endParaRPr lang="en-US"/>
          </a:p>
        </p:txBody>
      </p:sp>
    </p:spTree>
    <p:extLst>
      <p:ext uri="{BB962C8B-B14F-4D97-AF65-F5344CB8AC3E}">
        <p14:creationId xmlns:p14="http://schemas.microsoft.com/office/powerpoint/2010/main" val="359378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14"/>
          <p:cNvSpPr txBox="1"/>
          <p:nvPr/>
        </p:nvSpPr>
        <p:spPr>
          <a:xfrm>
            <a:off x="793662" y="386930"/>
            <a:ext cx="10066122" cy="1298448"/>
          </a:xfrm>
          <a:prstGeom prst="rect">
            <a:avLst/>
          </a:prstGeom>
        </p:spPr>
        <p:txBody>
          <a:bodyPr spcFirstLastPara="1" vert="horz" lIns="91440" tIns="45720" rIns="91440" bIns="45720" rtlCol="0" anchor="b" anchorCtr="0">
            <a:normAutofit/>
          </a:bodyPr>
          <a:lstStyle/>
          <a:p>
            <a:pPr marL="0" marR="0" lvl="0" indent="0">
              <a:lnSpc>
                <a:spcPct val="90000"/>
              </a:lnSpc>
              <a:spcBef>
                <a:spcPct val="0"/>
              </a:spcBef>
              <a:spcAft>
                <a:spcPts val="600"/>
              </a:spcAft>
              <a:buClr>
                <a:schemeClr val="dk1"/>
              </a:buClr>
              <a:buSzPts val="2400"/>
            </a:pPr>
            <a:r>
              <a:rPr lang="en-US" sz="4100" b="1" i="0" u="none" strike="noStrike" kern="1200" cap="none">
                <a:solidFill>
                  <a:schemeClr val="tx1"/>
                </a:solidFill>
                <a:latin typeface="+mj-lt"/>
                <a:ea typeface="+mj-ea"/>
                <a:cs typeface="+mj-cs"/>
                <a:sym typeface="Times New Roman"/>
              </a:rPr>
              <a:t>Best Data Structure to Represent/Store the Graph </a:t>
            </a:r>
          </a:p>
        </p:txBody>
      </p:sp>
      <p:sp>
        <p:nvSpPr>
          <p:cNvPr id="106" name="Rectangle 10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oogle Shape;97;p14"/>
          <p:cNvSpPr txBox="1">
            <a:spLocks noGrp="1"/>
          </p:cNvSpPr>
          <p:nvPr>
            <p:ph type="body" idx="1"/>
          </p:nvPr>
        </p:nvSpPr>
        <p:spPr>
          <a:xfrm>
            <a:off x="793661" y="2599509"/>
            <a:ext cx="4530898" cy="3639450"/>
          </a:xfrm>
          <a:prstGeom prst="rect">
            <a:avLst/>
          </a:prstGeom>
        </p:spPr>
        <p:txBody>
          <a:bodyPr spcFirstLastPara="1" vert="horz" lIns="91440" tIns="45720" rIns="91440" bIns="45720" rtlCol="0" anchor="ctr" anchorCtr="0">
            <a:normAutofit/>
          </a:bodyPr>
          <a:lstStyle/>
          <a:p>
            <a:pPr marL="457200" lvl="0" indent="-228600">
              <a:spcBef>
                <a:spcPts val="0"/>
              </a:spcBef>
              <a:spcAft>
                <a:spcPts val="600"/>
              </a:spcAft>
              <a:buClr>
                <a:srgbClr val="262626"/>
              </a:buClr>
              <a:buSzPts val="1800"/>
              <a:buFont typeface="Arial" panose="020B0604020202020204" pitchFamily="34" charset="0"/>
              <a:buChar char="•"/>
            </a:pPr>
            <a:r>
              <a:rPr lang="en-US" sz="1700" kern="1200" dirty="0">
                <a:solidFill>
                  <a:schemeClr val="tx1"/>
                </a:solidFill>
                <a:latin typeface="+mn-lt"/>
                <a:ea typeface="+mn-ea"/>
                <a:cs typeface="+mn-cs"/>
                <a:sym typeface="Times New Roman"/>
              </a:rPr>
              <a:t>The graph is represented using an </a:t>
            </a:r>
            <a:r>
              <a:rPr lang="en-US" sz="1700" b="1" kern="1200" dirty="0">
                <a:solidFill>
                  <a:schemeClr val="tx1"/>
                </a:solidFill>
                <a:latin typeface="+mn-lt"/>
                <a:ea typeface="+mn-ea"/>
                <a:cs typeface="+mn-cs"/>
                <a:sym typeface="Times New Roman"/>
              </a:rPr>
              <a:t>adjacency list </a:t>
            </a:r>
            <a:r>
              <a:rPr lang="en-US" sz="1700" kern="1200" dirty="0">
                <a:solidFill>
                  <a:schemeClr val="tx1"/>
                </a:solidFill>
                <a:latin typeface="+mn-lt"/>
                <a:ea typeface="+mn-ea"/>
                <a:cs typeface="+mn-cs"/>
                <a:sym typeface="Times New Roman"/>
              </a:rPr>
              <a:t>data structure. </a:t>
            </a:r>
          </a:p>
          <a:p>
            <a:pPr marL="457200" lvl="0" indent="-228600">
              <a:spcBef>
                <a:spcPts val="0"/>
              </a:spcBef>
              <a:spcAft>
                <a:spcPts val="600"/>
              </a:spcAft>
              <a:buClr>
                <a:srgbClr val="262626"/>
              </a:buClr>
              <a:buSzPts val="1800"/>
              <a:buFont typeface="Arial" panose="020B0604020202020204" pitchFamily="34" charset="0"/>
              <a:buChar char="•"/>
            </a:pPr>
            <a:r>
              <a:rPr lang="en-US" sz="1700" kern="1200" dirty="0">
                <a:solidFill>
                  <a:schemeClr val="tx1"/>
                </a:solidFill>
                <a:latin typeface="+mn-lt"/>
                <a:ea typeface="+mn-ea"/>
                <a:cs typeface="+mn-cs"/>
                <a:sym typeface="Times New Roman"/>
              </a:rPr>
              <a:t>Mainly used in the sparse graphs where it has relatively fewer connections between nodes.</a:t>
            </a:r>
          </a:p>
          <a:p>
            <a:pPr marL="457200" lvl="0" indent="-228600">
              <a:spcBef>
                <a:spcPts val="0"/>
              </a:spcBef>
              <a:spcAft>
                <a:spcPts val="600"/>
              </a:spcAft>
              <a:buClr>
                <a:srgbClr val="262626"/>
              </a:buClr>
              <a:buSzPts val="1800"/>
              <a:buFont typeface="Arial" panose="020B0604020202020204" pitchFamily="34" charset="0"/>
              <a:buChar char="•"/>
            </a:pPr>
            <a:r>
              <a:rPr lang="en-US" sz="1700" kern="1200" dirty="0">
                <a:solidFill>
                  <a:schemeClr val="tx1"/>
                </a:solidFill>
                <a:latin typeface="+mn-lt"/>
                <a:ea typeface="+mn-ea"/>
                <a:cs typeface="+mn-cs"/>
                <a:sym typeface="Times New Roman"/>
              </a:rPr>
              <a:t>Adjacency lists are a data structure that stores the relationship between vertices in a graph.</a:t>
            </a:r>
          </a:p>
          <a:p>
            <a:pPr marL="457200" lvl="0" indent="-228600">
              <a:spcBef>
                <a:spcPts val="0"/>
              </a:spcBef>
              <a:spcAft>
                <a:spcPts val="600"/>
              </a:spcAft>
              <a:buClr>
                <a:srgbClr val="262626"/>
              </a:buClr>
              <a:buSzPts val="1800"/>
              <a:buFont typeface="Arial" panose="020B0604020202020204" pitchFamily="34" charset="0"/>
              <a:buChar char="•"/>
            </a:pPr>
            <a:r>
              <a:rPr lang="en-US" sz="1700" kern="1200" dirty="0">
                <a:solidFill>
                  <a:schemeClr val="tx1"/>
                </a:solidFill>
                <a:latin typeface="+mn-lt"/>
                <a:ea typeface="+mn-ea"/>
                <a:cs typeface="+mn-cs"/>
                <a:sym typeface="Times New Roman"/>
              </a:rPr>
              <a:t>It provides space efficiency, Ease of traversal and memory efficiency.  </a:t>
            </a:r>
          </a:p>
          <a:p>
            <a:pPr marL="457200" lvl="0" indent="-228600">
              <a:spcBef>
                <a:spcPts val="0"/>
              </a:spcBef>
              <a:spcAft>
                <a:spcPts val="600"/>
              </a:spcAft>
              <a:buClr>
                <a:srgbClr val="434343"/>
              </a:buClr>
              <a:buSzPts val="1800"/>
              <a:buFont typeface="Arial" panose="020B0604020202020204" pitchFamily="34" charset="0"/>
              <a:buChar char="•"/>
            </a:pPr>
            <a:r>
              <a:rPr lang="en-US" sz="1700" kern="1200" dirty="0">
                <a:solidFill>
                  <a:schemeClr val="tx1"/>
                </a:solidFill>
                <a:latin typeface="+mn-lt"/>
                <a:ea typeface="+mn-ea"/>
                <a:cs typeface="+mn-cs"/>
                <a:sym typeface="Times New Roman"/>
              </a:rPr>
              <a:t>The advantage of this list over a regular graph is that you can edit or remove nodes from it easily.</a:t>
            </a:r>
          </a:p>
        </p:txBody>
      </p:sp>
      <p:pic>
        <p:nvPicPr>
          <p:cNvPr id="2" name="Picture 1">
            <a:extLst>
              <a:ext uri="{FF2B5EF4-FFF2-40B4-BE49-F238E27FC236}">
                <a16:creationId xmlns:a16="http://schemas.microsoft.com/office/drawing/2014/main" id="{E6189DC5-B41D-E8CF-185B-6642E9BBF2DA}"/>
              </a:ext>
            </a:extLst>
          </p:cNvPr>
          <p:cNvPicPr>
            <a:picLocks noChangeAspect="1"/>
          </p:cNvPicPr>
          <p:nvPr/>
        </p:nvPicPr>
        <p:blipFill>
          <a:blip r:embed="rId3"/>
          <a:stretch>
            <a:fillRect/>
          </a:stretch>
        </p:blipFill>
        <p:spPr>
          <a:xfrm>
            <a:off x="5911532" y="3781285"/>
            <a:ext cx="5150277" cy="1120184"/>
          </a:xfrm>
          <a:prstGeom prst="rect">
            <a:avLst/>
          </a:prstGeom>
        </p:spPr>
      </p:pic>
      <p:sp>
        <p:nvSpPr>
          <p:cNvPr id="110" name="Rectangle 10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99;p14"/>
          <p:cNvSpPr txBox="1">
            <a:spLocks noGrp="1"/>
          </p:cNvSpPr>
          <p:nvPr>
            <p:ph type="sldNum" idx="12"/>
          </p:nvPr>
        </p:nvSpPr>
        <p:spPr>
          <a:xfrm>
            <a:off x="8610600" y="649224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solidFill>
                  <a:schemeClr val="tx1">
                    <a:tint val="75000"/>
                  </a:schemeClr>
                </a:solidFill>
                <a:latin typeface="+mn-lt"/>
                <a:ea typeface="+mn-ea"/>
                <a:cs typeface="+mn-cs"/>
              </a:rPr>
              <a:pPr lvl="0" indent="0">
                <a:spcBef>
                  <a:spcPts val="0"/>
                </a:spcBef>
                <a:spcAft>
                  <a:spcPts val="600"/>
                </a:spcAft>
                <a:buNone/>
              </a:pPr>
              <a:t>3</a:t>
            </a:fld>
            <a:endParaRPr lang="en-US" kern="1200">
              <a:solidFill>
                <a:schemeClr val="tx1">
                  <a:tint val="75000"/>
                </a:schemeClr>
              </a:solidFill>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648825" y="229875"/>
            <a:ext cx="5288100" cy="1163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Algorithm for Vertex k-Labeling: </a:t>
            </a:r>
            <a:endParaRPr lang="en-US" sz="2400" b="1" dirty="0">
              <a:latin typeface="Times New Roman"/>
              <a:ea typeface="Times New Roman"/>
              <a:cs typeface="Times New Roman"/>
              <a:sym typeface="Times New Roman"/>
            </a:endParaRPr>
          </a:p>
        </p:txBody>
      </p:sp>
      <p:sp>
        <p:nvSpPr>
          <p:cNvPr id="106" name="Google Shape;106;p15"/>
          <p:cNvSpPr txBox="1"/>
          <p:nvPr/>
        </p:nvSpPr>
        <p:spPr>
          <a:xfrm>
            <a:off x="838200" y="4683319"/>
            <a:ext cx="10515600" cy="1424202"/>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07" name="Google Shape;10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4</a:t>
            </a:fld>
            <a:endParaRPr lang="en-US"/>
          </a:p>
        </p:txBody>
      </p:sp>
      <p:sp>
        <p:nvSpPr>
          <p:cNvPr id="2" name="TextBox 1">
            <a:extLst>
              <a:ext uri="{FF2B5EF4-FFF2-40B4-BE49-F238E27FC236}">
                <a16:creationId xmlns:a16="http://schemas.microsoft.com/office/drawing/2014/main" id="{BB51389A-9962-5C57-9BAD-D57D08A3ACCE}"/>
              </a:ext>
            </a:extLst>
          </p:cNvPr>
          <p:cNvSpPr txBox="1"/>
          <p:nvPr/>
        </p:nvSpPr>
        <p:spPr>
          <a:xfrm>
            <a:off x="1255776" y="1036320"/>
            <a:ext cx="8790432" cy="5262979"/>
          </a:xfrm>
          <a:prstGeom prst="rect">
            <a:avLst/>
          </a:prstGeom>
          <a:noFill/>
        </p:spPr>
        <p:txBody>
          <a:bodyPr wrap="square" rtlCol="0">
            <a:spAutoFit/>
          </a:bodyPr>
          <a:lstStyle/>
          <a:p>
            <a:r>
              <a:rPr lang="en-US"/>
              <a:t>1. **Initialize Parameters:**</a:t>
            </a:r>
          </a:p>
          <a:p>
            <a:r>
              <a:rPr lang="en-US"/>
              <a:t>    - Set the number of root nodes (`root_nodes`).</a:t>
            </a:r>
          </a:p>
          <a:p>
            <a:r>
              <a:rPr lang="en-US"/>
              <a:t>    - Calculate the total number of nodes in the graph (`total_nodes`).</a:t>
            </a:r>
          </a:p>
          <a:p>
            <a:r>
              <a:rPr lang="en-US"/>
              <a:t>    - Calculate the maximum label for the graph (`max_label`).</a:t>
            </a:r>
          </a:p>
          <a:p>
            <a:endParaRPr lang="en-US"/>
          </a:p>
          <a:p>
            <a:r>
              <a:rPr lang="en-US"/>
              <a:t>2. **Initialize Graph Structure:**</a:t>
            </a:r>
          </a:p>
          <a:p>
            <a:r>
              <a:rPr lang="en-US"/>
              <a:t>    - Create an empty adjacency list (`adjacency_list`) to store graph connections.</a:t>
            </a:r>
          </a:p>
          <a:p>
            <a:endParaRPr lang="en-US"/>
          </a:p>
          <a:p>
            <a:r>
              <a:rPr lang="en-US"/>
              <a:t>3. **Initialize Graph Properties:**</a:t>
            </a:r>
          </a:p>
          <a:p>
            <a:r>
              <a:rPr lang="en-US"/>
              <a:t>    - Set initial weight value (`weight = 3`).</a:t>
            </a:r>
          </a:p>
          <a:p>
            <a:r>
              <a:rPr lang="en-US"/>
              <a:t>    - Set initial root node (`root_node = 2`).</a:t>
            </a:r>
          </a:p>
          <a:p>
            <a:r>
              <a:rPr lang="en-US"/>
              <a:t>    - Set initial edge count (`edge_count = 3`).</a:t>
            </a:r>
          </a:p>
          <a:p>
            <a:r>
              <a:rPr lang="en-US"/>
              <a:t>    - Initialize a counter (`i = 1`).</a:t>
            </a:r>
          </a:p>
          <a:p>
            <a:endParaRPr lang="en-US"/>
          </a:p>
          <a:p>
            <a:r>
              <a:rPr lang="en-US"/>
              <a:t>4. **Create Adjacency List:**</a:t>
            </a:r>
          </a:p>
          <a:p>
            <a:r>
              <a:rPr lang="en-US"/>
              <a:t>    - While the counter (`i`) is less than the number of root nodes:</a:t>
            </a:r>
          </a:p>
          <a:p>
            <a:r>
              <a:rPr lang="en-US"/>
              <a:t>        - Loop to populate the adjacency list:</a:t>
            </a:r>
          </a:p>
          <a:p>
            <a:r>
              <a:rPr lang="en-US"/>
              <a:t>            - Calculate the next linked node (`next_link`).</a:t>
            </a:r>
          </a:p>
          <a:p>
            <a:r>
              <a:rPr lang="en-US"/>
              <a:t>            - Create a new vertex with weight and linked node.</a:t>
            </a:r>
          </a:p>
          <a:p>
            <a:r>
              <a:rPr lang="en-US"/>
              <a:t>            - Append the new vertex to the root node's list in the adjacency list.</a:t>
            </a:r>
          </a:p>
          <a:p>
            <a:r>
              <a:rPr lang="en-US"/>
              <a:t>            - Increment the weight.</a:t>
            </a:r>
          </a:p>
          <a:p>
            <a:r>
              <a:rPr lang="en-US"/>
              <a:t>            - Increment the loop counter.</a:t>
            </a:r>
          </a:p>
          <a:p>
            <a:r>
              <a:rPr lang="en-US"/>
              <a:t>        - Increment the edge count.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628F6F-582E-6711-9A31-DC690E59D7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Box 2">
            <a:extLst>
              <a:ext uri="{FF2B5EF4-FFF2-40B4-BE49-F238E27FC236}">
                <a16:creationId xmlns:a16="http://schemas.microsoft.com/office/drawing/2014/main" id="{B7B1C2F4-1EBC-1807-A09A-FE5398D406E8}"/>
              </a:ext>
            </a:extLst>
          </p:cNvPr>
          <p:cNvSpPr txBox="1"/>
          <p:nvPr/>
        </p:nvSpPr>
        <p:spPr>
          <a:xfrm>
            <a:off x="1085088" y="136525"/>
            <a:ext cx="9802368" cy="4616648"/>
          </a:xfrm>
          <a:prstGeom prst="rect">
            <a:avLst/>
          </a:prstGeom>
          <a:noFill/>
        </p:spPr>
        <p:txBody>
          <a:bodyPr wrap="square" rtlCol="0">
            <a:spAutoFit/>
          </a:bodyPr>
          <a:lstStyle/>
          <a:p>
            <a:endParaRPr lang="en-US" dirty="0"/>
          </a:p>
          <a:p>
            <a:endParaRPr lang="en-US" dirty="0"/>
          </a:p>
          <a:p>
            <a:endParaRPr lang="en-US" dirty="0"/>
          </a:p>
          <a:p>
            <a:r>
              <a:rPr lang="en-US" dirty="0"/>
              <a:t>        - If it's the second-to-last iteration:</a:t>
            </a:r>
          </a:p>
          <a:p>
            <a:r>
              <a:rPr lang="en-US" dirty="0"/>
              <a:t>            - Update the used weight.</a:t>
            </a:r>
          </a:p>
          <a:p>
            <a:r>
              <a:rPr lang="en-US" dirty="0"/>
              <a:t>            - Add a vertex to the adjacency list with the maximum label.</a:t>
            </a:r>
          </a:p>
          <a:p>
            <a:r>
              <a:rPr lang="en-US" dirty="0"/>
              <a:t>            - Update the root node.</a:t>
            </a:r>
          </a:p>
          <a:p>
            <a:r>
              <a:rPr lang="en-US" dirty="0"/>
              <a:t>        - Else:</a:t>
            </a:r>
          </a:p>
          <a:p>
            <a:r>
              <a:rPr lang="en-US" dirty="0"/>
              <a:t>            - Update the root node.</a:t>
            </a:r>
          </a:p>
          <a:p>
            <a:endParaRPr lang="en-US" dirty="0"/>
          </a:p>
          <a:p>
            <a:r>
              <a:rPr lang="en-US" dirty="0"/>
              <a:t>        - Increment the outer loop counter.</a:t>
            </a:r>
          </a:p>
          <a:p>
            <a:endParaRPr lang="en-US" dirty="0"/>
          </a:p>
          <a:p>
            <a:r>
              <a:rPr lang="en-US" dirty="0"/>
              <a:t>5. **Output Graph Details:**</a:t>
            </a:r>
          </a:p>
          <a:p>
            <a:r>
              <a:rPr lang="en-US" dirty="0"/>
              <a:t>    - Print the maximum label, number of root nodes, total nodes, and total edges.</a:t>
            </a:r>
          </a:p>
          <a:p>
            <a:endParaRPr lang="en-US" dirty="0"/>
          </a:p>
          <a:p>
            <a:r>
              <a:rPr lang="en-US" dirty="0"/>
              <a:t>6. **Format Output:**</a:t>
            </a:r>
          </a:p>
          <a:p>
            <a:r>
              <a:rPr lang="en-US" dirty="0"/>
              <a:t>    - Create a function to format the adjacency list for output.</a:t>
            </a:r>
          </a:p>
          <a:p>
            <a:r>
              <a:rPr lang="en-US" dirty="0"/>
              <a:t>    - Iterate through the adjacency list items and format each entry.</a:t>
            </a:r>
          </a:p>
          <a:p>
            <a:endParaRPr lang="en-US" dirty="0"/>
          </a:p>
          <a:p>
            <a:r>
              <a:rPr lang="en-US" dirty="0"/>
              <a:t>7. **Final Output:**</a:t>
            </a:r>
          </a:p>
          <a:p>
            <a:r>
              <a:rPr lang="en-US" dirty="0"/>
              <a:t>    - Display the formatted output.</a:t>
            </a:r>
          </a:p>
        </p:txBody>
      </p:sp>
    </p:spTree>
    <p:extLst>
      <p:ext uri="{BB962C8B-B14F-4D97-AF65-F5344CB8AC3E}">
        <p14:creationId xmlns:p14="http://schemas.microsoft.com/office/powerpoint/2010/main" val="294003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16"/>
          <p:cNvSpPr txBox="1">
            <a:spLocks noGrp="1"/>
          </p:cNvSpPr>
          <p:nvPr>
            <p:ph type="title"/>
          </p:nvPr>
        </p:nvSpPr>
        <p:spPr>
          <a:xfrm>
            <a:off x="5297762" y="329184"/>
            <a:ext cx="6251110" cy="178308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434343"/>
              </a:buClr>
              <a:buSzPts val="2700"/>
              <a:buFont typeface="Times New Roman"/>
              <a:buNone/>
            </a:pPr>
            <a:r>
              <a:rPr lang="en-US" sz="5400" b="1">
                <a:latin typeface="Times New Roman"/>
                <a:ea typeface="Times New Roman"/>
                <a:cs typeface="Times New Roman"/>
                <a:sym typeface="Times New Roman"/>
              </a:rPr>
              <a:t>Design Strategy</a:t>
            </a:r>
            <a:endParaRPr lang="en-US" sz="5400">
              <a:latin typeface="Times New Roman"/>
              <a:ea typeface="Times New Roman"/>
              <a:cs typeface="Times New Roman"/>
              <a:sym typeface="Times New Roman"/>
            </a:endParaRPr>
          </a:p>
        </p:txBody>
      </p:sp>
      <p:pic>
        <p:nvPicPr>
          <p:cNvPr id="118" name="Picture 117" descr="Light bulb on yellow background with sketched light beams and cord">
            <a:extLst>
              <a:ext uri="{FF2B5EF4-FFF2-40B4-BE49-F238E27FC236}">
                <a16:creationId xmlns:a16="http://schemas.microsoft.com/office/drawing/2014/main" id="{77735604-C664-C875-19FC-25A3F72B44E3}"/>
              </a:ext>
            </a:extLst>
          </p:cNvPr>
          <p:cNvPicPr>
            <a:picLocks noChangeAspect="1"/>
          </p:cNvPicPr>
          <p:nvPr/>
        </p:nvPicPr>
        <p:blipFill rotWithShape="1">
          <a:blip r:embed="rId3"/>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Google Shape;115;p16"/>
          <p:cNvSpPr txBox="1">
            <a:spLocks noGrp="1"/>
          </p:cNvSpPr>
          <p:nvPr>
            <p:ph type="body" idx="1"/>
          </p:nvPr>
        </p:nvSpPr>
        <p:spPr>
          <a:xfrm>
            <a:off x="5297762" y="2706624"/>
            <a:ext cx="6251110" cy="3483864"/>
          </a:xfrm>
          <a:prstGeom prst="rect">
            <a:avLst/>
          </a:prstGeom>
        </p:spPr>
        <p:txBody>
          <a:bodyPr spcFirstLastPara="1" lIns="91425" tIns="45700" rIns="91425" bIns="45700" anchorCtr="0">
            <a:normAutofit/>
          </a:bodyPr>
          <a:lstStyle/>
          <a:p>
            <a:pPr marL="228600" lvl="0" indent="-228600" rtl="0">
              <a:spcBef>
                <a:spcPts val="0"/>
              </a:spcBef>
              <a:spcAft>
                <a:spcPts val="600"/>
              </a:spcAft>
              <a:buClr>
                <a:srgbClr val="434343"/>
              </a:buClr>
              <a:buSzPts val="1800"/>
              <a:buFont typeface="Times New Roman"/>
              <a:buChar char="•"/>
            </a:pPr>
            <a:r>
              <a:rPr lang="en-US" sz="2200">
                <a:latin typeface="Times New Roman"/>
                <a:ea typeface="Times New Roman"/>
                <a:cs typeface="Times New Roman"/>
                <a:sym typeface="Times New Roman"/>
              </a:rPr>
              <a:t>The design strategy involves utilizing greedy algorithm for the graph. </a:t>
            </a:r>
          </a:p>
          <a:p>
            <a:pPr marL="228600" lvl="0" indent="-228600" rtl="0">
              <a:spcBef>
                <a:spcPts val="0"/>
              </a:spcBef>
              <a:spcAft>
                <a:spcPts val="600"/>
              </a:spcAft>
              <a:buClr>
                <a:srgbClr val="434343"/>
              </a:buClr>
              <a:buSzPts val="1800"/>
              <a:buFont typeface="Times New Roman"/>
              <a:buChar char="•"/>
            </a:pPr>
            <a:r>
              <a:rPr lang="en-US" sz="2200">
                <a:latin typeface="Times New Roman"/>
                <a:ea typeface="Times New Roman"/>
                <a:cs typeface="Times New Roman"/>
                <a:sym typeface="Times New Roman"/>
              </a:rPr>
              <a:t>At each level a locally optimized choice is made for labelling the vertex with the hope of finding a globally optimum solution. </a:t>
            </a:r>
          </a:p>
          <a:p>
            <a:pPr marL="228600" lvl="0" indent="-228600" rtl="0">
              <a:spcBef>
                <a:spcPts val="0"/>
              </a:spcBef>
              <a:spcAft>
                <a:spcPts val="600"/>
              </a:spcAft>
              <a:buClr>
                <a:srgbClr val="434343"/>
              </a:buClr>
              <a:buSzPts val="1800"/>
              <a:buFont typeface="Times New Roman"/>
              <a:buChar char="•"/>
            </a:pPr>
            <a:r>
              <a:rPr lang="en-US" sz="2200">
                <a:latin typeface="Times New Roman"/>
                <a:ea typeface="Times New Roman"/>
                <a:cs typeface="Times New Roman"/>
                <a:sym typeface="Times New Roman"/>
              </a:rPr>
              <a:t>Greedy algorithm is generally straightforward to understand and implement, making them computationally efficient.</a:t>
            </a:r>
            <a:endParaRPr lang="en-US" sz="2200">
              <a:highlight>
                <a:srgbClr val="FFFFFF"/>
              </a:highlight>
              <a:latin typeface="Times New Roman"/>
              <a:ea typeface="Times New Roman"/>
              <a:cs typeface="Times New Roman"/>
              <a:sym typeface="Times New Roman"/>
            </a:endParaRPr>
          </a:p>
          <a:p>
            <a:pPr marL="228600" lvl="0" indent="-228600" rtl="0">
              <a:spcBef>
                <a:spcPts val="0"/>
              </a:spcBef>
              <a:spcAft>
                <a:spcPts val="600"/>
              </a:spcAft>
              <a:buClr>
                <a:srgbClr val="1F1F1F"/>
              </a:buClr>
              <a:buSzPts val="1800"/>
              <a:buFont typeface="Times New Roman"/>
              <a:buChar char="•"/>
            </a:pPr>
            <a:r>
              <a:rPr lang="en-US" sz="2200">
                <a:highlight>
                  <a:srgbClr val="FFFFFF"/>
                </a:highlight>
                <a:latin typeface="Times New Roman"/>
                <a:ea typeface="Times New Roman"/>
                <a:cs typeface="Times New Roman"/>
                <a:sym typeface="Times New Roman"/>
              </a:rPr>
              <a:t>Due to its </a:t>
            </a:r>
            <a:r>
              <a:rPr lang="en-US" sz="2200">
                <a:latin typeface="Times New Roman"/>
                <a:ea typeface="Times New Roman"/>
                <a:cs typeface="Times New Roman"/>
                <a:sym typeface="Times New Roman"/>
              </a:rPr>
              <a:t>Effectiveness, it can find optimal solution for the problem.</a:t>
            </a:r>
          </a:p>
          <a:p>
            <a:pPr marL="0" lvl="0" indent="0" rtl="0">
              <a:spcBef>
                <a:spcPts val="0"/>
              </a:spcBef>
              <a:spcAft>
                <a:spcPts val="600"/>
              </a:spcAft>
              <a:buNone/>
            </a:pPr>
            <a:endParaRPr lang="en-US" sz="2200">
              <a:latin typeface="Times New Roman"/>
              <a:ea typeface="Times New Roman"/>
              <a:cs typeface="Times New Roman"/>
              <a:sym typeface="Times New Roman"/>
            </a:endParaRPr>
          </a:p>
        </p:txBody>
      </p:sp>
      <p:sp>
        <p:nvSpPr>
          <p:cNvPr id="116" name="Google Shape;116;p16"/>
          <p:cNvSpPr txBox="1">
            <a:spLocks noGrp="1"/>
          </p:cNvSpPr>
          <p:nvPr>
            <p:ph type="sldNum" idx="12"/>
          </p:nvPr>
        </p:nvSpPr>
        <p:spPr>
          <a:xfrm>
            <a:off x="10052978" y="6356350"/>
            <a:ext cx="1300821"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a:pPr marL="0" lvl="0" indent="0" rtl="0">
                <a:spcBef>
                  <a:spcPts val="0"/>
                </a:spcBef>
                <a:spcAft>
                  <a:spcPts val="600"/>
                </a:spcAft>
                <a:buClr>
                  <a:srgbClr val="000000"/>
                </a:buClr>
                <a:buFont typeface="Arial"/>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0"/>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Google Shape;121;p17"/>
          <p:cNvSpPr txBox="1"/>
          <p:nvPr/>
        </p:nvSpPr>
        <p:spPr>
          <a:xfrm>
            <a:off x="630936" y="640080"/>
            <a:ext cx="4818888" cy="1481328"/>
          </a:xfrm>
          <a:prstGeom prst="rect">
            <a:avLst/>
          </a:prstGeom>
        </p:spPr>
        <p:txBody>
          <a:bodyPr spcFirstLastPara="1" vert="horz" lIns="91440" tIns="45720" rIns="91440" bIns="45720" rtlCol="0" anchor="b" anchorCtr="0">
            <a:normAutofit/>
          </a:bodyPr>
          <a:lstStyle/>
          <a:p>
            <a:pPr marL="0" marR="0" lvl="0" indent="0">
              <a:lnSpc>
                <a:spcPct val="90000"/>
              </a:lnSpc>
              <a:spcBef>
                <a:spcPct val="0"/>
              </a:spcBef>
              <a:spcAft>
                <a:spcPts val="600"/>
              </a:spcAft>
              <a:buClr>
                <a:schemeClr val="dk1"/>
              </a:buClr>
              <a:buSzPts val="2400"/>
            </a:pPr>
            <a:r>
              <a:rPr lang="en-US" sz="4600" b="1" i="0" u="none" strike="noStrike" kern="1200" cap="none">
                <a:solidFill>
                  <a:schemeClr val="tx1"/>
                </a:solidFill>
                <a:latin typeface="+mj-lt"/>
                <a:ea typeface="+mj-ea"/>
                <a:cs typeface="+mj-cs"/>
                <a:sym typeface="Times New Roman"/>
              </a:rPr>
              <a:t>Traversing the Graph </a:t>
            </a:r>
          </a:p>
        </p:txBody>
      </p:sp>
      <p:sp>
        <p:nvSpPr>
          <p:cNvPr id="1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122;p17"/>
          <p:cNvSpPr txBox="1"/>
          <p:nvPr/>
        </p:nvSpPr>
        <p:spPr>
          <a:xfrm>
            <a:off x="630936" y="2660904"/>
            <a:ext cx="4818888" cy="3547872"/>
          </a:xfrm>
          <a:prstGeom prst="rect">
            <a:avLst/>
          </a:prstGeom>
        </p:spPr>
        <p:txBody>
          <a:bodyPr spcFirstLastPara="1" vert="horz" lIns="91440" tIns="45720" rIns="91440" bIns="45720" rtlCol="0" anchor="t" anchorCtr="0">
            <a:normAutofit/>
          </a:bodyPr>
          <a:lstStyle/>
          <a:p>
            <a:pPr marL="457200" lvl="0" indent="-228600">
              <a:lnSpc>
                <a:spcPct val="90000"/>
              </a:lnSpc>
              <a:spcBef>
                <a:spcPts val="0"/>
              </a:spcBef>
              <a:spcAft>
                <a:spcPts val="0"/>
              </a:spcAft>
              <a:buClr>
                <a:srgbClr val="434343"/>
              </a:buClr>
              <a:buSzPts val="1800"/>
              <a:buFont typeface="Arial" panose="020B0604020202020204" pitchFamily="34" charset="0"/>
              <a:buChar char="•"/>
            </a:pPr>
            <a:r>
              <a:rPr lang="en-US" sz="1700" kern="1200">
                <a:solidFill>
                  <a:schemeClr val="tx1"/>
                </a:solidFill>
                <a:latin typeface="+mn-lt"/>
                <a:ea typeface="+mn-ea"/>
                <a:cs typeface="+mn-cs"/>
                <a:sym typeface="Times New Roman"/>
              </a:rPr>
              <a:t>BFS is applied for the graph by modifying it according to this algorithm.</a:t>
            </a:r>
          </a:p>
          <a:p>
            <a:pPr marL="457200" lvl="0" indent="-228600">
              <a:lnSpc>
                <a:spcPct val="90000"/>
              </a:lnSpc>
              <a:spcBef>
                <a:spcPts val="0"/>
              </a:spcBef>
              <a:spcAft>
                <a:spcPts val="0"/>
              </a:spcAft>
              <a:buClr>
                <a:srgbClr val="434343"/>
              </a:buClr>
              <a:buSzPts val="1800"/>
              <a:buFont typeface="Arial" panose="020B0604020202020204" pitchFamily="34" charset="0"/>
              <a:buChar char="•"/>
            </a:pPr>
            <a:r>
              <a:rPr lang="en-US" sz="1700" kern="1200">
                <a:solidFill>
                  <a:schemeClr val="tx1"/>
                </a:solidFill>
                <a:latin typeface="+mn-lt"/>
                <a:ea typeface="+mn-ea"/>
                <a:cs typeface="+mn-cs"/>
                <a:sym typeface="Times New Roman"/>
              </a:rPr>
              <a:t>The Breadth-First Search (BFS) is a graph traversal algorithm that explores a graph level by level.</a:t>
            </a:r>
          </a:p>
          <a:p>
            <a:pPr marL="457200" lvl="0" indent="-228600">
              <a:lnSpc>
                <a:spcPct val="90000"/>
              </a:lnSpc>
              <a:spcBef>
                <a:spcPts val="0"/>
              </a:spcBef>
              <a:spcAft>
                <a:spcPts val="0"/>
              </a:spcAft>
              <a:buClr>
                <a:srgbClr val="434343"/>
              </a:buClr>
              <a:buSzPts val="1800"/>
              <a:buFont typeface="Arial" panose="020B0604020202020204" pitchFamily="34" charset="0"/>
              <a:buChar char="•"/>
            </a:pPr>
            <a:r>
              <a:rPr lang="en-US" sz="1700" kern="1200">
                <a:solidFill>
                  <a:schemeClr val="tx1"/>
                </a:solidFill>
                <a:latin typeface="+mn-lt"/>
                <a:ea typeface="+mn-ea"/>
                <a:cs typeface="+mn-cs"/>
                <a:sym typeface="Times New Roman"/>
              </a:rPr>
              <a:t>Usually in the conventional BFS algorithm once the root is visited we have the flexibility to visit either of the left and right nodes of the root. However, we modified our BFS algorithm in such a way that after visiting the root, the next visit should be for the node which has no branches, once this is done we proceed to the other node of the root. </a:t>
            </a:r>
          </a:p>
          <a:p>
            <a:pPr marL="0" marR="0" lvl="0" indent="-228600">
              <a:lnSpc>
                <a:spcPct val="90000"/>
              </a:lnSpc>
              <a:spcBef>
                <a:spcPts val="900"/>
              </a:spcBef>
              <a:spcAft>
                <a:spcPts val="0"/>
              </a:spcAft>
              <a:buFont typeface="Arial" panose="020B0604020202020204" pitchFamily="34" charset="0"/>
              <a:buChar char="•"/>
            </a:pPr>
            <a:endParaRPr lang="en-US" sz="1700" kern="1200">
              <a:solidFill>
                <a:schemeClr val="tx1"/>
              </a:solidFill>
              <a:latin typeface="+mn-lt"/>
              <a:ea typeface="+mn-ea"/>
              <a:cs typeface="+mn-cs"/>
              <a:sym typeface="Times New Roman"/>
            </a:endParaRPr>
          </a:p>
        </p:txBody>
      </p:sp>
      <p:pic>
        <p:nvPicPr>
          <p:cNvPr id="2" name="Picture 1">
            <a:extLst>
              <a:ext uri="{FF2B5EF4-FFF2-40B4-BE49-F238E27FC236}">
                <a16:creationId xmlns:a16="http://schemas.microsoft.com/office/drawing/2014/main" id="{56B222F1-F3F4-D3FA-4205-EDB6CA092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99048" y="1729896"/>
            <a:ext cx="5458968" cy="3398207"/>
          </a:xfrm>
          <a:prstGeom prst="rect">
            <a:avLst/>
          </a:prstGeom>
          <a:noFill/>
        </p:spPr>
      </p:pic>
      <p:sp>
        <p:nvSpPr>
          <p:cNvPr id="123" name="Google Shape;123;p17"/>
          <p:cNvSpPr txBox="1">
            <a:spLocks noGrp="1"/>
          </p:cNvSpPr>
          <p:nvPr>
            <p:ph type="sldNum" idx="12"/>
          </p:nvPr>
        </p:nvSpPr>
        <p:spPr>
          <a:xfrm>
            <a:off x="8610600" y="635635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solidFill>
                  <a:schemeClr val="tx1">
                    <a:tint val="75000"/>
                  </a:schemeClr>
                </a:solidFill>
                <a:latin typeface="+mn-lt"/>
                <a:ea typeface="+mn-ea"/>
                <a:cs typeface="+mn-cs"/>
              </a:rPr>
              <a:pPr lvl="0" indent="0">
                <a:spcBef>
                  <a:spcPts val="0"/>
                </a:spcBef>
                <a:spcAft>
                  <a:spcPts val="600"/>
                </a:spcAft>
                <a:buNone/>
              </a:pPr>
              <a:t>7</a:t>
            </a:fld>
            <a:endParaRPr lang="en-US" kern="1200">
              <a:solidFill>
                <a:schemeClr val="tx1">
                  <a:tint val="75000"/>
                </a:schemeClr>
              </a:solidFill>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8"/>
          <p:cNvSpPr txBox="1">
            <a:spLocks noGrp="1"/>
          </p:cNvSpPr>
          <p:nvPr>
            <p:ph type="title"/>
          </p:nvPr>
        </p:nvSpPr>
        <p:spPr>
          <a:xfrm>
            <a:off x="838199" y="557189"/>
            <a:ext cx="10515599" cy="1296287"/>
          </a:xfrm>
          <a:prstGeom prst="rect">
            <a:avLst/>
          </a:prstGeom>
        </p:spPr>
        <p:txBody>
          <a:bodyPr spcFirstLastPara="1" vert="horz" lIns="91440" tIns="45720" rIns="91440" bIns="45720" rtlCol="0" anchor="b" anchorCtr="0">
            <a:normAutofit/>
          </a:bodyPr>
          <a:lstStyle/>
          <a:p>
            <a:pPr marL="0" lvl="0" indent="0" algn="ctr">
              <a:spcBef>
                <a:spcPct val="0"/>
              </a:spcBef>
              <a:spcAft>
                <a:spcPts val="0"/>
              </a:spcAft>
              <a:buClr>
                <a:schemeClr val="dk1"/>
              </a:buClr>
              <a:buSzPts val="2400"/>
            </a:pPr>
            <a:r>
              <a:rPr lang="en-US" sz="5200" b="1" kern="1200">
                <a:solidFill>
                  <a:schemeClr val="tx1"/>
                </a:solidFill>
                <a:latin typeface="+mj-lt"/>
                <a:ea typeface="+mj-ea"/>
                <a:cs typeface="+mj-cs"/>
                <a:sym typeface="Times New Roman"/>
              </a:rPr>
              <a:t>Storing Labels and Weights</a:t>
            </a:r>
            <a:r>
              <a:rPr lang="en-US" sz="5200" kern="1200">
                <a:solidFill>
                  <a:schemeClr val="tx1"/>
                </a:solidFill>
                <a:latin typeface="+mj-lt"/>
                <a:ea typeface="+mj-ea"/>
                <a:cs typeface="+mj-cs"/>
              </a:rPr>
              <a:t> </a:t>
            </a:r>
          </a:p>
        </p:txBody>
      </p:sp>
      <p:sp>
        <p:nvSpPr>
          <p:cNvPr id="130" name="Google Shape;130;p18"/>
          <p:cNvSpPr txBox="1">
            <a:spLocks noGrp="1"/>
          </p:cNvSpPr>
          <p:nvPr>
            <p:ph type="body" idx="1"/>
          </p:nvPr>
        </p:nvSpPr>
        <p:spPr>
          <a:xfrm>
            <a:off x="838199" y="2046851"/>
            <a:ext cx="10515599" cy="728910"/>
          </a:xfrm>
          <a:prstGeom prst="rect">
            <a:avLst/>
          </a:prstGeom>
        </p:spPr>
        <p:txBody>
          <a:bodyPr spcFirstLastPara="1" vert="horz" lIns="91440" tIns="45720" rIns="91440" bIns="45720" rtlCol="0" anchorCtr="0">
            <a:normAutofit/>
          </a:bodyPr>
          <a:lstStyle/>
          <a:p>
            <a:pPr marL="0" lvl="0" indent="0" algn="ctr">
              <a:spcAft>
                <a:spcPts val="0"/>
              </a:spcAft>
              <a:buSzPts val="1800"/>
              <a:buNone/>
            </a:pPr>
            <a:r>
              <a:rPr lang="en-US" sz="2200" kern="1200">
                <a:solidFill>
                  <a:schemeClr val="tx1"/>
                </a:solidFill>
                <a:latin typeface="+mn-lt"/>
                <a:ea typeface="+mn-ea"/>
                <a:cs typeface="+mn-cs"/>
                <a:sym typeface="Times New Roman"/>
              </a:rPr>
              <a:t>The following image shows the edge weights and vertices stored in the output list. </a:t>
            </a:r>
          </a:p>
        </p:txBody>
      </p:sp>
      <p:pic>
        <p:nvPicPr>
          <p:cNvPr id="132" name="Google Shape;132;p18"/>
          <p:cNvPicPr preferRelativeResize="0"/>
          <p:nvPr/>
        </p:nvPicPr>
        <p:blipFill>
          <a:blip r:embed="rId3"/>
          <a:stretch>
            <a:fillRect/>
          </a:stretch>
        </p:blipFill>
        <p:spPr>
          <a:xfrm>
            <a:off x="838200" y="3194175"/>
            <a:ext cx="10515599" cy="2891789"/>
          </a:xfrm>
          <a:prstGeom prst="rect">
            <a:avLst/>
          </a:prstGeom>
          <a:noFill/>
        </p:spPr>
      </p:pic>
      <p:sp>
        <p:nvSpPr>
          <p:cNvPr id="131" name="Google Shape;131;p18"/>
          <p:cNvSpPr txBox="1">
            <a:spLocks noGrp="1"/>
          </p:cNvSpPr>
          <p:nvPr>
            <p:ph type="sldNum" idx="12"/>
          </p:nvPr>
        </p:nvSpPr>
        <p:spPr>
          <a:xfrm>
            <a:off x="8610600" y="635635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solidFill>
                  <a:schemeClr val="tx1">
                    <a:tint val="75000"/>
                  </a:schemeClr>
                </a:solidFill>
                <a:latin typeface="+mn-lt"/>
                <a:ea typeface="+mn-ea"/>
                <a:cs typeface="+mn-cs"/>
              </a:rPr>
              <a:pPr lvl="0" indent="0">
                <a:spcBef>
                  <a:spcPts val="0"/>
                </a:spcBef>
                <a:spcAft>
                  <a:spcPts val="600"/>
                </a:spcAft>
                <a:buNone/>
              </a:pPr>
              <a:t>8</a:t>
            </a:fld>
            <a:endParaRPr lang="en-US" kern="1200">
              <a:solidFill>
                <a:schemeClr val="tx1">
                  <a:tint val="75000"/>
                </a:schemeClr>
              </a:solidFill>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19"/>
          <p:cNvSpPr txBox="1"/>
          <p:nvPr/>
        </p:nvSpPr>
        <p:spPr>
          <a:xfrm>
            <a:off x="838200" y="365125"/>
            <a:ext cx="10515600" cy="1325563"/>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buClr>
                <a:schemeClr val="dk1"/>
              </a:buClr>
              <a:buSzPts val="2800"/>
            </a:pPr>
            <a:r>
              <a:rPr lang="en-US" sz="5000" b="1" i="0" u="none" strike="noStrike" kern="1200" cap="none">
                <a:solidFill>
                  <a:schemeClr val="tx1"/>
                </a:solidFill>
                <a:latin typeface="+mj-lt"/>
                <a:ea typeface="+mj-ea"/>
                <a:cs typeface="+mj-cs"/>
                <a:sym typeface="Times New Roman"/>
              </a:rPr>
              <a:t>Maintaining Unique Edge Weights</a:t>
            </a:r>
            <a:r>
              <a:rPr lang="en-US" sz="5000" i="0" u="none" strike="noStrike" kern="1200" cap="none">
                <a:solidFill>
                  <a:schemeClr val="tx1"/>
                </a:solidFill>
                <a:latin typeface="+mj-lt"/>
                <a:ea typeface="+mj-ea"/>
                <a:cs typeface="+mj-cs"/>
                <a:sym typeface="Times New Roman"/>
              </a:rPr>
              <a:t>  </a:t>
            </a:r>
          </a:p>
        </p:txBody>
      </p:sp>
      <p:sp>
        <p:nvSpPr>
          <p:cNvPr id="14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Google Shape;138;p19"/>
          <p:cNvSpPr txBox="1"/>
          <p:nvPr/>
        </p:nvSpPr>
        <p:spPr>
          <a:xfrm>
            <a:off x="838200" y="1929384"/>
            <a:ext cx="10515600" cy="4251960"/>
          </a:xfrm>
          <a:prstGeom prst="rect">
            <a:avLst/>
          </a:prstGeom>
        </p:spPr>
        <p:txBody>
          <a:bodyPr spcFirstLastPara="1" vert="horz" lIns="91440" tIns="45720" rIns="91440" bIns="45720" rtlCol="0" anchorCtr="0">
            <a:normAutofit/>
          </a:bodyPr>
          <a:lstStyle/>
          <a:p>
            <a:pPr marL="457200" lvl="0" indent="-228600">
              <a:lnSpc>
                <a:spcPct val="90000"/>
              </a:lnSpc>
              <a:spcBef>
                <a:spcPts val="0"/>
              </a:spcBef>
              <a:spcAft>
                <a:spcPts val="600"/>
              </a:spcAft>
              <a:buClr>
                <a:schemeClr val="dk1"/>
              </a:buClr>
              <a:buSzPts val="1800"/>
              <a:buFont typeface="Arial" panose="020B0604020202020204" pitchFamily="34" charset="0"/>
              <a:buChar char="•"/>
            </a:pPr>
            <a:r>
              <a:rPr lang="en-US" sz="2200" kern="1200">
                <a:solidFill>
                  <a:schemeClr val="tx1"/>
                </a:solidFill>
                <a:latin typeface="+mn-lt"/>
                <a:ea typeface="+mn-ea"/>
                <a:cs typeface="+mn-cs"/>
                <a:sym typeface="Times New Roman"/>
              </a:rPr>
              <a:t>To guarantee that every vertex and edge in the Non-Homogenous Caterpillar graph is appropriately weighted, a careful method is used by the subroutine responsible for edge and vertex labeling maintenance.</a:t>
            </a:r>
          </a:p>
          <a:p>
            <a:pPr marL="457200" lvl="0" indent="-228600">
              <a:lnSpc>
                <a:spcPct val="90000"/>
              </a:lnSpc>
              <a:spcBef>
                <a:spcPts val="0"/>
              </a:spcBef>
              <a:spcAft>
                <a:spcPts val="600"/>
              </a:spcAft>
              <a:buClr>
                <a:schemeClr val="dk1"/>
              </a:buClr>
              <a:buSzPts val="1800"/>
              <a:buFont typeface="Arial" panose="020B0604020202020204" pitchFamily="34" charset="0"/>
              <a:buChar char="•"/>
            </a:pPr>
            <a:r>
              <a:rPr lang="en-US" sz="2200" kern="1200">
                <a:solidFill>
                  <a:schemeClr val="tx1"/>
                </a:solidFill>
                <a:latin typeface="+mn-lt"/>
                <a:ea typeface="+mn-ea"/>
                <a:cs typeface="+mn-cs"/>
                <a:sym typeface="Times New Roman"/>
              </a:rPr>
              <a:t>Label-1 is the first vertex that we have assigned, and the edge weight begins at 2. </a:t>
            </a:r>
          </a:p>
          <a:p>
            <a:pPr marL="457200" lvl="0" indent="-228600">
              <a:lnSpc>
                <a:spcPct val="90000"/>
              </a:lnSpc>
              <a:spcBef>
                <a:spcPts val="0"/>
              </a:spcBef>
              <a:spcAft>
                <a:spcPts val="600"/>
              </a:spcAft>
              <a:buClr>
                <a:schemeClr val="dk1"/>
              </a:buClr>
              <a:buSzPts val="1800"/>
              <a:buFont typeface="Arial" panose="020B0604020202020204" pitchFamily="34" charset="0"/>
              <a:buChar char="•"/>
            </a:pPr>
            <a:r>
              <a:rPr lang="en-US" sz="2200" kern="1200">
                <a:solidFill>
                  <a:schemeClr val="tx1"/>
                </a:solidFill>
                <a:latin typeface="+mn-lt"/>
                <a:ea typeface="+mn-ea"/>
                <a:cs typeface="+mn-cs"/>
                <a:sym typeface="Times New Roman"/>
              </a:rPr>
              <a:t>Edge weights can be adjusted by incrementing the previous edge weight and storing the current weight, starting with the first edge weight value. </a:t>
            </a:r>
          </a:p>
          <a:p>
            <a:pPr marL="457200" lvl="0" indent="-228600">
              <a:lnSpc>
                <a:spcPct val="90000"/>
              </a:lnSpc>
              <a:spcBef>
                <a:spcPts val="0"/>
              </a:spcBef>
              <a:spcAft>
                <a:spcPts val="600"/>
              </a:spcAft>
              <a:buClr>
                <a:schemeClr val="dk1"/>
              </a:buClr>
              <a:buSzPts val="1800"/>
              <a:buFont typeface="Arial" panose="020B0604020202020204" pitchFamily="34" charset="0"/>
              <a:buChar char="•"/>
            </a:pPr>
            <a:r>
              <a:rPr lang="en-US" sz="2200" kern="1200">
                <a:solidFill>
                  <a:schemeClr val="tx1"/>
                </a:solidFill>
                <a:latin typeface="+mn-lt"/>
                <a:ea typeface="+mn-ea"/>
                <a:cs typeface="+mn-cs"/>
                <a:sym typeface="Times New Roman"/>
              </a:rPr>
              <a:t>The process is repeated for each subgraph, guaranteeing that the sum of any two connected vertex weights equals the corresponding edge weight and maintaining the mathematical integrity of the graph. </a:t>
            </a:r>
          </a:p>
          <a:p>
            <a:pPr marL="457200" lvl="0" indent="-228600">
              <a:lnSpc>
                <a:spcPct val="90000"/>
              </a:lnSpc>
              <a:spcBef>
                <a:spcPts val="0"/>
              </a:spcBef>
              <a:spcAft>
                <a:spcPts val="600"/>
              </a:spcAft>
              <a:buClr>
                <a:schemeClr val="dk1"/>
              </a:buClr>
              <a:buSzPts val="1800"/>
              <a:buFont typeface="Arial" panose="020B0604020202020204" pitchFamily="34" charset="0"/>
              <a:buChar char="•"/>
            </a:pPr>
            <a:r>
              <a:rPr lang="en-US" sz="2200" kern="1200">
                <a:solidFill>
                  <a:schemeClr val="tx1"/>
                </a:solidFill>
                <a:latin typeface="+mn-lt"/>
                <a:ea typeface="+mn-ea"/>
                <a:cs typeface="+mn-cs"/>
                <a:sym typeface="Times New Roman"/>
              </a:rPr>
              <a:t>For vertices, the label is subtracted from the edge weight. </a:t>
            </a:r>
          </a:p>
          <a:p>
            <a:pPr marL="457200" lvl="0" indent="-228600">
              <a:lnSpc>
                <a:spcPct val="90000"/>
              </a:lnSpc>
              <a:spcBef>
                <a:spcPts val="0"/>
              </a:spcBef>
              <a:spcAft>
                <a:spcPts val="600"/>
              </a:spcAft>
              <a:buClr>
                <a:schemeClr val="dk1"/>
              </a:buClr>
              <a:buSzPts val="1800"/>
              <a:buFont typeface="Arial" panose="020B0604020202020204" pitchFamily="34" charset="0"/>
              <a:buChar char="•"/>
            </a:pPr>
            <a:r>
              <a:rPr lang="en-US" sz="2200" kern="1200">
                <a:solidFill>
                  <a:schemeClr val="tx1"/>
                </a:solidFill>
                <a:latin typeface="+mn-lt"/>
                <a:ea typeface="+mn-ea"/>
                <a:cs typeface="+mn-cs"/>
                <a:sym typeface="Times New Roman"/>
              </a:rPr>
              <a:t>The result is then stored and assigned to the next vertex.</a:t>
            </a:r>
          </a:p>
        </p:txBody>
      </p:sp>
      <p:sp>
        <p:nvSpPr>
          <p:cNvPr id="140" name="Google Shape;140;p19"/>
          <p:cNvSpPr txBox="1">
            <a:spLocks noGrp="1"/>
          </p:cNvSpPr>
          <p:nvPr>
            <p:ph type="sldNum" idx="12"/>
          </p:nvPr>
        </p:nvSpPr>
        <p:spPr>
          <a:xfrm>
            <a:off x="8610600" y="635635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solidFill>
                  <a:schemeClr val="tx1">
                    <a:tint val="75000"/>
                  </a:schemeClr>
                </a:solidFill>
                <a:latin typeface="+mn-lt"/>
                <a:ea typeface="+mn-ea"/>
                <a:cs typeface="+mn-cs"/>
              </a:rPr>
              <a:pPr lvl="0" indent="0">
                <a:spcBef>
                  <a:spcPts val="0"/>
                </a:spcBef>
                <a:spcAft>
                  <a:spcPts val="600"/>
                </a:spcAft>
                <a:buNone/>
              </a:pPr>
              <a:t>9</a:t>
            </a:fld>
            <a:endParaRPr lang="en-US" kern="1200">
              <a:solidFill>
                <a:schemeClr val="tx1">
                  <a:tint val="75000"/>
                </a:schemeClr>
              </a:solidFill>
              <a:latin typeface="+mn-lt"/>
              <a:ea typeface="+mn-ea"/>
              <a:cs typeface="+mn-cs"/>
            </a:endParaRPr>
          </a:p>
        </p:txBody>
      </p:sp>
      <p:sp>
        <p:nvSpPr>
          <p:cNvPr id="139" name="Google Shape;139;p19"/>
          <p:cNvSpPr txBox="1"/>
          <p:nvPr/>
        </p:nvSpPr>
        <p:spPr>
          <a:xfrm>
            <a:off x="926897" y="3427011"/>
            <a:ext cx="4485362" cy="78881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400"/>
              <a:buFont typeface="Times New Roman"/>
              <a:buNone/>
            </a:pP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1077</Words>
  <Application>Microsoft Office PowerPoint</Application>
  <PresentationFormat>Widescreen</PresentationFormat>
  <Paragraphs>122</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Vertex K-Labeling using Algorithmic Approach  Non-Homogeneous Caterpillar </vt:lpstr>
      <vt:lpstr>NON HOMOGENOUS CATERPILLAR</vt:lpstr>
      <vt:lpstr>PowerPoint Presentation</vt:lpstr>
      <vt:lpstr>Algorithm for Vertex k-Labeling: </vt:lpstr>
      <vt:lpstr>PowerPoint Presentation</vt:lpstr>
      <vt:lpstr>Design Strategy</vt:lpstr>
      <vt:lpstr>PowerPoint Presentation</vt:lpstr>
      <vt:lpstr>Storing Labels and Weights </vt:lpstr>
      <vt:lpstr>PowerPoint Presentation</vt:lpstr>
      <vt:lpstr>Computing V(G) &amp; E(G)    </vt:lpstr>
      <vt:lpstr>Comparing with Mathematical Property </vt:lpstr>
      <vt:lpstr>Hardware Resources </vt:lpstr>
      <vt:lpstr>Time Complexity  </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Vertex K-Labeling using Algorithmic Approach  Non-Homogeneous Caterpillar </dc:title>
  <cp:lastModifiedBy>charita tummala</cp:lastModifiedBy>
  <cp:revision>3</cp:revision>
  <dcterms:modified xsi:type="dcterms:W3CDTF">2024-01-24T19:26:59Z</dcterms:modified>
</cp:coreProperties>
</file>