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sldIdLst>
    <p:sldId id="257" r:id="rId2"/>
    <p:sldId id="258" r:id="rId3"/>
    <p:sldId id="259" r:id="rId4"/>
    <p:sldId id="298" r:id="rId5"/>
    <p:sldId id="301" r:id="rId6"/>
    <p:sldId id="291" r:id="rId7"/>
    <p:sldId id="303" r:id="rId8"/>
    <p:sldId id="304" r:id="rId9"/>
    <p:sldId id="299" r:id="rId10"/>
    <p:sldId id="309" r:id="rId11"/>
    <p:sldId id="310" r:id="rId12"/>
    <p:sldId id="302" r:id="rId13"/>
    <p:sldId id="311" r:id="rId14"/>
    <p:sldId id="312" r:id="rId15"/>
    <p:sldId id="292" r:id="rId16"/>
    <p:sldId id="313" r:id="rId17"/>
    <p:sldId id="293" r:id="rId18"/>
    <p:sldId id="315" r:id="rId19"/>
    <p:sldId id="316" r:id="rId20"/>
    <p:sldId id="319" r:id="rId21"/>
    <p:sldId id="294" r:id="rId22"/>
    <p:sldId id="320" r:id="rId23"/>
    <p:sldId id="325" r:id="rId24"/>
    <p:sldId id="326" r:id="rId25"/>
    <p:sldId id="328" r:id="rId26"/>
    <p:sldId id="329" r:id="rId27"/>
    <p:sldId id="330" r:id="rId28"/>
    <p:sldId id="331" r:id="rId29"/>
    <p:sldId id="336" r:id="rId30"/>
    <p:sldId id="332" r:id="rId31"/>
    <p:sldId id="333" r:id="rId32"/>
    <p:sldId id="334" r:id="rId33"/>
    <p:sldId id="337" r:id="rId34"/>
    <p:sldId id="295" r:id="rId35"/>
    <p:sldId id="339"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296" r:id="rId51"/>
    <p:sldId id="357" r:id="rId52"/>
    <p:sldId id="361" r:id="rId53"/>
    <p:sldId id="358" r:id="rId54"/>
    <p:sldId id="359" r:id="rId55"/>
    <p:sldId id="360" r:id="rId56"/>
    <p:sldId id="297" r:id="rId57"/>
    <p:sldId id="363" r:id="rId58"/>
    <p:sldId id="364" r:id="rId59"/>
    <p:sldId id="365" r:id="rId60"/>
    <p:sldId id="366" r:id="rId61"/>
    <p:sldId id="367" r:id="rId62"/>
    <p:sldId id="368" r:id="rId63"/>
    <p:sldId id="369" r:id="rId64"/>
    <p:sldId id="370" r:id="rId65"/>
    <p:sldId id="371" r:id="rId66"/>
    <p:sldId id="372" r:id="rId67"/>
    <p:sldId id="373" r:id="rId68"/>
    <p:sldId id="374" r:id="rId69"/>
    <p:sldId id="375" r:id="rId70"/>
    <p:sldId id="376" r:id="rId71"/>
    <p:sldId id="290"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CCDF"/>
    <a:srgbClr val="F8D843"/>
    <a:srgbClr val="BE55DB"/>
    <a:srgbClr val="F67357"/>
    <a:srgbClr val="F14076"/>
    <a:srgbClr val="2CCCDF"/>
    <a:srgbClr val="BF54DB"/>
    <a:srgbClr val="BE55DC"/>
    <a:srgbClr val="F8D746"/>
    <a:srgbClr val="F8D8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739" autoAdjust="0"/>
    <p:restoredTop sz="95976"/>
  </p:normalViewPr>
  <p:slideViewPr>
    <p:cSldViewPr snapToGrid="0">
      <p:cViewPr>
        <p:scale>
          <a:sx n="93" d="100"/>
          <a:sy n="93" d="100"/>
        </p:scale>
        <p:origin x="144"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notesMaster" Target="notesMasters/notesMaster1.xml"/><Relationship Id="rId74" Type="http://schemas.openxmlformats.org/officeDocument/2006/relationships/presProps" Target="presProps.xml"/><Relationship Id="rId75" Type="http://schemas.openxmlformats.org/officeDocument/2006/relationships/viewProps" Target="viewProps.xml"/><Relationship Id="rId76" Type="http://schemas.openxmlformats.org/officeDocument/2006/relationships/theme" Target="theme/theme1.xml"/><Relationship Id="rId77" Type="http://schemas.openxmlformats.org/officeDocument/2006/relationships/tableStyles" Target="tableStyles.xml"/><Relationship Id="rId79" Type="http://schemas.microsoft.com/office/2015/10/relationships/revisionInfo" Target="revisionInfo.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FD89C-078C-4DA4-9D52-61FF06D16E65}" type="datetimeFigureOut">
              <a:rPr lang="zh-CN" altLang="en-US" smtClean="0"/>
              <a:t>2018/10/17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C2D69E-C9A1-410D-8E10-6AC7DEF0BEB5}" type="slidenum">
              <a:rPr lang="zh-CN" altLang="en-US" smtClean="0"/>
              <a:t>‹#›</a:t>
            </a:fld>
            <a:endParaRPr lang="zh-CN" altLang="en-US"/>
          </a:p>
        </p:txBody>
      </p:sp>
    </p:spTree>
    <p:extLst>
      <p:ext uri="{BB962C8B-B14F-4D97-AF65-F5344CB8AC3E}">
        <p14:creationId xmlns:p14="http://schemas.microsoft.com/office/powerpoint/2010/main" val="1060627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494615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53</a:t>
            </a:fld>
            <a:endParaRPr lang="zh-CN" altLang="en-US"/>
          </a:p>
        </p:txBody>
      </p:sp>
    </p:spTree>
    <p:extLst>
      <p:ext uri="{BB962C8B-B14F-4D97-AF65-F5344CB8AC3E}">
        <p14:creationId xmlns:p14="http://schemas.microsoft.com/office/powerpoint/2010/main" val="1697790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54</a:t>
            </a:fld>
            <a:endParaRPr lang="zh-CN" altLang="en-US"/>
          </a:p>
        </p:txBody>
      </p:sp>
    </p:spTree>
    <p:extLst>
      <p:ext uri="{BB962C8B-B14F-4D97-AF65-F5344CB8AC3E}">
        <p14:creationId xmlns:p14="http://schemas.microsoft.com/office/powerpoint/2010/main" val="1048034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55</a:t>
            </a:fld>
            <a:endParaRPr lang="zh-CN" altLang="en-US"/>
          </a:p>
        </p:txBody>
      </p:sp>
    </p:spTree>
    <p:extLst>
      <p:ext uri="{BB962C8B-B14F-4D97-AF65-F5344CB8AC3E}">
        <p14:creationId xmlns:p14="http://schemas.microsoft.com/office/powerpoint/2010/main" val="1746074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4279980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base">
              <a:spcBef>
                <a:spcPct val="20000"/>
              </a:spcBef>
              <a:spcAft>
                <a:spcPct val="0"/>
              </a:spcAft>
              <a:defRPr/>
            </a:pPr>
            <a:r>
              <a:rPr lang="en-US" altLang="zh-CN" sz="12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OMT</a:t>
            </a:r>
            <a:r>
              <a:rPr lang="zh-CN" altLang="en-US" sz="12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sz="12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Object Modeling Technique</a:t>
            </a:r>
          </a:p>
          <a:p>
            <a:pPr algn="l" fontAlgn="base">
              <a:spcBef>
                <a:spcPct val="20000"/>
              </a:spcBef>
              <a:spcAft>
                <a:spcPct val="0"/>
              </a:spcAft>
              <a:defRPr/>
            </a:pPr>
            <a:r>
              <a:rPr lang="en-US" altLang="zh-CN" sz="12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OOSE</a:t>
            </a:r>
            <a:r>
              <a:rPr lang="zh-CN" altLang="en-US" sz="12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sz="1200" b="0" i="0" u="none" strike="noStrike" kern="1200" dirty="0" smtClean="0">
                <a:solidFill>
                  <a:schemeClr val="tx1"/>
                </a:solidFill>
                <a:effectLst/>
                <a:latin typeface="+mn-lt"/>
                <a:ea typeface="+mn-ea"/>
                <a:cs typeface="+mn-cs"/>
              </a:rPr>
              <a:t>Object-oriented software engineering</a:t>
            </a:r>
          </a:p>
          <a:p>
            <a:pPr algn="l" fontAlgn="base">
              <a:spcBef>
                <a:spcPct val="20000"/>
              </a:spcBef>
              <a:spcAft>
                <a:spcPct val="0"/>
              </a:spcAft>
              <a:defRPr/>
            </a:pPr>
            <a:r>
              <a:rPr lang="en-US" altLang="zh-CN" sz="1200" b="0" i="0" u="none" strike="noStrike" kern="1200" dirty="0" smtClean="0">
                <a:solidFill>
                  <a:schemeClr val="tx1"/>
                </a:solidFill>
                <a:effectLst/>
                <a:latin typeface="+mn-lt"/>
                <a:ea typeface="+mn-ea"/>
                <a:cs typeface="+mn-cs"/>
                <a:sym typeface="Arial" panose="020B0604020202020204" pitchFamily="34" charset="0"/>
              </a:rPr>
              <a:t>OOA/</a:t>
            </a:r>
            <a:r>
              <a:rPr lang="en-US" altLang="zh-CN" sz="1200" b="0" i="0" u="none" strike="noStrike" kern="1200" dirty="0" err="1" smtClean="0">
                <a:solidFill>
                  <a:schemeClr val="tx1"/>
                </a:solidFill>
                <a:effectLst/>
                <a:latin typeface="+mn-lt"/>
                <a:ea typeface="+mn-ea"/>
                <a:cs typeface="+mn-cs"/>
                <a:sym typeface="Arial" panose="020B0604020202020204" pitchFamily="34" charset="0"/>
              </a:rPr>
              <a:t>OOD:Object</a:t>
            </a:r>
            <a:r>
              <a:rPr lang="en-US" altLang="zh-CN" sz="1200" b="0" i="0" u="none" strike="noStrike" kern="1200" dirty="0" smtClean="0">
                <a:solidFill>
                  <a:schemeClr val="tx1"/>
                </a:solidFill>
                <a:effectLst/>
                <a:latin typeface="+mn-lt"/>
                <a:ea typeface="+mn-ea"/>
                <a:cs typeface="+mn-cs"/>
                <a:sym typeface="Arial" panose="020B0604020202020204" pitchFamily="34" charset="0"/>
              </a:rPr>
              <a:t> Oriented</a:t>
            </a:r>
            <a:r>
              <a:rPr lang="en-US" altLang="zh-CN" sz="1200" b="0" i="0" u="none" strike="noStrike" kern="1200" baseline="0" dirty="0" smtClean="0">
                <a:solidFill>
                  <a:schemeClr val="tx1"/>
                </a:solidFill>
                <a:effectLst/>
                <a:latin typeface="+mn-lt"/>
                <a:ea typeface="+mn-ea"/>
                <a:cs typeface="+mn-cs"/>
                <a:sym typeface="Arial" panose="020B0604020202020204" pitchFamily="34" charset="0"/>
              </a:rPr>
              <a:t> Analysis/Design</a:t>
            </a:r>
            <a:endParaRPr lang="en-US" altLang="zh-CN" sz="12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8</a:t>
            </a:fld>
            <a:endParaRPr lang="zh-CN" altLang="en-US"/>
          </a:p>
        </p:txBody>
      </p:sp>
    </p:spTree>
    <p:extLst>
      <p:ext uri="{BB962C8B-B14F-4D97-AF65-F5344CB8AC3E}">
        <p14:creationId xmlns:p14="http://schemas.microsoft.com/office/powerpoint/2010/main" val="1808376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9</a:t>
            </a:fld>
            <a:endParaRPr lang="zh-CN" altLang="en-US"/>
          </a:p>
        </p:txBody>
      </p:sp>
    </p:spTree>
    <p:extLst>
      <p:ext uri="{BB962C8B-B14F-4D97-AF65-F5344CB8AC3E}">
        <p14:creationId xmlns:p14="http://schemas.microsoft.com/office/powerpoint/2010/main" val="1121323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10</a:t>
            </a:fld>
            <a:endParaRPr lang="zh-CN" altLang="en-US"/>
          </a:p>
        </p:txBody>
      </p:sp>
    </p:spTree>
    <p:extLst>
      <p:ext uri="{BB962C8B-B14F-4D97-AF65-F5344CB8AC3E}">
        <p14:creationId xmlns:p14="http://schemas.microsoft.com/office/powerpoint/2010/main" val="1047330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11</a:t>
            </a:fld>
            <a:endParaRPr lang="zh-CN" altLang="en-US"/>
          </a:p>
        </p:txBody>
      </p:sp>
    </p:spTree>
    <p:extLst>
      <p:ext uri="{BB962C8B-B14F-4D97-AF65-F5344CB8AC3E}">
        <p14:creationId xmlns:p14="http://schemas.microsoft.com/office/powerpoint/2010/main" val="321746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19</a:t>
            </a:fld>
            <a:endParaRPr lang="zh-CN" altLang="en-US"/>
          </a:p>
        </p:txBody>
      </p:sp>
    </p:spTree>
    <p:extLst>
      <p:ext uri="{BB962C8B-B14F-4D97-AF65-F5344CB8AC3E}">
        <p14:creationId xmlns:p14="http://schemas.microsoft.com/office/powerpoint/2010/main" val="874953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20</a:t>
            </a:fld>
            <a:endParaRPr lang="zh-CN" altLang="en-US"/>
          </a:p>
        </p:txBody>
      </p:sp>
    </p:spTree>
    <p:extLst>
      <p:ext uri="{BB962C8B-B14F-4D97-AF65-F5344CB8AC3E}">
        <p14:creationId xmlns:p14="http://schemas.microsoft.com/office/powerpoint/2010/main" val="106126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51</a:t>
            </a:fld>
            <a:endParaRPr lang="zh-CN" altLang="en-US"/>
          </a:p>
        </p:txBody>
      </p:sp>
    </p:spTree>
    <p:extLst>
      <p:ext uri="{BB962C8B-B14F-4D97-AF65-F5344CB8AC3E}">
        <p14:creationId xmlns:p14="http://schemas.microsoft.com/office/powerpoint/2010/main" val="1208691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6C2D69E-C9A1-410D-8E10-6AC7DEF0BEB5}" type="slidenum">
              <a:rPr lang="zh-CN" altLang="en-US" smtClean="0"/>
              <a:t>52</a:t>
            </a:fld>
            <a:endParaRPr lang="zh-CN" altLang="en-US"/>
          </a:p>
        </p:txBody>
      </p:sp>
    </p:spTree>
    <p:extLst>
      <p:ext uri="{BB962C8B-B14F-4D97-AF65-F5344CB8AC3E}">
        <p14:creationId xmlns:p14="http://schemas.microsoft.com/office/powerpoint/2010/main" val="664441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4354513" y="-635000"/>
            <a:ext cx="727075" cy="63500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userDrawn="1"/>
        </p:nvSpPr>
        <p:spPr>
          <a:xfrm>
            <a:off x="5348288" y="-635000"/>
            <a:ext cx="725487" cy="635000"/>
          </a:xfrm>
          <a:prstGeom prst="rec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userDrawn="1"/>
        </p:nvSpPr>
        <p:spPr>
          <a:xfrm>
            <a:off x="6340475" y="-635000"/>
            <a:ext cx="725488" cy="635000"/>
          </a:xfrm>
          <a:prstGeom prst="rect">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userDrawn="1"/>
        </p:nvSpPr>
        <p:spPr>
          <a:xfrm>
            <a:off x="7332663" y="-635000"/>
            <a:ext cx="727075" cy="635000"/>
          </a:xfrm>
          <a:prstGeom prst="rect">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8" name="日期占位符 3"/>
          <p:cNvSpPr>
            <a:spLocks noGrp="1"/>
          </p:cNvSpPr>
          <p:nvPr>
            <p:ph type="dt" sz="half" idx="10"/>
          </p:nvPr>
        </p:nvSpPr>
        <p:spPr/>
        <p:txBody>
          <a:bodyPr/>
          <a:lstStyle>
            <a:lvl1pPr>
              <a:defRPr/>
            </a:lvl1pPr>
          </a:lstStyle>
          <a:p>
            <a:pPr>
              <a:defRPr/>
            </a:pPr>
            <a:fld id="{ADC0D994-80B8-4FC9-A3A8-D6716D8402D7}" type="datetimeFigureOut">
              <a:rPr lang="zh-CN" altLang="en-US"/>
              <a:t>2018/10/17</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7ED633B5-7627-4AB2-BA1D-D13942A7C722}" type="slidenum">
              <a:rPr lang="zh-CN" altLang="en-US"/>
              <a:t>‹#›</a:t>
            </a:fld>
            <a:endParaRPr lang="zh-CN" altLang="en-US"/>
          </a:p>
        </p:txBody>
      </p:sp>
    </p:spTree>
    <p:extLst>
      <p:ext uri="{BB962C8B-B14F-4D97-AF65-F5344CB8AC3E}">
        <p14:creationId xmlns:p14="http://schemas.microsoft.com/office/powerpoint/2010/main" val="3645995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D357AC0-5D77-4230-88F1-A9A6667A77F3}" type="datetimeFigureOut">
              <a:rPr lang="zh-CN" altLang="en-US"/>
              <a:t>2018/10/17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5C5D5E5-7B37-4A74-BF88-69448A0A7E69}" type="slidenum">
              <a:rPr lang="zh-CN" altLang="en-US"/>
              <a:t>‹#›</a:t>
            </a:fld>
            <a:endParaRPr lang="zh-CN" altLang="en-US"/>
          </a:p>
        </p:txBody>
      </p:sp>
    </p:spTree>
    <p:extLst>
      <p:ext uri="{BB962C8B-B14F-4D97-AF65-F5344CB8AC3E}">
        <p14:creationId xmlns:p14="http://schemas.microsoft.com/office/powerpoint/2010/main" val="232864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9EDAB08-1CF6-4C43-A920-2179BF26F68A}" type="datetimeFigureOut">
              <a:rPr lang="zh-CN" altLang="en-US"/>
              <a:t>2018/10/17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F15A8C7-95FD-44BF-9544-E75299FC2E0D}" type="slidenum">
              <a:rPr lang="zh-CN" altLang="en-US"/>
              <a:t>‹#›</a:t>
            </a:fld>
            <a:endParaRPr lang="zh-CN" altLang="en-US"/>
          </a:p>
        </p:txBody>
      </p:sp>
    </p:spTree>
    <p:extLst>
      <p:ext uri="{BB962C8B-B14F-4D97-AF65-F5344CB8AC3E}">
        <p14:creationId xmlns:p14="http://schemas.microsoft.com/office/powerpoint/2010/main" val="39301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531D351-7A7B-42CD-9539-EAF7EFD93439}" type="datetimeFigureOut">
              <a:rPr lang="zh-CN" altLang="en-US"/>
              <a:t>2018/10/17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215DE58-A9F7-47F8-B1A5-3482AB88A86D}" type="slidenum">
              <a:rPr lang="zh-CN" altLang="en-US"/>
              <a:t>‹#›</a:t>
            </a:fld>
            <a:endParaRPr lang="zh-CN" altLang="en-US"/>
          </a:p>
        </p:txBody>
      </p:sp>
    </p:spTree>
    <p:extLst>
      <p:ext uri="{BB962C8B-B14F-4D97-AF65-F5344CB8AC3E}">
        <p14:creationId xmlns:p14="http://schemas.microsoft.com/office/powerpoint/2010/main" val="4137819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E928CAF-8369-4795-AF33-3A4767222B91}" type="datetimeFigureOut">
              <a:rPr lang="zh-CN" altLang="en-US"/>
              <a:t>2018/10/17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EFD819-AC47-454A-BD59-4214FC721B4D}" type="slidenum">
              <a:rPr lang="zh-CN" altLang="en-US"/>
              <a:t>‹#›</a:t>
            </a:fld>
            <a:endParaRPr lang="zh-CN" altLang="en-US"/>
          </a:p>
        </p:txBody>
      </p:sp>
    </p:spTree>
    <p:extLst>
      <p:ext uri="{BB962C8B-B14F-4D97-AF65-F5344CB8AC3E}">
        <p14:creationId xmlns:p14="http://schemas.microsoft.com/office/powerpoint/2010/main" val="21127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7095DD4-4F3B-4808-A30D-7D90FE156196}" type="datetimeFigureOut">
              <a:rPr lang="zh-CN" altLang="en-US"/>
              <a:t>2018/10/17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E756093-4A46-499A-9884-1C2D0032A2BD}" type="slidenum">
              <a:rPr lang="zh-CN" altLang="en-US"/>
              <a:t>‹#›</a:t>
            </a:fld>
            <a:endParaRPr lang="zh-CN" altLang="en-US"/>
          </a:p>
        </p:txBody>
      </p:sp>
    </p:spTree>
    <p:extLst>
      <p:ext uri="{BB962C8B-B14F-4D97-AF65-F5344CB8AC3E}">
        <p14:creationId xmlns:p14="http://schemas.microsoft.com/office/powerpoint/2010/main" val="3374596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F38ECF9-734B-498A-AED7-22FBE7C54B7D}" type="datetimeFigureOut">
              <a:rPr lang="zh-CN" altLang="en-US"/>
              <a:t>2018/10/17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86CD987-8BDA-4450-AC09-E25E4FCA7BD8}" type="slidenum">
              <a:rPr lang="zh-CN" altLang="en-US"/>
              <a:t>‹#›</a:t>
            </a:fld>
            <a:endParaRPr lang="zh-CN" altLang="en-US"/>
          </a:p>
        </p:txBody>
      </p:sp>
    </p:spTree>
    <p:extLst>
      <p:ext uri="{BB962C8B-B14F-4D97-AF65-F5344CB8AC3E}">
        <p14:creationId xmlns:p14="http://schemas.microsoft.com/office/powerpoint/2010/main" val="21052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40078CA-1F4D-47CD-9154-F02C31F7FB8A}" type="datetimeFigureOut">
              <a:rPr lang="zh-CN" altLang="en-US"/>
              <a:t>2018/10/17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AE03EF7-31BD-4E45-ACFC-2AD2C196B30B}" type="slidenum">
              <a:rPr lang="zh-CN" altLang="en-US"/>
              <a:t>‹#›</a:t>
            </a:fld>
            <a:endParaRPr lang="zh-CN" altLang="en-US"/>
          </a:p>
        </p:txBody>
      </p:sp>
    </p:spTree>
    <p:extLst>
      <p:ext uri="{BB962C8B-B14F-4D97-AF65-F5344CB8AC3E}">
        <p14:creationId xmlns:p14="http://schemas.microsoft.com/office/powerpoint/2010/main" val="593454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38C98D2-7900-47B0-8797-F2A465A4E0BC}" type="datetimeFigureOut">
              <a:rPr lang="zh-CN" altLang="en-US"/>
              <a:t>2018/10/17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C14287A-F440-4F72-A425-03D3EEDCF104}" type="slidenum">
              <a:rPr lang="zh-CN" altLang="en-US"/>
              <a:t>‹#›</a:t>
            </a:fld>
            <a:endParaRPr lang="zh-CN" altLang="en-US"/>
          </a:p>
        </p:txBody>
      </p:sp>
    </p:spTree>
    <p:extLst>
      <p:ext uri="{BB962C8B-B14F-4D97-AF65-F5344CB8AC3E}">
        <p14:creationId xmlns:p14="http://schemas.microsoft.com/office/powerpoint/2010/main" val="51741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3C912FA-D875-4380-840D-80FF85EE7454}" type="datetimeFigureOut">
              <a:rPr lang="zh-CN" altLang="en-US"/>
              <a:t>2018/10/17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576A3F9-A94C-4408-9B16-290FB94441D5}" type="slidenum">
              <a:rPr lang="zh-CN" altLang="en-US"/>
              <a:t>‹#›</a:t>
            </a:fld>
            <a:endParaRPr lang="zh-CN" altLang="en-US"/>
          </a:p>
        </p:txBody>
      </p:sp>
    </p:spTree>
    <p:extLst>
      <p:ext uri="{BB962C8B-B14F-4D97-AF65-F5344CB8AC3E}">
        <p14:creationId xmlns:p14="http://schemas.microsoft.com/office/powerpoint/2010/main" val="12069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27E70ED-B919-4EE0-AAE4-DDCC899DA985}" type="datetimeFigureOut">
              <a:rPr lang="zh-CN" altLang="en-US"/>
              <a:t>2018/10/17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4396033-7AC3-43DA-ABC7-DC3B472055B9}" type="slidenum">
              <a:rPr lang="zh-CN" altLang="en-US"/>
              <a:t>‹#›</a:t>
            </a:fld>
            <a:endParaRPr lang="zh-CN" altLang="en-US"/>
          </a:p>
        </p:txBody>
      </p:sp>
    </p:spTree>
    <p:extLst>
      <p:ext uri="{BB962C8B-B14F-4D97-AF65-F5344CB8AC3E}">
        <p14:creationId xmlns:p14="http://schemas.microsoft.com/office/powerpoint/2010/main" val="17223174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panose="020F05020202040A0204"/>
              </a:defRPr>
            </a:lvl1pPr>
          </a:lstStyle>
          <a:p>
            <a:pPr>
              <a:defRPr/>
            </a:pPr>
            <a:fld id="{51113AF7-8E6F-4278-AF14-1BCE30728F88}" type="datetimeFigureOut">
              <a:rPr lang="zh-CN" altLang="en-US"/>
              <a:t>2018/10/17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panose="020F05020202040A0204"/>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a:defRPr/>
            </a:pPr>
            <a:fld id="{CF0A8334-D66D-4FC8-ABFE-8D7C9EA2E675}" type="slidenum">
              <a:rPr lang="zh-CN" altLang="en-US"/>
              <a:t>‹#›</a:t>
            </a:fld>
            <a:endParaRPr lang="zh-CN" altLang="en-US"/>
          </a:p>
        </p:txBody>
      </p:sp>
    </p:spTree>
    <p:extLst>
      <p:ext uri="{BB962C8B-B14F-4D97-AF65-F5344CB8AC3E}">
        <p14:creationId xmlns:p14="http://schemas.microsoft.com/office/powerpoint/2010/main" val="1920069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jp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emf"/><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emf"/><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emf"/><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23.gif"/><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22.gi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087" name="组合 17"/>
          <p:cNvGrpSpPr/>
          <p:nvPr/>
        </p:nvGrpSpPr>
        <p:grpSpPr bwMode="auto">
          <a:xfrm>
            <a:off x="5226050" y="2405063"/>
            <a:ext cx="6234113" cy="1773042"/>
            <a:chOff x="271020" y="2420002"/>
            <a:chExt cx="6234569" cy="1772649"/>
          </a:xfrm>
        </p:grpSpPr>
        <p:sp>
          <p:nvSpPr>
            <p:cNvPr id="3089" name="文本框 18"/>
            <p:cNvSpPr txBox="1">
              <a:spLocks noChangeArrowheads="1"/>
            </p:cNvSpPr>
            <p:nvPr/>
          </p:nvSpPr>
          <p:spPr bwMode="auto">
            <a:xfrm>
              <a:off x="297950" y="2420002"/>
              <a:ext cx="4115955" cy="101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UML</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90" name="文本框 19"/>
            <p:cNvSpPr txBox="1">
              <a:spLocks noChangeArrowheads="1"/>
            </p:cNvSpPr>
            <p:nvPr/>
          </p:nvSpPr>
          <p:spPr bwMode="auto">
            <a:xfrm>
              <a:off x="271020" y="3269321"/>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5400" b="1"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概述</a:t>
              </a:r>
              <a:endParaRPr kumimoji="0" lang="zh-CN" altLang="en-US" sz="54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
        <p:nvSpPr>
          <p:cNvPr id="3088" name="文本框 20"/>
          <p:cNvSpPr txBox="1">
            <a:spLocks noChangeArrowheads="1"/>
          </p:cNvSpPr>
          <p:nvPr/>
        </p:nvSpPr>
        <p:spPr bwMode="auto">
          <a:xfrm>
            <a:off x="5226050" y="4453833"/>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tabLst/>
              <a:defRPr/>
            </a:pPr>
            <a:r>
              <a:rPr lang="en-US" altLang="zh-CN" sz="1600" dirty="0" smtClean="0">
                <a:solidFill>
                  <a:srgbClr val="353A3E"/>
                </a:solidFill>
                <a:latin typeface="微软雅黑" panose="020B0503020204020204" pitchFamily="34" charset="-122"/>
                <a:ea typeface="微软雅黑" panose="020B0503020204020204" pitchFamily="34" charset="-122"/>
              </a:rPr>
              <a:t>-INTRODUCTION OF UML-</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sp>
        <p:nvSpPr>
          <p:cNvPr id="19" name="文本框 20"/>
          <p:cNvSpPr txBox="1">
            <a:spLocks noChangeArrowheads="1"/>
          </p:cNvSpPr>
          <p:nvPr/>
        </p:nvSpPr>
        <p:spPr bwMode="auto">
          <a:xfrm>
            <a:off x="5252978" y="5067698"/>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报告小组：</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PRD2018-G12</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sp>
        <p:nvSpPr>
          <p:cNvPr id="20" name="文本框 20"/>
          <p:cNvSpPr txBox="1">
            <a:spLocks noChangeArrowheads="1"/>
          </p:cNvSpPr>
          <p:nvPr/>
        </p:nvSpPr>
        <p:spPr bwMode="auto">
          <a:xfrm>
            <a:off x="5252978" y="5405835"/>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小组成员：刘祺，陈铭阳，蓝舒雯，赵唯皓，赵佳锋</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83396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4" name="Oval 1"/>
          <p:cNvSpPr/>
          <p:nvPr/>
        </p:nvSpPr>
        <p:spPr>
          <a:xfrm>
            <a:off x="1479479" y="2532898"/>
            <a:ext cx="1828800" cy="1828800"/>
          </a:xfrm>
          <a:prstGeom prst="ellipse">
            <a:avLst/>
          </a:prstGeom>
          <a:noFill/>
          <a:ln w="3175"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25" name="Oval 5"/>
          <p:cNvSpPr/>
          <p:nvPr/>
        </p:nvSpPr>
        <p:spPr>
          <a:xfrm>
            <a:off x="1616004" y="2669423"/>
            <a:ext cx="1555750" cy="1555750"/>
          </a:xfrm>
          <a:prstGeom prst="ellipse">
            <a:avLst/>
          </a:prstGeom>
          <a:noFill/>
          <a:ln w="3175" cmpd="sng">
            <a:solidFill>
              <a:srgbClr val="F8D746"/>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OOSE</a:t>
            </a:r>
            <a:endPar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Arc 6"/>
          <p:cNvSpPr/>
          <p:nvPr/>
        </p:nvSpPr>
        <p:spPr>
          <a:xfrm>
            <a:off x="1550917" y="2604336"/>
            <a:ext cx="1685925" cy="1685925"/>
          </a:xfrm>
          <a:prstGeom prst="arc">
            <a:avLst>
              <a:gd name="adj1" fmla="val 16200000"/>
              <a:gd name="adj2" fmla="val 8631227"/>
            </a:avLst>
          </a:prstGeom>
          <a:noFill/>
          <a:ln w="127000"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27" name="TextBox 13"/>
          <p:cNvSpPr txBox="1">
            <a:spLocks noChangeArrowheads="1"/>
          </p:cNvSpPr>
          <p:nvPr/>
        </p:nvSpPr>
        <p:spPr bwMode="auto">
          <a:xfrm>
            <a:off x="933225" y="4617738"/>
            <a:ext cx="2921307" cy="325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fontAlgn="base">
              <a:lnSpc>
                <a:spcPct val="150000"/>
              </a:lnSpc>
              <a:spcBef>
                <a:spcPct val="20000"/>
              </a:spcBef>
              <a:spcAft>
                <a:spcPct val="0"/>
              </a:spcAft>
              <a:defRPr/>
            </a:pP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面向对象软件工程</a:t>
            </a:r>
            <a:endParaRPr lang="en-US" altLang="zh-CN" sz="1600" dirty="0" smtClean="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矩形 10"/>
          <p:cNvSpPr>
            <a:spLocks noChangeArrowheads="1"/>
          </p:cNvSpPr>
          <p:nvPr/>
        </p:nvSpPr>
        <p:spPr bwMode="auto">
          <a:xfrm>
            <a:off x="4017067" y="2532898"/>
            <a:ext cx="5285397"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OOSE</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（面向对象软件工程）方法于</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1994</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由</a:t>
            </a:r>
            <a:r>
              <a:rPr lang="zh-CN" altLang="en-US" sz="1600" dirty="0">
                <a:solidFill>
                  <a:prstClr val="black"/>
                </a:solidFill>
                <a:latin typeface="微软雅黑" panose="020B0503020204020204" pitchFamily="34" charset="-122"/>
                <a:ea typeface="微软雅黑" panose="020B0503020204020204" pitchFamily="34" charset="-122"/>
              </a:rPr>
              <a:t>伊瓦尔</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雅各布森</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提</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出。这种方法</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最大的特点就是面向用例（</a:t>
            </a:r>
            <a:r>
              <a:rPr lang="en-US" altLang="zh-CN"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Use-Case</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，并在用例的描述中</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引入了外部角色的概念</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。用例是精确描述需求的重要武器，</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但用例贯穿于整个开发过程，包括对系统的测试和验证</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OOSE</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比较适合支持商业工程和需求分析</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pic>
        <p:nvPicPr>
          <p:cNvPr id="49" name="图片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486111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4" name="Oval 1"/>
          <p:cNvSpPr/>
          <p:nvPr/>
        </p:nvSpPr>
        <p:spPr>
          <a:xfrm>
            <a:off x="1479479" y="2532898"/>
            <a:ext cx="1828800" cy="1828800"/>
          </a:xfrm>
          <a:prstGeom prst="ellipse">
            <a:avLst/>
          </a:prstGeom>
          <a:noFill/>
          <a:ln w="3175" cmpd="sng">
            <a:solidFill>
              <a:srgbClr val="BE55DC"/>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25" name="Oval 5"/>
          <p:cNvSpPr/>
          <p:nvPr/>
        </p:nvSpPr>
        <p:spPr>
          <a:xfrm>
            <a:off x="1616004" y="2669423"/>
            <a:ext cx="1555750" cy="1555750"/>
          </a:xfrm>
          <a:prstGeom prst="ellipse">
            <a:avLst/>
          </a:prstGeom>
          <a:noFill/>
          <a:ln w="3175" cmpd="sng">
            <a:solidFill>
              <a:srgbClr val="BE55DC"/>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OOA/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OOD</a:t>
            </a:r>
            <a:endPar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Arc 6"/>
          <p:cNvSpPr/>
          <p:nvPr/>
        </p:nvSpPr>
        <p:spPr>
          <a:xfrm>
            <a:off x="1550917" y="2604336"/>
            <a:ext cx="1685925" cy="1685925"/>
          </a:xfrm>
          <a:prstGeom prst="arc">
            <a:avLst>
              <a:gd name="adj1" fmla="val 16200000"/>
              <a:gd name="adj2" fmla="val 8631227"/>
            </a:avLst>
          </a:prstGeom>
          <a:noFill/>
          <a:ln w="127000" cmpd="sng">
            <a:solidFill>
              <a:srgbClr val="BE55DC"/>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27" name="TextBox 13"/>
          <p:cNvSpPr txBox="1">
            <a:spLocks noChangeArrowheads="1"/>
          </p:cNvSpPr>
          <p:nvPr/>
        </p:nvSpPr>
        <p:spPr bwMode="auto">
          <a:xfrm>
            <a:off x="933225" y="4617738"/>
            <a:ext cx="2921307" cy="325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fontAlgn="base">
              <a:lnSpc>
                <a:spcPct val="150000"/>
              </a:lnSpc>
              <a:spcBef>
                <a:spcPct val="20000"/>
              </a:spcBef>
              <a:spcAft>
                <a:spcPct val="0"/>
              </a:spcAft>
              <a:defRPr/>
            </a:pP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面向对象软件工程</a:t>
            </a:r>
            <a:endParaRPr lang="en-US" altLang="zh-CN" sz="1600" dirty="0" smtClean="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矩形 10"/>
          <p:cNvSpPr>
            <a:spLocks noChangeArrowheads="1"/>
          </p:cNvSpPr>
          <p:nvPr/>
        </p:nvSpPr>
        <p:spPr bwMode="auto">
          <a:xfrm>
            <a:off x="4017067" y="2532898"/>
            <a:ext cx="5285397"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著名的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OOA/OOD</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（面向对象分析</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设计）方法，即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Coad/Yourdon </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方法，是</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最早的面向对象的分析和设计方法之一</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。该方法</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简单、易学，适用于面向对象技术的初学者使用</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，但由于该方法</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在处理能力方面具有局限性</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，目前用的很少。</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pic>
        <p:nvPicPr>
          <p:cNvPr id="49" name="图片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406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4028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 name="矩形 4"/>
          <p:cNvSpPr/>
          <p:nvPr/>
        </p:nvSpPr>
        <p:spPr>
          <a:xfrm>
            <a:off x="2968421" y="4689128"/>
            <a:ext cx="5997791" cy="1338828"/>
          </a:xfrm>
          <a:prstGeom prst="rect">
            <a:avLst/>
          </a:prstGeom>
        </p:spPr>
        <p:txBody>
          <a:bodyPr wrap="square">
            <a:spAutoFit/>
          </a:bodyPr>
          <a:lstStyle/>
          <a:p>
            <a:pPr lvl="0" algn="ctr" defTabSz="1216025" fontAlgn="base">
              <a:lnSpc>
                <a:spcPct val="150000"/>
              </a:lnSpc>
              <a:spcBef>
                <a:spcPct val="20000"/>
              </a:spcBef>
              <a:spcAft>
                <a:spcPct val="0"/>
              </a:spcAft>
              <a:defRPr/>
            </a:pP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虽然当时的</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面向对象</a:t>
            </a:r>
            <a:r>
              <a:rPr lang="zh-CN" altLang="en-US">
                <a:solidFill>
                  <a:prstClr val="black"/>
                </a:solidFill>
                <a:latin typeface="微软雅黑" panose="020B0503020204020204" pitchFamily="34" charset="-122"/>
                <a:ea typeface="微软雅黑" panose="020B0503020204020204" pitchFamily="34" charset="-122"/>
                <a:sym typeface="Arial" panose="020B0604020202020204" pitchFamily="34" charset="0"/>
              </a:rPr>
              <a:t>建模</a:t>
            </a:r>
            <a:r>
              <a:rPr lang="zh-CN" altLang="en-US"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语言发展迅速，但</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由于各种建模语言所固有的差异和优缺点，使得使用者不知道该选用哪种语言。</a:t>
            </a:r>
            <a:endPar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508" y="1263705"/>
            <a:ext cx="2283615" cy="3425423"/>
          </a:xfrm>
          <a:prstGeom prst="rect">
            <a:avLst/>
          </a:prstGeom>
        </p:spPr>
      </p:pic>
      <p:pic>
        <p:nvPicPr>
          <p:cNvPr id="33" name="图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831785153"/>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4028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 name="矩形 4"/>
          <p:cNvSpPr/>
          <p:nvPr/>
        </p:nvSpPr>
        <p:spPr>
          <a:xfrm>
            <a:off x="1642963" y="4689128"/>
            <a:ext cx="8906074" cy="1754326"/>
          </a:xfrm>
          <a:prstGeom prst="rect">
            <a:avLst/>
          </a:prstGeom>
        </p:spPr>
        <p:txBody>
          <a:bodyPr wrap="square">
            <a:spAutoFit/>
          </a:bodyPr>
          <a:lstStyle/>
          <a:p>
            <a:pPr algn="ctr" defTabSz="1216025" fontAlgn="base">
              <a:lnSpc>
                <a:spcPct val="150000"/>
              </a:lnSpc>
              <a:spcBef>
                <a:spcPct val="20000"/>
              </a:spcBef>
              <a:spcAft>
                <a:spcPct val="0"/>
              </a:spcAft>
              <a:defRPr/>
            </a:pP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想要摆脱这种窘境，唯一的方法就是开发一种</a:t>
            </a:r>
            <a:r>
              <a:rPr lang="zh-CN" altLang="en-US"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统一建模</a:t>
            </a:r>
            <a:r>
              <a:rPr lang="zh-CN" altLang="en-US"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语言</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Jim</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Rumbaugh</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于</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1994</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离开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GE</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加入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Grady</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dirty="0" err="1"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Booch</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所</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在的</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Rational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公司，他们一起研究一种统一的方法，一年后，</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Unified Method 0.8</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诞生，同年，</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Rational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收购</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了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Jacobson</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所</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在的</a:t>
            </a:r>
            <a:r>
              <a:rPr lang="en-US" altLang="zh-CN"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Objectory</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AB</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公司</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。经过三年的共同努力，</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UML0.9</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和 </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UML0.91</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于</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1996</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年相继面世。</a:t>
            </a:r>
            <a:endPar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031528"/>
            <a:ext cx="3657600" cy="3657600"/>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6536267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4028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 name="矩形 4"/>
          <p:cNvSpPr/>
          <p:nvPr/>
        </p:nvSpPr>
        <p:spPr>
          <a:xfrm>
            <a:off x="1642963" y="4689128"/>
            <a:ext cx="8906074" cy="1706878"/>
          </a:xfrm>
          <a:prstGeom prst="rect">
            <a:avLst/>
          </a:prstGeom>
        </p:spPr>
        <p:txBody>
          <a:bodyPr wrap="square">
            <a:spAutoFit/>
          </a:bodyPr>
          <a:lstStyle/>
          <a:p>
            <a:pPr algn="ctr" defTabSz="1216025" fontAlgn="base">
              <a:lnSpc>
                <a:spcPct val="150000"/>
              </a:lnSpc>
              <a:spcBef>
                <a:spcPct val="20000"/>
              </a:spcBef>
              <a:spcAft>
                <a:spcPct val="0"/>
              </a:spcAft>
              <a:defRPr/>
            </a:pP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此后</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的创始人</a:t>
            </a:r>
            <a:r>
              <a:rPr lang="en-US" altLang="zh-CN"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Booch</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等邀请计算机软件工程界的著名人士和著名的企业如</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IBM</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HP</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DEC</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Microsoft</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Oracle</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等对</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进行评论，提出修改意见。</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1997</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Rational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公司向</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OMG</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递交了</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UML1.0</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标准文本。</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1997</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11</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OMG</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宣布接受</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，认定为标准的建模语言。</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目前还在不断发展和完善。</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160" y="698560"/>
            <a:ext cx="3133680" cy="4178240"/>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3796684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3064"/>
              <a:chOff x="271020" y="2420002"/>
              <a:chExt cx="6234569" cy="1773064"/>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03</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lang="en-US" altLang="zh-CN" sz="5400" b="1" noProof="0" dirty="0">
                    <a:solidFill>
                      <a:srgbClr val="F77258"/>
                    </a:solidFill>
                    <a:latin typeface="微软雅黑" panose="020B0503020204020204" pitchFamily="34" charset="-122"/>
                    <a:ea typeface="微软雅黑" panose="020B0503020204020204" pitchFamily="34" charset="-122"/>
                  </a:rPr>
                  <a:t> </a:t>
                </a:r>
                <a:r>
                  <a:rPr lang="zh-CN" altLang="en-US" sz="5400" b="1" dirty="0" smtClean="0">
                    <a:solidFill>
                      <a:srgbClr val="F77258"/>
                    </a:solidFill>
                    <a:latin typeface="微软雅黑" panose="020B0503020204020204" pitchFamily="34" charset="-122"/>
                    <a:ea typeface="微软雅黑" panose="020B0503020204020204" pitchFamily="34" charset="-122"/>
                  </a:rPr>
                  <a:t>的特点</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FEATURES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736909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的特点</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765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Freeform 6"/>
          <p:cNvSpPr/>
          <p:nvPr/>
        </p:nvSpPr>
        <p:spPr bwMode="auto">
          <a:xfrm rot="19653139">
            <a:off x="6881691" y="1624738"/>
            <a:ext cx="1335088" cy="982663"/>
          </a:xfrm>
          <a:custGeom>
            <a:avLst/>
            <a:gdLst/>
            <a:ahLst/>
            <a:cxnLst>
              <a:cxn ang="0">
                <a:pos x="924" y="201"/>
              </a:cxn>
              <a:cxn ang="0">
                <a:pos x="563" y="679"/>
              </a:cxn>
              <a:cxn ang="0">
                <a:pos x="0" y="440"/>
              </a:cxn>
              <a:cxn ang="0">
                <a:pos x="0" y="440"/>
              </a:cxn>
              <a:cxn ang="0">
                <a:pos x="374" y="0"/>
              </a:cxn>
              <a:cxn ang="0">
                <a:pos x="924" y="192"/>
              </a:cxn>
              <a:cxn ang="0">
                <a:pos x="924" y="201"/>
              </a:cxn>
            </a:cxnLst>
            <a:rect l="0" t="0" r="r" b="b"/>
            <a:pathLst>
              <a:path w="924" h="679">
                <a:moveTo>
                  <a:pt x="924" y="201"/>
                </a:moveTo>
                <a:lnTo>
                  <a:pt x="563" y="679"/>
                </a:lnTo>
                <a:lnTo>
                  <a:pt x="0" y="440"/>
                </a:lnTo>
                <a:lnTo>
                  <a:pt x="0" y="440"/>
                </a:lnTo>
                <a:lnTo>
                  <a:pt x="374" y="0"/>
                </a:lnTo>
                <a:lnTo>
                  <a:pt x="924" y="192"/>
                </a:lnTo>
                <a:lnTo>
                  <a:pt x="924" y="201"/>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7" name="Freeform 7"/>
          <p:cNvSpPr/>
          <p:nvPr/>
        </p:nvSpPr>
        <p:spPr bwMode="auto">
          <a:xfrm rot="19653139">
            <a:off x="7854829" y="1604101"/>
            <a:ext cx="619125" cy="1260475"/>
          </a:xfrm>
          <a:custGeom>
            <a:avLst/>
            <a:gdLst/>
            <a:ahLst/>
            <a:cxnLst>
              <a:cxn ang="0">
                <a:pos x="428" y="458"/>
              </a:cxn>
              <a:cxn ang="0">
                <a:pos x="106" y="872"/>
              </a:cxn>
              <a:cxn ang="0">
                <a:pos x="106" y="872"/>
              </a:cxn>
              <a:cxn ang="0">
                <a:pos x="0" y="478"/>
              </a:cxn>
              <a:cxn ang="0">
                <a:pos x="361" y="0"/>
              </a:cxn>
              <a:cxn ang="0">
                <a:pos x="428" y="458"/>
              </a:cxn>
            </a:cxnLst>
            <a:rect l="0" t="0" r="r" b="b"/>
            <a:pathLst>
              <a:path w="428" h="872">
                <a:moveTo>
                  <a:pt x="428" y="458"/>
                </a:moveTo>
                <a:lnTo>
                  <a:pt x="106" y="872"/>
                </a:lnTo>
                <a:lnTo>
                  <a:pt x="106" y="872"/>
                </a:lnTo>
                <a:lnTo>
                  <a:pt x="0" y="478"/>
                </a:lnTo>
                <a:lnTo>
                  <a:pt x="361" y="0"/>
                </a:lnTo>
                <a:lnTo>
                  <a:pt x="428" y="458"/>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8" name="Freeform 8"/>
          <p:cNvSpPr/>
          <p:nvPr/>
        </p:nvSpPr>
        <p:spPr bwMode="auto">
          <a:xfrm rot="19653139">
            <a:off x="7234116" y="2266088"/>
            <a:ext cx="966788" cy="914400"/>
          </a:xfrm>
          <a:custGeom>
            <a:avLst/>
            <a:gdLst/>
            <a:ahLst/>
            <a:cxnLst>
              <a:cxn ang="0">
                <a:pos x="607" y="403"/>
              </a:cxn>
              <a:cxn ang="0">
                <a:pos x="608" y="404"/>
              </a:cxn>
              <a:cxn ang="0">
                <a:pos x="669" y="633"/>
              </a:cxn>
              <a:cxn ang="0">
                <a:pos x="158" y="393"/>
              </a:cxn>
              <a:cxn ang="0">
                <a:pos x="0" y="0"/>
              </a:cxn>
              <a:cxn ang="0">
                <a:pos x="563" y="239"/>
              </a:cxn>
              <a:cxn ang="0">
                <a:pos x="607" y="403"/>
              </a:cxn>
              <a:cxn ang="0">
                <a:pos x="607" y="403"/>
              </a:cxn>
            </a:cxnLst>
            <a:rect l="0" t="0" r="r" b="b"/>
            <a:pathLst>
              <a:path w="669" h="633">
                <a:moveTo>
                  <a:pt x="607" y="403"/>
                </a:moveTo>
                <a:lnTo>
                  <a:pt x="608" y="404"/>
                </a:lnTo>
                <a:lnTo>
                  <a:pt x="669" y="633"/>
                </a:lnTo>
                <a:lnTo>
                  <a:pt x="158" y="393"/>
                </a:lnTo>
                <a:lnTo>
                  <a:pt x="0" y="0"/>
                </a:lnTo>
                <a:lnTo>
                  <a:pt x="563" y="239"/>
                </a:lnTo>
                <a:lnTo>
                  <a:pt x="607" y="403"/>
                </a:lnTo>
                <a:lnTo>
                  <a:pt x="607" y="403"/>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9" name="Freeform 12"/>
          <p:cNvSpPr/>
          <p:nvPr/>
        </p:nvSpPr>
        <p:spPr bwMode="auto">
          <a:xfrm rot="1692461">
            <a:off x="8519991" y="4259988"/>
            <a:ext cx="496888" cy="1350963"/>
          </a:xfrm>
          <a:custGeom>
            <a:avLst/>
            <a:gdLst/>
            <a:ahLst/>
            <a:cxnLst>
              <a:cxn ang="0">
                <a:pos x="304" y="430"/>
              </a:cxn>
              <a:cxn ang="0">
                <a:pos x="9" y="935"/>
              </a:cxn>
              <a:cxn ang="0">
                <a:pos x="0" y="554"/>
              </a:cxn>
              <a:cxn ang="0">
                <a:pos x="344" y="0"/>
              </a:cxn>
              <a:cxn ang="0">
                <a:pos x="304" y="430"/>
              </a:cxn>
            </a:cxnLst>
            <a:rect l="0" t="0" r="r" b="b"/>
            <a:pathLst>
              <a:path w="344" h="935">
                <a:moveTo>
                  <a:pt x="304" y="430"/>
                </a:moveTo>
                <a:lnTo>
                  <a:pt x="9" y="935"/>
                </a:lnTo>
                <a:lnTo>
                  <a:pt x="0" y="554"/>
                </a:lnTo>
                <a:lnTo>
                  <a:pt x="344" y="0"/>
                </a:lnTo>
                <a:lnTo>
                  <a:pt x="304" y="430"/>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0" name="Freeform 13"/>
          <p:cNvSpPr/>
          <p:nvPr/>
        </p:nvSpPr>
        <p:spPr bwMode="auto">
          <a:xfrm rot="1692461">
            <a:off x="7811966" y="3753576"/>
            <a:ext cx="1470025" cy="1128712"/>
          </a:xfrm>
          <a:custGeom>
            <a:avLst/>
            <a:gdLst/>
            <a:ahLst/>
            <a:cxnLst>
              <a:cxn ang="0">
                <a:pos x="1017" y="227"/>
              </a:cxn>
              <a:cxn ang="0">
                <a:pos x="673" y="781"/>
              </a:cxn>
              <a:cxn ang="0">
                <a:pos x="0" y="493"/>
              </a:cxn>
              <a:cxn ang="0">
                <a:pos x="0" y="493"/>
              </a:cxn>
              <a:cxn ang="0">
                <a:pos x="369" y="0"/>
              </a:cxn>
              <a:cxn ang="0">
                <a:pos x="1017" y="227"/>
              </a:cxn>
            </a:cxnLst>
            <a:rect l="0" t="0" r="r" b="b"/>
            <a:pathLst>
              <a:path w="1017" h="781">
                <a:moveTo>
                  <a:pt x="1017" y="227"/>
                </a:moveTo>
                <a:lnTo>
                  <a:pt x="673" y="781"/>
                </a:lnTo>
                <a:lnTo>
                  <a:pt x="0" y="493"/>
                </a:lnTo>
                <a:lnTo>
                  <a:pt x="0" y="493"/>
                </a:lnTo>
                <a:lnTo>
                  <a:pt x="369" y="0"/>
                </a:lnTo>
                <a:lnTo>
                  <a:pt x="1017" y="227"/>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1" name="Freeform 14"/>
          <p:cNvSpPr/>
          <p:nvPr/>
        </p:nvSpPr>
        <p:spPr bwMode="auto">
          <a:xfrm rot="1692461">
            <a:off x="7543679" y="4277451"/>
            <a:ext cx="984250" cy="966787"/>
          </a:xfrm>
          <a:custGeom>
            <a:avLst/>
            <a:gdLst/>
            <a:ahLst/>
            <a:cxnLst>
              <a:cxn ang="0">
                <a:pos x="682" y="669"/>
              </a:cxn>
              <a:cxn ang="0">
                <a:pos x="87" y="391"/>
              </a:cxn>
              <a:cxn ang="0">
                <a:pos x="0" y="0"/>
              </a:cxn>
              <a:cxn ang="0">
                <a:pos x="673" y="288"/>
              </a:cxn>
              <a:cxn ang="0">
                <a:pos x="682" y="669"/>
              </a:cxn>
              <a:cxn ang="0">
                <a:pos x="682" y="669"/>
              </a:cxn>
            </a:cxnLst>
            <a:rect l="0" t="0" r="r" b="b"/>
            <a:pathLst>
              <a:path w="682" h="669">
                <a:moveTo>
                  <a:pt x="682" y="669"/>
                </a:moveTo>
                <a:lnTo>
                  <a:pt x="87" y="391"/>
                </a:lnTo>
                <a:lnTo>
                  <a:pt x="0" y="0"/>
                </a:lnTo>
                <a:lnTo>
                  <a:pt x="673" y="288"/>
                </a:lnTo>
                <a:lnTo>
                  <a:pt x="682" y="669"/>
                </a:lnTo>
                <a:lnTo>
                  <a:pt x="682" y="669"/>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2" name="Freeform 9"/>
          <p:cNvSpPr/>
          <p:nvPr/>
        </p:nvSpPr>
        <p:spPr bwMode="auto">
          <a:xfrm rot="20519288">
            <a:off x="4305179" y="951638"/>
            <a:ext cx="1457325" cy="1193800"/>
          </a:xfrm>
          <a:custGeom>
            <a:avLst/>
            <a:gdLst/>
            <a:ahLst/>
            <a:cxnLst>
              <a:cxn ang="0">
                <a:pos x="1008" y="247"/>
              </a:cxn>
              <a:cxn ang="0">
                <a:pos x="570" y="826"/>
              </a:cxn>
              <a:cxn ang="0">
                <a:pos x="0" y="516"/>
              </a:cxn>
              <a:cxn ang="0">
                <a:pos x="440" y="0"/>
              </a:cxn>
              <a:cxn ang="0">
                <a:pos x="1008" y="247"/>
              </a:cxn>
              <a:cxn ang="0">
                <a:pos x="1008" y="247"/>
              </a:cxn>
            </a:cxnLst>
            <a:rect l="0" t="0" r="r" b="b"/>
            <a:pathLst>
              <a:path w="1008" h="826">
                <a:moveTo>
                  <a:pt x="1008" y="247"/>
                </a:moveTo>
                <a:lnTo>
                  <a:pt x="570" y="826"/>
                </a:lnTo>
                <a:lnTo>
                  <a:pt x="0" y="516"/>
                </a:lnTo>
                <a:lnTo>
                  <a:pt x="440" y="0"/>
                </a:lnTo>
                <a:lnTo>
                  <a:pt x="1008" y="247"/>
                </a:lnTo>
                <a:lnTo>
                  <a:pt x="1008" y="247"/>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3" name="Freeform 10"/>
          <p:cNvSpPr/>
          <p:nvPr/>
        </p:nvSpPr>
        <p:spPr bwMode="auto">
          <a:xfrm rot="20519288">
            <a:off x="5235454" y="1132613"/>
            <a:ext cx="820737" cy="1325563"/>
          </a:xfrm>
          <a:custGeom>
            <a:avLst/>
            <a:gdLst/>
            <a:ahLst/>
            <a:cxnLst>
              <a:cxn ang="0">
                <a:pos x="183" y="917"/>
              </a:cxn>
              <a:cxn ang="0">
                <a:pos x="0" y="579"/>
              </a:cxn>
              <a:cxn ang="0">
                <a:pos x="438" y="0"/>
              </a:cxn>
              <a:cxn ang="0">
                <a:pos x="568" y="417"/>
              </a:cxn>
              <a:cxn ang="0">
                <a:pos x="183" y="917"/>
              </a:cxn>
            </a:cxnLst>
            <a:rect l="0" t="0" r="r" b="b"/>
            <a:pathLst>
              <a:path w="568" h="917">
                <a:moveTo>
                  <a:pt x="183" y="917"/>
                </a:moveTo>
                <a:lnTo>
                  <a:pt x="0" y="579"/>
                </a:lnTo>
                <a:lnTo>
                  <a:pt x="438" y="0"/>
                </a:lnTo>
                <a:lnTo>
                  <a:pt x="568" y="417"/>
                </a:lnTo>
                <a:lnTo>
                  <a:pt x="183" y="917"/>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4" name="Freeform 11"/>
          <p:cNvSpPr/>
          <p:nvPr/>
        </p:nvSpPr>
        <p:spPr bwMode="auto">
          <a:xfrm rot="20519288">
            <a:off x="4505204" y="1724751"/>
            <a:ext cx="1087437" cy="936625"/>
          </a:xfrm>
          <a:custGeom>
            <a:avLst/>
            <a:gdLst/>
            <a:ahLst/>
            <a:cxnLst>
              <a:cxn ang="0">
                <a:pos x="753" y="648"/>
              </a:cxn>
              <a:cxn ang="0">
                <a:pos x="234" y="348"/>
              </a:cxn>
              <a:cxn ang="0">
                <a:pos x="0" y="0"/>
              </a:cxn>
              <a:cxn ang="0">
                <a:pos x="570" y="310"/>
              </a:cxn>
              <a:cxn ang="0">
                <a:pos x="753" y="648"/>
              </a:cxn>
            </a:cxnLst>
            <a:rect l="0" t="0" r="r" b="b"/>
            <a:pathLst>
              <a:path w="753" h="648">
                <a:moveTo>
                  <a:pt x="753" y="648"/>
                </a:moveTo>
                <a:lnTo>
                  <a:pt x="234" y="348"/>
                </a:lnTo>
                <a:lnTo>
                  <a:pt x="0" y="0"/>
                </a:lnTo>
                <a:lnTo>
                  <a:pt x="570" y="310"/>
                </a:lnTo>
                <a:lnTo>
                  <a:pt x="753" y="648"/>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Freeform 15"/>
          <p:cNvSpPr>
            <a:spLocks noEditPoints="1"/>
          </p:cNvSpPr>
          <p:nvPr/>
        </p:nvSpPr>
        <p:spPr bwMode="auto">
          <a:xfrm rot="20342882">
            <a:off x="5338641" y="3083651"/>
            <a:ext cx="1622425" cy="1406525"/>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Freeform 16"/>
          <p:cNvSpPr/>
          <p:nvPr/>
        </p:nvSpPr>
        <p:spPr bwMode="auto">
          <a:xfrm rot="20342882">
            <a:off x="6476879" y="3297963"/>
            <a:ext cx="623887" cy="1423988"/>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7" name="Freeform 17"/>
          <p:cNvSpPr/>
          <p:nvPr/>
        </p:nvSpPr>
        <p:spPr bwMode="auto">
          <a:xfrm rot="20342882">
            <a:off x="5586291" y="3982176"/>
            <a:ext cx="1131888" cy="998537"/>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Freeform 15"/>
          <p:cNvSpPr>
            <a:spLocks noEditPoints="1"/>
          </p:cNvSpPr>
          <p:nvPr/>
        </p:nvSpPr>
        <p:spPr bwMode="auto">
          <a:xfrm rot="16200000" flipV="1">
            <a:off x="6122866" y="2388326"/>
            <a:ext cx="425450" cy="368300"/>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9" name="Freeform 16"/>
          <p:cNvSpPr/>
          <p:nvPr/>
        </p:nvSpPr>
        <p:spPr bwMode="auto">
          <a:xfrm rot="16200000" flipV="1">
            <a:off x="6138742" y="2251800"/>
            <a:ext cx="163512" cy="373063"/>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0" name="Freeform 17"/>
          <p:cNvSpPr/>
          <p:nvPr/>
        </p:nvSpPr>
        <p:spPr bwMode="auto">
          <a:xfrm rot="16200000" flipV="1">
            <a:off x="6017297" y="2506595"/>
            <a:ext cx="295275" cy="261938"/>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1" name="Freeform 15"/>
          <p:cNvSpPr>
            <a:spLocks noEditPoints="1"/>
          </p:cNvSpPr>
          <p:nvPr/>
        </p:nvSpPr>
        <p:spPr bwMode="auto">
          <a:xfrm rot="20257227" flipV="1">
            <a:off x="6951541" y="5085488"/>
            <a:ext cx="746125" cy="646113"/>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2" name="Freeform 16"/>
          <p:cNvSpPr/>
          <p:nvPr/>
        </p:nvSpPr>
        <p:spPr bwMode="auto">
          <a:xfrm rot="20257227" flipV="1">
            <a:off x="7324604" y="4804501"/>
            <a:ext cx="287337" cy="655637"/>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Freeform 17"/>
          <p:cNvSpPr/>
          <p:nvPr/>
        </p:nvSpPr>
        <p:spPr bwMode="auto">
          <a:xfrm rot="20257227" flipV="1">
            <a:off x="6845179" y="4945788"/>
            <a:ext cx="520700" cy="458788"/>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cxnSp>
        <p:nvCxnSpPr>
          <p:cNvPr id="25" name="Straight Connector 41"/>
          <p:cNvCxnSpPr/>
          <p:nvPr/>
        </p:nvCxnSpPr>
        <p:spPr>
          <a:xfrm>
            <a:off x="8242179" y="1762851"/>
            <a:ext cx="758825" cy="0"/>
          </a:xfrm>
          <a:prstGeom prst="line">
            <a:avLst/>
          </a:prstGeom>
          <a:ln>
            <a:solidFill>
              <a:srgbClr val="F77258"/>
            </a:solidFil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43"/>
          <p:cNvCxnSpPr/>
          <p:nvPr/>
        </p:nvCxnSpPr>
        <p:spPr>
          <a:xfrm>
            <a:off x="9380416" y="4417151"/>
            <a:ext cx="406400" cy="0"/>
          </a:xfrm>
          <a:prstGeom prst="line">
            <a:avLst/>
          </a:prstGeom>
          <a:ln>
            <a:solidFill>
              <a:srgbClr val="F77258"/>
            </a:solidFill>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48"/>
          <p:cNvCxnSpPr/>
          <p:nvPr/>
        </p:nvCxnSpPr>
        <p:spPr>
          <a:xfrm flipH="1">
            <a:off x="3617791" y="1762851"/>
            <a:ext cx="758825" cy="0"/>
          </a:xfrm>
          <a:prstGeom prst="line">
            <a:avLst/>
          </a:prstGeom>
          <a:ln>
            <a:solidFill>
              <a:srgbClr val="F77258"/>
            </a:solidFil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49"/>
          <p:cNvCxnSpPr/>
          <p:nvPr/>
        </p:nvCxnSpPr>
        <p:spPr>
          <a:xfrm flipH="1">
            <a:off x="4717929" y="3812313"/>
            <a:ext cx="758825" cy="0"/>
          </a:xfrm>
          <a:prstGeom prst="line">
            <a:avLst/>
          </a:prstGeom>
          <a:ln>
            <a:solidFill>
              <a:srgbClr val="F77258"/>
            </a:solidFill>
            <a:tailEnd type="oval"/>
          </a:ln>
        </p:spPr>
        <p:style>
          <a:lnRef idx="1">
            <a:schemeClr val="accent1"/>
          </a:lnRef>
          <a:fillRef idx="0">
            <a:schemeClr val="accent1"/>
          </a:fillRef>
          <a:effectRef idx="0">
            <a:schemeClr val="accent1"/>
          </a:effectRef>
          <a:fontRef idx="minor">
            <a:schemeClr val="tx1"/>
          </a:fontRef>
        </p:style>
      </p:cxnSp>
      <p:sp>
        <p:nvSpPr>
          <p:cNvPr id="27674" name="Rectangle 51"/>
          <p:cNvSpPr>
            <a:spLocks noChangeArrowheads="1"/>
          </p:cNvSpPr>
          <p:nvPr/>
        </p:nvSpPr>
        <p:spPr bwMode="auto">
          <a:xfrm>
            <a:off x="9231191" y="1959701"/>
            <a:ext cx="1927225"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1216025" rtl="0" eaLnBrk="1" fontAlgn="base" latinLnBrk="0" hangingPunct="1">
              <a:lnSpc>
                <a:spcPct val="12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UML</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吸取了面向对象领域中各种优秀的思想，其中也包括非</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面向对象</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方法的影响。</a:t>
            </a: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UML</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支持面向对象软件开发。</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27675" name="Rectangle 53"/>
          <p:cNvSpPr>
            <a:spLocks noChangeArrowheads="1"/>
          </p:cNvSpPr>
          <p:nvPr/>
        </p:nvSpPr>
        <p:spPr bwMode="auto">
          <a:xfrm>
            <a:off x="9931279" y="4572726"/>
            <a:ext cx="198913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1216025" rtl="0" eaLnBrk="1" fontAlgn="base" latinLnBrk="0" hangingPunct="1">
              <a:lnSpc>
                <a:spcPct val="12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UML</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独立于开发过程，可以应用到任意一种开发过程中去。</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27677" name="Rectangle 55"/>
          <p:cNvSpPr>
            <a:spLocks noChangeArrowheads="1"/>
          </p:cNvSpPr>
          <p:nvPr/>
        </p:nvSpPr>
        <p:spPr bwMode="auto">
          <a:xfrm>
            <a:off x="1381004" y="2072413"/>
            <a:ext cx="200183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r" defTabSz="1216025" rtl="0" eaLnBrk="1" fontAlgn="base" latinLnBrk="0" hangingPunct="1">
              <a:lnSpc>
                <a:spcPct val="12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UML</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已经被</a:t>
            </a: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OMG</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接受为标准建模语言。它同统一了</a:t>
            </a:r>
            <a:r>
              <a:rPr kumimoji="0" lang="en-US" altLang="zh-CN" sz="1400" b="0" i="0" u="none" strike="noStrike" kern="120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Booch</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a:t>
            </a: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OMT</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和</a:t>
            </a: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OOSE</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等方法中的基本概念和符号。</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27678" name="Rectangle 57"/>
          <p:cNvSpPr>
            <a:spLocks noChangeArrowheads="1"/>
          </p:cNvSpPr>
          <p:nvPr/>
        </p:nvSpPr>
        <p:spPr bwMode="auto">
          <a:xfrm>
            <a:off x="2336679" y="4067901"/>
            <a:ext cx="21240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r" defTabSz="1216025" rtl="0" eaLnBrk="1" fontAlgn="base" latinLnBrk="0" hangingPunct="1">
              <a:lnSpc>
                <a:spcPct val="12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UML</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在演变的过程当中还提出了一些新的概念。</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37" name="Freeform 15"/>
          <p:cNvSpPr>
            <a:spLocks noEditPoints="1"/>
          </p:cNvSpPr>
          <p:nvPr/>
        </p:nvSpPr>
        <p:spPr bwMode="auto">
          <a:xfrm rot="16940679" flipV="1">
            <a:off x="5953514" y="5484721"/>
            <a:ext cx="952500" cy="823912"/>
          </a:xfrm>
          <a:custGeom>
            <a:avLst/>
            <a:gdLst/>
            <a:ahLst/>
            <a:cxnLst>
              <a:cxn ang="0">
                <a:pos x="703" y="973"/>
              </a:cxn>
              <a:cxn ang="0">
                <a:pos x="0" y="591"/>
              </a:cxn>
              <a:cxn ang="0">
                <a:pos x="443" y="0"/>
              </a:cxn>
              <a:cxn ang="0">
                <a:pos x="1123" y="296"/>
              </a:cxn>
              <a:cxn ang="0">
                <a:pos x="703" y="973"/>
              </a:cxn>
              <a:cxn ang="0">
                <a:pos x="505" y="230"/>
              </a:cxn>
              <a:cxn ang="0">
                <a:pos x="505" y="230"/>
              </a:cxn>
              <a:cxn ang="0">
                <a:pos x="505" y="230"/>
              </a:cxn>
              <a:cxn ang="0">
                <a:pos x="505" y="230"/>
              </a:cxn>
              <a:cxn ang="0">
                <a:pos x="538" y="246"/>
              </a:cxn>
              <a:cxn ang="0">
                <a:pos x="538" y="246"/>
              </a:cxn>
              <a:cxn ang="0">
                <a:pos x="538" y="246"/>
              </a:cxn>
              <a:cxn ang="0">
                <a:pos x="538" y="246"/>
              </a:cxn>
            </a:cxnLst>
            <a:rect l="0" t="0" r="r" b="b"/>
            <a:pathLst>
              <a:path w="1123" h="973">
                <a:moveTo>
                  <a:pt x="703" y="973"/>
                </a:moveTo>
                <a:lnTo>
                  <a:pt x="0" y="591"/>
                </a:lnTo>
                <a:lnTo>
                  <a:pt x="443" y="0"/>
                </a:lnTo>
                <a:lnTo>
                  <a:pt x="1123" y="296"/>
                </a:lnTo>
                <a:lnTo>
                  <a:pt x="703" y="973"/>
                </a:lnTo>
                <a:close/>
                <a:moveTo>
                  <a:pt x="505" y="230"/>
                </a:moveTo>
                <a:lnTo>
                  <a:pt x="505" y="230"/>
                </a:lnTo>
                <a:lnTo>
                  <a:pt x="505" y="230"/>
                </a:lnTo>
                <a:lnTo>
                  <a:pt x="505" y="230"/>
                </a:lnTo>
                <a:close/>
                <a:moveTo>
                  <a:pt x="538" y="246"/>
                </a:moveTo>
                <a:lnTo>
                  <a:pt x="538" y="246"/>
                </a:lnTo>
                <a:lnTo>
                  <a:pt x="538" y="246"/>
                </a:lnTo>
                <a:lnTo>
                  <a:pt x="538" y="246"/>
                </a:lnTo>
                <a:close/>
              </a:path>
            </a:pathLst>
          </a:cu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38" name="Freeform 16"/>
          <p:cNvSpPr/>
          <p:nvPr/>
        </p:nvSpPr>
        <p:spPr bwMode="auto">
          <a:xfrm rot="16940679" flipV="1">
            <a:off x="6060670" y="5128327"/>
            <a:ext cx="365125" cy="835025"/>
          </a:xfrm>
          <a:custGeom>
            <a:avLst/>
            <a:gdLst/>
            <a:ahLst/>
            <a:cxnLst>
              <a:cxn ang="0">
                <a:pos x="80" y="986"/>
              </a:cxn>
              <a:cxn ang="0">
                <a:pos x="0" y="677"/>
              </a:cxn>
              <a:cxn ang="0">
                <a:pos x="420" y="0"/>
              </a:cxn>
              <a:cxn ang="0">
                <a:pos x="432" y="383"/>
              </a:cxn>
              <a:cxn ang="0">
                <a:pos x="80" y="986"/>
              </a:cxn>
            </a:cxnLst>
            <a:rect l="0" t="0" r="r" b="b"/>
            <a:pathLst>
              <a:path w="432" h="986">
                <a:moveTo>
                  <a:pt x="80" y="986"/>
                </a:moveTo>
                <a:lnTo>
                  <a:pt x="0" y="677"/>
                </a:lnTo>
                <a:lnTo>
                  <a:pt x="420" y="0"/>
                </a:lnTo>
                <a:lnTo>
                  <a:pt x="432" y="383"/>
                </a:lnTo>
                <a:lnTo>
                  <a:pt x="80" y="986"/>
                </a:lnTo>
                <a:close/>
              </a:path>
            </a:pathLst>
          </a:cu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39" name="Freeform 17"/>
          <p:cNvSpPr/>
          <p:nvPr/>
        </p:nvSpPr>
        <p:spPr bwMode="auto">
          <a:xfrm rot="16940679" flipV="1">
            <a:off x="5694751" y="5662521"/>
            <a:ext cx="663575" cy="585788"/>
          </a:xfrm>
          <a:custGeom>
            <a:avLst/>
            <a:gdLst/>
            <a:ahLst/>
            <a:cxnLst>
              <a:cxn ang="0">
                <a:pos x="783" y="691"/>
              </a:cxn>
              <a:cxn ang="0">
                <a:pos x="180" y="341"/>
              </a:cxn>
              <a:cxn ang="0">
                <a:pos x="0" y="0"/>
              </a:cxn>
              <a:cxn ang="0">
                <a:pos x="0" y="0"/>
              </a:cxn>
              <a:cxn ang="0">
                <a:pos x="703" y="382"/>
              </a:cxn>
              <a:cxn ang="0">
                <a:pos x="783" y="691"/>
              </a:cxn>
            </a:cxnLst>
            <a:rect l="0" t="0" r="r" b="b"/>
            <a:pathLst>
              <a:path w="783" h="691">
                <a:moveTo>
                  <a:pt x="783" y="691"/>
                </a:moveTo>
                <a:lnTo>
                  <a:pt x="180" y="341"/>
                </a:lnTo>
                <a:lnTo>
                  <a:pt x="0" y="0"/>
                </a:lnTo>
                <a:lnTo>
                  <a:pt x="0" y="0"/>
                </a:lnTo>
                <a:lnTo>
                  <a:pt x="703" y="382"/>
                </a:lnTo>
                <a:lnTo>
                  <a:pt x="783" y="691"/>
                </a:ln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0" name="TextBox 54"/>
          <p:cNvSpPr txBox="1"/>
          <p:nvPr/>
        </p:nvSpPr>
        <p:spPr>
          <a:xfrm>
            <a:off x="3462216" y="3632926"/>
            <a:ext cx="903288" cy="307975"/>
          </a:xfrm>
          <a:prstGeom prst="rect">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400" b="1">
                <a:solidFill>
                  <a:schemeClr val="bg1"/>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prstClr val="white"/>
                </a:solidFill>
              </a:rPr>
              <a:t>特点</a:t>
            </a:r>
            <a:r>
              <a:rPr lang="en-US" altLang="zh-CN" dirty="0" smtClean="0">
                <a:solidFill>
                  <a:prstClr val="white"/>
                </a:solidFill>
              </a:rPr>
              <a:t>3</a:t>
            </a:r>
            <a:endPar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1" name="TextBox 54"/>
          <p:cNvSpPr txBox="1"/>
          <p:nvPr/>
        </p:nvSpPr>
        <p:spPr>
          <a:xfrm>
            <a:off x="9334379" y="1602513"/>
            <a:ext cx="903287" cy="307975"/>
          </a:xfrm>
          <a:prstGeom prst="rect">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400" b="1">
                <a:solidFill>
                  <a:schemeClr val="bg1"/>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特点</a:t>
            </a:r>
            <a:r>
              <a:rPr kumimoji="0" lang="en-US" altLang="zh-CN" sz="14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2</a:t>
            </a:r>
            <a:endPar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2" name="TextBox 54"/>
          <p:cNvSpPr txBox="1"/>
          <p:nvPr/>
        </p:nvSpPr>
        <p:spPr>
          <a:xfrm>
            <a:off x="10028116" y="4223476"/>
            <a:ext cx="901700" cy="307975"/>
          </a:xfrm>
          <a:prstGeom prst="rect">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400" b="1">
                <a:solidFill>
                  <a:schemeClr val="bg1"/>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特点</a:t>
            </a:r>
            <a:r>
              <a:rPr kumimoji="0" lang="en-US" altLang="zh-CN" sz="14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4</a:t>
            </a:r>
            <a:endPar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3" name="TextBox 54"/>
          <p:cNvSpPr txBox="1"/>
          <p:nvPr/>
        </p:nvSpPr>
        <p:spPr>
          <a:xfrm>
            <a:off x="2400485" y="1612893"/>
            <a:ext cx="903287" cy="307975"/>
          </a:xfrm>
          <a:prstGeom prst="rect">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400" b="1">
                <a:solidFill>
                  <a:schemeClr val="bg1"/>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特点</a:t>
            </a:r>
            <a:r>
              <a:rPr lang="en-US" altLang="zh-CN" dirty="0">
                <a:solidFill>
                  <a:prstClr val="white"/>
                </a:solidFill>
              </a:rPr>
              <a:t>1</a:t>
            </a:r>
            <a:endPar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cxnSp>
        <p:nvCxnSpPr>
          <p:cNvPr id="44" name="Straight Connector 49"/>
          <p:cNvCxnSpPr/>
          <p:nvPr/>
        </p:nvCxnSpPr>
        <p:spPr>
          <a:xfrm flipH="1">
            <a:off x="4910658" y="5714628"/>
            <a:ext cx="758825" cy="0"/>
          </a:xfrm>
          <a:prstGeom prst="line">
            <a:avLst/>
          </a:prstGeom>
          <a:ln>
            <a:solidFill>
              <a:srgbClr val="F77258"/>
            </a:solidFill>
            <a:tailEnd type="oval"/>
          </a:ln>
        </p:spPr>
        <p:style>
          <a:lnRef idx="1">
            <a:schemeClr val="accent1"/>
          </a:lnRef>
          <a:fillRef idx="0">
            <a:schemeClr val="accent1"/>
          </a:fillRef>
          <a:effectRef idx="0">
            <a:schemeClr val="accent1"/>
          </a:effectRef>
          <a:fontRef idx="minor">
            <a:schemeClr val="tx1"/>
          </a:fontRef>
        </p:style>
      </p:cxnSp>
      <p:sp>
        <p:nvSpPr>
          <p:cNvPr id="45" name="TextBox 54"/>
          <p:cNvSpPr txBox="1"/>
          <p:nvPr/>
        </p:nvSpPr>
        <p:spPr>
          <a:xfrm>
            <a:off x="3790625" y="5560641"/>
            <a:ext cx="903288" cy="307975"/>
          </a:xfrm>
          <a:prstGeom prst="rect">
            <a:avLst/>
          </a:prstGeom>
          <a:solidFill>
            <a:srgbClr val="F77258"/>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sz="1400" b="1">
                <a:solidFill>
                  <a:schemeClr val="bg1"/>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smtClean="0">
                <a:solidFill>
                  <a:prstClr val="white"/>
                </a:solidFill>
              </a:rPr>
              <a:t>特点</a:t>
            </a:r>
            <a:r>
              <a:rPr lang="en-US" altLang="zh-CN" dirty="0">
                <a:solidFill>
                  <a:prstClr val="white"/>
                </a:solidFill>
              </a:rPr>
              <a:t>5</a:t>
            </a:r>
            <a:endPar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6" name="Rectangle 53"/>
          <p:cNvSpPr>
            <a:spLocks noChangeArrowheads="1"/>
          </p:cNvSpPr>
          <p:nvPr/>
        </p:nvSpPr>
        <p:spPr bwMode="auto">
          <a:xfrm>
            <a:off x="2921521" y="6016024"/>
            <a:ext cx="198913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1216025" rtl="0" eaLnBrk="1" fontAlgn="base" latinLnBrk="0" hangingPunct="1">
              <a:lnSpc>
                <a:spcPct val="120000"/>
              </a:lnSpc>
              <a:spcBef>
                <a:spcPct val="20000"/>
              </a:spcBef>
              <a:spcAft>
                <a:spcPct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概念明确、建模表示法简洁、图形结构清晰、容易掌握和使用。</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47" name="图片 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488260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3064"/>
              <a:chOff x="271020" y="2420002"/>
              <a:chExt cx="6234569" cy="1773064"/>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04</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lang="en-US" altLang="zh-CN" sz="5400" b="1" noProof="0" dirty="0">
                    <a:solidFill>
                      <a:srgbClr val="F77258"/>
                    </a:solidFill>
                    <a:latin typeface="微软雅黑" panose="020B0503020204020204" pitchFamily="34" charset="-122"/>
                    <a:ea typeface="微软雅黑" panose="020B0503020204020204" pitchFamily="34" charset="-122"/>
                  </a:rPr>
                  <a:t> </a:t>
                </a:r>
                <a:r>
                  <a:rPr lang="zh-CN" altLang="en-US" sz="5400" b="1" dirty="0" smtClean="0">
                    <a:solidFill>
                      <a:srgbClr val="F77258"/>
                    </a:solidFill>
                    <a:latin typeface="微软雅黑" panose="020B0503020204020204" pitchFamily="34" charset="-122"/>
                    <a:ea typeface="微软雅黑" panose="020B0503020204020204" pitchFamily="34" charset="-122"/>
                  </a:rPr>
                  <a:t>的结构</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STRUCTURE</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688985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的结构</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9699"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Oval 1"/>
          <p:cNvSpPr/>
          <p:nvPr/>
        </p:nvSpPr>
        <p:spPr>
          <a:xfrm>
            <a:off x="2763838" y="2532063"/>
            <a:ext cx="1084262" cy="1084262"/>
          </a:xfrm>
          <a:prstGeom prst="ellipse">
            <a:avLst/>
          </a:prstGeom>
          <a:noFill/>
          <a:ln w="101600">
            <a:solidFill>
              <a:srgbClr val="F040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Arc 5"/>
          <p:cNvSpPr/>
          <p:nvPr/>
        </p:nvSpPr>
        <p:spPr>
          <a:xfrm>
            <a:off x="2635250" y="2405063"/>
            <a:ext cx="1339850" cy="1339850"/>
          </a:xfrm>
          <a:prstGeom prst="arc">
            <a:avLst/>
          </a:prstGeom>
          <a:noFill/>
          <a:ln w="127000">
            <a:solidFill>
              <a:srgbClr val="F040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9702" name="Rectangle 2"/>
          <p:cNvSpPr>
            <a:spLocks noChangeArrowheads="1"/>
          </p:cNvSpPr>
          <p:nvPr/>
        </p:nvSpPr>
        <p:spPr bwMode="auto">
          <a:xfrm>
            <a:off x="2957157" y="2871788"/>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事物</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Oval 8"/>
          <p:cNvSpPr/>
          <p:nvPr/>
        </p:nvSpPr>
        <p:spPr>
          <a:xfrm>
            <a:off x="5548313" y="2532063"/>
            <a:ext cx="1084262" cy="1084262"/>
          </a:xfrm>
          <a:prstGeom prst="ellipse">
            <a:avLst/>
          </a:prstGeom>
          <a:noFill/>
          <a:ln w="101600">
            <a:solidFill>
              <a:srgbClr val="F7725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Arc 11"/>
          <p:cNvSpPr/>
          <p:nvPr/>
        </p:nvSpPr>
        <p:spPr>
          <a:xfrm flipV="1">
            <a:off x="5421313" y="2405063"/>
            <a:ext cx="1339850" cy="1339850"/>
          </a:xfrm>
          <a:prstGeom prst="arc">
            <a:avLst>
              <a:gd name="adj1" fmla="val 13728661"/>
              <a:gd name="adj2" fmla="val 2971125"/>
            </a:avLst>
          </a:prstGeom>
          <a:noFill/>
          <a:ln w="127000">
            <a:solidFill>
              <a:srgbClr val="F7725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9705" name="Rectangle 13"/>
          <p:cNvSpPr>
            <a:spLocks noChangeArrowheads="1"/>
          </p:cNvSpPr>
          <p:nvPr/>
        </p:nvSpPr>
        <p:spPr bwMode="auto">
          <a:xfrm>
            <a:off x="5741633" y="2871788"/>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2000" b="1" dirty="0" smtClean="0">
                <a:solidFill>
                  <a:prstClr val="black"/>
                </a:solidFill>
                <a:latin typeface="微软雅黑" panose="020B0503020204020204" pitchFamily="34" charset="-122"/>
                <a:ea typeface="微软雅黑" panose="020B0503020204020204" pitchFamily="34" charset="-122"/>
              </a:rPr>
              <a:t>关系</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 name="Oval 15"/>
          <p:cNvSpPr/>
          <p:nvPr/>
        </p:nvSpPr>
        <p:spPr>
          <a:xfrm>
            <a:off x="8334375" y="2532063"/>
            <a:ext cx="1084263" cy="1084262"/>
          </a:xfrm>
          <a:prstGeom prst="ellipse">
            <a:avLst/>
          </a:prstGeom>
          <a:noFill/>
          <a:ln w="101600">
            <a:solidFill>
              <a:srgbClr val="BF55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Arc 16"/>
          <p:cNvSpPr/>
          <p:nvPr/>
        </p:nvSpPr>
        <p:spPr>
          <a:xfrm rot="5400000" flipV="1">
            <a:off x="8205788" y="2405063"/>
            <a:ext cx="1339850" cy="1339850"/>
          </a:xfrm>
          <a:prstGeom prst="arc">
            <a:avLst>
              <a:gd name="adj1" fmla="val 13728661"/>
              <a:gd name="adj2" fmla="val 1183738"/>
            </a:avLst>
          </a:prstGeom>
          <a:noFill/>
          <a:ln w="127000">
            <a:solidFill>
              <a:srgbClr val="BF55D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9708" name="Rectangle 17"/>
          <p:cNvSpPr>
            <a:spLocks noChangeArrowheads="1"/>
          </p:cNvSpPr>
          <p:nvPr/>
        </p:nvSpPr>
        <p:spPr bwMode="auto">
          <a:xfrm>
            <a:off x="8647919" y="2871788"/>
            <a:ext cx="4571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2000" b="1" dirty="0" smtClean="0">
                <a:solidFill>
                  <a:prstClr val="black"/>
                </a:solidFill>
                <a:latin typeface="微软雅黑" panose="020B0503020204020204" pitchFamily="34" charset="-122"/>
                <a:ea typeface="微软雅黑" panose="020B0503020204020204" pitchFamily="34" charset="-122"/>
              </a:rPr>
              <a:t>图</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9722" name="矩形 18"/>
          <p:cNvSpPr>
            <a:spLocks noChangeArrowheads="1"/>
          </p:cNvSpPr>
          <p:nvPr/>
        </p:nvSpPr>
        <p:spPr bwMode="auto">
          <a:xfrm>
            <a:off x="2413793" y="4210050"/>
            <a:ext cx="1782763" cy="25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ctr" defTabSz="1216025" rtl="0" eaLnBrk="1" fontAlgn="base" latinLnBrk="0" hangingPunct="1">
              <a:lnSpc>
                <a:spcPct val="12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UML</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重要的组成部分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29720" name="矩形 21"/>
          <p:cNvSpPr>
            <a:spLocks noChangeArrowheads="1"/>
          </p:cNvSpPr>
          <p:nvPr/>
        </p:nvSpPr>
        <p:spPr bwMode="auto">
          <a:xfrm>
            <a:off x="5198269" y="4210049"/>
            <a:ext cx="1784350" cy="49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ctr" defTabSz="1216025" rtl="0" eaLnBrk="1" fontAlgn="base" latinLnBrk="0" hangingPunct="1">
              <a:lnSpc>
                <a:spcPct val="120000"/>
              </a:lnSpc>
              <a:spcBef>
                <a:spcPct val="20000"/>
              </a:spcBef>
              <a:spcAft>
                <a:spcPct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关系把元素紧密联系在一起</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29718" name="矩形 25"/>
          <p:cNvSpPr>
            <a:spLocks noChangeArrowheads="1"/>
          </p:cNvSpPr>
          <p:nvPr/>
        </p:nvSpPr>
        <p:spPr bwMode="auto">
          <a:xfrm>
            <a:off x="7983538" y="4210049"/>
            <a:ext cx="1784350"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algn="ctr" defTabSz="1216025" rtl="0" eaLnBrk="1" fontAlgn="base" latinLnBrk="0" hangingPunct="1">
              <a:lnSpc>
                <a:spcPct val="120000"/>
              </a:lnSpc>
              <a:spcBef>
                <a:spcPct val="20000"/>
              </a:spcBef>
              <a:spcAft>
                <a:spcPct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rPr>
              <a:t>图是很多有相互关系的事物的组</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pic>
        <p:nvPicPr>
          <p:cNvPr id="32" name="图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2997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矩形 10"/>
          <p:cNvSpPr>
            <a:spLocks noChangeArrowheads="1"/>
          </p:cNvSpPr>
          <p:nvPr/>
        </p:nvSpPr>
        <p:spPr bwMode="auto">
          <a:xfrm>
            <a:off x="3116512" y="1789724"/>
            <a:ext cx="5654083" cy="4259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中的事物有四种类型：</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构建事物、行为事物、分组事物和注释事物</a:t>
            </a:r>
            <a:r>
              <a:rPr lang="zh-CN" altLang="en-US"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构件</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事物：</a:t>
            </a:r>
            <a:r>
              <a:rPr kumimoji="0" lang="en-US" altLang="zh-CN"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UML</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模型的</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静态部分</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，描述概念或物理元素。它包括</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类、接口、协作、用例、构件、结点</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。另外参与者、文档库和页表等都是上述事物的变体。</a:t>
            </a:r>
            <a:endParaRPr kumimoji="0" lang="en-US" altLang="zh-CN"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行为事物：行为事物是</a:t>
            </a:r>
            <a:r>
              <a:rPr kumimoji="0" lang="en-US" altLang="zh-CN"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UML</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模型图的</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动态部分</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，描述跨越空间和时间的行为，主要包括</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交互</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和</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状态机</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两部分。</a:t>
            </a:r>
            <a:endParaRPr kumimoji="0" lang="en-US" altLang="zh-CN"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分组事物：分组事物是</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模型图的</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组织部分</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，描述事物的组织结构，</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主要由包来实现</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注释事物：注释事物是</a:t>
            </a:r>
            <a:r>
              <a:rPr kumimoji="0" lang="en-US" altLang="zh-CN"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UML</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模型的</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解释部分</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，用来对模型中的元素进行说明，解释。</a:t>
            </a:r>
            <a:endParaRPr kumimoji="0" lang="en-US" altLang="zh-CN" sz="1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49" name="Oval 1"/>
          <p:cNvSpPr/>
          <p:nvPr/>
        </p:nvSpPr>
        <p:spPr>
          <a:xfrm>
            <a:off x="1206197" y="3347355"/>
            <a:ext cx="1084262" cy="1084262"/>
          </a:xfrm>
          <a:prstGeom prst="ellipse">
            <a:avLst/>
          </a:prstGeom>
          <a:noFill/>
          <a:ln w="101600">
            <a:solidFill>
              <a:srgbClr val="F040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Arc 5"/>
          <p:cNvSpPr/>
          <p:nvPr/>
        </p:nvSpPr>
        <p:spPr>
          <a:xfrm>
            <a:off x="1077609" y="3220355"/>
            <a:ext cx="1339850" cy="1339850"/>
          </a:xfrm>
          <a:prstGeom prst="arc">
            <a:avLst/>
          </a:prstGeom>
          <a:noFill/>
          <a:ln w="127000">
            <a:solidFill>
              <a:srgbClr val="F0407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Rectangle 2"/>
          <p:cNvSpPr>
            <a:spLocks noChangeArrowheads="1"/>
          </p:cNvSpPr>
          <p:nvPr/>
        </p:nvSpPr>
        <p:spPr bwMode="auto">
          <a:xfrm>
            <a:off x="1399516" y="3687080"/>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事物</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2"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的结构</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37604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15" name="组合 34"/>
          <p:cNvGrpSpPr/>
          <p:nvPr/>
        </p:nvGrpSpPr>
        <p:grpSpPr bwMode="auto">
          <a:xfrm>
            <a:off x="557294" y="214241"/>
            <a:ext cx="1960448" cy="898525"/>
            <a:chOff x="467913" y="1102550"/>
            <a:chExt cx="1960507" cy="899374"/>
          </a:xfrm>
        </p:grpSpPr>
        <p:sp>
          <p:nvSpPr>
            <p:cNvPr id="4133" name="文本框 37"/>
            <p:cNvSpPr txBox="1">
              <a:spLocks noChangeArrowheads="1"/>
            </p:cNvSpPr>
            <p:nvPr/>
          </p:nvSpPr>
          <p:spPr bwMode="auto">
            <a:xfrm>
              <a:off x="467913" y="110255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目</a:t>
              </a:r>
              <a:r>
                <a:rPr kumimoji="0" lang="zh-CN" altLang="en-US" sz="36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录</a:t>
              </a:r>
            </a:p>
          </p:txBody>
        </p:sp>
        <p:sp>
          <p:nvSpPr>
            <p:cNvPr id="4132" name="文本框 36"/>
            <p:cNvSpPr txBox="1">
              <a:spLocks noChangeArrowheads="1"/>
            </p:cNvSpPr>
            <p:nvPr/>
          </p:nvSpPr>
          <p:spPr bwMode="auto">
            <a:xfrm>
              <a:off x="995860" y="160181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pic>
        <p:nvPicPr>
          <p:cNvPr id="106" name="图片 10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grpSp>
        <p:nvGrpSpPr>
          <p:cNvPr id="5" name="组 4"/>
          <p:cNvGrpSpPr/>
          <p:nvPr/>
        </p:nvGrpSpPr>
        <p:grpSpPr>
          <a:xfrm>
            <a:off x="2503512" y="1112766"/>
            <a:ext cx="7184977" cy="5041802"/>
            <a:chOff x="2503512" y="801121"/>
            <a:chExt cx="7184977" cy="5041802"/>
          </a:xfrm>
        </p:grpSpPr>
        <p:sp>
          <p:nvSpPr>
            <p:cNvPr id="45" name="Rectangular Callout 24"/>
            <p:cNvSpPr/>
            <p:nvPr/>
          </p:nvSpPr>
          <p:spPr>
            <a:xfrm flipH="1">
              <a:off x="5143159" y="1163700"/>
              <a:ext cx="582397" cy="566113"/>
            </a:xfrm>
            <a:prstGeom prst="wedgeRectCallou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61" name="Rectangular Callout 58"/>
            <p:cNvSpPr/>
            <p:nvPr/>
          </p:nvSpPr>
          <p:spPr>
            <a:xfrm>
              <a:off x="6358881" y="1165462"/>
              <a:ext cx="583200" cy="565200"/>
            </a:xfrm>
            <a:prstGeom prst="wedgeRectCallout">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cxnSp>
          <p:nvCxnSpPr>
            <p:cNvPr id="68" name="Straight Connector 67"/>
            <p:cNvCxnSpPr/>
            <p:nvPr/>
          </p:nvCxnSpPr>
          <p:spPr>
            <a:xfrm flipV="1">
              <a:off x="6050906" y="801121"/>
              <a:ext cx="0" cy="5041802"/>
            </a:xfrm>
            <a:prstGeom prst="line">
              <a:avLst/>
            </a:prstGeom>
            <a:ln w="19050">
              <a:solidFill>
                <a:srgbClr val="F77258"/>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71" name="组合 12"/>
            <p:cNvGrpSpPr/>
            <p:nvPr/>
          </p:nvGrpSpPr>
          <p:grpSpPr bwMode="auto">
            <a:xfrm>
              <a:off x="2511281" y="1182102"/>
              <a:ext cx="2486938" cy="540712"/>
              <a:chOff x="1996543" y="1716240"/>
              <a:chExt cx="2487162" cy="540606"/>
            </a:xfrm>
          </p:grpSpPr>
          <p:sp>
            <p:nvSpPr>
              <p:cNvPr id="73" name="Text Placeholder 3"/>
              <p:cNvSpPr txBox="1"/>
              <p:nvPr/>
            </p:nvSpPr>
            <p:spPr bwMode="auto">
              <a:xfrm>
                <a:off x="3409595" y="1716240"/>
                <a:ext cx="1074110"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 </a:t>
                </a:r>
                <a:r>
                  <a:rPr lang="zh-CN" altLang="en-US"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简介</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74" name="Text Placeholder 3"/>
              <p:cNvSpPr txBox="1"/>
              <p:nvPr/>
            </p:nvSpPr>
            <p:spPr bwMode="auto">
              <a:xfrm>
                <a:off x="1996543" y="2041444"/>
                <a:ext cx="2486249" cy="21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7295" rtl="0" eaLnBrk="1" fontAlgn="base" latinLnBrk="0" hangingPunct="1">
                  <a:lnSpc>
                    <a:spcPct val="100000"/>
                  </a:lnSpc>
                  <a:spcBef>
                    <a:spcPct val="20000"/>
                  </a:spcBef>
                  <a:spcAft>
                    <a:spcPct val="0"/>
                  </a:spcAft>
                  <a:buClrTx/>
                  <a:buSzTx/>
                  <a:buFontTx/>
                  <a:buNone/>
                  <a:tabLst/>
                  <a:defRPr/>
                </a:pPr>
                <a:r>
                  <a:rPr lang="en-US" altLang="zh-CN" sz="1400" dirty="0" smtClean="0">
                    <a:solidFill>
                      <a:srgbClr val="000000"/>
                    </a:solidFill>
                    <a:latin typeface="微软雅黑" panose="020B0503020204020204" pitchFamily="34" charset="-122"/>
                    <a:ea typeface="微软雅黑" panose="020B0503020204020204" pitchFamily="34" charset="-122"/>
                  </a:rPr>
                  <a:t>INTRODUCTION</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90" name="Text Placeholder 3"/>
            <p:cNvSpPr txBox="1"/>
            <p:nvPr/>
          </p:nvSpPr>
          <p:spPr bwMode="auto">
            <a:xfrm>
              <a:off x="5213142" y="1231312"/>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01</a:t>
              </a:r>
            </a:p>
          </p:txBody>
        </p:sp>
        <p:sp>
          <p:nvSpPr>
            <p:cNvPr id="91" name="Text Placeholder 3"/>
            <p:cNvSpPr txBox="1"/>
            <p:nvPr/>
          </p:nvSpPr>
          <p:spPr bwMode="auto">
            <a:xfrm>
              <a:off x="6433658" y="1232618"/>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02</a:t>
              </a:r>
            </a:p>
          </p:txBody>
        </p:sp>
        <p:grpSp>
          <p:nvGrpSpPr>
            <p:cNvPr id="2" name="组 1"/>
            <p:cNvGrpSpPr/>
            <p:nvPr/>
          </p:nvGrpSpPr>
          <p:grpSpPr>
            <a:xfrm>
              <a:off x="7185089" y="1173088"/>
              <a:ext cx="2486024" cy="540710"/>
              <a:chOff x="7324065" y="523936"/>
              <a:chExt cx="2486024" cy="540710"/>
            </a:xfrm>
          </p:grpSpPr>
          <p:sp>
            <p:nvSpPr>
              <p:cNvPr id="117" name="Text Placeholder 3"/>
              <p:cNvSpPr txBox="1"/>
              <p:nvPr/>
            </p:nvSpPr>
            <p:spPr bwMode="auto">
              <a:xfrm>
                <a:off x="7324065" y="523936"/>
                <a:ext cx="17665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 </a:t>
                </a:r>
                <a:r>
                  <a:rPr lang="zh-CN" altLang="en-US"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的发展历程</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18" name="Text Placeholder 3"/>
              <p:cNvSpPr txBox="1"/>
              <p:nvPr/>
            </p:nvSpPr>
            <p:spPr bwMode="auto">
              <a:xfrm>
                <a:off x="7324065" y="849202"/>
                <a:ext cx="2486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1217295" rtl="0" eaLnBrk="1" fontAlgn="base" latinLnBrk="0" hangingPunct="1">
                  <a:lnSpc>
                    <a:spcPct val="10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DEVELOPMENT PATH</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19" name="Rectangular Callout 24"/>
            <p:cNvSpPr/>
            <p:nvPr/>
          </p:nvSpPr>
          <p:spPr>
            <a:xfrm flipH="1">
              <a:off x="5136303" y="2039619"/>
              <a:ext cx="582397" cy="566113"/>
            </a:xfrm>
            <a:prstGeom prst="wedgeRectCallout">
              <a:avLst/>
            </a:prstGeom>
            <a:solidFill>
              <a:srgbClr val="F673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grpSp>
          <p:nvGrpSpPr>
            <p:cNvPr id="120" name="组合 12"/>
            <p:cNvGrpSpPr/>
            <p:nvPr/>
          </p:nvGrpSpPr>
          <p:grpSpPr bwMode="auto">
            <a:xfrm>
              <a:off x="2504425" y="2058021"/>
              <a:ext cx="2486938" cy="540712"/>
              <a:chOff x="1996543" y="1716240"/>
              <a:chExt cx="2487162" cy="540606"/>
            </a:xfrm>
          </p:grpSpPr>
          <p:sp>
            <p:nvSpPr>
              <p:cNvPr id="121" name="Text Placeholder 3"/>
              <p:cNvSpPr txBox="1"/>
              <p:nvPr/>
            </p:nvSpPr>
            <p:spPr bwMode="auto">
              <a:xfrm>
                <a:off x="3178743" y="1716240"/>
                <a:ext cx="1304962"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 </a:t>
                </a:r>
                <a:r>
                  <a:rPr lang="zh-CN" altLang="en-US" b="1" dirty="0" smtClean="0">
                    <a:solidFill>
                      <a:srgbClr val="000000"/>
                    </a:solidFill>
                    <a:latin typeface="微软雅黑" panose="020B0503020204020204" pitchFamily="34" charset="-122"/>
                    <a:ea typeface="微软雅黑" panose="020B0503020204020204" pitchFamily="34" charset="-122"/>
                    <a:cs typeface="Open Sans Light"/>
                    <a:sym typeface="Gill Sans"/>
                  </a:rPr>
                  <a:t>的特点</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22" name="Text Placeholder 3"/>
              <p:cNvSpPr txBox="1"/>
              <p:nvPr/>
            </p:nvSpPr>
            <p:spPr bwMode="auto">
              <a:xfrm>
                <a:off x="1996543" y="2041444"/>
                <a:ext cx="2486249" cy="21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7295" rtl="0" eaLnBrk="1" fontAlgn="base" latinLnBrk="0" hangingPunct="1">
                  <a:lnSpc>
                    <a:spcPct val="100000"/>
                  </a:lnSpc>
                  <a:spcBef>
                    <a:spcPct val="20000"/>
                  </a:spcBef>
                  <a:spcAft>
                    <a:spcPct val="0"/>
                  </a:spcAft>
                  <a:buClrTx/>
                  <a:buSzTx/>
                  <a:buFontTx/>
                  <a:buNone/>
                  <a:tabLst/>
                  <a:defRPr/>
                </a:pPr>
                <a:r>
                  <a:rPr lang="en-US" altLang="zh-CN" sz="1400" noProof="0" dirty="0" smtClean="0">
                    <a:solidFill>
                      <a:srgbClr val="000000"/>
                    </a:solidFill>
                    <a:latin typeface="微软雅黑" panose="020B0503020204020204" pitchFamily="34" charset="-122"/>
                    <a:ea typeface="微软雅黑" panose="020B0503020204020204" pitchFamily="34" charset="-122"/>
                  </a:rPr>
                  <a:t>FEATURES</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23" name="Text Placeholder 3"/>
            <p:cNvSpPr txBox="1"/>
            <p:nvPr/>
          </p:nvSpPr>
          <p:spPr bwMode="auto">
            <a:xfrm>
              <a:off x="5206286" y="2107231"/>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03</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28" name="Rectangular Callout 58"/>
            <p:cNvSpPr/>
            <p:nvPr/>
          </p:nvSpPr>
          <p:spPr>
            <a:xfrm>
              <a:off x="6376257" y="2043913"/>
              <a:ext cx="583200" cy="565200"/>
            </a:xfrm>
            <a:prstGeom prst="wedgeRectCallout">
              <a:avLst/>
            </a:prstGeom>
            <a:solidFill>
              <a:srgbClr val="F673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129" name="Text Placeholder 3"/>
            <p:cNvSpPr txBox="1"/>
            <p:nvPr/>
          </p:nvSpPr>
          <p:spPr bwMode="auto">
            <a:xfrm>
              <a:off x="6451034" y="2111069"/>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04</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130" name="组 129"/>
            <p:cNvGrpSpPr/>
            <p:nvPr/>
          </p:nvGrpSpPr>
          <p:grpSpPr>
            <a:xfrm>
              <a:off x="7202465" y="2051539"/>
              <a:ext cx="2486024" cy="540710"/>
              <a:chOff x="7324065" y="523936"/>
              <a:chExt cx="2486024" cy="540710"/>
            </a:xfrm>
          </p:grpSpPr>
          <p:sp>
            <p:nvSpPr>
              <p:cNvPr id="131" name="Text Placeholder 3"/>
              <p:cNvSpPr txBox="1"/>
              <p:nvPr/>
            </p:nvSpPr>
            <p:spPr bwMode="auto">
              <a:xfrm>
                <a:off x="7324065" y="523936"/>
                <a:ext cx="13048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 </a:t>
                </a:r>
                <a:r>
                  <a:rPr lang="zh-CN" altLang="en-US"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的结构</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32" name="Text Placeholder 3"/>
              <p:cNvSpPr txBox="1"/>
              <p:nvPr/>
            </p:nvSpPr>
            <p:spPr bwMode="auto">
              <a:xfrm>
                <a:off x="7324065" y="849202"/>
                <a:ext cx="2486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1217295" rtl="0" eaLnBrk="1" fontAlgn="base" latinLnBrk="0" hangingPunct="1">
                  <a:lnSpc>
                    <a:spcPct val="10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STRUCTURE</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37" name="Rectangular Callout 24"/>
            <p:cNvSpPr/>
            <p:nvPr/>
          </p:nvSpPr>
          <p:spPr>
            <a:xfrm flipH="1">
              <a:off x="5135390" y="2912345"/>
              <a:ext cx="582397" cy="566113"/>
            </a:xfrm>
            <a:prstGeom prst="wedgeRectCallout">
              <a:avLst/>
            </a:prstGeom>
            <a:solidFill>
              <a:srgbClr val="BE55D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grpSp>
          <p:nvGrpSpPr>
            <p:cNvPr id="138" name="组合 12"/>
            <p:cNvGrpSpPr/>
            <p:nvPr/>
          </p:nvGrpSpPr>
          <p:grpSpPr bwMode="auto">
            <a:xfrm>
              <a:off x="2503512" y="2930747"/>
              <a:ext cx="2486938" cy="540712"/>
              <a:chOff x="1996543" y="1716240"/>
              <a:chExt cx="2487162" cy="540606"/>
            </a:xfrm>
          </p:grpSpPr>
          <p:sp>
            <p:nvSpPr>
              <p:cNvPr id="139" name="Text Placeholder 3"/>
              <p:cNvSpPr txBox="1"/>
              <p:nvPr/>
            </p:nvSpPr>
            <p:spPr bwMode="auto">
              <a:xfrm>
                <a:off x="3178743" y="1716240"/>
                <a:ext cx="1304962"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 </a:t>
                </a:r>
                <a:r>
                  <a:rPr lang="zh-CN" altLang="en-US" b="1" dirty="0" smtClean="0">
                    <a:solidFill>
                      <a:srgbClr val="000000"/>
                    </a:solidFill>
                    <a:latin typeface="微软雅黑" panose="020B0503020204020204" pitchFamily="34" charset="-122"/>
                    <a:ea typeface="微软雅黑" panose="020B0503020204020204" pitchFamily="34" charset="-122"/>
                    <a:cs typeface="Open Sans Light"/>
                    <a:sym typeface="Gill Sans"/>
                  </a:rPr>
                  <a:t>的视图</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40" name="Text Placeholder 3"/>
              <p:cNvSpPr txBox="1"/>
              <p:nvPr/>
            </p:nvSpPr>
            <p:spPr bwMode="auto">
              <a:xfrm>
                <a:off x="1996543" y="2041444"/>
                <a:ext cx="2486249" cy="21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7295" rtl="0" eaLnBrk="1" fontAlgn="base" latinLnBrk="0" hangingPunct="1">
                  <a:lnSpc>
                    <a:spcPct val="100000"/>
                  </a:lnSpc>
                  <a:spcBef>
                    <a:spcPct val="20000"/>
                  </a:spcBef>
                  <a:spcAft>
                    <a:spcPct val="0"/>
                  </a:spcAft>
                  <a:buClrTx/>
                  <a:buSzTx/>
                  <a:buFontTx/>
                  <a:buNone/>
                  <a:tabLst/>
                  <a:defRPr/>
                </a:pPr>
                <a:r>
                  <a:rPr lang="en-US" altLang="zh-CN" sz="1400" noProof="0" dirty="0" smtClean="0">
                    <a:solidFill>
                      <a:srgbClr val="000000"/>
                    </a:solidFill>
                    <a:latin typeface="微软雅黑" panose="020B0503020204020204" pitchFamily="34" charset="-122"/>
                    <a:ea typeface="微软雅黑" panose="020B0503020204020204" pitchFamily="34" charset="-122"/>
                  </a:rPr>
                  <a:t>View</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41" name="Text Placeholder 3"/>
            <p:cNvSpPr txBox="1"/>
            <p:nvPr/>
          </p:nvSpPr>
          <p:spPr bwMode="auto">
            <a:xfrm>
              <a:off x="5205373" y="2979957"/>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05</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42" name="Rectangular Callout 58"/>
            <p:cNvSpPr/>
            <p:nvPr/>
          </p:nvSpPr>
          <p:spPr>
            <a:xfrm>
              <a:off x="6358881" y="2916111"/>
              <a:ext cx="583200" cy="565200"/>
            </a:xfrm>
            <a:prstGeom prst="wedgeRectCallout">
              <a:avLst/>
            </a:prstGeom>
            <a:solidFill>
              <a:srgbClr val="BE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143" name="Text Placeholder 3"/>
            <p:cNvSpPr txBox="1"/>
            <p:nvPr/>
          </p:nvSpPr>
          <p:spPr bwMode="auto">
            <a:xfrm>
              <a:off x="6433658" y="2983267"/>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06</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144" name="组 143"/>
            <p:cNvGrpSpPr/>
            <p:nvPr/>
          </p:nvGrpSpPr>
          <p:grpSpPr>
            <a:xfrm>
              <a:off x="7185089" y="2923737"/>
              <a:ext cx="2486024" cy="540710"/>
              <a:chOff x="7324065" y="523936"/>
              <a:chExt cx="2486024" cy="540710"/>
            </a:xfrm>
          </p:grpSpPr>
          <p:sp>
            <p:nvSpPr>
              <p:cNvPr id="145" name="Text Placeholder 3"/>
              <p:cNvSpPr txBox="1"/>
              <p:nvPr/>
            </p:nvSpPr>
            <p:spPr bwMode="auto">
              <a:xfrm>
                <a:off x="7324065" y="523936"/>
                <a:ext cx="10740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 </a:t>
                </a:r>
                <a:r>
                  <a:rPr lang="zh-CN" altLang="en-US"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的图</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46" name="Text Placeholder 3"/>
              <p:cNvSpPr txBox="1"/>
              <p:nvPr/>
            </p:nvSpPr>
            <p:spPr bwMode="auto">
              <a:xfrm>
                <a:off x="7324065" y="849202"/>
                <a:ext cx="2486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1217295" rtl="0" eaLnBrk="1" fontAlgn="base" latinLnBrk="0" hangingPunct="1">
                  <a:lnSpc>
                    <a:spcPct val="10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DIAGRAM</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47" name="Rectangular Callout 24"/>
            <p:cNvSpPr/>
            <p:nvPr/>
          </p:nvSpPr>
          <p:spPr>
            <a:xfrm flipH="1">
              <a:off x="5135390" y="3812644"/>
              <a:ext cx="582397" cy="566113"/>
            </a:xfrm>
            <a:prstGeom prst="wedgeRectCallout">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grpSp>
          <p:nvGrpSpPr>
            <p:cNvPr id="148" name="组合 12"/>
            <p:cNvGrpSpPr/>
            <p:nvPr/>
          </p:nvGrpSpPr>
          <p:grpSpPr bwMode="auto">
            <a:xfrm>
              <a:off x="2503512" y="3831046"/>
              <a:ext cx="2486938" cy="540712"/>
              <a:chOff x="1996543" y="1716240"/>
              <a:chExt cx="2487162" cy="540606"/>
            </a:xfrm>
          </p:grpSpPr>
          <p:sp>
            <p:nvSpPr>
              <p:cNvPr id="149" name="Text Placeholder 3"/>
              <p:cNvSpPr txBox="1"/>
              <p:nvPr/>
            </p:nvSpPr>
            <p:spPr bwMode="auto">
              <a:xfrm>
                <a:off x="2827653" y="1716240"/>
                <a:ext cx="1656052"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2495" rtl="0" eaLnBrk="1" fontAlgn="base" latinLnBrk="0" hangingPunct="1">
                  <a:lnSpc>
                    <a:spcPct val="100000"/>
                  </a:lnSpc>
                  <a:spcBef>
                    <a:spcPct val="0"/>
                  </a:spcBef>
                  <a:spcAft>
                    <a:spcPct val="0"/>
                  </a:spcAft>
                  <a:buClrTx/>
                  <a:buSzTx/>
                  <a:buFontTx/>
                  <a:buNone/>
                  <a:tabLst/>
                  <a:defRPr/>
                </a:pPr>
                <a:r>
                  <a:rPr lang="en-US" altLang="zh-CN"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UML2.0</a:t>
                </a:r>
                <a:r>
                  <a:rPr lang="zh-CN" altLang="en-US" b="1" noProof="0" dirty="0" smtClean="0">
                    <a:solidFill>
                      <a:srgbClr val="000000"/>
                    </a:solidFill>
                    <a:latin typeface="微软雅黑" panose="020B0503020204020204" pitchFamily="34" charset="-122"/>
                    <a:ea typeface="微软雅黑" panose="020B0503020204020204" pitchFamily="34" charset="-122"/>
                    <a:cs typeface="Open Sans Light"/>
                    <a:sym typeface="Gill Sans"/>
                  </a:rPr>
                  <a:t> 新特性</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50" name="Text Placeholder 3"/>
              <p:cNvSpPr txBox="1"/>
              <p:nvPr/>
            </p:nvSpPr>
            <p:spPr bwMode="auto">
              <a:xfrm>
                <a:off x="1996543" y="2041444"/>
                <a:ext cx="2486249" cy="21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7295" rtl="0" eaLnBrk="1" fontAlgn="base" latinLnBrk="0" hangingPunct="1">
                  <a:lnSpc>
                    <a:spcPct val="100000"/>
                  </a:lnSpc>
                  <a:spcBef>
                    <a:spcPct val="20000"/>
                  </a:spcBef>
                  <a:spcAft>
                    <a:spcPct val="0"/>
                  </a:spcAft>
                  <a:buClrTx/>
                  <a:buSzTx/>
                  <a:buFontTx/>
                  <a:buNone/>
                  <a:tabLst/>
                  <a:defRPr/>
                </a:pPr>
                <a:r>
                  <a:rPr lang="en-US" altLang="zh-CN" sz="1400" noProof="0" dirty="0" smtClean="0">
                    <a:solidFill>
                      <a:srgbClr val="000000"/>
                    </a:solidFill>
                    <a:latin typeface="微软雅黑" panose="020B0503020204020204" pitchFamily="34" charset="-122"/>
                    <a:ea typeface="微软雅黑" panose="020B0503020204020204" pitchFamily="34" charset="-122"/>
                  </a:rPr>
                  <a:t>NEW FEATURES</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51" name="Text Placeholder 3"/>
            <p:cNvSpPr txBox="1"/>
            <p:nvPr/>
          </p:nvSpPr>
          <p:spPr bwMode="auto">
            <a:xfrm>
              <a:off x="5205373" y="3880256"/>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07</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52" name="Rectangular Callout 58"/>
            <p:cNvSpPr/>
            <p:nvPr/>
          </p:nvSpPr>
          <p:spPr>
            <a:xfrm>
              <a:off x="6358881" y="3805018"/>
              <a:ext cx="583200" cy="565200"/>
            </a:xfrm>
            <a:prstGeom prst="wedgeRectCallout">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153" name="Text Placeholder 3"/>
            <p:cNvSpPr txBox="1"/>
            <p:nvPr/>
          </p:nvSpPr>
          <p:spPr bwMode="auto">
            <a:xfrm>
              <a:off x="6433658" y="3872174"/>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08</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154" name="组 153"/>
            <p:cNvGrpSpPr/>
            <p:nvPr/>
          </p:nvGrpSpPr>
          <p:grpSpPr>
            <a:xfrm>
              <a:off x="7185089" y="3812644"/>
              <a:ext cx="2486024" cy="540710"/>
              <a:chOff x="7324065" y="523936"/>
              <a:chExt cx="2486024" cy="540710"/>
            </a:xfrm>
          </p:grpSpPr>
          <p:sp>
            <p:nvSpPr>
              <p:cNvPr id="155" name="Text Placeholder 3"/>
              <p:cNvSpPr txBox="1"/>
              <p:nvPr/>
            </p:nvSpPr>
            <p:spPr bwMode="auto">
              <a:xfrm>
                <a:off x="7324065" y="523936"/>
                <a:ext cx="9233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2495" rtl="0" eaLnBrk="1" fontAlgn="base" latinLnBrk="0" hangingPunct="1">
                  <a:lnSpc>
                    <a:spcPct val="100000"/>
                  </a:lnSpc>
                  <a:spcBef>
                    <a:spcPct val="0"/>
                  </a:spcBef>
                  <a:spcAft>
                    <a:spcPct val="0"/>
                  </a:spcAft>
                  <a:buClrTx/>
                  <a:buSzTx/>
                  <a:buFontTx/>
                  <a:buNone/>
                  <a:tabLst/>
                  <a:defRPr/>
                </a:pPr>
                <a:r>
                  <a:rPr lang="zh-CN" altLang="en-US" b="1" dirty="0" smtClean="0">
                    <a:solidFill>
                      <a:srgbClr val="000000"/>
                    </a:solidFill>
                    <a:latin typeface="微软雅黑" panose="020B0503020204020204" pitchFamily="34" charset="-122"/>
                    <a:ea typeface="微软雅黑" panose="020B0503020204020204" pitchFamily="34" charset="-122"/>
                    <a:cs typeface="Open Sans Light"/>
                    <a:sym typeface="Gill Sans"/>
                  </a:rPr>
                  <a:t>参考文献</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56" name="Text Placeholder 3"/>
              <p:cNvSpPr txBox="1"/>
              <p:nvPr/>
            </p:nvSpPr>
            <p:spPr bwMode="auto">
              <a:xfrm>
                <a:off x="7324065" y="849202"/>
                <a:ext cx="2486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1217295" rtl="0" eaLnBrk="1" fontAlgn="base" latinLnBrk="0" hangingPunct="1">
                  <a:lnSpc>
                    <a:spcPct val="10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REFERENCES</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57" name="Rectangular Callout 24"/>
            <p:cNvSpPr/>
            <p:nvPr/>
          </p:nvSpPr>
          <p:spPr>
            <a:xfrm flipH="1">
              <a:off x="5143159" y="4712943"/>
              <a:ext cx="582397" cy="566113"/>
            </a:xfrm>
            <a:prstGeom prst="wedgeRectCallout">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735"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grpSp>
          <p:nvGrpSpPr>
            <p:cNvPr id="158" name="组合 12"/>
            <p:cNvGrpSpPr/>
            <p:nvPr/>
          </p:nvGrpSpPr>
          <p:grpSpPr bwMode="auto">
            <a:xfrm>
              <a:off x="2511281" y="4731345"/>
              <a:ext cx="2486938" cy="540712"/>
              <a:chOff x="1996543" y="1716240"/>
              <a:chExt cx="2487162" cy="540606"/>
            </a:xfrm>
          </p:grpSpPr>
          <p:sp>
            <p:nvSpPr>
              <p:cNvPr id="159" name="Text Placeholder 3"/>
              <p:cNvSpPr txBox="1"/>
              <p:nvPr/>
            </p:nvSpPr>
            <p:spPr bwMode="auto">
              <a:xfrm>
                <a:off x="3504183" y="1716240"/>
                <a:ext cx="979522" cy="27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2495"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rPr>
                  <a:t>PPT</a:t>
                </a:r>
                <a:r>
                  <a:rPr lang="en-US" altLang="zh-CN" b="1" dirty="0">
                    <a:solidFill>
                      <a:srgbClr val="000000"/>
                    </a:solidFill>
                    <a:latin typeface="微软雅黑" panose="020B0503020204020204" pitchFamily="34" charset="-122"/>
                    <a:ea typeface="微软雅黑" panose="020B0503020204020204" pitchFamily="34" charset="-122"/>
                    <a:cs typeface="Open Sans Light"/>
                    <a:sym typeface="Gill Sans"/>
                  </a:rPr>
                  <a:t> </a:t>
                </a:r>
                <a:r>
                  <a:rPr lang="zh-CN" altLang="en-US" b="1" dirty="0" smtClean="0">
                    <a:solidFill>
                      <a:srgbClr val="000000"/>
                    </a:solidFill>
                    <a:latin typeface="微软雅黑" panose="020B0503020204020204" pitchFamily="34" charset="-122"/>
                    <a:ea typeface="微软雅黑" panose="020B0503020204020204" pitchFamily="34" charset="-122"/>
                    <a:cs typeface="Open Sans Light"/>
                    <a:sym typeface="Gill Sans"/>
                  </a:rPr>
                  <a:t>分工</a:t>
                </a:r>
                <a:endParaRPr kumimoji="0" lang="en-US" altLang="zh-CN" sz="18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60" name="Text Placeholder 3"/>
              <p:cNvSpPr txBox="1"/>
              <p:nvPr/>
            </p:nvSpPr>
            <p:spPr bwMode="auto">
              <a:xfrm>
                <a:off x="1996543" y="2041444"/>
                <a:ext cx="2486249" cy="21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7295" rtl="0" eaLnBrk="1" fontAlgn="base" latinLnBrk="0" hangingPunct="1">
                  <a:lnSpc>
                    <a:spcPct val="10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DIVISION OF LABOR</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161" name="Text Placeholder 3"/>
            <p:cNvSpPr txBox="1"/>
            <p:nvPr/>
          </p:nvSpPr>
          <p:spPr bwMode="auto">
            <a:xfrm>
              <a:off x="5213142" y="4780555"/>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kumimoji="0" lang="en-US" altLang="zh-CN" sz="28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09</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66" name="Rectangular Callout 58"/>
            <p:cNvSpPr/>
            <p:nvPr/>
          </p:nvSpPr>
          <p:spPr>
            <a:xfrm>
              <a:off x="6358881" y="4705317"/>
              <a:ext cx="583200" cy="565200"/>
            </a:xfrm>
            <a:prstGeom prst="wedgeRectCallout">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37541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prstClr val="white"/>
                </a:solidFill>
                <a:effectLst/>
                <a:uLnTx/>
                <a:uFillTx/>
                <a:latin typeface="FontAwesome" pitchFamily="2" charset="0"/>
                <a:ea typeface="+mn-ea"/>
                <a:cs typeface="+mn-cs"/>
              </a:endParaRPr>
            </a:p>
          </p:txBody>
        </p:sp>
        <p:sp>
          <p:nvSpPr>
            <p:cNvPr id="167" name="Text Placeholder 3"/>
            <p:cNvSpPr txBox="1"/>
            <p:nvPr/>
          </p:nvSpPr>
          <p:spPr bwMode="auto">
            <a:xfrm>
              <a:off x="6433658" y="4772473"/>
              <a:ext cx="4424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7295" rtl="0" eaLnBrk="1" fontAlgn="base" latinLnBrk="0" hangingPunct="1">
                <a:lnSpc>
                  <a:spcPct val="100000"/>
                </a:lnSpc>
                <a:spcBef>
                  <a:spcPct val="20000"/>
                </a:spcBef>
                <a:spcAft>
                  <a:spcPct val="0"/>
                </a:spcAft>
                <a:buClrTx/>
                <a:buSzTx/>
                <a:buFontTx/>
                <a:buNone/>
                <a:tabLst/>
                <a:defRPr/>
              </a:pPr>
              <a:r>
                <a:rPr lang="en-US" altLang="zh-CN" sz="2800" b="1" dirty="0" smtClean="0">
                  <a:solidFill>
                    <a:srgbClr val="FFFFFF"/>
                  </a:solidFill>
                  <a:latin typeface="微软雅黑" panose="020B0503020204020204" pitchFamily="34" charset="-122"/>
                  <a:ea typeface="微软雅黑" panose="020B0503020204020204" pitchFamily="34" charset="-122"/>
                </a:rPr>
                <a:t>10</a:t>
              </a:r>
              <a:endParaRPr kumimoji="0" lang="en-US" altLang="zh-CN" sz="2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168" name="组 167"/>
            <p:cNvGrpSpPr/>
            <p:nvPr/>
          </p:nvGrpSpPr>
          <p:grpSpPr>
            <a:xfrm>
              <a:off x="7185089" y="4712943"/>
              <a:ext cx="2486024" cy="540710"/>
              <a:chOff x="7324065" y="523936"/>
              <a:chExt cx="2486024" cy="540710"/>
            </a:xfrm>
          </p:grpSpPr>
          <p:sp>
            <p:nvSpPr>
              <p:cNvPr id="169" name="Text Placeholder 3"/>
              <p:cNvSpPr txBox="1"/>
              <p:nvPr/>
            </p:nvSpPr>
            <p:spPr bwMode="auto">
              <a:xfrm>
                <a:off x="7324065" y="523936"/>
                <a:ext cx="9233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912495">
                  <a:defRPr>
                    <a:solidFill>
                      <a:schemeClr val="tx1"/>
                    </a:solidFill>
                    <a:latin typeface="Calibri" panose="020F05020202040A0204" pitchFamily="34" charset="0"/>
                    <a:ea typeface="宋体" panose="02010600030101010101" pitchFamily="2" charset="-122"/>
                  </a:defRPr>
                </a:lvl1pPr>
                <a:lvl2pPr marL="742950" indent="-285750" defTabSz="912495">
                  <a:defRPr>
                    <a:solidFill>
                      <a:schemeClr val="tx1"/>
                    </a:solidFill>
                    <a:latin typeface="Calibri" panose="020F05020202040A0204" pitchFamily="34" charset="0"/>
                    <a:ea typeface="宋体" panose="02010600030101010101" pitchFamily="2" charset="-122"/>
                  </a:defRPr>
                </a:lvl2pPr>
                <a:lvl3pPr marL="1143000" indent="-228600" defTabSz="912495">
                  <a:defRPr>
                    <a:solidFill>
                      <a:schemeClr val="tx1"/>
                    </a:solidFill>
                    <a:latin typeface="Calibri" panose="020F05020202040A0204" pitchFamily="34" charset="0"/>
                    <a:ea typeface="宋体" panose="02010600030101010101" pitchFamily="2" charset="-122"/>
                  </a:defRPr>
                </a:lvl3pPr>
                <a:lvl4pPr marL="1600200" indent="-228600" defTabSz="912495">
                  <a:defRPr>
                    <a:solidFill>
                      <a:schemeClr val="tx1"/>
                    </a:solidFill>
                    <a:latin typeface="Calibri" panose="020F05020202040A0204" pitchFamily="34" charset="0"/>
                    <a:ea typeface="宋体" panose="02010600030101010101" pitchFamily="2" charset="-122"/>
                  </a:defRPr>
                </a:lvl4pPr>
                <a:lvl5pPr marL="2057400" indent="-228600" defTabSz="912495">
                  <a:defRPr>
                    <a:solidFill>
                      <a:schemeClr val="tx1"/>
                    </a:solidFill>
                    <a:latin typeface="Calibri" panose="020F05020202040A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2495" rtl="0" eaLnBrk="1" fontAlgn="base" latinLnBrk="0" hangingPunct="1">
                  <a:lnSpc>
                    <a:spcPct val="100000"/>
                  </a:lnSpc>
                  <a:spcBef>
                    <a:spcPct val="0"/>
                  </a:spcBef>
                  <a:spcAft>
                    <a:spcPct val="0"/>
                  </a:spcAft>
                  <a:buClrTx/>
                  <a:buSzTx/>
                  <a:buFontTx/>
                  <a:buNone/>
                  <a:tabLst/>
                  <a:defRPr/>
                </a:pPr>
                <a:r>
                  <a:rPr lang="zh-CN" altLang="en-US" b="1" dirty="0" smtClean="0">
                    <a:solidFill>
                      <a:srgbClr val="000000"/>
                    </a:solidFill>
                    <a:latin typeface="微软雅黑" panose="020B0503020204020204" pitchFamily="34" charset="-122"/>
                    <a:ea typeface="微软雅黑" panose="020B0503020204020204" pitchFamily="34" charset="-122"/>
                    <a:cs typeface="Open Sans Light"/>
                    <a:sym typeface="Gill Sans"/>
                  </a:rPr>
                  <a:t>互动提问</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70" name="Text Placeholder 3"/>
              <p:cNvSpPr txBox="1"/>
              <p:nvPr/>
            </p:nvSpPr>
            <p:spPr bwMode="auto">
              <a:xfrm>
                <a:off x="7324065" y="849202"/>
                <a:ext cx="24860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1217295">
                  <a:defRPr>
                    <a:solidFill>
                      <a:schemeClr val="tx1"/>
                    </a:solidFill>
                    <a:latin typeface="Calibri" panose="020F05020202040A0204" pitchFamily="34" charset="0"/>
                    <a:ea typeface="宋体" panose="02010600030101010101" pitchFamily="2" charset="-122"/>
                  </a:defRPr>
                </a:lvl1pPr>
                <a:lvl2pPr marL="742950" indent="-285750" defTabSz="1217295">
                  <a:defRPr>
                    <a:solidFill>
                      <a:schemeClr val="tx1"/>
                    </a:solidFill>
                    <a:latin typeface="Calibri" panose="020F05020202040A0204" pitchFamily="34" charset="0"/>
                    <a:ea typeface="宋体" panose="02010600030101010101" pitchFamily="2" charset="-122"/>
                  </a:defRPr>
                </a:lvl2pPr>
                <a:lvl3pPr marL="1143000" indent="-228600" defTabSz="1217295">
                  <a:defRPr>
                    <a:solidFill>
                      <a:schemeClr val="tx1"/>
                    </a:solidFill>
                    <a:latin typeface="Calibri" panose="020F05020202040A0204" pitchFamily="34" charset="0"/>
                    <a:ea typeface="宋体" panose="02010600030101010101" pitchFamily="2" charset="-122"/>
                  </a:defRPr>
                </a:lvl3pPr>
                <a:lvl4pPr marL="1600200" indent="-228600" defTabSz="1217295">
                  <a:defRPr>
                    <a:solidFill>
                      <a:schemeClr val="tx1"/>
                    </a:solidFill>
                    <a:latin typeface="Calibri" panose="020F05020202040A0204" pitchFamily="34" charset="0"/>
                    <a:ea typeface="宋体" panose="02010600030101010101" pitchFamily="2" charset="-122"/>
                  </a:defRPr>
                </a:lvl4pPr>
                <a:lvl5pPr marL="2057400" indent="-228600" defTabSz="1217295">
                  <a:defRPr>
                    <a:solidFill>
                      <a:schemeClr val="tx1"/>
                    </a:solidFill>
                    <a:latin typeface="Calibri" panose="020F05020202040A0204" pitchFamily="34" charset="0"/>
                    <a:ea typeface="宋体" panose="02010600030101010101" pitchFamily="2" charset="-122"/>
                  </a:defRPr>
                </a:lvl5pPr>
                <a:lvl6pPr marL="25146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729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1217295" rtl="0" eaLnBrk="1" fontAlgn="base" latinLnBrk="0" hangingPunct="1">
                  <a:lnSpc>
                    <a:spcPct val="100000"/>
                  </a:lnSpc>
                  <a:spcBef>
                    <a:spcPct val="20000"/>
                  </a:spcBef>
                  <a:spcAft>
                    <a:spcPct val="0"/>
                  </a:spcAft>
                  <a:buClrTx/>
                  <a:buSzTx/>
                  <a:buFontTx/>
                  <a:buNone/>
                  <a:tabLst/>
                  <a:defRPr/>
                </a:pPr>
                <a:r>
                  <a:rPr kumimoji="0" lang="en-US" altLang="zh-CN" sz="14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Q&amp;A</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grpSp>
    </p:spTree>
    <p:extLst>
      <p:ext uri="{BB962C8B-B14F-4D97-AF65-F5344CB8AC3E}">
        <p14:creationId xmlns:p14="http://schemas.microsoft.com/office/powerpoint/2010/main" val="507406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矩形 10"/>
          <p:cNvSpPr>
            <a:spLocks noChangeArrowheads="1"/>
          </p:cNvSpPr>
          <p:nvPr/>
        </p:nvSpPr>
        <p:spPr bwMode="auto">
          <a:xfrm>
            <a:off x="3116512" y="2071084"/>
            <a:ext cx="5654083" cy="3520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中的关系有四种类型：</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依赖、关联、泛化和实现</a:t>
            </a:r>
            <a:r>
              <a:rPr lang="zh-CN" altLang="en-US"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600" b="1"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依赖</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：依赖是</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两个模型元素间的语义关系</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，其中一个元素（独立事物）发生变化会</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Arial" panose="020B0604020202020204" pitchFamily="34" charset="0"/>
              </a:rPr>
              <a:t>影响到另一个元素（依赖事物）的语义</a:t>
            </a:r>
            <a:r>
              <a:rPr kumimoji="0" lang="zh-CN" altLang="en-US"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rPr>
              <a:t>。</a:t>
            </a:r>
            <a:endParaRPr kumimoji="0" lang="en-US" altLang="zh-CN" sz="16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关联：描述了</a:t>
            </a:r>
            <a:r>
              <a:rPr lang="zh-CN" altLang="en-US" sz="16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两个或多个类</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之间的结构</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性关系。</a:t>
            </a:r>
            <a:endPar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defTabSz="1216025" fontAlgn="base">
              <a:lnSpc>
                <a:spcPct val="150000"/>
              </a:lnSpc>
              <a:spcBef>
                <a:spcPct val="20000"/>
              </a:spcBef>
              <a:spcAft>
                <a:spcPct val="0"/>
              </a:spcAft>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泛化：泛化是</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种</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一般化</a:t>
            </a:r>
            <a:r>
              <a:rPr lang="en-US" altLang="zh-CN"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特殊化关系</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，特殊元素（子元素）的对象替代一般元素（父元素）的对象。用这种方法，</a:t>
            </a:r>
            <a:r>
              <a:rPr lang="zh-CN" altLang="en-US" sz="16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子元素共享了父元素的结构和行为</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50000"/>
              </a:lnSpc>
              <a:spcBef>
                <a:spcPct val="20000"/>
              </a:spcBef>
              <a:spcAft>
                <a:spcPct val="0"/>
              </a:spcAft>
              <a:defRPr/>
            </a:pP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实现</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：实现是</a:t>
            </a:r>
            <a:r>
              <a:rPr lang="zh-CN" altLang="en-US" sz="16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类元之间的语义关系</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，在该关系中一个类元描述了另一个类元</a:t>
            </a:r>
            <a:r>
              <a:rPr lang="zh-CN" altLang="en-US" sz="16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保证实现的契约</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kumimoji="0" lang="en-US" altLang="zh-CN" sz="16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49" name="Oval 1"/>
          <p:cNvSpPr/>
          <p:nvPr/>
        </p:nvSpPr>
        <p:spPr>
          <a:xfrm>
            <a:off x="1206197" y="3347355"/>
            <a:ext cx="1084262" cy="1084262"/>
          </a:xfrm>
          <a:prstGeom prst="ellipse">
            <a:avLst/>
          </a:prstGeom>
          <a:noFill/>
          <a:ln w="101600">
            <a:solidFill>
              <a:srgbClr val="F673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Arc 5"/>
          <p:cNvSpPr/>
          <p:nvPr/>
        </p:nvSpPr>
        <p:spPr>
          <a:xfrm>
            <a:off x="1077609" y="3220355"/>
            <a:ext cx="1339850" cy="1339850"/>
          </a:xfrm>
          <a:prstGeom prst="arc">
            <a:avLst/>
          </a:prstGeom>
          <a:noFill/>
          <a:ln w="127000">
            <a:solidFill>
              <a:srgbClr val="F6735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Rectangle 2"/>
          <p:cNvSpPr>
            <a:spLocks noChangeArrowheads="1"/>
          </p:cNvSpPr>
          <p:nvPr/>
        </p:nvSpPr>
        <p:spPr bwMode="auto">
          <a:xfrm>
            <a:off x="1399517" y="3687080"/>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关系</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2"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的结构</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pic>
        <p:nvPicPr>
          <p:cNvPr id="53" name="图片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3697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3064"/>
              <a:chOff x="271020" y="2420002"/>
              <a:chExt cx="6234569" cy="1773064"/>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05</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lang="en-US" altLang="zh-CN" sz="5400" b="1" noProof="0" dirty="0">
                    <a:solidFill>
                      <a:srgbClr val="F77258"/>
                    </a:solidFill>
                    <a:latin typeface="微软雅黑" panose="020B0503020204020204" pitchFamily="34" charset="-122"/>
                    <a:ea typeface="微软雅黑" panose="020B0503020204020204" pitchFamily="34" charset="-122"/>
                  </a:rPr>
                  <a:t> </a:t>
                </a:r>
                <a:r>
                  <a:rPr lang="zh-CN" altLang="en-US" sz="5400" b="1" noProof="0" dirty="0" smtClean="0">
                    <a:solidFill>
                      <a:srgbClr val="F77258"/>
                    </a:solidFill>
                    <a:latin typeface="微软雅黑" panose="020B0503020204020204" pitchFamily="34" charset="-122"/>
                    <a:ea typeface="微软雅黑" panose="020B0503020204020204" pitchFamily="34" charset="-122"/>
                  </a:rPr>
                  <a:t>的视图</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INTRODUCTION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270925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9" name="Freeform 5"/>
          <p:cNvSpPr/>
          <p:nvPr/>
        </p:nvSpPr>
        <p:spPr bwMode="auto">
          <a:xfrm>
            <a:off x="2693988" y="4362450"/>
            <a:ext cx="795337" cy="728663"/>
          </a:xfrm>
          <a:custGeom>
            <a:avLst/>
            <a:gdLst>
              <a:gd name="T0" fmla="*/ 163 w 163"/>
              <a:gd name="T1" fmla="*/ 31 h 150"/>
              <a:gd name="T2" fmla="*/ 163 w 163"/>
              <a:gd name="T3" fmla="*/ 0 h 150"/>
              <a:gd name="T4" fmla="*/ 157 w 163"/>
              <a:gd name="T5" fmla="*/ 0 h 150"/>
              <a:gd name="T6" fmla="*/ 7 w 163"/>
              <a:gd name="T7" fmla="*/ 0 h 150"/>
              <a:gd name="T8" fmla="*/ 0 w 163"/>
              <a:gd name="T9" fmla="*/ 0 h 150"/>
              <a:gd name="T10" fmla="*/ 0 w 163"/>
              <a:gd name="T11" fmla="*/ 31 h 150"/>
              <a:gd name="T12" fmla="*/ 7 w 163"/>
              <a:gd name="T13" fmla="*/ 39 h 150"/>
              <a:gd name="T14" fmla="*/ 7 w 163"/>
              <a:gd name="T15" fmla="*/ 46 h 150"/>
              <a:gd name="T16" fmla="*/ 0 w 163"/>
              <a:gd name="T17" fmla="*/ 53 h 150"/>
              <a:gd name="T18" fmla="*/ 7 w 163"/>
              <a:gd name="T19" fmla="*/ 59 h 150"/>
              <a:gd name="T20" fmla="*/ 7 w 163"/>
              <a:gd name="T21" fmla="*/ 69 h 150"/>
              <a:gd name="T22" fmla="*/ 0 w 163"/>
              <a:gd name="T23" fmla="*/ 76 h 150"/>
              <a:gd name="T24" fmla="*/ 7 w 163"/>
              <a:gd name="T25" fmla="*/ 82 h 150"/>
              <a:gd name="T26" fmla="*/ 7 w 163"/>
              <a:gd name="T27" fmla="*/ 92 h 150"/>
              <a:gd name="T28" fmla="*/ 0 w 163"/>
              <a:gd name="T29" fmla="*/ 99 h 150"/>
              <a:gd name="T30" fmla="*/ 7 w 163"/>
              <a:gd name="T31" fmla="*/ 105 h 150"/>
              <a:gd name="T32" fmla="*/ 7 w 163"/>
              <a:gd name="T33" fmla="*/ 113 h 150"/>
              <a:gd name="T34" fmla="*/ 57 w 163"/>
              <a:gd name="T35" fmla="*/ 141 h 150"/>
              <a:gd name="T36" fmla="*/ 61 w 163"/>
              <a:gd name="T37" fmla="*/ 141 h 150"/>
              <a:gd name="T38" fmla="*/ 82 w 163"/>
              <a:gd name="T39" fmla="*/ 150 h 150"/>
              <a:gd name="T40" fmla="*/ 102 w 163"/>
              <a:gd name="T41" fmla="*/ 141 h 150"/>
              <a:gd name="T42" fmla="*/ 106 w 163"/>
              <a:gd name="T43" fmla="*/ 141 h 150"/>
              <a:gd name="T44" fmla="*/ 157 w 163"/>
              <a:gd name="T45" fmla="*/ 113 h 150"/>
              <a:gd name="T46" fmla="*/ 157 w 163"/>
              <a:gd name="T47" fmla="*/ 113 h 150"/>
              <a:gd name="T48" fmla="*/ 157 w 163"/>
              <a:gd name="T49" fmla="*/ 105 h 150"/>
              <a:gd name="T50" fmla="*/ 163 w 163"/>
              <a:gd name="T51" fmla="*/ 99 h 150"/>
              <a:gd name="T52" fmla="*/ 157 w 163"/>
              <a:gd name="T53" fmla="*/ 92 h 150"/>
              <a:gd name="T54" fmla="*/ 157 w 163"/>
              <a:gd name="T55" fmla="*/ 82 h 150"/>
              <a:gd name="T56" fmla="*/ 163 w 163"/>
              <a:gd name="T57" fmla="*/ 76 h 150"/>
              <a:gd name="T58" fmla="*/ 157 w 163"/>
              <a:gd name="T59" fmla="*/ 69 h 150"/>
              <a:gd name="T60" fmla="*/ 157 w 163"/>
              <a:gd name="T61" fmla="*/ 59 h 150"/>
              <a:gd name="T62" fmla="*/ 163 w 163"/>
              <a:gd name="T63" fmla="*/ 53 h 150"/>
              <a:gd name="T64" fmla="*/ 157 w 163"/>
              <a:gd name="T65" fmla="*/ 46 h 150"/>
              <a:gd name="T66" fmla="*/ 157 w 163"/>
              <a:gd name="T67" fmla="*/ 39 h 150"/>
              <a:gd name="T68" fmla="*/ 163 w 163"/>
              <a:gd name="T69" fmla="*/ 3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 h="150">
                <a:moveTo>
                  <a:pt x="163" y="31"/>
                </a:moveTo>
                <a:cubicBezTo>
                  <a:pt x="163" y="0"/>
                  <a:pt x="163" y="0"/>
                  <a:pt x="163" y="0"/>
                </a:cubicBezTo>
                <a:cubicBezTo>
                  <a:pt x="157" y="0"/>
                  <a:pt x="157" y="0"/>
                  <a:pt x="157" y="0"/>
                </a:cubicBezTo>
                <a:cubicBezTo>
                  <a:pt x="7" y="0"/>
                  <a:pt x="7" y="0"/>
                  <a:pt x="7" y="0"/>
                </a:cubicBezTo>
                <a:cubicBezTo>
                  <a:pt x="0" y="0"/>
                  <a:pt x="0" y="0"/>
                  <a:pt x="0" y="0"/>
                </a:cubicBezTo>
                <a:cubicBezTo>
                  <a:pt x="0" y="31"/>
                  <a:pt x="0" y="31"/>
                  <a:pt x="0" y="31"/>
                </a:cubicBezTo>
                <a:cubicBezTo>
                  <a:pt x="7" y="39"/>
                  <a:pt x="7" y="39"/>
                  <a:pt x="7" y="39"/>
                </a:cubicBezTo>
                <a:cubicBezTo>
                  <a:pt x="7" y="46"/>
                  <a:pt x="7" y="46"/>
                  <a:pt x="7" y="46"/>
                </a:cubicBezTo>
                <a:cubicBezTo>
                  <a:pt x="3" y="46"/>
                  <a:pt x="0" y="49"/>
                  <a:pt x="0" y="53"/>
                </a:cubicBezTo>
                <a:cubicBezTo>
                  <a:pt x="0" y="56"/>
                  <a:pt x="3" y="59"/>
                  <a:pt x="7" y="59"/>
                </a:cubicBezTo>
                <a:cubicBezTo>
                  <a:pt x="7" y="69"/>
                  <a:pt x="7" y="69"/>
                  <a:pt x="7" y="69"/>
                </a:cubicBezTo>
                <a:cubicBezTo>
                  <a:pt x="3" y="69"/>
                  <a:pt x="0" y="72"/>
                  <a:pt x="0" y="76"/>
                </a:cubicBezTo>
                <a:cubicBezTo>
                  <a:pt x="0" y="79"/>
                  <a:pt x="3" y="82"/>
                  <a:pt x="7" y="82"/>
                </a:cubicBezTo>
                <a:cubicBezTo>
                  <a:pt x="7" y="92"/>
                  <a:pt x="7" y="92"/>
                  <a:pt x="7" y="92"/>
                </a:cubicBezTo>
                <a:cubicBezTo>
                  <a:pt x="3" y="92"/>
                  <a:pt x="0" y="95"/>
                  <a:pt x="0" y="99"/>
                </a:cubicBezTo>
                <a:cubicBezTo>
                  <a:pt x="0" y="102"/>
                  <a:pt x="3" y="105"/>
                  <a:pt x="7" y="105"/>
                </a:cubicBezTo>
                <a:cubicBezTo>
                  <a:pt x="7" y="113"/>
                  <a:pt x="7" y="113"/>
                  <a:pt x="7" y="113"/>
                </a:cubicBezTo>
                <a:cubicBezTo>
                  <a:pt x="57" y="141"/>
                  <a:pt x="57" y="141"/>
                  <a:pt x="57" y="141"/>
                </a:cubicBezTo>
                <a:cubicBezTo>
                  <a:pt x="61" y="141"/>
                  <a:pt x="61" y="141"/>
                  <a:pt x="61" y="141"/>
                </a:cubicBezTo>
                <a:cubicBezTo>
                  <a:pt x="64" y="146"/>
                  <a:pt x="72" y="150"/>
                  <a:pt x="82" y="150"/>
                </a:cubicBezTo>
                <a:cubicBezTo>
                  <a:pt x="91" y="150"/>
                  <a:pt x="99" y="146"/>
                  <a:pt x="102" y="141"/>
                </a:cubicBezTo>
                <a:cubicBezTo>
                  <a:pt x="106" y="141"/>
                  <a:pt x="106" y="141"/>
                  <a:pt x="106" y="141"/>
                </a:cubicBezTo>
                <a:cubicBezTo>
                  <a:pt x="157" y="113"/>
                  <a:pt x="157" y="113"/>
                  <a:pt x="157" y="113"/>
                </a:cubicBezTo>
                <a:cubicBezTo>
                  <a:pt x="157" y="113"/>
                  <a:pt x="157" y="113"/>
                  <a:pt x="157" y="113"/>
                </a:cubicBezTo>
                <a:cubicBezTo>
                  <a:pt x="157" y="105"/>
                  <a:pt x="157" y="105"/>
                  <a:pt x="157" y="105"/>
                </a:cubicBezTo>
                <a:cubicBezTo>
                  <a:pt x="160" y="105"/>
                  <a:pt x="163" y="102"/>
                  <a:pt x="163" y="99"/>
                </a:cubicBezTo>
                <a:cubicBezTo>
                  <a:pt x="163" y="95"/>
                  <a:pt x="160" y="92"/>
                  <a:pt x="157" y="92"/>
                </a:cubicBezTo>
                <a:cubicBezTo>
                  <a:pt x="157" y="82"/>
                  <a:pt x="157" y="82"/>
                  <a:pt x="157" y="82"/>
                </a:cubicBezTo>
                <a:cubicBezTo>
                  <a:pt x="160" y="82"/>
                  <a:pt x="163" y="79"/>
                  <a:pt x="163" y="76"/>
                </a:cubicBezTo>
                <a:cubicBezTo>
                  <a:pt x="163" y="72"/>
                  <a:pt x="160" y="69"/>
                  <a:pt x="157" y="69"/>
                </a:cubicBezTo>
                <a:cubicBezTo>
                  <a:pt x="157" y="59"/>
                  <a:pt x="157" y="59"/>
                  <a:pt x="157" y="59"/>
                </a:cubicBezTo>
                <a:cubicBezTo>
                  <a:pt x="160" y="59"/>
                  <a:pt x="163" y="56"/>
                  <a:pt x="163" y="53"/>
                </a:cubicBezTo>
                <a:cubicBezTo>
                  <a:pt x="163" y="49"/>
                  <a:pt x="160" y="46"/>
                  <a:pt x="157" y="46"/>
                </a:cubicBezTo>
                <a:cubicBezTo>
                  <a:pt x="157" y="39"/>
                  <a:pt x="157" y="39"/>
                  <a:pt x="157" y="39"/>
                </a:cubicBezTo>
                <a:lnTo>
                  <a:pt x="163" y="31"/>
                </a:lnTo>
                <a:close/>
              </a:path>
            </a:pathLst>
          </a:custGeom>
          <a:solidFill>
            <a:srgbClr val="2FCCDF"/>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20" name="Group 18"/>
          <p:cNvGrpSpPr/>
          <p:nvPr/>
        </p:nvGrpSpPr>
        <p:grpSpPr>
          <a:xfrm>
            <a:off x="2178538" y="1913013"/>
            <a:ext cx="1777512" cy="597965"/>
            <a:chOff x="4333909" y="2176977"/>
            <a:chExt cx="1777512" cy="597965"/>
          </a:xfrm>
          <a:solidFill>
            <a:srgbClr val="F77258"/>
          </a:solidFill>
        </p:grpSpPr>
        <p:sp>
          <p:nvSpPr>
            <p:cNvPr id="21" name="Freeform 9"/>
            <p:cNvSpPr/>
            <p:nvPr/>
          </p:nvSpPr>
          <p:spPr bwMode="auto">
            <a:xfrm>
              <a:off x="4333909" y="2176977"/>
              <a:ext cx="1777512" cy="597965"/>
            </a:xfrm>
            <a:custGeom>
              <a:avLst/>
              <a:gdLst>
                <a:gd name="T0" fmla="*/ 0 w 365"/>
                <a:gd name="T1" fmla="*/ 123 h 123"/>
                <a:gd name="T2" fmla="*/ 365 w 365"/>
                <a:gd name="T3" fmla="*/ 123 h 123"/>
                <a:gd name="T4" fmla="*/ 183 w 365"/>
                <a:gd name="T5" fmla="*/ 0 h 123"/>
                <a:gd name="T6" fmla="*/ 0 w 365"/>
                <a:gd name="T7" fmla="*/ 123 h 123"/>
              </a:gdLst>
              <a:ahLst/>
              <a:cxnLst>
                <a:cxn ang="0">
                  <a:pos x="T0" y="T1"/>
                </a:cxn>
                <a:cxn ang="0">
                  <a:pos x="T2" y="T3"/>
                </a:cxn>
                <a:cxn ang="0">
                  <a:pos x="T4" y="T5"/>
                </a:cxn>
                <a:cxn ang="0">
                  <a:pos x="T6" y="T7"/>
                </a:cxn>
              </a:cxnLst>
              <a:rect l="0" t="0" r="r" b="b"/>
              <a:pathLst>
                <a:path w="365" h="123">
                  <a:moveTo>
                    <a:pt x="0" y="123"/>
                  </a:moveTo>
                  <a:cubicBezTo>
                    <a:pt x="365" y="123"/>
                    <a:pt x="365" y="123"/>
                    <a:pt x="365" y="123"/>
                  </a:cubicBezTo>
                  <a:cubicBezTo>
                    <a:pt x="341" y="60"/>
                    <a:pt x="282" y="0"/>
                    <a:pt x="183" y="0"/>
                  </a:cubicBezTo>
                  <a:cubicBezTo>
                    <a:pt x="83" y="0"/>
                    <a:pt x="24" y="60"/>
                    <a:pt x="0" y="123"/>
                  </a:cubicBezTo>
                  <a:close/>
                </a:path>
              </a:pathLst>
            </a:custGeom>
            <a:grpFill/>
            <a:ln>
              <a:noFill/>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2" name="TextBox 21"/>
            <p:cNvSpPr txBox="1"/>
            <p:nvPr/>
          </p:nvSpPr>
          <p:spPr>
            <a:xfrm>
              <a:off x="5104487" y="2353192"/>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3" name="Group 17"/>
          <p:cNvGrpSpPr/>
          <p:nvPr/>
        </p:nvGrpSpPr>
        <p:grpSpPr>
          <a:xfrm>
            <a:off x="2119150" y="2510978"/>
            <a:ext cx="1900382" cy="602061"/>
            <a:chOff x="4274521" y="2774942"/>
            <a:chExt cx="1900382" cy="602061"/>
          </a:xfrm>
          <a:solidFill>
            <a:srgbClr val="F04077"/>
          </a:solidFill>
        </p:grpSpPr>
        <p:sp>
          <p:nvSpPr>
            <p:cNvPr id="25" name="Freeform 8"/>
            <p:cNvSpPr/>
            <p:nvPr/>
          </p:nvSpPr>
          <p:spPr bwMode="auto">
            <a:xfrm>
              <a:off x="4274521" y="2774942"/>
              <a:ext cx="1900382" cy="602061"/>
            </a:xfrm>
            <a:custGeom>
              <a:avLst/>
              <a:gdLst>
                <a:gd name="T0" fmla="*/ 0 w 390"/>
                <a:gd name="T1" fmla="*/ 67 h 124"/>
                <a:gd name="T2" fmla="*/ 10 w 390"/>
                <a:gd name="T3" fmla="*/ 124 h 124"/>
                <a:gd name="T4" fmla="*/ 380 w 390"/>
                <a:gd name="T5" fmla="*/ 124 h 124"/>
                <a:gd name="T6" fmla="*/ 390 w 390"/>
                <a:gd name="T7" fmla="*/ 67 h 124"/>
                <a:gd name="T8" fmla="*/ 377 w 390"/>
                <a:gd name="T9" fmla="*/ 0 h 124"/>
                <a:gd name="T10" fmla="*/ 12 w 390"/>
                <a:gd name="T11" fmla="*/ 0 h 124"/>
                <a:gd name="T12" fmla="*/ 0 w 390"/>
                <a:gd name="T13" fmla="*/ 67 h 124"/>
              </a:gdLst>
              <a:ahLst/>
              <a:cxnLst>
                <a:cxn ang="0">
                  <a:pos x="T0" y="T1"/>
                </a:cxn>
                <a:cxn ang="0">
                  <a:pos x="T2" y="T3"/>
                </a:cxn>
                <a:cxn ang="0">
                  <a:pos x="T4" y="T5"/>
                </a:cxn>
                <a:cxn ang="0">
                  <a:pos x="T6" y="T7"/>
                </a:cxn>
                <a:cxn ang="0">
                  <a:pos x="T8" y="T9"/>
                </a:cxn>
                <a:cxn ang="0">
                  <a:pos x="T10" y="T11"/>
                </a:cxn>
                <a:cxn ang="0">
                  <a:pos x="T12" y="T13"/>
                </a:cxn>
              </a:cxnLst>
              <a:rect l="0" t="0" r="r" b="b"/>
              <a:pathLst>
                <a:path w="390" h="124">
                  <a:moveTo>
                    <a:pt x="0" y="67"/>
                  </a:moveTo>
                  <a:cubicBezTo>
                    <a:pt x="0" y="87"/>
                    <a:pt x="4" y="105"/>
                    <a:pt x="10" y="124"/>
                  </a:cubicBezTo>
                  <a:cubicBezTo>
                    <a:pt x="380" y="124"/>
                    <a:pt x="380" y="124"/>
                    <a:pt x="380" y="124"/>
                  </a:cubicBezTo>
                  <a:cubicBezTo>
                    <a:pt x="386" y="105"/>
                    <a:pt x="390" y="87"/>
                    <a:pt x="390" y="67"/>
                  </a:cubicBezTo>
                  <a:cubicBezTo>
                    <a:pt x="390" y="46"/>
                    <a:pt x="385" y="23"/>
                    <a:pt x="377" y="0"/>
                  </a:cubicBezTo>
                  <a:cubicBezTo>
                    <a:pt x="12" y="0"/>
                    <a:pt x="12" y="0"/>
                    <a:pt x="12" y="0"/>
                  </a:cubicBezTo>
                  <a:cubicBezTo>
                    <a:pt x="4" y="23"/>
                    <a:pt x="0" y="46"/>
                    <a:pt x="0" y="6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TextBox 22"/>
            <p:cNvSpPr txBox="1"/>
            <p:nvPr/>
          </p:nvSpPr>
          <p:spPr>
            <a:xfrm>
              <a:off x="5104488" y="2940083"/>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27" name="Group 16"/>
          <p:cNvGrpSpPr/>
          <p:nvPr/>
        </p:nvGrpSpPr>
        <p:grpSpPr>
          <a:xfrm>
            <a:off x="2168298" y="3113039"/>
            <a:ext cx="1802086" cy="597965"/>
            <a:chOff x="4323669" y="3377003"/>
            <a:chExt cx="1802086" cy="597965"/>
          </a:xfrm>
          <a:solidFill>
            <a:srgbClr val="F8D845"/>
          </a:solidFill>
        </p:grpSpPr>
        <p:sp>
          <p:nvSpPr>
            <p:cNvPr id="31" name="Freeform 7"/>
            <p:cNvSpPr/>
            <p:nvPr/>
          </p:nvSpPr>
          <p:spPr bwMode="auto">
            <a:xfrm>
              <a:off x="4323669" y="3377003"/>
              <a:ext cx="1802086" cy="597965"/>
            </a:xfrm>
            <a:custGeom>
              <a:avLst/>
              <a:gdLst>
                <a:gd name="T0" fmla="*/ 65 w 370"/>
                <a:gd name="T1" fmla="*/ 123 h 123"/>
                <a:gd name="T2" fmla="*/ 304 w 370"/>
                <a:gd name="T3" fmla="*/ 123 h 123"/>
                <a:gd name="T4" fmla="*/ 370 w 370"/>
                <a:gd name="T5" fmla="*/ 0 h 123"/>
                <a:gd name="T6" fmla="*/ 0 w 370"/>
                <a:gd name="T7" fmla="*/ 0 h 123"/>
                <a:gd name="T8" fmla="*/ 65 w 370"/>
                <a:gd name="T9" fmla="*/ 123 h 123"/>
              </a:gdLst>
              <a:ahLst/>
              <a:cxnLst>
                <a:cxn ang="0">
                  <a:pos x="T0" y="T1"/>
                </a:cxn>
                <a:cxn ang="0">
                  <a:pos x="T2" y="T3"/>
                </a:cxn>
                <a:cxn ang="0">
                  <a:pos x="T4" y="T5"/>
                </a:cxn>
                <a:cxn ang="0">
                  <a:pos x="T6" y="T7"/>
                </a:cxn>
                <a:cxn ang="0">
                  <a:pos x="T8" y="T9"/>
                </a:cxn>
              </a:cxnLst>
              <a:rect l="0" t="0" r="r" b="b"/>
              <a:pathLst>
                <a:path w="370" h="123">
                  <a:moveTo>
                    <a:pt x="65" y="123"/>
                  </a:moveTo>
                  <a:cubicBezTo>
                    <a:pt x="304" y="123"/>
                    <a:pt x="304" y="123"/>
                    <a:pt x="304" y="123"/>
                  </a:cubicBezTo>
                  <a:cubicBezTo>
                    <a:pt x="324" y="87"/>
                    <a:pt x="354" y="45"/>
                    <a:pt x="370" y="0"/>
                  </a:cubicBezTo>
                  <a:cubicBezTo>
                    <a:pt x="0" y="0"/>
                    <a:pt x="0" y="0"/>
                    <a:pt x="0" y="0"/>
                  </a:cubicBezTo>
                  <a:cubicBezTo>
                    <a:pt x="15" y="45"/>
                    <a:pt x="45" y="87"/>
                    <a:pt x="65" y="123"/>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2" name="TextBox 23"/>
            <p:cNvSpPr txBox="1"/>
            <p:nvPr/>
          </p:nvSpPr>
          <p:spPr>
            <a:xfrm>
              <a:off x="5104488" y="3549821"/>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33" name="Group 8"/>
          <p:cNvGrpSpPr/>
          <p:nvPr/>
        </p:nvGrpSpPr>
        <p:grpSpPr>
          <a:xfrm>
            <a:off x="2485711" y="3711004"/>
            <a:ext cx="1163165" cy="597965"/>
            <a:chOff x="4641082" y="3974968"/>
            <a:chExt cx="1163165" cy="597965"/>
          </a:xfrm>
          <a:solidFill>
            <a:srgbClr val="BF55DB"/>
          </a:solidFill>
        </p:grpSpPr>
        <p:sp>
          <p:nvSpPr>
            <p:cNvPr id="34" name="Freeform 6"/>
            <p:cNvSpPr/>
            <p:nvPr/>
          </p:nvSpPr>
          <p:spPr bwMode="auto">
            <a:xfrm>
              <a:off x="4641082" y="3974968"/>
              <a:ext cx="1163165" cy="597965"/>
            </a:xfrm>
            <a:custGeom>
              <a:avLst/>
              <a:gdLst>
                <a:gd name="T0" fmla="*/ 221 w 239"/>
                <a:gd name="T1" fmla="*/ 52 h 123"/>
                <a:gd name="T2" fmla="*/ 239 w 239"/>
                <a:gd name="T3" fmla="*/ 0 h 123"/>
                <a:gd name="T4" fmla="*/ 0 w 239"/>
                <a:gd name="T5" fmla="*/ 0 h 123"/>
                <a:gd name="T6" fmla="*/ 19 w 239"/>
                <a:gd name="T7" fmla="*/ 52 h 123"/>
                <a:gd name="T8" fmla="*/ 51 w 239"/>
                <a:gd name="T9" fmla="*/ 123 h 123"/>
                <a:gd name="T10" fmla="*/ 120 w 239"/>
                <a:gd name="T11" fmla="*/ 123 h 123"/>
                <a:gd name="T12" fmla="*/ 188 w 239"/>
                <a:gd name="T13" fmla="*/ 123 h 123"/>
                <a:gd name="T14" fmla="*/ 221 w 239"/>
                <a:gd name="T15" fmla="*/ 52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9" h="123">
                  <a:moveTo>
                    <a:pt x="221" y="52"/>
                  </a:moveTo>
                  <a:cubicBezTo>
                    <a:pt x="221" y="37"/>
                    <a:pt x="228" y="19"/>
                    <a:pt x="239" y="0"/>
                  </a:cubicBezTo>
                  <a:cubicBezTo>
                    <a:pt x="0" y="0"/>
                    <a:pt x="0" y="0"/>
                    <a:pt x="0" y="0"/>
                  </a:cubicBezTo>
                  <a:cubicBezTo>
                    <a:pt x="11" y="19"/>
                    <a:pt x="19" y="37"/>
                    <a:pt x="19" y="52"/>
                  </a:cubicBezTo>
                  <a:cubicBezTo>
                    <a:pt x="19" y="105"/>
                    <a:pt x="37" y="123"/>
                    <a:pt x="51" y="123"/>
                  </a:cubicBezTo>
                  <a:cubicBezTo>
                    <a:pt x="65" y="123"/>
                    <a:pt x="120" y="123"/>
                    <a:pt x="120" y="123"/>
                  </a:cubicBezTo>
                  <a:cubicBezTo>
                    <a:pt x="120" y="123"/>
                    <a:pt x="174" y="123"/>
                    <a:pt x="188" y="123"/>
                  </a:cubicBezTo>
                  <a:cubicBezTo>
                    <a:pt x="202" y="123"/>
                    <a:pt x="221" y="105"/>
                    <a:pt x="221" y="5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TextBox 24"/>
            <p:cNvSpPr txBox="1"/>
            <p:nvPr/>
          </p:nvSpPr>
          <p:spPr>
            <a:xfrm>
              <a:off x="5104488" y="4136712"/>
              <a:ext cx="240450" cy="246221"/>
            </a:xfrm>
            <a:prstGeom prst="rect">
              <a:avLst/>
            </a:prstGeom>
            <a:grp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6" name="Oval 29"/>
          <p:cNvSpPr>
            <a:spLocks noChangeAspect="1"/>
          </p:cNvSpPr>
          <p:nvPr/>
        </p:nvSpPr>
        <p:spPr>
          <a:xfrm>
            <a:off x="5768975" y="1473200"/>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7" name="Oval 30"/>
          <p:cNvSpPr>
            <a:spLocks noChangeAspect="1"/>
          </p:cNvSpPr>
          <p:nvPr/>
        </p:nvSpPr>
        <p:spPr>
          <a:xfrm>
            <a:off x="5768975" y="2555875"/>
            <a:ext cx="552450" cy="550863"/>
          </a:xfrm>
          <a:prstGeom prst="ellips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8" name="Oval 38"/>
          <p:cNvSpPr>
            <a:spLocks noChangeAspect="1"/>
          </p:cNvSpPr>
          <p:nvPr/>
        </p:nvSpPr>
        <p:spPr>
          <a:xfrm>
            <a:off x="5768975" y="3638550"/>
            <a:ext cx="552450" cy="552450"/>
          </a:xfrm>
          <a:prstGeom prst="ellipse">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Oval 42"/>
          <p:cNvSpPr>
            <a:spLocks noChangeAspect="1"/>
          </p:cNvSpPr>
          <p:nvPr/>
        </p:nvSpPr>
        <p:spPr>
          <a:xfrm>
            <a:off x="5768975" y="4721225"/>
            <a:ext cx="552450" cy="552450"/>
          </a:xfrm>
          <a:prstGeom prst="ellipse">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0" name="Elbow Connector 9"/>
          <p:cNvCxnSpPr/>
          <p:nvPr/>
        </p:nvCxnSpPr>
        <p:spPr>
          <a:xfrm flipV="1">
            <a:off x="4065588" y="1752600"/>
            <a:ext cx="1443037" cy="404813"/>
          </a:xfrm>
          <a:prstGeom prst="bentConnector3">
            <a:avLst>
              <a:gd name="adj1" fmla="val 39133"/>
            </a:avLst>
          </a:prstGeom>
          <a:ln w="12700">
            <a:solidFill>
              <a:srgbClr val="F04077"/>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62"/>
          <p:cNvCxnSpPr/>
          <p:nvPr/>
        </p:nvCxnSpPr>
        <p:spPr>
          <a:xfrm>
            <a:off x="3763963" y="4010025"/>
            <a:ext cx="1744662" cy="987425"/>
          </a:xfrm>
          <a:prstGeom prst="bentConnector3">
            <a:avLst>
              <a:gd name="adj1" fmla="val 5000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64"/>
          <p:cNvCxnSpPr/>
          <p:nvPr/>
        </p:nvCxnSpPr>
        <p:spPr>
          <a:xfrm>
            <a:off x="4065588" y="3424238"/>
            <a:ext cx="1457325" cy="501650"/>
          </a:xfrm>
          <a:prstGeom prst="bentConnector3">
            <a:avLst>
              <a:gd name="adj1" fmla="val 58370"/>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60"/>
          <p:cNvCxnSpPr/>
          <p:nvPr/>
        </p:nvCxnSpPr>
        <p:spPr>
          <a:xfrm>
            <a:off x="4279900" y="2820988"/>
            <a:ext cx="1228725" cy="0"/>
          </a:xfrm>
          <a:prstGeom prst="line">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sp>
        <p:nvSpPr>
          <p:cNvPr id="18449" name="TextBox 16"/>
          <p:cNvSpPr txBox="1">
            <a:spLocks noChangeArrowheads="1"/>
          </p:cNvSpPr>
          <p:nvPr/>
        </p:nvSpPr>
        <p:spPr bwMode="auto">
          <a:xfrm>
            <a:off x="6486843" y="1563965"/>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8450" name="TextBox 16"/>
          <p:cNvSpPr txBox="1">
            <a:spLocks noChangeArrowheads="1"/>
          </p:cNvSpPr>
          <p:nvPr/>
        </p:nvSpPr>
        <p:spPr bwMode="auto">
          <a:xfrm>
            <a:off x="6513029" y="2651263"/>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逻辑视图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8451" name="TextBox 16"/>
          <p:cNvSpPr txBox="1">
            <a:spLocks noChangeArrowheads="1"/>
          </p:cNvSpPr>
          <p:nvPr/>
        </p:nvSpPr>
        <p:spPr bwMode="auto">
          <a:xfrm>
            <a:off x="6513028" y="3719087"/>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并发视图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18452" name="TextBox 16"/>
          <p:cNvSpPr txBox="1">
            <a:spLocks noChangeArrowheads="1"/>
          </p:cNvSpPr>
          <p:nvPr/>
        </p:nvSpPr>
        <p:spPr bwMode="auto">
          <a:xfrm>
            <a:off x="6513028" y="4812784"/>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组件视图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2" name="文本框 1"/>
          <p:cNvSpPr txBox="1"/>
          <p:nvPr/>
        </p:nvSpPr>
        <p:spPr>
          <a:xfrm>
            <a:off x="2879098" y="4543630"/>
            <a:ext cx="425116" cy="338554"/>
          </a:xfrm>
          <a:prstGeom prst="rect">
            <a:avLst/>
          </a:prstGeom>
          <a:noFill/>
        </p:spPr>
        <p:txBody>
          <a:bodyPr wrap="none" rtlCol="0">
            <a:spAutoFit/>
          </a:bodyPr>
          <a:lstStyle/>
          <a:p>
            <a:r>
              <a:rPr kumimoji="1" lang="en-US" altLang="zh-CN" sz="1600" smtClean="0">
                <a:solidFill>
                  <a:schemeClr val="bg1"/>
                </a:solidFill>
                <a:latin typeface="Microsoft YaHei" charset="-122"/>
                <a:ea typeface="Microsoft YaHei" charset="-122"/>
                <a:cs typeface="Microsoft YaHei" charset="-122"/>
              </a:rPr>
              <a:t>05</a:t>
            </a:r>
            <a:endParaRPr kumimoji="1" lang="zh-CN" altLang="en-US" sz="1600" dirty="0">
              <a:solidFill>
                <a:schemeClr val="bg1"/>
              </a:solidFill>
              <a:latin typeface="Microsoft YaHei" charset="-122"/>
              <a:ea typeface="Microsoft YaHei" charset="-122"/>
              <a:cs typeface="Microsoft YaHei" charset="-122"/>
            </a:endParaRPr>
          </a:p>
        </p:txBody>
      </p:sp>
      <p:cxnSp>
        <p:nvCxnSpPr>
          <p:cNvPr id="45" name="Elbow Connector 62"/>
          <p:cNvCxnSpPr/>
          <p:nvPr/>
        </p:nvCxnSpPr>
        <p:spPr>
          <a:xfrm>
            <a:off x="3617913" y="4773354"/>
            <a:ext cx="1905000" cy="1306771"/>
          </a:xfrm>
          <a:prstGeom prst="bentConnector3">
            <a:avLst>
              <a:gd name="adj1" fmla="val 39063"/>
            </a:avLst>
          </a:prstGeom>
          <a:ln w="12700">
            <a:solidFill>
              <a:srgbClr val="F04077"/>
            </a:solidFill>
            <a:tailEnd type="triangle"/>
          </a:ln>
        </p:spPr>
        <p:style>
          <a:lnRef idx="1">
            <a:schemeClr val="accent1"/>
          </a:lnRef>
          <a:fillRef idx="0">
            <a:schemeClr val="accent1"/>
          </a:fillRef>
          <a:effectRef idx="0">
            <a:schemeClr val="accent1"/>
          </a:effectRef>
          <a:fontRef idx="minor">
            <a:schemeClr val="tx1"/>
          </a:fontRef>
        </p:style>
      </p:cxnSp>
      <p:sp>
        <p:nvSpPr>
          <p:cNvPr id="46" name="Oval 42"/>
          <p:cNvSpPr>
            <a:spLocks noChangeAspect="1"/>
          </p:cNvSpPr>
          <p:nvPr/>
        </p:nvSpPr>
        <p:spPr>
          <a:xfrm>
            <a:off x="5768975" y="5803900"/>
            <a:ext cx="552450" cy="552450"/>
          </a:xfrm>
          <a:prstGeom prst="ellipse">
            <a:avLst/>
          </a:prstGeom>
          <a:solidFill>
            <a:srgbClr val="2C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5</a:t>
            </a:r>
            <a:endParaRPr kumimoji="0" lang="en-AU"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9" name="TextBox 16"/>
          <p:cNvSpPr txBox="1">
            <a:spLocks noChangeArrowheads="1"/>
          </p:cNvSpPr>
          <p:nvPr/>
        </p:nvSpPr>
        <p:spPr bwMode="auto">
          <a:xfrm>
            <a:off x="6521123" y="5895459"/>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配置</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69" name="图片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06605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613468"/>
            <a:ext cx="6096000" cy="2169825"/>
          </a:xfrm>
          <a:prstGeom prst="rect">
            <a:avLst/>
          </a:prstGeom>
        </p:spPr>
        <p:txBody>
          <a:bodyPr>
            <a:spAutoFit/>
          </a:bodyPr>
          <a:lstStyle/>
          <a:p>
            <a:pPr>
              <a:lnSpc>
                <a:spcPct val="150000"/>
              </a:lnSpc>
            </a:pPr>
            <a:r>
              <a:rPr lang="zh-CN" altLang="en-US" dirty="0">
                <a:latin typeface="Microsoft YaHei" charset="-122"/>
                <a:ea typeface="Microsoft YaHei" charset="-122"/>
                <a:cs typeface="Microsoft YaHei" charset="-122"/>
              </a:rPr>
              <a:t>用例视图，也称为外部视图、功能视图、用户视图。</a:t>
            </a:r>
          </a:p>
          <a:p>
            <a:pPr>
              <a:lnSpc>
                <a:spcPct val="150000"/>
              </a:lnSpc>
            </a:pPr>
            <a:r>
              <a:rPr lang="zh-CN" altLang="en-US" dirty="0">
                <a:latin typeface="Microsoft YaHei" charset="-122"/>
                <a:ea typeface="Microsoft YaHei" charset="-122"/>
                <a:cs typeface="Microsoft YaHei" charset="-122"/>
              </a:rPr>
              <a:t>用例视图主要强调</a:t>
            </a:r>
            <a:r>
              <a:rPr lang="zh-CN" altLang="en-US" b="1" dirty="0">
                <a:solidFill>
                  <a:srgbClr val="FF0000"/>
                </a:solidFill>
                <a:latin typeface="Microsoft YaHei" charset="-122"/>
                <a:ea typeface="Microsoft YaHei" charset="-122"/>
                <a:cs typeface="Microsoft YaHei" charset="-122"/>
              </a:rPr>
              <a:t>从系统的外部参与者（主要是用户）的角度</a:t>
            </a:r>
            <a:r>
              <a:rPr lang="zh-CN" altLang="en-US" dirty="0">
                <a:latin typeface="Microsoft YaHei" charset="-122"/>
                <a:ea typeface="Microsoft YaHei" charset="-122"/>
                <a:cs typeface="Microsoft YaHei" charset="-122"/>
              </a:rPr>
              <a:t>所看到的或需要的系统功能。</a:t>
            </a:r>
          </a:p>
          <a:p>
            <a:pPr>
              <a:lnSpc>
                <a:spcPct val="150000"/>
              </a:lnSpc>
            </a:pPr>
            <a:r>
              <a:rPr lang="zh-CN" altLang="en-US" dirty="0">
                <a:latin typeface="Microsoft YaHei" charset="-122"/>
                <a:ea typeface="Microsoft YaHei" charset="-122"/>
                <a:cs typeface="Microsoft YaHei" charset="-122"/>
              </a:rPr>
              <a:t>用例视图是</a:t>
            </a:r>
            <a:r>
              <a:rPr lang="zh-CN" altLang="en-US" b="1" dirty="0">
                <a:solidFill>
                  <a:srgbClr val="FF0000"/>
                </a:solidFill>
                <a:latin typeface="Microsoft YaHei" charset="-122"/>
                <a:ea typeface="Microsoft YaHei" charset="-122"/>
                <a:cs typeface="Microsoft YaHei" charset="-122"/>
              </a:rPr>
              <a:t>其他四种视图的核心</a:t>
            </a:r>
            <a:r>
              <a:rPr lang="zh-CN" altLang="en-US" dirty="0">
                <a:latin typeface="Microsoft YaHei" charset="-122"/>
                <a:ea typeface="Microsoft YaHei" charset="-122"/>
                <a:cs typeface="Microsoft YaHei" charset="-122"/>
              </a:rPr>
              <a:t>，它的内容</a:t>
            </a:r>
            <a:r>
              <a:rPr lang="zh-CN" altLang="en-US" b="1" dirty="0">
                <a:solidFill>
                  <a:srgbClr val="FF0000"/>
                </a:solidFill>
                <a:latin typeface="Microsoft YaHei" charset="-122"/>
                <a:ea typeface="Microsoft YaHei" charset="-122"/>
                <a:cs typeface="Microsoft YaHei" charset="-122"/>
              </a:rPr>
              <a:t>直接驱动</a:t>
            </a:r>
            <a:r>
              <a:rPr lang="zh-CN" altLang="en-US" dirty="0">
                <a:latin typeface="Microsoft YaHei" charset="-122"/>
                <a:ea typeface="Microsoft YaHei" charset="-122"/>
                <a:cs typeface="Microsoft YaHei" charset="-122"/>
              </a:rPr>
              <a:t>其它视图的开发。</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7977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44648"/>
            <a:ext cx="2979446" cy="383181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用例视图表示方式：</a:t>
            </a:r>
          </a:p>
          <a:p>
            <a:pPr>
              <a:lnSpc>
                <a:spcPct val="150000"/>
              </a:lnSpc>
            </a:pPr>
            <a:r>
              <a:rPr lang="zh-CN" altLang="en-US" dirty="0">
                <a:latin typeface="Microsoft YaHei" charset="-122"/>
                <a:ea typeface="Microsoft YaHei" charset="-122"/>
                <a:cs typeface="Microsoft YaHei" charset="-122"/>
              </a:rPr>
              <a:t>活动者用一个小人及名称来表示；</a:t>
            </a:r>
          </a:p>
          <a:p>
            <a:pPr>
              <a:lnSpc>
                <a:spcPct val="150000"/>
              </a:lnSpc>
            </a:pPr>
            <a:r>
              <a:rPr lang="zh-CN" altLang="en-US" dirty="0">
                <a:latin typeface="Microsoft YaHei" charset="-122"/>
                <a:ea typeface="Microsoft YaHei" charset="-122"/>
                <a:cs typeface="Microsoft YaHei" charset="-122"/>
              </a:rPr>
              <a:t>用例用椭圆来表示，用例名在椭圆中或下方，用实线与同自身通信的活动者相连接。</a:t>
            </a:r>
          </a:p>
          <a:p>
            <a:pPr>
              <a:lnSpc>
                <a:spcPct val="150000"/>
              </a:lnSpc>
            </a:pPr>
            <a:r>
              <a:rPr lang="en-US" altLang="zh-CN" dirty="0" err="1">
                <a:latin typeface="Microsoft YaHei" charset="-122"/>
                <a:ea typeface="Microsoft YaHei" charset="-122"/>
                <a:cs typeface="Microsoft YaHei" charset="-122"/>
              </a:rPr>
              <a:t>eg</a:t>
            </a:r>
            <a:r>
              <a:rPr lang="zh-CN" altLang="en-US" dirty="0">
                <a:latin typeface="Microsoft YaHei" charset="-122"/>
                <a:ea typeface="Microsoft YaHei" charset="-122"/>
                <a:cs typeface="Microsoft YaHei" charset="-122"/>
              </a:rPr>
              <a:t>：假设做一个机房收费系统，其中的一张管理员角色的用例图</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6028" y="2724656"/>
            <a:ext cx="4417035" cy="2733314"/>
          </a:xfrm>
          <a:prstGeom prst="rect">
            <a:avLst/>
          </a:prstGeom>
          <a:ln>
            <a:solidFill>
              <a:schemeClr val="bg2">
                <a:lumMod val="75000"/>
              </a:schemeClr>
            </a:solidFill>
          </a:ln>
        </p:spPr>
      </p:pic>
      <p:pic>
        <p:nvPicPr>
          <p:cNvPr id="30" name="图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966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7341214" cy="2585323"/>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除了与活动者关联外， 用例与用例之间也有多种关系：</a:t>
            </a:r>
            <a:endParaRPr lang="en-US" altLang="zh-CN" dirty="0" smtClean="0">
              <a:latin typeface="Microsoft YaHei" charset="-122"/>
              <a:ea typeface="Microsoft YaHei" charset="-122"/>
              <a:cs typeface="Microsoft YaHei" charset="-122"/>
            </a:endParaRPr>
          </a:p>
          <a:p>
            <a:pPr>
              <a:lnSpc>
                <a:spcPct val="150000"/>
              </a:lnSpc>
            </a:pPr>
            <a:r>
              <a:rPr lang="en-US" altLang="zh-CN" dirty="0" smtClean="0">
                <a:latin typeface="Microsoft YaHei" charset="-122"/>
                <a:ea typeface="Microsoft YaHei" charset="-122"/>
                <a:cs typeface="Microsoft YaHei" charset="-122"/>
              </a:rPr>
              <a:t>1</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包含关系： 用例可以简单的合并其他的用例，并将其作为自身行为的片段。基本用例执行时，一定要执行包含用例。</a:t>
            </a:r>
          </a:p>
          <a:p>
            <a:pPr>
              <a:lnSpc>
                <a:spcPct val="150000"/>
              </a:lnSpc>
            </a:pPr>
            <a:r>
              <a:rPr lang="en-US" altLang="zh-CN" dirty="0" err="1">
                <a:latin typeface="Microsoft YaHei" charset="-122"/>
                <a:ea typeface="Microsoft YaHei" charset="-122"/>
                <a:cs typeface="Microsoft YaHei" charset="-122"/>
              </a:rPr>
              <a:t>eg</a:t>
            </a:r>
            <a:r>
              <a:rPr lang="zh-CN" altLang="en-US" dirty="0">
                <a:latin typeface="Microsoft YaHei" charset="-122"/>
                <a:ea typeface="Microsoft YaHei" charset="-122"/>
                <a:cs typeface="Microsoft YaHei" charset="-122"/>
              </a:rPr>
              <a:t>： 网银管理系统有“查询交易记录”和“网上汇款”的用例， 但是在执行这些实例之前，要先“检查权限”。所以它们之间的关系就是包含关系</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p:txBody>
      </p:sp>
      <p:pic>
        <p:nvPicPr>
          <p:cNvPr id="32" name="图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620734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7341214" cy="383181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除了与活动者关联外， 用例与用例之间也有多种关系：</a:t>
            </a:r>
            <a:endParaRPr lang="en-US" altLang="zh-CN" dirty="0" smtClean="0">
              <a:latin typeface="Microsoft YaHei" charset="-122"/>
              <a:ea typeface="Microsoft YaHei" charset="-122"/>
              <a:cs typeface="Microsoft YaHei" charset="-122"/>
            </a:endParaRPr>
          </a:p>
          <a:p>
            <a:pPr>
              <a:lnSpc>
                <a:spcPct val="150000"/>
              </a:lnSpc>
            </a:pPr>
            <a:r>
              <a:rPr lang="en-US" altLang="zh-CN" dirty="0">
                <a:latin typeface="Microsoft YaHei" charset="-122"/>
                <a:ea typeface="Microsoft YaHei" charset="-122"/>
                <a:cs typeface="Microsoft YaHei" charset="-122"/>
              </a:rPr>
              <a:t>2.</a:t>
            </a:r>
            <a:r>
              <a:rPr lang="zh-CN" altLang="en-US" dirty="0">
                <a:latin typeface="Microsoft YaHei" charset="-122"/>
                <a:ea typeface="Microsoft YaHei" charset="-122"/>
                <a:cs typeface="Microsoft YaHei" charset="-122"/>
              </a:rPr>
              <a:t>扩展关系：将基用例中一段相对独立并且可选的动作，用扩展用例加以封装，再让它从基用例中声明的扩展点上进行扩展，从而使基用例行为更简练和目标更集中。</a:t>
            </a:r>
          </a:p>
          <a:p>
            <a:pPr>
              <a:lnSpc>
                <a:spcPct val="150000"/>
              </a:lnSpc>
            </a:pPr>
            <a:r>
              <a:rPr lang="en-US" altLang="zh-CN" dirty="0" err="1">
                <a:latin typeface="Microsoft YaHei" charset="-122"/>
                <a:ea typeface="Microsoft YaHei" charset="-122"/>
                <a:cs typeface="Microsoft YaHei" charset="-122"/>
              </a:rPr>
              <a:t>eg</a:t>
            </a:r>
            <a:r>
              <a:rPr lang="zh-CN" altLang="en-US" dirty="0">
                <a:latin typeface="Microsoft YaHei" charset="-122"/>
                <a:ea typeface="Microsoft YaHei" charset="-122"/>
                <a:cs typeface="Microsoft YaHei" charset="-122"/>
              </a:rPr>
              <a:t>：借了图书馆的书，到期了还书，这很正常，“还书”用例就可以描述，但是如果逾期还书呢？在逾期的情况下就要交纳罚金，虽然也是“还书”，可是它多了一个“交纳罚金”当然如果你在期限之内还书，交纳罚金就不会发生。</a:t>
            </a:r>
          </a:p>
          <a:p>
            <a:pPr>
              <a:lnSpc>
                <a:spcPct val="150000"/>
              </a:lnSpc>
            </a:pPr>
            <a:r>
              <a:rPr lang="zh-CN" altLang="en-US" dirty="0">
                <a:latin typeface="Microsoft YaHei" charset="-122"/>
                <a:ea typeface="Microsoft YaHei" charset="-122"/>
                <a:cs typeface="Microsoft YaHei" charset="-122"/>
              </a:rPr>
              <a:t>在这里扩展点就是：逾期还书。</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80943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7341214" cy="1754326"/>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除了与活动者关联外， 用例与用例之间也有多种关系：</a:t>
            </a:r>
            <a:endParaRPr lang="en-US" altLang="zh-CN" dirty="0" smtClean="0">
              <a:latin typeface="Microsoft YaHei" charset="-122"/>
              <a:ea typeface="Microsoft YaHei" charset="-122"/>
              <a:cs typeface="Microsoft YaHei" charset="-122"/>
            </a:endParaRPr>
          </a:p>
          <a:p>
            <a:pPr>
              <a:lnSpc>
                <a:spcPct val="150000"/>
              </a:lnSpc>
            </a:pPr>
            <a:r>
              <a:rPr lang="en-US" altLang="zh-CN" dirty="0">
                <a:latin typeface="Microsoft YaHei" charset="-122"/>
                <a:ea typeface="Microsoft YaHei" charset="-122"/>
                <a:cs typeface="Microsoft YaHei" charset="-122"/>
              </a:rPr>
              <a:t>3.</a:t>
            </a:r>
            <a:r>
              <a:rPr lang="zh-CN" altLang="en-US" dirty="0">
                <a:latin typeface="Microsoft YaHei" charset="-122"/>
                <a:ea typeface="Microsoft YaHei" charset="-122"/>
                <a:cs typeface="Microsoft YaHei" charset="-122"/>
              </a:rPr>
              <a:t>泛化关系（也称做用例概括， 继承）：基本用例是一般的抽象的，而泛化用例则是特殊的具体的；同时，泛化用例在抽象的概念上和基本用例相同。</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477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逻辑</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7341214" cy="216982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逻辑视图也称为静态视图、结构模型视图，包括类图、对象图和包图。包含了</a:t>
            </a:r>
            <a:r>
              <a:rPr lang="zh-CN" altLang="en-US" b="1" dirty="0">
                <a:solidFill>
                  <a:srgbClr val="FF0000"/>
                </a:solidFill>
                <a:latin typeface="Microsoft YaHei" charset="-122"/>
                <a:ea typeface="Microsoft YaHei" charset="-122"/>
                <a:cs typeface="Microsoft YaHei" charset="-122"/>
              </a:rPr>
              <a:t>类、接口、协作</a:t>
            </a:r>
            <a:r>
              <a:rPr lang="zh-CN" altLang="en-US" dirty="0">
                <a:latin typeface="Microsoft YaHei" charset="-122"/>
                <a:ea typeface="Microsoft YaHei" charset="-122"/>
                <a:cs typeface="Microsoft YaHei" charset="-122"/>
              </a:rPr>
              <a:t>，静态方面</a:t>
            </a:r>
            <a:r>
              <a:rPr lang="zh-CN" altLang="en-US" dirty="0" smtClean="0">
                <a:latin typeface="Microsoft YaHei" charset="-122"/>
                <a:ea typeface="Microsoft YaHei" charset="-122"/>
                <a:cs typeface="Microsoft YaHei" charset="-122"/>
              </a:rPr>
              <a:t>用</a:t>
            </a:r>
            <a:r>
              <a:rPr lang="zh-CN" altLang="en-US" b="1" dirty="0" smtClean="0">
                <a:solidFill>
                  <a:srgbClr val="FF0000"/>
                </a:solidFill>
                <a:latin typeface="Microsoft YaHei" charset="-122"/>
                <a:ea typeface="Microsoft YaHei" charset="-122"/>
                <a:cs typeface="Microsoft YaHei" charset="-122"/>
              </a:rPr>
              <a:t>类</a:t>
            </a:r>
            <a:r>
              <a:rPr lang="zh-CN" altLang="en-US" b="1" dirty="0">
                <a:solidFill>
                  <a:srgbClr val="FF0000"/>
                </a:solidFill>
                <a:latin typeface="Microsoft YaHei" charset="-122"/>
                <a:ea typeface="Microsoft YaHei" charset="-122"/>
                <a:cs typeface="Microsoft YaHei" charset="-122"/>
              </a:rPr>
              <a:t>图和对象图</a:t>
            </a:r>
            <a:r>
              <a:rPr lang="zh-CN" altLang="en-US" dirty="0">
                <a:latin typeface="Microsoft YaHei" charset="-122"/>
                <a:ea typeface="Microsoft YaHei" charset="-122"/>
                <a:cs typeface="Microsoft YaHei" charset="-122"/>
              </a:rPr>
              <a:t>表现，动态方面用</a:t>
            </a:r>
            <a:r>
              <a:rPr lang="zh-CN" altLang="en-US" b="1" dirty="0">
                <a:solidFill>
                  <a:srgbClr val="FF0000"/>
                </a:solidFill>
                <a:latin typeface="Microsoft YaHei" charset="-122"/>
                <a:ea typeface="Microsoft YaHei" charset="-122"/>
                <a:cs typeface="Microsoft YaHei" charset="-122"/>
              </a:rPr>
              <a:t>活动图、状态图、交互图</a:t>
            </a:r>
            <a:r>
              <a:rPr lang="zh-CN" altLang="en-US" dirty="0">
                <a:latin typeface="Microsoft YaHei" charset="-122"/>
                <a:ea typeface="Microsoft YaHei" charset="-122"/>
                <a:cs typeface="Microsoft YaHei" charset="-122"/>
              </a:rPr>
              <a:t>表现。 </a:t>
            </a:r>
          </a:p>
          <a:p>
            <a:pPr>
              <a:lnSpc>
                <a:spcPct val="150000"/>
              </a:lnSpc>
            </a:pPr>
            <a:r>
              <a:rPr lang="zh-CN" altLang="en-US" dirty="0">
                <a:latin typeface="Microsoft YaHei" charset="-122"/>
                <a:ea typeface="Microsoft YaHei" charset="-122"/>
                <a:cs typeface="Microsoft YaHei" charset="-122"/>
              </a:rPr>
              <a:t>逻辑视图主要是从系统的</a:t>
            </a:r>
            <a:r>
              <a:rPr lang="zh-CN" altLang="en-US" b="1" dirty="0">
                <a:solidFill>
                  <a:srgbClr val="FF0000"/>
                </a:solidFill>
                <a:latin typeface="Microsoft YaHei" charset="-122"/>
                <a:ea typeface="Microsoft YaHei" charset="-122"/>
                <a:cs typeface="Microsoft YaHei" charset="-122"/>
              </a:rPr>
              <a:t>静态结构和动态行为</a:t>
            </a:r>
            <a:r>
              <a:rPr lang="zh-CN" altLang="en-US" dirty="0">
                <a:latin typeface="Microsoft YaHei" charset="-122"/>
                <a:ea typeface="Microsoft YaHei" charset="-122"/>
                <a:cs typeface="Microsoft YaHei" charset="-122"/>
              </a:rPr>
              <a:t>角度显示如何实现系统的功能。</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1908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逻辑</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3573463" cy="383181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在面向对象技术中，通过抽象、封装、继承</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可以用对象模型来代表逻辑视图，可以用类图（</a:t>
            </a:r>
            <a:r>
              <a:rPr lang="en-US" altLang="zh-CN" dirty="0">
                <a:latin typeface="Microsoft YaHei" charset="-122"/>
                <a:ea typeface="Microsoft YaHei" charset="-122"/>
                <a:cs typeface="Microsoft YaHei" charset="-122"/>
              </a:rPr>
              <a:t>Class Diagram</a:t>
            </a:r>
            <a:r>
              <a:rPr lang="zh-CN" altLang="en-US" dirty="0">
                <a:latin typeface="Microsoft YaHei" charset="-122"/>
                <a:ea typeface="Microsoft YaHei" charset="-122"/>
                <a:cs typeface="Microsoft YaHei" charset="-122"/>
              </a:rPr>
              <a:t>）来描述逻辑视图</a:t>
            </a:r>
            <a:r>
              <a:rPr lang="zh-CN" altLang="en-US" dirty="0" smtClean="0">
                <a:latin typeface="Microsoft YaHei" charset="-122"/>
                <a:ea typeface="Microsoft YaHei" charset="-122"/>
                <a:cs typeface="Microsoft YaHei" charset="-122"/>
              </a:rPr>
              <a:t>。如右图。</a:t>
            </a:r>
            <a:endParaRPr lang="en-US" altLang="zh-CN"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构件</a:t>
            </a:r>
            <a:r>
              <a:rPr lang="en-US" altLang="zh-CN" dirty="0">
                <a:latin typeface="Microsoft YaHei" charset="-122"/>
                <a:ea typeface="Microsoft YaHei" charset="-122"/>
                <a:cs typeface="Microsoft YaHei" charset="-122"/>
              </a:rPr>
              <a:t>(Components)</a:t>
            </a:r>
            <a:r>
              <a:rPr lang="zh-CN" altLang="en-US" dirty="0">
                <a:latin typeface="Microsoft YaHei" charset="-122"/>
                <a:ea typeface="Microsoft YaHei" charset="-122"/>
                <a:cs typeface="Microsoft YaHei" charset="-122"/>
              </a:rPr>
              <a:t>：类、类服务、参数化类、类</a:t>
            </a:r>
            <a:r>
              <a:rPr lang="zh-CN" altLang="en-US" dirty="0" smtClean="0">
                <a:latin typeface="Microsoft YaHei" charset="-122"/>
                <a:ea typeface="Microsoft YaHei" charset="-122"/>
                <a:cs typeface="Microsoft YaHei" charset="-122"/>
              </a:rPr>
              <a:t>层次</a:t>
            </a:r>
            <a:endParaRPr lang="en-US" altLang="zh-CN"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连接件</a:t>
            </a:r>
            <a:r>
              <a:rPr lang="en-US" altLang="zh-CN" dirty="0">
                <a:latin typeface="Microsoft YaHei" charset="-122"/>
                <a:ea typeface="Microsoft YaHei" charset="-122"/>
                <a:cs typeface="Microsoft YaHei" charset="-122"/>
              </a:rPr>
              <a:t>(Connectors)</a:t>
            </a:r>
            <a:r>
              <a:rPr lang="zh-CN" altLang="en-US" dirty="0">
                <a:latin typeface="Microsoft YaHei" charset="-122"/>
                <a:ea typeface="Microsoft YaHei" charset="-122"/>
                <a:cs typeface="Microsoft YaHei" charset="-122"/>
              </a:rPr>
              <a:t>：关联、包含聚集、使用、继承、实例化</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806" y="2613468"/>
            <a:ext cx="3325051" cy="2314056"/>
          </a:xfrm>
          <a:prstGeom prst="rect">
            <a:avLst/>
          </a:prstGeom>
          <a:ln>
            <a:solidFill>
              <a:schemeClr val="bg2">
                <a:lumMod val="75000"/>
              </a:schemeClr>
            </a:solidFill>
          </a:ln>
        </p:spPr>
      </p:pic>
      <p:pic>
        <p:nvPicPr>
          <p:cNvPr id="30" name="图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30765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4" y="2244725"/>
            <a:ext cx="6237289" cy="2233613"/>
            <a:chOff x="5222407" y="2405563"/>
            <a:chExt cx="6238227" cy="2232768"/>
          </a:xfrm>
        </p:grpSpPr>
        <p:grpSp>
          <p:nvGrpSpPr>
            <p:cNvPr id="5136" name="组合 17"/>
            <p:cNvGrpSpPr/>
            <p:nvPr/>
          </p:nvGrpSpPr>
          <p:grpSpPr bwMode="auto">
            <a:xfrm>
              <a:off x="5226065" y="2405563"/>
              <a:ext cx="6234569" cy="1773064"/>
              <a:chOff x="271020" y="2420002"/>
              <a:chExt cx="6234569" cy="1773064"/>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01</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 </a:t>
                </a:r>
                <a:r>
                  <a:rPr lang="zh-CN" altLang="en-US" sz="5400" b="1" dirty="0" smtClean="0">
                    <a:solidFill>
                      <a:srgbClr val="F77258"/>
                    </a:solidFill>
                    <a:latin typeface="微软雅黑" panose="020B0503020204020204" pitchFamily="34" charset="-122"/>
                    <a:ea typeface="微软雅黑" panose="020B0503020204020204" pitchFamily="34" charset="-122"/>
                  </a:rPr>
                  <a:t>简介</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INTRODUCTION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85852246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smtClean="0">
                <a:solidFill>
                  <a:prstClr val="white"/>
                </a:solidFill>
                <a:latin typeface="微软雅黑" panose="020B0503020204020204" pitchFamily="34" charset="-122"/>
                <a:ea typeface="微软雅黑" panose="020B0503020204020204" pitchFamily="34" charset="-122"/>
              </a:rPr>
              <a:t>3</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noProof="0" dirty="0" smtClean="0">
                <a:solidFill>
                  <a:srgbClr val="262626"/>
                </a:solidFill>
                <a:latin typeface="微软雅黑" panose="020B0503020204020204" pitchFamily="34" charset="-122"/>
                <a:ea typeface="微软雅黑" panose="020B0503020204020204" pitchFamily="34" charset="-122"/>
                <a:cs typeface="Open Sans Light"/>
                <a:sym typeface="Gill Sans"/>
              </a:rPr>
              <a:t>并发</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7341214" cy="1754326"/>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并发视图也称为动态视图、进程视图，进程视图包括</a:t>
            </a:r>
            <a:r>
              <a:rPr lang="zh-CN" altLang="en-US" b="1" dirty="0">
                <a:solidFill>
                  <a:srgbClr val="FF0000"/>
                </a:solidFill>
                <a:latin typeface="Microsoft YaHei" charset="-122"/>
                <a:ea typeface="Microsoft YaHei" charset="-122"/>
                <a:cs typeface="Microsoft YaHei" charset="-122"/>
              </a:rPr>
              <a:t>动态图（状态机图、交互图、活动图）和实现图（交互图和部署图）</a:t>
            </a:r>
            <a:r>
              <a:rPr lang="zh-CN" altLang="en-US" dirty="0">
                <a:latin typeface="Microsoft YaHei" charset="-122"/>
                <a:ea typeface="Microsoft YaHei" charset="-122"/>
                <a:cs typeface="Microsoft YaHei" charset="-122"/>
              </a:rPr>
              <a:t>。</a:t>
            </a:r>
          </a:p>
          <a:p>
            <a:pPr>
              <a:lnSpc>
                <a:spcPct val="150000"/>
              </a:lnSpc>
            </a:pPr>
            <a:r>
              <a:rPr lang="zh-CN" altLang="en-US" dirty="0">
                <a:latin typeface="Microsoft YaHei" charset="-122"/>
                <a:ea typeface="Microsoft YaHei" charset="-122"/>
                <a:cs typeface="Microsoft YaHei" charset="-122"/>
              </a:rPr>
              <a:t>并发视图显示了</a:t>
            </a:r>
            <a:r>
              <a:rPr lang="zh-CN" altLang="en-US" b="1" dirty="0">
                <a:solidFill>
                  <a:srgbClr val="FF0000"/>
                </a:solidFill>
                <a:latin typeface="Microsoft YaHei" charset="-122"/>
                <a:ea typeface="Microsoft YaHei" charset="-122"/>
                <a:cs typeface="Microsoft YaHei" charset="-122"/>
              </a:rPr>
              <a:t>系统的并发性</a:t>
            </a:r>
            <a:r>
              <a:rPr lang="zh-CN" altLang="en-US" dirty="0">
                <a:latin typeface="Microsoft YaHei" charset="-122"/>
                <a:ea typeface="Microsoft YaHei" charset="-122"/>
                <a:cs typeface="Microsoft YaHei" charset="-122"/>
              </a:rPr>
              <a:t>，并</a:t>
            </a:r>
            <a:r>
              <a:rPr lang="zh-CN" altLang="en-US" b="1" dirty="0">
                <a:solidFill>
                  <a:srgbClr val="FF0000"/>
                </a:solidFill>
                <a:latin typeface="Microsoft YaHei" charset="-122"/>
                <a:ea typeface="Microsoft YaHei" charset="-122"/>
                <a:cs typeface="Microsoft YaHei" charset="-122"/>
              </a:rPr>
              <a:t>解决在并发系统中存在的通信问题和同步问题</a:t>
            </a:r>
            <a:r>
              <a:rPr lang="zh-CN" altLang="en-US" dirty="0">
                <a:latin typeface="Microsoft YaHei" charset="-122"/>
                <a:ea typeface="Microsoft YaHei" charset="-122"/>
                <a:cs typeface="Microsoft YaHei" charset="-122"/>
              </a:rPr>
              <a:t>。</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75518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BE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smtClean="0">
                <a:solidFill>
                  <a:prstClr val="white"/>
                </a:solidFill>
                <a:latin typeface="微软雅黑" panose="020B0503020204020204" pitchFamily="34" charset="-122"/>
                <a:ea typeface="微软雅黑" panose="020B0503020204020204" pitchFamily="34" charset="-122"/>
              </a:rPr>
              <a:t>4</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noProof="0" dirty="0" smtClean="0">
                <a:solidFill>
                  <a:srgbClr val="262626"/>
                </a:solidFill>
                <a:latin typeface="微软雅黑" panose="020B0503020204020204" pitchFamily="34" charset="-122"/>
                <a:ea typeface="微软雅黑" panose="020B0503020204020204" pitchFamily="34" charset="-122"/>
                <a:cs typeface="Open Sans Light"/>
                <a:sym typeface="Gill Sans"/>
              </a:rPr>
              <a:t>组件</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396135"/>
            <a:ext cx="7341214" cy="133882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组件视图也称为实现视图、物理视图，描述</a:t>
            </a:r>
            <a:r>
              <a:rPr lang="zh-CN" altLang="en-US" b="1" dirty="0">
                <a:solidFill>
                  <a:srgbClr val="FF0000"/>
                </a:solidFill>
                <a:latin typeface="Microsoft YaHei" charset="-122"/>
                <a:ea typeface="Microsoft YaHei" charset="-122"/>
                <a:cs typeface="Microsoft YaHei" charset="-122"/>
              </a:rPr>
              <a:t>系统的实现模块及它们之间的依赖关系</a:t>
            </a:r>
            <a:r>
              <a:rPr lang="zh-CN" altLang="en-US" dirty="0">
                <a:latin typeface="Microsoft YaHei" charset="-122"/>
                <a:ea typeface="Microsoft YaHei" charset="-122"/>
                <a:cs typeface="Microsoft YaHei" charset="-122"/>
              </a:rPr>
              <a:t>。</a:t>
            </a:r>
          </a:p>
          <a:p>
            <a:pPr>
              <a:lnSpc>
                <a:spcPct val="150000"/>
              </a:lnSpc>
            </a:pPr>
            <a:r>
              <a:rPr lang="zh-CN" altLang="en-US" dirty="0">
                <a:latin typeface="Microsoft YaHei" charset="-122"/>
                <a:ea typeface="Microsoft YaHei" charset="-122"/>
                <a:cs typeface="Microsoft YaHei" charset="-122"/>
              </a:rPr>
              <a:t>组件视图显示代码组件的组织结构。</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73041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noProof="0" dirty="0" smtClean="0">
                <a:solidFill>
                  <a:srgbClr val="262626"/>
                </a:solidFill>
                <a:latin typeface="微软雅黑" panose="020B0503020204020204" pitchFamily="34" charset="-122"/>
                <a:ea typeface="微软雅黑" panose="020B0503020204020204" pitchFamily="34" charset="-122"/>
                <a:cs typeface="Open Sans Light"/>
                <a:sym typeface="Gill Sans"/>
              </a:rPr>
              <a:t>配置</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6871" y="2033542"/>
            <a:ext cx="7670211" cy="466281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配置视图也称为部署视图。</a:t>
            </a:r>
          </a:p>
          <a:p>
            <a:pPr>
              <a:lnSpc>
                <a:spcPct val="150000"/>
              </a:lnSpc>
            </a:pPr>
            <a:r>
              <a:rPr lang="zh-CN" altLang="en-US" dirty="0">
                <a:latin typeface="Microsoft YaHei" charset="-122"/>
                <a:ea typeface="Microsoft YaHei" charset="-122"/>
                <a:cs typeface="Microsoft YaHei" charset="-122"/>
              </a:rPr>
              <a:t>配置视图主要描述了</a:t>
            </a:r>
            <a:r>
              <a:rPr lang="zh-CN" altLang="en-US" b="1" dirty="0">
                <a:solidFill>
                  <a:srgbClr val="FF0000"/>
                </a:solidFill>
                <a:latin typeface="Microsoft YaHei" charset="-122"/>
                <a:ea typeface="Microsoft YaHei" charset="-122"/>
                <a:cs typeface="Microsoft YaHei" charset="-122"/>
              </a:rPr>
              <a:t>系统具体如何进行部署</a:t>
            </a:r>
            <a:r>
              <a:rPr lang="zh-CN" altLang="en-US" dirty="0">
                <a:latin typeface="Microsoft YaHei" charset="-122"/>
                <a:ea typeface="Microsoft YaHei" charset="-122"/>
                <a:cs typeface="Microsoft YaHei" charset="-122"/>
              </a:rPr>
              <a:t>。部署指的是将系统配置到由计算机和设备组成的物理结构上。</a:t>
            </a:r>
          </a:p>
          <a:p>
            <a:pPr>
              <a:lnSpc>
                <a:spcPct val="150000"/>
              </a:lnSpc>
            </a:pPr>
            <a:r>
              <a:rPr lang="zh-CN" altLang="en-US" dirty="0">
                <a:latin typeface="Microsoft YaHei" charset="-122"/>
                <a:ea typeface="Microsoft YaHei" charset="-122"/>
                <a:cs typeface="Microsoft YaHei" charset="-122"/>
              </a:rPr>
              <a:t>部署图主要包括三种标记符：节点、构件和关联关系。</a:t>
            </a:r>
          </a:p>
          <a:p>
            <a:pPr>
              <a:lnSpc>
                <a:spcPct val="150000"/>
              </a:lnSpc>
            </a:pPr>
            <a:r>
              <a:rPr lang="zh-CN" altLang="en-US"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1</a:t>
            </a:r>
            <a:r>
              <a:rPr lang="zh-CN" altLang="en-US" dirty="0">
                <a:latin typeface="Microsoft YaHei" charset="-122"/>
                <a:ea typeface="Microsoft YaHei" charset="-122"/>
                <a:cs typeface="Microsoft YaHei" charset="-122"/>
              </a:rPr>
              <a:t>）节点：是计算机资源的</a:t>
            </a:r>
            <a:r>
              <a:rPr lang="zh-CN" altLang="en-US" b="1" dirty="0">
                <a:solidFill>
                  <a:srgbClr val="FF0000"/>
                </a:solidFill>
                <a:latin typeface="Microsoft YaHei" charset="-122"/>
                <a:ea typeface="Microsoft YaHei" charset="-122"/>
                <a:cs typeface="Microsoft YaHei" charset="-122"/>
              </a:rPr>
              <a:t>通用名称</a:t>
            </a:r>
            <a:r>
              <a:rPr lang="zh-CN" altLang="en-US" dirty="0">
                <a:latin typeface="Microsoft YaHei" charset="-122"/>
                <a:ea typeface="Microsoft YaHei" charset="-122"/>
                <a:cs typeface="Microsoft YaHei" charset="-122"/>
              </a:rPr>
              <a:t>，包括处理器和设备两种类型，两者的</a:t>
            </a:r>
            <a:r>
              <a:rPr lang="zh-CN" altLang="en-US" b="1" dirty="0">
                <a:solidFill>
                  <a:srgbClr val="FF0000"/>
                </a:solidFill>
                <a:latin typeface="Microsoft YaHei" charset="-122"/>
                <a:ea typeface="Microsoft YaHei" charset="-122"/>
                <a:cs typeface="Microsoft YaHei" charset="-122"/>
              </a:rPr>
              <a:t>区别</a:t>
            </a:r>
            <a:r>
              <a:rPr lang="zh-CN" altLang="en-US" dirty="0">
                <a:latin typeface="Microsoft YaHei" charset="-122"/>
                <a:ea typeface="Microsoft YaHei" charset="-122"/>
                <a:cs typeface="Microsoft YaHei" charset="-122"/>
              </a:rPr>
              <a:t>在于</a:t>
            </a:r>
            <a:r>
              <a:rPr lang="zh-CN" altLang="en-US" b="1" dirty="0">
                <a:solidFill>
                  <a:srgbClr val="FF0000"/>
                </a:solidFill>
                <a:latin typeface="Microsoft YaHei" charset="-122"/>
                <a:ea typeface="Microsoft YaHei" charset="-122"/>
                <a:cs typeface="Microsoft YaHei" charset="-122"/>
              </a:rPr>
              <a:t>处理器能够执行程序的硬件构件（如服务器、工作站）</a:t>
            </a:r>
            <a:r>
              <a:rPr lang="zh-CN" altLang="en-US" dirty="0">
                <a:latin typeface="Microsoft YaHei" charset="-122"/>
                <a:ea typeface="Microsoft YaHei" charset="-122"/>
                <a:cs typeface="Microsoft YaHei" charset="-122"/>
              </a:rPr>
              <a:t>，而设备是一种不具备计算能力的硬件构件（如打印机），通过接口对外提供服务。  处理器和设备都用箱子图形表示，区别是处理器的侧面有阴影。</a:t>
            </a:r>
          </a:p>
          <a:p>
            <a:pPr>
              <a:lnSpc>
                <a:spcPct val="150000"/>
              </a:lnSpc>
            </a:pPr>
            <a:r>
              <a:rPr lang="zh-CN" altLang="en-US"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2</a:t>
            </a:r>
            <a:r>
              <a:rPr lang="zh-CN" altLang="en-US" dirty="0">
                <a:latin typeface="Microsoft YaHei" charset="-122"/>
                <a:ea typeface="Microsoft YaHei" charset="-122"/>
                <a:cs typeface="Microsoft YaHei" charset="-122"/>
              </a:rPr>
              <a:t>）构件：是系统中遵从同一组接口且提供其实现的物理的、可替换的部分。构件在部署图中成为节点。</a:t>
            </a:r>
          </a:p>
          <a:p>
            <a:pPr>
              <a:lnSpc>
                <a:spcPct val="150000"/>
              </a:lnSpc>
            </a:pPr>
            <a:r>
              <a:rPr lang="zh-CN" altLang="en-US"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3</a:t>
            </a:r>
            <a:r>
              <a:rPr lang="zh-CN" altLang="en-US" dirty="0">
                <a:latin typeface="Microsoft YaHei" charset="-122"/>
                <a:ea typeface="Microsoft YaHei" charset="-122"/>
                <a:cs typeface="Microsoft YaHei" charset="-122"/>
              </a:rPr>
              <a:t>）关联关系：表示不同节点之间的</a:t>
            </a:r>
            <a:r>
              <a:rPr lang="zh-CN" altLang="en-US" b="1" dirty="0">
                <a:solidFill>
                  <a:srgbClr val="FF0000"/>
                </a:solidFill>
                <a:latin typeface="Microsoft YaHei" charset="-122"/>
                <a:ea typeface="Microsoft YaHei" charset="-122"/>
                <a:cs typeface="Microsoft YaHei" charset="-122"/>
              </a:rPr>
              <a:t>通讯路径和关系</a:t>
            </a:r>
            <a:r>
              <a:rPr lang="zh-CN" altLang="en-US" dirty="0">
                <a:latin typeface="Microsoft YaHei" charset="-122"/>
                <a:ea typeface="Microsoft YaHei" charset="-122"/>
                <a:cs typeface="Microsoft YaHei" charset="-122"/>
              </a:rPr>
              <a:t>。</a:t>
            </a: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159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的视图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Oval 29"/>
          <p:cNvSpPr>
            <a:spLocks noChangeAspect="1"/>
          </p:cNvSpPr>
          <p:nvPr/>
        </p:nvSpPr>
        <p:spPr>
          <a:xfrm>
            <a:off x="739775" y="1573445"/>
            <a:ext cx="552450" cy="550863"/>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noProof="0" dirty="0" smtClean="0">
                <a:solidFill>
                  <a:srgbClr val="262626"/>
                </a:solidFill>
                <a:latin typeface="微软雅黑" panose="020B0503020204020204" pitchFamily="34" charset="-122"/>
                <a:ea typeface="微软雅黑" panose="020B0503020204020204" pitchFamily="34" charset="-122"/>
                <a:cs typeface="Open Sans Light"/>
                <a:sym typeface="Gill Sans"/>
              </a:rPr>
              <a:t>配置</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视图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7643" y="2183508"/>
            <a:ext cx="7670211" cy="458908"/>
          </a:xfrm>
          <a:prstGeom prst="rect">
            <a:avLst/>
          </a:prstGeom>
        </p:spPr>
        <p:txBody>
          <a:bodyPr wrap="square">
            <a:spAutoFit/>
          </a:bodyPr>
          <a:lstStyle/>
          <a:p>
            <a:pPr>
              <a:lnSpc>
                <a:spcPct val="150000"/>
              </a:lnSpc>
            </a:pPr>
            <a:r>
              <a:rPr lang="en-US" altLang="zh-CN" dirty="0" err="1">
                <a:latin typeface="Microsoft YaHei" charset="-122"/>
                <a:ea typeface="Microsoft YaHei" charset="-122"/>
                <a:cs typeface="Microsoft YaHei" charset="-122"/>
              </a:rPr>
              <a:t>eg</a:t>
            </a:r>
            <a:r>
              <a:rPr lang="zh-CN" altLang="en-US" dirty="0">
                <a:latin typeface="Microsoft YaHei" charset="-122"/>
                <a:ea typeface="Microsoft YaHei" charset="-122"/>
                <a:cs typeface="Microsoft YaHei" charset="-122"/>
              </a:rPr>
              <a:t>：机房收费系统</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硬件分布</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部署图</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432" y="2792382"/>
            <a:ext cx="4511894" cy="3938168"/>
          </a:xfrm>
          <a:prstGeom prst="rect">
            <a:avLst/>
          </a:prstGeom>
          <a:ln>
            <a:solidFill>
              <a:schemeClr val="bg2">
                <a:lumMod val="75000"/>
              </a:schemeClr>
            </a:solidFill>
          </a:ln>
        </p:spPr>
      </p:pic>
      <p:pic>
        <p:nvPicPr>
          <p:cNvPr id="30" name="图片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7991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3064"/>
              <a:chOff x="271020" y="2420002"/>
              <a:chExt cx="6234569" cy="1773064"/>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06</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lang="zh-CN" altLang="en-US" sz="5400" b="1" dirty="0" smtClean="0">
                    <a:solidFill>
                      <a:srgbClr val="F77258"/>
                    </a:solidFill>
                    <a:latin typeface="微软雅黑" panose="020B0503020204020204" pitchFamily="34" charset="-122"/>
                    <a:ea typeface="微软雅黑" panose="020B0503020204020204" pitchFamily="34" charset="-122"/>
                  </a:rPr>
                  <a:t> 的图</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DIAGRAM</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7513474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4"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7"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8"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61" name="组合 49"/>
          <p:cNvGrpSpPr/>
          <p:nvPr/>
        </p:nvGrpSpPr>
        <p:grpSpPr>
          <a:xfrm>
            <a:off x="9152214" y="832757"/>
            <a:ext cx="3080989" cy="5591028"/>
            <a:chOff x="9152214" y="832757"/>
            <a:chExt cx="3080989" cy="5591028"/>
          </a:xfrm>
          <a:solidFill>
            <a:srgbClr val="FFFFFF"/>
          </a:solidFill>
        </p:grpSpPr>
        <p:sp>
          <p:nvSpPr>
            <p:cNvPr id="62"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8"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31" name="组合 29"/>
          <p:cNvGrpSpPr/>
          <p:nvPr/>
        </p:nvGrpSpPr>
        <p:grpSpPr bwMode="auto">
          <a:xfrm>
            <a:off x="338138" y="293688"/>
            <a:ext cx="333375" cy="411162"/>
            <a:chOff x="10668001" y="925959"/>
            <a:chExt cx="444498" cy="545940"/>
          </a:xfrm>
        </p:grpSpPr>
        <p:sp>
          <p:nvSpPr>
            <p:cNvPr id="3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4" name="副标题 2"/>
          <p:cNvSpPr>
            <a:spLocks noGrp="1"/>
          </p:cNvSpPr>
          <p:nvPr>
            <p:ph type="subTitle" idx="1"/>
          </p:nvPr>
        </p:nvSpPr>
        <p:spPr>
          <a:xfrm>
            <a:off x="1174592" y="1731962"/>
            <a:ext cx="7901305" cy="4437027"/>
          </a:xfrm>
        </p:spPr>
        <p:txBody>
          <a:bodyPr/>
          <a:lstStyle/>
          <a:p>
            <a:pPr algn="l">
              <a:lnSpc>
                <a:spcPct val="150000"/>
              </a:lnSpc>
            </a:pPr>
            <a:r>
              <a:rPr lang="en-US" altLang="zh-CN" dirty="0">
                <a:latin typeface="Microsoft YaHei" charset="-122"/>
                <a:ea typeface="Microsoft YaHei" charset="-122"/>
                <a:cs typeface="Microsoft YaHei" charset="-122"/>
              </a:rPr>
              <a:t>UML</a:t>
            </a:r>
            <a:r>
              <a:rPr lang="zh-CN" altLang="en-US" dirty="0">
                <a:latin typeface="Microsoft YaHei" charset="-122"/>
                <a:ea typeface="Microsoft YaHei" charset="-122"/>
                <a:cs typeface="Microsoft YaHei" charset="-122"/>
              </a:rPr>
              <a:t>图是</a:t>
            </a:r>
            <a:r>
              <a:rPr lang="zh-CN" altLang="en-US" b="1" dirty="0">
                <a:solidFill>
                  <a:srgbClr val="FF0000"/>
                </a:solidFill>
                <a:latin typeface="Microsoft YaHei" charset="-122"/>
                <a:ea typeface="Microsoft YaHei" charset="-122"/>
                <a:cs typeface="Microsoft YaHei" charset="-122"/>
              </a:rPr>
              <a:t>描述</a:t>
            </a:r>
            <a:r>
              <a:rPr lang="en-US" altLang="zh-CN" b="1" dirty="0">
                <a:solidFill>
                  <a:srgbClr val="FF0000"/>
                </a:solidFill>
                <a:latin typeface="Microsoft YaHei" charset="-122"/>
                <a:ea typeface="Microsoft YaHei" charset="-122"/>
                <a:cs typeface="Microsoft YaHei" charset="-122"/>
              </a:rPr>
              <a:t>UML</a:t>
            </a:r>
            <a:r>
              <a:rPr lang="zh-CN" altLang="en-US" b="1" dirty="0">
                <a:solidFill>
                  <a:srgbClr val="FF0000"/>
                </a:solidFill>
                <a:latin typeface="Microsoft YaHei" charset="-122"/>
                <a:ea typeface="Microsoft YaHei" charset="-122"/>
                <a:cs typeface="Microsoft YaHei" charset="-122"/>
              </a:rPr>
              <a:t>视图内容的图形</a:t>
            </a:r>
            <a:r>
              <a:rPr lang="zh-CN" altLang="en-US" dirty="0">
                <a:latin typeface="Microsoft YaHei" charset="-122"/>
                <a:ea typeface="Microsoft YaHei" charset="-122"/>
                <a:cs typeface="Microsoft YaHei" charset="-122"/>
              </a:rPr>
              <a:t>。</a:t>
            </a:r>
          </a:p>
          <a:p>
            <a:pPr algn="l">
              <a:lnSpc>
                <a:spcPct val="150000"/>
              </a:lnSpc>
            </a:pPr>
            <a:r>
              <a:rPr lang="en-US" altLang="zh-CN" dirty="0">
                <a:latin typeface="Microsoft YaHei" charset="-122"/>
                <a:ea typeface="Microsoft YaHei" charset="-122"/>
                <a:cs typeface="Microsoft YaHei" charset="-122"/>
              </a:rPr>
              <a:t>UML</a:t>
            </a:r>
            <a:r>
              <a:rPr lang="zh-CN" altLang="en-US" dirty="0">
                <a:latin typeface="Microsoft YaHei" charset="-122"/>
                <a:ea typeface="Microsoft YaHei" charset="-122"/>
                <a:cs typeface="Microsoft YaHei" charset="-122"/>
              </a:rPr>
              <a:t>有</a:t>
            </a:r>
            <a:r>
              <a:rPr lang="en-US" altLang="zh-CN" dirty="0">
                <a:latin typeface="Microsoft YaHei" charset="-122"/>
                <a:ea typeface="Microsoft YaHei" charset="-122"/>
                <a:cs typeface="Microsoft YaHei" charset="-122"/>
              </a:rPr>
              <a:t>13</a:t>
            </a:r>
            <a:r>
              <a:rPr lang="zh-CN" altLang="en-US" dirty="0">
                <a:latin typeface="Microsoft YaHei" charset="-122"/>
                <a:ea typeface="Microsoft YaHei" charset="-122"/>
                <a:cs typeface="Microsoft YaHei" charset="-122"/>
              </a:rPr>
              <a:t>种不同的图。</a:t>
            </a:r>
          </a:p>
          <a:p>
            <a:pPr algn="l">
              <a:lnSpc>
                <a:spcPct val="150000"/>
              </a:lnSpc>
            </a:pPr>
            <a:r>
              <a:rPr lang="zh-CN" altLang="en-US" dirty="0">
                <a:latin typeface="Microsoft YaHei" charset="-122"/>
                <a:ea typeface="Microsoft YaHei" charset="-122"/>
                <a:cs typeface="Microsoft YaHei" charset="-122"/>
              </a:rPr>
              <a:t>通过不同图的相互结合，提供被建模系统的所有视图</a:t>
            </a:r>
            <a:r>
              <a:rPr lang="zh-CN" altLang="en-US"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algn="l">
              <a:lnSpc>
                <a:spcPct val="150000"/>
              </a:lnSpc>
            </a:pPr>
            <a:r>
              <a:rPr lang="en-US" altLang="zh-CN" dirty="0" smtClean="0">
                <a:latin typeface="Microsoft YaHei" charset="-122"/>
                <a:ea typeface="Microsoft YaHei" charset="-122"/>
                <a:cs typeface="Microsoft YaHei" charset="-122"/>
              </a:rPr>
              <a:t>UML</a:t>
            </a:r>
            <a:r>
              <a:rPr lang="zh-CN" altLang="en-US" dirty="0" smtClean="0">
                <a:latin typeface="Microsoft YaHei" charset="-122"/>
                <a:ea typeface="Microsoft YaHei" charset="-122"/>
                <a:cs typeface="Microsoft YaHei" charset="-122"/>
              </a:rPr>
              <a:t>的图包括了十三</a:t>
            </a:r>
            <a:r>
              <a:rPr lang="zh-CN" altLang="en-US" dirty="0">
                <a:latin typeface="Microsoft YaHei" charset="-122"/>
                <a:ea typeface="Microsoft YaHei" charset="-122"/>
                <a:cs typeface="Microsoft YaHei" charset="-122"/>
              </a:rPr>
              <a:t>种，分别是：用例图、类图、对象图、状态机图、活动图、顺序图、通信图、构件图、部署图、包图、交互概览图、时间图、组合</a:t>
            </a:r>
            <a:r>
              <a:rPr lang="zh-CN" altLang="en-US" dirty="0" smtClean="0">
                <a:latin typeface="Microsoft YaHei" charset="-122"/>
                <a:ea typeface="Microsoft YaHei" charset="-122"/>
                <a:cs typeface="Microsoft YaHei" charset="-122"/>
              </a:rPr>
              <a:t>结构图。</a:t>
            </a:r>
            <a:endParaRPr lang="zh-CN" altLang="en-US" dirty="0">
              <a:latin typeface="Microsoft YaHei" charset="-122"/>
              <a:ea typeface="Microsoft YaHei" charset="-122"/>
              <a:cs typeface="Microsoft YaHei" charset="-122"/>
            </a:endParaRPr>
          </a:p>
          <a:p>
            <a:pPr algn="l">
              <a:lnSpc>
                <a:spcPct val="150000"/>
              </a:lnSpc>
            </a:pPr>
            <a:endParaRPr lang="zh-CN" altLang="en-US" dirty="0">
              <a:latin typeface="Microsoft YaHei" charset="-122"/>
              <a:ea typeface="Microsoft YaHei" charset="-122"/>
              <a:cs typeface="Microsoft YaHei" charset="-122"/>
            </a:endParaRPr>
          </a:p>
        </p:txBody>
      </p:sp>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64935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383181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用例</a:t>
            </a:r>
            <a:r>
              <a:rPr lang="zh-CN" altLang="en-US" dirty="0" smtClean="0">
                <a:latin typeface="Microsoft YaHei" charset="-122"/>
                <a:ea typeface="Microsoft YaHei" charset="-122"/>
                <a:cs typeface="Microsoft YaHei" charset="-122"/>
              </a:rPr>
              <a:t>图</a:t>
            </a:r>
            <a:r>
              <a:rPr lang="zh-CN" altLang="en-US" b="1" dirty="0" smtClean="0">
                <a:solidFill>
                  <a:srgbClr val="FF0000"/>
                </a:solidFill>
                <a:latin typeface="Microsoft YaHei" charset="-122"/>
                <a:ea typeface="Microsoft YaHei" charset="-122"/>
                <a:cs typeface="Microsoft YaHei" charset="-122"/>
              </a:rPr>
              <a:t>从</a:t>
            </a:r>
            <a:r>
              <a:rPr lang="zh-CN" altLang="en-US" b="1" dirty="0">
                <a:solidFill>
                  <a:srgbClr val="FF0000"/>
                </a:solidFill>
                <a:latin typeface="Microsoft YaHei" charset="-122"/>
                <a:ea typeface="Microsoft YaHei" charset="-122"/>
                <a:cs typeface="Microsoft YaHei" charset="-122"/>
              </a:rPr>
              <a:t>用户角度描述系统功能</a:t>
            </a:r>
            <a:r>
              <a:rPr lang="zh-CN" altLang="en-US" dirty="0">
                <a:latin typeface="Microsoft YaHei" charset="-122"/>
                <a:ea typeface="Microsoft YaHei" charset="-122"/>
                <a:cs typeface="Microsoft YaHei" charset="-122"/>
              </a:rPr>
              <a:t>，并指出各功能的操作者。用例图是</a:t>
            </a:r>
            <a:r>
              <a:rPr lang="en-US" altLang="zh-CN" dirty="0">
                <a:latin typeface="Microsoft YaHei" charset="-122"/>
                <a:ea typeface="Microsoft YaHei" charset="-122"/>
                <a:cs typeface="Microsoft YaHei" charset="-122"/>
              </a:rPr>
              <a:t>UML</a:t>
            </a:r>
            <a:r>
              <a:rPr lang="zh-CN" altLang="en-US" dirty="0">
                <a:latin typeface="Microsoft YaHei" charset="-122"/>
                <a:ea typeface="Microsoft YaHei" charset="-122"/>
                <a:cs typeface="Microsoft YaHei" charset="-122"/>
              </a:rPr>
              <a:t>中</a:t>
            </a:r>
            <a:r>
              <a:rPr lang="zh-CN" altLang="en-US" b="1" dirty="0">
                <a:solidFill>
                  <a:srgbClr val="FF0000"/>
                </a:solidFill>
                <a:latin typeface="Microsoft YaHei" charset="-122"/>
                <a:ea typeface="Microsoft YaHei" charset="-122"/>
                <a:cs typeface="Microsoft YaHei" charset="-122"/>
              </a:rPr>
              <a:t>最简单也是最复杂的一种图</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简单</a:t>
            </a:r>
            <a:r>
              <a:rPr lang="zh-CN" altLang="en-US" dirty="0">
                <a:latin typeface="Microsoft YaHei" charset="-122"/>
                <a:ea typeface="Microsoft YaHei" charset="-122"/>
                <a:cs typeface="Microsoft YaHei" charset="-122"/>
              </a:rPr>
              <a:t>是因为它</a:t>
            </a:r>
            <a:r>
              <a:rPr lang="zh-CN" altLang="en-US" b="1" dirty="0">
                <a:solidFill>
                  <a:srgbClr val="FF0000"/>
                </a:solidFill>
                <a:latin typeface="Microsoft YaHei" charset="-122"/>
                <a:ea typeface="Microsoft YaHei" charset="-122"/>
                <a:cs typeface="Microsoft YaHei" charset="-122"/>
              </a:rPr>
              <a:t>采用了面向对象的思想</a:t>
            </a:r>
            <a:r>
              <a:rPr lang="zh-CN" altLang="en-US" dirty="0">
                <a:latin typeface="Microsoft YaHei" charset="-122"/>
                <a:ea typeface="Microsoft YaHei" charset="-122"/>
                <a:cs typeface="Microsoft YaHei" charset="-122"/>
              </a:rPr>
              <a:t>，基于用户角度来描述系统，</a:t>
            </a:r>
            <a:r>
              <a:rPr lang="zh-CN" altLang="en-US" b="1" dirty="0">
                <a:solidFill>
                  <a:srgbClr val="FF0000"/>
                </a:solidFill>
                <a:latin typeface="Microsoft YaHei" charset="-122"/>
                <a:ea typeface="Microsoft YaHei" charset="-122"/>
                <a:cs typeface="Microsoft YaHei" charset="-122"/>
              </a:rPr>
              <a:t>绘制非常容易</a:t>
            </a:r>
            <a:r>
              <a:rPr lang="zh-CN" altLang="en-US" dirty="0">
                <a:latin typeface="Microsoft YaHei" charset="-122"/>
                <a:ea typeface="Microsoft YaHei" charset="-122"/>
                <a:cs typeface="Microsoft YaHei" charset="-122"/>
              </a:rPr>
              <a:t>，图形表示直观且容易理解。</a:t>
            </a:r>
          </a:p>
          <a:p>
            <a:pPr>
              <a:lnSpc>
                <a:spcPct val="150000"/>
              </a:lnSpc>
            </a:pPr>
            <a:r>
              <a:rPr lang="zh-CN" altLang="en-US" dirty="0" smtClean="0">
                <a:latin typeface="Microsoft YaHei" charset="-122"/>
                <a:ea typeface="Microsoft YaHei" charset="-122"/>
                <a:cs typeface="Microsoft YaHei" charset="-122"/>
              </a:rPr>
              <a:t>复杂</a:t>
            </a:r>
            <a:r>
              <a:rPr lang="zh-CN" altLang="en-US" dirty="0">
                <a:latin typeface="Microsoft YaHei" charset="-122"/>
                <a:ea typeface="Microsoft YaHei" charset="-122"/>
                <a:cs typeface="Microsoft YaHei" charset="-122"/>
              </a:rPr>
              <a:t>是因为</a:t>
            </a:r>
            <a:r>
              <a:rPr lang="zh-CN" altLang="en-US" b="1" dirty="0">
                <a:solidFill>
                  <a:srgbClr val="FF0000"/>
                </a:solidFill>
                <a:latin typeface="Microsoft YaHei" charset="-122"/>
                <a:ea typeface="Microsoft YaHei" charset="-122"/>
                <a:cs typeface="Microsoft YaHei" charset="-122"/>
              </a:rPr>
              <a:t>用例图往往不容易控制</a:t>
            </a:r>
            <a:r>
              <a:rPr lang="zh-CN" altLang="en-US" dirty="0">
                <a:latin typeface="Microsoft YaHei" charset="-122"/>
                <a:ea typeface="Microsoft YaHei" charset="-122"/>
                <a:cs typeface="Microsoft YaHei" charset="-122"/>
              </a:rPr>
              <a:t>，要么过于复杂，要么过于简单。</a:t>
            </a:r>
          </a:p>
        </p:txBody>
      </p:sp>
      <p:pic>
        <p:nvPicPr>
          <p:cNvPr id="30" name="图片 29" descr="用例图展示"/>
          <p:cNvPicPr>
            <a:picLocks noChangeAspect="1"/>
          </p:cNvPicPr>
          <p:nvPr/>
        </p:nvPicPr>
        <p:blipFill>
          <a:blip r:embed="rId2"/>
          <a:stretch>
            <a:fillRect/>
          </a:stretch>
        </p:blipFill>
        <p:spPr>
          <a:xfrm>
            <a:off x="5957439" y="2033542"/>
            <a:ext cx="5575516" cy="3959282"/>
          </a:xfrm>
          <a:prstGeom prst="rect">
            <a:avLst/>
          </a:prstGeom>
          <a:ln>
            <a:solidFill>
              <a:schemeClr val="bg2">
                <a:lumMod val="75000"/>
              </a:schemeClr>
            </a:solidFill>
          </a:ln>
        </p:spPr>
      </p:pic>
      <p:pic>
        <p:nvPicPr>
          <p:cNvPr id="31" name="图片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80852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类图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216982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类图是</a:t>
            </a:r>
            <a:r>
              <a:rPr lang="en-US" altLang="zh-CN" dirty="0">
                <a:latin typeface="Microsoft YaHei" charset="-122"/>
                <a:ea typeface="Microsoft YaHei" charset="-122"/>
                <a:cs typeface="Microsoft YaHei" charset="-122"/>
              </a:rPr>
              <a:t>UML</a:t>
            </a:r>
            <a:r>
              <a:rPr lang="zh-CN" altLang="en-US" dirty="0">
                <a:latin typeface="Microsoft YaHei" charset="-122"/>
                <a:ea typeface="Microsoft YaHei" charset="-122"/>
                <a:cs typeface="Microsoft YaHei" charset="-122"/>
              </a:rPr>
              <a:t>面向对象中</a:t>
            </a:r>
            <a:r>
              <a:rPr lang="zh-CN" altLang="en-US" b="1" dirty="0">
                <a:solidFill>
                  <a:srgbClr val="FF0000"/>
                </a:solidFill>
                <a:latin typeface="Microsoft YaHei" charset="-122"/>
                <a:ea typeface="Microsoft YaHei" charset="-122"/>
                <a:cs typeface="Microsoft YaHei" charset="-122"/>
              </a:rPr>
              <a:t>最常用的一种图</a:t>
            </a:r>
            <a:r>
              <a:rPr lang="zh-CN" altLang="en-US" dirty="0">
                <a:latin typeface="Microsoft YaHei" charset="-122"/>
                <a:ea typeface="Microsoft YaHei" charset="-122"/>
                <a:cs typeface="Microsoft YaHei" charset="-122"/>
              </a:rPr>
              <a:t>，类图</a:t>
            </a:r>
            <a:r>
              <a:rPr lang="zh-CN" altLang="en-US" b="1" dirty="0">
                <a:solidFill>
                  <a:srgbClr val="FF0000"/>
                </a:solidFill>
                <a:latin typeface="Microsoft YaHei" charset="-122"/>
                <a:ea typeface="Microsoft YaHei" charset="-122"/>
                <a:cs typeface="Microsoft YaHei" charset="-122"/>
              </a:rPr>
              <a:t>可以帮助人们更直观的了解一个系统的体系结构</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通过</a:t>
            </a:r>
            <a:r>
              <a:rPr lang="zh-CN" altLang="en-US" dirty="0">
                <a:latin typeface="Microsoft YaHei" charset="-122"/>
                <a:ea typeface="Microsoft YaHei" charset="-122"/>
                <a:cs typeface="Microsoft YaHei" charset="-122"/>
              </a:rPr>
              <a:t>关系和类表示的类图，可以图形化地描述一个系统的设计部分。 </a:t>
            </a:r>
          </a:p>
        </p:txBody>
      </p:sp>
      <p:pic>
        <p:nvPicPr>
          <p:cNvPr id="10" name="图片 9" descr="类图"/>
          <p:cNvPicPr>
            <a:picLocks noChangeAspect="1"/>
          </p:cNvPicPr>
          <p:nvPr/>
        </p:nvPicPr>
        <p:blipFill>
          <a:blip r:embed="rId2"/>
          <a:stretch>
            <a:fillRect/>
          </a:stretch>
        </p:blipFill>
        <p:spPr>
          <a:xfrm>
            <a:off x="5194935" y="41275"/>
            <a:ext cx="6997065" cy="6816725"/>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77565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3</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对象</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099114" cy="3831818"/>
          </a:xfrm>
          <a:prstGeom prst="rect">
            <a:avLst/>
          </a:prstGeom>
        </p:spPr>
        <p:txBody>
          <a:bodyPr wrap="square">
            <a:spAutoFit/>
          </a:bodyPr>
          <a:lstStyle/>
          <a:p>
            <a:pPr>
              <a:lnSpc>
                <a:spcPct val="150000"/>
              </a:lnSpc>
            </a:pPr>
            <a:r>
              <a:rPr lang="en-US" altLang="zh-CN" dirty="0">
                <a:latin typeface="Microsoft YaHei" charset="-122"/>
                <a:ea typeface="Microsoft YaHei" charset="-122"/>
                <a:cs typeface="Microsoft YaHei" charset="-122"/>
              </a:rPr>
              <a:t>UML</a:t>
            </a:r>
            <a:r>
              <a:rPr lang="zh-CN" altLang="en-US" dirty="0">
                <a:latin typeface="Microsoft YaHei" charset="-122"/>
                <a:ea typeface="Microsoft YaHei" charset="-122"/>
                <a:cs typeface="Microsoft YaHei" charset="-122"/>
              </a:rPr>
              <a:t>对象图是类图的实例，</a:t>
            </a:r>
            <a:r>
              <a:rPr lang="zh-CN" altLang="en-US" b="1" dirty="0">
                <a:solidFill>
                  <a:srgbClr val="FF0000"/>
                </a:solidFill>
                <a:latin typeface="Microsoft YaHei" charset="-122"/>
                <a:ea typeface="Microsoft YaHei" charset="-122"/>
                <a:cs typeface="Microsoft YaHei" charset="-122"/>
              </a:rPr>
              <a:t>几乎使用与类图完全相同的标识</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一</a:t>
            </a:r>
            <a:r>
              <a:rPr lang="zh-CN" altLang="en-US" dirty="0">
                <a:latin typeface="Microsoft YaHei" charset="-122"/>
                <a:ea typeface="Microsoft YaHei" charset="-122"/>
                <a:cs typeface="Microsoft YaHei" charset="-122"/>
              </a:rPr>
              <a:t>个对象图是</a:t>
            </a:r>
            <a:r>
              <a:rPr lang="zh-CN" altLang="en-US" b="1" dirty="0">
                <a:solidFill>
                  <a:srgbClr val="FF0000"/>
                </a:solidFill>
                <a:latin typeface="Microsoft YaHei" charset="-122"/>
                <a:ea typeface="Microsoft YaHei" charset="-122"/>
                <a:cs typeface="Microsoft YaHei" charset="-122"/>
              </a:rPr>
              <a:t>类图的一个实例</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由于</a:t>
            </a:r>
            <a:r>
              <a:rPr lang="zh-CN" altLang="en-US" dirty="0">
                <a:latin typeface="Microsoft YaHei" charset="-122"/>
                <a:ea typeface="Microsoft YaHei" charset="-122"/>
                <a:cs typeface="Microsoft YaHei" charset="-122"/>
              </a:rPr>
              <a:t>对象存在生命周期，因此对象图</a:t>
            </a:r>
            <a:r>
              <a:rPr lang="zh-CN" altLang="en-US" b="1" dirty="0">
                <a:solidFill>
                  <a:srgbClr val="FF0000"/>
                </a:solidFill>
                <a:latin typeface="Microsoft YaHei" charset="-122"/>
                <a:ea typeface="Microsoft YaHei" charset="-122"/>
                <a:cs typeface="Microsoft YaHei" charset="-122"/>
              </a:rPr>
              <a:t>只能在系统某一时间段存在</a:t>
            </a:r>
            <a:r>
              <a:rPr lang="zh-CN" altLang="en-US"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右图为两种图的对比。</a:t>
            </a:r>
            <a:endParaRPr lang="zh-CN" altLang="en-US" dirty="0">
              <a:latin typeface="Microsoft YaHei" charset="-122"/>
              <a:ea typeface="Microsoft YaHei" charset="-122"/>
              <a:cs typeface="Microsoft YaHei" charset="-122"/>
            </a:endParaRPr>
          </a:p>
        </p:txBody>
      </p:sp>
      <p:pic>
        <p:nvPicPr>
          <p:cNvPr id="11" name="图片 10" descr="类图和对象图的比较"/>
          <p:cNvPicPr>
            <a:picLocks noChangeAspect="1"/>
          </p:cNvPicPr>
          <p:nvPr/>
        </p:nvPicPr>
        <p:blipFill>
          <a:blip r:embed="rId2"/>
          <a:stretch>
            <a:fillRect/>
          </a:stretch>
        </p:blipFill>
        <p:spPr>
          <a:xfrm>
            <a:off x="4550735" y="2124308"/>
            <a:ext cx="8131175" cy="3429000"/>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33010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BE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4</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状态机</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1754326"/>
          </a:xfrm>
          <a:prstGeom prst="rect">
            <a:avLst/>
          </a:prstGeom>
        </p:spPr>
        <p:txBody>
          <a:bodyPr wrap="square">
            <a:spAutoFit/>
          </a:bodyPr>
          <a:lstStyle/>
          <a:p>
            <a:pPr>
              <a:lnSpc>
                <a:spcPct val="150000"/>
              </a:lnSpc>
            </a:pPr>
            <a:r>
              <a:rPr lang="en-US" altLang="zh-CN" dirty="0" smtClean="0">
                <a:latin typeface="Microsoft YaHei" charset="-122"/>
                <a:ea typeface="Microsoft YaHei" charset="-122"/>
                <a:cs typeface="Microsoft YaHei" charset="-122"/>
              </a:rPr>
              <a:t>UML</a:t>
            </a:r>
            <a:r>
              <a:rPr lang="zh-CN" altLang="en-US" dirty="0" smtClean="0">
                <a:latin typeface="Microsoft YaHei" charset="-122"/>
                <a:ea typeface="Microsoft YaHei" charset="-122"/>
                <a:cs typeface="Microsoft YaHei" charset="-122"/>
              </a:rPr>
              <a:t>状态机图</a:t>
            </a:r>
            <a:r>
              <a:rPr lang="zh-CN" altLang="en-US" b="1" dirty="0" smtClean="0">
                <a:solidFill>
                  <a:srgbClr val="FF0000"/>
                </a:solidFill>
                <a:latin typeface="Microsoft YaHei" charset="-122"/>
                <a:ea typeface="Microsoft YaHei" charset="-122"/>
                <a:cs typeface="Microsoft YaHei" charset="-122"/>
              </a:rPr>
              <a:t>描述</a:t>
            </a:r>
            <a:r>
              <a:rPr lang="zh-CN" altLang="en-US" b="1" dirty="0">
                <a:solidFill>
                  <a:srgbClr val="FF0000"/>
                </a:solidFill>
                <a:latin typeface="Microsoft YaHei" charset="-122"/>
                <a:ea typeface="Microsoft YaHei" charset="-122"/>
                <a:cs typeface="Microsoft YaHei" charset="-122"/>
              </a:rPr>
              <a:t>一个实体基于事件反应的动态行为</a:t>
            </a:r>
            <a:r>
              <a:rPr lang="zh-CN" altLang="en-US" dirty="0">
                <a:latin typeface="Microsoft YaHei" charset="-122"/>
                <a:ea typeface="Microsoft YaHei" charset="-122"/>
                <a:cs typeface="Microsoft YaHei" charset="-122"/>
              </a:rPr>
              <a:t>，显示了该实体是如何根据当前所处的状态对不同的事件做出反应的。</a:t>
            </a:r>
          </a:p>
        </p:txBody>
      </p:sp>
      <p:pic>
        <p:nvPicPr>
          <p:cNvPr id="10" name="图片 9"/>
          <p:cNvPicPr>
            <a:picLocks noChangeAspect="1"/>
          </p:cNvPicPr>
          <p:nvPr/>
        </p:nvPicPr>
        <p:blipFill>
          <a:blip r:embed="rId2"/>
          <a:stretch>
            <a:fillRect/>
          </a:stretch>
        </p:blipFill>
        <p:spPr>
          <a:xfrm>
            <a:off x="5393690" y="1069207"/>
            <a:ext cx="6798310" cy="5008245"/>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967180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简介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 name="矩形 2"/>
          <p:cNvSpPr/>
          <p:nvPr/>
        </p:nvSpPr>
        <p:spPr>
          <a:xfrm>
            <a:off x="500062" y="1570438"/>
            <a:ext cx="3624263" cy="3785652"/>
          </a:xfrm>
          <a:prstGeom prst="rect">
            <a:avLst/>
          </a:prstGeom>
        </p:spPr>
        <p:txBody>
          <a:bodyPr wrap="square">
            <a:spAutoFit/>
          </a:bodyPr>
          <a:lstStyle/>
          <a:p>
            <a:pPr fontAlgn="base">
              <a:lnSpc>
                <a:spcPct val="150000"/>
              </a:lnSpc>
              <a:spcBef>
                <a:spcPct val="0"/>
              </a:spcBef>
              <a:spcAft>
                <a:spcPct val="0"/>
              </a:spcAft>
            </a:pP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（全称：</a:t>
            </a:r>
            <a:r>
              <a:rPr lang="en-US" altLang="zh-CN" sz="1600" dirty="0">
                <a:solidFill>
                  <a:prstClr val="black"/>
                </a:solidFill>
                <a:latin typeface="微软雅黑" panose="020B0503020204020204" pitchFamily="34" charset="-122"/>
                <a:ea typeface="微软雅黑" panose="020B0503020204020204" pitchFamily="34" charset="-122"/>
              </a:rPr>
              <a:t>Unified Modeling Language</a:t>
            </a:r>
            <a:r>
              <a:rPr lang="zh-CN" altLang="en-US" sz="1600" dirty="0">
                <a:solidFill>
                  <a:prstClr val="black"/>
                </a:solidFill>
                <a:latin typeface="微软雅黑" panose="020B0503020204020204" pitchFamily="34" charset="-122"/>
                <a:ea typeface="微软雅黑" panose="020B0503020204020204" pitchFamily="34" charset="-122"/>
              </a:rPr>
              <a:t>，统一建模语言）</a:t>
            </a:r>
            <a:r>
              <a:rPr lang="zh-CN" altLang="en-US" sz="1600" b="1" dirty="0">
                <a:solidFill>
                  <a:srgbClr val="FF0000"/>
                </a:solidFill>
                <a:latin typeface="微软雅黑" panose="020B0503020204020204" pitchFamily="34" charset="-122"/>
                <a:ea typeface="微软雅黑" panose="020B0503020204020204" pitchFamily="34" charset="-122"/>
              </a:rPr>
              <a:t>是非专利的第三代建模和规约语言</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是一种开放的方法，用于说明、可视化、构建和编写一个正在开发的、面向对象的、软件密集系统的制品的</a:t>
            </a:r>
            <a:r>
              <a:rPr lang="zh-CN" altLang="en-US" sz="1600" b="1" dirty="0">
                <a:solidFill>
                  <a:srgbClr val="FF0000"/>
                </a:solidFill>
                <a:latin typeface="微软雅黑" panose="020B0503020204020204" pitchFamily="34" charset="-122"/>
                <a:ea typeface="微软雅黑" panose="020B0503020204020204" pitchFamily="34" charset="-122"/>
              </a:rPr>
              <a:t>开放方法</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展现了一系列最佳工程实践，这些最佳实践在对大规模，复杂系统进行建模方面，</a:t>
            </a:r>
            <a:r>
              <a:rPr lang="zh-CN" altLang="en-US" sz="1600" b="1" dirty="0">
                <a:solidFill>
                  <a:srgbClr val="FF0000"/>
                </a:solidFill>
                <a:latin typeface="微软雅黑" panose="020B0503020204020204" pitchFamily="34" charset="-122"/>
                <a:ea typeface="微软雅黑" panose="020B0503020204020204" pitchFamily="34" charset="-122"/>
              </a:rPr>
              <a:t>特别是在软件架构层次已经被验证有效</a:t>
            </a:r>
            <a:r>
              <a:rPr lang="zh-CN" altLang="en-US" sz="1600" dirty="0">
                <a:solidFill>
                  <a:prstClr val="black"/>
                </a:solidFill>
                <a:latin typeface="微软雅黑" panose="020B0503020204020204" pitchFamily="34" charset="-122"/>
                <a:ea typeface="微软雅黑" panose="020B0503020204020204" pitchFamily="34" charset="-122"/>
              </a:rPr>
              <a:t>。</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072" y="1817214"/>
            <a:ext cx="2450901" cy="1646050"/>
          </a:xfrm>
          <a:prstGeom prst="rect">
            <a:avLst/>
          </a:prstGeom>
          <a:ln>
            <a:solidFill>
              <a:schemeClr val="bg2"/>
            </a:solidFill>
          </a:ln>
        </p:spPr>
      </p:pic>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340351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活动</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2585323"/>
          </a:xfrm>
          <a:prstGeom prst="rect">
            <a:avLst/>
          </a:prstGeom>
        </p:spPr>
        <p:txBody>
          <a:bodyPr wrap="square">
            <a:spAutoFit/>
          </a:bodyPr>
          <a:lstStyle/>
          <a:p>
            <a:pPr>
              <a:lnSpc>
                <a:spcPct val="150000"/>
              </a:lnSpc>
            </a:pPr>
            <a:r>
              <a:rPr lang="en-US" altLang="zh-CN" dirty="0" smtClean="0">
                <a:latin typeface="Microsoft YaHei" charset="-122"/>
                <a:ea typeface="Microsoft YaHei" charset="-122"/>
                <a:cs typeface="Microsoft YaHei" charset="-122"/>
              </a:rPr>
              <a:t>UML</a:t>
            </a:r>
            <a:r>
              <a:rPr lang="zh-CN" altLang="en-US" dirty="0" smtClean="0">
                <a:latin typeface="Microsoft YaHei" charset="-122"/>
                <a:ea typeface="Microsoft YaHei" charset="-122"/>
                <a:cs typeface="Microsoft YaHei" charset="-122"/>
              </a:rPr>
              <a:t>活动</a:t>
            </a:r>
            <a:r>
              <a:rPr lang="zh-CN" altLang="en-US" dirty="0">
                <a:latin typeface="Microsoft YaHei" charset="-122"/>
                <a:ea typeface="Microsoft YaHei" charset="-122"/>
                <a:cs typeface="Microsoft YaHei" charset="-122"/>
              </a:rPr>
              <a:t>图</a:t>
            </a:r>
            <a:r>
              <a:rPr lang="zh-CN" altLang="en-US" b="1" dirty="0">
                <a:solidFill>
                  <a:srgbClr val="FF0000"/>
                </a:solidFill>
                <a:latin typeface="Microsoft YaHei" charset="-122"/>
                <a:ea typeface="Microsoft YaHei" charset="-122"/>
                <a:cs typeface="Microsoft YaHei" charset="-122"/>
              </a:rPr>
              <a:t>由一些活动组成</a:t>
            </a:r>
            <a:r>
              <a:rPr lang="zh-CN" altLang="en-US" dirty="0">
                <a:latin typeface="Microsoft YaHei" charset="-122"/>
                <a:ea typeface="Microsoft YaHei" charset="-122"/>
                <a:cs typeface="Microsoft YaHei" charset="-122"/>
              </a:rPr>
              <a:t>，图中同时包括了对这些活动的说明。</a:t>
            </a:r>
            <a:r>
              <a:rPr lang="zh-CN" altLang="en-US" b="1" dirty="0">
                <a:solidFill>
                  <a:srgbClr val="FF0000"/>
                </a:solidFill>
                <a:latin typeface="Microsoft YaHei" charset="-122"/>
                <a:ea typeface="Microsoft YaHei" charset="-122"/>
                <a:cs typeface="Microsoft YaHei" charset="-122"/>
              </a:rPr>
              <a:t>当一个活动执行完毕之后，将沿着控制转移箭头转向下一个活动</a:t>
            </a:r>
            <a:r>
              <a:rPr lang="zh-CN" altLang="en-US" dirty="0">
                <a:latin typeface="Microsoft YaHei" charset="-122"/>
                <a:ea typeface="Microsoft YaHei" charset="-122"/>
                <a:cs typeface="Microsoft YaHei" charset="-122"/>
              </a:rPr>
              <a:t>。活动图中还可以</a:t>
            </a:r>
            <a:r>
              <a:rPr lang="zh-CN" altLang="en-US" b="1" dirty="0">
                <a:solidFill>
                  <a:srgbClr val="FF0000"/>
                </a:solidFill>
                <a:latin typeface="Microsoft YaHei" charset="-122"/>
                <a:ea typeface="Microsoft YaHei" charset="-122"/>
                <a:cs typeface="Microsoft YaHei" charset="-122"/>
              </a:rPr>
              <a:t>方便地描述控制转移的条件以及并行执行</a:t>
            </a:r>
            <a:r>
              <a:rPr lang="zh-CN" altLang="en-US" dirty="0">
                <a:latin typeface="Microsoft YaHei" charset="-122"/>
                <a:ea typeface="Microsoft YaHei" charset="-122"/>
                <a:cs typeface="Microsoft YaHei" charset="-122"/>
              </a:rPr>
              <a:t>等要求。</a:t>
            </a:r>
          </a:p>
        </p:txBody>
      </p:sp>
      <p:pic>
        <p:nvPicPr>
          <p:cNvPr id="10" name="图片 9"/>
          <p:cNvPicPr>
            <a:picLocks noChangeAspect="1"/>
          </p:cNvPicPr>
          <p:nvPr/>
        </p:nvPicPr>
        <p:blipFill>
          <a:blip r:embed="rId2"/>
          <a:srcRect l="5350" t="4782" r="5962" b="6209"/>
          <a:stretch>
            <a:fillRect/>
          </a:stretch>
        </p:blipFill>
        <p:spPr>
          <a:xfrm>
            <a:off x="6393062" y="753756"/>
            <a:ext cx="4670425" cy="5403215"/>
          </a:xfrm>
          <a:prstGeom prst="rect">
            <a:avLst/>
          </a:prstGeom>
          <a:noFill/>
          <a:ln w="9525">
            <a:noFill/>
          </a:ln>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07178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6</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顺序</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3000821"/>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顺序图</a:t>
            </a:r>
            <a:r>
              <a:rPr lang="zh-CN" altLang="en-US" b="1" dirty="0">
                <a:solidFill>
                  <a:srgbClr val="FF0000"/>
                </a:solidFill>
                <a:latin typeface="Microsoft YaHei" charset="-122"/>
                <a:ea typeface="Microsoft YaHei" charset="-122"/>
                <a:cs typeface="Microsoft YaHei" charset="-122"/>
              </a:rPr>
              <a:t>描述了对象之间动态的交互关系</a:t>
            </a:r>
            <a:r>
              <a:rPr lang="zh-CN" altLang="en-US" dirty="0">
                <a:latin typeface="Microsoft YaHei" charset="-122"/>
                <a:ea typeface="Microsoft YaHei" charset="-122"/>
                <a:cs typeface="Microsoft YaHei" charset="-122"/>
              </a:rPr>
              <a:t>，主要体现在</a:t>
            </a:r>
            <a:r>
              <a:rPr lang="zh-CN" altLang="en-US" b="1" dirty="0">
                <a:solidFill>
                  <a:srgbClr val="FF0000"/>
                </a:solidFill>
                <a:latin typeface="Microsoft YaHei" charset="-122"/>
                <a:ea typeface="Microsoft YaHei" charset="-122"/>
                <a:cs typeface="Microsoft YaHei" charset="-122"/>
              </a:rPr>
              <a:t>对象之间进行消息传递的时间顺序</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顺序</a:t>
            </a:r>
            <a:r>
              <a:rPr lang="zh-CN" altLang="en-US" dirty="0">
                <a:latin typeface="Microsoft YaHei" charset="-122"/>
                <a:ea typeface="Microsoft YaHei" charset="-122"/>
                <a:cs typeface="Microsoft YaHei" charset="-122"/>
              </a:rPr>
              <a:t>图</a:t>
            </a:r>
            <a:r>
              <a:rPr lang="zh-CN" altLang="en-US" b="1" dirty="0">
                <a:solidFill>
                  <a:srgbClr val="FF0000"/>
                </a:solidFill>
                <a:latin typeface="Microsoft YaHei" charset="-122"/>
                <a:ea typeface="Microsoft YaHei" charset="-122"/>
                <a:cs typeface="Microsoft YaHei" charset="-122"/>
              </a:rPr>
              <a:t>由一组对象构成</a:t>
            </a:r>
            <a:r>
              <a:rPr lang="zh-CN" altLang="en-US" dirty="0">
                <a:latin typeface="Microsoft YaHei" charset="-122"/>
                <a:ea typeface="Microsoft YaHei" charset="-122"/>
                <a:cs typeface="Microsoft YaHei" charset="-122"/>
              </a:rPr>
              <a:t>，每个对象分别带有一条竖线，称作对象的生命线，它代表时间轴，时间沿竖线向下延伸。</a:t>
            </a:r>
          </a:p>
        </p:txBody>
      </p:sp>
      <p:pic>
        <p:nvPicPr>
          <p:cNvPr id="13" name="图片 12"/>
          <p:cNvPicPr>
            <a:picLocks noChangeAspect="1"/>
          </p:cNvPicPr>
          <p:nvPr/>
        </p:nvPicPr>
        <p:blipFill>
          <a:blip r:embed="rId2"/>
          <a:srcRect l="12762" t="5147" r="11549" b="10309"/>
          <a:stretch>
            <a:fillRect/>
          </a:stretch>
        </p:blipFill>
        <p:spPr>
          <a:xfrm>
            <a:off x="6556774" y="696224"/>
            <a:ext cx="3782060" cy="5207635"/>
          </a:xfrm>
          <a:prstGeom prst="rect">
            <a:avLst/>
          </a:prstGeom>
          <a:noFill/>
          <a:ln w="9525">
            <a:noFill/>
          </a:ln>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385058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7</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通信</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216982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通信图用于</a:t>
            </a:r>
            <a:r>
              <a:rPr lang="zh-CN" altLang="en-US" b="1" dirty="0">
                <a:solidFill>
                  <a:srgbClr val="FF0000"/>
                </a:solidFill>
                <a:latin typeface="Microsoft YaHei" charset="-122"/>
                <a:ea typeface="Microsoft YaHei" charset="-122"/>
                <a:cs typeface="Microsoft YaHei" charset="-122"/>
              </a:rPr>
              <a:t>显示组件及其交互关系的空间组织结构</a:t>
            </a:r>
            <a:r>
              <a:rPr lang="zh-CN" altLang="en-US" dirty="0">
                <a:latin typeface="Microsoft YaHei" charset="-122"/>
                <a:ea typeface="Microsoft YaHei" charset="-122"/>
                <a:cs typeface="Microsoft YaHei" charset="-122"/>
              </a:rPr>
              <a:t>，它并</a:t>
            </a:r>
            <a:r>
              <a:rPr lang="zh-CN" altLang="en-US" b="1" dirty="0">
                <a:solidFill>
                  <a:srgbClr val="FF0000"/>
                </a:solidFill>
                <a:latin typeface="Microsoft YaHei" charset="-122"/>
                <a:ea typeface="Microsoft YaHei" charset="-122"/>
                <a:cs typeface="Microsoft YaHei" charset="-122"/>
              </a:rPr>
              <a:t>不侧重于交互的顺序</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通信</a:t>
            </a:r>
            <a:r>
              <a:rPr lang="zh-CN" altLang="en-US" dirty="0">
                <a:latin typeface="Microsoft YaHei" charset="-122"/>
                <a:ea typeface="Microsoft YaHei" charset="-122"/>
                <a:cs typeface="Microsoft YaHei" charset="-122"/>
              </a:rPr>
              <a:t>图主要用于</a:t>
            </a:r>
            <a:r>
              <a:rPr lang="zh-CN" altLang="en-US" b="1" dirty="0">
                <a:solidFill>
                  <a:srgbClr val="FF0000"/>
                </a:solidFill>
                <a:latin typeface="Microsoft YaHei" charset="-122"/>
                <a:ea typeface="Microsoft YaHei" charset="-122"/>
                <a:cs typeface="Microsoft YaHei" charset="-122"/>
              </a:rPr>
              <a:t>描绘对象之间消息的移动情况</a:t>
            </a:r>
            <a:r>
              <a:rPr lang="zh-CN" altLang="en-US" dirty="0">
                <a:latin typeface="Microsoft YaHei" charset="-122"/>
                <a:ea typeface="Microsoft YaHei" charset="-122"/>
                <a:cs typeface="Microsoft YaHei" charset="-122"/>
              </a:rPr>
              <a:t>来反映具体的方案。</a:t>
            </a:r>
          </a:p>
        </p:txBody>
      </p:sp>
      <p:pic>
        <p:nvPicPr>
          <p:cNvPr id="10" name="图片 9"/>
          <p:cNvPicPr>
            <a:picLocks noChangeAspect="1"/>
          </p:cNvPicPr>
          <p:nvPr/>
        </p:nvPicPr>
        <p:blipFill>
          <a:blip r:embed="rId2"/>
          <a:stretch>
            <a:fillRect/>
          </a:stretch>
        </p:blipFill>
        <p:spPr>
          <a:xfrm>
            <a:off x="5196524" y="1573445"/>
            <a:ext cx="6995160" cy="4221480"/>
          </a:xfrm>
          <a:prstGeom prst="rect">
            <a:avLst/>
          </a:prstGeom>
          <a:noFill/>
          <a:ln w="9525">
            <a:noFill/>
          </a:ln>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16997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8</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构件</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216982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构件图，也称为组件图。</a:t>
            </a:r>
          </a:p>
          <a:p>
            <a:pPr>
              <a:lnSpc>
                <a:spcPct val="150000"/>
              </a:lnSpc>
            </a:pPr>
            <a:r>
              <a:rPr lang="zh-CN" altLang="en-US" dirty="0" smtClean="0">
                <a:latin typeface="Microsoft YaHei" charset="-122"/>
                <a:ea typeface="Microsoft YaHei" charset="-122"/>
                <a:cs typeface="Microsoft YaHei" charset="-122"/>
              </a:rPr>
              <a:t>构件</a:t>
            </a:r>
            <a:r>
              <a:rPr lang="zh-CN" altLang="en-US" dirty="0">
                <a:latin typeface="Microsoft YaHei" charset="-122"/>
                <a:ea typeface="Microsoft YaHei" charset="-122"/>
                <a:cs typeface="Microsoft YaHei" charset="-122"/>
              </a:rPr>
              <a:t>图</a:t>
            </a:r>
            <a:r>
              <a:rPr lang="zh-CN" altLang="en-US" b="1" dirty="0">
                <a:solidFill>
                  <a:srgbClr val="FF0000"/>
                </a:solidFill>
                <a:latin typeface="Microsoft YaHei" charset="-122"/>
                <a:ea typeface="Microsoft YaHei" charset="-122"/>
                <a:cs typeface="Microsoft YaHei" charset="-122"/>
              </a:rPr>
              <a:t>描述代码部件的物理结构及各部件之间的依赖关系</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构件</a:t>
            </a:r>
            <a:r>
              <a:rPr lang="zh-CN" altLang="en-US" dirty="0">
                <a:latin typeface="Microsoft YaHei" charset="-122"/>
                <a:ea typeface="Microsoft YaHei" charset="-122"/>
                <a:cs typeface="Microsoft YaHei" charset="-122"/>
              </a:rPr>
              <a:t>图有助于分析和理解</a:t>
            </a:r>
            <a:r>
              <a:rPr lang="zh-CN" altLang="en-US" b="1" dirty="0">
                <a:solidFill>
                  <a:srgbClr val="FF0000"/>
                </a:solidFill>
                <a:latin typeface="Microsoft YaHei" charset="-122"/>
                <a:ea typeface="Microsoft YaHei" charset="-122"/>
                <a:cs typeface="Microsoft YaHei" charset="-122"/>
              </a:rPr>
              <a:t>部件之间的相互影响程度</a:t>
            </a:r>
            <a:r>
              <a:rPr lang="zh-CN" altLang="en-US" dirty="0">
                <a:latin typeface="Microsoft YaHei" charset="-122"/>
                <a:ea typeface="Microsoft YaHei" charset="-122"/>
                <a:cs typeface="Microsoft YaHei" charset="-122"/>
              </a:rPr>
              <a:t>。</a:t>
            </a:r>
          </a:p>
        </p:txBody>
      </p:sp>
      <p:pic>
        <p:nvPicPr>
          <p:cNvPr id="10" name="图片 9"/>
          <p:cNvPicPr>
            <a:picLocks noChangeAspect="1"/>
          </p:cNvPicPr>
          <p:nvPr/>
        </p:nvPicPr>
        <p:blipFill>
          <a:blip r:embed="rId2"/>
          <a:srcRect l="3571" t="8856" r="5829" b="11618"/>
          <a:stretch>
            <a:fillRect/>
          </a:stretch>
        </p:blipFill>
        <p:spPr>
          <a:xfrm>
            <a:off x="5632228" y="2124308"/>
            <a:ext cx="5774055" cy="2475230"/>
          </a:xfrm>
          <a:prstGeom prst="rect">
            <a:avLst/>
          </a:prstGeom>
          <a:noFill/>
          <a:ln w="9525">
            <a:noFill/>
          </a:ln>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09245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BE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noProof="0" dirty="0">
                <a:solidFill>
                  <a:prstClr val="white"/>
                </a:solidFill>
                <a:latin typeface="微软雅黑" panose="020B0503020204020204" pitchFamily="34" charset="-122"/>
                <a:ea typeface="微软雅黑" panose="020B0503020204020204" pitchFamily="34" charset="-122"/>
              </a:rPr>
              <a:t>9</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部署</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1338828"/>
          </a:xfrm>
          <a:prstGeom prst="rect">
            <a:avLst/>
          </a:prstGeom>
        </p:spPr>
        <p:txBody>
          <a:bodyPr wrap="square">
            <a:spAutoFit/>
          </a:bodyPr>
          <a:lstStyle/>
          <a:p>
            <a:pPr>
              <a:lnSpc>
                <a:spcPct val="150000"/>
              </a:lnSpc>
            </a:pPr>
            <a:r>
              <a:rPr lang="zh-CN" altLang="en-US" dirty="0" smtClean="0">
                <a:latin typeface="Microsoft YaHei" charset="-122"/>
                <a:ea typeface="Microsoft YaHei" charset="-122"/>
                <a:cs typeface="Microsoft YaHei" charset="-122"/>
              </a:rPr>
              <a:t>部署</a:t>
            </a:r>
            <a:r>
              <a:rPr lang="zh-CN" altLang="en-US" dirty="0">
                <a:latin typeface="Microsoft YaHei" charset="-122"/>
                <a:ea typeface="Microsoft YaHei" charset="-122"/>
                <a:cs typeface="Microsoft YaHei" charset="-122"/>
              </a:rPr>
              <a:t>图，也称为配置图。</a:t>
            </a:r>
          </a:p>
          <a:p>
            <a:pPr>
              <a:lnSpc>
                <a:spcPct val="150000"/>
              </a:lnSpc>
            </a:pPr>
            <a:r>
              <a:rPr lang="zh-CN" altLang="en-US" dirty="0" smtClean="0">
                <a:latin typeface="Microsoft YaHei" charset="-122"/>
                <a:ea typeface="Microsoft YaHei" charset="-122"/>
                <a:cs typeface="Microsoft YaHei" charset="-122"/>
              </a:rPr>
              <a:t>配置</a:t>
            </a:r>
            <a:r>
              <a:rPr lang="zh-CN" altLang="en-US" dirty="0">
                <a:latin typeface="Microsoft YaHei" charset="-122"/>
                <a:ea typeface="Microsoft YaHei" charset="-122"/>
                <a:cs typeface="Microsoft YaHei" charset="-122"/>
              </a:rPr>
              <a:t>图用于</a:t>
            </a:r>
            <a:r>
              <a:rPr lang="zh-CN" altLang="en-US" b="1" dirty="0">
                <a:solidFill>
                  <a:srgbClr val="FF0000"/>
                </a:solidFill>
                <a:latin typeface="Microsoft YaHei" charset="-122"/>
                <a:ea typeface="Microsoft YaHei" charset="-122"/>
                <a:cs typeface="Microsoft YaHei" charset="-122"/>
              </a:rPr>
              <a:t>描述系统中硬件和软件的物理配置情况和系统体系结构</a:t>
            </a:r>
            <a:r>
              <a:rPr lang="zh-CN" altLang="en-US" dirty="0">
                <a:latin typeface="Microsoft YaHei" charset="-122"/>
                <a:ea typeface="Microsoft YaHei" charset="-122"/>
                <a:cs typeface="Microsoft YaHei" charset="-122"/>
              </a:rPr>
              <a:t>。</a:t>
            </a:r>
          </a:p>
        </p:txBody>
      </p:sp>
      <p:pic>
        <p:nvPicPr>
          <p:cNvPr id="10" name="图片 9"/>
          <p:cNvPicPr>
            <a:picLocks noChangeAspect="1"/>
          </p:cNvPicPr>
          <p:nvPr/>
        </p:nvPicPr>
        <p:blipFill>
          <a:blip r:embed="rId2"/>
          <a:stretch>
            <a:fillRect/>
          </a:stretch>
        </p:blipFill>
        <p:spPr>
          <a:xfrm>
            <a:off x="5504268" y="2183124"/>
            <a:ext cx="6023610" cy="3281680"/>
          </a:xfrm>
          <a:prstGeom prst="rect">
            <a:avLst/>
          </a:prstGeom>
          <a:noFill/>
          <a:ln w="9525">
            <a:noFill/>
          </a:ln>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51608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t>10</a:t>
            </a:r>
            <a:endParaRPr kumimoji="0" 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包图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2585323"/>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包图展现</a:t>
            </a:r>
            <a:r>
              <a:rPr lang="zh-CN" altLang="en-US" b="1" dirty="0">
                <a:solidFill>
                  <a:srgbClr val="FF0000"/>
                </a:solidFill>
                <a:latin typeface="Microsoft YaHei" charset="-122"/>
                <a:ea typeface="Microsoft YaHei" charset="-122"/>
                <a:cs typeface="Microsoft YaHei" charset="-122"/>
              </a:rPr>
              <a:t>模型要素的基本组织单元</a:t>
            </a:r>
            <a:r>
              <a:rPr lang="zh-CN" altLang="en-US" dirty="0">
                <a:latin typeface="Microsoft YaHei" charset="-122"/>
                <a:ea typeface="Microsoft YaHei" charset="-122"/>
                <a:cs typeface="Microsoft YaHei" charset="-122"/>
              </a:rPr>
              <a:t>，以及这些</a:t>
            </a:r>
            <a:r>
              <a:rPr lang="zh-CN" altLang="en-US" b="1" dirty="0">
                <a:solidFill>
                  <a:srgbClr val="FF0000"/>
                </a:solidFill>
                <a:latin typeface="Microsoft YaHei" charset="-122"/>
                <a:ea typeface="Microsoft YaHei" charset="-122"/>
                <a:cs typeface="Microsoft YaHei" charset="-122"/>
              </a:rPr>
              <a:t>组织单元之间的依赖关系</a:t>
            </a:r>
            <a:r>
              <a:rPr lang="zh-CN" altLang="en-US" dirty="0">
                <a:latin typeface="Microsoft YaHei" charset="-122"/>
                <a:ea typeface="Microsoft YaHei" charset="-122"/>
                <a:cs typeface="Microsoft YaHei" charset="-122"/>
              </a:rPr>
              <a:t>，包括引用关系（</a:t>
            </a:r>
            <a:r>
              <a:rPr lang="en-US" altLang="zh-CN" dirty="0" err="1">
                <a:latin typeface="Microsoft YaHei" charset="-122"/>
                <a:ea typeface="Microsoft YaHei" charset="-122"/>
                <a:cs typeface="Microsoft YaHei" charset="-122"/>
              </a:rPr>
              <a:t>PackageImport</a:t>
            </a:r>
            <a:r>
              <a:rPr lang="zh-CN" altLang="en-US" dirty="0">
                <a:latin typeface="Microsoft YaHei" charset="-122"/>
                <a:ea typeface="Microsoft YaHei" charset="-122"/>
                <a:cs typeface="Microsoft YaHei" charset="-122"/>
              </a:rPr>
              <a:t>）和扩展关系（</a:t>
            </a:r>
            <a:r>
              <a:rPr lang="en-US" altLang="zh-CN" dirty="0" err="1">
                <a:latin typeface="Microsoft YaHei" charset="-122"/>
                <a:ea typeface="Microsoft YaHei" charset="-122"/>
                <a:cs typeface="Microsoft YaHei" charset="-122"/>
              </a:rPr>
              <a:t>PackageMerge</a:t>
            </a:r>
            <a:r>
              <a:rPr lang="zh-CN" altLang="en-US" dirty="0">
                <a:latin typeface="Microsoft YaHei" charset="-122"/>
                <a:ea typeface="Microsoft YaHei" charset="-122"/>
                <a:cs typeface="Microsoft YaHei" charset="-122"/>
              </a:rPr>
              <a:t>）。在通用的建模工具中，一般可以用</a:t>
            </a:r>
            <a:r>
              <a:rPr lang="zh-CN" altLang="en-US" b="1" dirty="0">
                <a:solidFill>
                  <a:srgbClr val="FF0000"/>
                </a:solidFill>
                <a:latin typeface="Microsoft YaHei" charset="-122"/>
                <a:ea typeface="Microsoft YaHei" charset="-122"/>
                <a:cs typeface="Microsoft YaHei" charset="-122"/>
              </a:rPr>
              <a:t>类图描述包图中的逻辑内容</a:t>
            </a:r>
            <a:r>
              <a:rPr lang="zh-CN" altLang="en-US" dirty="0">
                <a:latin typeface="Microsoft YaHei" charset="-122"/>
                <a:ea typeface="Microsoft YaHei" charset="-122"/>
                <a:cs typeface="Microsoft YaHei" charset="-122"/>
              </a:rPr>
              <a:t>。</a:t>
            </a:r>
          </a:p>
        </p:txBody>
      </p:sp>
      <p:pic>
        <p:nvPicPr>
          <p:cNvPr id="10" name="图片 9">
            <a:extLst>
              <a:ext uri="{FF2B5EF4-FFF2-40B4-BE49-F238E27FC236}">
                <a16:creationId xmlns:a16="http://schemas.microsoft.com/office/drawing/2014/main" xmlns="" id="{83A5AE0D-312A-4F2A-80C7-CAEECE2DE1A8}"/>
              </a:ext>
            </a:extLst>
          </p:cNvPr>
          <p:cNvPicPr/>
          <p:nvPr/>
        </p:nvPicPr>
        <p:blipFill>
          <a:blip r:embed="rId2"/>
          <a:stretch>
            <a:fillRect/>
          </a:stretch>
        </p:blipFill>
        <p:spPr>
          <a:xfrm>
            <a:off x="5804730" y="1037620"/>
            <a:ext cx="5980702" cy="4827407"/>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97982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t>11</a:t>
            </a:r>
            <a:endParaRPr kumimoji="0" 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组合结构</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239261" y="2329114"/>
            <a:ext cx="4876083" cy="4247317"/>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组合结构图</a:t>
            </a:r>
            <a:r>
              <a:rPr lang="zh-CN" altLang="en-US" b="1" dirty="0">
                <a:solidFill>
                  <a:srgbClr val="FF0000"/>
                </a:solidFill>
                <a:latin typeface="Microsoft YaHei" charset="-122"/>
                <a:ea typeface="Microsoft YaHei" charset="-122"/>
                <a:cs typeface="Microsoft YaHei" charset="-122"/>
              </a:rPr>
              <a:t>描述系统中的某一部分</a:t>
            </a:r>
            <a:r>
              <a:rPr lang="zh-CN" altLang="en-US" dirty="0">
                <a:latin typeface="Microsoft YaHei" charset="-122"/>
                <a:ea typeface="Microsoft YaHei" charset="-122"/>
                <a:cs typeface="Microsoft YaHei" charset="-122"/>
              </a:rPr>
              <a:t>（即“组合结构”）的</a:t>
            </a:r>
            <a:r>
              <a:rPr lang="zh-CN" altLang="en-US" b="1" dirty="0">
                <a:solidFill>
                  <a:srgbClr val="FF0000"/>
                </a:solidFill>
                <a:latin typeface="Microsoft YaHei" charset="-122"/>
                <a:ea typeface="Microsoft YaHei" charset="-122"/>
                <a:cs typeface="Microsoft YaHei" charset="-122"/>
              </a:rPr>
              <a:t>内部内容</a:t>
            </a:r>
            <a:r>
              <a:rPr lang="zh-CN" altLang="en-US" dirty="0">
                <a:latin typeface="Microsoft YaHei" charset="-122"/>
                <a:ea typeface="Microsoft YaHei" charset="-122"/>
                <a:cs typeface="Microsoft YaHei" charset="-122"/>
              </a:rPr>
              <a:t>，包括该部分与系统其他部分的交互点，这种图能够展示该部分内容“内部”参与者的配置情况。</a:t>
            </a:r>
          </a:p>
          <a:p>
            <a:pPr>
              <a:lnSpc>
                <a:spcPct val="150000"/>
              </a:lnSpc>
            </a:pPr>
            <a:r>
              <a:rPr lang="zh-CN" altLang="en-US" dirty="0" smtClean="0">
                <a:latin typeface="Microsoft YaHei" charset="-122"/>
                <a:ea typeface="Microsoft YaHei" charset="-122"/>
                <a:cs typeface="Microsoft YaHei" charset="-122"/>
              </a:rPr>
              <a:t>组织</a:t>
            </a:r>
            <a:r>
              <a:rPr lang="zh-CN" altLang="en-US" dirty="0">
                <a:latin typeface="Microsoft YaHei" charset="-122"/>
                <a:ea typeface="Microsoft YaHei" charset="-122"/>
                <a:cs typeface="Microsoft YaHei" charset="-122"/>
              </a:rPr>
              <a:t>结构图中引入了一些重要的概念。例如，</a:t>
            </a:r>
            <a:r>
              <a:rPr lang="zh-CN" altLang="en-US" b="1" dirty="0">
                <a:solidFill>
                  <a:srgbClr val="FF0000"/>
                </a:solidFill>
                <a:latin typeface="Microsoft YaHei" charset="-122"/>
                <a:ea typeface="Microsoft YaHei" charset="-122"/>
                <a:cs typeface="Microsoft YaHei" charset="-122"/>
              </a:rPr>
              <a:t>“端口”</a:t>
            </a:r>
            <a:r>
              <a:rPr lang="zh-CN" altLang="en-US"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Port</a:t>
            </a:r>
            <a:r>
              <a:rPr lang="zh-CN" altLang="en-US" dirty="0">
                <a:latin typeface="Microsoft YaHei" charset="-122"/>
                <a:ea typeface="Microsoft YaHei" charset="-122"/>
                <a:cs typeface="Microsoft YaHei" charset="-122"/>
              </a:rPr>
              <a:t>），“端口”将组合结构与外部环境隔离，实现了双向的封装，既涵盖了</a:t>
            </a:r>
            <a:r>
              <a:rPr lang="zh-CN" altLang="en-US" b="1" dirty="0">
                <a:solidFill>
                  <a:srgbClr val="FF0000"/>
                </a:solidFill>
                <a:latin typeface="Microsoft YaHei" charset="-122"/>
                <a:ea typeface="Microsoft YaHei" charset="-122"/>
                <a:cs typeface="Microsoft YaHei" charset="-122"/>
              </a:rPr>
              <a:t>该组合结构所提供的行为</a:t>
            </a:r>
            <a:r>
              <a:rPr lang="zh-CN" altLang="en-US" dirty="0">
                <a:latin typeface="Microsoft YaHei" charset="-122"/>
                <a:ea typeface="Microsoft YaHei" charset="-122"/>
                <a:cs typeface="Microsoft YaHei" charset="-122"/>
              </a:rPr>
              <a:t>（</a:t>
            </a:r>
            <a:r>
              <a:rPr lang="en-US" altLang="zh-CN" dirty="0" err="1">
                <a:latin typeface="Microsoft YaHei" charset="-122"/>
                <a:ea typeface="Microsoft YaHei" charset="-122"/>
                <a:cs typeface="Microsoft YaHei" charset="-122"/>
              </a:rPr>
              <a:t>ProvidedInterface</a:t>
            </a:r>
            <a:r>
              <a:rPr lang="zh-CN" altLang="en-US" dirty="0">
                <a:latin typeface="Microsoft YaHei" charset="-122"/>
                <a:ea typeface="Microsoft YaHei" charset="-122"/>
                <a:cs typeface="Microsoft YaHei" charset="-122"/>
              </a:rPr>
              <a:t>），同时也指出了</a:t>
            </a:r>
            <a:r>
              <a:rPr lang="zh-CN" altLang="en-US" b="1" dirty="0">
                <a:solidFill>
                  <a:srgbClr val="FF0000"/>
                </a:solidFill>
                <a:latin typeface="Microsoft YaHei" charset="-122"/>
                <a:ea typeface="Microsoft YaHei" charset="-122"/>
                <a:cs typeface="Microsoft YaHei" charset="-122"/>
              </a:rPr>
              <a:t>该组合结构所需要的服务</a:t>
            </a:r>
            <a:r>
              <a:rPr lang="zh-CN" altLang="en-US" dirty="0">
                <a:latin typeface="Microsoft YaHei" charset="-122"/>
                <a:ea typeface="Microsoft YaHei" charset="-122"/>
                <a:cs typeface="Microsoft YaHei" charset="-122"/>
              </a:rPr>
              <a:t>（</a:t>
            </a:r>
            <a:r>
              <a:rPr lang="en-US" altLang="zh-CN" dirty="0" err="1">
                <a:latin typeface="Microsoft YaHei" charset="-122"/>
                <a:ea typeface="Microsoft YaHei" charset="-122"/>
                <a:cs typeface="Microsoft YaHei" charset="-122"/>
              </a:rPr>
              <a:t>RequiredInterface</a:t>
            </a:r>
            <a:r>
              <a:rPr lang="zh-CN" altLang="en-US" dirty="0">
                <a:latin typeface="Microsoft YaHei" charset="-122"/>
                <a:ea typeface="Microsoft YaHei" charset="-122"/>
                <a:cs typeface="Microsoft YaHei" charset="-122"/>
              </a:rPr>
              <a:t>）</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p:txBody>
      </p:sp>
      <p:pic>
        <p:nvPicPr>
          <p:cNvPr id="10" name="图片 9">
            <a:extLst>
              <a:ext uri="{FF2B5EF4-FFF2-40B4-BE49-F238E27FC236}">
                <a16:creationId xmlns:a16="http://schemas.microsoft.com/office/drawing/2014/main" xmlns="" id="{AAB211FD-C3A1-4C9A-B29E-5BD83C202C7B}"/>
              </a:ext>
            </a:extLst>
          </p:cNvPr>
          <p:cNvPicPr/>
          <p:nvPr/>
        </p:nvPicPr>
        <p:blipFill>
          <a:blip r:embed="rId2"/>
          <a:stretch>
            <a:fillRect/>
          </a:stretch>
        </p:blipFill>
        <p:spPr>
          <a:xfrm>
            <a:off x="5892082" y="4723549"/>
            <a:ext cx="5910056" cy="1952869"/>
          </a:xfrm>
          <a:prstGeom prst="rect">
            <a:avLst/>
          </a:prstGeom>
        </p:spPr>
      </p:pic>
      <p:sp>
        <p:nvSpPr>
          <p:cNvPr id="2" name="矩形 1"/>
          <p:cNvSpPr/>
          <p:nvPr/>
        </p:nvSpPr>
        <p:spPr>
          <a:xfrm>
            <a:off x="6096000" y="2348918"/>
            <a:ext cx="5323367" cy="216982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又如</a:t>
            </a:r>
            <a:r>
              <a:rPr lang="zh-CN" altLang="en-US" dirty="0">
                <a:solidFill>
                  <a:srgbClr val="FF0000"/>
                </a:solidFill>
                <a:latin typeface="Microsoft YaHei" charset="-122"/>
                <a:ea typeface="Microsoft YaHei" charset="-122"/>
                <a:cs typeface="Microsoft YaHei" charset="-122"/>
              </a:rPr>
              <a:t>“</a:t>
            </a:r>
            <a:r>
              <a:rPr lang="zh-CN" altLang="en-US" b="1" dirty="0">
                <a:solidFill>
                  <a:srgbClr val="FF0000"/>
                </a:solidFill>
                <a:latin typeface="Microsoft YaHei" charset="-122"/>
                <a:ea typeface="Microsoft YaHei" charset="-122"/>
                <a:cs typeface="Microsoft YaHei" charset="-122"/>
              </a:rPr>
              <a:t>协议”</a:t>
            </a:r>
            <a:r>
              <a:rPr lang="zh-CN" altLang="en-US"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Protocol</a:t>
            </a:r>
            <a:r>
              <a:rPr lang="zh-CN" altLang="en-US" dirty="0">
                <a:latin typeface="Microsoft YaHei" charset="-122"/>
                <a:ea typeface="Microsoft YaHei" charset="-122"/>
                <a:cs typeface="Microsoft YaHei" charset="-122"/>
              </a:rPr>
              <a:t>），基于</a:t>
            </a:r>
            <a:r>
              <a:rPr lang="en-US" altLang="zh-CN" dirty="0">
                <a:latin typeface="Microsoft YaHei" charset="-122"/>
                <a:ea typeface="Microsoft YaHei" charset="-122"/>
                <a:cs typeface="Microsoft YaHei" charset="-122"/>
              </a:rPr>
              <a:t>UML</a:t>
            </a:r>
            <a:r>
              <a:rPr lang="zh-CN" altLang="en-US" dirty="0">
                <a:latin typeface="Microsoft YaHei" charset="-122"/>
                <a:ea typeface="Microsoft YaHei" charset="-122"/>
                <a:cs typeface="Microsoft YaHei" charset="-122"/>
              </a:rPr>
              <a:t>中的“协作”</a:t>
            </a:r>
            <a:r>
              <a:rPr lang="en-US" altLang="zh-CN" dirty="0">
                <a:latin typeface="Microsoft YaHei" charset="-122"/>
                <a:ea typeface="Microsoft YaHei" charset="-122"/>
                <a:cs typeface="Microsoft YaHei" charset="-122"/>
              </a:rPr>
              <a:t>(</a:t>
            </a:r>
            <a:r>
              <a:rPr lang="en-US" altLang="zh-CN" dirty="0" err="1">
                <a:latin typeface="Microsoft YaHei" charset="-122"/>
                <a:ea typeface="Microsoft YaHei" charset="-122"/>
                <a:cs typeface="Microsoft YaHei" charset="-122"/>
              </a:rPr>
              <a:t>Collabration</a:t>
            </a:r>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的概念，展示那些</a:t>
            </a:r>
            <a:r>
              <a:rPr lang="zh-CN" altLang="en-US" b="1" dirty="0">
                <a:solidFill>
                  <a:srgbClr val="FF0000"/>
                </a:solidFill>
                <a:latin typeface="Microsoft YaHei" charset="-122"/>
                <a:ea typeface="Microsoft YaHei" charset="-122"/>
                <a:cs typeface="Microsoft YaHei" charset="-122"/>
              </a:rPr>
              <a:t>可复用的交互序列</a:t>
            </a:r>
            <a:r>
              <a:rPr lang="zh-CN" altLang="en-US" dirty="0">
                <a:latin typeface="Microsoft YaHei" charset="-122"/>
                <a:ea typeface="Microsoft YaHei" charset="-122"/>
                <a:cs typeface="Microsoft YaHei" charset="-122"/>
              </a:rPr>
              <a:t>，其实质目的是描述那些可以在不同上下文环境中复用的协作模式。“协议”中所反映的任务由具体的“端口”承担。</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65996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t>12</a:t>
            </a:r>
            <a:endParaRPr kumimoji="0" 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交互概览</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0" y="2183124"/>
            <a:ext cx="4242597" cy="466281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交互概览图是</a:t>
            </a:r>
            <a:r>
              <a:rPr lang="zh-CN" altLang="en-US" b="1" dirty="0">
                <a:solidFill>
                  <a:srgbClr val="FF0000"/>
                </a:solidFill>
                <a:latin typeface="Microsoft YaHei" charset="-122"/>
                <a:ea typeface="Microsoft YaHei" charset="-122"/>
                <a:cs typeface="Microsoft YaHei" charset="-122"/>
              </a:rPr>
              <a:t>交互图与活动图的混合物</a:t>
            </a:r>
            <a:r>
              <a:rPr lang="zh-CN" altLang="en-US" dirty="0">
                <a:latin typeface="Microsoft YaHei" charset="-122"/>
                <a:ea typeface="Microsoft YaHei" charset="-122"/>
                <a:cs typeface="Microsoft YaHei" charset="-122"/>
              </a:rPr>
              <a:t>，可以把交互概览图理解为</a:t>
            </a:r>
            <a:r>
              <a:rPr lang="zh-CN" altLang="en-US" b="1" dirty="0">
                <a:solidFill>
                  <a:srgbClr val="FF0000"/>
                </a:solidFill>
                <a:latin typeface="Microsoft YaHei" charset="-122"/>
                <a:ea typeface="Microsoft YaHei" charset="-122"/>
                <a:cs typeface="Microsoft YaHei" charset="-122"/>
              </a:rPr>
              <a:t>细化的活动图</a:t>
            </a:r>
            <a:r>
              <a:rPr lang="zh-CN" altLang="en-US" dirty="0">
                <a:latin typeface="Microsoft YaHei" charset="-122"/>
                <a:ea typeface="Microsoft YaHei" charset="-122"/>
                <a:cs typeface="Microsoft YaHei" charset="-122"/>
              </a:rPr>
              <a:t>，在其中的活动都通过一些</a:t>
            </a:r>
            <a:r>
              <a:rPr lang="zh-CN" altLang="en-US" b="1" dirty="0">
                <a:solidFill>
                  <a:srgbClr val="FF0000"/>
                </a:solidFill>
                <a:latin typeface="Microsoft YaHei" charset="-122"/>
                <a:ea typeface="Microsoft YaHei" charset="-122"/>
                <a:cs typeface="Microsoft YaHei" charset="-122"/>
              </a:rPr>
              <a:t>小型的顺序图来表示</a:t>
            </a:r>
            <a:r>
              <a:rPr lang="zh-CN" altLang="en-US" dirty="0">
                <a:latin typeface="Microsoft YaHei" charset="-122"/>
                <a:ea typeface="Microsoft YaHei" charset="-122"/>
                <a:cs typeface="Microsoft YaHei" charset="-122"/>
              </a:rPr>
              <a:t>；也可以将其理解为</a:t>
            </a:r>
            <a:r>
              <a:rPr lang="zh-CN" altLang="en-US" b="1" dirty="0">
                <a:solidFill>
                  <a:srgbClr val="FF0000"/>
                </a:solidFill>
                <a:latin typeface="Microsoft YaHei" charset="-122"/>
                <a:ea typeface="Microsoft YaHei" charset="-122"/>
                <a:cs typeface="Microsoft YaHei" charset="-122"/>
              </a:rPr>
              <a:t>利用标明控制流的活动图分解过的顺序图</a:t>
            </a:r>
            <a:r>
              <a:rPr lang="zh-CN" altLang="en-US" dirty="0">
                <a:latin typeface="Microsoft YaHei" charset="-122"/>
                <a:ea typeface="Microsoft YaHei" charset="-122"/>
                <a:cs typeface="Microsoft YaHei" charset="-122"/>
              </a:rPr>
              <a:t>。</a:t>
            </a:r>
          </a:p>
          <a:p>
            <a:pPr>
              <a:lnSpc>
                <a:spcPct val="150000"/>
              </a:lnSpc>
            </a:pPr>
            <a:r>
              <a:rPr lang="zh-CN" altLang="en-US" dirty="0" smtClean="0">
                <a:latin typeface="Microsoft YaHei" charset="-122"/>
                <a:ea typeface="Microsoft YaHei" charset="-122"/>
                <a:cs typeface="Microsoft YaHei" charset="-122"/>
              </a:rPr>
              <a:t>大多数</a:t>
            </a:r>
            <a:r>
              <a:rPr lang="zh-CN" altLang="en-US" dirty="0">
                <a:latin typeface="Microsoft YaHei" charset="-122"/>
                <a:ea typeface="Microsoft YaHei" charset="-122"/>
                <a:cs typeface="Microsoft YaHei" charset="-122"/>
              </a:rPr>
              <a:t>交互概览图标注与活动图一样。例如：起始，结束，判断，合并，分叉和结合节点是完全相同。并且，交互概览图介绍了两种新的元素：</a:t>
            </a:r>
            <a:r>
              <a:rPr lang="zh-CN" altLang="en-US" b="1" dirty="0">
                <a:solidFill>
                  <a:srgbClr val="FF0000"/>
                </a:solidFill>
                <a:latin typeface="Microsoft YaHei" charset="-122"/>
                <a:ea typeface="Microsoft YaHei" charset="-122"/>
                <a:cs typeface="Microsoft YaHei" charset="-122"/>
              </a:rPr>
              <a:t>交互发生和交互元素</a:t>
            </a:r>
            <a:r>
              <a:rPr lang="zh-CN" altLang="en-US" dirty="0">
                <a:latin typeface="Microsoft YaHei" charset="-122"/>
                <a:ea typeface="Microsoft YaHei" charset="-122"/>
                <a:cs typeface="Microsoft YaHei" charset="-122"/>
              </a:rPr>
              <a:t>。</a:t>
            </a:r>
          </a:p>
          <a:p>
            <a:pPr>
              <a:lnSpc>
                <a:spcPct val="150000"/>
              </a:lnSpc>
            </a:pPr>
            <a:endParaRPr lang="zh-CN" altLang="en-US" dirty="0">
              <a:latin typeface="Microsoft YaHei" charset="-122"/>
              <a:ea typeface="Microsoft YaHei" charset="-122"/>
              <a:cs typeface="Microsoft YaHei" charset="-122"/>
            </a:endParaRPr>
          </a:p>
        </p:txBody>
      </p:sp>
      <p:pic>
        <p:nvPicPr>
          <p:cNvPr id="10" name="图片 9">
            <a:extLst>
              <a:ext uri="{FF2B5EF4-FFF2-40B4-BE49-F238E27FC236}">
                <a16:creationId xmlns:a16="http://schemas.microsoft.com/office/drawing/2014/main" xmlns="" id="{616D96A5-2234-4138-9CD1-A86931932E56}"/>
              </a:ext>
            </a:extLst>
          </p:cNvPr>
          <p:cNvPicPr/>
          <p:nvPr/>
        </p:nvPicPr>
        <p:blipFill>
          <a:blip r:embed="rId2"/>
          <a:stretch>
            <a:fillRect/>
          </a:stretch>
        </p:blipFill>
        <p:spPr>
          <a:xfrm>
            <a:off x="5857232" y="327025"/>
            <a:ext cx="5877160" cy="6103088"/>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5947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t>12</a:t>
            </a:r>
            <a:endParaRPr kumimoji="0" 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交互概览</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4247317"/>
          </a:xfrm>
          <a:prstGeom prst="rect">
            <a:avLst/>
          </a:prstGeom>
        </p:spPr>
        <p:txBody>
          <a:bodyPr wrap="square">
            <a:spAutoFit/>
          </a:bodyPr>
          <a:lstStyle/>
          <a:p>
            <a:pPr>
              <a:lnSpc>
                <a:spcPct val="150000"/>
              </a:lnSpc>
            </a:pPr>
            <a:r>
              <a:rPr lang="zh-CN" altLang="en-US" b="1" dirty="0">
                <a:latin typeface="Microsoft YaHei" charset="-122"/>
                <a:ea typeface="Microsoft YaHei" charset="-122"/>
                <a:cs typeface="Microsoft YaHei" charset="-122"/>
              </a:rPr>
              <a:t>交互发生</a:t>
            </a:r>
            <a:r>
              <a:rPr lang="zh-CN" altLang="en-US" dirty="0">
                <a:latin typeface="Microsoft YaHei" charset="-122"/>
                <a:ea typeface="Microsoft YaHei" charset="-122"/>
                <a:cs typeface="Microsoft YaHei" charset="-122"/>
              </a:rPr>
              <a:t/>
            </a:r>
            <a:br>
              <a:rPr lang="zh-CN" altLang="en-US" dirty="0">
                <a:latin typeface="Microsoft YaHei" charset="-122"/>
                <a:ea typeface="Microsoft YaHei" charset="-122"/>
                <a:cs typeface="Microsoft YaHei" charset="-122"/>
              </a:rPr>
            </a:br>
            <a:r>
              <a:rPr lang="zh-CN" altLang="en-US" dirty="0" smtClean="0">
                <a:latin typeface="Microsoft YaHei" charset="-122"/>
                <a:ea typeface="Microsoft YaHei" charset="-122"/>
                <a:cs typeface="Microsoft YaHei" charset="-122"/>
              </a:rPr>
              <a:t>交互</a:t>
            </a:r>
            <a:r>
              <a:rPr lang="zh-CN" altLang="en-US" dirty="0">
                <a:latin typeface="Microsoft YaHei" charset="-122"/>
                <a:ea typeface="Microsoft YaHei" charset="-122"/>
                <a:cs typeface="Microsoft YaHei" charset="-122"/>
              </a:rPr>
              <a:t>发生引用现有的交互图。显示为一个引用框，左上角显示 </a:t>
            </a:r>
            <a:r>
              <a:rPr lang="en-US" altLang="zh-CN" dirty="0">
                <a:latin typeface="Microsoft YaHei" charset="-122"/>
                <a:ea typeface="Microsoft YaHei" charset="-122"/>
                <a:cs typeface="Microsoft YaHei" charset="-122"/>
              </a:rPr>
              <a:t>"ref" </a:t>
            </a:r>
            <a:r>
              <a:rPr lang="zh-CN" altLang="en-US" dirty="0">
                <a:latin typeface="Microsoft YaHei" charset="-122"/>
                <a:ea typeface="Microsoft YaHei" charset="-122"/>
                <a:cs typeface="Microsoft YaHei" charset="-122"/>
              </a:rPr>
              <a:t>。被引用的图名显示在框的中央</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a:p>
            <a:pPr>
              <a:lnSpc>
                <a:spcPct val="150000"/>
              </a:lnSpc>
            </a:pPr>
            <a:r>
              <a:rPr lang="zh-CN" altLang="en-US" b="1" dirty="0">
                <a:latin typeface="Microsoft YaHei" charset="-122"/>
                <a:ea typeface="Microsoft YaHei" charset="-122"/>
                <a:cs typeface="Microsoft YaHei" charset="-122"/>
              </a:rPr>
              <a:t>交互元素</a:t>
            </a:r>
            <a:r>
              <a:rPr lang="zh-CN" altLang="en-US" dirty="0">
                <a:latin typeface="Microsoft YaHei" charset="-122"/>
                <a:ea typeface="Microsoft YaHei" charset="-122"/>
                <a:cs typeface="Microsoft YaHei" charset="-122"/>
              </a:rPr>
              <a:t/>
            </a:r>
            <a:br>
              <a:rPr lang="zh-CN" altLang="en-US" dirty="0">
                <a:latin typeface="Microsoft YaHei" charset="-122"/>
                <a:ea typeface="Microsoft YaHei" charset="-122"/>
                <a:cs typeface="Microsoft YaHei" charset="-122"/>
              </a:rPr>
            </a:br>
            <a:r>
              <a:rPr lang="zh-CN" altLang="en-US" dirty="0" smtClean="0">
                <a:latin typeface="Microsoft YaHei" charset="-122"/>
                <a:ea typeface="Microsoft YaHei" charset="-122"/>
                <a:cs typeface="Microsoft YaHei" charset="-122"/>
              </a:rPr>
              <a:t>交互</a:t>
            </a:r>
            <a:r>
              <a:rPr lang="zh-CN" altLang="en-US" dirty="0">
                <a:latin typeface="Microsoft YaHei" charset="-122"/>
                <a:ea typeface="Microsoft YaHei" charset="-122"/>
                <a:cs typeface="Microsoft YaHei" charset="-122"/>
              </a:rPr>
              <a:t>元素与交互发生相似之处在于都是在一个矩形框中显示一个现有的交互图。不同之处在内部显示参考图的内容不同。</a:t>
            </a:r>
          </a:p>
          <a:p>
            <a:pPr>
              <a:lnSpc>
                <a:spcPct val="150000"/>
              </a:lnSpc>
            </a:pPr>
            <a:endParaRPr lang="zh-CN" altLang="en-US" dirty="0">
              <a:latin typeface="Microsoft YaHei" charset="-122"/>
              <a:ea typeface="Microsoft YaHei" charset="-122"/>
              <a:cs typeface="Microsoft YaHei" charset="-122"/>
            </a:endParaRPr>
          </a:p>
        </p:txBody>
      </p:sp>
      <p:pic>
        <p:nvPicPr>
          <p:cNvPr id="11" name="图片 10">
            <a:extLst>
              <a:ext uri="{FF2B5EF4-FFF2-40B4-BE49-F238E27FC236}">
                <a16:creationId xmlns:a16="http://schemas.microsoft.com/office/drawing/2014/main" xmlns="" id="{2AFDDECB-BF74-4B81-B190-207322FC8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8910" y="2188655"/>
            <a:ext cx="4514556" cy="1726154"/>
          </a:xfrm>
          <a:prstGeom prst="rect">
            <a:avLst/>
          </a:prstGeom>
        </p:spPr>
      </p:pic>
      <p:pic>
        <p:nvPicPr>
          <p:cNvPr id="12" name="图片 11">
            <a:extLst>
              <a:ext uri="{FF2B5EF4-FFF2-40B4-BE49-F238E27FC236}">
                <a16:creationId xmlns:a16="http://schemas.microsoft.com/office/drawing/2014/main" xmlns="" id="{ADC13512-6C46-4EB3-BAA6-C890ACBB9E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8910" y="3914809"/>
            <a:ext cx="4331856" cy="1944331"/>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04196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的图</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8435"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9" name="Oval 29"/>
          <p:cNvSpPr>
            <a:spLocks noChangeAspect="1"/>
          </p:cNvSpPr>
          <p:nvPr/>
        </p:nvSpPr>
        <p:spPr>
          <a:xfrm>
            <a:off x="739775" y="1573445"/>
            <a:ext cx="552450" cy="550863"/>
          </a:xfrm>
          <a:prstGeom prst="ellipse">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t>13</a:t>
            </a:r>
            <a:endParaRPr kumimoji="0" 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0" name="TextBox 16"/>
          <p:cNvSpPr txBox="1">
            <a:spLocks noChangeArrowheads="1"/>
          </p:cNvSpPr>
          <p:nvPr/>
        </p:nvSpPr>
        <p:spPr bwMode="auto">
          <a:xfrm>
            <a:off x="1457643" y="166421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时间</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 name="矩形 2"/>
          <p:cNvSpPr/>
          <p:nvPr/>
        </p:nvSpPr>
        <p:spPr>
          <a:xfrm>
            <a:off x="1451621" y="2183124"/>
            <a:ext cx="3793626" cy="1754326"/>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时间图是一种</a:t>
            </a:r>
            <a:r>
              <a:rPr lang="zh-CN" altLang="en-US" b="1" dirty="0">
                <a:solidFill>
                  <a:srgbClr val="FF0000"/>
                </a:solidFill>
                <a:latin typeface="Microsoft YaHei" charset="-122"/>
                <a:ea typeface="Microsoft YaHei" charset="-122"/>
                <a:cs typeface="Microsoft YaHei" charset="-122"/>
              </a:rPr>
              <a:t>可选的交互图</a:t>
            </a:r>
            <a:r>
              <a:rPr lang="zh-CN" altLang="en-US" dirty="0">
                <a:latin typeface="Microsoft YaHei" charset="-122"/>
                <a:ea typeface="Microsoft YaHei" charset="-122"/>
                <a:cs typeface="Microsoft YaHei" charset="-122"/>
              </a:rPr>
              <a:t>，展示交互过程中的</a:t>
            </a:r>
            <a:r>
              <a:rPr lang="zh-CN" altLang="en-US" b="1" dirty="0">
                <a:solidFill>
                  <a:srgbClr val="FF0000"/>
                </a:solidFill>
                <a:latin typeface="Microsoft YaHei" charset="-122"/>
                <a:ea typeface="Microsoft YaHei" charset="-122"/>
                <a:cs typeface="Microsoft YaHei" charset="-122"/>
              </a:rPr>
              <a:t>真实时间信息</a:t>
            </a:r>
            <a:r>
              <a:rPr lang="zh-CN" altLang="en-US" dirty="0">
                <a:latin typeface="Microsoft YaHei" charset="-122"/>
                <a:ea typeface="Microsoft YaHei" charset="-122"/>
                <a:cs typeface="Microsoft YaHei" charset="-122"/>
              </a:rPr>
              <a:t>，具体描述</a:t>
            </a:r>
            <a:r>
              <a:rPr lang="zh-CN" altLang="en-US" b="1" dirty="0">
                <a:solidFill>
                  <a:srgbClr val="FF0000"/>
                </a:solidFill>
                <a:latin typeface="Microsoft YaHei" charset="-122"/>
                <a:ea typeface="Microsoft YaHei" charset="-122"/>
                <a:cs typeface="Microsoft YaHei" charset="-122"/>
              </a:rPr>
              <a:t>对象状态变化的时间点</a:t>
            </a:r>
            <a:r>
              <a:rPr lang="zh-CN" altLang="en-US" dirty="0">
                <a:latin typeface="Microsoft YaHei" charset="-122"/>
                <a:ea typeface="Microsoft YaHei" charset="-122"/>
                <a:cs typeface="Microsoft YaHei" charset="-122"/>
              </a:rPr>
              <a:t>以及</a:t>
            </a:r>
            <a:r>
              <a:rPr lang="zh-CN" altLang="en-US" b="1" dirty="0">
                <a:solidFill>
                  <a:srgbClr val="FF0000"/>
                </a:solidFill>
                <a:latin typeface="Microsoft YaHei" charset="-122"/>
                <a:ea typeface="Microsoft YaHei" charset="-122"/>
                <a:cs typeface="Microsoft YaHei" charset="-122"/>
              </a:rPr>
              <a:t>维持特定状态的时间段</a:t>
            </a:r>
            <a:r>
              <a:rPr lang="zh-CN" altLang="en-US" dirty="0">
                <a:latin typeface="Microsoft YaHei" charset="-122"/>
                <a:ea typeface="Microsoft YaHei" charset="-122"/>
                <a:cs typeface="Microsoft YaHei" charset="-122"/>
              </a:rPr>
              <a:t>。</a:t>
            </a:r>
          </a:p>
        </p:txBody>
      </p:sp>
      <p:pic>
        <p:nvPicPr>
          <p:cNvPr id="10" name="图片 9">
            <a:extLst>
              <a:ext uri="{FF2B5EF4-FFF2-40B4-BE49-F238E27FC236}">
                <a16:creationId xmlns:a16="http://schemas.microsoft.com/office/drawing/2014/main" xmlns="" id="{BB925EFD-B3C6-4404-9B3B-D141CEFC91F5}"/>
              </a:ext>
            </a:extLst>
          </p:cNvPr>
          <p:cNvPicPr/>
          <p:nvPr/>
        </p:nvPicPr>
        <p:blipFill>
          <a:blip r:embed="rId2"/>
          <a:stretch>
            <a:fillRect/>
          </a:stretch>
        </p:blipFill>
        <p:spPr>
          <a:xfrm>
            <a:off x="5196524" y="850718"/>
            <a:ext cx="6784340" cy="5228409"/>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61492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简介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072" y="1817214"/>
            <a:ext cx="2450901" cy="1646050"/>
          </a:xfrm>
          <a:prstGeom prst="rect">
            <a:avLst/>
          </a:prstGeom>
          <a:ln>
            <a:solidFill>
              <a:schemeClr val="bg2"/>
            </a:solidFill>
          </a:ln>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072" y="4037971"/>
            <a:ext cx="2450901" cy="1175722"/>
          </a:xfrm>
          <a:prstGeom prst="rect">
            <a:avLst/>
          </a:prstGeom>
          <a:ln>
            <a:solidFill>
              <a:schemeClr val="bg2"/>
            </a:solidFill>
          </a:ln>
        </p:spPr>
      </p:pic>
      <p:sp>
        <p:nvSpPr>
          <p:cNvPr id="9" name="矩形 8"/>
          <p:cNvSpPr/>
          <p:nvPr/>
        </p:nvSpPr>
        <p:spPr>
          <a:xfrm>
            <a:off x="7592721" y="1030969"/>
            <a:ext cx="4357542" cy="5632311"/>
          </a:xfrm>
          <a:prstGeom prst="rect">
            <a:avLst/>
          </a:prstGeom>
        </p:spPr>
        <p:txBody>
          <a:bodyPr wrap="square">
            <a:spAutoFit/>
          </a:bodyPr>
          <a:lstStyle/>
          <a:p>
            <a:pPr fontAlgn="base">
              <a:lnSpc>
                <a:spcPct val="150000"/>
              </a:lnSpc>
              <a:spcBef>
                <a:spcPct val="0"/>
              </a:spcBef>
              <a:spcAft>
                <a:spcPct val="0"/>
              </a:spcAft>
            </a:pPr>
            <a:r>
              <a:rPr lang="zh-CN" altLang="en-US" sz="1600" dirty="0">
                <a:solidFill>
                  <a:prstClr val="black"/>
                </a:solidFill>
                <a:latin typeface="微软雅黑" panose="020B0503020204020204" pitchFamily="34" charset="-122"/>
                <a:ea typeface="微软雅黑" panose="020B0503020204020204" pitchFamily="34" charset="-122"/>
              </a:rPr>
              <a:t>这个语言由葛来迪</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布区，伊瓦尔</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雅各布森与詹姆士</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兰宝于</a:t>
            </a:r>
            <a:r>
              <a:rPr lang="en-US" altLang="zh-CN" sz="1600" dirty="0">
                <a:solidFill>
                  <a:prstClr val="black"/>
                </a:solidFill>
                <a:latin typeface="微软雅黑" panose="020B0503020204020204" pitchFamily="34" charset="-122"/>
                <a:ea typeface="微软雅黑" panose="020B0503020204020204" pitchFamily="34" charset="-122"/>
              </a:rPr>
              <a:t>1994</a:t>
            </a:r>
            <a:r>
              <a:rPr lang="zh-CN" altLang="en-US" sz="1600" dirty="0">
                <a:solidFill>
                  <a:prstClr val="black"/>
                </a:solidFill>
                <a:latin typeface="微软雅黑" panose="020B0503020204020204" pitchFamily="34" charset="-122"/>
                <a:ea typeface="微软雅黑" panose="020B0503020204020204" pitchFamily="34" charset="-122"/>
              </a:rPr>
              <a:t>年至</a:t>
            </a:r>
            <a:r>
              <a:rPr lang="en-US" altLang="zh-CN" sz="1600" dirty="0">
                <a:solidFill>
                  <a:prstClr val="black"/>
                </a:solidFill>
                <a:latin typeface="微软雅黑" panose="020B0503020204020204" pitchFamily="34" charset="-122"/>
                <a:ea typeface="微软雅黑" panose="020B0503020204020204" pitchFamily="34" charset="-122"/>
              </a:rPr>
              <a:t>1995</a:t>
            </a:r>
            <a:r>
              <a:rPr lang="zh-CN" altLang="en-US" sz="1600" dirty="0">
                <a:solidFill>
                  <a:prstClr val="black"/>
                </a:solidFill>
                <a:latin typeface="微软雅黑" panose="020B0503020204020204" pitchFamily="34" charset="-122"/>
                <a:ea typeface="微软雅黑" panose="020B0503020204020204" pitchFamily="34" charset="-122"/>
              </a:rPr>
              <a:t>年间，在</a:t>
            </a:r>
            <a:r>
              <a:rPr lang="en-US" altLang="zh-CN" sz="1600" dirty="0">
                <a:solidFill>
                  <a:prstClr val="black"/>
                </a:solidFill>
                <a:latin typeface="微软雅黑" panose="020B0503020204020204" pitchFamily="34" charset="-122"/>
                <a:ea typeface="微软雅黑" panose="020B0503020204020204" pitchFamily="34" charset="-122"/>
              </a:rPr>
              <a:t>Rational Software</a:t>
            </a:r>
            <a:r>
              <a:rPr lang="zh-CN" altLang="en-US" sz="1600" dirty="0">
                <a:solidFill>
                  <a:prstClr val="black"/>
                </a:solidFill>
                <a:latin typeface="微软雅黑" panose="020B0503020204020204" pitchFamily="34" charset="-122"/>
                <a:ea typeface="微软雅黑" panose="020B0503020204020204" pitchFamily="34" charset="-122"/>
              </a:rPr>
              <a:t>公司中开发，于</a:t>
            </a:r>
            <a:r>
              <a:rPr lang="en-US" altLang="zh-CN" sz="1600" dirty="0">
                <a:solidFill>
                  <a:prstClr val="black"/>
                </a:solidFill>
                <a:latin typeface="微软雅黑" panose="020B0503020204020204" pitchFamily="34" charset="-122"/>
                <a:ea typeface="微软雅黑" panose="020B0503020204020204" pitchFamily="34" charset="-122"/>
              </a:rPr>
              <a:t>1996</a:t>
            </a:r>
            <a:r>
              <a:rPr lang="zh-CN" altLang="en-US" sz="1600" dirty="0">
                <a:solidFill>
                  <a:prstClr val="black"/>
                </a:solidFill>
                <a:latin typeface="微软雅黑" panose="020B0503020204020204" pitchFamily="34" charset="-122"/>
                <a:ea typeface="微软雅黑" panose="020B0503020204020204" pitchFamily="34" charset="-122"/>
              </a:rPr>
              <a:t>年，又进一步发展。</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集成了</a:t>
            </a:r>
            <a:r>
              <a:rPr lang="en-US" altLang="zh-CN" sz="1600" b="1" dirty="0" err="1">
                <a:solidFill>
                  <a:srgbClr val="FF0000"/>
                </a:solidFill>
                <a:latin typeface="微软雅黑" panose="020B0503020204020204" pitchFamily="34" charset="-122"/>
                <a:ea typeface="微软雅黑" panose="020B0503020204020204" pitchFamily="34" charset="-122"/>
              </a:rPr>
              <a:t>Booch</a:t>
            </a:r>
            <a:r>
              <a:rPr lang="zh-CN" altLang="en-US" sz="1600" b="1" dirty="0">
                <a:solidFill>
                  <a:srgbClr val="FF0000"/>
                </a:solidFill>
                <a:latin typeface="微软雅黑" panose="020B0503020204020204" pitchFamily="34" charset="-122"/>
                <a:ea typeface="微软雅黑" panose="020B0503020204020204" pitchFamily="34" charset="-122"/>
              </a:rPr>
              <a:t>，</a:t>
            </a:r>
            <a:r>
              <a:rPr lang="en-US" altLang="zh-CN" sz="1600" b="1" dirty="0">
                <a:solidFill>
                  <a:srgbClr val="FF0000"/>
                </a:solidFill>
                <a:latin typeface="微软雅黑" panose="020B0503020204020204" pitchFamily="34" charset="-122"/>
                <a:ea typeface="微软雅黑" panose="020B0503020204020204" pitchFamily="34" charset="-122"/>
              </a:rPr>
              <a:t>OMT</a:t>
            </a:r>
            <a:r>
              <a:rPr lang="zh-CN" altLang="en-US" sz="1600" b="1" dirty="0">
                <a:solidFill>
                  <a:srgbClr val="FF0000"/>
                </a:solidFill>
                <a:latin typeface="微软雅黑" panose="020B0503020204020204" pitchFamily="34" charset="-122"/>
                <a:ea typeface="微软雅黑" panose="020B0503020204020204" pitchFamily="34" charset="-122"/>
              </a:rPr>
              <a:t>和面向对象软件工程</a:t>
            </a:r>
            <a:r>
              <a:rPr lang="zh-CN" altLang="en-US" sz="1600" dirty="0">
                <a:solidFill>
                  <a:prstClr val="black"/>
                </a:solidFill>
                <a:latin typeface="微软雅黑" panose="020B0503020204020204" pitchFamily="34" charset="-122"/>
                <a:ea typeface="微软雅黑" panose="020B0503020204020204" pitchFamily="34" charset="-122"/>
              </a:rPr>
              <a:t>的概念，将这些方法融合为</a:t>
            </a:r>
            <a:r>
              <a:rPr lang="zh-CN" altLang="en-US" sz="1600" b="1" dirty="0">
                <a:solidFill>
                  <a:srgbClr val="FF0000"/>
                </a:solidFill>
                <a:latin typeface="微软雅黑" panose="020B0503020204020204" pitchFamily="34" charset="-122"/>
                <a:ea typeface="微软雅黑" panose="020B0503020204020204" pitchFamily="34" charset="-122"/>
              </a:rPr>
              <a:t>单一的，通用的</a:t>
            </a:r>
            <a:r>
              <a:rPr lang="zh-CN" altLang="en-US" sz="1600" dirty="0">
                <a:solidFill>
                  <a:prstClr val="black"/>
                </a:solidFill>
                <a:latin typeface="微软雅黑" panose="020B0503020204020204" pitchFamily="34" charset="-122"/>
                <a:ea typeface="微软雅黑" panose="020B0503020204020204" pitchFamily="34" charset="-122"/>
              </a:rPr>
              <a:t>，并且可以广泛使用的建模语言。</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打算成为可以对并发和分布式系统的标准建模语言。</a:t>
            </a:r>
          </a:p>
          <a:p>
            <a:pPr fontAlgn="base">
              <a:lnSpc>
                <a:spcPct val="150000"/>
              </a:lnSpc>
              <a:spcBef>
                <a:spcPct val="0"/>
              </a:spcBef>
              <a:spcAft>
                <a:spcPct val="0"/>
              </a:spcAft>
            </a:pP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并不是一个工业标准，但在</a:t>
            </a:r>
            <a:r>
              <a:rPr lang="en-US" altLang="zh-CN" sz="1600" dirty="0">
                <a:solidFill>
                  <a:prstClr val="black"/>
                </a:solidFill>
                <a:latin typeface="微软雅黑" panose="020B0503020204020204" pitchFamily="34" charset="-122"/>
                <a:ea typeface="微软雅黑" panose="020B0503020204020204" pitchFamily="34" charset="-122"/>
              </a:rPr>
              <a:t>Object Management Group</a:t>
            </a:r>
            <a:r>
              <a:rPr lang="zh-CN" altLang="en-US" sz="1600" dirty="0">
                <a:solidFill>
                  <a:prstClr val="black"/>
                </a:solidFill>
                <a:latin typeface="微软雅黑" panose="020B0503020204020204" pitchFamily="34" charset="-122"/>
                <a:ea typeface="微软雅黑" panose="020B0503020204020204" pitchFamily="34" charset="-122"/>
              </a:rPr>
              <a:t>的主持和资助下，</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正在</a:t>
            </a:r>
            <a:r>
              <a:rPr lang="zh-CN" altLang="en-US" sz="1600" b="1" dirty="0">
                <a:solidFill>
                  <a:srgbClr val="FF0000"/>
                </a:solidFill>
                <a:latin typeface="微软雅黑" panose="020B0503020204020204" pitchFamily="34" charset="-122"/>
                <a:ea typeface="微软雅黑" panose="020B0503020204020204" pitchFamily="34" charset="-122"/>
              </a:rPr>
              <a:t>逐渐成为工业标准</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OMG</a:t>
            </a:r>
            <a:r>
              <a:rPr lang="zh-CN" altLang="en-US" sz="1600" dirty="0">
                <a:solidFill>
                  <a:prstClr val="black"/>
                </a:solidFill>
                <a:latin typeface="微软雅黑" panose="020B0503020204020204" pitchFamily="34" charset="-122"/>
                <a:ea typeface="微软雅黑" panose="020B0503020204020204" pitchFamily="34" charset="-122"/>
              </a:rPr>
              <a:t>之前曾经呼吁业界向其提供有关面向对象的理论及实现的方法，以便制作一个严谨的软件建模语言（</a:t>
            </a:r>
            <a:r>
              <a:rPr lang="en-US" altLang="zh-CN" sz="1600" dirty="0">
                <a:solidFill>
                  <a:prstClr val="black"/>
                </a:solidFill>
                <a:latin typeface="微软雅黑" panose="020B0503020204020204" pitchFamily="34" charset="-122"/>
                <a:ea typeface="微软雅黑" panose="020B0503020204020204" pitchFamily="34" charset="-122"/>
              </a:rPr>
              <a:t>Software Modeling Language</a:t>
            </a:r>
            <a:r>
              <a:rPr lang="zh-CN" altLang="en-US" sz="1600" dirty="0">
                <a:solidFill>
                  <a:prstClr val="black"/>
                </a:solidFill>
                <a:latin typeface="微软雅黑" panose="020B0503020204020204" pitchFamily="34" charset="-122"/>
                <a:ea typeface="微软雅黑" panose="020B0503020204020204" pitchFamily="34" charset="-122"/>
              </a:rPr>
              <a:t>）。有很多业界的领袖亦真诚地回应</a:t>
            </a:r>
            <a:r>
              <a:rPr lang="en-US" altLang="zh-CN" sz="1600" dirty="0">
                <a:solidFill>
                  <a:prstClr val="black"/>
                </a:solidFill>
                <a:latin typeface="微软雅黑" panose="020B0503020204020204" pitchFamily="34" charset="-122"/>
                <a:ea typeface="微软雅黑" panose="020B0503020204020204" pitchFamily="34" charset="-122"/>
              </a:rPr>
              <a:t>OMG</a:t>
            </a:r>
            <a:r>
              <a:rPr lang="zh-CN" altLang="en-US" sz="1600" dirty="0">
                <a:solidFill>
                  <a:prstClr val="black"/>
                </a:solidFill>
                <a:latin typeface="微软雅黑" panose="020B0503020204020204" pitchFamily="34" charset="-122"/>
                <a:ea typeface="微软雅黑" panose="020B0503020204020204" pitchFamily="34" charset="-122"/>
              </a:rPr>
              <a:t>，帮助它建立一个业界标准。</a:t>
            </a:r>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12" name="矩形 11"/>
          <p:cNvSpPr/>
          <p:nvPr/>
        </p:nvSpPr>
        <p:spPr>
          <a:xfrm>
            <a:off x="500062" y="1570438"/>
            <a:ext cx="3624263" cy="3785652"/>
          </a:xfrm>
          <a:prstGeom prst="rect">
            <a:avLst/>
          </a:prstGeom>
        </p:spPr>
        <p:txBody>
          <a:bodyPr wrap="square">
            <a:spAutoFit/>
          </a:bodyPr>
          <a:lstStyle/>
          <a:p>
            <a:pPr fontAlgn="base">
              <a:lnSpc>
                <a:spcPct val="150000"/>
              </a:lnSpc>
              <a:spcBef>
                <a:spcPct val="0"/>
              </a:spcBef>
              <a:spcAft>
                <a:spcPct val="0"/>
              </a:spcAft>
            </a:pP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（全称：</a:t>
            </a:r>
            <a:r>
              <a:rPr lang="en-US" altLang="zh-CN" sz="1600" dirty="0">
                <a:solidFill>
                  <a:prstClr val="black"/>
                </a:solidFill>
                <a:latin typeface="微软雅黑" panose="020B0503020204020204" pitchFamily="34" charset="-122"/>
                <a:ea typeface="微软雅黑" panose="020B0503020204020204" pitchFamily="34" charset="-122"/>
              </a:rPr>
              <a:t>Unified Modeling Language</a:t>
            </a:r>
            <a:r>
              <a:rPr lang="zh-CN" altLang="en-US" sz="1600" dirty="0">
                <a:solidFill>
                  <a:prstClr val="black"/>
                </a:solidFill>
                <a:latin typeface="微软雅黑" panose="020B0503020204020204" pitchFamily="34" charset="-122"/>
                <a:ea typeface="微软雅黑" panose="020B0503020204020204" pitchFamily="34" charset="-122"/>
              </a:rPr>
              <a:t>，统一建模语言）</a:t>
            </a:r>
            <a:r>
              <a:rPr lang="zh-CN" altLang="en-US" sz="1600" b="1" dirty="0">
                <a:solidFill>
                  <a:srgbClr val="FF0000"/>
                </a:solidFill>
                <a:latin typeface="微软雅黑" panose="020B0503020204020204" pitchFamily="34" charset="-122"/>
                <a:ea typeface="微软雅黑" panose="020B0503020204020204" pitchFamily="34" charset="-122"/>
              </a:rPr>
              <a:t>是非专利的第三代建模和规约语言</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是一种开放的方法，用于说明、可视化、构建和编写一个正在开发的、面向对象的、软件密集系统的制品的</a:t>
            </a:r>
            <a:r>
              <a:rPr lang="zh-CN" altLang="en-US" sz="1600" b="1" dirty="0">
                <a:solidFill>
                  <a:srgbClr val="FF0000"/>
                </a:solidFill>
                <a:latin typeface="微软雅黑" panose="020B0503020204020204" pitchFamily="34" charset="-122"/>
                <a:ea typeface="微软雅黑" panose="020B0503020204020204" pitchFamily="34" charset="-122"/>
              </a:rPr>
              <a:t>开放方法</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展现了一系列最佳工程实践，这些最佳实践在对大规模，复杂系统进行建模方面，</a:t>
            </a:r>
            <a:r>
              <a:rPr lang="zh-CN" altLang="en-US" sz="1600" b="1" dirty="0">
                <a:solidFill>
                  <a:srgbClr val="FF0000"/>
                </a:solidFill>
                <a:latin typeface="微软雅黑" panose="020B0503020204020204" pitchFamily="34" charset="-122"/>
                <a:ea typeface="微软雅黑" panose="020B0503020204020204" pitchFamily="34" charset="-122"/>
              </a:rPr>
              <a:t>特别是在软件架构层次已经被验证有效</a:t>
            </a:r>
            <a:r>
              <a:rPr lang="zh-CN" altLang="en-US" sz="1600" dirty="0">
                <a:solidFill>
                  <a:prstClr val="black"/>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04619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07</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lang="en-US" altLang="zh-CN" sz="5400" b="1" dirty="0" smtClean="0">
                    <a:solidFill>
                      <a:srgbClr val="F77258"/>
                    </a:solidFill>
                    <a:latin typeface="微软雅黑" panose="020B0503020204020204" pitchFamily="34" charset="-122"/>
                    <a:ea typeface="微软雅黑" panose="020B0503020204020204" pitchFamily="34" charset="-122"/>
                  </a:rPr>
                  <a:t> 2.0</a:t>
                </a:r>
                <a:r>
                  <a:rPr lang="zh-CN" altLang="en-US" sz="5400" b="1" dirty="0" smtClean="0">
                    <a:solidFill>
                      <a:srgbClr val="F77258"/>
                    </a:solidFill>
                    <a:latin typeface="微软雅黑" panose="020B0503020204020204" pitchFamily="34" charset="-122"/>
                    <a:ea typeface="微软雅黑" panose="020B0503020204020204" pitchFamily="34" charset="-122"/>
                  </a:rPr>
                  <a:t>新特性</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dirty="0" smtClean="0">
                  <a:solidFill>
                    <a:srgbClr val="353A3E"/>
                  </a:solidFill>
                  <a:latin typeface="微软雅黑" panose="020B0503020204020204" pitchFamily="34" charset="-122"/>
                  <a:ea typeface="微软雅黑" panose="020B0503020204020204" pitchFamily="34" charset="-122"/>
                </a:rPr>
                <a:t>NEW FEATURES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171500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a:t>
            </a: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2.0</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新特性</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49" name="Oval 29"/>
          <p:cNvSpPr>
            <a:spLocks noChangeAspect="1"/>
          </p:cNvSpPr>
          <p:nvPr/>
        </p:nvSpPr>
        <p:spPr>
          <a:xfrm>
            <a:off x="2252259" y="1533525"/>
            <a:ext cx="552450" cy="550863"/>
          </a:xfrm>
          <a:prstGeom prst="ellipse">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1" name="TextBox 16"/>
          <p:cNvSpPr txBox="1">
            <a:spLocks noChangeArrowheads="1"/>
          </p:cNvSpPr>
          <p:nvPr/>
        </p:nvSpPr>
        <p:spPr bwMode="auto">
          <a:xfrm>
            <a:off x="2970127" y="162429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用例图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52" name="矩形 51"/>
          <p:cNvSpPr/>
          <p:nvPr/>
        </p:nvSpPr>
        <p:spPr>
          <a:xfrm>
            <a:off x="2970864" y="2127252"/>
            <a:ext cx="4838674" cy="383181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用例图中的主要内容用例、参与者、通信关联并没有变化。如果用</a:t>
            </a:r>
            <a:r>
              <a:rPr lang="en-US" altLang="zh-CN" dirty="0">
                <a:latin typeface="Microsoft YaHei" charset="-122"/>
                <a:ea typeface="Microsoft YaHei" charset="-122"/>
                <a:cs typeface="Microsoft YaHei" charset="-122"/>
              </a:rPr>
              <a:t>UML1.x</a:t>
            </a:r>
            <a:r>
              <a:rPr lang="zh-CN" altLang="en-US" dirty="0">
                <a:latin typeface="Microsoft YaHei" charset="-122"/>
                <a:ea typeface="Microsoft YaHei" charset="-122"/>
                <a:cs typeface="Microsoft YaHei" charset="-122"/>
              </a:rPr>
              <a:t>，只能</a:t>
            </a:r>
            <a:r>
              <a:rPr lang="zh-CN" altLang="en-US" b="1" dirty="0">
                <a:solidFill>
                  <a:srgbClr val="FF0000"/>
                </a:solidFill>
                <a:latin typeface="Microsoft YaHei" charset="-122"/>
                <a:ea typeface="Microsoft YaHei" charset="-122"/>
                <a:cs typeface="Microsoft YaHei" charset="-122"/>
              </a:rPr>
              <a:t>用用例图所归属的包</a:t>
            </a:r>
            <a:r>
              <a:rPr lang="zh-CN" altLang="en-US" dirty="0">
                <a:latin typeface="Microsoft YaHei" charset="-122"/>
                <a:ea typeface="Microsoft YaHei" charset="-122"/>
                <a:cs typeface="Microsoft YaHei" charset="-122"/>
              </a:rPr>
              <a:t>来表达一组用例的逻辑组织关系，即用用例在模型中所处的物理位置表达逻辑组织关系。在</a:t>
            </a:r>
            <a:r>
              <a:rPr lang="en-US" altLang="zh-CN" dirty="0">
                <a:latin typeface="Microsoft YaHei" charset="-122"/>
                <a:ea typeface="Microsoft YaHei" charset="-122"/>
                <a:cs typeface="Microsoft YaHei" charset="-122"/>
              </a:rPr>
              <a:t>UML2.0</a:t>
            </a:r>
            <a:r>
              <a:rPr lang="zh-CN" altLang="en-US" dirty="0">
                <a:latin typeface="Microsoft YaHei" charset="-122"/>
                <a:ea typeface="Microsoft YaHei" charset="-122"/>
                <a:cs typeface="Microsoft YaHei" charset="-122"/>
              </a:rPr>
              <a:t>中，为每个用例</a:t>
            </a:r>
            <a:r>
              <a:rPr lang="zh-CN" altLang="en-US" b="1" dirty="0">
                <a:solidFill>
                  <a:srgbClr val="FF0000"/>
                </a:solidFill>
                <a:latin typeface="Microsoft YaHei" charset="-122"/>
                <a:ea typeface="Microsoft YaHei" charset="-122"/>
                <a:cs typeface="Microsoft YaHei" charset="-122"/>
              </a:rPr>
              <a:t>增加了一个称为</a:t>
            </a:r>
            <a:r>
              <a:rPr lang="en-US" altLang="zh-CN" b="1" dirty="0">
                <a:solidFill>
                  <a:srgbClr val="FF0000"/>
                </a:solidFill>
                <a:latin typeface="Microsoft YaHei" charset="-122"/>
                <a:ea typeface="Microsoft YaHei" charset="-122"/>
                <a:cs typeface="Microsoft YaHei" charset="-122"/>
              </a:rPr>
              <a:t>Subject</a:t>
            </a:r>
            <a:r>
              <a:rPr lang="zh-CN" altLang="en-US" b="1" dirty="0">
                <a:solidFill>
                  <a:srgbClr val="FF0000"/>
                </a:solidFill>
                <a:latin typeface="Microsoft YaHei" charset="-122"/>
                <a:ea typeface="Microsoft YaHei" charset="-122"/>
                <a:cs typeface="Microsoft YaHei" charset="-122"/>
              </a:rPr>
              <a:t>的特征</a:t>
            </a:r>
            <a:r>
              <a:rPr lang="zh-CN" altLang="en-US" dirty="0">
                <a:latin typeface="Microsoft YaHei" charset="-122"/>
                <a:ea typeface="Microsoft YaHei" charset="-122"/>
                <a:cs typeface="Microsoft YaHei" charset="-122"/>
              </a:rPr>
              <a:t>，这项特征的取值可以作为在逻辑层面划分一组用例的一项依据。用例所属的“系统边界”就是</a:t>
            </a:r>
            <a:r>
              <a:rPr lang="en-US" altLang="zh-CN" dirty="0">
                <a:latin typeface="Microsoft YaHei" charset="-122"/>
                <a:ea typeface="Microsoft YaHei" charset="-122"/>
                <a:cs typeface="Microsoft YaHei" charset="-122"/>
              </a:rPr>
              <a:t>Subject</a:t>
            </a:r>
            <a:r>
              <a:rPr lang="zh-CN" altLang="en-US" dirty="0">
                <a:latin typeface="Microsoft YaHei" charset="-122"/>
                <a:ea typeface="Microsoft YaHei" charset="-122"/>
                <a:cs typeface="Microsoft YaHei" charset="-122"/>
              </a:rPr>
              <a:t>的一种典型例子。</a:t>
            </a:r>
          </a:p>
        </p:txBody>
      </p:sp>
    </p:spTree>
    <p:extLst>
      <p:ext uri="{BB962C8B-B14F-4D97-AF65-F5344CB8AC3E}">
        <p14:creationId xmlns:p14="http://schemas.microsoft.com/office/powerpoint/2010/main" val="81258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a:t>
            </a: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2.0</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新特性</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49" name="Oval 29"/>
          <p:cNvSpPr>
            <a:spLocks noChangeAspect="1"/>
          </p:cNvSpPr>
          <p:nvPr/>
        </p:nvSpPr>
        <p:spPr>
          <a:xfrm>
            <a:off x="2252259" y="1533525"/>
            <a:ext cx="552450" cy="550863"/>
          </a:xfrm>
          <a:prstGeom prst="ellipse">
            <a:avLst/>
          </a:prstGeom>
          <a:solidFill>
            <a:srgbClr val="F1407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2</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1" name="TextBox 16"/>
          <p:cNvSpPr txBox="1">
            <a:spLocks noChangeArrowheads="1"/>
          </p:cNvSpPr>
          <p:nvPr/>
        </p:nvSpPr>
        <p:spPr bwMode="auto">
          <a:xfrm>
            <a:off x="2970127" y="162429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r>
              <a:rPr lang="zh-CN" altLang="zh-CN" dirty="0">
                <a:latin typeface="Microsoft YaHei" charset="-122"/>
                <a:ea typeface="Microsoft YaHei" charset="-122"/>
                <a:cs typeface="Microsoft YaHei" charset="-122"/>
              </a:rPr>
              <a:t>顺序图</a:t>
            </a:r>
          </a:p>
        </p:txBody>
      </p:sp>
      <p:sp>
        <p:nvSpPr>
          <p:cNvPr id="48" name="矩形 47"/>
          <p:cNvSpPr/>
          <p:nvPr/>
        </p:nvSpPr>
        <p:spPr>
          <a:xfrm>
            <a:off x="1714839" y="2114363"/>
            <a:ext cx="7543723" cy="466281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对于顺序图，</a:t>
            </a:r>
            <a:r>
              <a:rPr lang="en-US" altLang="zh-CN" dirty="0">
                <a:latin typeface="Microsoft YaHei" charset="-122"/>
                <a:ea typeface="Microsoft YaHei" charset="-122"/>
                <a:cs typeface="Microsoft YaHei" charset="-122"/>
              </a:rPr>
              <a:t>UML2.0</a:t>
            </a:r>
            <a:r>
              <a:rPr lang="zh-CN" altLang="en-US" dirty="0">
                <a:latin typeface="Microsoft YaHei" charset="-122"/>
                <a:ea typeface="Microsoft YaHei" charset="-122"/>
                <a:cs typeface="Microsoft YaHei" charset="-122"/>
              </a:rPr>
              <a:t>主要做了以下三方面的</a:t>
            </a:r>
            <a:r>
              <a:rPr lang="zh-CN" altLang="en-US" dirty="0" smtClean="0">
                <a:latin typeface="Microsoft YaHei" charset="-122"/>
                <a:ea typeface="Microsoft YaHei" charset="-122"/>
                <a:cs typeface="Microsoft YaHei" charset="-122"/>
              </a:rPr>
              <a:t>改进：</a:t>
            </a:r>
            <a:endParaRPr lang="zh-CN" altLang="en-US" dirty="0">
              <a:latin typeface="Microsoft YaHei" charset="-122"/>
              <a:ea typeface="Microsoft YaHei" charset="-122"/>
              <a:cs typeface="Microsoft YaHei" charset="-122"/>
            </a:endParaRPr>
          </a:p>
          <a:p>
            <a:pPr>
              <a:lnSpc>
                <a:spcPct val="150000"/>
              </a:lnSpc>
            </a:pPr>
            <a:r>
              <a:rPr lang="zh-CN" altLang="en-US" b="1" dirty="0">
                <a:solidFill>
                  <a:srgbClr val="FF0000"/>
                </a:solidFill>
                <a:latin typeface="Microsoft YaHei" charset="-122"/>
                <a:ea typeface="Microsoft YaHei" charset="-122"/>
                <a:cs typeface="Microsoft YaHei" charset="-122"/>
              </a:rPr>
              <a:t>允许顺序图中明确地表达分支判断逻辑。</a:t>
            </a:r>
          </a:p>
          <a:p>
            <a:pPr>
              <a:lnSpc>
                <a:spcPct val="150000"/>
              </a:lnSpc>
            </a:pPr>
            <a:r>
              <a:rPr lang="zh-CN" altLang="en-US" dirty="0" smtClean="0">
                <a:latin typeface="Microsoft YaHei" charset="-122"/>
                <a:ea typeface="Microsoft YaHei" charset="-122"/>
                <a:cs typeface="Microsoft YaHei" charset="-122"/>
              </a:rPr>
              <a:t>这样</a:t>
            </a:r>
            <a:r>
              <a:rPr lang="zh-CN" altLang="en-US" dirty="0">
                <a:latin typeface="Microsoft YaHei" charset="-122"/>
                <a:ea typeface="Microsoft YaHei" charset="-122"/>
                <a:cs typeface="Microsoft YaHei" charset="-122"/>
              </a:rPr>
              <a:t>能够将以前要通过两张图才能表达的意思通过一个图就表达出来，但这并不意味着顺序图擅长表达这种逻辑，所以并不需要在顺序图中展现所有的分支判断逻辑</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a:p>
            <a:pPr>
              <a:lnSpc>
                <a:spcPct val="150000"/>
              </a:lnSpc>
            </a:pPr>
            <a:r>
              <a:rPr lang="zh-CN" altLang="en-US" b="1" dirty="0">
                <a:solidFill>
                  <a:srgbClr val="FF0000"/>
                </a:solidFill>
                <a:latin typeface="Microsoft YaHei" charset="-122"/>
                <a:ea typeface="Microsoft YaHei" charset="-122"/>
                <a:cs typeface="Microsoft YaHei" charset="-122"/>
              </a:rPr>
              <a:t>允许“纵向”与“横向”地对顺序图进行拆分和引用。</a:t>
            </a:r>
          </a:p>
          <a:p>
            <a:pPr>
              <a:lnSpc>
                <a:spcPct val="150000"/>
              </a:lnSpc>
            </a:pPr>
            <a:r>
              <a:rPr lang="zh-CN" altLang="en-US" dirty="0" smtClean="0">
                <a:latin typeface="Microsoft YaHei" charset="-122"/>
                <a:ea typeface="Microsoft YaHei" charset="-122"/>
                <a:cs typeface="Microsoft YaHei" charset="-122"/>
              </a:rPr>
              <a:t>这</a:t>
            </a:r>
            <a:r>
              <a:rPr lang="zh-CN" altLang="en-US" dirty="0">
                <a:latin typeface="Microsoft YaHei" charset="-122"/>
                <a:ea typeface="Microsoft YaHei" charset="-122"/>
                <a:cs typeface="Microsoft YaHei" charset="-122"/>
              </a:rPr>
              <a:t>就解决了以前一张图由于流程过多造成幅面过大，浏览不方便的困难</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a:p>
            <a:pPr>
              <a:lnSpc>
                <a:spcPct val="150000"/>
              </a:lnSpc>
            </a:pPr>
            <a:r>
              <a:rPr lang="zh-CN" altLang="en-US" b="1" dirty="0">
                <a:solidFill>
                  <a:srgbClr val="FF0000"/>
                </a:solidFill>
                <a:latin typeface="Microsoft YaHei" charset="-122"/>
                <a:ea typeface="Microsoft YaHei" charset="-122"/>
                <a:cs typeface="Microsoft YaHei" charset="-122"/>
              </a:rPr>
              <a:t>提供了一种新</a:t>
            </a:r>
            <a:r>
              <a:rPr lang="zh-CN" altLang="en-US" b="1" dirty="0" smtClean="0">
                <a:solidFill>
                  <a:srgbClr val="FF0000"/>
                </a:solidFill>
                <a:latin typeface="Microsoft YaHei" charset="-122"/>
                <a:ea typeface="Microsoft YaHei" charset="-122"/>
                <a:cs typeface="Microsoft YaHei" charset="-122"/>
              </a:rPr>
              <a:t>图，称为</a:t>
            </a:r>
            <a:r>
              <a:rPr lang="zh-CN" altLang="en-US" b="1" dirty="0">
                <a:solidFill>
                  <a:srgbClr val="FF0000"/>
                </a:solidFill>
                <a:latin typeface="Microsoft YaHei" charset="-122"/>
                <a:ea typeface="Microsoft YaHei" charset="-122"/>
                <a:cs typeface="Microsoft YaHei" charset="-122"/>
              </a:rPr>
              <a:t>“交互概况图”（</a:t>
            </a:r>
            <a:r>
              <a:rPr lang="en-US" altLang="zh-CN" b="1" dirty="0">
                <a:solidFill>
                  <a:srgbClr val="FF0000"/>
                </a:solidFill>
                <a:latin typeface="Microsoft YaHei" charset="-122"/>
                <a:ea typeface="Microsoft YaHei" charset="-122"/>
                <a:cs typeface="Microsoft YaHei" charset="-122"/>
              </a:rPr>
              <a:t>Interaction Overview Diagram</a:t>
            </a:r>
            <a:r>
              <a:rPr lang="zh-CN" altLang="en-US" b="1" dirty="0" smtClean="0">
                <a:solidFill>
                  <a:srgbClr val="FF0000"/>
                </a:solidFill>
                <a:latin typeface="Microsoft YaHei" charset="-122"/>
                <a:ea typeface="Microsoft YaHei" charset="-122"/>
                <a:cs typeface="Microsoft YaHei" charset="-122"/>
              </a:rPr>
              <a:t>）</a:t>
            </a:r>
            <a:endParaRPr lang="en-US" altLang="zh-CN" b="1" dirty="0" smtClean="0">
              <a:solidFill>
                <a:srgbClr val="FF0000"/>
              </a:solidFill>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可以</a:t>
            </a:r>
            <a:r>
              <a:rPr lang="zh-CN" altLang="en-US" dirty="0">
                <a:latin typeface="Microsoft YaHei" charset="-122"/>
                <a:ea typeface="Microsoft YaHei" charset="-122"/>
                <a:cs typeface="Microsoft YaHei" charset="-122"/>
              </a:rPr>
              <a:t>直观地表达一组相关顺序图之间的转向逻辑。</a:t>
            </a:r>
            <a:r>
              <a:rPr lang="en-US" altLang="zh-CN" dirty="0">
                <a:latin typeface="Microsoft YaHei" charset="-122"/>
                <a:ea typeface="Microsoft YaHei" charset="-122"/>
                <a:cs typeface="Microsoft YaHei" charset="-122"/>
              </a:rPr>
              <a:t>UML1.x</a:t>
            </a:r>
            <a:r>
              <a:rPr lang="zh-CN" altLang="en-US" dirty="0">
                <a:latin typeface="Microsoft YaHei" charset="-122"/>
                <a:ea typeface="Microsoft YaHei" charset="-122"/>
                <a:cs typeface="Microsoft YaHei" charset="-122"/>
              </a:rPr>
              <a:t>中通常是通过活动图进行间接表达的。</a:t>
            </a:r>
          </a:p>
        </p:txBody>
      </p:sp>
    </p:spTree>
    <p:extLst>
      <p:ext uri="{BB962C8B-B14F-4D97-AF65-F5344CB8AC3E}">
        <p14:creationId xmlns:p14="http://schemas.microsoft.com/office/powerpoint/2010/main" val="1286843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a:t>
            </a: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2.0</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新特性</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49" name="Oval 29"/>
          <p:cNvSpPr>
            <a:spLocks noChangeAspect="1"/>
          </p:cNvSpPr>
          <p:nvPr/>
        </p:nvSpPr>
        <p:spPr>
          <a:xfrm>
            <a:off x="2252259" y="1533525"/>
            <a:ext cx="552450" cy="550863"/>
          </a:xfrm>
          <a:prstGeom prst="ellipse">
            <a:avLst/>
          </a:prstGeom>
          <a:solidFill>
            <a:srgbClr val="F8D84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3</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1" name="TextBox 16"/>
          <p:cNvSpPr txBox="1">
            <a:spLocks noChangeArrowheads="1"/>
          </p:cNvSpPr>
          <p:nvPr/>
        </p:nvSpPr>
        <p:spPr bwMode="auto">
          <a:xfrm>
            <a:off x="2970127" y="162429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活动</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52" name="矩形 51"/>
          <p:cNvSpPr/>
          <p:nvPr/>
        </p:nvSpPr>
        <p:spPr>
          <a:xfrm>
            <a:off x="2970864" y="2127252"/>
            <a:ext cx="4838674" cy="1338828"/>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在</a:t>
            </a:r>
            <a:r>
              <a:rPr lang="en-US" altLang="zh-CN" dirty="0">
                <a:latin typeface="Microsoft YaHei" charset="-122"/>
                <a:ea typeface="Microsoft YaHei" charset="-122"/>
                <a:cs typeface="Microsoft YaHei" charset="-122"/>
              </a:rPr>
              <a:t>UML2.0</a:t>
            </a:r>
            <a:r>
              <a:rPr lang="zh-CN" altLang="en-US" dirty="0">
                <a:latin typeface="Microsoft YaHei" charset="-122"/>
                <a:ea typeface="Microsoft YaHei" charset="-122"/>
                <a:cs typeface="Microsoft YaHei" charset="-122"/>
              </a:rPr>
              <a:t>中，活动图增加了许多新特性。例如，</a:t>
            </a:r>
            <a:r>
              <a:rPr lang="zh-CN" altLang="en-US" b="1" dirty="0">
                <a:solidFill>
                  <a:srgbClr val="FF0000"/>
                </a:solidFill>
                <a:latin typeface="Microsoft YaHei" charset="-122"/>
                <a:ea typeface="Microsoft YaHei" charset="-122"/>
                <a:cs typeface="Microsoft YaHei" charset="-122"/>
              </a:rPr>
              <a:t>泳道可以划分成层次</a:t>
            </a:r>
            <a:r>
              <a:rPr lang="zh-CN" altLang="en-US" dirty="0">
                <a:latin typeface="Microsoft YaHei" charset="-122"/>
                <a:ea typeface="Microsoft YaHei" charset="-122"/>
                <a:cs typeface="Microsoft YaHei" charset="-122"/>
              </a:rPr>
              <a:t>，</a:t>
            </a:r>
            <a:r>
              <a:rPr lang="zh-CN" altLang="en-US" b="1" dirty="0">
                <a:solidFill>
                  <a:srgbClr val="FF0000"/>
                </a:solidFill>
                <a:latin typeface="Microsoft YaHei" charset="-122"/>
                <a:ea typeface="Microsoft YaHei" charset="-122"/>
                <a:cs typeface="Microsoft YaHei" charset="-122"/>
              </a:rPr>
              <a:t>增加丰富的同步表达能力</a:t>
            </a:r>
            <a:r>
              <a:rPr lang="zh-CN" altLang="en-US" dirty="0">
                <a:latin typeface="Microsoft YaHei" charset="-122"/>
                <a:ea typeface="Microsoft YaHei" charset="-122"/>
                <a:cs typeface="Microsoft YaHei" charset="-122"/>
              </a:rPr>
              <a:t>，</a:t>
            </a:r>
            <a:r>
              <a:rPr lang="zh-CN" altLang="en-US" b="1" dirty="0">
                <a:solidFill>
                  <a:srgbClr val="FF0000"/>
                </a:solidFill>
                <a:latin typeface="Microsoft YaHei" charset="-122"/>
                <a:ea typeface="Microsoft YaHei" charset="-122"/>
                <a:cs typeface="Microsoft YaHei" charset="-122"/>
              </a:rPr>
              <a:t>在活动图中引入对象</a:t>
            </a:r>
            <a:r>
              <a:rPr lang="zh-CN" altLang="en-US" dirty="0">
                <a:latin typeface="Microsoft YaHei" charset="-122"/>
                <a:ea typeface="Microsoft YaHei" charset="-122"/>
                <a:cs typeface="Microsoft YaHei" charset="-122"/>
              </a:rPr>
              <a:t>等特性。</a:t>
            </a:r>
          </a:p>
        </p:txBody>
      </p:sp>
    </p:spTree>
    <p:extLst>
      <p:ext uri="{BB962C8B-B14F-4D97-AF65-F5344CB8AC3E}">
        <p14:creationId xmlns:p14="http://schemas.microsoft.com/office/powerpoint/2010/main" val="1023947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a:t>
            </a: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2.0</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新特性</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49" name="Oval 29"/>
          <p:cNvSpPr>
            <a:spLocks noChangeAspect="1"/>
          </p:cNvSpPr>
          <p:nvPr/>
        </p:nvSpPr>
        <p:spPr>
          <a:xfrm>
            <a:off x="2252259" y="1533525"/>
            <a:ext cx="552450" cy="550863"/>
          </a:xfrm>
          <a:prstGeom prst="ellipse">
            <a:avLst/>
          </a:prstGeom>
          <a:solidFill>
            <a:srgbClr val="BE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4</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1" name="TextBox 16"/>
          <p:cNvSpPr txBox="1">
            <a:spLocks noChangeArrowheads="1"/>
          </p:cNvSpPr>
          <p:nvPr/>
        </p:nvSpPr>
        <p:spPr bwMode="auto">
          <a:xfrm>
            <a:off x="2970127" y="162429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构件</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52" name="矩形 51"/>
          <p:cNvSpPr/>
          <p:nvPr/>
        </p:nvSpPr>
        <p:spPr>
          <a:xfrm>
            <a:off x="2970864" y="2127252"/>
            <a:ext cx="4838674" cy="216982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在</a:t>
            </a:r>
            <a:r>
              <a:rPr lang="en-US" altLang="zh-CN" dirty="0">
                <a:latin typeface="Microsoft YaHei" charset="-122"/>
                <a:ea typeface="Microsoft YaHei" charset="-122"/>
                <a:cs typeface="Microsoft YaHei" charset="-122"/>
              </a:rPr>
              <a:t>UML2.0</a:t>
            </a:r>
            <a:r>
              <a:rPr lang="zh-CN" altLang="en-US" dirty="0">
                <a:latin typeface="Microsoft YaHei" charset="-122"/>
                <a:ea typeface="Microsoft YaHei" charset="-122"/>
                <a:cs typeface="Microsoft YaHei" charset="-122"/>
              </a:rPr>
              <a:t>中，构件图有比较明显的改进。组件</a:t>
            </a:r>
            <a:r>
              <a:rPr lang="zh-CN" altLang="en-US" b="1" dirty="0">
                <a:solidFill>
                  <a:srgbClr val="FF0000"/>
                </a:solidFill>
                <a:latin typeface="Microsoft YaHei" charset="-122"/>
                <a:ea typeface="Microsoft YaHei" charset="-122"/>
                <a:cs typeface="Microsoft YaHei" charset="-122"/>
              </a:rPr>
              <a:t>本身内容的表述更清晰</a:t>
            </a:r>
            <a:r>
              <a:rPr lang="zh-CN" altLang="en-US" dirty="0">
                <a:latin typeface="Microsoft YaHei" charset="-122"/>
                <a:ea typeface="Microsoft YaHei" charset="-122"/>
                <a:cs typeface="Microsoft YaHei" charset="-122"/>
              </a:rPr>
              <a:t>，包括组件所提供的接口、所要求的接口、组件之间的依赖关系通过</a:t>
            </a:r>
            <a:r>
              <a:rPr lang="zh-CN" altLang="en-US" b="1" dirty="0">
                <a:solidFill>
                  <a:srgbClr val="FF0000"/>
                </a:solidFill>
                <a:latin typeface="Microsoft YaHei" charset="-122"/>
                <a:ea typeface="Microsoft YaHei" charset="-122"/>
                <a:cs typeface="Microsoft YaHei" charset="-122"/>
              </a:rPr>
              <a:t>“组装连接器”</a:t>
            </a:r>
            <a:r>
              <a:rPr lang="zh-CN" altLang="en-US"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Assembling Connector</a:t>
            </a:r>
            <a:r>
              <a:rPr lang="zh-CN" altLang="en-US" dirty="0">
                <a:latin typeface="Microsoft YaHei" charset="-122"/>
                <a:ea typeface="Microsoft YaHei" charset="-122"/>
                <a:cs typeface="Microsoft YaHei" charset="-122"/>
              </a:rPr>
              <a:t>）更加明确地表达等。</a:t>
            </a:r>
          </a:p>
        </p:txBody>
      </p:sp>
    </p:spTree>
    <p:extLst>
      <p:ext uri="{BB962C8B-B14F-4D97-AF65-F5344CB8AC3E}">
        <p14:creationId xmlns:p14="http://schemas.microsoft.com/office/powerpoint/2010/main" val="30748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a:t>
            </a: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2.0</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新特性</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49" name="Oval 29"/>
          <p:cNvSpPr>
            <a:spLocks noChangeAspect="1"/>
          </p:cNvSpPr>
          <p:nvPr/>
        </p:nvSpPr>
        <p:spPr>
          <a:xfrm>
            <a:off x="2252259" y="1533525"/>
            <a:ext cx="552450" cy="550863"/>
          </a:xfrm>
          <a:prstGeom prst="ellipse">
            <a:avLst/>
          </a:prstGeom>
          <a:solidFill>
            <a:srgbClr val="2F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prstClr val="white"/>
                </a:solidFill>
                <a:latin typeface="微软雅黑" panose="020B0503020204020204" pitchFamily="34" charset="-122"/>
                <a:ea typeface="微软雅黑" panose="020B0503020204020204" pitchFamily="34" charset="-122"/>
              </a:rPr>
              <a:t>5</a:t>
            </a:r>
            <a:endParaRPr kumimoji="0" 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1" name="TextBox 16"/>
          <p:cNvSpPr txBox="1">
            <a:spLocks noChangeArrowheads="1"/>
          </p:cNvSpPr>
          <p:nvPr/>
        </p:nvSpPr>
        <p:spPr bwMode="auto">
          <a:xfrm>
            <a:off x="2970127" y="1624290"/>
            <a:ext cx="3573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smtClean="0">
                <a:solidFill>
                  <a:srgbClr val="262626"/>
                </a:solidFill>
                <a:latin typeface="微软雅黑" panose="020B0503020204020204" pitchFamily="34" charset="-122"/>
                <a:ea typeface="微软雅黑" panose="020B0503020204020204" pitchFamily="34" charset="-122"/>
                <a:cs typeface="Open Sans Light"/>
                <a:sym typeface="Gill Sans"/>
              </a:rPr>
              <a:t>新增的</a:t>
            </a:r>
            <a:r>
              <a:rPr kumimoji="0" lang="zh-CN" altLang="en-US" b="0" i="0" u="none" strike="noStrike" kern="1200" cap="none" spc="0" normalizeH="0" baseline="0" noProof="0" dirty="0" smtClean="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rPr>
              <a:t>图</a:t>
            </a:r>
            <a:endParaRPr kumimoji="0" lang="en-US" altLang="zh-CN"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52" name="矩形 51"/>
          <p:cNvSpPr/>
          <p:nvPr/>
        </p:nvSpPr>
        <p:spPr>
          <a:xfrm>
            <a:off x="2970864" y="2127252"/>
            <a:ext cx="4838674" cy="923330"/>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增加了</a:t>
            </a:r>
            <a:r>
              <a:rPr lang="zh-CN" altLang="en-US" b="1" dirty="0">
                <a:solidFill>
                  <a:srgbClr val="FF0000"/>
                </a:solidFill>
                <a:latin typeface="Microsoft YaHei" charset="-122"/>
                <a:ea typeface="Microsoft YaHei" charset="-122"/>
                <a:cs typeface="Microsoft YaHei" charset="-122"/>
              </a:rPr>
              <a:t>“包图”、“组合结构图”、“交互概览图”和“时间图”</a:t>
            </a:r>
            <a:r>
              <a:rPr lang="zh-CN" altLang="en-US" dirty="0">
                <a:latin typeface="Microsoft YaHei" charset="-122"/>
                <a:ea typeface="Microsoft YaHei" charset="-122"/>
                <a:cs typeface="Microsoft YaHei" charset="-122"/>
              </a:rPr>
              <a:t>。</a:t>
            </a:r>
          </a:p>
        </p:txBody>
      </p:sp>
    </p:spTree>
    <p:extLst>
      <p:ext uri="{BB962C8B-B14F-4D97-AF65-F5344CB8AC3E}">
        <p14:creationId xmlns:p14="http://schemas.microsoft.com/office/powerpoint/2010/main" val="1850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08</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noProof="0"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REFERENCES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8598249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638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6" name="Group 2"/>
          <p:cNvGrpSpPr/>
          <p:nvPr/>
        </p:nvGrpSpPr>
        <p:grpSpPr>
          <a:xfrm>
            <a:off x="4394819" y="1885348"/>
            <a:ext cx="3402363" cy="3321353"/>
            <a:chOff x="2971800" y="1123056"/>
            <a:chExt cx="3200400" cy="3124199"/>
          </a:xfrm>
          <a:solidFill>
            <a:srgbClr val="F77258"/>
          </a:solidFill>
        </p:grpSpPr>
        <p:sp>
          <p:nvSpPr>
            <p:cNvPr id="7" name="Freeform 5"/>
            <p:cNvSpPr/>
            <p:nvPr/>
          </p:nvSpPr>
          <p:spPr bwMode="auto">
            <a:xfrm>
              <a:off x="3028818" y="1123056"/>
              <a:ext cx="2487827" cy="2473554"/>
            </a:xfrm>
            <a:custGeom>
              <a:avLst/>
              <a:gdLst>
                <a:gd name="T0" fmla="*/ 2100 w 2100"/>
                <a:gd name="T1" fmla="*/ 630 h 2147"/>
                <a:gd name="T2" fmla="*/ 634 w 2100"/>
                <a:gd name="T3" fmla="*/ 510 h 2147"/>
                <a:gd name="T4" fmla="*/ 1574 w 2100"/>
                <a:gd name="T5" fmla="*/ 1621 h 2147"/>
                <a:gd name="T6" fmla="*/ 991 w 2100"/>
                <a:gd name="T7" fmla="*/ 1572 h 2147"/>
                <a:gd name="T8" fmla="*/ 2100 w 2100"/>
                <a:gd name="T9" fmla="*/ 630 h 2147"/>
              </a:gdLst>
              <a:ahLst/>
              <a:cxnLst>
                <a:cxn ang="0">
                  <a:pos x="T0" y="T1"/>
                </a:cxn>
                <a:cxn ang="0">
                  <a:pos x="T2" y="T3"/>
                </a:cxn>
                <a:cxn ang="0">
                  <a:pos x="T4" y="T5"/>
                </a:cxn>
                <a:cxn ang="0">
                  <a:pos x="T6" y="T7"/>
                </a:cxn>
                <a:cxn ang="0">
                  <a:pos x="T8" y="T9"/>
                </a:cxn>
              </a:cxnLst>
              <a:rect l="0" t="0" r="r" b="b"/>
              <a:pathLst>
                <a:path w="2100" h="2147">
                  <a:moveTo>
                    <a:pt x="2100" y="630"/>
                  </a:moveTo>
                  <a:cubicBezTo>
                    <a:pt x="1728" y="193"/>
                    <a:pt x="1072" y="139"/>
                    <a:pt x="634" y="510"/>
                  </a:cubicBezTo>
                  <a:cubicBezTo>
                    <a:pt x="0" y="1047"/>
                    <a:pt x="953" y="2147"/>
                    <a:pt x="1574" y="1621"/>
                  </a:cubicBezTo>
                  <a:cubicBezTo>
                    <a:pt x="1400" y="1768"/>
                    <a:pt x="1139" y="1747"/>
                    <a:pt x="991" y="1572"/>
                  </a:cubicBezTo>
                  <a:cubicBezTo>
                    <a:pt x="466" y="952"/>
                    <a:pt x="1563" y="0"/>
                    <a:pt x="2100" y="630"/>
                  </a:cubicBez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8" name="Freeform 6"/>
            <p:cNvSpPr/>
            <p:nvPr/>
          </p:nvSpPr>
          <p:spPr bwMode="auto">
            <a:xfrm>
              <a:off x="3634920" y="1180212"/>
              <a:ext cx="2537280" cy="2416398"/>
            </a:xfrm>
            <a:custGeom>
              <a:avLst/>
              <a:gdLst>
                <a:gd name="T0" fmla="*/ 1521 w 2142"/>
                <a:gd name="T1" fmla="*/ 2097 h 2097"/>
                <a:gd name="T2" fmla="*/ 1637 w 2142"/>
                <a:gd name="T3" fmla="*/ 634 h 2097"/>
                <a:gd name="T4" fmla="*/ 526 w 2142"/>
                <a:gd name="T5" fmla="*/ 1574 h 2097"/>
                <a:gd name="T6" fmla="*/ 575 w 2142"/>
                <a:gd name="T7" fmla="*/ 991 h 2097"/>
                <a:gd name="T8" fmla="*/ 1521 w 2142"/>
                <a:gd name="T9" fmla="*/ 2097 h 2097"/>
              </a:gdLst>
              <a:ahLst/>
              <a:cxnLst>
                <a:cxn ang="0">
                  <a:pos x="T0" y="T1"/>
                </a:cxn>
                <a:cxn ang="0">
                  <a:pos x="T2" y="T3"/>
                </a:cxn>
                <a:cxn ang="0">
                  <a:pos x="T4" y="T5"/>
                </a:cxn>
                <a:cxn ang="0">
                  <a:pos x="T6" y="T7"/>
                </a:cxn>
                <a:cxn ang="0">
                  <a:pos x="T8" y="T9"/>
                </a:cxn>
              </a:cxnLst>
              <a:rect l="0" t="0" r="r" b="b"/>
              <a:pathLst>
                <a:path w="2142" h="2097">
                  <a:moveTo>
                    <a:pt x="1521" y="2097"/>
                  </a:moveTo>
                  <a:cubicBezTo>
                    <a:pt x="1954" y="1724"/>
                    <a:pt x="2007" y="1071"/>
                    <a:pt x="1637" y="634"/>
                  </a:cubicBezTo>
                  <a:cubicBezTo>
                    <a:pt x="1100" y="0"/>
                    <a:pt x="0" y="953"/>
                    <a:pt x="526" y="1574"/>
                  </a:cubicBezTo>
                  <a:cubicBezTo>
                    <a:pt x="379" y="1400"/>
                    <a:pt x="400" y="1139"/>
                    <a:pt x="575" y="991"/>
                  </a:cubicBezTo>
                  <a:cubicBezTo>
                    <a:pt x="1194" y="467"/>
                    <a:pt x="2142" y="1558"/>
                    <a:pt x="1521" y="2097"/>
                  </a:cubicBezTo>
                  <a:close/>
                </a:path>
              </a:pathLst>
            </a:custGeom>
            <a:solidFill>
              <a:srgbClr val="BF55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9" name="Freeform 7"/>
            <p:cNvSpPr/>
            <p:nvPr/>
          </p:nvSpPr>
          <p:spPr bwMode="auto">
            <a:xfrm>
              <a:off x="2971800" y="1792659"/>
              <a:ext cx="2544844" cy="2420925"/>
            </a:xfrm>
            <a:custGeom>
              <a:avLst/>
              <a:gdLst>
                <a:gd name="T0" fmla="*/ 633 w 2148"/>
                <a:gd name="T1" fmla="*/ 0 h 2101"/>
                <a:gd name="T2" fmla="*/ 512 w 2148"/>
                <a:gd name="T3" fmla="*/ 1467 h 2101"/>
                <a:gd name="T4" fmla="*/ 1623 w 2148"/>
                <a:gd name="T5" fmla="*/ 527 h 2101"/>
                <a:gd name="T6" fmla="*/ 1574 w 2148"/>
                <a:gd name="T7" fmla="*/ 1110 h 2101"/>
                <a:gd name="T8" fmla="*/ 633 w 2148"/>
                <a:gd name="T9" fmla="*/ 0 h 2101"/>
              </a:gdLst>
              <a:ahLst/>
              <a:cxnLst>
                <a:cxn ang="0">
                  <a:pos x="T0" y="T1"/>
                </a:cxn>
                <a:cxn ang="0">
                  <a:pos x="T2" y="T3"/>
                </a:cxn>
                <a:cxn ang="0">
                  <a:pos x="T4" y="T5"/>
                </a:cxn>
                <a:cxn ang="0">
                  <a:pos x="T6" y="T7"/>
                </a:cxn>
                <a:cxn ang="0">
                  <a:pos x="T8" y="T9"/>
                </a:cxn>
              </a:cxnLst>
              <a:rect l="0" t="0" r="r" b="b"/>
              <a:pathLst>
                <a:path w="2148" h="2101">
                  <a:moveTo>
                    <a:pt x="633" y="0"/>
                  </a:moveTo>
                  <a:cubicBezTo>
                    <a:pt x="195" y="371"/>
                    <a:pt x="140" y="1028"/>
                    <a:pt x="512" y="1467"/>
                  </a:cubicBezTo>
                  <a:cubicBezTo>
                    <a:pt x="1048" y="2101"/>
                    <a:pt x="2148" y="1148"/>
                    <a:pt x="1623" y="527"/>
                  </a:cubicBezTo>
                  <a:cubicBezTo>
                    <a:pt x="1770" y="701"/>
                    <a:pt x="1748" y="962"/>
                    <a:pt x="1574" y="1110"/>
                  </a:cubicBezTo>
                  <a:cubicBezTo>
                    <a:pt x="953" y="1636"/>
                    <a:pt x="0" y="536"/>
                    <a:pt x="633"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0" name="Freeform 8"/>
            <p:cNvSpPr/>
            <p:nvPr/>
          </p:nvSpPr>
          <p:spPr bwMode="auto">
            <a:xfrm>
              <a:off x="3627356" y="1778794"/>
              <a:ext cx="2484336" cy="2468461"/>
            </a:xfrm>
            <a:custGeom>
              <a:avLst/>
              <a:gdLst>
                <a:gd name="T0" fmla="*/ 0 w 2097"/>
                <a:gd name="T1" fmla="*/ 1520 h 2142"/>
                <a:gd name="T2" fmla="*/ 1463 w 2097"/>
                <a:gd name="T3" fmla="*/ 1636 h 2142"/>
                <a:gd name="T4" fmla="*/ 523 w 2097"/>
                <a:gd name="T5" fmla="*/ 525 h 2142"/>
                <a:gd name="T6" fmla="*/ 1106 w 2097"/>
                <a:gd name="T7" fmla="*/ 574 h 2142"/>
                <a:gd name="T8" fmla="*/ 0 w 2097"/>
                <a:gd name="T9" fmla="*/ 1520 h 2142"/>
              </a:gdLst>
              <a:ahLst/>
              <a:cxnLst>
                <a:cxn ang="0">
                  <a:pos x="T0" y="T1"/>
                </a:cxn>
                <a:cxn ang="0">
                  <a:pos x="T2" y="T3"/>
                </a:cxn>
                <a:cxn ang="0">
                  <a:pos x="T4" y="T5"/>
                </a:cxn>
                <a:cxn ang="0">
                  <a:pos x="T6" y="T7"/>
                </a:cxn>
                <a:cxn ang="0">
                  <a:pos x="T8" y="T9"/>
                </a:cxn>
              </a:cxnLst>
              <a:rect l="0" t="0" r="r" b="b"/>
              <a:pathLst>
                <a:path w="2097" h="2142">
                  <a:moveTo>
                    <a:pt x="0" y="1520"/>
                  </a:moveTo>
                  <a:cubicBezTo>
                    <a:pt x="373" y="1954"/>
                    <a:pt x="1026" y="2006"/>
                    <a:pt x="1463" y="1636"/>
                  </a:cubicBezTo>
                  <a:cubicBezTo>
                    <a:pt x="2097" y="1100"/>
                    <a:pt x="1144" y="0"/>
                    <a:pt x="523" y="525"/>
                  </a:cubicBezTo>
                  <a:cubicBezTo>
                    <a:pt x="697" y="378"/>
                    <a:pt x="958" y="400"/>
                    <a:pt x="1106" y="574"/>
                  </a:cubicBezTo>
                  <a:cubicBezTo>
                    <a:pt x="1630" y="1193"/>
                    <a:pt x="539" y="2142"/>
                    <a:pt x="0" y="1520"/>
                  </a:cubicBezTo>
                  <a:close/>
                </a:path>
              </a:pathLst>
            </a:cu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grpSp>
      <p:sp>
        <p:nvSpPr>
          <p:cNvPr id="16389" name="Oval 75"/>
          <p:cNvSpPr>
            <a:spLocks noChangeArrowheads="1"/>
          </p:cNvSpPr>
          <p:nvPr/>
        </p:nvSpPr>
        <p:spPr bwMode="auto">
          <a:xfrm>
            <a:off x="8212138" y="2470150"/>
            <a:ext cx="554037"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02</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0" name="Oval 76"/>
          <p:cNvSpPr>
            <a:spLocks noChangeArrowheads="1"/>
          </p:cNvSpPr>
          <p:nvPr/>
        </p:nvSpPr>
        <p:spPr bwMode="auto">
          <a:xfrm>
            <a:off x="8212138" y="4140200"/>
            <a:ext cx="554037"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04</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1" name="Oval 79"/>
          <p:cNvSpPr>
            <a:spLocks noChangeArrowheads="1"/>
          </p:cNvSpPr>
          <p:nvPr/>
        </p:nvSpPr>
        <p:spPr bwMode="auto">
          <a:xfrm>
            <a:off x="3419475" y="2470150"/>
            <a:ext cx="552450"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01</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2" name="Oval 81"/>
          <p:cNvSpPr>
            <a:spLocks noChangeArrowheads="1"/>
          </p:cNvSpPr>
          <p:nvPr/>
        </p:nvSpPr>
        <p:spPr bwMode="auto">
          <a:xfrm>
            <a:off x="3419475" y="4140200"/>
            <a:ext cx="552450" cy="561975"/>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FontAwesome"/>
                <a:ea typeface="宋体" panose="02010600030101010101" pitchFamily="2" charset="-122"/>
                <a:cs typeface="+mn-cs"/>
              </a:rPr>
              <a:t>03</a:t>
            </a:r>
            <a:endParaRPr kumimoji="0" lang="en-US" altLang="zh-CN" sz="2000" b="1"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3" name="矩形 14"/>
          <p:cNvSpPr>
            <a:spLocks noChangeArrowheads="1"/>
          </p:cNvSpPr>
          <p:nvPr/>
        </p:nvSpPr>
        <p:spPr bwMode="auto">
          <a:xfrm>
            <a:off x="8943975" y="2720975"/>
            <a:ext cx="2279650" cy="839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出版社：清华大学出版社</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作者：杨弘平</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9787302404491</a:t>
            </a:r>
          </a:p>
        </p:txBody>
      </p:sp>
      <p:sp>
        <p:nvSpPr>
          <p:cNvPr id="16394" name="TextBox 13"/>
          <p:cNvSpPr txBox="1">
            <a:spLocks noChangeArrowheads="1"/>
          </p:cNvSpPr>
          <p:nvPr/>
        </p:nvSpPr>
        <p:spPr bwMode="auto">
          <a:xfrm>
            <a:off x="8943975" y="2406650"/>
            <a:ext cx="2943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《UML2 </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基础、建模与设计过程</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p:txBody>
      </p:sp>
      <p:sp>
        <p:nvSpPr>
          <p:cNvPr id="16395" name="矩形 16"/>
          <p:cNvSpPr>
            <a:spLocks noChangeArrowheads="1"/>
          </p:cNvSpPr>
          <p:nvPr/>
        </p:nvSpPr>
        <p:spPr bwMode="auto">
          <a:xfrm>
            <a:off x="8943975" y="4352925"/>
            <a:ext cx="2279650" cy="839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出版社：机械工业出版社</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Roger </a:t>
            </a:r>
            <a:r>
              <a:rPr lang="en-US"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S.Pressman</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7111197704</a:t>
            </a:r>
          </a:p>
        </p:txBody>
      </p:sp>
      <p:sp>
        <p:nvSpPr>
          <p:cNvPr id="16396" name="TextBox 13"/>
          <p:cNvSpPr txBox="1">
            <a:spLocks noChangeArrowheads="1"/>
          </p:cNvSpPr>
          <p:nvPr/>
        </p:nvSpPr>
        <p:spPr bwMode="auto">
          <a:xfrm>
            <a:off x="8943975" y="4038600"/>
            <a:ext cx="3248025"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软件工程</a:t>
            </a: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（第</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2</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版）</a:t>
            </a:r>
          </a:p>
          <a:p>
            <a:pPr marL="0" marR="0" lvl="0" indent="0" algn="l" defTabSz="1216025" rtl="0" eaLnBrk="1" fontAlgn="base" latinLnBrk="0" hangingPunct="1">
              <a:lnSpc>
                <a:spcPct val="100000"/>
              </a:lnSpc>
              <a:spcBef>
                <a:spcPct val="20000"/>
              </a:spcBef>
              <a:spcAft>
                <a:spcPct val="0"/>
              </a:spcAft>
              <a:buClrTx/>
              <a:buSzTx/>
              <a:buFontTx/>
              <a:buNone/>
              <a:tabLst/>
              <a:defRPr/>
            </a:pP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397" name="矩形 18"/>
          <p:cNvSpPr>
            <a:spLocks noChangeArrowheads="1"/>
          </p:cNvSpPr>
          <p:nvPr/>
        </p:nvSpPr>
        <p:spPr bwMode="auto">
          <a:xfrm>
            <a:off x="903288" y="2720975"/>
            <a:ext cx="2278062" cy="1098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algn="r" defTabSz="1216025" fontAlgn="base">
              <a:lnSpc>
                <a:spcPct val="120000"/>
              </a:lnSpc>
              <a:spcBef>
                <a:spcPct val="20000"/>
              </a:spcBef>
              <a:spcAft>
                <a:spcPct val="0"/>
              </a:spcAft>
              <a:defRPr/>
            </a:pPr>
            <a:r>
              <a:rPr lang="zh-CN" altLang="de-DE"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出版社：清华大学出版社</a:t>
            </a:r>
          </a:p>
          <a:p>
            <a:pPr lvl="0" algn="r" defTabSz="1216025" fontAlgn="base">
              <a:lnSpc>
                <a:spcPct val="120000"/>
              </a:lnSpc>
              <a:spcBef>
                <a:spcPct val="20000"/>
              </a:spcBef>
              <a:spcAft>
                <a:spcPct val="0"/>
              </a:spcAft>
              <a:defRPr/>
            </a:pPr>
            <a:r>
              <a:rPr lang="zh-CN" altLang="de-DE"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a:t>
            </a:r>
            <a:r>
              <a:rPr lang="de-DE"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Karl </a:t>
            </a:r>
            <a:r>
              <a:rPr lang="de-DE"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Wiegers</a:t>
            </a:r>
            <a:r>
              <a:rPr lang="de-DE"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 Joy </a:t>
            </a:r>
            <a:r>
              <a:rPr lang="de-DE"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Beatty</a:t>
            </a:r>
            <a:endParaRPr lang="de-DE"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algn="r" defTabSz="1216025" fontAlgn="base">
              <a:lnSpc>
                <a:spcPct val="120000"/>
              </a:lnSpc>
              <a:spcBef>
                <a:spcPct val="20000"/>
              </a:spcBef>
              <a:spcAft>
                <a:spcPct val="0"/>
              </a:spcAft>
              <a:defRPr/>
            </a:pPr>
            <a:r>
              <a:rPr lang="zh-CN" altLang="de-DE"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de-DE"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9787302426820</a:t>
            </a:r>
          </a:p>
        </p:txBody>
      </p:sp>
      <p:sp>
        <p:nvSpPr>
          <p:cNvPr id="16398" name="TextBox 13"/>
          <p:cNvSpPr txBox="1">
            <a:spLocks noChangeArrowheads="1"/>
          </p:cNvSpPr>
          <p:nvPr/>
        </p:nvSpPr>
        <p:spPr bwMode="auto">
          <a:xfrm>
            <a:off x="529389" y="2406650"/>
            <a:ext cx="265196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1216025" rtl="0" eaLnBrk="1" fontAlgn="base" latinLnBrk="0" hangingPunct="1">
              <a:lnSpc>
                <a:spcPct val="100000"/>
              </a:lnSpc>
              <a:spcBef>
                <a:spcPct val="20000"/>
              </a:spcBef>
              <a:spcAft>
                <a:spcPct val="0"/>
              </a:spcAft>
              <a:buClrTx/>
              <a:buSzTx/>
              <a:buFontTx/>
              <a:buNone/>
              <a:tabLst/>
              <a:defRPr/>
            </a:pPr>
            <a:r>
              <a:rPr kumimoji="0" lang="zh-CN" altLang="en-US" sz="1600" b="1"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软件</a:t>
            </a:r>
            <a:r>
              <a:rPr kumimoji="0" lang="zh-CN" altLang="en-US" sz="1600" b="1" i="0" u="none" strike="noStrike" kern="1200" cap="none" spc="0" normalizeH="0" baseline="0" noProof="0" smtClean="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rPr>
              <a:t>需求（第三版）</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399" name="矩形 20"/>
          <p:cNvSpPr>
            <a:spLocks noChangeArrowheads="1"/>
          </p:cNvSpPr>
          <p:nvPr/>
        </p:nvSpPr>
        <p:spPr bwMode="auto">
          <a:xfrm>
            <a:off x="903288" y="4352925"/>
            <a:ext cx="2278062" cy="1680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出版社：人民邮电出版社</a:t>
            </a:r>
          </a:p>
          <a:p>
            <a:pPr lvl="0" algn="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Grady </a:t>
            </a:r>
            <a:r>
              <a:rPr lang="en-US"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Booch</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 James Rumbaugh ; Ivar Jacobson</a:t>
            </a:r>
          </a:p>
          <a:p>
            <a:pPr lvl="0" algn="r"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9787115296443</a:t>
            </a:r>
          </a:p>
          <a:p>
            <a:pPr marL="0" marR="0" lvl="0" indent="0" algn="r" defTabSz="1216025" rtl="0" eaLnBrk="1" fontAlgn="base" latinLnBrk="0" hangingPunct="1">
              <a:lnSpc>
                <a:spcPct val="120000"/>
              </a:lnSpc>
              <a:spcBef>
                <a:spcPct val="20000"/>
              </a:spcBef>
              <a:spcAft>
                <a:spcPct val="0"/>
              </a:spcAft>
              <a:buClrTx/>
              <a:buSzTx/>
              <a:buFontTx/>
              <a:buNone/>
              <a:tabLst/>
              <a:defRPr/>
            </a:pP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sp>
        <p:nvSpPr>
          <p:cNvPr id="16400" name="TextBox 13"/>
          <p:cNvSpPr txBox="1">
            <a:spLocks noChangeArrowheads="1"/>
          </p:cNvSpPr>
          <p:nvPr/>
        </p:nvSpPr>
        <p:spPr bwMode="auto">
          <a:xfrm>
            <a:off x="739775" y="4038600"/>
            <a:ext cx="24415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r" fontAlgn="base">
              <a:spcBef>
                <a:spcPct val="20000"/>
              </a:spcBef>
              <a:spcAft>
                <a:spcPct val="0"/>
              </a:spcAft>
              <a:defRPr/>
            </a:pPr>
            <a:r>
              <a:rPr lang="en-US" altLang="zh-CN" sz="1600" b="1">
                <a:solidFill>
                  <a:prstClr val="black"/>
                </a:solidFill>
                <a:latin typeface="Arial" panose="020B0604020202020204" pitchFamily="34" charset="0"/>
                <a:ea typeface="微软雅黑" panose="020B0503020204020204" pitchFamily="34" charset="-122"/>
                <a:sym typeface="Arial" panose="020B0604020202020204" pitchFamily="34" charset="0"/>
              </a:rPr>
              <a:t>《UML</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用户指南</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（第</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2</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版）</a:t>
            </a:r>
          </a:p>
        </p:txBody>
      </p:sp>
    </p:spTree>
    <p:extLst>
      <p:ext uri="{BB962C8B-B14F-4D97-AF65-F5344CB8AC3E}">
        <p14:creationId xmlns:p14="http://schemas.microsoft.com/office/powerpoint/2010/main" val="62414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4" y="2244725"/>
            <a:ext cx="6237289" cy="2233613"/>
            <a:chOff x="5222407" y="2405563"/>
            <a:chExt cx="6238227"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09</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noProof="0" dirty="0" smtClean="0">
                    <a:solidFill>
                      <a:srgbClr val="F77258"/>
                    </a:solidFill>
                    <a:latin typeface="微软雅黑" panose="020B0503020204020204" pitchFamily="34" charset="-122"/>
                    <a:ea typeface="微软雅黑" panose="020B0503020204020204" pitchFamily="34" charset="-122"/>
                  </a:rPr>
                  <a:t>小组分工</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7" y="4299777"/>
              <a:ext cx="60505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DIVISION</a:t>
              </a:r>
              <a:r>
                <a:rPr kumimoji="0" lang="en-US" altLang="zh-CN" sz="1600" b="0" i="0" u="none" strike="noStrike" kern="1200" cap="none" spc="0" normalizeH="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 OF LABOR</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9481864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小组分工</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3072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724" name="TextBox 18"/>
          <p:cNvSpPr txBox="1">
            <a:spLocks noChangeArrowheads="1"/>
          </p:cNvSpPr>
          <p:nvPr/>
        </p:nvSpPr>
        <p:spPr bwMode="auto">
          <a:xfrm>
            <a:off x="8840788" y="4189413"/>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赵佳锋</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Block Arc 4"/>
          <p:cNvSpPr/>
          <p:nvPr/>
        </p:nvSpPr>
        <p:spPr>
          <a:xfrm>
            <a:off x="3952875" y="1198563"/>
            <a:ext cx="4286250" cy="4286250"/>
          </a:xfrm>
          <a:prstGeom prst="blockArc">
            <a:avLst>
              <a:gd name="adj1" fmla="val 21562814"/>
              <a:gd name="adj2" fmla="val 10800000"/>
              <a:gd name="adj3" fmla="val 18660"/>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Block Arc 5"/>
          <p:cNvSpPr/>
          <p:nvPr/>
        </p:nvSpPr>
        <p:spPr>
          <a:xfrm>
            <a:off x="4805363" y="2051050"/>
            <a:ext cx="2581275" cy="2581275"/>
          </a:xfrm>
          <a:prstGeom prst="blockArc">
            <a:avLst>
              <a:gd name="adj1" fmla="val 7812389"/>
              <a:gd name="adj2" fmla="val 12403941"/>
              <a:gd name="adj3" fmla="val 18008"/>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Block Arc 6"/>
          <p:cNvSpPr/>
          <p:nvPr/>
        </p:nvSpPr>
        <p:spPr>
          <a:xfrm>
            <a:off x="4805363" y="2051050"/>
            <a:ext cx="2581275" cy="2581275"/>
          </a:xfrm>
          <a:prstGeom prst="blockArc">
            <a:avLst>
              <a:gd name="adj1" fmla="val 21550130"/>
              <a:gd name="adj2" fmla="val 7665187"/>
              <a:gd name="adj3" fmla="val 17797"/>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Block Arc 7"/>
          <p:cNvSpPr/>
          <p:nvPr/>
        </p:nvSpPr>
        <p:spPr>
          <a:xfrm>
            <a:off x="4805363" y="2051050"/>
            <a:ext cx="2581275" cy="2581275"/>
          </a:xfrm>
          <a:prstGeom prst="blockArc">
            <a:avLst>
              <a:gd name="adj1" fmla="val 12551376"/>
              <a:gd name="adj2" fmla="val 14412706"/>
              <a:gd name="adj3" fmla="val 18112"/>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Block Arc 8"/>
          <p:cNvSpPr/>
          <p:nvPr/>
        </p:nvSpPr>
        <p:spPr>
          <a:xfrm>
            <a:off x="3952875" y="1198563"/>
            <a:ext cx="4286250" cy="4286250"/>
          </a:xfrm>
          <a:prstGeom prst="blockArc">
            <a:avLst>
              <a:gd name="adj1" fmla="val 10869873"/>
              <a:gd name="adj2" fmla="val 12770327"/>
              <a:gd name="adj3" fmla="val 1865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 name="Block Arc 9"/>
          <p:cNvSpPr/>
          <p:nvPr/>
        </p:nvSpPr>
        <p:spPr>
          <a:xfrm>
            <a:off x="3952875" y="1198563"/>
            <a:ext cx="4286250" cy="4286250"/>
          </a:xfrm>
          <a:prstGeom prst="blockArc">
            <a:avLst>
              <a:gd name="adj1" fmla="val 20003512"/>
              <a:gd name="adj2" fmla="val 21502308"/>
              <a:gd name="adj3" fmla="val 18716"/>
            </a:avLst>
          </a:prstGeom>
          <a:solidFill>
            <a:srgbClr val="99A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Block Arc 19"/>
          <p:cNvSpPr/>
          <p:nvPr/>
        </p:nvSpPr>
        <p:spPr>
          <a:xfrm>
            <a:off x="4805363" y="2051050"/>
            <a:ext cx="2581275" cy="2581275"/>
          </a:xfrm>
          <a:prstGeom prst="blockArc">
            <a:avLst>
              <a:gd name="adj1" fmla="val 14593541"/>
              <a:gd name="adj2" fmla="val 15981909"/>
              <a:gd name="adj3" fmla="val 18387"/>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3" name="Group 20"/>
          <p:cNvGrpSpPr/>
          <p:nvPr/>
        </p:nvGrpSpPr>
        <p:grpSpPr bwMode="auto">
          <a:xfrm rot="5400000" flipH="1" flipV="1">
            <a:off x="6831013" y="1812925"/>
            <a:ext cx="2012950" cy="1412875"/>
            <a:chOff x="7368519" y="2580234"/>
            <a:chExt cx="1875697" cy="1400639"/>
          </a:xfrm>
        </p:grpSpPr>
        <p:cxnSp>
          <p:nvCxnSpPr>
            <p:cNvPr id="16" name="Straight Connector 21"/>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17" name="Straight Connector 22"/>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4" name="TextBox 25"/>
          <p:cNvSpPr txBox="1">
            <a:spLocks noChangeArrowheads="1"/>
          </p:cNvSpPr>
          <p:nvPr/>
        </p:nvSpPr>
        <p:spPr bwMode="auto">
          <a:xfrm>
            <a:off x="8686800" y="1250950"/>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dirty="0" smtClean="0">
                <a:solidFill>
                  <a:prstClr val="black"/>
                </a:solidFill>
                <a:latin typeface="微软雅黑" panose="020B0503020204020204" pitchFamily="34" charset="-122"/>
                <a:ea typeface="微软雅黑" panose="020B0503020204020204" pitchFamily="34" charset="-122"/>
              </a:rPr>
              <a:t>赵唯皓</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5" name="Group 31"/>
          <p:cNvGrpSpPr/>
          <p:nvPr/>
        </p:nvGrpSpPr>
        <p:grpSpPr bwMode="auto">
          <a:xfrm rot="16200000" flipV="1">
            <a:off x="3509169" y="1797844"/>
            <a:ext cx="1262062" cy="692150"/>
            <a:chOff x="7368519" y="2580234"/>
            <a:chExt cx="1875697" cy="1400639"/>
          </a:xfrm>
        </p:grpSpPr>
        <p:cxnSp>
          <p:nvCxnSpPr>
            <p:cNvPr id="20" name="Straight Connector 32"/>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1" name="Straight Connector 33"/>
            <p:cNvCxnSpPr/>
            <p:nvPr/>
          </p:nvCxnSpPr>
          <p:spPr>
            <a:xfrm>
              <a:off x="922534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6" name="TextBox 36"/>
          <p:cNvSpPr txBox="1">
            <a:spLocks noChangeArrowheads="1"/>
          </p:cNvSpPr>
          <p:nvPr/>
        </p:nvSpPr>
        <p:spPr bwMode="auto">
          <a:xfrm>
            <a:off x="2718277" y="1250950"/>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刘祺</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0737" name="TextBox 39"/>
          <p:cNvSpPr txBox="1">
            <a:spLocks noChangeArrowheads="1"/>
          </p:cNvSpPr>
          <p:nvPr/>
        </p:nvSpPr>
        <p:spPr bwMode="auto">
          <a:xfrm>
            <a:off x="2087741" y="4194175"/>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陈铭阳</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8" name="Group 40"/>
          <p:cNvGrpSpPr/>
          <p:nvPr/>
        </p:nvGrpSpPr>
        <p:grpSpPr bwMode="auto">
          <a:xfrm rot="-5400000" flipH="1" flipV="1">
            <a:off x="3950494" y="3320256"/>
            <a:ext cx="725488" cy="1546225"/>
            <a:chOff x="7368519" y="2580234"/>
            <a:chExt cx="1875697" cy="1400639"/>
          </a:xfrm>
        </p:grpSpPr>
        <p:cxnSp>
          <p:nvCxnSpPr>
            <p:cNvPr id="26"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7"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30739" name="Group 15"/>
          <p:cNvGrpSpPr/>
          <p:nvPr/>
        </p:nvGrpSpPr>
        <p:grpSpPr bwMode="auto">
          <a:xfrm rot="10800000" flipH="1" flipV="1">
            <a:off x="7858125" y="3833813"/>
            <a:ext cx="828675" cy="622300"/>
            <a:chOff x="7368519" y="2580234"/>
            <a:chExt cx="1875697" cy="1400639"/>
          </a:xfrm>
        </p:grpSpPr>
        <p:cxnSp>
          <p:nvCxnSpPr>
            <p:cNvPr id="32" name="Straight Connector 16"/>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3" name="Straight Connector 17"/>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40" name="TextBox 16"/>
          <p:cNvSpPr txBox="1">
            <a:spLocks noChangeArrowheads="1"/>
          </p:cNvSpPr>
          <p:nvPr/>
        </p:nvSpPr>
        <p:spPr bwMode="auto">
          <a:xfrm>
            <a:off x="8772525" y="1803400"/>
            <a:ext cx="22431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PPT</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 第</a:t>
            </a: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6</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1" name="TextBox 16"/>
          <p:cNvSpPr txBox="1">
            <a:spLocks noChangeArrowheads="1"/>
          </p:cNvSpPr>
          <p:nvPr/>
        </p:nvSpPr>
        <p:spPr bwMode="auto">
          <a:xfrm>
            <a:off x="8772525" y="4632325"/>
            <a:ext cx="22431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PPT</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 第</a:t>
            </a:r>
            <a:r>
              <a:rPr kumimoji="0" lang="en-US" altLang="zh-CN"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7</a:t>
            </a: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2" name="TextBox 16"/>
          <p:cNvSpPr txBox="1">
            <a:spLocks noChangeArrowheads="1"/>
          </p:cNvSpPr>
          <p:nvPr/>
        </p:nvSpPr>
        <p:spPr bwMode="auto">
          <a:xfrm>
            <a:off x="671514" y="1803400"/>
            <a:ext cx="2971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smtClean="0">
                <a:solidFill>
                  <a:prstClr val="black"/>
                </a:solidFill>
                <a:latin typeface="微软雅黑" panose="020B0503020204020204" pitchFamily="34" charset="-122"/>
                <a:ea typeface="微软雅黑" panose="020B0503020204020204" pitchFamily="34" charset="-122"/>
                <a:cs typeface="Open Sans Light"/>
                <a:sym typeface="Gill Sans"/>
              </a:rPr>
              <a:t> 审核</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和检查，</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 </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8-10</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3" name="TextBox 16"/>
          <p:cNvSpPr txBox="1">
            <a:spLocks noChangeArrowheads="1"/>
          </p:cNvSpPr>
          <p:nvPr/>
        </p:nvSpPr>
        <p:spPr bwMode="auto">
          <a:xfrm>
            <a:off x="1176338" y="4632325"/>
            <a:ext cx="22431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1-4</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部分，并整合</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grpSp>
        <p:nvGrpSpPr>
          <p:cNvPr id="34" name="Group 40"/>
          <p:cNvGrpSpPr/>
          <p:nvPr/>
        </p:nvGrpSpPr>
        <p:grpSpPr bwMode="auto">
          <a:xfrm rot="10800000" flipH="1" flipV="1">
            <a:off x="5836444" y="2287588"/>
            <a:ext cx="451644" cy="3498357"/>
            <a:chOff x="7368519" y="2580234"/>
            <a:chExt cx="1875697" cy="1400639"/>
          </a:xfrm>
        </p:grpSpPr>
        <p:cxnSp>
          <p:nvCxnSpPr>
            <p:cNvPr id="35"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6"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7" name="TextBox 39"/>
          <p:cNvSpPr txBox="1">
            <a:spLocks noChangeArrowheads="1"/>
          </p:cNvSpPr>
          <p:nvPr/>
        </p:nvSpPr>
        <p:spPr bwMode="auto">
          <a:xfrm>
            <a:off x="5626278" y="5920981"/>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蓝舒雯</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8" name="TextBox 16"/>
          <p:cNvSpPr txBox="1">
            <a:spLocks noChangeArrowheads="1"/>
          </p:cNvSpPr>
          <p:nvPr/>
        </p:nvSpPr>
        <p:spPr bwMode="auto">
          <a:xfrm>
            <a:off x="5174424" y="6366606"/>
            <a:ext cx="22431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第</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5</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Tree>
    <p:extLst>
      <p:ext uri="{BB962C8B-B14F-4D97-AF65-F5344CB8AC3E}">
        <p14:creationId xmlns:p14="http://schemas.microsoft.com/office/powerpoint/2010/main" val="31316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02</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 </a:t>
                </a:r>
                <a:r>
                  <a:rPr kumimoji="0" lang="zh-CN" altLang="en-US" sz="54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的发展历程</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DEVELOPMENT</a:t>
              </a:r>
              <a:r>
                <a:rPr kumimoji="0" lang="en-US" altLang="zh-CN" sz="1600" b="0" i="0" u="none" strike="noStrike" kern="1200" cap="none" spc="0" normalizeH="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 PATH</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1160051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4" y="2244725"/>
            <a:ext cx="6237289" cy="2233613"/>
            <a:chOff x="5222407" y="2405563"/>
            <a:chExt cx="6238227"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10</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noProof="0" dirty="0" smtClean="0">
                    <a:solidFill>
                      <a:srgbClr val="F77258"/>
                    </a:solidFill>
                    <a:latin typeface="微软雅黑" panose="020B0503020204020204" pitchFamily="34" charset="-122"/>
                    <a:ea typeface="微软雅黑" panose="020B0503020204020204" pitchFamily="34" charset="-122"/>
                  </a:rPr>
                  <a:t>互动提问</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7" y="4299777"/>
              <a:ext cx="60505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Q&amp;A</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2408995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Q1</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3684993" y="3219811"/>
            <a:ext cx="6128601" cy="369332"/>
          </a:xfrm>
          <a:prstGeom prst="rect">
            <a:avLst/>
          </a:prstGeom>
        </p:spPr>
        <p:txBody>
          <a:bodyPr wrap="none">
            <a:spAutoFit/>
          </a:bodyPr>
          <a:lstStyle/>
          <a:p>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请问</a:t>
            </a:r>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OOSE</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（面向对象软件工程）</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方法最大的特点是什么？</a:t>
            </a:r>
            <a:endParaRPr lang="zh-CN" altLang="en-US" dirty="0"/>
          </a:p>
        </p:txBody>
      </p:sp>
    </p:spTree>
    <p:extLst>
      <p:ext uri="{BB962C8B-B14F-4D97-AF65-F5344CB8AC3E}">
        <p14:creationId xmlns:p14="http://schemas.microsoft.com/office/powerpoint/2010/main" val="72612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2FCCD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prstClr val="white"/>
                </a:solidFill>
                <a:latin typeface="Arial" panose="020B0604020202020204" pitchFamily="34" charset="0"/>
                <a:ea typeface="微软雅黑" panose="020B0503020204020204" pitchFamily="34" charset="-122"/>
              </a:rPr>
              <a:t>A</a:t>
            </a:r>
            <a:r>
              <a:rPr kumimoji="0" lang="en-US" altLang="zh-CN" sz="20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1</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9" name="矩形 8"/>
          <p:cNvSpPr/>
          <p:nvPr/>
        </p:nvSpPr>
        <p:spPr>
          <a:xfrm>
            <a:off x="3684994" y="2933203"/>
            <a:ext cx="6622788" cy="923330"/>
          </a:xfrm>
          <a:prstGeom prst="rect">
            <a:avLst/>
          </a:prstGeom>
        </p:spPr>
        <p:txBody>
          <a:bodyPr wrap="square">
            <a:spAutoFit/>
          </a:bodyPr>
          <a:lstStyle/>
          <a:p>
            <a:pPr>
              <a:lnSpc>
                <a:spcPct val="150000"/>
              </a:lnSpc>
            </a:pP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这种方法最大的特点就是面向用例（</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Use-Case</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），并在用例的描述中引入了外部角色的概念。</a:t>
            </a:r>
            <a:endParaRPr lang="zh-CN" altLang="en-US" dirty="0"/>
          </a:p>
        </p:txBody>
      </p:sp>
    </p:spTree>
    <p:extLst>
      <p:ext uri="{BB962C8B-B14F-4D97-AF65-F5344CB8AC3E}">
        <p14:creationId xmlns:p14="http://schemas.microsoft.com/office/powerpoint/2010/main" val="30056716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Q2</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3684993" y="3219811"/>
            <a:ext cx="4570482" cy="369332"/>
          </a:xfrm>
          <a:prstGeom prst="rect">
            <a:avLst/>
          </a:prstGeom>
        </p:spPr>
        <p:txBody>
          <a:bodyPr wrap="none">
            <a:spAutoFit/>
          </a:bodyPr>
          <a:lstStyle/>
          <a:p>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请</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简述对象</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图和实例图的相同点和</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不同点。</a:t>
            </a:r>
            <a:endParaRPr lang="zh-CN" altLang="en-US" dirty="0"/>
          </a:p>
        </p:txBody>
      </p:sp>
    </p:spTree>
    <p:extLst>
      <p:ext uri="{BB962C8B-B14F-4D97-AF65-F5344CB8AC3E}">
        <p14:creationId xmlns:p14="http://schemas.microsoft.com/office/powerpoint/2010/main" val="72585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2FCCD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A</a:t>
            </a:r>
            <a:r>
              <a:rPr lang="en-US" altLang="zh-CN" sz="2000" b="1" dirty="0">
                <a:solidFill>
                  <a:prstClr val="white"/>
                </a:solidFill>
                <a:latin typeface="Arial" panose="020B0604020202020204" pitchFamily="34" charset="0"/>
                <a:ea typeface="微软雅黑" panose="020B0503020204020204" pitchFamily="34" charset="-122"/>
              </a:rPr>
              <a:t>2</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矩形 9"/>
          <p:cNvSpPr/>
          <p:nvPr/>
        </p:nvSpPr>
        <p:spPr>
          <a:xfrm>
            <a:off x="3684994" y="2621476"/>
            <a:ext cx="6622788" cy="1710084"/>
          </a:xfrm>
          <a:prstGeom prst="rect">
            <a:avLst/>
          </a:prstGeom>
        </p:spPr>
        <p:txBody>
          <a:bodyPr wrap="square">
            <a:spAutoFit/>
          </a:bodyPr>
          <a:lstStyle/>
          <a:p>
            <a:pPr>
              <a:lnSpc>
                <a:spcPct val="150000"/>
              </a:lnSpc>
            </a:pP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相同点：几乎使用与类图完全相同的</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标识；</a:t>
            </a:r>
            <a:endPar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不同点</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：对象图显示类的多个对象实例，而不是实例的类。一个对象图是类图的一个实例。由于对象存在生命周期，因此对象图只能在系统某一段时间存在。</a:t>
            </a:r>
            <a:endParaRPr lang="zh-CN" altLang="en-US" dirty="0"/>
          </a:p>
        </p:txBody>
      </p:sp>
    </p:spTree>
    <p:extLst>
      <p:ext uri="{BB962C8B-B14F-4D97-AF65-F5344CB8AC3E}">
        <p14:creationId xmlns:p14="http://schemas.microsoft.com/office/powerpoint/2010/main" val="118946660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Q3</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3684993" y="3219811"/>
            <a:ext cx="4395755" cy="369332"/>
          </a:xfrm>
          <a:prstGeom prst="rect">
            <a:avLst/>
          </a:prstGeom>
        </p:spPr>
        <p:txBody>
          <a:bodyPr wrap="none">
            <a:spAutoFit/>
          </a:bodyPr>
          <a:lstStyle/>
          <a:p>
            <a:r>
              <a:rPr lang="en-US" altLang="zh-CN"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中哪个</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视图是其他四种视图的核心？</a:t>
            </a:r>
            <a:endParaRPr lang="zh-CN" altLang="en-US" dirty="0"/>
          </a:p>
        </p:txBody>
      </p:sp>
    </p:spTree>
    <p:extLst>
      <p:ext uri="{BB962C8B-B14F-4D97-AF65-F5344CB8AC3E}">
        <p14:creationId xmlns:p14="http://schemas.microsoft.com/office/powerpoint/2010/main" val="16362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2FCCD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A3</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9" name="矩形 8"/>
          <p:cNvSpPr/>
          <p:nvPr/>
        </p:nvSpPr>
        <p:spPr>
          <a:xfrm>
            <a:off x="3684993" y="3219811"/>
            <a:ext cx="1338828" cy="369332"/>
          </a:xfrm>
          <a:prstGeom prst="rect">
            <a:avLst/>
          </a:prstGeom>
        </p:spPr>
        <p:txBody>
          <a:bodyPr wrap="none">
            <a:spAutoFit/>
          </a:bodyPr>
          <a:lstStyle/>
          <a:p>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用例视图。</a:t>
            </a:r>
            <a:endParaRPr lang="zh-CN" altLang="en-US" dirty="0"/>
          </a:p>
        </p:txBody>
      </p:sp>
    </p:spTree>
    <p:extLst>
      <p:ext uri="{BB962C8B-B14F-4D97-AF65-F5344CB8AC3E}">
        <p14:creationId xmlns:p14="http://schemas.microsoft.com/office/powerpoint/2010/main" val="119943178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Q4</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3684993" y="3219811"/>
            <a:ext cx="3930884" cy="369332"/>
          </a:xfrm>
          <a:prstGeom prst="rect">
            <a:avLst/>
          </a:prstGeom>
        </p:spPr>
        <p:txBody>
          <a:bodyPr wrap="none">
            <a:spAutoFit/>
          </a:bodyPr>
          <a:lstStyle/>
          <a:p>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UML2.0</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较</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UML1.x</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新增加了哪些图？</a:t>
            </a:r>
          </a:p>
        </p:txBody>
      </p:sp>
    </p:spTree>
    <p:extLst>
      <p:ext uri="{BB962C8B-B14F-4D97-AF65-F5344CB8AC3E}">
        <p14:creationId xmlns:p14="http://schemas.microsoft.com/office/powerpoint/2010/main" val="624027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2FCCD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A4</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矩形 9"/>
          <p:cNvSpPr/>
          <p:nvPr/>
        </p:nvSpPr>
        <p:spPr>
          <a:xfrm>
            <a:off x="3684994" y="3120239"/>
            <a:ext cx="6622788" cy="458908"/>
          </a:xfrm>
          <a:prstGeom prst="rect">
            <a:avLst/>
          </a:prstGeom>
        </p:spPr>
        <p:txBody>
          <a:bodyPr wrap="square">
            <a:spAutoFit/>
          </a:bodyPr>
          <a:lstStyle/>
          <a:p>
            <a:pPr>
              <a:lnSpc>
                <a:spcPct val="150000"/>
              </a:lnSpc>
            </a:pPr>
            <a:r>
              <a:rPr lang="zh-CN" altLang="en-US"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包图、组合结构图、交互</a:t>
            </a:r>
            <a:r>
              <a:rPr lang="zh-CN" altLang="en-US">
                <a:solidFill>
                  <a:prstClr val="black"/>
                </a:solidFill>
                <a:latin typeface="微软雅黑" panose="020B0503020204020204" pitchFamily="34" charset="-122"/>
                <a:ea typeface="微软雅黑" panose="020B0503020204020204" pitchFamily="34" charset="-122"/>
                <a:sym typeface="Arial" panose="020B0604020202020204" pitchFamily="34" charset="0"/>
              </a:rPr>
              <a:t>概览</a:t>
            </a:r>
            <a:r>
              <a:rPr lang="zh-CN" altLang="en-US"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图和时间图。</a:t>
            </a:r>
            <a:endPar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862081924"/>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F04077"/>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white"/>
                </a:solidFill>
                <a:effectLst/>
                <a:uLnTx/>
                <a:uFillTx/>
                <a:latin typeface="Arial" panose="020B0604020202020204" pitchFamily="34" charset="0"/>
                <a:ea typeface="微软雅黑" panose="020B0503020204020204" pitchFamily="34" charset="-122"/>
                <a:cs typeface="+mn-cs"/>
              </a:rPr>
              <a:t>Q5</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 name="矩形 1"/>
          <p:cNvSpPr/>
          <p:nvPr/>
        </p:nvSpPr>
        <p:spPr>
          <a:xfrm>
            <a:off x="3684993" y="3219811"/>
            <a:ext cx="6242415" cy="369332"/>
          </a:xfrm>
          <a:prstGeom prst="rect">
            <a:avLst/>
          </a:prstGeom>
        </p:spPr>
        <p:txBody>
          <a:bodyPr wrap="none">
            <a:spAutoFit/>
          </a:bodyPr>
          <a:lstStyle/>
          <a:p>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UML</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总共有多少种图，可以归结为几大类，分别是哪几类？</a:t>
            </a:r>
          </a:p>
        </p:txBody>
      </p:sp>
    </p:spTree>
    <p:extLst>
      <p:ext uri="{BB962C8B-B14F-4D97-AF65-F5344CB8AC3E}">
        <p14:creationId xmlns:p14="http://schemas.microsoft.com/office/powerpoint/2010/main" val="961936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7"/>
          <p:cNvGrpSpPr/>
          <p:nvPr/>
        </p:nvGrpSpPr>
        <p:grpSpPr>
          <a:xfrm flipH="1">
            <a:off x="500062" y="3273425"/>
            <a:ext cx="10582275" cy="3667125"/>
            <a:chOff x="1150658" y="3304146"/>
            <a:chExt cx="10582275" cy="3667125"/>
          </a:xfrm>
          <a:solidFill>
            <a:srgbClr val="F04077"/>
          </a:solidFill>
        </p:grpSpPr>
        <p:sp>
          <p:nvSpPr>
            <p:cNvPr id="7" name="Freeform 272"/>
            <p:cNvSpPr/>
            <p:nvPr/>
          </p:nvSpPr>
          <p:spPr bwMode="auto">
            <a:xfrm>
              <a:off x="1150658" y="3304146"/>
              <a:ext cx="10582275" cy="3622676"/>
            </a:xfrm>
            <a:custGeom>
              <a:avLst/>
              <a:gdLst>
                <a:gd name="T0" fmla="*/ 1552 w 2819"/>
                <a:gd name="T1" fmla="*/ 200 h 1307"/>
                <a:gd name="T2" fmla="*/ 1606 w 2819"/>
                <a:gd name="T3" fmla="*/ 586 h 1307"/>
                <a:gd name="T4" fmla="*/ 0 w 2819"/>
                <a:gd name="T5" fmla="*/ 1307 h 1307"/>
                <a:gd name="T6" fmla="*/ 2310 w 2819"/>
                <a:gd name="T7" fmla="*/ 1307 h 1307"/>
                <a:gd name="T8" fmla="*/ 2570 w 2819"/>
                <a:gd name="T9" fmla="*/ 963 h 1307"/>
                <a:gd name="T10" fmla="*/ 2066 w 2819"/>
                <a:gd name="T11" fmla="*/ 216 h 1307"/>
                <a:gd name="T12" fmla="*/ 1410 w 2819"/>
                <a:gd name="T13" fmla="*/ 70 h 1307"/>
                <a:gd name="T14" fmla="*/ 1662 w 2819"/>
                <a:gd name="T15" fmla="*/ 0 h 1307"/>
                <a:gd name="T16" fmla="*/ 1638 w 2819"/>
                <a:gd name="T17" fmla="*/ 0 h 1307"/>
                <a:gd name="T18" fmla="*/ 1278 w 2819"/>
                <a:gd name="T19" fmla="*/ 43 h 1307"/>
                <a:gd name="T20" fmla="*/ 1552 w 2819"/>
                <a:gd name="T21" fmla="*/ 20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19" h="1307">
                  <a:moveTo>
                    <a:pt x="1552" y="200"/>
                  </a:moveTo>
                  <a:cubicBezTo>
                    <a:pt x="1772" y="247"/>
                    <a:pt x="1980" y="360"/>
                    <a:pt x="1606" y="586"/>
                  </a:cubicBezTo>
                  <a:cubicBezTo>
                    <a:pt x="946" y="983"/>
                    <a:pt x="368" y="1198"/>
                    <a:pt x="0" y="1307"/>
                  </a:cubicBezTo>
                  <a:cubicBezTo>
                    <a:pt x="2310" y="1307"/>
                    <a:pt x="2310" y="1307"/>
                    <a:pt x="2310" y="1307"/>
                  </a:cubicBezTo>
                  <a:cubicBezTo>
                    <a:pt x="2416" y="1182"/>
                    <a:pt x="2517" y="1050"/>
                    <a:pt x="2570" y="963"/>
                  </a:cubicBezTo>
                  <a:cubicBezTo>
                    <a:pt x="2819" y="560"/>
                    <a:pt x="2533" y="331"/>
                    <a:pt x="2066" y="216"/>
                  </a:cubicBezTo>
                  <a:cubicBezTo>
                    <a:pt x="1599" y="101"/>
                    <a:pt x="1450" y="101"/>
                    <a:pt x="1410" y="70"/>
                  </a:cubicBezTo>
                  <a:cubicBezTo>
                    <a:pt x="1374" y="44"/>
                    <a:pt x="1603" y="8"/>
                    <a:pt x="1662" y="0"/>
                  </a:cubicBezTo>
                  <a:cubicBezTo>
                    <a:pt x="1638" y="0"/>
                    <a:pt x="1638" y="0"/>
                    <a:pt x="1638" y="0"/>
                  </a:cubicBezTo>
                  <a:cubicBezTo>
                    <a:pt x="1579" y="3"/>
                    <a:pt x="1449" y="14"/>
                    <a:pt x="1278" y="43"/>
                  </a:cubicBezTo>
                  <a:cubicBezTo>
                    <a:pt x="1061" y="80"/>
                    <a:pt x="1332" y="153"/>
                    <a:pt x="1552" y="200"/>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A0204"/>
                <a:ea typeface="宋体" panose="02010600030101010101" pitchFamily="2" charset="-122"/>
                <a:cs typeface="+mn-cs"/>
              </a:endParaRPr>
            </a:p>
          </p:txBody>
        </p:sp>
        <p:sp>
          <p:nvSpPr>
            <p:cNvPr id="8" name="Freeform 273"/>
            <p:cNvSpPr/>
            <p:nvPr/>
          </p:nvSpPr>
          <p:spPr bwMode="auto">
            <a:xfrm>
              <a:off x="5700154" y="3307320"/>
              <a:ext cx="3727450" cy="3663951"/>
            </a:xfrm>
            <a:custGeom>
              <a:avLst/>
              <a:gdLst>
                <a:gd name="T0" fmla="*/ 95 w 993"/>
                <a:gd name="T1" fmla="*/ 103 h 1307"/>
                <a:gd name="T2" fmla="*/ 170 w 993"/>
                <a:gd name="T3" fmla="*/ 123 h 1307"/>
                <a:gd name="T4" fmla="*/ 524 w 993"/>
                <a:gd name="T5" fmla="*/ 202 h 1307"/>
                <a:gd name="T6" fmla="*/ 726 w 993"/>
                <a:gd name="T7" fmla="*/ 263 h 1307"/>
                <a:gd name="T8" fmla="*/ 919 w 993"/>
                <a:gd name="T9" fmla="*/ 380 h 1307"/>
                <a:gd name="T10" fmla="*/ 939 w 993"/>
                <a:gd name="T11" fmla="*/ 603 h 1307"/>
                <a:gd name="T12" fmla="*/ 767 w 993"/>
                <a:gd name="T13" fmla="*/ 796 h 1307"/>
                <a:gd name="T14" fmla="*/ 0 w 993"/>
                <a:gd name="T15" fmla="*/ 1307 h 1307"/>
                <a:gd name="T16" fmla="*/ 62 w 993"/>
                <a:gd name="T17" fmla="*/ 1307 h 1307"/>
                <a:gd name="T18" fmla="*/ 777 w 993"/>
                <a:gd name="T19" fmla="*/ 802 h 1307"/>
                <a:gd name="T20" fmla="*/ 944 w 993"/>
                <a:gd name="T21" fmla="*/ 606 h 1307"/>
                <a:gd name="T22" fmla="*/ 923 w 993"/>
                <a:gd name="T23" fmla="*/ 376 h 1307"/>
                <a:gd name="T24" fmla="*/ 728 w 993"/>
                <a:gd name="T25" fmla="*/ 258 h 1307"/>
                <a:gd name="T26" fmla="*/ 525 w 993"/>
                <a:gd name="T27" fmla="*/ 197 h 1307"/>
                <a:gd name="T28" fmla="*/ 170 w 993"/>
                <a:gd name="T29" fmla="*/ 119 h 1307"/>
                <a:gd name="T30" fmla="*/ 96 w 993"/>
                <a:gd name="T31" fmla="*/ 99 h 1307"/>
                <a:gd name="T32" fmla="*/ 65 w 993"/>
                <a:gd name="T33" fmla="*/ 83 h 1307"/>
                <a:gd name="T34" fmla="*/ 82 w 993"/>
                <a:gd name="T35" fmla="*/ 62 h 1307"/>
                <a:gd name="T36" fmla="*/ 202 w 993"/>
                <a:gd name="T37" fmla="*/ 30 h 1307"/>
                <a:gd name="T38" fmla="*/ 415 w 993"/>
                <a:gd name="T39" fmla="*/ 0 h 1307"/>
                <a:gd name="T40" fmla="*/ 406 w 993"/>
                <a:gd name="T41" fmla="*/ 0 h 1307"/>
                <a:gd name="T42" fmla="*/ 202 w 993"/>
                <a:gd name="T43" fmla="*/ 27 h 1307"/>
                <a:gd name="T44" fmla="*/ 80 w 993"/>
                <a:gd name="T45" fmla="*/ 59 h 1307"/>
                <a:gd name="T46" fmla="*/ 62 w 993"/>
                <a:gd name="T47" fmla="*/ 85 h 1307"/>
                <a:gd name="T48" fmla="*/ 95 w 993"/>
                <a:gd name="T49" fmla="*/ 103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93" h="1307">
                  <a:moveTo>
                    <a:pt x="95" y="103"/>
                  </a:moveTo>
                  <a:cubicBezTo>
                    <a:pt x="118" y="111"/>
                    <a:pt x="144" y="117"/>
                    <a:pt x="170" y="123"/>
                  </a:cubicBezTo>
                  <a:cubicBezTo>
                    <a:pt x="274" y="145"/>
                    <a:pt x="393" y="171"/>
                    <a:pt x="524" y="202"/>
                  </a:cubicBezTo>
                  <a:cubicBezTo>
                    <a:pt x="589" y="218"/>
                    <a:pt x="657" y="237"/>
                    <a:pt x="726" y="263"/>
                  </a:cubicBezTo>
                  <a:cubicBezTo>
                    <a:pt x="793" y="290"/>
                    <a:pt x="866" y="322"/>
                    <a:pt x="919" y="380"/>
                  </a:cubicBezTo>
                  <a:cubicBezTo>
                    <a:pt x="974" y="437"/>
                    <a:pt x="987" y="533"/>
                    <a:pt x="939" y="603"/>
                  </a:cubicBezTo>
                  <a:cubicBezTo>
                    <a:pt x="896" y="676"/>
                    <a:pt x="833" y="737"/>
                    <a:pt x="767" y="796"/>
                  </a:cubicBezTo>
                  <a:cubicBezTo>
                    <a:pt x="548" y="982"/>
                    <a:pt x="284" y="1148"/>
                    <a:pt x="0" y="1307"/>
                  </a:cubicBezTo>
                  <a:cubicBezTo>
                    <a:pt x="62" y="1307"/>
                    <a:pt x="62" y="1307"/>
                    <a:pt x="62" y="1307"/>
                  </a:cubicBezTo>
                  <a:cubicBezTo>
                    <a:pt x="330" y="1150"/>
                    <a:pt x="560" y="987"/>
                    <a:pt x="777" y="802"/>
                  </a:cubicBezTo>
                  <a:cubicBezTo>
                    <a:pt x="843" y="743"/>
                    <a:pt x="901" y="680"/>
                    <a:pt x="944" y="606"/>
                  </a:cubicBezTo>
                  <a:cubicBezTo>
                    <a:pt x="993" y="534"/>
                    <a:pt x="979" y="434"/>
                    <a:pt x="923" y="376"/>
                  </a:cubicBezTo>
                  <a:cubicBezTo>
                    <a:pt x="868" y="317"/>
                    <a:pt x="796" y="285"/>
                    <a:pt x="728" y="258"/>
                  </a:cubicBezTo>
                  <a:cubicBezTo>
                    <a:pt x="659" y="232"/>
                    <a:pt x="591" y="213"/>
                    <a:pt x="525" y="197"/>
                  </a:cubicBezTo>
                  <a:cubicBezTo>
                    <a:pt x="394" y="166"/>
                    <a:pt x="275" y="141"/>
                    <a:pt x="170" y="119"/>
                  </a:cubicBezTo>
                  <a:cubicBezTo>
                    <a:pt x="144" y="113"/>
                    <a:pt x="119" y="107"/>
                    <a:pt x="96" y="99"/>
                  </a:cubicBezTo>
                  <a:cubicBezTo>
                    <a:pt x="85" y="95"/>
                    <a:pt x="72" y="91"/>
                    <a:pt x="65" y="83"/>
                  </a:cubicBezTo>
                  <a:cubicBezTo>
                    <a:pt x="57" y="74"/>
                    <a:pt x="73" y="66"/>
                    <a:pt x="82" y="62"/>
                  </a:cubicBezTo>
                  <a:cubicBezTo>
                    <a:pt x="124" y="44"/>
                    <a:pt x="165" y="38"/>
                    <a:pt x="202" y="30"/>
                  </a:cubicBezTo>
                  <a:cubicBezTo>
                    <a:pt x="309" y="11"/>
                    <a:pt x="382" y="3"/>
                    <a:pt x="415" y="0"/>
                  </a:cubicBezTo>
                  <a:cubicBezTo>
                    <a:pt x="406" y="0"/>
                    <a:pt x="406" y="0"/>
                    <a:pt x="406" y="0"/>
                  </a:cubicBezTo>
                  <a:cubicBezTo>
                    <a:pt x="370" y="3"/>
                    <a:pt x="300" y="10"/>
                    <a:pt x="202" y="27"/>
                  </a:cubicBezTo>
                  <a:cubicBezTo>
                    <a:pt x="165" y="35"/>
                    <a:pt x="123" y="41"/>
                    <a:pt x="80" y="59"/>
                  </a:cubicBezTo>
                  <a:cubicBezTo>
                    <a:pt x="72" y="63"/>
                    <a:pt x="52" y="71"/>
                    <a:pt x="62" y="85"/>
                  </a:cubicBezTo>
                  <a:cubicBezTo>
                    <a:pt x="71" y="95"/>
                    <a:pt x="83" y="98"/>
                    <a:pt x="95"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A0204"/>
                <a:ea typeface="宋体" panose="02010600030101010101" pitchFamily="2" charset="-122"/>
                <a:cs typeface="+mn-cs"/>
              </a:endParaRPr>
            </a:p>
          </p:txBody>
        </p:sp>
      </p:grpSp>
      <p:sp>
        <p:nvSpPr>
          <p:cNvPr id="9" name="Rectangle 1"/>
          <p:cNvSpPr/>
          <p:nvPr/>
        </p:nvSpPr>
        <p:spPr>
          <a:xfrm>
            <a:off x="0" y="1587"/>
            <a:ext cx="12192000" cy="3273425"/>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9F9F9"/>
              </a:solidFill>
              <a:effectLst/>
              <a:uLnTx/>
              <a:uFillTx/>
              <a:latin typeface="Calibri"/>
              <a:ea typeface="+mn-ea"/>
              <a:cs typeface="+mn-cs"/>
            </a:endParaRPr>
          </a:p>
        </p:txBody>
      </p:sp>
      <p:sp>
        <p:nvSpPr>
          <p:cNvPr id="8198" name="Freeform 13"/>
          <p:cNvSpPr>
            <a:spLocks noEditPoints="1"/>
          </p:cNvSpPr>
          <p:nvPr/>
        </p:nvSpPr>
        <p:spPr bwMode="auto">
          <a:xfrm flipH="1">
            <a:off x="1816100" y="1327150"/>
            <a:ext cx="7627938" cy="1946275"/>
          </a:xfrm>
          <a:custGeom>
            <a:avLst/>
            <a:gdLst>
              <a:gd name="T0" fmla="*/ 2147483647 w 895"/>
              <a:gd name="T1" fmla="*/ 2147483647 h 228"/>
              <a:gd name="T2" fmla="*/ 2147483647 w 895"/>
              <a:gd name="T3" fmla="*/ 2147483647 h 228"/>
              <a:gd name="T4" fmla="*/ 2147483647 w 895"/>
              <a:gd name="T5" fmla="*/ 2147483647 h 228"/>
              <a:gd name="T6" fmla="*/ 2147483647 w 895"/>
              <a:gd name="T7" fmla="*/ 2147483647 h 228"/>
              <a:gd name="T8" fmla="*/ 2147483647 w 895"/>
              <a:gd name="T9" fmla="*/ 2147483647 h 228"/>
              <a:gd name="T10" fmla="*/ 2147483647 w 895"/>
              <a:gd name="T11" fmla="*/ 2147483647 h 228"/>
              <a:gd name="T12" fmla="*/ 2147483647 w 895"/>
              <a:gd name="T13" fmla="*/ 2147483647 h 228"/>
              <a:gd name="T14" fmla="*/ 2147483647 w 895"/>
              <a:gd name="T15" fmla="*/ 2147483647 h 228"/>
              <a:gd name="T16" fmla="*/ 2147483647 w 895"/>
              <a:gd name="T17" fmla="*/ 2147483647 h 228"/>
              <a:gd name="T18" fmla="*/ 2147483647 w 895"/>
              <a:gd name="T19" fmla="*/ 2147483647 h 228"/>
              <a:gd name="T20" fmla="*/ 2147483647 w 895"/>
              <a:gd name="T21" fmla="*/ 2147483647 h 228"/>
              <a:gd name="T22" fmla="*/ 2147483647 w 895"/>
              <a:gd name="T23" fmla="*/ 2147483647 h 228"/>
              <a:gd name="T24" fmla="*/ 2147483647 w 895"/>
              <a:gd name="T25" fmla="*/ 2147483647 h 228"/>
              <a:gd name="T26" fmla="*/ 2147483647 w 895"/>
              <a:gd name="T27" fmla="*/ 2147483647 h 228"/>
              <a:gd name="T28" fmla="*/ 2147483647 w 895"/>
              <a:gd name="T29" fmla="*/ 2147483647 h 228"/>
              <a:gd name="T30" fmla="*/ 2147483647 w 895"/>
              <a:gd name="T31" fmla="*/ 2147483647 h 228"/>
              <a:gd name="T32" fmla="*/ 2147483647 w 895"/>
              <a:gd name="T33" fmla="*/ 2147483647 h 228"/>
              <a:gd name="T34" fmla="*/ 2147483647 w 895"/>
              <a:gd name="T35" fmla="*/ 2147483647 h 228"/>
              <a:gd name="T36" fmla="*/ 2147483647 w 895"/>
              <a:gd name="T37" fmla="*/ 2147483647 h 228"/>
              <a:gd name="T38" fmla="*/ 2147483647 w 895"/>
              <a:gd name="T39" fmla="*/ 2147483647 h 228"/>
              <a:gd name="T40" fmla="*/ 2147483647 w 895"/>
              <a:gd name="T41" fmla="*/ 2147483647 h 228"/>
              <a:gd name="T42" fmla="*/ 2147483647 w 895"/>
              <a:gd name="T43" fmla="*/ 2147483647 h 228"/>
              <a:gd name="T44" fmla="*/ 2147483647 w 895"/>
              <a:gd name="T45" fmla="*/ 2147483647 h 228"/>
              <a:gd name="T46" fmla="*/ 2147483647 w 895"/>
              <a:gd name="T47" fmla="*/ 2147483647 h 228"/>
              <a:gd name="T48" fmla="*/ 2147483647 w 895"/>
              <a:gd name="T49" fmla="*/ 2147483647 h 228"/>
              <a:gd name="T50" fmla="*/ 2147483647 w 895"/>
              <a:gd name="T51" fmla="*/ 2147483647 h 228"/>
              <a:gd name="T52" fmla="*/ 2147483647 w 895"/>
              <a:gd name="T53" fmla="*/ 2147483647 h 228"/>
              <a:gd name="T54" fmla="*/ 2147483647 w 895"/>
              <a:gd name="T55" fmla="*/ 2147483647 h 228"/>
              <a:gd name="T56" fmla="*/ 2147483647 w 895"/>
              <a:gd name="T57" fmla="*/ 2147483647 h 228"/>
              <a:gd name="T58" fmla="*/ 2147483647 w 895"/>
              <a:gd name="T59" fmla="*/ 2147483647 h 228"/>
              <a:gd name="T60" fmla="*/ 2147483647 w 895"/>
              <a:gd name="T61" fmla="*/ 2147483647 h 228"/>
              <a:gd name="T62" fmla="*/ 2147483647 w 895"/>
              <a:gd name="T63" fmla="*/ 2147483647 h 228"/>
              <a:gd name="T64" fmla="*/ 2147483647 w 895"/>
              <a:gd name="T65" fmla="*/ 2147483647 h 228"/>
              <a:gd name="T66" fmla="*/ 2147483647 w 895"/>
              <a:gd name="T67" fmla="*/ 2147483647 h 228"/>
              <a:gd name="T68" fmla="*/ 2147483647 w 895"/>
              <a:gd name="T69" fmla="*/ 2147483647 h 228"/>
              <a:gd name="T70" fmla="*/ 2147483647 w 895"/>
              <a:gd name="T71" fmla="*/ 2147483647 h 228"/>
              <a:gd name="T72" fmla="*/ 2147483647 w 895"/>
              <a:gd name="T73" fmla="*/ 2147483647 h 228"/>
              <a:gd name="T74" fmla="*/ 2147483647 w 895"/>
              <a:gd name="T75" fmla="*/ 2147483647 h 228"/>
              <a:gd name="T76" fmla="*/ 2147483647 w 895"/>
              <a:gd name="T77" fmla="*/ 2147483647 h 228"/>
              <a:gd name="T78" fmla="*/ 2147483647 w 895"/>
              <a:gd name="T79" fmla="*/ 2147483647 h 228"/>
              <a:gd name="T80" fmla="*/ 2147483647 w 895"/>
              <a:gd name="T81" fmla="*/ 2147483647 h 228"/>
              <a:gd name="T82" fmla="*/ 2147483647 w 895"/>
              <a:gd name="T83" fmla="*/ 2147483647 h 228"/>
              <a:gd name="T84" fmla="*/ 2147483647 w 895"/>
              <a:gd name="T85" fmla="*/ 2147483647 h 228"/>
              <a:gd name="T86" fmla="*/ 2147483647 w 895"/>
              <a:gd name="T87" fmla="*/ 2147483647 h 228"/>
              <a:gd name="T88" fmla="*/ 2147483647 w 895"/>
              <a:gd name="T89" fmla="*/ 2147483647 h 228"/>
              <a:gd name="T90" fmla="*/ 2147483647 w 895"/>
              <a:gd name="T91" fmla="*/ 2147483647 h 228"/>
              <a:gd name="T92" fmla="*/ 2147483647 w 895"/>
              <a:gd name="T93" fmla="*/ 2147483647 h 228"/>
              <a:gd name="T94" fmla="*/ 2147483647 w 895"/>
              <a:gd name="T95" fmla="*/ 2147483647 h 228"/>
              <a:gd name="T96" fmla="*/ 2147483647 w 895"/>
              <a:gd name="T97" fmla="*/ 2147483647 h 228"/>
              <a:gd name="T98" fmla="*/ 2147483647 w 895"/>
              <a:gd name="T99" fmla="*/ 2147483647 h 228"/>
              <a:gd name="T100" fmla="*/ 2147483647 w 895"/>
              <a:gd name="T101" fmla="*/ 2147483647 h 228"/>
              <a:gd name="T102" fmla="*/ 2147483647 w 895"/>
              <a:gd name="T103" fmla="*/ 2147483647 h 228"/>
              <a:gd name="T104" fmla="*/ 2147483647 w 895"/>
              <a:gd name="T105" fmla="*/ 2147483647 h 228"/>
              <a:gd name="T106" fmla="*/ 2147483647 w 895"/>
              <a:gd name="T107" fmla="*/ 2147483647 h 228"/>
              <a:gd name="T108" fmla="*/ 2147483647 w 895"/>
              <a:gd name="T109" fmla="*/ 2147483647 h 228"/>
              <a:gd name="T110" fmla="*/ 2147483647 w 895"/>
              <a:gd name="T111" fmla="*/ 2147483647 h 228"/>
              <a:gd name="T112" fmla="*/ 2147483647 w 895"/>
              <a:gd name="T113" fmla="*/ 2147483647 h 228"/>
              <a:gd name="T114" fmla="*/ 2147483647 w 895"/>
              <a:gd name="T115" fmla="*/ 2147483647 h 228"/>
              <a:gd name="T116" fmla="*/ 2147483647 w 895"/>
              <a:gd name="T117" fmla="*/ 2147483647 h 228"/>
              <a:gd name="T118" fmla="*/ 2147483647 w 895"/>
              <a:gd name="T119" fmla="*/ 2147483647 h 228"/>
              <a:gd name="T120" fmla="*/ 2147483647 w 895"/>
              <a:gd name="T121" fmla="*/ 2147483647 h 228"/>
              <a:gd name="T122" fmla="*/ 2147483647 w 895"/>
              <a:gd name="T123" fmla="*/ 2147483647 h 2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895" h="228">
                <a:moveTo>
                  <a:pt x="868" y="189"/>
                </a:moveTo>
                <a:cubicBezTo>
                  <a:pt x="868" y="187"/>
                  <a:pt x="868" y="187"/>
                  <a:pt x="868" y="187"/>
                </a:cubicBezTo>
                <a:cubicBezTo>
                  <a:pt x="872" y="187"/>
                  <a:pt x="872" y="187"/>
                  <a:pt x="872" y="187"/>
                </a:cubicBezTo>
                <a:cubicBezTo>
                  <a:pt x="872" y="186"/>
                  <a:pt x="872" y="186"/>
                  <a:pt x="872" y="186"/>
                </a:cubicBezTo>
                <a:cubicBezTo>
                  <a:pt x="868" y="185"/>
                  <a:pt x="868" y="185"/>
                  <a:pt x="868" y="185"/>
                </a:cubicBezTo>
                <a:cubicBezTo>
                  <a:pt x="868" y="185"/>
                  <a:pt x="868" y="185"/>
                  <a:pt x="868" y="185"/>
                </a:cubicBezTo>
                <a:cubicBezTo>
                  <a:pt x="868" y="183"/>
                  <a:pt x="868" y="183"/>
                  <a:pt x="868" y="183"/>
                </a:cubicBezTo>
                <a:cubicBezTo>
                  <a:pt x="873" y="181"/>
                  <a:pt x="873" y="181"/>
                  <a:pt x="873" y="181"/>
                </a:cubicBezTo>
                <a:cubicBezTo>
                  <a:pt x="872" y="180"/>
                  <a:pt x="872" y="180"/>
                  <a:pt x="872" y="180"/>
                </a:cubicBezTo>
                <a:cubicBezTo>
                  <a:pt x="872" y="180"/>
                  <a:pt x="872" y="180"/>
                  <a:pt x="872" y="180"/>
                </a:cubicBezTo>
                <a:cubicBezTo>
                  <a:pt x="872" y="180"/>
                  <a:pt x="872" y="180"/>
                  <a:pt x="872" y="180"/>
                </a:cubicBezTo>
                <a:cubicBezTo>
                  <a:pt x="872" y="180"/>
                  <a:pt x="872" y="180"/>
                  <a:pt x="872" y="180"/>
                </a:cubicBezTo>
                <a:cubicBezTo>
                  <a:pt x="872" y="180"/>
                  <a:pt x="872" y="180"/>
                  <a:pt x="872" y="180"/>
                </a:cubicBezTo>
                <a:cubicBezTo>
                  <a:pt x="872" y="178"/>
                  <a:pt x="872" y="178"/>
                  <a:pt x="872" y="178"/>
                </a:cubicBezTo>
                <a:cubicBezTo>
                  <a:pt x="873" y="178"/>
                  <a:pt x="873" y="178"/>
                  <a:pt x="873" y="178"/>
                </a:cubicBezTo>
                <a:cubicBezTo>
                  <a:pt x="875" y="178"/>
                  <a:pt x="875" y="178"/>
                  <a:pt x="875" y="178"/>
                </a:cubicBezTo>
                <a:cubicBezTo>
                  <a:pt x="875" y="176"/>
                  <a:pt x="875" y="176"/>
                  <a:pt x="875" y="176"/>
                </a:cubicBezTo>
                <a:cubicBezTo>
                  <a:pt x="875" y="176"/>
                  <a:pt x="875" y="176"/>
                  <a:pt x="875" y="176"/>
                </a:cubicBezTo>
                <a:cubicBezTo>
                  <a:pt x="875" y="176"/>
                  <a:pt x="875" y="176"/>
                  <a:pt x="875" y="176"/>
                </a:cubicBezTo>
                <a:cubicBezTo>
                  <a:pt x="874" y="176"/>
                  <a:pt x="874" y="176"/>
                  <a:pt x="874" y="176"/>
                </a:cubicBezTo>
                <a:cubicBezTo>
                  <a:pt x="874" y="176"/>
                  <a:pt x="874" y="176"/>
                  <a:pt x="874" y="176"/>
                </a:cubicBezTo>
                <a:cubicBezTo>
                  <a:pt x="874" y="176"/>
                  <a:pt x="874" y="176"/>
                  <a:pt x="874" y="176"/>
                </a:cubicBezTo>
                <a:cubicBezTo>
                  <a:pt x="874" y="176"/>
                  <a:pt x="874" y="176"/>
                  <a:pt x="874" y="176"/>
                </a:cubicBezTo>
                <a:cubicBezTo>
                  <a:pt x="874" y="176"/>
                  <a:pt x="874" y="176"/>
                  <a:pt x="874" y="176"/>
                </a:cubicBezTo>
                <a:cubicBezTo>
                  <a:pt x="874" y="176"/>
                  <a:pt x="874" y="176"/>
                  <a:pt x="874" y="176"/>
                </a:cubicBezTo>
                <a:cubicBezTo>
                  <a:pt x="874" y="175"/>
                  <a:pt x="874" y="175"/>
                  <a:pt x="874" y="175"/>
                </a:cubicBezTo>
                <a:cubicBezTo>
                  <a:pt x="873" y="175"/>
                  <a:pt x="873" y="175"/>
                  <a:pt x="873" y="175"/>
                </a:cubicBezTo>
                <a:cubicBezTo>
                  <a:pt x="873" y="175"/>
                  <a:pt x="873" y="175"/>
                  <a:pt x="873" y="175"/>
                </a:cubicBezTo>
                <a:cubicBezTo>
                  <a:pt x="873" y="174"/>
                  <a:pt x="873" y="174"/>
                  <a:pt x="873" y="174"/>
                </a:cubicBezTo>
                <a:cubicBezTo>
                  <a:pt x="872" y="174"/>
                  <a:pt x="872" y="174"/>
                  <a:pt x="872" y="174"/>
                </a:cubicBezTo>
                <a:cubicBezTo>
                  <a:pt x="872" y="173"/>
                  <a:pt x="872" y="173"/>
                  <a:pt x="872" y="173"/>
                </a:cubicBezTo>
                <a:cubicBezTo>
                  <a:pt x="872" y="172"/>
                  <a:pt x="872" y="172"/>
                  <a:pt x="872" y="172"/>
                </a:cubicBezTo>
                <a:cubicBezTo>
                  <a:pt x="870" y="172"/>
                  <a:pt x="870" y="172"/>
                  <a:pt x="870" y="172"/>
                </a:cubicBezTo>
                <a:cubicBezTo>
                  <a:pt x="870" y="172"/>
                  <a:pt x="870" y="172"/>
                  <a:pt x="870" y="172"/>
                </a:cubicBezTo>
                <a:cubicBezTo>
                  <a:pt x="870" y="171"/>
                  <a:pt x="870" y="171"/>
                  <a:pt x="870" y="171"/>
                </a:cubicBezTo>
                <a:cubicBezTo>
                  <a:pt x="869" y="171"/>
                  <a:pt x="869" y="171"/>
                  <a:pt x="869" y="171"/>
                </a:cubicBezTo>
                <a:cubicBezTo>
                  <a:pt x="867" y="172"/>
                  <a:pt x="867" y="172"/>
                  <a:pt x="867" y="172"/>
                </a:cubicBezTo>
                <a:cubicBezTo>
                  <a:pt x="864" y="172"/>
                  <a:pt x="864" y="172"/>
                  <a:pt x="864" y="172"/>
                </a:cubicBezTo>
                <a:cubicBezTo>
                  <a:pt x="863" y="172"/>
                  <a:pt x="863" y="172"/>
                  <a:pt x="863" y="172"/>
                </a:cubicBezTo>
                <a:cubicBezTo>
                  <a:pt x="859" y="171"/>
                  <a:pt x="859" y="171"/>
                  <a:pt x="859" y="171"/>
                </a:cubicBezTo>
                <a:cubicBezTo>
                  <a:pt x="857" y="171"/>
                  <a:pt x="857" y="171"/>
                  <a:pt x="857" y="171"/>
                </a:cubicBezTo>
                <a:cubicBezTo>
                  <a:pt x="856" y="171"/>
                  <a:pt x="856" y="171"/>
                  <a:pt x="856" y="171"/>
                </a:cubicBezTo>
                <a:cubicBezTo>
                  <a:pt x="852" y="170"/>
                  <a:pt x="852" y="170"/>
                  <a:pt x="852" y="170"/>
                </a:cubicBezTo>
                <a:cubicBezTo>
                  <a:pt x="850" y="170"/>
                  <a:pt x="850" y="170"/>
                  <a:pt x="850" y="170"/>
                </a:cubicBezTo>
                <a:cubicBezTo>
                  <a:pt x="849" y="170"/>
                  <a:pt x="849" y="170"/>
                  <a:pt x="849" y="170"/>
                </a:cubicBezTo>
                <a:cubicBezTo>
                  <a:pt x="846" y="169"/>
                  <a:pt x="846" y="169"/>
                  <a:pt x="846" y="169"/>
                </a:cubicBezTo>
                <a:cubicBezTo>
                  <a:pt x="845" y="168"/>
                  <a:pt x="845" y="168"/>
                  <a:pt x="845" y="168"/>
                </a:cubicBezTo>
                <a:cubicBezTo>
                  <a:pt x="844" y="168"/>
                  <a:pt x="844" y="168"/>
                  <a:pt x="844" y="168"/>
                </a:cubicBezTo>
                <a:cubicBezTo>
                  <a:pt x="842" y="167"/>
                  <a:pt x="842" y="167"/>
                  <a:pt x="842" y="167"/>
                </a:cubicBezTo>
                <a:cubicBezTo>
                  <a:pt x="842" y="167"/>
                  <a:pt x="842" y="167"/>
                  <a:pt x="842" y="167"/>
                </a:cubicBezTo>
                <a:cubicBezTo>
                  <a:pt x="841" y="166"/>
                  <a:pt x="841" y="166"/>
                  <a:pt x="841" y="166"/>
                </a:cubicBezTo>
                <a:cubicBezTo>
                  <a:pt x="838" y="165"/>
                  <a:pt x="838" y="165"/>
                  <a:pt x="838" y="165"/>
                </a:cubicBezTo>
                <a:cubicBezTo>
                  <a:pt x="838" y="165"/>
                  <a:pt x="838" y="165"/>
                  <a:pt x="838" y="165"/>
                </a:cubicBezTo>
                <a:cubicBezTo>
                  <a:pt x="838" y="163"/>
                  <a:pt x="838" y="163"/>
                  <a:pt x="838" y="163"/>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2"/>
                  <a:pt x="837" y="162"/>
                  <a:pt x="837" y="162"/>
                </a:cubicBezTo>
                <a:cubicBezTo>
                  <a:pt x="837" y="161"/>
                  <a:pt x="837" y="161"/>
                  <a:pt x="837" y="161"/>
                </a:cubicBezTo>
                <a:cubicBezTo>
                  <a:pt x="837" y="161"/>
                  <a:pt x="837" y="161"/>
                  <a:pt x="837"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6" y="161"/>
                  <a:pt x="836" y="161"/>
                  <a:pt x="836"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5" y="161"/>
                  <a:pt x="835" y="161"/>
                  <a:pt x="835"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1"/>
                  <a:pt x="834" y="161"/>
                  <a:pt x="834" y="161"/>
                </a:cubicBezTo>
                <a:cubicBezTo>
                  <a:pt x="834" y="162"/>
                  <a:pt x="834" y="162"/>
                  <a:pt x="834"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3" y="162"/>
                  <a:pt x="833" y="162"/>
                  <a:pt x="833" y="162"/>
                </a:cubicBezTo>
                <a:cubicBezTo>
                  <a:pt x="832" y="163"/>
                  <a:pt x="832" y="163"/>
                  <a:pt x="832" y="163"/>
                </a:cubicBezTo>
                <a:cubicBezTo>
                  <a:pt x="833" y="165"/>
                  <a:pt x="833" y="165"/>
                  <a:pt x="833" y="165"/>
                </a:cubicBezTo>
                <a:cubicBezTo>
                  <a:pt x="831" y="166"/>
                  <a:pt x="831" y="166"/>
                  <a:pt x="831" y="166"/>
                </a:cubicBezTo>
                <a:cubicBezTo>
                  <a:pt x="830" y="166"/>
                  <a:pt x="830" y="166"/>
                  <a:pt x="830" y="166"/>
                </a:cubicBezTo>
                <a:cubicBezTo>
                  <a:pt x="828" y="167"/>
                  <a:pt x="828" y="167"/>
                  <a:pt x="828" y="167"/>
                </a:cubicBezTo>
                <a:cubicBezTo>
                  <a:pt x="826" y="168"/>
                  <a:pt x="826" y="168"/>
                  <a:pt x="826" y="168"/>
                </a:cubicBezTo>
                <a:cubicBezTo>
                  <a:pt x="825" y="169"/>
                  <a:pt x="825" y="169"/>
                  <a:pt x="825" y="169"/>
                </a:cubicBezTo>
                <a:cubicBezTo>
                  <a:pt x="823" y="169"/>
                  <a:pt x="823" y="169"/>
                  <a:pt x="823" y="169"/>
                </a:cubicBezTo>
                <a:cubicBezTo>
                  <a:pt x="820" y="170"/>
                  <a:pt x="820" y="170"/>
                  <a:pt x="820" y="170"/>
                </a:cubicBezTo>
                <a:cubicBezTo>
                  <a:pt x="819" y="170"/>
                  <a:pt x="819" y="170"/>
                  <a:pt x="819" y="170"/>
                </a:cubicBezTo>
                <a:cubicBezTo>
                  <a:pt x="817" y="171"/>
                  <a:pt x="817" y="171"/>
                  <a:pt x="817" y="171"/>
                </a:cubicBezTo>
                <a:cubicBezTo>
                  <a:pt x="814" y="172"/>
                  <a:pt x="814" y="172"/>
                  <a:pt x="814" y="172"/>
                </a:cubicBezTo>
                <a:cubicBezTo>
                  <a:pt x="813" y="172"/>
                  <a:pt x="813" y="172"/>
                  <a:pt x="813" y="172"/>
                </a:cubicBezTo>
                <a:cubicBezTo>
                  <a:pt x="810" y="172"/>
                  <a:pt x="810" y="172"/>
                  <a:pt x="810" y="172"/>
                </a:cubicBezTo>
                <a:cubicBezTo>
                  <a:pt x="806" y="172"/>
                  <a:pt x="806" y="172"/>
                  <a:pt x="806" y="172"/>
                </a:cubicBezTo>
                <a:cubicBezTo>
                  <a:pt x="805" y="172"/>
                  <a:pt x="805" y="172"/>
                  <a:pt x="805" y="172"/>
                </a:cubicBezTo>
                <a:cubicBezTo>
                  <a:pt x="802" y="172"/>
                  <a:pt x="802" y="172"/>
                  <a:pt x="802" y="172"/>
                </a:cubicBezTo>
                <a:cubicBezTo>
                  <a:pt x="800" y="172"/>
                  <a:pt x="800" y="172"/>
                  <a:pt x="800" y="172"/>
                </a:cubicBezTo>
                <a:cubicBezTo>
                  <a:pt x="799" y="172"/>
                  <a:pt x="799" y="172"/>
                  <a:pt x="799" y="172"/>
                </a:cubicBezTo>
                <a:cubicBezTo>
                  <a:pt x="799" y="173"/>
                  <a:pt x="799" y="173"/>
                  <a:pt x="799" y="173"/>
                </a:cubicBezTo>
                <a:cubicBezTo>
                  <a:pt x="799" y="173"/>
                  <a:pt x="799" y="173"/>
                  <a:pt x="799" y="173"/>
                </a:cubicBezTo>
                <a:cubicBezTo>
                  <a:pt x="798" y="173"/>
                  <a:pt x="798" y="173"/>
                  <a:pt x="798" y="173"/>
                </a:cubicBezTo>
                <a:cubicBezTo>
                  <a:pt x="798" y="174"/>
                  <a:pt x="798" y="174"/>
                  <a:pt x="798" y="174"/>
                </a:cubicBezTo>
                <a:cubicBezTo>
                  <a:pt x="798" y="175"/>
                  <a:pt x="798" y="175"/>
                  <a:pt x="798" y="175"/>
                </a:cubicBezTo>
                <a:cubicBezTo>
                  <a:pt x="798" y="175"/>
                  <a:pt x="798" y="175"/>
                  <a:pt x="798" y="175"/>
                </a:cubicBezTo>
                <a:cubicBezTo>
                  <a:pt x="798" y="175"/>
                  <a:pt x="798" y="175"/>
                  <a:pt x="798" y="175"/>
                </a:cubicBezTo>
                <a:cubicBezTo>
                  <a:pt x="798" y="176"/>
                  <a:pt x="798" y="176"/>
                  <a:pt x="798" y="176"/>
                </a:cubicBezTo>
                <a:cubicBezTo>
                  <a:pt x="798" y="176"/>
                  <a:pt x="798" y="176"/>
                  <a:pt x="798" y="176"/>
                </a:cubicBezTo>
                <a:cubicBezTo>
                  <a:pt x="798" y="176"/>
                  <a:pt x="798" y="176"/>
                  <a:pt x="798" y="176"/>
                </a:cubicBezTo>
                <a:cubicBezTo>
                  <a:pt x="798" y="177"/>
                  <a:pt x="798" y="177"/>
                  <a:pt x="798" y="177"/>
                </a:cubicBezTo>
                <a:cubicBezTo>
                  <a:pt x="798" y="177"/>
                  <a:pt x="798" y="177"/>
                  <a:pt x="798" y="177"/>
                </a:cubicBezTo>
                <a:cubicBezTo>
                  <a:pt x="798" y="177"/>
                  <a:pt x="798" y="177"/>
                  <a:pt x="798" y="177"/>
                </a:cubicBezTo>
                <a:cubicBezTo>
                  <a:pt x="798" y="177"/>
                  <a:pt x="798" y="177"/>
                  <a:pt x="798" y="177"/>
                </a:cubicBezTo>
                <a:cubicBezTo>
                  <a:pt x="798" y="177"/>
                  <a:pt x="798" y="177"/>
                  <a:pt x="798" y="177"/>
                </a:cubicBezTo>
                <a:cubicBezTo>
                  <a:pt x="798" y="179"/>
                  <a:pt x="798" y="179"/>
                  <a:pt x="798" y="179"/>
                </a:cubicBezTo>
                <a:cubicBezTo>
                  <a:pt x="800" y="179"/>
                  <a:pt x="800" y="179"/>
                  <a:pt x="800" y="179"/>
                </a:cubicBezTo>
                <a:cubicBezTo>
                  <a:pt x="800" y="179"/>
                  <a:pt x="800" y="179"/>
                  <a:pt x="800" y="179"/>
                </a:cubicBezTo>
                <a:cubicBezTo>
                  <a:pt x="800" y="179"/>
                  <a:pt x="800" y="179"/>
                  <a:pt x="800" y="179"/>
                </a:cubicBezTo>
                <a:cubicBezTo>
                  <a:pt x="800" y="179"/>
                  <a:pt x="800" y="179"/>
                  <a:pt x="800" y="179"/>
                </a:cubicBezTo>
                <a:cubicBezTo>
                  <a:pt x="800" y="180"/>
                  <a:pt x="800" y="180"/>
                  <a:pt x="800" y="180"/>
                </a:cubicBezTo>
                <a:cubicBezTo>
                  <a:pt x="800" y="180"/>
                  <a:pt x="800" y="180"/>
                  <a:pt x="800" y="180"/>
                </a:cubicBezTo>
                <a:cubicBezTo>
                  <a:pt x="800" y="180"/>
                  <a:pt x="800" y="180"/>
                  <a:pt x="800" y="180"/>
                </a:cubicBezTo>
                <a:cubicBezTo>
                  <a:pt x="800" y="180"/>
                  <a:pt x="800" y="180"/>
                  <a:pt x="800" y="180"/>
                </a:cubicBezTo>
                <a:cubicBezTo>
                  <a:pt x="800" y="180"/>
                  <a:pt x="800" y="180"/>
                  <a:pt x="800" y="180"/>
                </a:cubicBezTo>
                <a:cubicBezTo>
                  <a:pt x="800" y="180"/>
                  <a:pt x="800" y="180"/>
                  <a:pt x="800" y="180"/>
                </a:cubicBezTo>
                <a:cubicBezTo>
                  <a:pt x="800" y="181"/>
                  <a:pt x="800" y="181"/>
                  <a:pt x="800" y="181"/>
                </a:cubicBezTo>
                <a:cubicBezTo>
                  <a:pt x="800" y="181"/>
                  <a:pt x="800" y="181"/>
                  <a:pt x="800" y="181"/>
                </a:cubicBezTo>
                <a:cubicBezTo>
                  <a:pt x="800" y="181"/>
                  <a:pt x="800" y="181"/>
                  <a:pt x="800" y="181"/>
                </a:cubicBezTo>
                <a:cubicBezTo>
                  <a:pt x="799" y="181"/>
                  <a:pt x="799" y="181"/>
                  <a:pt x="799" y="181"/>
                </a:cubicBezTo>
                <a:cubicBezTo>
                  <a:pt x="804" y="184"/>
                  <a:pt x="804" y="184"/>
                  <a:pt x="804" y="184"/>
                </a:cubicBezTo>
                <a:cubicBezTo>
                  <a:pt x="804" y="185"/>
                  <a:pt x="804" y="185"/>
                  <a:pt x="804" y="185"/>
                </a:cubicBezTo>
                <a:cubicBezTo>
                  <a:pt x="804" y="185"/>
                  <a:pt x="804" y="185"/>
                  <a:pt x="804" y="185"/>
                </a:cubicBezTo>
                <a:cubicBezTo>
                  <a:pt x="801" y="185"/>
                  <a:pt x="801" y="185"/>
                  <a:pt x="801" y="185"/>
                </a:cubicBezTo>
                <a:cubicBezTo>
                  <a:pt x="801" y="186"/>
                  <a:pt x="801" y="186"/>
                  <a:pt x="801" y="186"/>
                </a:cubicBezTo>
                <a:cubicBezTo>
                  <a:pt x="796" y="188"/>
                  <a:pt x="796" y="188"/>
                  <a:pt x="796" y="188"/>
                </a:cubicBezTo>
                <a:cubicBezTo>
                  <a:pt x="795" y="188"/>
                  <a:pt x="795" y="188"/>
                  <a:pt x="795" y="188"/>
                </a:cubicBezTo>
                <a:cubicBezTo>
                  <a:pt x="795" y="188"/>
                  <a:pt x="795" y="188"/>
                  <a:pt x="795" y="188"/>
                </a:cubicBezTo>
                <a:cubicBezTo>
                  <a:pt x="795" y="188"/>
                  <a:pt x="795" y="188"/>
                  <a:pt x="795" y="188"/>
                </a:cubicBezTo>
                <a:cubicBezTo>
                  <a:pt x="794" y="188"/>
                  <a:pt x="794" y="188"/>
                  <a:pt x="794" y="188"/>
                </a:cubicBezTo>
                <a:cubicBezTo>
                  <a:pt x="794" y="188"/>
                  <a:pt x="794" y="188"/>
                  <a:pt x="794" y="188"/>
                </a:cubicBezTo>
                <a:cubicBezTo>
                  <a:pt x="791" y="189"/>
                  <a:pt x="791" y="189"/>
                  <a:pt x="791" y="189"/>
                </a:cubicBezTo>
                <a:cubicBezTo>
                  <a:pt x="783" y="189"/>
                  <a:pt x="783" y="189"/>
                  <a:pt x="783" y="189"/>
                </a:cubicBezTo>
                <a:cubicBezTo>
                  <a:pt x="783" y="189"/>
                  <a:pt x="783" y="189"/>
                  <a:pt x="783" y="189"/>
                </a:cubicBezTo>
                <a:cubicBezTo>
                  <a:pt x="783" y="177"/>
                  <a:pt x="783" y="177"/>
                  <a:pt x="783" y="177"/>
                </a:cubicBezTo>
                <a:cubicBezTo>
                  <a:pt x="780" y="173"/>
                  <a:pt x="780" y="173"/>
                  <a:pt x="780" y="173"/>
                </a:cubicBezTo>
                <a:cubicBezTo>
                  <a:pt x="780" y="161"/>
                  <a:pt x="780" y="161"/>
                  <a:pt x="780" y="161"/>
                </a:cubicBezTo>
                <a:cubicBezTo>
                  <a:pt x="777" y="158"/>
                  <a:pt x="777" y="158"/>
                  <a:pt x="777" y="158"/>
                </a:cubicBezTo>
                <a:cubicBezTo>
                  <a:pt x="777" y="149"/>
                  <a:pt x="777" y="149"/>
                  <a:pt x="777" y="149"/>
                </a:cubicBezTo>
                <a:cubicBezTo>
                  <a:pt x="772" y="145"/>
                  <a:pt x="772" y="145"/>
                  <a:pt x="772" y="145"/>
                </a:cubicBezTo>
                <a:cubicBezTo>
                  <a:pt x="772" y="145"/>
                  <a:pt x="772" y="145"/>
                  <a:pt x="772" y="145"/>
                </a:cubicBezTo>
                <a:cubicBezTo>
                  <a:pt x="772" y="145"/>
                  <a:pt x="772" y="145"/>
                  <a:pt x="772" y="145"/>
                </a:cubicBezTo>
                <a:cubicBezTo>
                  <a:pt x="772" y="143"/>
                  <a:pt x="772" y="143"/>
                  <a:pt x="772" y="143"/>
                </a:cubicBezTo>
                <a:cubicBezTo>
                  <a:pt x="765" y="150"/>
                  <a:pt x="765" y="150"/>
                  <a:pt x="765" y="150"/>
                </a:cubicBezTo>
                <a:cubicBezTo>
                  <a:pt x="765" y="152"/>
                  <a:pt x="765" y="152"/>
                  <a:pt x="765" y="152"/>
                </a:cubicBezTo>
                <a:cubicBezTo>
                  <a:pt x="765" y="154"/>
                  <a:pt x="765" y="154"/>
                  <a:pt x="765" y="154"/>
                </a:cubicBezTo>
                <a:cubicBezTo>
                  <a:pt x="765" y="154"/>
                  <a:pt x="765" y="154"/>
                  <a:pt x="765" y="154"/>
                </a:cubicBezTo>
                <a:cubicBezTo>
                  <a:pt x="765" y="155"/>
                  <a:pt x="765" y="155"/>
                  <a:pt x="765" y="155"/>
                </a:cubicBezTo>
                <a:cubicBezTo>
                  <a:pt x="765" y="158"/>
                  <a:pt x="765" y="158"/>
                  <a:pt x="765" y="158"/>
                </a:cubicBezTo>
                <a:cubicBezTo>
                  <a:pt x="765" y="158"/>
                  <a:pt x="765" y="158"/>
                  <a:pt x="765" y="158"/>
                </a:cubicBezTo>
                <a:cubicBezTo>
                  <a:pt x="765" y="154"/>
                  <a:pt x="765" y="154"/>
                  <a:pt x="765" y="154"/>
                </a:cubicBezTo>
                <a:cubicBezTo>
                  <a:pt x="765" y="155"/>
                  <a:pt x="765" y="155"/>
                  <a:pt x="765" y="155"/>
                </a:cubicBezTo>
                <a:cubicBezTo>
                  <a:pt x="765" y="158"/>
                  <a:pt x="765" y="158"/>
                  <a:pt x="765" y="158"/>
                </a:cubicBezTo>
                <a:cubicBezTo>
                  <a:pt x="765" y="158"/>
                  <a:pt x="765" y="158"/>
                  <a:pt x="765" y="158"/>
                </a:cubicBezTo>
                <a:cubicBezTo>
                  <a:pt x="760" y="163"/>
                  <a:pt x="760" y="163"/>
                  <a:pt x="760" y="163"/>
                </a:cubicBezTo>
                <a:cubicBezTo>
                  <a:pt x="760" y="171"/>
                  <a:pt x="760" y="171"/>
                  <a:pt x="760" y="171"/>
                </a:cubicBezTo>
                <a:cubicBezTo>
                  <a:pt x="756" y="175"/>
                  <a:pt x="756" y="175"/>
                  <a:pt x="756" y="175"/>
                </a:cubicBezTo>
                <a:cubicBezTo>
                  <a:pt x="756" y="132"/>
                  <a:pt x="756" y="132"/>
                  <a:pt x="756" y="132"/>
                </a:cubicBezTo>
                <a:cubicBezTo>
                  <a:pt x="748" y="132"/>
                  <a:pt x="748" y="132"/>
                  <a:pt x="748" y="132"/>
                </a:cubicBezTo>
                <a:cubicBezTo>
                  <a:pt x="748" y="132"/>
                  <a:pt x="748" y="132"/>
                  <a:pt x="748" y="132"/>
                </a:cubicBezTo>
                <a:cubicBezTo>
                  <a:pt x="741" y="132"/>
                  <a:pt x="741" y="132"/>
                  <a:pt x="741" y="132"/>
                </a:cubicBezTo>
                <a:cubicBezTo>
                  <a:pt x="741" y="133"/>
                  <a:pt x="741" y="133"/>
                  <a:pt x="741" y="133"/>
                </a:cubicBezTo>
                <a:cubicBezTo>
                  <a:pt x="735" y="133"/>
                  <a:pt x="735" y="133"/>
                  <a:pt x="735" y="133"/>
                </a:cubicBezTo>
                <a:cubicBezTo>
                  <a:pt x="734" y="137"/>
                  <a:pt x="734" y="137"/>
                  <a:pt x="734" y="137"/>
                </a:cubicBezTo>
                <a:cubicBezTo>
                  <a:pt x="734" y="137"/>
                  <a:pt x="734" y="137"/>
                  <a:pt x="734" y="137"/>
                </a:cubicBezTo>
                <a:cubicBezTo>
                  <a:pt x="734" y="137"/>
                  <a:pt x="734" y="137"/>
                  <a:pt x="734" y="137"/>
                </a:cubicBezTo>
                <a:cubicBezTo>
                  <a:pt x="734" y="189"/>
                  <a:pt x="734" y="189"/>
                  <a:pt x="734" y="189"/>
                </a:cubicBezTo>
                <a:cubicBezTo>
                  <a:pt x="715" y="189"/>
                  <a:pt x="715" y="189"/>
                  <a:pt x="715" y="189"/>
                </a:cubicBezTo>
                <a:cubicBezTo>
                  <a:pt x="715" y="136"/>
                  <a:pt x="715" y="136"/>
                  <a:pt x="715" y="136"/>
                </a:cubicBezTo>
                <a:cubicBezTo>
                  <a:pt x="714" y="131"/>
                  <a:pt x="714" y="131"/>
                  <a:pt x="714" y="131"/>
                </a:cubicBezTo>
                <a:cubicBezTo>
                  <a:pt x="714" y="130"/>
                  <a:pt x="714" y="130"/>
                  <a:pt x="714" y="130"/>
                </a:cubicBezTo>
                <a:cubicBezTo>
                  <a:pt x="714" y="130"/>
                  <a:pt x="714" y="130"/>
                  <a:pt x="714" y="130"/>
                </a:cubicBezTo>
                <a:cubicBezTo>
                  <a:pt x="714" y="129"/>
                  <a:pt x="714" y="129"/>
                  <a:pt x="714" y="129"/>
                </a:cubicBezTo>
                <a:cubicBezTo>
                  <a:pt x="713" y="129"/>
                  <a:pt x="713" y="129"/>
                  <a:pt x="713" y="129"/>
                </a:cubicBezTo>
                <a:cubicBezTo>
                  <a:pt x="712" y="129"/>
                  <a:pt x="712" y="129"/>
                  <a:pt x="712" y="129"/>
                </a:cubicBezTo>
                <a:cubicBezTo>
                  <a:pt x="711" y="130"/>
                  <a:pt x="711" y="130"/>
                  <a:pt x="711" y="130"/>
                </a:cubicBezTo>
                <a:cubicBezTo>
                  <a:pt x="708" y="130"/>
                  <a:pt x="708" y="130"/>
                  <a:pt x="708" y="130"/>
                </a:cubicBezTo>
                <a:cubicBezTo>
                  <a:pt x="708" y="130"/>
                  <a:pt x="708" y="130"/>
                  <a:pt x="708" y="130"/>
                </a:cubicBezTo>
                <a:cubicBezTo>
                  <a:pt x="699" y="130"/>
                  <a:pt x="699" y="130"/>
                  <a:pt x="699" y="130"/>
                </a:cubicBezTo>
                <a:cubicBezTo>
                  <a:pt x="699" y="130"/>
                  <a:pt x="699" y="130"/>
                  <a:pt x="699" y="130"/>
                </a:cubicBezTo>
                <a:cubicBezTo>
                  <a:pt x="692" y="130"/>
                  <a:pt x="692" y="130"/>
                  <a:pt x="692" y="130"/>
                </a:cubicBezTo>
                <a:cubicBezTo>
                  <a:pt x="691" y="186"/>
                  <a:pt x="691" y="186"/>
                  <a:pt x="691" y="186"/>
                </a:cubicBezTo>
                <a:cubicBezTo>
                  <a:pt x="691" y="186"/>
                  <a:pt x="691" y="186"/>
                  <a:pt x="691" y="186"/>
                </a:cubicBezTo>
                <a:cubicBezTo>
                  <a:pt x="690" y="186"/>
                  <a:pt x="690" y="186"/>
                  <a:pt x="690" y="186"/>
                </a:cubicBezTo>
                <a:cubicBezTo>
                  <a:pt x="688" y="186"/>
                  <a:pt x="688" y="186"/>
                  <a:pt x="688" y="186"/>
                </a:cubicBezTo>
                <a:cubicBezTo>
                  <a:pt x="688" y="179"/>
                  <a:pt x="688" y="179"/>
                  <a:pt x="688" y="179"/>
                </a:cubicBezTo>
                <a:cubicBezTo>
                  <a:pt x="688" y="158"/>
                  <a:pt x="688" y="158"/>
                  <a:pt x="688" y="158"/>
                </a:cubicBezTo>
                <a:cubicBezTo>
                  <a:pt x="688" y="156"/>
                  <a:pt x="688" y="156"/>
                  <a:pt x="688" y="156"/>
                </a:cubicBezTo>
                <a:cubicBezTo>
                  <a:pt x="667" y="156"/>
                  <a:pt x="667" y="156"/>
                  <a:pt x="667" y="156"/>
                </a:cubicBezTo>
                <a:cubicBezTo>
                  <a:pt x="666" y="157"/>
                  <a:pt x="666" y="157"/>
                  <a:pt x="666" y="157"/>
                </a:cubicBezTo>
                <a:cubicBezTo>
                  <a:pt x="666" y="158"/>
                  <a:pt x="666" y="158"/>
                  <a:pt x="666" y="158"/>
                </a:cubicBezTo>
                <a:cubicBezTo>
                  <a:pt x="661" y="158"/>
                  <a:pt x="661" y="158"/>
                  <a:pt x="661" y="158"/>
                </a:cubicBezTo>
                <a:cubicBezTo>
                  <a:pt x="661" y="157"/>
                  <a:pt x="661" y="157"/>
                  <a:pt x="661" y="157"/>
                </a:cubicBezTo>
                <a:cubicBezTo>
                  <a:pt x="659" y="157"/>
                  <a:pt x="659" y="157"/>
                  <a:pt x="659" y="157"/>
                </a:cubicBezTo>
                <a:cubicBezTo>
                  <a:pt x="659" y="158"/>
                  <a:pt x="659" y="158"/>
                  <a:pt x="659" y="158"/>
                </a:cubicBezTo>
                <a:cubicBezTo>
                  <a:pt x="659" y="158"/>
                  <a:pt x="659" y="158"/>
                  <a:pt x="659" y="158"/>
                </a:cubicBezTo>
                <a:cubicBezTo>
                  <a:pt x="658" y="158"/>
                  <a:pt x="658" y="158"/>
                  <a:pt x="658" y="158"/>
                </a:cubicBezTo>
                <a:cubicBezTo>
                  <a:pt x="658" y="156"/>
                  <a:pt x="658" y="156"/>
                  <a:pt x="658" y="156"/>
                </a:cubicBezTo>
                <a:cubicBezTo>
                  <a:pt x="658" y="156"/>
                  <a:pt x="658" y="156"/>
                  <a:pt x="658" y="156"/>
                </a:cubicBezTo>
                <a:cubicBezTo>
                  <a:pt x="658" y="155"/>
                  <a:pt x="658" y="155"/>
                  <a:pt x="658" y="155"/>
                </a:cubicBezTo>
                <a:cubicBezTo>
                  <a:pt x="656" y="155"/>
                  <a:pt x="656" y="155"/>
                  <a:pt x="656" y="155"/>
                </a:cubicBezTo>
                <a:cubicBezTo>
                  <a:pt x="656" y="155"/>
                  <a:pt x="656" y="155"/>
                  <a:pt x="656" y="155"/>
                </a:cubicBezTo>
                <a:cubicBezTo>
                  <a:pt x="656" y="156"/>
                  <a:pt x="656" y="156"/>
                  <a:pt x="656" y="156"/>
                </a:cubicBezTo>
                <a:cubicBezTo>
                  <a:pt x="656" y="156"/>
                  <a:pt x="656" y="156"/>
                  <a:pt x="656" y="156"/>
                </a:cubicBezTo>
                <a:cubicBezTo>
                  <a:pt x="656" y="156"/>
                  <a:pt x="656" y="156"/>
                  <a:pt x="656" y="156"/>
                </a:cubicBezTo>
                <a:cubicBezTo>
                  <a:pt x="656" y="158"/>
                  <a:pt x="656" y="158"/>
                  <a:pt x="656" y="158"/>
                </a:cubicBezTo>
                <a:cubicBezTo>
                  <a:pt x="652" y="158"/>
                  <a:pt x="652" y="158"/>
                  <a:pt x="652" y="158"/>
                </a:cubicBezTo>
                <a:cubicBezTo>
                  <a:pt x="650" y="158"/>
                  <a:pt x="650" y="158"/>
                  <a:pt x="650" y="158"/>
                </a:cubicBezTo>
                <a:cubicBezTo>
                  <a:pt x="649" y="158"/>
                  <a:pt x="649" y="158"/>
                  <a:pt x="649" y="158"/>
                </a:cubicBezTo>
                <a:cubicBezTo>
                  <a:pt x="649" y="157"/>
                  <a:pt x="649" y="157"/>
                  <a:pt x="649" y="157"/>
                </a:cubicBezTo>
                <a:cubicBezTo>
                  <a:pt x="649" y="157"/>
                  <a:pt x="649" y="157"/>
                  <a:pt x="649" y="157"/>
                </a:cubicBezTo>
                <a:cubicBezTo>
                  <a:pt x="648" y="156"/>
                  <a:pt x="648" y="156"/>
                  <a:pt x="648" y="156"/>
                </a:cubicBezTo>
                <a:cubicBezTo>
                  <a:pt x="648" y="155"/>
                  <a:pt x="648" y="155"/>
                  <a:pt x="648" y="155"/>
                </a:cubicBezTo>
                <a:cubicBezTo>
                  <a:pt x="647" y="154"/>
                  <a:pt x="647" y="154"/>
                  <a:pt x="647" y="154"/>
                </a:cubicBezTo>
                <a:cubicBezTo>
                  <a:pt x="646" y="154"/>
                  <a:pt x="646" y="154"/>
                  <a:pt x="646" y="154"/>
                </a:cubicBezTo>
                <a:cubicBezTo>
                  <a:pt x="645" y="154"/>
                  <a:pt x="645" y="154"/>
                  <a:pt x="645" y="154"/>
                </a:cubicBezTo>
                <a:cubicBezTo>
                  <a:pt x="645" y="154"/>
                  <a:pt x="645" y="154"/>
                  <a:pt x="645" y="154"/>
                </a:cubicBezTo>
                <a:cubicBezTo>
                  <a:pt x="645" y="154"/>
                  <a:pt x="645" y="154"/>
                  <a:pt x="645" y="154"/>
                </a:cubicBezTo>
                <a:cubicBezTo>
                  <a:pt x="645" y="154"/>
                  <a:pt x="645" y="154"/>
                  <a:pt x="645" y="154"/>
                </a:cubicBezTo>
                <a:cubicBezTo>
                  <a:pt x="644" y="154"/>
                  <a:pt x="644" y="154"/>
                  <a:pt x="644" y="154"/>
                </a:cubicBezTo>
                <a:cubicBezTo>
                  <a:pt x="643" y="154"/>
                  <a:pt x="643" y="154"/>
                  <a:pt x="643" y="154"/>
                </a:cubicBezTo>
                <a:cubicBezTo>
                  <a:pt x="643" y="154"/>
                  <a:pt x="643" y="154"/>
                  <a:pt x="643" y="154"/>
                </a:cubicBezTo>
                <a:cubicBezTo>
                  <a:pt x="643" y="154"/>
                  <a:pt x="643" y="154"/>
                  <a:pt x="643" y="154"/>
                </a:cubicBezTo>
                <a:cubicBezTo>
                  <a:pt x="643" y="154"/>
                  <a:pt x="643" y="154"/>
                  <a:pt x="643" y="154"/>
                </a:cubicBezTo>
                <a:cubicBezTo>
                  <a:pt x="642" y="154"/>
                  <a:pt x="642" y="154"/>
                  <a:pt x="642" y="154"/>
                </a:cubicBezTo>
                <a:cubicBezTo>
                  <a:pt x="641" y="155"/>
                  <a:pt x="641" y="155"/>
                  <a:pt x="641" y="155"/>
                </a:cubicBezTo>
                <a:cubicBezTo>
                  <a:pt x="640" y="156"/>
                  <a:pt x="640" y="156"/>
                  <a:pt x="640" y="156"/>
                </a:cubicBezTo>
                <a:cubicBezTo>
                  <a:pt x="640" y="156"/>
                  <a:pt x="640" y="156"/>
                  <a:pt x="640" y="156"/>
                </a:cubicBezTo>
                <a:cubicBezTo>
                  <a:pt x="640" y="157"/>
                  <a:pt x="640" y="157"/>
                  <a:pt x="640" y="157"/>
                </a:cubicBezTo>
                <a:cubicBezTo>
                  <a:pt x="639" y="157"/>
                  <a:pt x="639" y="157"/>
                  <a:pt x="639" y="157"/>
                </a:cubicBezTo>
                <a:cubicBezTo>
                  <a:pt x="639" y="158"/>
                  <a:pt x="639" y="158"/>
                  <a:pt x="639" y="158"/>
                </a:cubicBezTo>
                <a:cubicBezTo>
                  <a:pt x="635" y="158"/>
                  <a:pt x="635" y="158"/>
                  <a:pt x="635" y="158"/>
                </a:cubicBezTo>
                <a:cubicBezTo>
                  <a:pt x="635" y="155"/>
                  <a:pt x="635" y="155"/>
                  <a:pt x="635" y="155"/>
                </a:cubicBezTo>
                <a:cubicBezTo>
                  <a:pt x="634" y="152"/>
                  <a:pt x="634" y="152"/>
                  <a:pt x="634" y="152"/>
                </a:cubicBezTo>
                <a:cubicBezTo>
                  <a:pt x="620" y="152"/>
                  <a:pt x="620" y="152"/>
                  <a:pt x="620" y="152"/>
                </a:cubicBezTo>
                <a:cubicBezTo>
                  <a:pt x="620" y="157"/>
                  <a:pt x="620" y="157"/>
                  <a:pt x="620" y="157"/>
                </a:cubicBezTo>
                <a:cubicBezTo>
                  <a:pt x="620" y="158"/>
                  <a:pt x="620" y="158"/>
                  <a:pt x="620" y="158"/>
                </a:cubicBezTo>
                <a:cubicBezTo>
                  <a:pt x="619" y="158"/>
                  <a:pt x="619" y="158"/>
                  <a:pt x="619" y="158"/>
                </a:cubicBezTo>
                <a:cubicBezTo>
                  <a:pt x="619" y="186"/>
                  <a:pt x="619" y="186"/>
                  <a:pt x="619" y="186"/>
                </a:cubicBezTo>
                <a:cubicBezTo>
                  <a:pt x="617" y="187"/>
                  <a:pt x="617" y="187"/>
                  <a:pt x="617" y="187"/>
                </a:cubicBezTo>
                <a:cubicBezTo>
                  <a:pt x="617" y="183"/>
                  <a:pt x="617" y="183"/>
                  <a:pt x="617" y="183"/>
                </a:cubicBezTo>
                <a:cubicBezTo>
                  <a:pt x="613" y="183"/>
                  <a:pt x="613" y="183"/>
                  <a:pt x="613" y="183"/>
                </a:cubicBezTo>
                <a:cubicBezTo>
                  <a:pt x="612" y="183"/>
                  <a:pt x="612" y="183"/>
                  <a:pt x="612" y="183"/>
                </a:cubicBezTo>
                <a:cubicBezTo>
                  <a:pt x="612" y="186"/>
                  <a:pt x="612" y="186"/>
                  <a:pt x="612" y="186"/>
                </a:cubicBezTo>
                <a:cubicBezTo>
                  <a:pt x="606" y="186"/>
                  <a:pt x="606" y="186"/>
                  <a:pt x="606" y="186"/>
                </a:cubicBezTo>
                <a:cubicBezTo>
                  <a:pt x="606" y="186"/>
                  <a:pt x="606" y="186"/>
                  <a:pt x="606" y="186"/>
                </a:cubicBezTo>
                <a:cubicBezTo>
                  <a:pt x="606" y="189"/>
                  <a:pt x="606" y="189"/>
                  <a:pt x="606" y="189"/>
                </a:cubicBezTo>
                <a:cubicBezTo>
                  <a:pt x="605" y="189"/>
                  <a:pt x="605" y="189"/>
                  <a:pt x="605" y="189"/>
                </a:cubicBezTo>
                <a:cubicBezTo>
                  <a:pt x="605" y="175"/>
                  <a:pt x="605" y="175"/>
                  <a:pt x="605" y="175"/>
                </a:cubicBezTo>
                <a:cubicBezTo>
                  <a:pt x="604" y="175"/>
                  <a:pt x="604" y="175"/>
                  <a:pt x="604" y="175"/>
                </a:cubicBezTo>
                <a:cubicBezTo>
                  <a:pt x="619" y="158"/>
                  <a:pt x="619" y="158"/>
                  <a:pt x="619" y="158"/>
                </a:cubicBezTo>
                <a:cubicBezTo>
                  <a:pt x="615" y="158"/>
                  <a:pt x="615" y="158"/>
                  <a:pt x="615" y="158"/>
                </a:cubicBezTo>
                <a:cubicBezTo>
                  <a:pt x="615" y="156"/>
                  <a:pt x="615" y="156"/>
                  <a:pt x="615" y="156"/>
                </a:cubicBezTo>
                <a:cubicBezTo>
                  <a:pt x="613" y="157"/>
                  <a:pt x="613" y="157"/>
                  <a:pt x="613" y="157"/>
                </a:cubicBezTo>
                <a:cubicBezTo>
                  <a:pt x="611" y="156"/>
                  <a:pt x="611" y="156"/>
                  <a:pt x="611" y="156"/>
                </a:cubicBezTo>
                <a:cubicBezTo>
                  <a:pt x="611" y="158"/>
                  <a:pt x="611" y="158"/>
                  <a:pt x="611" y="158"/>
                </a:cubicBezTo>
                <a:cubicBezTo>
                  <a:pt x="611" y="158"/>
                  <a:pt x="611" y="158"/>
                  <a:pt x="611" y="158"/>
                </a:cubicBezTo>
                <a:cubicBezTo>
                  <a:pt x="606" y="158"/>
                  <a:pt x="606" y="158"/>
                  <a:pt x="606" y="158"/>
                </a:cubicBezTo>
                <a:cubicBezTo>
                  <a:pt x="606" y="158"/>
                  <a:pt x="606" y="158"/>
                  <a:pt x="606" y="158"/>
                </a:cubicBezTo>
                <a:cubicBezTo>
                  <a:pt x="603" y="158"/>
                  <a:pt x="603" y="158"/>
                  <a:pt x="603" y="158"/>
                </a:cubicBezTo>
                <a:cubicBezTo>
                  <a:pt x="603" y="151"/>
                  <a:pt x="603" y="151"/>
                  <a:pt x="603" y="151"/>
                </a:cubicBezTo>
                <a:cubicBezTo>
                  <a:pt x="597" y="151"/>
                  <a:pt x="597" y="151"/>
                  <a:pt x="597" y="151"/>
                </a:cubicBezTo>
                <a:cubicBezTo>
                  <a:pt x="597" y="153"/>
                  <a:pt x="597" y="153"/>
                  <a:pt x="597" y="153"/>
                </a:cubicBezTo>
                <a:cubicBezTo>
                  <a:pt x="597" y="155"/>
                  <a:pt x="597" y="155"/>
                  <a:pt x="597" y="155"/>
                </a:cubicBezTo>
                <a:cubicBezTo>
                  <a:pt x="586" y="155"/>
                  <a:pt x="586" y="155"/>
                  <a:pt x="586" y="155"/>
                </a:cubicBezTo>
                <a:cubicBezTo>
                  <a:pt x="586" y="155"/>
                  <a:pt x="586" y="155"/>
                  <a:pt x="586" y="155"/>
                </a:cubicBezTo>
                <a:cubicBezTo>
                  <a:pt x="586" y="155"/>
                  <a:pt x="586" y="155"/>
                  <a:pt x="586" y="155"/>
                </a:cubicBezTo>
                <a:cubicBezTo>
                  <a:pt x="575" y="155"/>
                  <a:pt x="575" y="155"/>
                  <a:pt x="575" y="155"/>
                </a:cubicBezTo>
                <a:cubicBezTo>
                  <a:pt x="575" y="153"/>
                  <a:pt x="575" y="153"/>
                  <a:pt x="575" y="153"/>
                </a:cubicBezTo>
                <a:cubicBezTo>
                  <a:pt x="574" y="151"/>
                  <a:pt x="574" y="151"/>
                  <a:pt x="574" y="151"/>
                </a:cubicBezTo>
                <a:cubicBezTo>
                  <a:pt x="568" y="151"/>
                  <a:pt x="568" y="151"/>
                  <a:pt x="568" y="151"/>
                </a:cubicBezTo>
                <a:cubicBezTo>
                  <a:pt x="568" y="157"/>
                  <a:pt x="568" y="157"/>
                  <a:pt x="568" y="157"/>
                </a:cubicBezTo>
                <a:cubicBezTo>
                  <a:pt x="565" y="157"/>
                  <a:pt x="565" y="157"/>
                  <a:pt x="565" y="157"/>
                </a:cubicBezTo>
                <a:cubicBezTo>
                  <a:pt x="565" y="158"/>
                  <a:pt x="565" y="158"/>
                  <a:pt x="565" y="158"/>
                </a:cubicBezTo>
                <a:cubicBezTo>
                  <a:pt x="561" y="158"/>
                  <a:pt x="561" y="158"/>
                  <a:pt x="561" y="158"/>
                </a:cubicBezTo>
                <a:cubicBezTo>
                  <a:pt x="561" y="158"/>
                  <a:pt x="561" y="158"/>
                  <a:pt x="561" y="158"/>
                </a:cubicBezTo>
                <a:cubicBezTo>
                  <a:pt x="560" y="156"/>
                  <a:pt x="560" y="156"/>
                  <a:pt x="560" y="156"/>
                </a:cubicBezTo>
                <a:cubicBezTo>
                  <a:pt x="559" y="157"/>
                  <a:pt x="559" y="157"/>
                  <a:pt x="559" y="157"/>
                </a:cubicBezTo>
                <a:cubicBezTo>
                  <a:pt x="557" y="156"/>
                  <a:pt x="557" y="156"/>
                  <a:pt x="557" y="156"/>
                </a:cubicBezTo>
                <a:cubicBezTo>
                  <a:pt x="557" y="158"/>
                  <a:pt x="557" y="158"/>
                  <a:pt x="557" y="158"/>
                </a:cubicBezTo>
                <a:cubicBezTo>
                  <a:pt x="553" y="158"/>
                  <a:pt x="553" y="158"/>
                  <a:pt x="553" y="158"/>
                </a:cubicBezTo>
                <a:cubicBezTo>
                  <a:pt x="559" y="166"/>
                  <a:pt x="559" y="166"/>
                  <a:pt x="559" y="166"/>
                </a:cubicBezTo>
                <a:cubicBezTo>
                  <a:pt x="559" y="169"/>
                  <a:pt x="559" y="169"/>
                  <a:pt x="559" y="169"/>
                </a:cubicBezTo>
                <a:cubicBezTo>
                  <a:pt x="552" y="173"/>
                  <a:pt x="552" y="173"/>
                  <a:pt x="552" y="173"/>
                </a:cubicBezTo>
                <a:cubicBezTo>
                  <a:pt x="552" y="173"/>
                  <a:pt x="552" y="173"/>
                  <a:pt x="552" y="173"/>
                </a:cubicBezTo>
                <a:cubicBezTo>
                  <a:pt x="549" y="173"/>
                  <a:pt x="549" y="173"/>
                  <a:pt x="549" y="173"/>
                </a:cubicBezTo>
                <a:cubicBezTo>
                  <a:pt x="549" y="173"/>
                  <a:pt x="549" y="173"/>
                  <a:pt x="549" y="173"/>
                </a:cubicBezTo>
                <a:cubicBezTo>
                  <a:pt x="548" y="171"/>
                  <a:pt x="548" y="171"/>
                  <a:pt x="548" y="171"/>
                </a:cubicBezTo>
                <a:cubicBezTo>
                  <a:pt x="539" y="171"/>
                  <a:pt x="539" y="171"/>
                  <a:pt x="539" y="171"/>
                </a:cubicBezTo>
                <a:cubicBezTo>
                  <a:pt x="539" y="162"/>
                  <a:pt x="539" y="162"/>
                  <a:pt x="539" y="162"/>
                </a:cubicBezTo>
                <a:cubicBezTo>
                  <a:pt x="538" y="106"/>
                  <a:pt x="538" y="106"/>
                  <a:pt x="538" y="106"/>
                </a:cubicBezTo>
                <a:cubicBezTo>
                  <a:pt x="538" y="106"/>
                  <a:pt x="538" y="106"/>
                  <a:pt x="538" y="106"/>
                </a:cubicBezTo>
                <a:cubicBezTo>
                  <a:pt x="538" y="84"/>
                  <a:pt x="538" y="84"/>
                  <a:pt x="538" y="84"/>
                </a:cubicBezTo>
                <a:cubicBezTo>
                  <a:pt x="537" y="84"/>
                  <a:pt x="537" y="84"/>
                  <a:pt x="537" y="84"/>
                </a:cubicBezTo>
                <a:cubicBezTo>
                  <a:pt x="537" y="55"/>
                  <a:pt x="537" y="55"/>
                  <a:pt x="537" y="55"/>
                </a:cubicBezTo>
                <a:cubicBezTo>
                  <a:pt x="528" y="52"/>
                  <a:pt x="528" y="52"/>
                  <a:pt x="528" y="52"/>
                </a:cubicBezTo>
                <a:cubicBezTo>
                  <a:pt x="526" y="53"/>
                  <a:pt x="526" y="53"/>
                  <a:pt x="526" y="53"/>
                </a:cubicBezTo>
                <a:cubicBezTo>
                  <a:pt x="525" y="52"/>
                  <a:pt x="525" y="52"/>
                  <a:pt x="525" y="52"/>
                </a:cubicBezTo>
                <a:cubicBezTo>
                  <a:pt x="514" y="55"/>
                  <a:pt x="514" y="55"/>
                  <a:pt x="514" y="55"/>
                </a:cubicBezTo>
                <a:cubicBezTo>
                  <a:pt x="514" y="56"/>
                  <a:pt x="514" y="56"/>
                  <a:pt x="514" y="56"/>
                </a:cubicBezTo>
                <a:cubicBezTo>
                  <a:pt x="514" y="56"/>
                  <a:pt x="514" y="56"/>
                  <a:pt x="514" y="56"/>
                </a:cubicBezTo>
                <a:cubicBezTo>
                  <a:pt x="514" y="86"/>
                  <a:pt x="514" y="86"/>
                  <a:pt x="514" y="86"/>
                </a:cubicBezTo>
                <a:cubicBezTo>
                  <a:pt x="514" y="86"/>
                  <a:pt x="514" y="86"/>
                  <a:pt x="514" y="86"/>
                </a:cubicBezTo>
                <a:cubicBezTo>
                  <a:pt x="514" y="105"/>
                  <a:pt x="514" y="105"/>
                  <a:pt x="514" y="105"/>
                </a:cubicBezTo>
                <a:cubicBezTo>
                  <a:pt x="501" y="105"/>
                  <a:pt x="501" y="105"/>
                  <a:pt x="501" y="105"/>
                </a:cubicBezTo>
                <a:cubicBezTo>
                  <a:pt x="500" y="84"/>
                  <a:pt x="500" y="84"/>
                  <a:pt x="500" y="84"/>
                </a:cubicBezTo>
                <a:cubicBezTo>
                  <a:pt x="500" y="84"/>
                  <a:pt x="500" y="84"/>
                  <a:pt x="500" y="84"/>
                </a:cubicBezTo>
                <a:cubicBezTo>
                  <a:pt x="500" y="55"/>
                  <a:pt x="500" y="55"/>
                  <a:pt x="500" y="55"/>
                </a:cubicBezTo>
                <a:cubicBezTo>
                  <a:pt x="491" y="53"/>
                  <a:pt x="491" y="53"/>
                  <a:pt x="491" y="53"/>
                </a:cubicBezTo>
                <a:cubicBezTo>
                  <a:pt x="489" y="53"/>
                  <a:pt x="489" y="53"/>
                  <a:pt x="489" y="53"/>
                </a:cubicBezTo>
                <a:cubicBezTo>
                  <a:pt x="487" y="53"/>
                  <a:pt x="487" y="53"/>
                  <a:pt x="487" y="53"/>
                </a:cubicBezTo>
                <a:cubicBezTo>
                  <a:pt x="478" y="55"/>
                  <a:pt x="478" y="55"/>
                  <a:pt x="478" y="55"/>
                </a:cubicBezTo>
                <a:cubicBezTo>
                  <a:pt x="478" y="56"/>
                  <a:pt x="478" y="56"/>
                  <a:pt x="478" y="56"/>
                </a:cubicBezTo>
                <a:cubicBezTo>
                  <a:pt x="478" y="56"/>
                  <a:pt x="478" y="56"/>
                  <a:pt x="478" y="56"/>
                </a:cubicBezTo>
                <a:cubicBezTo>
                  <a:pt x="478" y="86"/>
                  <a:pt x="478" y="86"/>
                  <a:pt x="478" y="86"/>
                </a:cubicBezTo>
                <a:cubicBezTo>
                  <a:pt x="478" y="86"/>
                  <a:pt x="478" y="86"/>
                  <a:pt x="478" y="86"/>
                </a:cubicBezTo>
                <a:cubicBezTo>
                  <a:pt x="478" y="108"/>
                  <a:pt x="478" y="108"/>
                  <a:pt x="478" y="108"/>
                </a:cubicBezTo>
                <a:cubicBezTo>
                  <a:pt x="478" y="108"/>
                  <a:pt x="478" y="108"/>
                  <a:pt x="478" y="108"/>
                </a:cubicBezTo>
                <a:cubicBezTo>
                  <a:pt x="478" y="163"/>
                  <a:pt x="478" y="163"/>
                  <a:pt x="478" y="163"/>
                </a:cubicBezTo>
                <a:cubicBezTo>
                  <a:pt x="478" y="173"/>
                  <a:pt x="478" y="173"/>
                  <a:pt x="478" y="173"/>
                </a:cubicBezTo>
                <a:cubicBezTo>
                  <a:pt x="476" y="173"/>
                  <a:pt x="476" y="173"/>
                  <a:pt x="476" y="173"/>
                </a:cubicBezTo>
                <a:cubicBezTo>
                  <a:pt x="476" y="173"/>
                  <a:pt x="476" y="173"/>
                  <a:pt x="476" y="173"/>
                </a:cubicBezTo>
                <a:cubicBezTo>
                  <a:pt x="476" y="174"/>
                  <a:pt x="476" y="174"/>
                  <a:pt x="476" y="174"/>
                </a:cubicBezTo>
                <a:cubicBezTo>
                  <a:pt x="471" y="174"/>
                  <a:pt x="471" y="174"/>
                  <a:pt x="471" y="174"/>
                </a:cubicBezTo>
                <a:cubicBezTo>
                  <a:pt x="471" y="175"/>
                  <a:pt x="471" y="175"/>
                  <a:pt x="471" y="175"/>
                </a:cubicBezTo>
                <a:cubicBezTo>
                  <a:pt x="471" y="175"/>
                  <a:pt x="471" y="175"/>
                  <a:pt x="471" y="175"/>
                </a:cubicBezTo>
                <a:cubicBezTo>
                  <a:pt x="471" y="177"/>
                  <a:pt x="471" y="177"/>
                  <a:pt x="471" y="177"/>
                </a:cubicBezTo>
                <a:cubicBezTo>
                  <a:pt x="438" y="177"/>
                  <a:pt x="438" y="177"/>
                  <a:pt x="438" y="177"/>
                </a:cubicBezTo>
                <a:cubicBezTo>
                  <a:pt x="439" y="173"/>
                  <a:pt x="439" y="173"/>
                  <a:pt x="439" y="173"/>
                </a:cubicBezTo>
                <a:cubicBezTo>
                  <a:pt x="439" y="148"/>
                  <a:pt x="439" y="148"/>
                  <a:pt x="439" y="148"/>
                </a:cubicBezTo>
                <a:cubicBezTo>
                  <a:pt x="439" y="148"/>
                  <a:pt x="439" y="148"/>
                  <a:pt x="439" y="148"/>
                </a:cubicBezTo>
                <a:cubicBezTo>
                  <a:pt x="439" y="135"/>
                  <a:pt x="439" y="135"/>
                  <a:pt x="439" y="135"/>
                </a:cubicBezTo>
                <a:cubicBezTo>
                  <a:pt x="438" y="135"/>
                  <a:pt x="438" y="135"/>
                  <a:pt x="438" y="135"/>
                </a:cubicBezTo>
                <a:cubicBezTo>
                  <a:pt x="439" y="124"/>
                  <a:pt x="439" y="124"/>
                  <a:pt x="439" y="124"/>
                </a:cubicBezTo>
                <a:cubicBezTo>
                  <a:pt x="438" y="124"/>
                  <a:pt x="438" y="124"/>
                  <a:pt x="438" y="124"/>
                </a:cubicBezTo>
                <a:cubicBezTo>
                  <a:pt x="438" y="123"/>
                  <a:pt x="438" y="123"/>
                  <a:pt x="438" y="123"/>
                </a:cubicBezTo>
                <a:cubicBezTo>
                  <a:pt x="426" y="122"/>
                  <a:pt x="426" y="122"/>
                  <a:pt x="426" y="122"/>
                </a:cubicBezTo>
                <a:cubicBezTo>
                  <a:pt x="425" y="122"/>
                  <a:pt x="425" y="122"/>
                  <a:pt x="425" y="122"/>
                </a:cubicBezTo>
                <a:cubicBezTo>
                  <a:pt x="424" y="122"/>
                  <a:pt x="424" y="122"/>
                  <a:pt x="424" y="122"/>
                </a:cubicBezTo>
                <a:cubicBezTo>
                  <a:pt x="424" y="112"/>
                  <a:pt x="424" y="112"/>
                  <a:pt x="424" y="112"/>
                </a:cubicBezTo>
                <a:cubicBezTo>
                  <a:pt x="424" y="112"/>
                  <a:pt x="424" y="112"/>
                  <a:pt x="424" y="112"/>
                </a:cubicBezTo>
                <a:cubicBezTo>
                  <a:pt x="424" y="112"/>
                  <a:pt x="424" y="112"/>
                  <a:pt x="424" y="112"/>
                </a:cubicBezTo>
                <a:cubicBezTo>
                  <a:pt x="412" y="110"/>
                  <a:pt x="412" y="110"/>
                  <a:pt x="412" y="110"/>
                </a:cubicBezTo>
                <a:cubicBezTo>
                  <a:pt x="410" y="110"/>
                  <a:pt x="410" y="110"/>
                  <a:pt x="410" y="110"/>
                </a:cubicBezTo>
                <a:cubicBezTo>
                  <a:pt x="410" y="110"/>
                  <a:pt x="410" y="110"/>
                  <a:pt x="410" y="110"/>
                </a:cubicBezTo>
                <a:cubicBezTo>
                  <a:pt x="410" y="101"/>
                  <a:pt x="410" y="101"/>
                  <a:pt x="410" y="101"/>
                </a:cubicBezTo>
                <a:cubicBezTo>
                  <a:pt x="409" y="101"/>
                  <a:pt x="409" y="101"/>
                  <a:pt x="409" y="101"/>
                </a:cubicBezTo>
                <a:cubicBezTo>
                  <a:pt x="409" y="100"/>
                  <a:pt x="409" y="100"/>
                  <a:pt x="409" y="100"/>
                </a:cubicBezTo>
                <a:cubicBezTo>
                  <a:pt x="397" y="98"/>
                  <a:pt x="397" y="98"/>
                  <a:pt x="397" y="98"/>
                </a:cubicBezTo>
                <a:cubicBezTo>
                  <a:pt x="396" y="98"/>
                  <a:pt x="396" y="98"/>
                  <a:pt x="396" y="98"/>
                </a:cubicBezTo>
                <a:cubicBezTo>
                  <a:pt x="394" y="98"/>
                  <a:pt x="394" y="98"/>
                  <a:pt x="394" y="98"/>
                </a:cubicBezTo>
                <a:cubicBezTo>
                  <a:pt x="384" y="100"/>
                  <a:pt x="384" y="100"/>
                  <a:pt x="384" y="100"/>
                </a:cubicBezTo>
                <a:cubicBezTo>
                  <a:pt x="384" y="112"/>
                  <a:pt x="384" y="112"/>
                  <a:pt x="384" y="112"/>
                </a:cubicBezTo>
                <a:cubicBezTo>
                  <a:pt x="384" y="112"/>
                  <a:pt x="384" y="112"/>
                  <a:pt x="384" y="112"/>
                </a:cubicBezTo>
                <a:cubicBezTo>
                  <a:pt x="384" y="124"/>
                  <a:pt x="384" y="124"/>
                  <a:pt x="384" y="124"/>
                </a:cubicBezTo>
                <a:cubicBezTo>
                  <a:pt x="383" y="124"/>
                  <a:pt x="383" y="124"/>
                  <a:pt x="383" y="124"/>
                </a:cubicBezTo>
                <a:cubicBezTo>
                  <a:pt x="383" y="173"/>
                  <a:pt x="383" y="173"/>
                  <a:pt x="383" y="173"/>
                </a:cubicBezTo>
                <a:cubicBezTo>
                  <a:pt x="382" y="189"/>
                  <a:pt x="382" y="189"/>
                  <a:pt x="382" y="189"/>
                </a:cubicBezTo>
                <a:cubicBezTo>
                  <a:pt x="378" y="189"/>
                  <a:pt x="378" y="189"/>
                  <a:pt x="378" y="189"/>
                </a:cubicBezTo>
                <a:cubicBezTo>
                  <a:pt x="378" y="189"/>
                  <a:pt x="378" y="189"/>
                  <a:pt x="378" y="189"/>
                </a:cubicBezTo>
                <a:cubicBezTo>
                  <a:pt x="378" y="184"/>
                  <a:pt x="378" y="184"/>
                  <a:pt x="378" y="184"/>
                </a:cubicBezTo>
                <a:cubicBezTo>
                  <a:pt x="378" y="183"/>
                  <a:pt x="378" y="183"/>
                  <a:pt x="378" y="183"/>
                </a:cubicBezTo>
                <a:cubicBezTo>
                  <a:pt x="375" y="183"/>
                  <a:pt x="375" y="183"/>
                  <a:pt x="375" y="183"/>
                </a:cubicBezTo>
                <a:cubicBezTo>
                  <a:pt x="369" y="169"/>
                  <a:pt x="369" y="169"/>
                  <a:pt x="369" y="169"/>
                </a:cubicBezTo>
                <a:cubicBezTo>
                  <a:pt x="366" y="161"/>
                  <a:pt x="366" y="161"/>
                  <a:pt x="366" y="161"/>
                </a:cubicBezTo>
                <a:cubicBezTo>
                  <a:pt x="364" y="154"/>
                  <a:pt x="364" y="154"/>
                  <a:pt x="364" y="154"/>
                </a:cubicBezTo>
                <a:cubicBezTo>
                  <a:pt x="363" y="148"/>
                  <a:pt x="363" y="148"/>
                  <a:pt x="363" y="148"/>
                </a:cubicBezTo>
                <a:cubicBezTo>
                  <a:pt x="361" y="137"/>
                  <a:pt x="361" y="137"/>
                  <a:pt x="361" y="137"/>
                </a:cubicBezTo>
                <a:cubicBezTo>
                  <a:pt x="361" y="129"/>
                  <a:pt x="361" y="129"/>
                  <a:pt x="361" y="129"/>
                </a:cubicBezTo>
                <a:cubicBezTo>
                  <a:pt x="361" y="125"/>
                  <a:pt x="361" y="125"/>
                  <a:pt x="361" y="125"/>
                </a:cubicBezTo>
                <a:cubicBezTo>
                  <a:pt x="362" y="125"/>
                  <a:pt x="362" y="125"/>
                  <a:pt x="362" y="125"/>
                </a:cubicBezTo>
                <a:cubicBezTo>
                  <a:pt x="364" y="125"/>
                  <a:pt x="364" y="125"/>
                  <a:pt x="364" y="125"/>
                </a:cubicBezTo>
                <a:cubicBezTo>
                  <a:pt x="364" y="120"/>
                  <a:pt x="364" y="120"/>
                  <a:pt x="364" y="120"/>
                </a:cubicBezTo>
                <a:cubicBezTo>
                  <a:pt x="364" y="118"/>
                  <a:pt x="364" y="118"/>
                  <a:pt x="364" y="118"/>
                </a:cubicBezTo>
                <a:cubicBezTo>
                  <a:pt x="362" y="118"/>
                  <a:pt x="362" y="118"/>
                  <a:pt x="362" y="118"/>
                </a:cubicBezTo>
                <a:cubicBezTo>
                  <a:pt x="360" y="118"/>
                  <a:pt x="360" y="118"/>
                  <a:pt x="360" y="118"/>
                </a:cubicBezTo>
                <a:cubicBezTo>
                  <a:pt x="360" y="103"/>
                  <a:pt x="360" y="103"/>
                  <a:pt x="360" y="103"/>
                </a:cubicBezTo>
                <a:cubicBezTo>
                  <a:pt x="359" y="88"/>
                  <a:pt x="359" y="88"/>
                  <a:pt x="359" y="88"/>
                </a:cubicBezTo>
                <a:cubicBezTo>
                  <a:pt x="359" y="71"/>
                  <a:pt x="359" y="71"/>
                  <a:pt x="359" y="71"/>
                </a:cubicBezTo>
                <a:cubicBezTo>
                  <a:pt x="359" y="71"/>
                  <a:pt x="359" y="71"/>
                  <a:pt x="359" y="71"/>
                </a:cubicBezTo>
                <a:cubicBezTo>
                  <a:pt x="359" y="71"/>
                  <a:pt x="359" y="71"/>
                  <a:pt x="359" y="71"/>
                </a:cubicBezTo>
                <a:cubicBezTo>
                  <a:pt x="360" y="70"/>
                  <a:pt x="360" y="70"/>
                  <a:pt x="360" y="70"/>
                </a:cubicBezTo>
                <a:cubicBezTo>
                  <a:pt x="360" y="70"/>
                  <a:pt x="360" y="70"/>
                  <a:pt x="360" y="70"/>
                </a:cubicBezTo>
                <a:cubicBezTo>
                  <a:pt x="361" y="70"/>
                  <a:pt x="361" y="70"/>
                  <a:pt x="361" y="70"/>
                </a:cubicBezTo>
                <a:cubicBezTo>
                  <a:pt x="361" y="69"/>
                  <a:pt x="361" y="69"/>
                  <a:pt x="361" y="69"/>
                </a:cubicBezTo>
                <a:cubicBezTo>
                  <a:pt x="360" y="69"/>
                  <a:pt x="360" y="69"/>
                  <a:pt x="360" y="69"/>
                </a:cubicBezTo>
                <a:cubicBezTo>
                  <a:pt x="360" y="69"/>
                  <a:pt x="360" y="69"/>
                  <a:pt x="360" y="69"/>
                </a:cubicBezTo>
                <a:cubicBezTo>
                  <a:pt x="360" y="69"/>
                  <a:pt x="360" y="69"/>
                  <a:pt x="360" y="69"/>
                </a:cubicBezTo>
                <a:cubicBezTo>
                  <a:pt x="359" y="68"/>
                  <a:pt x="359" y="68"/>
                  <a:pt x="359" y="68"/>
                </a:cubicBezTo>
                <a:cubicBezTo>
                  <a:pt x="359" y="65"/>
                  <a:pt x="359" y="65"/>
                  <a:pt x="359" y="65"/>
                </a:cubicBezTo>
                <a:cubicBezTo>
                  <a:pt x="359" y="64"/>
                  <a:pt x="359" y="64"/>
                  <a:pt x="359" y="64"/>
                </a:cubicBezTo>
                <a:cubicBezTo>
                  <a:pt x="359" y="64"/>
                  <a:pt x="359" y="64"/>
                  <a:pt x="359" y="64"/>
                </a:cubicBezTo>
                <a:cubicBezTo>
                  <a:pt x="359" y="64"/>
                  <a:pt x="359" y="64"/>
                  <a:pt x="359" y="64"/>
                </a:cubicBezTo>
                <a:cubicBezTo>
                  <a:pt x="360" y="64"/>
                  <a:pt x="360" y="64"/>
                  <a:pt x="360" y="64"/>
                </a:cubicBezTo>
                <a:cubicBezTo>
                  <a:pt x="360" y="63"/>
                  <a:pt x="360" y="63"/>
                  <a:pt x="360" y="63"/>
                </a:cubicBezTo>
                <a:cubicBezTo>
                  <a:pt x="360" y="62"/>
                  <a:pt x="360" y="62"/>
                  <a:pt x="360" y="62"/>
                </a:cubicBezTo>
                <a:cubicBezTo>
                  <a:pt x="360" y="62"/>
                  <a:pt x="360" y="62"/>
                  <a:pt x="360" y="62"/>
                </a:cubicBezTo>
                <a:cubicBezTo>
                  <a:pt x="360" y="62"/>
                  <a:pt x="360" y="62"/>
                  <a:pt x="360" y="62"/>
                </a:cubicBezTo>
                <a:cubicBezTo>
                  <a:pt x="361" y="61"/>
                  <a:pt x="361" y="61"/>
                  <a:pt x="361" y="61"/>
                </a:cubicBezTo>
                <a:cubicBezTo>
                  <a:pt x="361" y="56"/>
                  <a:pt x="361" y="56"/>
                  <a:pt x="361" y="56"/>
                </a:cubicBezTo>
                <a:cubicBezTo>
                  <a:pt x="361" y="56"/>
                  <a:pt x="361" y="56"/>
                  <a:pt x="361" y="56"/>
                </a:cubicBezTo>
                <a:cubicBezTo>
                  <a:pt x="360" y="56"/>
                  <a:pt x="360" y="56"/>
                  <a:pt x="360" y="56"/>
                </a:cubicBezTo>
                <a:cubicBezTo>
                  <a:pt x="360" y="55"/>
                  <a:pt x="360" y="55"/>
                  <a:pt x="360" y="55"/>
                </a:cubicBezTo>
                <a:cubicBezTo>
                  <a:pt x="359" y="55"/>
                  <a:pt x="359" y="55"/>
                  <a:pt x="359" y="55"/>
                </a:cubicBezTo>
                <a:cubicBezTo>
                  <a:pt x="358" y="55"/>
                  <a:pt x="358" y="55"/>
                  <a:pt x="358" y="55"/>
                </a:cubicBezTo>
                <a:cubicBezTo>
                  <a:pt x="358" y="55"/>
                  <a:pt x="358" y="55"/>
                  <a:pt x="358" y="55"/>
                </a:cubicBezTo>
                <a:cubicBezTo>
                  <a:pt x="358" y="37"/>
                  <a:pt x="358" y="37"/>
                  <a:pt x="358" y="37"/>
                </a:cubicBezTo>
                <a:cubicBezTo>
                  <a:pt x="358" y="28"/>
                  <a:pt x="358" y="28"/>
                  <a:pt x="358" y="28"/>
                </a:cubicBezTo>
                <a:cubicBezTo>
                  <a:pt x="358" y="27"/>
                  <a:pt x="358" y="27"/>
                  <a:pt x="358" y="27"/>
                </a:cubicBezTo>
                <a:cubicBezTo>
                  <a:pt x="357" y="27"/>
                  <a:pt x="357" y="27"/>
                  <a:pt x="357" y="27"/>
                </a:cubicBezTo>
                <a:cubicBezTo>
                  <a:pt x="357" y="18"/>
                  <a:pt x="357" y="18"/>
                  <a:pt x="357" y="18"/>
                </a:cubicBezTo>
                <a:cubicBezTo>
                  <a:pt x="357" y="18"/>
                  <a:pt x="357" y="18"/>
                  <a:pt x="357" y="18"/>
                </a:cubicBezTo>
                <a:cubicBezTo>
                  <a:pt x="357" y="18"/>
                  <a:pt x="357" y="18"/>
                  <a:pt x="357" y="18"/>
                </a:cubicBezTo>
                <a:cubicBezTo>
                  <a:pt x="357" y="27"/>
                  <a:pt x="357" y="27"/>
                  <a:pt x="357" y="27"/>
                </a:cubicBezTo>
                <a:cubicBezTo>
                  <a:pt x="356" y="27"/>
                  <a:pt x="356" y="27"/>
                  <a:pt x="356" y="27"/>
                </a:cubicBezTo>
                <a:cubicBezTo>
                  <a:pt x="356" y="37"/>
                  <a:pt x="356" y="37"/>
                  <a:pt x="356" y="37"/>
                </a:cubicBezTo>
                <a:cubicBezTo>
                  <a:pt x="356" y="55"/>
                  <a:pt x="356" y="55"/>
                  <a:pt x="356" y="55"/>
                </a:cubicBezTo>
                <a:cubicBezTo>
                  <a:pt x="356" y="55"/>
                  <a:pt x="356" y="55"/>
                  <a:pt x="356" y="55"/>
                </a:cubicBezTo>
                <a:cubicBezTo>
                  <a:pt x="355" y="55"/>
                  <a:pt x="355" y="55"/>
                  <a:pt x="355" y="55"/>
                </a:cubicBezTo>
                <a:cubicBezTo>
                  <a:pt x="354" y="55"/>
                  <a:pt x="354" y="55"/>
                  <a:pt x="354" y="55"/>
                </a:cubicBezTo>
                <a:cubicBezTo>
                  <a:pt x="353" y="56"/>
                  <a:pt x="353" y="56"/>
                  <a:pt x="353" y="56"/>
                </a:cubicBezTo>
                <a:cubicBezTo>
                  <a:pt x="353" y="56"/>
                  <a:pt x="353" y="56"/>
                  <a:pt x="353" y="56"/>
                </a:cubicBezTo>
                <a:cubicBezTo>
                  <a:pt x="353" y="56"/>
                  <a:pt x="353" y="56"/>
                  <a:pt x="353" y="56"/>
                </a:cubicBezTo>
                <a:cubicBezTo>
                  <a:pt x="353" y="61"/>
                  <a:pt x="353" y="61"/>
                  <a:pt x="353" y="61"/>
                </a:cubicBezTo>
                <a:cubicBezTo>
                  <a:pt x="353" y="62"/>
                  <a:pt x="353" y="62"/>
                  <a:pt x="353" y="62"/>
                </a:cubicBezTo>
                <a:cubicBezTo>
                  <a:pt x="353" y="62"/>
                  <a:pt x="353" y="62"/>
                  <a:pt x="353" y="62"/>
                </a:cubicBezTo>
                <a:cubicBezTo>
                  <a:pt x="353" y="62"/>
                  <a:pt x="353" y="62"/>
                  <a:pt x="353" y="62"/>
                </a:cubicBezTo>
                <a:cubicBezTo>
                  <a:pt x="353" y="63"/>
                  <a:pt x="353" y="63"/>
                  <a:pt x="353" y="63"/>
                </a:cubicBezTo>
                <a:cubicBezTo>
                  <a:pt x="354" y="63"/>
                  <a:pt x="354" y="63"/>
                  <a:pt x="354" y="63"/>
                </a:cubicBezTo>
                <a:cubicBezTo>
                  <a:pt x="354" y="64"/>
                  <a:pt x="354" y="64"/>
                  <a:pt x="354" y="64"/>
                </a:cubicBezTo>
                <a:cubicBezTo>
                  <a:pt x="354" y="64"/>
                  <a:pt x="354" y="64"/>
                  <a:pt x="354" y="64"/>
                </a:cubicBezTo>
                <a:cubicBezTo>
                  <a:pt x="355" y="64"/>
                  <a:pt x="355" y="64"/>
                  <a:pt x="355" y="64"/>
                </a:cubicBezTo>
                <a:cubicBezTo>
                  <a:pt x="355" y="68"/>
                  <a:pt x="355" y="68"/>
                  <a:pt x="355" y="68"/>
                </a:cubicBezTo>
                <a:cubicBezTo>
                  <a:pt x="354" y="68"/>
                  <a:pt x="354" y="68"/>
                  <a:pt x="354" y="68"/>
                </a:cubicBezTo>
                <a:cubicBezTo>
                  <a:pt x="353" y="69"/>
                  <a:pt x="353" y="69"/>
                  <a:pt x="353" y="69"/>
                </a:cubicBezTo>
                <a:cubicBezTo>
                  <a:pt x="353" y="69"/>
                  <a:pt x="353" y="69"/>
                  <a:pt x="353" y="69"/>
                </a:cubicBezTo>
                <a:cubicBezTo>
                  <a:pt x="353" y="69"/>
                  <a:pt x="353" y="69"/>
                  <a:pt x="353" y="69"/>
                </a:cubicBezTo>
                <a:cubicBezTo>
                  <a:pt x="353" y="70"/>
                  <a:pt x="353" y="70"/>
                  <a:pt x="353" y="70"/>
                </a:cubicBezTo>
                <a:cubicBezTo>
                  <a:pt x="353" y="70"/>
                  <a:pt x="353" y="70"/>
                  <a:pt x="353" y="70"/>
                </a:cubicBezTo>
                <a:cubicBezTo>
                  <a:pt x="353" y="70"/>
                  <a:pt x="353" y="70"/>
                  <a:pt x="353" y="70"/>
                </a:cubicBezTo>
                <a:cubicBezTo>
                  <a:pt x="354" y="71"/>
                  <a:pt x="354" y="71"/>
                  <a:pt x="354" y="71"/>
                </a:cubicBezTo>
                <a:cubicBezTo>
                  <a:pt x="355" y="71"/>
                  <a:pt x="355" y="71"/>
                  <a:pt x="355" y="71"/>
                </a:cubicBezTo>
                <a:cubicBezTo>
                  <a:pt x="354" y="87"/>
                  <a:pt x="354" y="87"/>
                  <a:pt x="354" y="87"/>
                </a:cubicBezTo>
                <a:cubicBezTo>
                  <a:pt x="353" y="102"/>
                  <a:pt x="353" y="102"/>
                  <a:pt x="353" y="102"/>
                </a:cubicBezTo>
                <a:cubicBezTo>
                  <a:pt x="352" y="118"/>
                  <a:pt x="352" y="118"/>
                  <a:pt x="352" y="118"/>
                </a:cubicBezTo>
                <a:cubicBezTo>
                  <a:pt x="350" y="118"/>
                  <a:pt x="350" y="118"/>
                  <a:pt x="350" y="118"/>
                </a:cubicBezTo>
                <a:cubicBezTo>
                  <a:pt x="348" y="118"/>
                  <a:pt x="348" y="118"/>
                  <a:pt x="348" y="118"/>
                </a:cubicBezTo>
                <a:cubicBezTo>
                  <a:pt x="349" y="124"/>
                  <a:pt x="349" y="124"/>
                  <a:pt x="349" y="124"/>
                </a:cubicBezTo>
                <a:cubicBezTo>
                  <a:pt x="349" y="125"/>
                  <a:pt x="349" y="125"/>
                  <a:pt x="349" y="125"/>
                </a:cubicBezTo>
                <a:cubicBezTo>
                  <a:pt x="351" y="125"/>
                  <a:pt x="351" y="125"/>
                  <a:pt x="351" y="125"/>
                </a:cubicBezTo>
                <a:cubicBezTo>
                  <a:pt x="351" y="125"/>
                  <a:pt x="351" y="125"/>
                  <a:pt x="351" y="125"/>
                </a:cubicBezTo>
                <a:cubicBezTo>
                  <a:pt x="351" y="128"/>
                  <a:pt x="351" y="128"/>
                  <a:pt x="351" y="128"/>
                </a:cubicBezTo>
                <a:cubicBezTo>
                  <a:pt x="351" y="137"/>
                  <a:pt x="351" y="137"/>
                  <a:pt x="351" y="137"/>
                </a:cubicBezTo>
                <a:cubicBezTo>
                  <a:pt x="349" y="148"/>
                  <a:pt x="349" y="148"/>
                  <a:pt x="349" y="148"/>
                </a:cubicBezTo>
                <a:cubicBezTo>
                  <a:pt x="348" y="154"/>
                  <a:pt x="348" y="154"/>
                  <a:pt x="348" y="154"/>
                </a:cubicBezTo>
                <a:cubicBezTo>
                  <a:pt x="346" y="161"/>
                  <a:pt x="346" y="161"/>
                  <a:pt x="346" y="161"/>
                </a:cubicBezTo>
                <a:cubicBezTo>
                  <a:pt x="343" y="169"/>
                  <a:pt x="343" y="169"/>
                  <a:pt x="343" y="169"/>
                </a:cubicBezTo>
                <a:cubicBezTo>
                  <a:pt x="336" y="183"/>
                  <a:pt x="336" y="183"/>
                  <a:pt x="336" y="183"/>
                </a:cubicBezTo>
                <a:cubicBezTo>
                  <a:pt x="335" y="183"/>
                  <a:pt x="335" y="183"/>
                  <a:pt x="335" y="183"/>
                </a:cubicBezTo>
                <a:cubicBezTo>
                  <a:pt x="334" y="183"/>
                  <a:pt x="334" y="183"/>
                  <a:pt x="334" y="183"/>
                </a:cubicBezTo>
                <a:cubicBezTo>
                  <a:pt x="332" y="183"/>
                  <a:pt x="332" y="183"/>
                  <a:pt x="332" y="183"/>
                </a:cubicBezTo>
                <a:cubicBezTo>
                  <a:pt x="332" y="183"/>
                  <a:pt x="332" y="183"/>
                  <a:pt x="332" y="183"/>
                </a:cubicBezTo>
                <a:cubicBezTo>
                  <a:pt x="331" y="183"/>
                  <a:pt x="331" y="183"/>
                  <a:pt x="331" y="183"/>
                </a:cubicBezTo>
                <a:cubicBezTo>
                  <a:pt x="329" y="183"/>
                  <a:pt x="329" y="183"/>
                  <a:pt x="329" y="183"/>
                </a:cubicBezTo>
                <a:cubicBezTo>
                  <a:pt x="329" y="183"/>
                  <a:pt x="329" y="183"/>
                  <a:pt x="329" y="183"/>
                </a:cubicBezTo>
                <a:cubicBezTo>
                  <a:pt x="326" y="183"/>
                  <a:pt x="326" y="183"/>
                  <a:pt x="326" y="183"/>
                </a:cubicBezTo>
                <a:cubicBezTo>
                  <a:pt x="326" y="183"/>
                  <a:pt x="326" y="183"/>
                  <a:pt x="326" y="183"/>
                </a:cubicBezTo>
                <a:cubicBezTo>
                  <a:pt x="325" y="183"/>
                  <a:pt x="325" y="183"/>
                  <a:pt x="325" y="183"/>
                </a:cubicBezTo>
                <a:cubicBezTo>
                  <a:pt x="326" y="183"/>
                  <a:pt x="326" y="183"/>
                  <a:pt x="326" y="183"/>
                </a:cubicBezTo>
                <a:cubicBezTo>
                  <a:pt x="326" y="183"/>
                  <a:pt x="326" y="183"/>
                  <a:pt x="326" y="183"/>
                </a:cubicBezTo>
                <a:cubicBezTo>
                  <a:pt x="323" y="183"/>
                  <a:pt x="323" y="183"/>
                  <a:pt x="323" y="183"/>
                </a:cubicBezTo>
                <a:cubicBezTo>
                  <a:pt x="323" y="182"/>
                  <a:pt x="323" y="182"/>
                  <a:pt x="323" y="182"/>
                </a:cubicBezTo>
                <a:cubicBezTo>
                  <a:pt x="325" y="182"/>
                  <a:pt x="325" y="182"/>
                  <a:pt x="325" y="182"/>
                </a:cubicBezTo>
                <a:cubicBezTo>
                  <a:pt x="325" y="182"/>
                  <a:pt x="325" y="182"/>
                  <a:pt x="325" y="182"/>
                </a:cubicBezTo>
                <a:cubicBezTo>
                  <a:pt x="325" y="182"/>
                  <a:pt x="325" y="182"/>
                  <a:pt x="325" y="182"/>
                </a:cubicBezTo>
                <a:cubicBezTo>
                  <a:pt x="325" y="182"/>
                  <a:pt x="325" y="182"/>
                  <a:pt x="325" y="182"/>
                </a:cubicBezTo>
                <a:cubicBezTo>
                  <a:pt x="325" y="182"/>
                  <a:pt x="325" y="182"/>
                  <a:pt x="325" y="182"/>
                </a:cubicBezTo>
                <a:cubicBezTo>
                  <a:pt x="323" y="182"/>
                  <a:pt x="323" y="182"/>
                  <a:pt x="323" y="182"/>
                </a:cubicBezTo>
                <a:cubicBezTo>
                  <a:pt x="323" y="179"/>
                  <a:pt x="323" y="179"/>
                  <a:pt x="323" y="179"/>
                </a:cubicBezTo>
                <a:cubicBezTo>
                  <a:pt x="321" y="179"/>
                  <a:pt x="321" y="179"/>
                  <a:pt x="321" y="179"/>
                </a:cubicBezTo>
                <a:cubicBezTo>
                  <a:pt x="320" y="167"/>
                  <a:pt x="320" y="167"/>
                  <a:pt x="320" y="167"/>
                </a:cubicBezTo>
                <a:cubicBezTo>
                  <a:pt x="320" y="167"/>
                  <a:pt x="320" y="167"/>
                  <a:pt x="320" y="167"/>
                </a:cubicBezTo>
                <a:cubicBezTo>
                  <a:pt x="320" y="163"/>
                  <a:pt x="320" y="163"/>
                  <a:pt x="320" y="163"/>
                </a:cubicBezTo>
                <a:cubicBezTo>
                  <a:pt x="320" y="112"/>
                  <a:pt x="320" y="112"/>
                  <a:pt x="320" y="112"/>
                </a:cubicBezTo>
                <a:cubicBezTo>
                  <a:pt x="320" y="112"/>
                  <a:pt x="320" y="112"/>
                  <a:pt x="320" y="112"/>
                </a:cubicBezTo>
                <a:cubicBezTo>
                  <a:pt x="320" y="110"/>
                  <a:pt x="320" y="110"/>
                  <a:pt x="320" y="110"/>
                </a:cubicBezTo>
                <a:cubicBezTo>
                  <a:pt x="320" y="110"/>
                  <a:pt x="320" y="110"/>
                  <a:pt x="320" y="110"/>
                </a:cubicBezTo>
                <a:cubicBezTo>
                  <a:pt x="319" y="110"/>
                  <a:pt x="319" y="110"/>
                  <a:pt x="319" y="110"/>
                </a:cubicBezTo>
                <a:cubicBezTo>
                  <a:pt x="318" y="110"/>
                  <a:pt x="318" y="110"/>
                  <a:pt x="318" y="110"/>
                </a:cubicBezTo>
                <a:cubicBezTo>
                  <a:pt x="318" y="110"/>
                  <a:pt x="318" y="110"/>
                  <a:pt x="318" y="110"/>
                </a:cubicBezTo>
                <a:cubicBezTo>
                  <a:pt x="314" y="110"/>
                  <a:pt x="314" y="110"/>
                  <a:pt x="314" y="110"/>
                </a:cubicBezTo>
                <a:cubicBezTo>
                  <a:pt x="314" y="110"/>
                  <a:pt x="314" y="110"/>
                  <a:pt x="314" y="110"/>
                </a:cubicBezTo>
                <a:cubicBezTo>
                  <a:pt x="314" y="110"/>
                  <a:pt x="314" y="110"/>
                  <a:pt x="314" y="110"/>
                </a:cubicBezTo>
                <a:cubicBezTo>
                  <a:pt x="310" y="109"/>
                  <a:pt x="310" y="109"/>
                  <a:pt x="310" y="109"/>
                </a:cubicBezTo>
                <a:cubicBezTo>
                  <a:pt x="310" y="109"/>
                  <a:pt x="310" y="109"/>
                  <a:pt x="310" y="109"/>
                </a:cubicBezTo>
                <a:cubicBezTo>
                  <a:pt x="313" y="110"/>
                  <a:pt x="313" y="110"/>
                  <a:pt x="313" y="110"/>
                </a:cubicBezTo>
                <a:cubicBezTo>
                  <a:pt x="310" y="110"/>
                  <a:pt x="310" y="110"/>
                  <a:pt x="310" y="110"/>
                </a:cubicBezTo>
                <a:cubicBezTo>
                  <a:pt x="310" y="110"/>
                  <a:pt x="310" y="110"/>
                  <a:pt x="310" y="110"/>
                </a:cubicBezTo>
                <a:cubicBezTo>
                  <a:pt x="307" y="110"/>
                  <a:pt x="307" y="110"/>
                  <a:pt x="307" y="110"/>
                </a:cubicBezTo>
                <a:cubicBezTo>
                  <a:pt x="306" y="110"/>
                  <a:pt x="306" y="110"/>
                  <a:pt x="306" y="110"/>
                </a:cubicBezTo>
                <a:cubicBezTo>
                  <a:pt x="301" y="110"/>
                  <a:pt x="301" y="110"/>
                  <a:pt x="301" y="110"/>
                </a:cubicBezTo>
                <a:cubicBezTo>
                  <a:pt x="300" y="110"/>
                  <a:pt x="300" y="110"/>
                  <a:pt x="300" y="110"/>
                </a:cubicBezTo>
                <a:cubicBezTo>
                  <a:pt x="298" y="110"/>
                  <a:pt x="298" y="110"/>
                  <a:pt x="298" y="110"/>
                </a:cubicBezTo>
                <a:cubicBezTo>
                  <a:pt x="298" y="110"/>
                  <a:pt x="298" y="110"/>
                  <a:pt x="298" y="110"/>
                </a:cubicBezTo>
                <a:cubicBezTo>
                  <a:pt x="295" y="110"/>
                  <a:pt x="295" y="110"/>
                  <a:pt x="295" y="110"/>
                </a:cubicBezTo>
                <a:cubicBezTo>
                  <a:pt x="298" y="109"/>
                  <a:pt x="298" y="109"/>
                  <a:pt x="298" y="109"/>
                </a:cubicBezTo>
                <a:cubicBezTo>
                  <a:pt x="298" y="109"/>
                  <a:pt x="298" y="109"/>
                  <a:pt x="298" y="109"/>
                </a:cubicBezTo>
                <a:cubicBezTo>
                  <a:pt x="294" y="109"/>
                  <a:pt x="294" y="109"/>
                  <a:pt x="294" y="109"/>
                </a:cubicBezTo>
                <a:cubicBezTo>
                  <a:pt x="294" y="110"/>
                  <a:pt x="294" y="110"/>
                  <a:pt x="294" y="110"/>
                </a:cubicBezTo>
                <a:cubicBezTo>
                  <a:pt x="294" y="110"/>
                  <a:pt x="294" y="110"/>
                  <a:pt x="294" y="110"/>
                </a:cubicBezTo>
                <a:cubicBezTo>
                  <a:pt x="293" y="110"/>
                  <a:pt x="293" y="110"/>
                  <a:pt x="293" y="110"/>
                </a:cubicBezTo>
                <a:cubicBezTo>
                  <a:pt x="293" y="110"/>
                  <a:pt x="293" y="110"/>
                  <a:pt x="293" y="110"/>
                </a:cubicBezTo>
                <a:cubicBezTo>
                  <a:pt x="293" y="110"/>
                  <a:pt x="293" y="110"/>
                  <a:pt x="293" y="110"/>
                </a:cubicBezTo>
                <a:cubicBezTo>
                  <a:pt x="293" y="110"/>
                  <a:pt x="293" y="110"/>
                  <a:pt x="293" y="110"/>
                </a:cubicBezTo>
                <a:cubicBezTo>
                  <a:pt x="292" y="110"/>
                  <a:pt x="292" y="110"/>
                  <a:pt x="292" y="110"/>
                </a:cubicBezTo>
                <a:cubicBezTo>
                  <a:pt x="289" y="110"/>
                  <a:pt x="289" y="110"/>
                  <a:pt x="289" y="110"/>
                </a:cubicBezTo>
                <a:cubicBezTo>
                  <a:pt x="287" y="109"/>
                  <a:pt x="287" y="109"/>
                  <a:pt x="287" y="109"/>
                </a:cubicBezTo>
                <a:cubicBezTo>
                  <a:pt x="287" y="109"/>
                  <a:pt x="287" y="109"/>
                  <a:pt x="287" y="109"/>
                </a:cubicBezTo>
                <a:cubicBezTo>
                  <a:pt x="287" y="111"/>
                  <a:pt x="287" y="111"/>
                  <a:pt x="287" y="111"/>
                </a:cubicBezTo>
                <a:cubicBezTo>
                  <a:pt x="287" y="111"/>
                  <a:pt x="287" y="111"/>
                  <a:pt x="287" y="111"/>
                </a:cubicBezTo>
                <a:cubicBezTo>
                  <a:pt x="287" y="174"/>
                  <a:pt x="287" y="174"/>
                  <a:pt x="287" y="174"/>
                </a:cubicBezTo>
                <a:cubicBezTo>
                  <a:pt x="287" y="176"/>
                  <a:pt x="287" y="176"/>
                  <a:pt x="287" y="176"/>
                </a:cubicBezTo>
                <a:cubicBezTo>
                  <a:pt x="283" y="176"/>
                  <a:pt x="283" y="176"/>
                  <a:pt x="283" y="176"/>
                </a:cubicBezTo>
                <a:cubicBezTo>
                  <a:pt x="283" y="166"/>
                  <a:pt x="283" y="166"/>
                  <a:pt x="283" y="166"/>
                </a:cubicBezTo>
                <a:cubicBezTo>
                  <a:pt x="276" y="165"/>
                  <a:pt x="276" y="165"/>
                  <a:pt x="276" y="165"/>
                </a:cubicBezTo>
                <a:cubicBezTo>
                  <a:pt x="275" y="92"/>
                  <a:pt x="275" y="92"/>
                  <a:pt x="275"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92"/>
                  <a:pt x="276" y="92"/>
                  <a:pt x="276" y="92"/>
                </a:cubicBezTo>
                <a:cubicBezTo>
                  <a:pt x="276" y="77"/>
                  <a:pt x="276" y="77"/>
                  <a:pt x="276" y="77"/>
                </a:cubicBezTo>
                <a:cubicBezTo>
                  <a:pt x="272" y="77"/>
                  <a:pt x="272" y="77"/>
                  <a:pt x="272" y="77"/>
                </a:cubicBezTo>
                <a:cubicBezTo>
                  <a:pt x="272" y="59"/>
                  <a:pt x="272" y="59"/>
                  <a:pt x="272" y="59"/>
                </a:cubicBezTo>
                <a:cubicBezTo>
                  <a:pt x="272" y="59"/>
                  <a:pt x="272" y="59"/>
                  <a:pt x="272" y="59"/>
                </a:cubicBezTo>
                <a:cubicBezTo>
                  <a:pt x="272" y="59"/>
                  <a:pt x="272" y="59"/>
                  <a:pt x="272" y="59"/>
                </a:cubicBezTo>
                <a:cubicBezTo>
                  <a:pt x="272" y="58"/>
                  <a:pt x="272" y="58"/>
                  <a:pt x="272" y="58"/>
                </a:cubicBezTo>
                <a:cubicBezTo>
                  <a:pt x="271" y="57"/>
                  <a:pt x="271" y="57"/>
                  <a:pt x="271" y="57"/>
                </a:cubicBezTo>
                <a:cubicBezTo>
                  <a:pt x="270" y="58"/>
                  <a:pt x="270" y="58"/>
                  <a:pt x="270" y="58"/>
                </a:cubicBezTo>
                <a:cubicBezTo>
                  <a:pt x="270" y="59"/>
                  <a:pt x="270" y="59"/>
                  <a:pt x="270" y="59"/>
                </a:cubicBezTo>
                <a:cubicBezTo>
                  <a:pt x="270" y="48"/>
                  <a:pt x="270" y="48"/>
                  <a:pt x="270" y="48"/>
                </a:cubicBezTo>
                <a:cubicBezTo>
                  <a:pt x="270" y="47"/>
                  <a:pt x="270" y="47"/>
                  <a:pt x="270" y="47"/>
                </a:cubicBezTo>
                <a:cubicBezTo>
                  <a:pt x="270" y="47"/>
                  <a:pt x="270" y="47"/>
                  <a:pt x="270" y="47"/>
                </a:cubicBezTo>
                <a:cubicBezTo>
                  <a:pt x="270" y="47"/>
                  <a:pt x="270" y="47"/>
                  <a:pt x="270" y="47"/>
                </a:cubicBezTo>
                <a:cubicBezTo>
                  <a:pt x="269" y="46"/>
                  <a:pt x="269" y="46"/>
                  <a:pt x="269" y="46"/>
                </a:cubicBezTo>
                <a:cubicBezTo>
                  <a:pt x="268" y="46"/>
                  <a:pt x="268" y="46"/>
                  <a:pt x="268" y="46"/>
                </a:cubicBezTo>
                <a:cubicBezTo>
                  <a:pt x="268" y="46"/>
                  <a:pt x="268" y="46"/>
                  <a:pt x="268" y="46"/>
                </a:cubicBezTo>
                <a:cubicBezTo>
                  <a:pt x="268" y="47"/>
                  <a:pt x="268" y="47"/>
                  <a:pt x="268" y="47"/>
                </a:cubicBezTo>
                <a:cubicBezTo>
                  <a:pt x="268" y="47"/>
                  <a:pt x="268" y="47"/>
                  <a:pt x="268" y="47"/>
                </a:cubicBezTo>
                <a:cubicBezTo>
                  <a:pt x="268" y="47"/>
                  <a:pt x="268" y="47"/>
                  <a:pt x="268" y="47"/>
                </a:cubicBezTo>
                <a:cubicBezTo>
                  <a:pt x="268" y="39"/>
                  <a:pt x="268" y="39"/>
                  <a:pt x="268" y="39"/>
                </a:cubicBezTo>
                <a:cubicBezTo>
                  <a:pt x="268" y="38"/>
                  <a:pt x="268" y="38"/>
                  <a:pt x="268" y="38"/>
                </a:cubicBezTo>
                <a:cubicBezTo>
                  <a:pt x="265" y="38"/>
                  <a:pt x="265" y="38"/>
                  <a:pt x="265" y="38"/>
                </a:cubicBezTo>
                <a:cubicBezTo>
                  <a:pt x="265" y="23"/>
                  <a:pt x="265" y="23"/>
                  <a:pt x="265" y="23"/>
                </a:cubicBezTo>
                <a:cubicBezTo>
                  <a:pt x="265" y="23"/>
                  <a:pt x="265" y="23"/>
                  <a:pt x="265" y="23"/>
                </a:cubicBezTo>
                <a:cubicBezTo>
                  <a:pt x="264" y="23"/>
                  <a:pt x="264" y="23"/>
                  <a:pt x="264" y="23"/>
                </a:cubicBezTo>
                <a:cubicBezTo>
                  <a:pt x="264" y="20"/>
                  <a:pt x="264" y="20"/>
                  <a:pt x="264" y="20"/>
                </a:cubicBezTo>
                <a:cubicBezTo>
                  <a:pt x="264" y="20"/>
                  <a:pt x="264" y="20"/>
                  <a:pt x="264" y="20"/>
                </a:cubicBezTo>
                <a:cubicBezTo>
                  <a:pt x="265" y="19"/>
                  <a:pt x="265" y="19"/>
                  <a:pt x="265" y="19"/>
                </a:cubicBezTo>
                <a:cubicBezTo>
                  <a:pt x="264" y="19"/>
                  <a:pt x="264" y="19"/>
                  <a:pt x="264" y="19"/>
                </a:cubicBezTo>
                <a:cubicBezTo>
                  <a:pt x="264" y="18"/>
                  <a:pt x="264" y="18"/>
                  <a:pt x="264" y="18"/>
                </a:cubicBezTo>
                <a:cubicBezTo>
                  <a:pt x="264" y="17"/>
                  <a:pt x="264" y="17"/>
                  <a:pt x="264" y="17"/>
                </a:cubicBezTo>
                <a:cubicBezTo>
                  <a:pt x="264" y="17"/>
                  <a:pt x="264" y="17"/>
                  <a:pt x="264" y="17"/>
                </a:cubicBezTo>
                <a:cubicBezTo>
                  <a:pt x="264" y="17"/>
                  <a:pt x="264" y="17"/>
                  <a:pt x="264" y="17"/>
                </a:cubicBezTo>
                <a:cubicBezTo>
                  <a:pt x="264" y="17"/>
                  <a:pt x="264" y="17"/>
                  <a:pt x="264" y="17"/>
                </a:cubicBezTo>
                <a:cubicBezTo>
                  <a:pt x="263" y="17"/>
                  <a:pt x="263" y="17"/>
                  <a:pt x="263" y="17"/>
                </a:cubicBezTo>
                <a:cubicBezTo>
                  <a:pt x="263" y="15"/>
                  <a:pt x="263" y="15"/>
                  <a:pt x="263" y="15"/>
                </a:cubicBezTo>
                <a:cubicBezTo>
                  <a:pt x="263" y="12"/>
                  <a:pt x="263" y="12"/>
                  <a:pt x="263" y="12"/>
                </a:cubicBezTo>
                <a:cubicBezTo>
                  <a:pt x="263" y="10"/>
                  <a:pt x="263" y="10"/>
                  <a:pt x="263" y="10"/>
                </a:cubicBezTo>
                <a:cubicBezTo>
                  <a:pt x="263" y="7"/>
                  <a:pt x="263" y="7"/>
                  <a:pt x="263" y="7"/>
                </a:cubicBezTo>
                <a:cubicBezTo>
                  <a:pt x="263" y="5"/>
                  <a:pt x="263" y="5"/>
                  <a:pt x="263" y="5"/>
                </a:cubicBezTo>
                <a:cubicBezTo>
                  <a:pt x="263" y="2"/>
                  <a:pt x="263" y="2"/>
                  <a:pt x="263" y="2"/>
                </a:cubicBezTo>
                <a:cubicBezTo>
                  <a:pt x="263" y="0"/>
                  <a:pt x="263" y="0"/>
                  <a:pt x="263" y="0"/>
                </a:cubicBezTo>
                <a:cubicBezTo>
                  <a:pt x="263" y="0"/>
                  <a:pt x="263" y="0"/>
                  <a:pt x="263" y="0"/>
                </a:cubicBezTo>
                <a:cubicBezTo>
                  <a:pt x="263" y="0"/>
                  <a:pt x="263" y="0"/>
                  <a:pt x="263" y="0"/>
                </a:cubicBezTo>
                <a:cubicBezTo>
                  <a:pt x="263" y="2"/>
                  <a:pt x="263" y="2"/>
                  <a:pt x="263" y="2"/>
                </a:cubicBezTo>
                <a:cubicBezTo>
                  <a:pt x="263" y="5"/>
                  <a:pt x="263" y="5"/>
                  <a:pt x="263" y="5"/>
                </a:cubicBezTo>
                <a:cubicBezTo>
                  <a:pt x="263" y="7"/>
                  <a:pt x="263" y="7"/>
                  <a:pt x="263" y="7"/>
                </a:cubicBezTo>
                <a:cubicBezTo>
                  <a:pt x="263" y="10"/>
                  <a:pt x="263" y="10"/>
                  <a:pt x="263" y="10"/>
                </a:cubicBezTo>
                <a:cubicBezTo>
                  <a:pt x="263" y="12"/>
                  <a:pt x="263" y="12"/>
                  <a:pt x="263" y="12"/>
                </a:cubicBezTo>
                <a:cubicBezTo>
                  <a:pt x="263" y="14"/>
                  <a:pt x="263" y="14"/>
                  <a:pt x="263" y="14"/>
                </a:cubicBezTo>
                <a:cubicBezTo>
                  <a:pt x="263" y="17"/>
                  <a:pt x="263" y="17"/>
                  <a:pt x="263" y="17"/>
                </a:cubicBezTo>
                <a:cubicBezTo>
                  <a:pt x="262" y="17"/>
                  <a:pt x="262" y="17"/>
                  <a:pt x="262" y="17"/>
                </a:cubicBezTo>
                <a:cubicBezTo>
                  <a:pt x="262" y="17"/>
                  <a:pt x="262" y="17"/>
                  <a:pt x="262" y="17"/>
                </a:cubicBezTo>
                <a:cubicBezTo>
                  <a:pt x="262" y="17"/>
                  <a:pt x="262" y="17"/>
                  <a:pt x="262" y="17"/>
                </a:cubicBezTo>
                <a:cubicBezTo>
                  <a:pt x="261" y="18"/>
                  <a:pt x="261" y="18"/>
                  <a:pt x="261" y="18"/>
                </a:cubicBezTo>
                <a:cubicBezTo>
                  <a:pt x="262" y="19"/>
                  <a:pt x="262" y="19"/>
                  <a:pt x="262" y="19"/>
                </a:cubicBezTo>
                <a:cubicBezTo>
                  <a:pt x="262" y="19"/>
                  <a:pt x="262" y="19"/>
                  <a:pt x="262" y="19"/>
                </a:cubicBezTo>
                <a:cubicBezTo>
                  <a:pt x="262" y="20"/>
                  <a:pt x="262" y="20"/>
                  <a:pt x="262" y="20"/>
                </a:cubicBezTo>
                <a:cubicBezTo>
                  <a:pt x="262" y="20"/>
                  <a:pt x="262" y="20"/>
                  <a:pt x="262" y="20"/>
                </a:cubicBezTo>
                <a:cubicBezTo>
                  <a:pt x="262" y="23"/>
                  <a:pt x="262" y="23"/>
                  <a:pt x="262" y="23"/>
                </a:cubicBezTo>
                <a:cubicBezTo>
                  <a:pt x="261" y="23"/>
                  <a:pt x="261" y="23"/>
                  <a:pt x="261" y="23"/>
                </a:cubicBezTo>
                <a:cubicBezTo>
                  <a:pt x="261" y="38"/>
                  <a:pt x="261" y="38"/>
                  <a:pt x="261" y="38"/>
                </a:cubicBezTo>
                <a:cubicBezTo>
                  <a:pt x="258" y="38"/>
                  <a:pt x="258" y="38"/>
                  <a:pt x="258" y="38"/>
                </a:cubicBezTo>
                <a:cubicBezTo>
                  <a:pt x="258" y="47"/>
                  <a:pt x="258" y="47"/>
                  <a:pt x="258" y="47"/>
                </a:cubicBezTo>
                <a:cubicBezTo>
                  <a:pt x="257" y="47"/>
                  <a:pt x="257" y="47"/>
                  <a:pt x="257" y="47"/>
                </a:cubicBezTo>
                <a:cubicBezTo>
                  <a:pt x="258" y="47"/>
                  <a:pt x="258" y="47"/>
                  <a:pt x="258" y="47"/>
                </a:cubicBezTo>
                <a:cubicBezTo>
                  <a:pt x="258" y="46"/>
                  <a:pt x="258" y="46"/>
                  <a:pt x="258" y="46"/>
                </a:cubicBezTo>
                <a:cubicBezTo>
                  <a:pt x="258" y="45"/>
                  <a:pt x="258" y="45"/>
                  <a:pt x="258" y="45"/>
                </a:cubicBezTo>
                <a:cubicBezTo>
                  <a:pt x="258" y="45"/>
                  <a:pt x="258" y="45"/>
                  <a:pt x="258" y="45"/>
                </a:cubicBezTo>
                <a:cubicBezTo>
                  <a:pt x="257" y="45"/>
                  <a:pt x="257" y="45"/>
                  <a:pt x="257" y="45"/>
                </a:cubicBezTo>
                <a:cubicBezTo>
                  <a:pt x="256" y="46"/>
                  <a:pt x="256" y="46"/>
                  <a:pt x="256" y="46"/>
                </a:cubicBezTo>
                <a:cubicBezTo>
                  <a:pt x="256" y="47"/>
                  <a:pt x="256" y="47"/>
                  <a:pt x="256" y="47"/>
                </a:cubicBezTo>
                <a:cubicBezTo>
                  <a:pt x="257" y="47"/>
                  <a:pt x="257" y="47"/>
                  <a:pt x="257" y="47"/>
                </a:cubicBezTo>
                <a:cubicBezTo>
                  <a:pt x="256" y="47"/>
                  <a:pt x="256" y="47"/>
                  <a:pt x="256" y="47"/>
                </a:cubicBezTo>
                <a:cubicBezTo>
                  <a:pt x="256" y="59"/>
                  <a:pt x="256" y="59"/>
                  <a:pt x="256" y="59"/>
                </a:cubicBezTo>
                <a:cubicBezTo>
                  <a:pt x="255" y="59"/>
                  <a:pt x="255" y="59"/>
                  <a:pt x="255" y="59"/>
                </a:cubicBezTo>
                <a:cubicBezTo>
                  <a:pt x="255" y="58"/>
                  <a:pt x="255" y="58"/>
                  <a:pt x="255" y="58"/>
                </a:cubicBezTo>
                <a:cubicBezTo>
                  <a:pt x="256" y="57"/>
                  <a:pt x="256" y="57"/>
                  <a:pt x="256" y="57"/>
                </a:cubicBezTo>
                <a:cubicBezTo>
                  <a:pt x="256" y="56"/>
                  <a:pt x="256" y="56"/>
                  <a:pt x="256" y="56"/>
                </a:cubicBezTo>
                <a:cubicBezTo>
                  <a:pt x="255" y="56"/>
                  <a:pt x="255" y="56"/>
                  <a:pt x="255" y="56"/>
                </a:cubicBezTo>
                <a:cubicBezTo>
                  <a:pt x="254" y="56"/>
                  <a:pt x="254" y="56"/>
                  <a:pt x="254" y="56"/>
                </a:cubicBezTo>
                <a:cubicBezTo>
                  <a:pt x="254" y="57"/>
                  <a:pt x="254" y="57"/>
                  <a:pt x="254" y="57"/>
                </a:cubicBezTo>
                <a:cubicBezTo>
                  <a:pt x="254" y="58"/>
                  <a:pt x="254" y="58"/>
                  <a:pt x="254" y="58"/>
                </a:cubicBezTo>
                <a:cubicBezTo>
                  <a:pt x="254" y="59"/>
                  <a:pt x="254" y="59"/>
                  <a:pt x="254" y="59"/>
                </a:cubicBezTo>
                <a:cubicBezTo>
                  <a:pt x="253" y="59"/>
                  <a:pt x="253" y="59"/>
                  <a:pt x="253" y="59"/>
                </a:cubicBezTo>
                <a:cubicBezTo>
                  <a:pt x="253" y="77"/>
                  <a:pt x="253" y="77"/>
                  <a:pt x="253" y="77"/>
                </a:cubicBezTo>
                <a:cubicBezTo>
                  <a:pt x="250" y="77"/>
                  <a:pt x="250" y="77"/>
                  <a:pt x="250" y="77"/>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92"/>
                  <a:pt x="250" y="92"/>
                  <a:pt x="250" y="92"/>
                </a:cubicBezTo>
                <a:cubicBezTo>
                  <a:pt x="250" y="182"/>
                  <a:pt x="250" y="182"/>
                  <a:pt x="250" y="182"/>
                </a:cubicBezTo>
                <a:cubicBezTo>
                  <a:pt x="250" y="185"/>
                  <a:pt x="250" y="185"/>
                  <a:pt x="250" y="185"/>
                </a:cubicBezTo>
                <a:cubicBezTo>
                  <a:pt x="250" y="189"/>
                  <a:pt x="250" y="189"/>
                  <a:pt x="250" y="189"/>
                </a:cubicBezTo>
                <a:cubicBezTo>
                  <a:pt x="243" y="189"/>
                  <a:pt x="243" y="189"/>
                  <a:pt x="243" y="189"/>
                </a:cubicBezTo>
                <a:cubicBezTo>
                  <a:pt x="243" y="95"/>
                  <a:pt x="243" y="95"/>
                  <a:pt x="243" y="95"/>
                </a:cubicBezTo>
                <a:cubicBezTo>
                  <a:pt x="237" y="92"/>
                  <a:pt x="237" y="92"/>
                  <a:pt x="237" y="92"/>
                </a:cubicBezTo>
                <a:cubicBezTo>
                  <a:pt x="207" y="93"/>
                  <a:pt x="207" y="93"/>
                  <a:pt x="207" y="93"/>
                </a:cubicBezTo>
                <a:cubicBezTo>
                  <a:pt x="204" y="95"/>
                  <a:pt x="204" y="95"/>
                  <a:pt x="204" y="95"/>
                </a:cubicBezTo>
                <a:cubicBezTo>
                  <a:pt x="204" y="189"/>
                  <a:pt x="204" y="189"/>
                  <a:pt x="204" y="189"/>
                </a:cubicBezTo>
                <a:cubicBezTo>
                  <a:pt x="197" y="189"/>
                  <a:pt x="197" y="189"/>
                  <a:pt x="197" y="189"/>
                </a:cubicBezTo>
                <a:cubicBezTo>
                  <a:pt x="197" y="189"/>
                  <a:pt x="197" y="189"/>
                  <a:pt x="197" y="189"/>
                </a:cubicBezTo>
                <a:cubicBezTo>
                  <a:pt x="198" y="189"/>
                  <a:pt x="198" y="189"/>
                  <a:pt x="198" y="189"/>
                </a:cubicBezTo>
                <a:cubicBezTo>
                  <a:pt x="198" y="189"/>
                  <a:pt x="198" y="189"/>
                  <a:pt x="198" y="189"/>
                </a:cubicBezTo>
                <a:cubicBezTo>
                  <a:pt x="198" y="188"/>
                  <a:pt x="198" y="188"/>
                  <a:pt x="198" y="188"/>
                </a:cubicBezTo>
                <a:cubicBezTo>
                  <a:pt x="198" y="188"/>
                  <a:pt x="198" y="188"/>
                  <a:pt x="198" y="188"/>
                </a:cubicBezTo>
                <a:cubicBezTo>
                  <a:pt x="197" y="188"/>
                  <a:pt x="197" y="188"/>
                  <a:pt x="197" y="188"/>
                </a:cubicBezTo>
                <a:cubicBezTo>
                  <a:pt x="197" y="188"/>
                  <a:pt x="197" y="188"/>
                  <a:pt x="197" y="188"/>
                </a:cubicBezTo>
                <a:cubicBezTo>
                  <a:pt x="196" y="118"/>
                  <a:pt x="196" y="118"/>
                  <a:pt x="196" y="118"/>
                </a:cubicBezTo>
                <a:cubicBezTo>
                  <a:pt x="196" y="112"/>
                  <a:pt x="196" y="112"/>
                  <a:pt x="196" y="112"/>
                </a:cubicBezTo>
                <a:cubicBezTo>
                  <a:pt x="196" y="106"/>
                  <a:pt x="196" y="106"/>
                  <a:pt x="196" y="106"/>
                </a:cubicBezTo>
                <a:cubicBezTo>
                  <a:pt x="195" y="100"/>
                  <a:pt x="195" y="100"/>
                  <a:pt x="195" y="100"/>
                </a:cubicBezTo>
                <a:cubicBezTo>
                  <a:pt x="195" y="95"/>
                  <a:pt x="195" y="95"/>
                  <a:pt x="195" y="95"/>
                </a:cubicBezTo>
                <a:cubicBezTo>
                  <a:pt x="193" y="95"/>
                  <a:pt x="193" y="95"/>
                  <a:pt x="193" y="95"/>
                </a:cubicBezTo>
                <a:cubicBezTo>
                  <a:pt x="189" y="94"/>
                  <a:pt x="189" y="94"/>
                  <a:pt x="189" y="94"/>
                </a:cubicBezTo>
                <a:cubicBezTo>
                  <a:pt x="189" y="94"/>
                  <a:pt x="189" y="94"/>
                  <a:pt x="189" y="94"/>
                </a:cubicBezTo>
                <a:cubicBezTo>
                  <a:pt x="180" y="94"/>
                  <a:pt x="180" y="94"/>
                  <a:pt x="180" y="94"/>
                </a:cubicBezTo>
                <a:cubicBezTo>
                  <a:pt x="179" y="94"/>
                  <a:pt x="179" y="94"/>
                  <a:pt x="179" y="94"/>
                </a:cubicBezTo>
                <a:cubicBezTo>
                  <a:pt x="175" y="95"/>
                  <a:pt x="175" y="95"/>
                  <a:pt x="175" y="95"/>
                </a:cubicBezTo>
                <a:cubicBezTo>
                  <a:pt x="173" y="95"/>
                  <a:pt x="173" y="95"/>
                  <a:pt x="173" y="95"/>
                </a:cubicBezTo>
                <a:cubicBezTo>
                  <a:pt x="173" y="100"/>
                  <a:pt x="173" y="100"/>
                  <a:pt x="173" y="100"/>
                </a:cubicBezTo>
                <a:cubicBezTo>
                  <a:pt x="173" y="106"/>
                  <a:pt x="173" y="106"/>
                  <a:pt x="173" y="106"/>
                </a:cubicBezTo>
                <a:cubicBezTo>
                  <a:pt x="172" y="112"/>
                  <a:pt x="172" y="112"/>
                  <a:pt x="172" y="112"/>
                </a:cubicBezTo>
                <a:cubicBezTo>
                  <a:pt x="172" y="118"/>
                  <a:pt x="172" y="118"/>
                  <a:pt x="172" y="118"/>
                </a:cubicBezTo>
                <a:cubicBezTo>
                  <a:pt x="172" y="183"/>
                  <a:pt x="172" y="183"/>
                  <a:pt x="172" y="183"/>
                </a:cubicBezTo>
                <a:cubicBezTo>
                  <a:pt x="169" y="183"/>
                  <a:pt x="169" y="183"/>
                  <a:pt x="169" y="183"/>
                </a:cubicBezTo>
                <a:cubicBezTo>
                  <a:pt x="169" y="182"/>
                  <a:pt x="169" y="182"/>
                  <a:pt x="169" y="182"/>
                </a:cubicBezTo>
                <a:cubicBezTo>
                  <a:pt x="169" y="182"/>
                  <a:pt x="169" y="182"/>
                  <a:pt x="169" y="182"/>
                </a:cubicBezTo>
                <a:cubicBezTo>
                  <a:pt x="168" y="182"/>
                  <a:pt x="168" y="182"/>
                  <a:pt x="168" y="182"/>
                </a:cubicBezTo>
                <a:cubicBezTo>
                  <a:pt x="168" y="183"/>
                  <a:pt x="168" y="183"/>
                  <a:pt x="168" y="183"/>
                </a:cubicBezTo>
                <a:cubicBezTo>
                  <a:pt x="165" y="183"/>
                  <a:pt x="165" y="183"/>
                  <a:pt x="165" y="183"/>
                </a:cubicBezTo>
                <a:cubicBezTo>
                  <a:pt x="165" y="182"/>
                  <a:pt x="165" y="182"/>
                  <a:pt x="165" y="182"/>
                </a:cubicBezTo>
                <a:cubicBezTo>
                  <a:pt x="165" y="181"/>
                  <a:pt x="165" y="181"/>
                  <a:pt x="165" y="181"/>
                </a:cubicBezTo>
                <a:cubicBezTo>
                  <a:pt x="164" y="179"/>
                  <a:pt x="164" y="179"/>
                  <a:pt x="164" y="179"/>
                </a:cubicBezTo>
                <a:cubicBezTo>
                  <a:pt x="163" y="179"/>
                  <a:pt x="163" y="179"/>
                  <a:pt x="163" y="179"/>
                </a:cubicBezTo>
                <a:cubicBezTo>
                  <a:pt x="163" y="179"/>
                  <a:pt x="163" y="179"/>
                  <a:pt x="163" y="179"/>
                </a:cubicBezTo>
                <a:cubicBezTo>
                  <a:pt x="163" y="179"/>
                  <a:pt x="163" y="179"/>
                  <a:pt x="163" y="179"/>
                </a:cubicBezTo>
                <a:cubicBezTo>
                  <a:pt x="160" y="179"/>
                  <a:pt x="160" y="179"/>
                  <a:pt x="160" y="179"/>
                </a:cubicBezTo>
                <a:cubicBezTo>
                  <a:pt x="159" y="179"/>
                  <a:pt x="159" y="179"/>
                  <a:pt x="159" y="179"/>
                </a:cubicBezTo>
                <a:cubicBezTo>
                  <a:pt x="159" y="179"/>
                  <a:pt x="159" y="179"/>
                  <a:pt x="159" y="179"/>
                </a:cubicBezTo>
                <a:cubicBezTo>
                  <a:pt x="158" y="178"/>
                  <a:pt x="158" y="178"/>
                  <a:pt x="158" y="178"/>
                </a:cubicBezTo>
                <a:cubicBezTo>
                  <a:pt x="158" y="178"/>
                  <a:pt x="158" y="178"/>
                  <a:pt x="158" y="178"/>
                </a:cubicBezTo>
                <a:cubicBezTo>
                  <a:pt x="158" y="177"/>
                  <a:pt x="158" y="177"/>
                  <a:pt x="158" y="177"/>
                </a:cubicBezTo>
                <a:cubicBezTo>
                  <a:pt x="158" y="177"/>
                  <a:pt x="158" y="177"/>
                  <a:pt x="158" y="177"/>
                </a:cubicBezTo>
                <a:cubicBezTo>
                  <a:pt x="158" y="177"/>
                  <a:pt x="158" y="177"/>
                  <a:pt x="158" y="177"/>
                </a:cubicBezTo>
                <a:cubicBezTo>
                  <a:pt x="157" y="176"/>
                  <a:pt x="157" y="176"/>
                  <a:pt x="157" y="176"/>
                </a:cubicBezTo>
                <a:cubicBezTo>
                  <a:pt x="143" y="175"/>
                  <a:pt x="143" y="175"/>
                  <a:pt x="143" y="175"/>
                </a:cubicBezTo>
                <a:cubicBezTo>
                  <a:pt x="143" y="175"/>
                  <a:pt x="143" y="175"/>
                  <a:pt x="143" y="175"/>
                </a:cubicBezTo>
                <a:cubicBezTo>
                  <a:pt x="138" y="175"/>
                  <a:pt x="138" y="175"/>
                  <a:pt x="138" y="175"/>
                </a:cubicBezTo>
                <a:cubicBezTo>
                  <a:pt x="138" y="179"/>
                  <a:pt x="138" y="179"/>
                  <a:pt x="138" y="179"/>
                </a:cubicBezTo>
                <a:cubicBezTo>
                  <a:pt x="135" y="179"/>
                  <a:pt x="135" y="179"/>
                  <a:pt x="135" y="179"/>
                </a:cubicBezTo>
                <a:cubicBezTo>
                  <a:pt x="134" y="179"/>
                  <a:pt x="134" y="179"/>
                  <a:pt x="134" y="179"/>
                </a:cubicBezTo>
                <a:cubicBezTo>
                  <a:pt x="134" y="179"/>
                  <a:pt x="134" y="179"/>
                  <a:pt x="134" y="179"/>
                </a:cubicBezTo>
                <a:cubicBezTo>
                  <a:pt x="129" y="104"/>
                  <a:pt x="129" y="104"/>
                  <a:pt x="129" y="104"/>
                </a:cubicBezTo>
                <a:cubicBezTo>
                  <a:pt x="129" y="104"/>
                  <a:pt x="129" y="104"/>
                  <a:pt x="129" y="104"/>
                </a:cubicBezTo>
                <a:cubicBezTo>
                  <a:pt x="130" y="104"/>
                  <a:pt x="130" y="104"/>
                  <a:pt x="130" y="104"/>
                </a:cubicBezTo>
                <a:cubicBezTo>
                  <a:pt x="130" y="104"/>
                  <a:pt x="130" y="104"/>
                  <a:pt x="130" y="104"/>
                </a:cubicBezTo>
                <a:cubicBezTo>
                  <a:pt x="130" y="104"/>
                  <a:pt x="130" y="104"/>
                  <a:pt x="130" y="104"/>
                </a:cubicBezTo>
                <a:cubicBezTo>
                  <a:pt x="130" y="104"/>
                  <a:pt x="130" y="104"/>
                  <a:pt x="130" y="104"/>
                </a:cubicBezTo>
                <a:cubicBezTo>
                  <a:pt x="133" y="96"/>
                  <a:pt x="133" y="96"/>
                  <a:pt x="133" y="96"/>
                </a:cubicBezTo>
                <a:cubicBezTo>
                  <a:pt x="132" y="95"/>
                  <a:pt x="132" y="95"/>
                  <a:pt x="132" y="95"/>
                </a:cubicBezTo>
                <a:cubicBezTo>
                  <a:pt x="132" y="95"/>
                  <a:pt x="132" y="95"/>
                  <a:pt x="132" y="95"/>
                </a:cubicBezTo>
                <a:cubicBezTo>
                  <a:pt x="132" y="95"/>
                  <a:pt x="132" y="95"/>
                  <a:pt x="132" y="95"/>
                </a:cubicBezTo>
                <a:cubicBezTo>
                  <a:pt x="132" y="95"/>
                  <a:pt x="132" y="95"/>
                  <a:pt x="132" y="95"/>
                </a:cubicBezTo>
                <a:cubicBezTo>
                  <a:pt x="132" y="94"/>
                  <a:pt x="132" y="94"/>
                  <a:pt x="132" y="94"/>
                </a:cubicBezTo>
                <a:cubicBezTo>
                  <a:pt x="132" y="93"/>
                  <a:pt x="132" y="93"/>
                  <a:pt x="132" y="93"/>
                </a:cubicBezTo>
                <a:cubicBezTo>
                  <a:pt x="132" y="93"/>
                  <a:pt x="132" y="93"/>
                  <a:pt x="132" y="93"/>
                </a:cubicBezTo>
                <a:cubicBezTo>
                  <a:pt x="132" y="93"/>
                  <a:pt x="132" y="93"/>
                  <a:pt x="132" y="93"/>
                </a:cubicBezTo>
                <a:cubicBezTo>
                  <a:pt x="131" y="93"/>
                  <a:pt x="131" y="93"/>
                  <a:pt x="131" y="93"/>
                </a:cubicBezTo>
                <a:cubicBezTo>
                  <a:pt x="131" y="92"/>
                  <a:pt x="131" y="92"/>
                  <a:pt x="131" y="92"/>
                </a:cubicBezTo>
                <a:cubicBezTo>
                  <a:pt x="130" y="92"/>
                  <a:pt x="130" y="92"/>
                  <a:pt x="130" y="92"/>
                </a:cubicBezTo>
                <a:cubicBezTo>
                  <a:pt x="130" y="92"/>
                  <a:pt x="130" y="92"/>
                  <a:pt x="130" y="92"/>
                </a:cubicBezTo>
                <a:cubicBezTo>
                  <a:pt x="130" y="90"/>
                  <a:pt x="130" y="90"/>
                  <a:pt x="130" y="90"/>
                </a:cubicBezTo>
                <a:cubicBezTo>
                  <a:pt x="130" y="89"/>
                  <a:pt x="130" y="89"/>
                  <a:pt x="130" y="89"/>
                </a:cubicBezTo>
                <a:cubicBezTo>
                  <a:pt x="130" y="89"/>
                  <a:pt x="130" y="89"/>
                  <a:pt x="130" y="89"/>
                </a:cubicBezTo>
                <a:cubicBezTo>
                  <a:pt x="129" y="89"/>
                  <a:pt x="129" y="89"/>
                  <a:pt x="129" y="89"/>
                </a:cubicBezTo>
                <a:cubicBezTo>
                  <a:pt x="129" y="89"/>
                  <a:pt x="129" y="89"/>
                  <a:pt x="129" y="89"/>
                </a:cubicBezTo>
                <a:cubicBezTo>
                  <a:pt x="128" y="89"/>
                  <a:pt x="128" y="89"/>
                  <a:pt x="128" y="89"/>
                </a:cubicBezTo>
                <a:cubicBezTo>
                  <a:pt x="128" y="73"/>
                  <a:pt x="128" y="73"/>
                  <a:pt x="128" y="73"/>
                </a:cubicBezTo>
                <a:cubicBezTo>
                  <a:pt x="128" y="73"/>
                  <a:pt x="128" y="73"/>
                  <a:pt x="128" y="73"/>
                </a:cubicBezTo>
                <a:cubicBezTo>
                  <a:pt x="129" y="73"/>
                  <a:pt x="129" y="73"/>
                  <a:pt x="129" y="73"/>
                </a:cubicBezTo>
                <a:cubicBezTo>
                  <a:pt x="129" y="73"/>
                  <a:pt x="129" y="73"/>
                  <a:pt x="129" y="73"/>
                </a:cubicBezTo>
                <a:cubicBezTo>
                  <a:pt x="129" y="73"/>
                  <a:pt x="129" y="73"/>
                  <a:pt x="129" y="73"/>
                </a:cubicBezTo>
                <a:cubicBezTo>
                  <a:pt x="129" y="72"/>
                  <a:pt x="129" y="72"/>
                  <a:pt x="129" y="72"/>
                </a:cubicBezTo>
                <a:cubicBezTo>
                  <a:pt x="130" y="71"/>
                  <a:pt x="130" y="71"/>
                  <a:pt x="130" y="71"/>
                </a:cubicBezTo>
                <a:cubicBezTo>
                  <a:pt x="130" y="71"/>
                  <a:pt x="130" y="71"/>
                  <a:pt x="130" y="71"/>
                </a:cubicBezTo>
                <a:cubicBezTo>
                  <a:pt x="130" y="71"/>
                  <a:pt x="130" y="71"/>
                  <a:pt x="130" y="71"/>
                </a:cubicBezTo>
                <a:cubicBezTo>
                  <a:pt x="130" y="70"/>
                  <a:pt x="130" y="70"/>
                  <a:pt x="130" y="70"/>
                </a:cubicBezTo>
                <a:cubicBezTo>
                  <a:pt x="130" y="70"/>
                  <a:pt x="130" y="70"/>
                  <a:pt x="130" y="70"/>
                </a:cubicBezTo>
                <a:cubicBezTo>
                  <a:pt x="130" y="69"/>
                  <a:pt x="130" y="69"/>
                  <a:pt x="130" y="69"/>
                </a:cubicBezTo>
                <a:cubicBezTo>
                  <a:pt x="129" y="69"/>
                  <a:pt x="129" y="69"/>
                  <a:pt x="129" y="69"/>
                </a:cubicBezTo>
                <a:cubicBezTo>
                  <a:pt x="130" y="68"/>
                  <a:pt x="130" y="68"/>
                  <a:pt x="130" y="68"/>
                </a:cubicBezTo>
                <a:cubicBezTo>
                  <a:pt x="129" y="68"/>
                  <a:pt x="129" y="68"/>
                  <a:pt x="129" y="68"/>
                </a:cubicBezTo>
                <a:cubicBezTo>
                  <a:pt x="129" y="68"/>
                  <a:pt x="129" y="68"/>
                  <a:pt x="129" y="68"/>
                </a:cubicBezTo>
                <a:cubicBezTo>
                  <a:pt x="128" y="68"/>
                  <a:pt x="128" y="68"/>
                  <a:pt x="128" y="68"/>
                </a:cubicBezTo>
                <a:cubicBezTo>
                  <a:pt x="128" y="67"/>
                  <a:pt x="128" y="67"/>
                  <a:pt x="128" y="67"/>
                </a:cubicBezTo>
                <a:cubicBezTo>
                  <a:pt x="128" y="67"/>
                  <a:pt x="128" y="67"/>
                  <a:pt x="128" y="67"/>
                </a:cubicBezTo>
                <a:cubicBezTo>
                  <a:pt x="128" y="67"/>
                  <a:pt x="128" y="67"/>
                  <a:pt x="128" y="67"/>
                </a:cubicBezTo>
                <a:cubicBezTo>
                  <a:pt x="128" y="58"/>
                  <a:pt x="128" y="58"/>
                  <a:pt x="128" y="58"/>
                </a:cubicBezTo>
                <a:cubicBezTo>
                  <a:pt x="128" y="57"/>
                  <a:pt x="128" y="57"/>
                  <a:pt x="128" y="57"/>
                </a:cubicBezTo>
                <a:cubicBezTo>
                  <a:pt x="127" y="57"/>
                  <a:pt x="127" y="57"/>
                  <a:pt x="127" y="57"/>
                </a:cubicBezTo>
                <a:cubicBezTo>
                  <a:pt x="127" y="57"/>
                  <a:pt x="127" y="57"/>
                  <a:pt x="127" y="57"/>
                </a:cubicBezTo>
                <a:cubicBezTo>
                  <a:pt x="126" y="57"/>
                  <a:pt x="126" y="57"/>
                  <a:pt x="126" y="57"/>
                </a:cubicBezTo>
                <a:cubicBezTo>
                  <a:pt x="126" y="57"/>
                  <a:pt x="126" y="57"/>
                  <a:pt x="126" y="57"/>
                </a:cubicBezTo>
                <a:cubicBezTo>
                  <a:pt x="126" y="57"/>
                  <a:pt x="126" y="57"/>
                  <a:pt x="126" y="57"/>
                </a:cubicBezTo>
                <a:cubicBezTo>
                  <a:pt x="126" y="57"/>
                  <a:pt x="126" y="57"/>
                  <a:pt x="126" y="57"/>
                </a:cubicBezTo>
                <a:cubicBezTo>
                  <a:pt x="126" y="57"/>
                  <a:pt x="126" y="57"/>
                  <a:pt x="126" y="57"/>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7"/>
                  <a:pt x="126" y="37"/>
                  <a:pt x="126" y="37"/>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4"/>
                  <a:pt x="126" y="34"/>
                  <a:pt x="126" y="34"/>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8"/>
                  <a:pt x="126" y="28"/>
                  <a:pt x="126" y="28"/>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5"/>
                  <a:pt x="126" y="25"/>
                  <a:pt x="126" y="25"/>
                </a:cubicBezTo>
                <a:cubicBezTo>
                  <a:pt x="126" y="23"/>
                  <a:pt x="126" y="23"/>
                  <a:pt x="126" y="23"/>
                </a:cubicBezTo>
                <a:cubicBezTo>
                  <a:pt x="126" y="23"/>
                  <a:pt x="126" y="23"/>
                  <a:pt x="126" y="23"/>
                </a:cubicBezTo>
                <a:cubicBezTo>
                  <a:pt x="126" y="22"/>
                  <a:pt x="126" y="22"/>
                  <a:pt x="126" y="22"/>
                </a:cubicBezTo>
                <a:cubicBezTo>
                  <a:pt x="126" y="22"/>
                  <a:pt x="126" y="22"/>
                  <a:pt x="126" y="22"/>
                </a:cubicBezTo>
                <a:cubicBezTo>
                  <a:pt x="126" y="22"/>
                  <a:pt x="126" y="22"/>
                  <a:pt x="126" y="22"/>
                </a:cubicBezTo>
                <a:cubicBezTo>
                  <a:pt x="126" y="22"/>
                  <a:pt x="126" y="22"/>
                  <a:pt x="126" y="22"/>
                </a:cubicBezTo>
                <a:cubicBezTo>
                  <a:pt x="126" y="20"/>
                  <a:pt x="126" y="20"/>
                  <a:pt x="126" y="20"/>
                </a:cubicBezTo>
                <a:cubicBezTo>
                  <a:pt x="126" y="20"/>
                  <a:pt x="126" y="20"/>
                  <a:pt x="126" y="20"/>
                </a:cubicBezTo>
                <a:cubicBezTo>
                  <a:pt x="126" y="20"/>
                  <a:pt x="126" y="20"/>
                  <a:pt x="126" y="20"/>
                </a:cubicBezTo>
                <a:cubicBezTo>
                  <a:pt x="126" y="19"/>
                  <a:pt x="126" y="19"/>
                  <a:pt x="126" y="19"/>
                </a:cubicBezTo>
                <a:cubicBezTo>
                  <a:pt x="125" y="19"/>
                  <a:pt x="125" y="19"/>
                  <a:pt x="125" y="19"/>
                </a:cubicBezTo>
                <a:cubicBezTo>
                  <a:pt x="125" y="19"/>
                  <a:pt x="125" y="19"/>
                  <a:pt x="125" y="19"/>
                </a:cubicBezTo>
                <a:cubicBezTo>
                  <a:pt x="125" y="19"/>
                  <a:pt x="125" y="19"/>
                  <a:pt x="125" y="19"/>
                </a:cubicBezTo>
                <a:cubicBezTo>
                  <a:pt x="125" y="19"/>
                  <a:pt x="125" y="19"/>
                  <a:pt x="125" y="19"/>
                </a:cubicBezTo>
                <a:cubicBezTo>
                  <a:pt x="124" y="19"/>
                  <a:pt x="124" y="19"/>
                  <a:pt x="124" y="19"/>
                </a:cubicBezTo>
                <a:cubicBezTo>
                  <a:pt x="124" y="20"/>
                  <a:pt x="124" y="20"/>
                  <a:pt x="124" y="20"/>
                </a:cubicBezTo>
                <a:cubicBezTo>
                  <a:pt x="124" y="20"/>
                  <a:pt x="124" y="20"/>
                  <a:pt x="124" y="20"/>
                </a:cubicBezTo>
                <a:cubicBezTo>
                  <a:pt x="124" y="20"/>
                  <a:pt x="124" y="20"/>
                  <a:pt x="124" y="20"/>
                </a:cubicBezTo>
                <a:cubicBezTo>
                  <a:pt x="124" y="20"/>
                  <a:pt x="124" y="20"/>
                  <a:pt x="124" y="20"/>
                </a:cubicBezTo>
                <a:cubicBezTo>
                  <a:pt x="124" y="22"/>
                  <a:pt x="124" y="22"/>
                  <a:pt x="124" y="22"/>
                </a:cubicBezTo>
                <a:cubicBezTo>
                  <a:pt x="124" y="22"/>
                  <a:pt x="124" y="22"/>
                  <a:pt x="124" y="22"/>
                </a:cubicBezTo>
                <a:cubicBezTo>
                  <a:pt x="124" y="22"/>
                  <a:pt x="124" y="22"/>
                  <a:pt x="124" y="22"/>
                </a:cubicBezTo>
                <a:cubicBezTo>
                  <a:pt x="124" y="23"/>
                  <a:pt x="124" y="23"/>
                  <a:pt x="124" y="23"/>
                </a:cubicBezTo>
                <a:cubicBezTo>
                  <a:pt x="124" y="23"/>
                  <a:pt x="124" y="23"/>
                  <a:pt x="124" y="23"/>
                </a:cubicBezTo>
                <a:cubicBezTo>
                  <a:pt x="124" y="23"/>
                  <a:pt x="124" y="23"/>
                  <a:pt x="124" y="23"/>
                </a:cubicBezTo>
                <a:cubicBezTo>
                  <a:pt x="124" y="25"/>
                  <a:pt x="124" y="25"/>
                  <a:pt x="124" y="25"/>
                </a:cubicBezTo>
                <a:cubicBezTo>
                  <a:pt x="124" y="25"/>
                  <a:pt x="124" y="25"/>
                  <a:pt x="124" y="25"/>
                </a:cubicBezTo>
                <a:cubicBezTo>
                  <a:pt x="124" y="25"/>
                  <a:pt x="124" y="25"/>
                  <a:pt x="124" y="25"/>
                </a:cubicBezTo>
                <a:cubicBezTo>
                  <a:pt x="124" y="25"/>
                  <a:pt x="124" y="25"/>
                  <a:pt x="124" y="25"/>
                </a:cubicBezTo>
                <a:cubicBezTo>
                  <a:pt x="124" y="25"/>
                  <a:pt x="124" y="25"/>
                  <a:pt x="124" y="25"/>
                </a:cubicBezTo>
                <a:cubicBezTo>
                  <a:pt x="124" y="25"/>
                  <a:pt x="124" y="25"/>
                  <a:pt x="124" y="25"/>
                </a:cubicBezTo>
                <a:cubicBezTo>
                  <a:pt x="124" y="26"/>
                  <a:pt x="124" y="26"/>
                  <a:pt x="124" y="26"/>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28"/>
                  <a:pt x="124" y="28"/>
                  <a:pt x="124" y="28"/>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1"/>
                  <a:pt x="124" y="31"/>
                  <a:pt x="124" y="31"/>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4"/>
                  <a:pt x="124" y="34"/>
                  <a:pt x="124" y="34"/>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40"/>
                  <a:pt x="124" y="40"/>
                  <a:pt x="124" y="40"/>
                </a:cubicBezTo>
                <a:cubicBezTo>
                  <a:pt x="124" y="57"/>
                  <a:pt x="124" y="57"/>
                  <a:pt x="124" y="57"/>
                </a:cubicBezTo>
                <a:cubicBezTo>
                  <a:pt x="124" y="57"/>
                  <a:pt x="124" y="57"/>
                  <a:pt x="124" y="57"/>
                </a:cubicBezTo>
                <a:cubicBezTo>
                  <a:pt x="124" y="57"/>
                  <a:pt x="124" y="57"/>
                  <a:pt x="124" y="57"/>
                </a:cubicBezTo>
                <a:cubicBezTo>
                  <a:pt x="124" y="57"/>
                  <a:pt x="124" y="57"/>
                  <a:pt x="124" y="57"/>
                </a:cubicBezTo>
                <a:cubicBezTo>
                  <a:pt x="124" y="57"/>
                  <a:pt x="124" y="57"/>
                  <a:pt x="124" y="57"/>
                </a:cubicBezTo>
                <a:cubicBezTo>
                  <a:pt x="124" y="57"/>
                  <a:pt x="124" y="57"/>
                  <a:pt x="124" y="57"/>
                </a:cubicBezTo>
                <a:cubicBezTo>
                  <a:pt x="123" y="57"/>
                  <a:pt x="123" y="57"/>
                  <a:pt x="123" y="57"/>
                </a:cubicBezTo>
                <a:cubicBezTo>
                  <a:pt x="123" y="57"/>
                  <a:pt x="123" y="57"/>
                  <a:pt x="123" y="57"/>
                </a:cubicBezTo>
                <a:cubicBezTo>
                  <a:pt x="122" y="58"/>
                  <a:pt x="122" y="58"/>
                  <a:pt x="122" y="58"/>
                </a:cubicBezTo>
                <a:cubicBezTo>
                  <a:pt x="122" y="58"/>
                  <a:pt x="122" y="58"/>
                  <a:pt x="122" y="58"/>
                </a:cubicBezTo>
                <a:cubicBezTo>
                  <a:pt x="122" y="67"/>
                  <a:pt x="122" y="67"/>
                  <a:pt x="122" y="67"/>
                </a:cubicBezTo>
                <a:cubicBezTo>
                  <a:pt x="122" y="67"/>
                  <a:pt x="122" y="67"/>
                  <a:pt x="122" y="67"/>
                </a:cubicBezTo>
                <a:cubicBezTo>
                  <a:pt x="122" y="67"/>
                  <a:pt x="122" y="67"/>
                  <a:pt x="122" y="67"/>
                </a:cubicBezTo>
                <a:cubicBezTo>
                  <a:pt x="122" y="67"/>
                  <a:pt x="122" y="67"/>
                  <a:pt x="122" y="67"/>
                </a:cubicBezTo>
                <a:cubicBezTo>
                  <a:pt x="122" y="67"/>
                  <a:pt x="122" y="67"/>
                  <a:pt x="122" y="67"/>
                </a:cubicBezTo>
                <a:cubicBezTo>
                  <a:pt x="120" y="68"/>
                  <a:pt x="120" y="68"/>
                  <a:pt x="120" y="68"/>
                </a:cubicBezTo>
                <a:cubicBezTo>
                  <a:pt x="120" y="68"/>
                  <a:pt x="120" y="68"/>
                  <a:pt x="120" y="68"/>
                </a:cubicBezTo>
                <a:cubicBezTo>
                  <a:pt x="120" y="68"/>
                  <a:pt x="120" y="68"/>
                  <a:pt x="120" y="68"/>
                </a:cubicBezTo>
                <a:cubicBezTo>
                  <a:pt x="120" y="69"/>
                  <a:pt x="120" y="69"/>
                  <a:pt x="120" y="69"/>
                </a:cubicBezTo>
                <a:cubicBezTo>
                  <a:pt x="120" y="69"/>
                  <a:pt x="120" y="69"/>
                  <a:pt x="120" y="69"/>
                </a:cubicBezTo>
                <a:cubicBezTo>
                  <a:pt x="120" y="70"/>
                  <a:pt x="120" y="70"/>
                  <a:pt x="120" y="70"/>
                </a:cubicBezTo>
                <a:cubicBezTo>
                  <a:pt x="120" y="70"/>
                  <a:pt x="120" y="70"/>
                  <a:pt x="120" y="70"/>
                </a:cubicBezTo>
                <a:cubicBezTo>
                  <a:pt x="120" y="71"/>
                  <a:pt x="120" y="71"/>
                  <a:pt x="120" y="71"/>
                </a:cubicBezTo>
                <a:cubicBezTo>
                  <a:pt x="121" y="71"/>
                  <a:pt x="121" y="71"/>
                  <a:pt x="121" y="71"/>
                </a:cubicBezTo>
                <a:cubicBezTo>
                  <a:pt x="121" y="72"/>
                  <a:pt x="121" y="72"/>
                  <a:pt x="121" y="72"/>
                </a:cubicBezTo>
                <a:cubicBezTo>
                  <a:pt x="121" y="72"/>
                  <a:pt x="121" y="72"/>
                  <a:pt x="121" y="72"/>
                </a:cubicBezTo>
                <a:cubicBezTo>
                  <a:pt x="121" y="73"/>
                  <a:pt x="121" y="73"/>
                  <a:pt x="121" y="73"/>
                </a:cubicBezTo>
                <a:cubicBezTo>
                  <a:pt x="121" y="73"/>
                  <a:pt x="121" y="73"/>
                  <a:pt x="121" y="73"/>
                </a:cubicBezTo>
                <a:cubicBezTo>
                  <a:pt x="122" y="73"/>
                  <a:pt x="122" y="73"/>
                  <a:pt x="122" y="73"/>
                </a:cubicBezTo>
                <a:cubicBezTo>
                  <a:pt x="122" y="73"/>
                  <a:pt x="122" y="73"/>
                  <a:pt x="122" y="73"/>
                </a:cubicBezTo>
                <a:cubicBezTo>
                  <a:pt x="122" y="89"/>
                  <a:pt x="122" y="89"/>
                  <a:pt x="122" y="89"/>
                </a:cubicBezTo>
                <a:cubicBezTo>
                  <a:pt x="122" y="89"/>
                  <a:pt x="122" y="89"/>
                  <a:pt x="122" y="89"/>
                </a:cubicBezTo>
                <a:cubicBezTo>
                  <a:pt x="121" y="89"/>
                  <a:pt x="121" y="89"/>
                  <a:pt x="121" y="89"/>
                </a:cubicBezTo>
                <a:cubicBezTo>
                  <a:pt x="121" y="89"/>
                  <a:pt x="121" y="89"/>
                  <a:pt x="121" y="89"/>
                </a:cubicBezTo>
                <a:cubicBezTo>
                  <a:pt x="121" y="89"/>
                  <a:pt x="121" y="89"/>
                  <a:pt x="121" y="89"/>
                </a:cubicBezTo>
                <a:cubicBezTo>
                  <a:pt x="121" y="90"/>
                  <a:pt x="121" y="90"/>
                  <a:pt x="121" y="90"/>
                </a:cubicBezTo>
                <a:cubicBezTo>
                  <a:pt x="120" y="90"/>
                  <a:pt x="120" y="90"/>
                  <a:pt x="120" y="90"/>
                </a:cubicBezTo>
                <a:cubicBezTo>
                  <a:pt x="121" y="92"/>
                  <a:pt x="121" y="92"/>
                  <a:pt x="121" y="92"/>
                </a:cubicBezTo>
                <a:cubicBezTo>
                  <a:pt x="120" y="93"/>
                  <a:pt x="120" y="93"/>
                  <a:pt x="120" y="93"/>
                </a:cubicBezTo>
                <a:cubicBezTo>
                  <a:pt x="119" y="93"/>
                  <a:pt x="119" y="93"/>
                  <a:pt x="119" y="93"/>
                </a:cubicBezTo>
                <a:cubicBezTo>
                  <a:pt x="119" y="93"/>
                  <a:pt x="119" y="93"/>
                  <a:pt x="119" y="93"/>
                </a:cubicBezTo>
                <a:cubicBezTo>
                  <a:pt x="118" y="93"/>
                  <a:pt x="118" y="93"/>
                  <a:pt x="118" y="93"/>
                </a:cubicBezTo>
                <a:cubicBezTo>
                  <a:pt x="118" y="93"/>
                  <a:pt x="118" y="93"/>
                  <a:pt x="118" y="93"/>
                </a:cubicBezTo>
                <a:cubicBezTo>
                  <a:pt x="118" y="93"/>
                  <a:pt x="118" y="93"/>
                  <a:pt x="118" y="93"/>
                </a:cubicBezTo>
                <a:cubicBezTo>
                  <a:pt x="118" y="94"/>
                  <a:pt x="118" y="94"/>
                  <a:pt x="118" y="94"/>
                </a:cubicBezTo>
                <a:cubicBezTo>
                  <a:pt x="118" y="95"/>
                  <a:pt x="118" y="95"/>
                  <a:pt x="118" y="95"/>
                </a:cubicBezTo>
                <a:cubicBezTo>
                  <a:pt x="118" y="95"/>
                  <a:pt x="118" y="95"/>
                  <a:pt x="118" y="95"/>
                </a:cubicBezTo>
                <a:cubicBezTo>
                  <a:pt x="118" y="95"/>
                  <a:pt x="118" y="95"/>
                  <a:pt x="118" y="95"/>
                </a:cubicBezTo>
                <a:cubicBezTo>
                  <a:pt x="118" y="96"/>
                  <a:pt x="118" y="96"/>
                  <a:pt x="118" y="96"/>
                </a:cubicBezTo>
                <a:cubicBezTo>
                  <a:pt x="118" y="96"/>
                  <a:pt x="118" y="96"/>
                  <a:pt x="118" y="96"/>
                </a:cubicBezTo>
                <a:cubicBezTo>
                  <a:pt x="120" y="104"/>
                  <a:pt x="120" y="104"/>
                  <a:pt x="120" y="104"/>
                </a:cubicBezTo>
                <a:cubicBezTo>
                  <a:pt x="120" y="104"/>
                  <a:pt x="120" y="104"/>
                  <a:pt x="120" y="104"/>
                </a:cubicBezTo>
                <a:cubicBezTo>
                  <a:pt x="120" y="104"/>
                  <a:pt x="120" y="104"/>
                  <a:pt x="120" y="104"/>
                </a:cubicBezTo>
                <a:cubicBezTo>
                  <a:pt x="121" y="104"/>
                  <a:pt x="121" y="104"/>
                  <a:pt x="121" y="104"/>
                </a:cubicBezTo>
                <a:cubicBezTo>
                  <a:pt x="121" y="104"/>
                  <a:pt x="121" y="104"/>
                  <a:pt x="121" y="104"/>
                </a:cubicBezTo>
                <a:cubicBezTo>
                  <a:pt x="121" y="104"/>
                  <a:pt x="121" y="104"/>
                  <a:pt x="121" y="104"/>
                </a:cubicBezTo>
                <a:cubicBezTo>
                  <a:pt x="121" y="107"/>
                  <a:pt x="121" y="107"/>
                  <a:pt x="121" y="107"/>
                </a:cubicBezTo>
                <a:cubicBezTo>
                  <a:pt x="117" y="181"/>
                  <a:pt x="117" y="181"/>
                  <a:pt x="117" y="181"/>
                </a:cubicBezTo>
                <a:cubicBezTo>
                  <a:pt x="117" y="181"/>
                  <a:pt x="117" y="181"/>
                  <a:pt x="117" y="181"/>
                </a:cubicBezTo>
                <a:cubicBezTo>
                  <a:pt x="115" y="182"/>
                  <a:pt x="115" y="182"/>
                  <a:pt x="115" y="182"/>
                </a:cubicBezTo>
                <a:cubicBezTo>
                  <a:pt x="100" y="181"/>
                  <a:pt x="100" y="181"/>
                  <a:pt x="100" y="181"/>
                </a:cubicBezTo>
                <a:cubicBezTo>
                  <a:pt x="100" y="178"/>
                  <a:pt x="100" y="178"/>
                  <a:pt x="100" y="178"/>
                </a:cubicBezTo>
                <a:cubicBezTo>
                  <a:pt x="99" y="178"/>
                  <a:pt x="99" y="178"/>
                  <a:pt x="99" y="178"/>
                </a:cubicBezTo>
                <a:cubicBezTo>
                  <a:pt x="99" y="177"/>
                  <a:pt x="99" y="177"/>
                  <a:pt x="99" y="177"/>
                </a:cubicBezTo>
                <a:cubicBezTo>
                  <a:pt x="99" y="177"/>
                  <a:pt x="99" y="177"/>
                  <a:pt x="99" y="177"/>
                </a:cubicBezTo>
                <a:cubicBezTo>
                  <a:pt x="99" y="176"/>
                  <a:pt x="99" y="176"/>
                  <a:pt x="99" y="176"/>
                </a:cubicBezTo>
                <a:cubicBezTo>
                  <a:pt x="99" y="164"/>
                  <a:pt x="99" y="164"/>
                  <a:pt x="99" y="164"/>
                </a:cubicBezTo>
                <a:cubicBezTo>
                  <a:pt x="100" y="164"/>
                  <a:pt x="100" y="164"/>
                  <a:pt x="100" y="164"/>
                </a:cubicBezTo>
                <a:cubicBezTo>
                  <a:pt x="100" y="163"/>
                  <a:pt x="100" y="163"/>
                  <a:pt x="100" y="163"/>
                </a:cubicBezTo>
                <a:cubicBezTo>
                  <a:pt x="100" y="163"/>
                  <a:pt x="100" y="163"/>
                  <a:pt x="100" y="163"/>
                </a:cubicBezTo>
                <a:cubicBezTo>
                  <a:pt x="100" y="163"/>
                  <a:pt x="100" y="163"/>
                  <a:pt x="100" y="163"/>
                </a:cubicBezTo>
                <a:cubicBezTo>
                  <a:pt x="101" y="163"/>
                  <a:pt x="101" y="163"/>
                  <a:pt x="101" y="163"/>
                </a:cubicBezTo>
                <a:cubicBezTo>
                  <a:pt x="101" y="162"/>
                  <a:pt x="101" y="162"/>
                  <a:pt x="101" y="162"/>
                </a:cubicBezTo>
                <a:cubicBezTo>
                  <a:pt x="101" y="162"/>
                  <a:pt x="101" y="162"/>
                  <a:pt x="101" y="162"/>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100" y="162"/>
                  <a:pt x="100" y="162"/>
                  <a:pt x="100"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60"/>
                  <a:pt x="90" y="160"/>
                  <a:pt x="90" y="160"/>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90" y="159"/>
                  <a:pt x="90" y="159"/>
                  <a:pt x="90"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8"/>
                  <a:pt x="89" y="158"/>
                  <a:pt x="89" y="158"/>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59"/>
                  <a:pt x="89" y="159"/>
                  <a:pt x="89" y="159"/>
                </a:cubicBezTo>
                <a:cubicBezTo>
                  <a:pt x="89" y="160"/>
                  <a:pt x="89" y="160"/>
                  <a:pt x="89" y="160"/>
                </a:cubicBezTo>
                <a:cubicBezTo>
                  <a:pt x="89" y="160"/>
                  <a:pt x="89" y="160"/>
                  <a:pt x="89" y="160"/>
                </a:cubicBezTo>
                <a:cubicBezTo>
                  <a:pt x="89" y="160"/>
                  <a:pt x="89" y="160"/>
                  <a:pt x="89" y="160"/>
                </a:cubicBezTo>
                <a:cubicBezTo>
                  <a:pt x="89" y="160"/>
                  <a:pt x="89" y="160"/>
                  <a:pt x="89" y="160"/>
                </a:cubicBezTo>
                <a:cubicBezTo>
                  <a:pt x="89" y="160"/>
                  <a:pt x="89" y="160"/>
                  <a:pt x="89" y="160"/>
                </a:cubicBezTo>
                <a:cubicBezTo>
                  <a:pt x="89" y="160"/>
                  <a:pt x="89" y="160"/>
                  <a:pt x="89"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8" y="160"/>
                  <a:pt x="88" y="160"/>
                  <a:pt x="88" y="160"/>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80" y="162"/>
                  <a:pt x="80" y="162"/>
                  <a:pt x="80"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2"/>
                  <a:pt x="79" y="162"/>
                  <a:pt x="79" y="162"/>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9" y="161"/>
                  <a:pt x="79" y="161"/>
                  <a:pt x="79" y="161"/>
                </a:cubicBezTo>
                <a:cubicBezTo>
                  <a:pt x="78" y="161"/>
                  <a:pt x="78" y="161"/>
                  <a:pt x="78" y="161"/>
                </a:cubicBezTo>
                <a:cubicBezTo>
                  <a:pt x="78" y="161"/>
                  <a:pt x="78" y="161"/>
                  <a:pt x="78" y="161"/>
                </a:cubicBezTo>
                <a:cubicBezTo>
                  <a:pt x="78" y="161"/>
                  <a:pt x="78" y="161"/>
                  <a:pt x="78" y="161"/>
                </a:cubicBezTo>
                <a:cubicBezTo>
                  <a:pt x="78" y="161"/>
                  <a:pt x="78" y="161"/>
                  <a:pt x="78" y="161"/>
                </a:cubicBezTo>
                <a:cubicBezTo>
                  <a:pt x="78" y="161"/>
                  <a:pt x="78" y="161"/>
                  <a:pt x="78" y="161"/>
                </a:cubicBezTo>
                <a:cubicBezTo>
                  <a:pt x="78" y="161"/>
                  <a:pt x="78" y="161"/>
                  <a:pt x="78" y="161"/>
                </a:cubicBezTo>
                <a:cubicBezTo>
                  <a:pt x="78" y="162"/>
                  <a:pt x="78" y="162"/>
                  <a:pt x="78" y="162"/>
                </a:cubicBezTo>
                <a:cubicBezTo>
                  <a:pt x="78" y="162"/>
                  <a:pt x="78" y="162"/>
                  <a:pt x="78" y="162"/>
                </a:cubicBezTo>
                <a:cubicBezTo>
                  <a:pt x="78" y="163"/>
                  <a:pt x="78" y="163"/>
                  <a:pt x="78" y="163"/>
                </a:cubicBezTo>
                <a:cubicBezTo>
                  <a:pt x="78" y="163"/>
                  <a:pt x="78" y="163"/>
                  <a:pt x="78" y="163"/>
                </a:cubicBezTo>
                <a:cubicBezTo>
                  <a:pt x="78" y="163"/>
                  <a:pt x="78" y="163"/>
                  <a:pt x="78" y="163"/>
                </a:cubicBezTo>
                <a:cubicBezTo>
                  <a:pt x="79" y="163"/>
                  <a:pt x="79" y="163"/>
                  <a:pt x="79" y="163"/>
                </a:cubicBezTo>
                <a:cubicBezTo>
                  <a:pt x="79" y="164"/>
                  <a:pt x="79" y="164"/>
                  <a:pt x="79" y="164"/>
                </a:cubicBezTo>
                <a:cubicBezTo>
                  <a:pt x="80" y="164"/>
                  <a:pt x="80" y="164"/>
                  <a:pt x="80" y="164"/>
                </a:cubicBezTo>
                <a:cubicBezTo>
                  <a:pt x="80" y="175"/>
                  <a:pt x="80" y="175"/>
                  <a:pt x="80" y="175"/>
                </a:cubicBezTo>
                <a:cubicBezTo>
                  <a:pt x="76" y="173"/>
                  <a:pt x="76" y="173"/>
                  <a:pt x="76" y="173"/>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9"/>
                  <a:pt x="76" y="149"/>
                  <a:pt x="76" y="149"/>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6" y="148"/>
                  <a:pt x="76" y="148"/>
                  <a:pt x="76" y="148"/>
                </a:cubicBezTo>
                <a:cubicBezTo>
                  <a:pt x="75" y="148"/>
                  <a:pt x="75" y="148"/>
                  <a:pt x="75" y="148"/>
                </a:cubicBezTo>
                <a:cubicBezTo>
                  <a:pt x="75" y="148"/>
                  <a:pt x="75" y="148"/>
                  <a:pt x="75" y="148"/>
                </a:cubicBezTo>
                <a:cubicBezTo>
                  <a:pt x="75" y="148"/>
                  <a:pt x="75" y="148"/>
                  <a:pt x="75" y="148"/>
                </a:cubicBezTo>
                <a:cubicBezTo>
                  <a:pt x="75" y="148"/>
                  <a:pt x="75" y="148"/>
                  <a:pt x="75" y="148"/>
                </a:cubicBezTo>
                <a:cubicBezTo>
                  <a:pt x="75" y="148"/>
                  <a:pt x="75" y="148"/>
                  <a:pt x="75" y="148"/>
                </a:cubicBezTo>
                <a:cubicBezTo>
                  <a:pt x="70" y="148"/>
                  <a:pt x="70" y="148"/>
                  <a:pt x="70" y="148"/>
                </a:cubicBezTo>
                <a:cubicBezTo>
                  <a:pt x="69" y="148"/>
                  <a:pt x="69" y="148"/>
                  <a:pt x="69" y="148"/>
                </a:cubicBezTo>
                <a:cubicBezTo>
                  <a:pt x="69" y="148"/>
                  <a:pt x="69" y="148"/>
                  <a:pt x="69" y="148"/>
                </a:cubicBezTo>
                <a:cubicBezTo>
                  <a:pt x="68" y="148"/>
                  <a:pt x="68" y="148"/>
                  <a:pt x="68" y="148"/>
                </a:cubicBezTo>
                <a:cubicBezTo>
                  <a:pt x="68" y="148"/>
                  <a:pt x="68" y="148"/>
                  <a:pt x="68" y="148"/>
                </a:cubicBezTo>
                <a:cubicBezTo>
                  <a:pt x="67" y="148"/>
                  <a:pt x="67" y="148"/>
                  <a:pt x="67" y="148"/>
                </a:cubicBezTo>
                <a:cubicBezTo>
                  <a:pt x="67" y="148"/>
                  <a:pt x="67" y="148"/>
                  <a:pt x="67" y="148"/>
                </a:cubicBezTo>
                <a:cubicBezTo>
                  <a:pt x="66" y="148"/>
                  <a:pt x="66" y="148"/>
                  <a:pt x="66" y="148"/>
                </a:cubicBezTo>
                <a:cubicBezTo>
                  <a:pt x="66" y="148"/>
                  <a:pt x="66" y="148"/>
                  <a:pt x="66" y="148"/>
                </a:cubicBezTo>
                <a:cubicBezTo>
                  <a:pt x="66" y="148"/>
                  <a:pt x="66" y="148"/>
                  <a:pt x="66" y="148"/>
                </a:cubicBezTo>
                <a:cubicBezTo>
                  <a:pt x="65" y="148"/>
                  <a:pt x="65" y="148"/>
                  <a:pt x="65" y="148"/>
                </a:cubicBezTo>
                <a:cubicBezTo>
                  <a:pt x="65" y="148"/>
                  <a:pt x="65" y="148"/>
                  <a:pt x="65" y="148"/>
                </a:cubicBezTo>
                <a:cubicBezTo>
                  <a:pt x="65" y="148"/>
                  <a:pt x="65" y="148"/>
                  <a:pt x="65" y="148"/>
                </a:cubicBezTo>
                <a:cubicBezTo>
                  <a:pt x="65" y="148"/>
                  <a:pt x="65" y="148"/>
                  <a:pt x="65" y="148"/>
                </a:cubicBezTo>
                <a:cubicBezTo>
                  <a:pt x="65" y="148"/>
                  <a:pt x="65" y="148"/>
                  <a:pt x="65" y="148"/>
                </a:cubicBezTo>
                <a:cubicBezTo>
                  <a:pt x="64" y="148"/>
                  <a:pt x="64" y="148"/>
                  <a:pt x="64" y="148"/>
                </a:cubicBezTo>
                <a:cubicBezTo>
                  <a:pt x="64" y="148"/>
                  <a:pt x="64" y="148"/>
                  <a:pt x="64" y="148"/>
                </a:cubicBezTo>
                <a:cubicBezTo>
                  <a:pt x="64" y="148"/>
                  <a:pt x="64" y="148"/>
                  <a:pt x="64" y="148"/>
                </a:cubicBezTo>
                <a:cubicBezTo>
                  <a:pt x="64" y="148"/>
                  <a:pt x="64" y="148"/>
                  <a:pt x="64" y="148"/>
                </a:cubicBezTo>
                <a:cubicBezTo>
                  <a:pt x="64" y="148"/>
                  <a:pt x="64" y="148"/>
                  <a:pt x="64" y="148"/>
                </a:cubicBezTo>
                <a:cubicBezTo>
                  <a:pt x="62" y="149"/>
                  <a:pt x="62" y="149"/>
                  <a:pt x="62" y="149"/>
                </a:cubicBezTo>
                <a:cubicBezTo>
                  <a:pt x="62" y="160"/>
                  <a:pt x="62" y="160"/>
                  <a:pt x="62" y="160"/>
                </a:cubicBezTo>
                <a:cubicBezTo>
                  <a:pt x="41" y="160"/>
                  <a:pt x="41" y="160"/>
                  <a:pt x="41" y="160"/>
                </a:cubicBezTo>
                <a:cubicBezTo>
                  <a:pt x="16" y="160"/>
                  <a:pt x="16" y="160"/>
                  <a:pt x="16" y="160"/>
                </a:cubicBezTo>
                <a:cubicBezTo>
                  <a:pt x="16" y="164"/>
                  <a:pt x="16" y="164"/>
                  <a:pt x="16" y="164"/>
                </a:cubicBezTo>
                <a:cubicBezTo>
                  <a:pt x="16" y="164"/>
                  <a:pt x="16" y="164"/>
                  <a:pt x="16" y="164"/>
                </a:cubicBezTo>
                <a:cubicBezTo>
                  <a:pt x="17" y="164"/>
                  <a:pt x="17" y="164"/>
                  <a:pt x="17" y="164"/>
                </a:cubicBezTo>
                <a:cubicBezTo>
                  <a:pt x="17" y="164"/>
                  <a:pt x="17" y="164"/>
                  <a:pt x="17" y="164"/>
                </a:cubicBezTo>
                <a:cubicBezTo>
                  <a:pt x="17" y="166"/>
                  <a:pt x="17" y="166"/>
                  <a:pt x="17" y="166"/>
                </a:cubicBezTo>
                <a:cubicBezTo>
                  <a:pt x="18" y="166"/>
                  <a:pt x="18" y="166"/>
                  <a:pt x="18" y="166"/>
                </a:cubicBezTo>
                <a:cubicBezTo>
                  <a:pt x="19" y="166"/>
                  <a:pt x="19" y="166"/>
                  <a:pt x="19" y="166"/>
                </a:cubicBezTo>
                <a:cubicBezTo>
                  <a:pt x="19" y="166"/>
                  <a:pt x="19" y="166"/>
                  <a:pt x="19" y="166"/>
                </a:cubicBezTo>
                <a:cubicBezTo>
                  <a:pt x="19" y="166"/>
                  <a:pt x="19" y="166"/>
                  <a:pt x="19" y="166"/>
                </a:cubicBezTo>
                <a:cubicBezTo>
                  <a:pt x="18" y="166"/>
                  <a:pt x="18" y="166"/>
                  <a:pt x="18" y="166"/>
                </a:cubicBezTo>
                <a:cubicBezTo>
                  <a:pt x="18" y="166"/>
                  <a:pt x="18" y="166"/>
                  <a:pt x="18" y="166"/>
                </a:cubicBezTo>
                <a:cubicBezTo>
                  <a:pt x="18" y="166"/>
                  <a:pt x="18" y="166"/>
                  <a:pt x="18" y="166"/>
                </a:cubicBezTo>
                <a:cubicBezTo>
                  <a:pt x="18" y="167"/>
                  <a:pt x="18" y="167"/>
                  <a:pt x="18" y="167"/>
                </a:cubicBezTo>
                <a:cubicBezTo>
                  <a:pt x="18" y="167"/>
                  <a:pt x="18" y="167"/>
                  <a:pt x="18" y="167"/>
                </a:cubicBezTo>
                <a:cubicBezTo>
                  <a:pt x="18" y="167"/>
                  <a:pt x="18" y="167"/>
                  <a:pt x="18" y="167"/>
                </a:cubicBezTo>
                <a:cubicBezTo>
                  <a:pt x="18" y="167"/>
                  <a:pt x="18" y="167"/>
                  <a:pt x="18" y="167"/>
                </a:cubicBezTo>
                <a:cubicBezTo>
                  <a:pt x="18" y="167"/>
                  <a:pt x="18" y="167"/>
                  <a:pt x="18" y="167"/>
                </a:cubicBezTo>
                <a:cubicBezTo>
                  <a:pt x="1" y="175"/>
                  <a:pt x="1" y="175"/>
                  <a:pt x="1" y="175"/>
                </a:cubicBezTo>
                <a:cubicBezTo>
                  <a:pt x="0" y="178"/>
                  <a:pt x="0" y="178"/>
                  <a:pt x="0" y="178"/>
                </a:cubicBezTo>
                <a:cubicBezTo>
                  <a:pt x="3" y="179"/>
                  <a:pt x="3" y="179"/>
                  <a:pt x="3" y="179"/>
                </a:cubicBezTo>
                <a:cubicBezTo>
                  <a:pt x="3" y="181"/>
                  <a:pt x="3" y="181"/>
                  <a:pt x="3" y="181"/>
                </a:cubicBezTo>
                <a:cubicBezTo>
                  <a:pt x="5" y="181"/>
                  <a:pt x="5" y="181"/>
                  <a:pt x="5" y="181"/>
                </a:cubicBezTo>
                <a:cubicBezTo>
                  <a:pt x="5" y="183"/>
                  <a:pt x="5" y="183"/>
                  <a:pt x="5" y="183"/>
                </a:cubicBezTo>
                <a:cubicBezTo>
                  <a:pt x="8" y="184"/>
                  <a:pt x="8" y="184"/>
                  <a:pt x="8" y="184"/>
                </a:cubicBezTo>
                <a:cubicBezTo>
                  <a:pt x="10" y="184"/>
                  <a:pt x="10" y="184"/>
                  <a:pt x="10" y="184"/>
                </a:cubicBezTo>
                <a:cubicBezTo>
                  <a:pt x="18" y="184"/>
                  <a:pt x="18" y="184"/>
                  <a:pt x="18" y="184"/>
                </a:cubicBezTo>
                <a:cubicBezTo>
                  <a:pt x="18" y="189"/>
                  <a:pt x="18" y="189"/>
                  <a:pt x="18" y="189"/>
                </a:cubicBezTo>
                <a:cubicBezTo>
                  <a:pt x="0" y="189"/>
                  <a:pt x="0" y="189"/>
                  <a:pt x="0" y="189"/>
                </a:cubicBezTo>
                <a:cubicBezTo>
                  <a:pt x="0" y="228"/>
                  <a:pt x="0" y="228"/>
                  <a:pt x="0" y="228"/>
                </a:cubicBezTo>
                <a:cubicBezTo>
                  <a:pt x="895" y="228"/>
                  <a:pt x="895" y="228"/>
                  <a:pt x="895" y="228"/>
                </a:cubicBezTo>
                <a:cubicBezTo>
                  <a:pt x="895" y="189"/>
                  <a:pt x="895" y="189"/>
                  <a:pt x="895" y="189"/>
                </a:cubicBezTo>
                <a:lnTo>
                  <a:pt x="868" y="189"/>
                </a:lnTo>
                <a:close/>
                <a:moveTo>
                  <a:pt x="29" y="189"/>
                </a:moveTo>
                <a:cubicBezTo>
                  <a:pt x="29" y="184"/>
                  <a:pt x="29" y="184"/>
                  <a:pt x="29" y="184"/>
                </a:cubicBezTo>
                <a:cubicBezTo>
                  <a:pt x="34" y="184"/>
                  <a:pt x="34" y="184"/>
                  <a:pt x="34" y="184"/>
                </a:cubicBezTo>
                <a:cubicBezTo>
                  <a:pt x="40" y="184"/>
                  <a:pt x="40" y="184"/>
                  <a:pt x="40" y="184"/>
                </a:cubicBezTo>
                <a:cubicBezTo>
                  <a:pt x="45" y="184"/>
                  <a:pt x="45" y="184"/>
                  <a:pt x="45" y="184"/>
                </a:cubicBezTo>
                <a:cubicBezTo>
                  <a:pt x="51" y="184"/>
                  <a:pt x="51" y="184"/>
                  <a:pt x="51" y="184"/>
                </a:cubicBezTo>
                <a:cubicBezTo>
                  <a:pt x="51" y="189"/>
                  <a:pt x="51" y="189"/>
                  <a:pt x="51" y="189"/>
                </a:cubicBezTo>
                <a:lnTo>
                  <a:pt x="29" y="189"/>
                </a:lnTo>
                <a:close/>
                <a:moveTo>
                  <a:pt x="84" y="169"/>
                </a:moveTo>
                <a:cubicBezTo>
                  <a:pt x="84" y="169"/>
                  <a:pt x="84" y="169"/>
                  <a:pt x="84" y="169"/>
                </a:cubicBezTo>
                <a:cubicBezTo>
                  <a:pt x="84" y="169"/>
                  <a:pt x="84" y="169"/>
                  <a:pt x="84" y="169"/>
                </a:cubicBezTo>
                <a:cubicBezTo>
                  <a:pt x="84" y="169"/>
                  <a:pt x="84" y="169"/>
                  <a:pt x="84" y="169"/>
                </a:cubicBezTo>
                <a:cubicBezTo>
                  <a:pt x="84" y="169"/>
                  <a:pt x="84" y="169"/>
                  <a:pt x="84" y="169"/>
                </a:cubicBezTo>
                <a:cubicBezTo>
                  <a:pt x="84" y="171"/>
                  <a:pt x="84" y="171"/>
                  <a:pt x="84" y="171"/>
                </a:cubicBezTo>
                <a:cubicBezTo>
                  <a:pt x="84" y="171"/>
                  <a:pt x="84" y="171"/>
                  <a:pt x="84" y="171"/>
                </a:cubicBezTo>
                <a:cubicBezTo>
                  <a:pt x="84" y="169"/>
                  <a:pt x="84" y="169"/>
                  <a:pt x="84" y="169"/>
                </a:cubicBezTo>
                <a:cubicBezTo>
                  <a:pt x="84" y="169"/>
                  <a:pt x="84" y="169"/>
                  <a:pt x="84" y="169"/>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6"/>
                  <a:pt x="84" y="166"/>
                  <a:pt x="84" y="166"/>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cubicBezTo>
                  <a:pt x="84" y="167"/>
                  <a:pt x="84" y="167"/>
                  <a:pt x="84" y="167"/>
                </a:cubicBezTo>
                <a:lnTo>
                  <a:pt x="84" y="169"/>
                </a:lnTo>
                <a:close/>
                <a:moveTo>
                  <a:pt x="94" y="171"/>
                </a:moveTo>
                <a:cubicBezTo>
                  <a:pt x="85" y="171"/>
                  <a:pt x="85" y="171"/>
                  <a:pt x="85" y="171"/>
                </a:cubicBezTo>
                <a:cubicBezTo>
                  <a:pt x="85" y="169"/>
                  <a:pt x="85" y="169"/>
                  <a:pt x="85" y="169"/>
                </a:cubicBezTo>
                <a:cubicBezTo>
                  <a:pt x="85" y="169"/>
                  <a:pt x="85" y="169"/>
                  <a:pt x="85" y="169"/>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7"/>
                  <a:pt x="85" y="167"/>
                  <a:pt x="85" y="167"/>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6"/>
                  <a:pt x="85" y="166"/>
                  <a:pt x="85" y="166"/>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5" y="165"/>
                  <a:pt x="85" y="165"/>
                  <a:pt x="85" y="165"/>
                </a:cubicBezTo>
                <a:cubicBezTo>
                  <a:pt x="86" y="165"/>
                  <a:pt x="86" y="165"/>
                  <a:pt x="86" y="165"/>
                </a:cubicBezTo>
                <a:cubicBezTo>
                  <a:pt x="86" y="165"/>
                  <a:pt x="86" y="165"/>
                  <a:pt x="86" y="165"/>
                </a:cubicBezTo>
                <a:cubicBezTo>
                  <a:pt x="86" y="165"/>
                  <a:pt x="86" y="165"/>
                  <a:pt x="86" y="165"/>
                </a:cubicBezTo>
                <a:cubicBezTo>
                  <a:pt x="87" y="165"/>
                  <a:pt x="87" y="165"/>
                  <a:pt x="87" y="165"/>
                </a:cubicBezTo>
                <a:cubicBezTo>
                  <a:pt x="87" y="165"/>
                  <a:pt x="87" y="165"/>
                  <a:pt x="87" y="165"/>
                </a:cubicBezTo>
                <a:cubicBezTo>
                  <a:pt x="87" y="165"/>
                  <a:pt x="87" y="165"/>
                  <a:pt x="87" y="165"/>
                </a:cubicBezTo>
                <a:cubicBezTo>
                  <a:pt x="87" y="165"/>
                  <a:pt x="87" y="165"/>
                  <a:pt x="87" y="165"/>
                </a:cubicBezTo>
                <a:cubicBezTo>
                  <a:pt x="87" y="165"/>
                  <a:pt x="87" y="165"/>
                  <a:pt x="87" y="165"/>
                </a:cubicBezTo>
                <a:cubicBezTo>
                  <a:pt x="87" y="165"/>
                  <a:pt x="87" y="165"/>
                  <a:pt x="87" y="165"/>
                </a:cubicBezTo>
                <a:cubicBezTo>
                  <a:pt x="87" y="166"/>
                  <a:pt x="87" y="166"/>
                  <a:pt x="87" y="166"/>
                </a:cubicBezTo>
                <a:cubicBezTo>
                  <a:pt x="87" y="166"/>
                  <a:pt x="87" y="166"/>
                  <a:pt x="87" y="166"/>
                </a:cubicBezTo>
                <a:cubicBezTo>
                  <a:pt x="87" y="166"/>
                  <a:pt x="87" y="166"/>
                  <a:pt x="87" y="166"/>
                </a:cubicBezTo>
                <a:cubicBezTo>
                  <a:pt x="87" y="166"/>
                  <a:pt x="87" y="166"/>
                  <a:pt x="87" y="166"/>
                </a:cubicBezTo>
                <a:cubicBezTo>
                  <a:pt x="87" y="166"/>
                  <a:pt x="87" y="166"/>
                  <a:pt x="87" y="166"/>
                </a:cubicBezTo>
                <a:cubicBezTo>
                  <a:pt x="87" y="166"/>
                  <a:pt x="87" y="166"/>
                  <a:pt x="87"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6"/>
                  <a:pt x="88" y="166"/>
                  <a:pt x="88" y="166"/>
                </a:cubicBezTo>
                <a:cubicBezTo>
                  <a:pt x="88" y="165"/>
                  <a:pt x="88" y="165"/>
                  <a:pt x="88" y="165"/>
                </a:cubicBezTo>
                <a:cubicBezTo>
                  <a:pt x="88" y="165"/>
                  <a:pt x="88" y="165"/>
                  <a:pt x="88" y="165"/>
                </a:cubicBezTo>
                <a:cubicBezTo>
                  <a:pt x="88" y="165"/>
                  <a:pt x="88" y="165"/>
                  <a:pt x="88" y="165"/>
                </a:cubicBezTo>
                <a:cubicBezTo>
                  <a:pt x="88" y="165"/>
                  <a:pt x="88" y="165"/>
                  <a:pt x="88" y="165"/>
                </a:cubicBezTo>
                <a:cubicBezTo>
                  <a:pt x="88" y="165"/>
                  <a:pt x="88" y="165"/>
                  <a:pt x="88"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89" y="165"/>
                  <a:pt x="89" y="165"/>
                  <a:pt x="89"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0" y="165"/>
                  <a:pt x="90" y="165"/>
                  <a:pt x="90" y="165"/>
                </a:cubicBezTo>
                <a:cubicBezTo>
                  <a:pt x="91" y="165"/>
                  <a:pt x="91" y="165"/>
                  <a:pt x="91" y="165"/>
                </a:cubicBezTo>
                <a:cubicBezTo>
                  <a:pt x="91" y="165"/>
                  <a:pt x="91" y="165"/>
                  <a:pt x="91" y="165"/>
                </a:cubicBezTo>
                <a:cubicBezTo>
                  <a:pt x="91" y="165"/>
                  <a:pt x="91" y="165"/>
                  <a:pt x="91" y="165"/>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1" y="166"/>
                  <a:pt x="91" y="166"/>
                  <a:pt x="91" y="166"/>
                </a:cubicBezTo>
                <a:cubicBezTo>
                  <a:pt x="92" y="166"/>
                  <a:pt x="92" y="166"/>
                  <a:pt x="92" y="166"/>
                </a:cubicBezTo>
                <a:cubicBezTo>
                  <a:pt x="92" y="166"/>
                  <a:pt x="92" y="166"/>
                  <a:pt x="92" y="166"/>
                </a:cubicBezTo>
                <a:cubicBezTo>
                  <a:pt x="92" y="166"/>
                  <a:pt x="92" y="166"/>
                  <a:pt x="92" y="166"/>
                </a:cubicBezTo>
                <a:cubicBezTo>
                  <a:pt x="92" y="166"/>
                  <a:pt x="92" y="166"/>
                  <a:pt x="92" y="166"/>
                </a:cubicBezTo>
                <a:cubicBezTo>
                  <a:pt x="92" y="166"/>
                  <a:pt x="92" y="166"/>
                  <a:pt x="92" y="166"/>
                </a:cubicBezTo>
                <a:cubicBezTo>
                  <a:pt x="92" y="165"/>
                  <a:pt x="92" y="165"/>
                  <a:pt x="92" y="165"/>
                </a:cubicBezTo>
                <a:cubicBezTo>
                  <a:pt x="92" y="165"/>
                  <a:pt x="92" y="165"/>
                  <a:pt x="92" y="165"/>
                </a:cubicBezTo>
                <a:cubicBezTo>
                  <a:pt x="92" y="165"/>
                  <a:pt x="92" y="165"/>
                  <a:pt x="92" y="165"/>
                </a:cubicBezTo>
                <a:cubicBezTo>
                  <a:pt x="92" y="165"/>
                  <a:pt x="92" y="165"/>
                  <a:pt x="92" y="165"/>
                </a:cubicBezTo>
                <a:cubicBezTo>
                  <a:pt x="92" y="165"/>
                  <a:pt x="92" y="165"/>
                  <a:pt x="92" y="165"/>
                </a:cubicBezTo>
                <a:cubicBezTo>
                  <a:pt x="93" y="164"/>
                  <a:pt x="93" y="164"/>
                  <a:pt x="93" y="164"/>
                </a:cubicBezTo>
                <a:cubicBezTo>
                  <a:pt x="93" y="165"/>
                  <a:pt x="93" y="165"/>
                  <a:pt x="93" y="165"/>
                </a:cubicBezTo>
                <a:cubicBezTo>
                  <a:pt x="93" y="165"/>
                  <a:pt x="93" y="165"/>
                  <a:pt x="93" y="165"/>
                </a:cubicBezTo>
                <a:cubicBezTo>
                  <a:pt x="93" y="165"/>
                  <a:pt x="93" y="165"/>
                  <a:pt x="93"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7"/>
                  <a:pt x="94" y="167"/>
                  <a:pt x="94" y="167"/>
                </a:cubicBezTo>
                <a:cubicBezTo>
                  <a:pt x="94" y="169"/>
                  <a:pt x="94" y="169"/>
                  <a:pt x="94" y="169"/>
                </a:cubicBezTo>
                <a:cubicBezTo>
                  <a:pt x="94" y="169"/>
                  <a:pt x="94" y="169"/>
                  <a:pt x="94" y="169"/>
                </a:cubicBezTo>
                <a:cubicBezTo>
                  <a:pt x="94" y="171"/>
                  <a:pt x="94" y="171"/>
                  <a:pt x="94" y="171"/>
                </a:cubicBezTo>
                <a:close/>
                <a:moveTo>
                  <a:pt x="95" y="171"/>
                </a:moveTo>
                <a:cubicBezTo>
                  <a:pt x="95" y="169"/>
                  <a:pt x="95" y="169"/>
                  <a:pt x="95" y="169"/>
                </a:cubicBezTo>
                <a:cubicBezTo>
                  <a:pt x="95" y="169"/>
                  <a:pt x="95" y="169"/>
                  <a:pt x="95" y="169"/>
                </a:cubicBezTo>
                <a:cubicBezTo>
                  <a:pt x="95" y="169"/>
                  <a:pt x="95" y="169"/>
                  <a:pt x="95" y="169"/>
                </a:cubicBezTo>
                <a:cubicBezTo>
                  <a:pt x="95" y="169"/>
                  <a:pt x="95" y="169"/>
                  <a:pt x="95" y="169"/>
                </a:cubicBezTo>
                <a:cubicBezTo>
                  <a:pt x="95" y="169"/>
                  <a:pt x="95" y="169"/>
                  <a:pt x="95" y="169"/>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6"/>
                  <a:pt x="95" y="166"/>
                  <a:pt x="95" y="166"/>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7"/>
                  <a:pt x="95" y="167"/>
                  <a:pt x="95" y="167"/>
                </a:cubicBezTo>
                <a:cubicBezTo>
                  <a:pt x="95" y="169"/>
                  <a:pt x="95" y="169"/>
                  <a:pt x="95" y="169"/>
                </a:cubicBezTo>
                <a:cubicBezTo>
                  <a:pt x="95" y="169"/>
                  <a:pt x="95" y="169"/>
                  <a:pt x="95" y="169"/>
                </a:cubicBezTo>
                <a:cubicBezTo>
                  <a:pt x="95" y="171"/>
                  <a:pt x="95" y="171"/>
                  <a:pt x="95" y="171"/>
                </a:cubicBezTo>
                <a:close/>
                <a:moveTo>
                  <a:pt x="253" y="87"/>
                </a:moveTo>
                <a:cubicBezTo>
                  <a:pt x="253" y="87"/>
                  <a:pt x="253" y="87"/>
                  <a:pt x="253" y="87"/>
                </a:cubicBezTo>
                <a:cubicBezTo>
                  <a:pt x="253" y="87"/>
                  <a:pt x="253" y="87"/>
                  <a:pt x="253" y="87"/>
                </a:cubicBezTo>
                <a:cubicBezTo>
                  <a:pt x="252" y="87"/>
                  <a:pt x="252" y="87"/>
                  <a:pt x="252" y="87"/>
                </a:cubicBezTo>
                <a:cubicBezTo>
                  <a:pt x="252" y="82"/>
                  <a:pt x="252" y="82"/>
                  <a:pt x="252" y="82"/>
                </a:cubicBezTo>
                <a:cubicBezTo>
                  <a:pt x="253" y="82"/>
                  <a:pt x="253" y="82"/>
                  <a:pt x="253" y="82"/>
                </a:cubicBezTo>
                <a:lnTo>
                  <a:pt x="253" y="87"/>
                </a:lnTo>
                <a:close/>
                <a:moveTo>
                  <a:pt x="253" y="80"/>
                </a:moveTo>
                <a:cubicBezTo>
                  <a:pt x="252" y="80"/>
                  <a:pt x="252" y="80"/>
                  <a:pt x="252" y="80"/>
                </a:cubicBezTo>
                <a:cubicBezTo>
                  <a:pt x="252" y="79"/>
                  <a:pt x="252" y="79"/>
                  <a:pt x="252" y="79"/>
                </a:cubicBezTo>
                <a:cubicBezTo>
                  <a:pt x="253" y="79"/>
                  <a:pt x="253" y="79"/>
                  <a:pt x="253" y="79"/>
                </a:cubicBezTo>
                <a:lnTo>
                  <a:pt x="253" y="80"/>
                </a:lnTo>
                <a:close/>
                <a:moveTo>
                  <a:pt x="275" y="80"/>
                </a:moveTo>
                <a:cubicBezTo>
                  <a:pt x="272" y="80"/>
                  <a:pt x="272" y="80"/>
                  <a:pt x="272" y="80"/>
                </a:cubicBezTo>
                <a:cubicBezTo>
                  <a:pt x="272" y="79"/>
                  <a:pt x="272" y="79"/>
                  <a:pt x="272" y="79"/>
                </a:cubicBezTo>
                <a:cubicBezTo>
                  <a:pt x="275" y="79"/>
                  <a:pt x="275" y="79"/>
                  <a:pt x="275" y="79"/>
                </a:cubicBezTo>
                <a:lnTo>
                  <a:pt x="275" y="80"/>
                </a:lnTo>
                <a:close/>
                <a:moveTo>
                  <a:pt x="275" y="87"/>
                </a:moveTo>
                <a:cubicBezTo>
                  <a:pt x="274" y="87"/>
                  <a:pt x="274" y="87"/>
                  <a:pt x="274" y="87"/>
                </a:cubicBezTo>
                <a:cubicBezTo>
                  <a:pt x="272" y="87"/>
                  <a:pt x="272" y="87"/>
                  <a:pt x="272" y="87"/>
                </a:cubicBezTo>
                <a:cubicBezTo>
                  <a:pt x="272" y="87"/>
                  <a:pt x="272" y="87"/>
                  <a:pt x="272" y="87"/>
                </a:cubicBezTo>
                <a:cubicBezTo>
                  <a:pt x="272" y="87"/>
                  <a:pt x="272" y="87"/>
                  <a:pt x="272" y="87"/>
                </a:cubicBezTo>
                <a:cubicBezTo>
                  <a:pt x="272" y="82"/>
                  <a:pt x="272" y="82"/>
                  <a:pt x="272" y="82"/>
                </a:cubicBezTo>
                <a:cubicBezTo>
                  <a:pt x="275" y="82"/>
                  <a:pt x="275" y="82"/>
                  <a:pt x="275" y="82"/>
                </a:cubicBezTo>
                <a:lnTo>
                  <a:pt x="275" y="87"/>
                </a:lnTo>
                <a:close/>
                <a:moveTo>
                  <a:pt x="362" y="189"/>
                </a:moveTo>
                <a:cubicBezTo>
                  <a:pt x="362" y="186"/>
                  <a:pt x="362" y="186"/>
                  <a:pt x="362" y="186"/>
                </a:cubicBezTo>
                <a:cubicBezTo>
                  <a:pt x="349" y="186"/>
                  <a:pt x="349" y="186"/>
                  <a:pt x="349" y="186"/>
                </a:cubicBezTo>
                <a:cubicBezTo>
                  <a:pt x="347" y="185"/>
                  <a:pt x="347" y="185"/>
                  <a:pt x="347" y="185"/>
                </a:cubicBezTo>
                <a:cubicBezTo>
                  <a:pt x="346" y="185"/>
                  <a:pt x="346" y="185"/>
                  <a:pt x="346" y="185"/>
                </a:cubicBezTo>
                <a:cubicBezTo>
                  <a:pt x="346" y="181"/>
                  <a:pt x="346" y="181"/>
                  <a:pt x="346" y="181"/>
                </a:cubicBezTo>
                <a:cubicBezTo>
                  <a:pt x="346" y="181"/>
                  <a:pt x="346" y="181"/>
                  <a:pt x="346" y="181"/>
                </a:cubicBezTo>
                <a:cubicBezTo>
                  <a:pt x="348" y="181"/>
                  <a:pt x="348" y="181"/>
                  <a:pt x="348" y="181"/>
                </a:cubicBezTo>
                <a:cubicBezTo>
                  <a:pt x="348" y="181"/>
                  <a:pt x="348" y="181"/>
                  <a:pt x="348" y="181"/>
                </a:cubicBezTo>
                <a:cubicBezTo>
                  <a:pt x="346" y="181"/>
                  <a:pt x="346" y="181"/>
                  <a:pt x="346" y="181"/>
                </a:cubicBezTo>
                <a:cubicBezTo>
                  <a:pt x="344" y="181"/>
                  <a:pt x="344" y="181"/>
                  <a:pt x="344" y="181"/>
                </a:cubicBezTo>
                <a:cubicBezTo>
                  <a:pt x="347" y="177"/>
                  <a:pt x="351" y="175"/>
                  <a:pt x="355" y="175"/>
                </a:cubicBezTo>
                <a:cubicBezTo>
                  <a:pt x="363" y="175"/>
                  <a:pt x="370" y="183"/>
                  <a:pt x="372" y="189"/>
                </a:cubicBezTo>
                <a:lnTo>
                  <a:pt x="362" y="189"/>
                </a:lnTo>
                <a:close/>
                <a:moveTo>
                  <a:pt x="438" y="184"/>
                </a:moveTo>
                <a:cubicBezTo>
                  <a:pt x="471" y="184"/>
                  <a:pt x="471" y="184"/>
                  <a:pt x="471" y="184"/>
                </a:cubicBezTo>
                <a:cubicBezTo>
                  <a:pt x="471" y="189"/>
                  <a:pt x="471" y="189"/>
                  <a:pt x="471" y="189"/>
                </a:cubicBezTo>
                <a:cubicBezTo>
                  <a:pt x="438" y="189"/>
                  <a:pt x="438" y="189"/>
                  <a:pt x="438" y="189"/>
                </a:cubicBezTo>
                <a:lnTo>
                  <a:pt x="438" y="184"/>
                </a:lnTo>
                <a:close/>
                <a:moveTo>
                  <a:pt x="481" y="70"/>
                </a:moveTo>
                <a:cubicBezTo>
                  <a:pt x="481" y="60"/>
                  <a:pt x="481" y="60"/>
                  <a:pt x="481" y="60"/>
                </a:cubicBezTo>
                <a:cubicBezTo>
                  <a:pt x="481" y="58"/>
                  <a:pt x="481" y="58"/>
                  <a:pt x="481" y="58"/>
                </a:cubicBezTo>
                <a:cubicBezTo>
                  <a:pt x="484" y="57"/>
                  <a:pt x="484" y="57"/>
                  <a:pt x="484" y="57"/>
                </a:cubicBezTo>
                <a:cubicBezTo>
                  <a:pt x="484" y="70"/>
                  <a:pt x="484" y="70"/>
                  <a:pt x="484" y="70"/>
                </a:cubicBezTo>
                <a:lnTo>
                  <a:pt x="481" y="70"/>
                </a:lnTo>
                <a:close/>
                <a:moveTo>
                  <a:pt x="494" y="70"/>
                </a:moveTo>
                <a:cubicBezTo>
                  <a:pt x="494" y="57"/>
                  <a:pt x="494" y="57"/>
                  <a:pt x="494" y="57"/>
                </a:cubicBezTo>
                <a:cubicBezTo>
                  <a:pt x="496" y="58"/>
                  <a:pt x="496" y="58"/>
                  <a:pt x="496" y="58"/>
                </a:cubicBezTo>
                <a:cubicBezTo>
                  <a:pt x="496" y="60"/>
                  <a:pt x="496" y="60"/>
                  <a:pt x="496" y="60"/>
                </a:cubicBezTo>
                <a:cubicBezTo>
                  <a:pt x="496" y="70"/>
                  <a:pt x="496" y="70"/>
                  <a:pt x="496" y="70"/>
                </a:cubicBezTo>
                <a:lnTo>
                  <a:pt x="494" y="70"/>
                </a:lnTo>
                <a:close/>
                <a:moveTo>
                  <a:pt x="518" y="70"/>
                </a:moveTo>
                <a:cubicBezTo>
                  <a:pt x="518" y="60"/>
                  <a:pt x="518" y="60"/>
                  <a:pt x="518" y="60"/>
                </a:cubicBezTo>
                <a:cubicBezTo>
                  <a:pt x="518" y="58"/>
                  <a:pt x="518" y="58"/>
                  <a:pt x="518" y="58"/>
                </a:cubicBezTo>
                <a:cubicBezTo>
                  <a:pt x="521" y="57"/>
                  <a:pt x="521" y="57"/>
                  <a:pt x="521" y="57"/>
                </a:cubicBezTo>
                <a:cubicBezTo>
                  <a:pt x="521" y="70"/>
                  <a:pt x="521" y="70"/>
                  <a:pt x="521" y="70"/>
                </a:cubicBezTo>
                <a:lnTo>
                  <a:pt x="518" y="70"/>
                </a:lnTo>
                <a:close/>
                <a:moveTo>
                  <a:pt x="532" y="70"/>
                </a:moveTo>
                <a:cubicBezTo>
                  <a:pt x="531" y="57"/>
                  <a:pt x="531" y="57"/>
                  <a:pt x="531" y="57"/>
                </a:cubicBezTo>
                <a:cubicBezTo>
                  <a:pt x="533" y="58"/>
                  <a:pt x="533" y="58"/>
                  <a:pt x="533" y="58"/>
                </a:cubicBezTo>
                <a:cubicBezTo>
                  <a:pt x="533" y="59"/>
                  <a:pt x="533" y="59"/>
                  <a:pt x="533" y="59"/>
                </a:cubicBezTo>
                <a:cubicBezTo>
                  <a:pt x="533" y="70"/>
                  <a:pt x="533" y="70"/>
                  <a:pt x="533" y="70"/>
                </a:cubicBezTo>
                <a:lnTo>
                  <a:pt x="532" y="70"/>
                </a:lnTo>
                <a:close/>
                <a:moveTo>
                  <a:pt x="566" y="175"/>
                </a:moveTo>
                <a:cubicBezTo>
                  <a:pt x="566" y="189"/>
                  <a:pt x="566" y="189"/>
                  <a:pt x="566" y="189"/>
                </a:cubicBezTo>
                <a:cubicBezTo>
                  <a:pt x="561" y="189"/>
                  <a:pt x="561" y="189"/>
                  <a:pt x="561" y="189"/>
                </a:cubicBezTo>
                <a:cubicBezTo>
                  <a:pt x="561" y="174"/>
                  <a:pt x="561" y="174"/>
                  <a:pt x="561" y="174"/>
                </a:cubicBezTo>
                <a:cubicBezTo>
                  <a:pt x="559" y="174"/>
                  <a:pt x="559" y="174"/>
                  <a:pt x="559" y="174"/>
                </a:cubicBezTo>
                <a:cubicBezTo>
                  <a:pt x="560" y="173"/>
                  <a:pt x="560" y="173"/>
                  <a:pt x="560" y="173"/>
                </a:cubicBezTo>
                <a:cubicBezTo>
                  <a:pt x="560" y="174"/>
                  <a:pt x="560" y="174"/>
                  <a:pt x="560" y="174"/>
                </a:cubicBezTo>
                <a:cubicBezTo>
                  <a:pt x="566" y="174"/>
                  <a:pt x="566" y="174"/>
                  <a:pt x="566" y="174"/>
                </a:cubicBezTo>
                <a:cubicBezTo>
                  <a:pt x="567" y="175"/>
                  <a:pt x="567" y="175"/>
                  <a:pt x="567" y="175"/>
                </a:cubicBezTo>
                <a:lnTo>
                  <a:pt x="566" y="175"/>
                </a:lnTo>
                <a:close/>
                <a:moveTo>
                  <a:pt x="595" y="188"/>
                </a:moveTo>
                <a:cubicBezTo>
                  <a:pt x="595" y="188"/>
                  <a:pt x="595" y="188"/>
                  <a:pt x="595" y="188"/>
                </a:cubicBezTo>
                <a:cubicBezTo>
                  <a:pt x="588" y="188"/>
                  <a:pt x="588" y="188"/>
                  <a:pt x="588" y="188"/>
                </a:cubicBezTo>
                <a:cubicBezTo>
                  <a:pt x="588" y="188"/>
                  <a:pt x="588" y="188"/>
                  <a:pt x="588" y="188"/>
                </a:cubicBezTo>
                <a:cubicBezTo>
                  <a:pt x="588" y="188"/>
                  <a:pt x="588" y="188"/>
                  <a:pt x="588" y="188"/>
                </a:cubicBezTo>
                <a:cubicBezTo>
                  <a:pt x="588" y="188"/>
                  <a:pt x="588" y="188"/>
                  <a:pt x="588" y="188"/>
                </a:cubicBezTo>
                <a:cubicBezTo>
                  <a:pt x="588" y="188"/>
                  <a:pt x="588" y="188"/>
                  <a:pt x="588" y="188"/>
                </a:cubicBezTo>
                <a:cubicBezTo>
                  <a:pt x="589" y="189"/>
                  <a:pt x="589" y="189"/>
                  <a:pt x="589" y="189"/>
                </a:cubicBezTo>
                <a:cubicBezTo>
                  <a:pt x="583" y="189"/>
                  <a:pt x="583" y="189"/>
                  <a:pt x="583" y="189"/>
                </a:cubicBezTo>
                <a:cubicBezTo>
                  <a:pt x="584" y="188"/>
                  <a:pt x="584" y="188"/>
                  <a:pt x="584" y="188"/>
                </a:cubicBezTo>
                <a:cubicBezTo>
                  <a:pt x="584" y="188"/>
                  <a:pt x="584" y="188"/>
                  <a:pt x="584" y="188"/>
                </a:cubicBezTo>
                <a:cubicBezTo>
                  <a:pt x="577" y="188"/>
                  <a:pt x="577" y="188"/>
                  <a:pt x="577" y="188"/>
                </a:cubicBezTo>
                <a:cubicBezTo>
                  <a:pt x="577" y="188"/>
                  <a:pt x="577" y="188"/>
                  <a:pt x="577" y="188"/>
                </a:cubicBezTo>
                <a:cubicBezTo>
                  <a:pt x="577" y="178"/>
                  <a:pt x="577" y="178"/>
                  <a:pt x="577" y="178"/>
                </a:cubicBezTo>
                <a:cubicBezTo>
                  <a:pt x="576" y="177"/>
                  <a:pt x="576" y="177"/>
                  <a:pt x="576" y="177"/>
                </a:cubicBezTo>
                <a:cubicBezTo>
                  <a:pt x="579" y="175"/>
                  <a:pt x="579" y="175"/>
                  <a:pt x="579" y="175"/>
                </a:cubicBezTo>
                <a:cubicBezTo>
                  <a:pt x="586" y="175"/>
                  <a:pt x="586" y="175"/>
                  <a:pt x="586" y="175"/>
                </a:cubicBezTo>
                <a:cubicBezTo>
                  <a:pt x="592" y="175"/>
                  <a:pt x="592" y="175"/>
                  <a:pt x="592" y="175"/>
                </a:cubicBezTo>
                <a:cubicBezTo>
                  <a:pt x="595" y="177"/>
                  <a:pt x="595" y="177"/>
                  <a:pt x="595" y="177"/>
                </a:cubicBezTo>
                <a:cubicBezTo>
                  <a:pt x="595" y="178"/>
                  <a:pt x="595" y="178"/>
                  <a:pt x="595" y="178"/>
                </a:cubicBezTo>
                <a:lnTo>
                  <a:pt x="595" y="188"/>
                </a:lnTo>
                <a:close/>
                <a:moveTo>
                  <a:pt x="642" y="181"/>
                </a:move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1" y="181"/>
                  <a:pt x="641" y="181"/>
                  <a:pt x="641"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40" y="181"/>
                  <a:pt x="640" y="181"/>
                  <a:pt x="640"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9" y="181"/>
                  <a:pt x="639" y="181"/>
                  <a:pt x="639" y="181"/>
                </a:cubicBezTo>
                <a:cubicBezTo>
                  <a:pt x="638" y="181"/>
                  <a:pt x="638" y="181"/>
                  <a:pt x="638" y="181"/>
                </a:cubicBezTo>
                <a:cubicBezTo>
                  <a:pt x="638" y="181"/>
                  <a:pt x="638" y="181"/>
                  <a:pt x="638" y="181"/>
                </a:cubicBezTo>
                <a:cubicBezTo>
                  <a:pt x="638" y="181"/>
                  <a:pt x="638" y="181"/>
                  <a:pt x="638" y="181"/>
                </a:cubicBezTo>
                <a:cubicBezTo>
                  <a:pt x="638" y="181"/>
                  <a:pt x="638" y="181"/>
                  <a:pt x="638" y="181"/>
                </a:cubicBezTo>
                <a:cubicBezTo>
                  <a:pt x="638" y="179"/>
                  <a:pt x="638" y="179"/>
                  <a:pt x="638" y="179"/>
                </a:cubicBezTo>
                <a:cubicBezTo>
                  <a:pt x="638" y="179"/>
                  <a:pt x="638" y="179"/>
                  <a:pt x="638" y="179"/>
                </a:cubicBezTo>
                <a:cubicBezTo>
                  <a:pt x="638" y="179"/>
                  <a:pt x="638" y="179"/>
                  <a:pt x="638" y="179"/>
                </a:cubicBezTo>
                <a:cubicBezTo>
                  <a:pt x="637" y="179"/>
                  <a:pt x="637" y="179"/>
                  <a:pt x="637" y="179"/>
                </a:cubicBezTo>
                <a:cubicBezTo>
                  <a:pt x="637" y="179"/>
                  <a:pt x="637" y="179"/>
                  <a:pt x="637" y="179"/>
                </a:cubicBezTo>
                <a:cubicBezTo>
                  <a:pt x="637" y="179"/>
                  <a:pt x="637" y="179"/>
                  <a:pt x="637" y="179"/>
                </a:cubicBezTo>
                <a:cubicBezTo>
                  <a:pt x="636" y="179"/>
                  <a:pt x="636" y="179"/>
                  <a:pt x="636" y="179"/>
                </a:cubicBezTo>
                <a:cubicBezTo>
                  <a:pt x="635" y="179"/>
                  <a:pt x="635" y="179"/>
                  <a:pt x="635" y="179"/>
                </a:cubicBezTo>
                <a:cubicBezTo>
                  <a:pt x="635" y="176"/>
                  <a:pt x="635" y="176"/>
                  <a:pt x="635" y="176"/>
                </a:cubicBezTo>
                <a:cubicBezTo>
                  <a:pt x="640" y="176"/>
                  <a:pt x="640" y="176"/>
                  <a:pt x="640" y="176"/>
                </a:cubicBezTo>
                <a:cubicBezTo>
                  <a:pt x="640" y="176"/>
                  <a:pt x="640" y="176"/>
                  <a:pt x="640" y="176"/>
                </a:cubicBezTo>
                <a:cubicBezTo>
                  <a:pt x="642" y="176"/>
                  <a:pt x="642" y="176"/>
                  <a:pt x="642" y="176"/>
                </a:cubicBezTo>
                <a:lnTo>
                  <a:pt x="642" y="181"/>
                </a:lnTo>
                <a:close/>
                <a:moveTo>
                  <a:pt x="642" y="168"/>
                </a:moveTo>
                <a:cubicBezTo>
                  <a:pt x="642" y="174"/>
                  <a:pt x="642" y="174"/>
                  <a:pt x="642" y="174"/>
                </a:cubicBezTo>
                <a:cubicBezTo>
                  <a:pt x="640" y="174"/>
                  <a:pt x="640" y="174"/>
                  <a:pt x="640" y="174"/>
                </a:cubicBezTo>
                <a:cubicBezTo>
                  <a:pt x="635" y="174"/>
                  <a:pt x="635" y="174"/>
                  <a:pt x="635" y="174"/>
                </a:cubicBezTo>
                <a:cubicBezTo>
                  <a:pt x="635" y="168"/>
                  <a:pt x="635" y="168"/>
                  <a:pt x="635" y="168"/>
                </a:cubicBezTo>
                <a:cubicBezTo>
                  <a:pt x="640" y="168"/>
                  <a:pt x="640" y="168"/>
                  <a:pt x="640" y="168"/>
                </a:cubicBezTo>
                <a:cubicBezTo>
                  <a:pt x="640" y="168"/>
                  <a:pt x="640" y="168"/>
                  <a:pt x="640" y="168"/>
                </a:cubicBezTo>
                <a:cubicBezTo>
                  <a:pt x="642" y="168"/>
                  <a:pt x="642" y="168"/>
                  <a:pt x="642" y="168"/>
                </a:cubicBezTo>
                <a:close/>
                <a:moveTo>
                  <a:pt x="642" y="166"/>
                </a:moveTo>
                <a:cubicBezTo>
                  <a:pt x="640" y="166"/>
                  <a:pt x="640" y="166"/>
                  <a:pt x="640" y="166"/>
                </a:cubicBezTo>
                <a:cubicBezTo>
                  <a:pt x="635" y="166"/>
                  <a:pt x="635" y="166"/>
                  <a:pt x="635" y="166"/>
                </a:cubicBezTo>
                <a:cubicBezTo>
                  <a:pt x="635" y="161"/>
                  <a:pt x="635" y="161"/>
                  <a:pt x="635" y="161"/>
                </a:cubicBezTo>
                <a:cubicBezTo>
                  <a:pt x="640" y="161"/>
                  <a:pt x="640" y="161"/>
                  <a:pt x="640" y="161"/>
                </a:cubicBezTo>
                <a:cubicBezTo>
                  <a:pt x="640" y="161"/>
                  <a:pt x="640" y="161"/>
                  <a:pt x="640" y="161"/>
                </a:cubicBezTo>
                <a:cubicBezTo>
                  <a:pt x="640" y="161"/>
                  <a:pt x="640" y="161"/>
                  <a:pt x="640" y="161"/>
                </a:cubicBezTo>
                <a:cubicBezTo>
                  <a:pt x="641" y="162"/>
                  <a:pt x="641" y="162"/>
                  <a:pt x="641" y="162"/>
                </a:cubicBezTo>
                <a:cubicBezTo>
                  <a:pt x="642" y="163"/>
                  <a:pt x="642" y="163"/>
                  <a:pt x="642" y="163"/>
                </a:cubicBezTo>
                <a:lnTo>
                  <a:pt x="642" y="166"/>
                </a:lnTo>
                <a:close/>
                <a:moveTo>
                  <a:pt x="650" y="181"/>
                </a:moveTo>
                <a:cubicBezTo>
                  <a:pt x="650" y="181"/>
                  <a:pt x="650" y="181"/>
                  <a:pt x="650" y="181"/>
                </a:cubicBezTo>
                <a:cubicBezTo>
                  <a:pt x="650" y="181"/>
                  <a:pt x="650" y="181"/>
                  <a:pt x="650" y="181"/>
                </a:cubicBezTo>
                <a:cubicBezTo>
                  <a:pt x="650" y="181"/>
                  <a:pt x="650" y="181"/>
                  <a:pt x="650" y="181"/>
                </a:cubicBezTo>
                <a:cubicBezTo>
                  <a:pt x="650" y="181"/>
                  <a:pt x="650" y="181"/>
                  <a:pt x="650" y="181"/>
                </a:cubicBezTo>
                <a:cubicBezTo>
                  <a:pt x="650" y="181"/>
                  <a:pt x="650" y="181"/>
                  <a:pt x="650"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9" y="181"/>
                  <a:pt x="649" y="181"/>
                  <a:pt x="649" y="181"/>
                </a:cubicBezTo>
                <a:cubicBezTo>
                  <a:pt x="648" y="181"/>
                  <a:pt x="648" y="181"/>
                  <a:pt x="648" y="181"/>
                </a:cubicBezTo>
                <a:cubicBezTo>
                  <a:pt x="648" y="181"/>
                  <a:pt x="648" y="181"/>
                  <a:pt x="648" y="181"/>
                </a:cubicBezTo>
                <a:cubicBezTo>
                  <a:pt x="648" y="181"/>
                  <a:pt x="648" y="181"/>
                  <a:pt x="648" y="181"/>
                </a:cubicBezTo>
                <a:cubicBezTo>
                  <a:pt x="648" y="181"/>
                  <a:pt x="648" y="181"/>
                  <a:pt x="648" y="181"/>
                </a:cubicBezTo>
                <a:cubicBezTo>
                  <a:pt x="648" y="181"/>
                  <a:pt x="648" y="181"/>
                  <a:pt x="648" y="181"/>
                </a:cubicBezTo>
                <a:cubicBezTo>
                  <a:pt x="648" y="181"/>
                  <a:pt x="648" y="181"/>
                  <a:pt x="648"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7" y="181"/>
                  <a:pt x="647" y="181"/>
                  <a:pt x="647"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6" y="181"/>
                  <a:pt x="646" y="181"/>
                  <a:pt x="646"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81"/>
                  <a:pt x="645" y="181"/>
                  <a:pt x="645" y="181"/>
                </a:cubicBezTo>
                <a:cubicBezTo>
                  <a:pt x="645" y="176"/>
                  <a:pt x="645" y="176"/>
                  <a:pt x="645" y="176"/>
                </a:cubicBezTo>
                <a:cubicBezTo>
                  <a:pt x="650" y="176"/>
                  <a:pt x="650" y="176"/>
                  <a:pt x="650" y="176"/>
                </a:cubicBezTo>
                <a:lnTo>
                  <a:pt x="650" y="181"/>
                </a:lnTo>
                <a:close/>
                <a:moveTo>
                  <a:pt x="650" y="174"/>
                </a:moveTo>
                <a:cubicBezTo>
                  <a:pt x="645" y="174"/>
                  <a:pt x="645" y="174"/>
                  <a:pt x="645" y="174"/>
                </a:cubicBezTo>
                <a:cubicBezTo>
                  <a:pt x="645" y="168"/>
                  <a:pt x="645" y="168"/>
                  <a:pt x="645" y="168"/>
                </a:cubicBezTo>
                <a:cubicBezTo>
                  <a:pt x="650" y="168"/>
                  <a:pt x="650" y="168"/>
                  <a:pt x="650" y="168"/>
                </a:cubicBezTo>
                <a:lnTo>
                  <a:pt x="650" y="174"/>
                </a:lnTo>
                <a:close/>
                <a:moveTo>
                  <a:pt x="650" y="166"/>
                </a:moveTo>
                <a:cubicBezTo>
                  <a:pt x="645" y="166"/>
                  <a:pt x="645" y="166"/>
                  <a:pt x="645" y="166"/>
                </a:cubicBezTo>
                <a:cubicBezTo>
                  <a:pt x="645" y="163"/>
                  <a:pt x="645" y="163"/>
                  <a:pt x="645" y="163"/>
                </a:cubicBezTo>
                <a:cubicBezTo>
                  <a:pt x="645" y="163"/>
                  <a:pt x="645" y="163"/>
                  <a:pt x="645" y="163"/>
                </a:cubicBezTo>
                <a:cubicBezTo>
                  <a:pt x="645" y="163"/>
                  <a:pt x="645" y="163"/>
                  <a:pt x="645" y="163"/>
                </a:cubicBezTo>
                <a:cubicBezTo>
                  <a:pt x="646" y="163"/>
                  <a:pt x="646" y="163"/>
                  <a:pt x="646" y="163"/>
                </a:cubicBezTo>
                <a:cubicBezTo>
                  <a:pt x="647" y="163"/>
                  <a:pt x="647" y="163"/>
                  <a:pt x="647" y="163"/>
                </a:cubicBezTo>
                <a:cubicBezTo>
                  <a:pt x="648" y="162"/>
                  <a:pt x="648" y="162"/>
                  <a:pt x="648" y="162"/>
                </a:cubicBezTo>
                <a:cubicBezTo>
                  <a:pt x="648" y="161"/>
                  <a:pt x="648" y="161"/>
                  <a:pt x="648" y="161"/>
                </a:cubicBezTo>
                <a:cubicBezTo>
                  <a:pt x="648" y="161"/>
                  <a:pt x="648" y="161"/>
                  <a:pt x="648" y="161"/>
                </a:cubicBezTo>
                <a:cubicBezTo>
                  <a:pt x="650" y="161"/>
                  <a:pt x="650" y="161"/>
                  <a:pt x="650" y="161"/>
                </a:cubicBezTo>
                <a:lnTo>
                  <a:pt x="650" y="166"/>
                </a:lnTo>
                <a:close/>
                <a:moveTo>
                  <a:pt x="652" y="161"/>
                </a:moveTo>
                <a:cubicBezTo>
                  <a:pt x="656" y="161"/>
                  <a:pt x="656" y="161"/>
                  <a:pt x="656" y="161"/>
                </a:cubicBezTo>
                <a:cubicBezTo>
                  <a:pt x="656" y="166"/>
                  <a:pt x="656" y="166"/>
                  <a:pt x="656" y="166"/>
                </a:cubicBezTo>
                <a:cubicBezTo>
                  <a:pt x="652" y="166"/>
                  <a:pt x="652" y="166"/>
                  <a:pt x="652" y="166"/>
                </a:cubicBezTo>
                <a:lnTo>
                  <a:pt x="652" y="161"/>
                </a:lnTo>
                <a:close/>
                <a:moveTo>
                  <a:pt x="652" y="168"/>
                </a:moveTo>
                <a:cubicBezTo>
                  <a:pt x="656" y="168"/>
                  <a:pt x="656" y="168"/>
                  <a:pt x="656" y="168"/>
                </a:cubicBezTo>
                <a:cubicBezTo>
                  <a:pt x="656" y="174"/>
                  <a:pt x="656" y="174"/>
                  <a:pt x="656" y="174"/>
                </a:cubicBezTo>
                <a:cubicBezTo>
                  <a:pt x="652" y="174"/>
                  <a:pt x="652" y="174"/>
                  <a:pt x="652" y="174"/>
                </a:cubicBezTo>
                <a:lnTo>
                  <a:pt x="652" y="168"/>
                </a:lnTo>
                <a:close/>
                <a:moveTo>
                  <a:pt x="656" y="181"/>
                </a:moveTo>
                <a:cubicBezTo>
                  <a:pt x="656" y="181"/>
                  <a:pt x="656" y="181"/>
                  <a:pt x="656"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5" y="181"/>
                  <a:pt x="655" y="181"/>
                  <a:pt x="655"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4" y="181"/>
                  <a:pt x="654" y="181"/>
                  <a:pt x="654"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3" y="181"/>
                  <a:pt x="653" y="181"/>
                  <a:pt x="653"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81"/>
                  <a:pt x="652" y="181"/>
                  <a:pt x="652" y="181"/>
                </a:cubicBezTo>
                <a:cubicBezTo>
                  <a:pt x="652" y="176"/>
                  <a:pt x="652" y="176"/>
                  <a:pt x="652" y="176"/>
                </a:cubicBezTo>
                <a:cubicBezTo>
                  <a:pt x="656" y="176"/>
                  <a:pt x="656" y="176"/>
                  <a:pt x="656" y="176"/>
                </a:cubicBezTo>
                <a:cubicBezTo>
                  <a:pt x="656" y="181"/>
                  <a:pt x="656" y="181"/>
                  <a:pt x="656" y="181"/>
                </a:cubicBezTo>
                <a:cubicBezTo>
                  <a:pt x="656" y="181"/>
                  <a:pt x="656" y="181"/>
                  <a:pt x="656" y="181"/>
                </a:cubicBezTo>
                <a:close/>
                <a:moveTo>
                  <a:pt x="661" y="161"/>
                </a:moveTo>
                <a:cubicBezTo>
                  <a:pt x="666" y="161"/>
                  <a:pt x="666" y="161"/>
                  <a:pt x="666" y="161"/>
                </a:cubicBezTo>
                <a:cubicBezTo>
                  <a:pt x="666" y="166"/>
                  <a:pt x="666" y="166"/>
                  <a:pt x="666" y="166"/>
                </a:cubicBezTo>
                <a:cubicBezTo>
                  <a:pt x="661" y="166"/>
                  <a:pt x="661" y="166"/>
                  <a:pt x="661" y="166"/>
                </a:cubicBezTo>
                <a:lnTo>
                  <a:pt x="661" y="161"/>
                </a:lnTo>
                <a:close/>
                <a:moveTo>
                  <a:pt x="661" y="168"/>
                </a:moveTo>
                <a:cubicBezTo>
                  <a:pt x="666" y="168"/>
                  <a:pt x="666" y="168"/>
                  <a:pt x="666" y="168"/>
                </a:cubicBezTo>
                <a:cubicBezTo>
                  <a:pt x="666" y="174"/>
                  <a:pt x="666" y="174"/>
                  <a:pt x="666" y="174"/>
                </a:cubicBezTo>
                <a:cubicBezTo>
                  <a:pt x="661" y="174"/>
                  <a:pt x="661" y="174"/>
                  <a:pt x="661" y="174"/>
                </a:cubicBezTo>
                <a:lnTo>
                  <a:pt x="661" y="168"/>
                </a:lnTo>
                <a:close/>
                <a:moveTo>
                  <a:pt x="661" y="181"/>
                </a:moveTo>
                <a:cubicBezTo>
                  <a:pt x="661" y="176"/>
                  <a:pt x="661" y="176"/>
                  <a:pt x="661" y="176"/>
                </a:cubicBezTo>
                <a:cubicBezTo>
                  <a:pt x="666" y="176"/>
                  <a:pt x="666" y="176"/>
                  <a:pt x="666" y="176"/>
                </a:cubicBezTo>
                <a:cubicBezTo>
                  <a:pt x="666" y="181"/>
                  <a:pt x="666" y="181"/>
                  <a:pt x="666" y="181"/>
                </a:cubicBezTo>
                <a:lnTo>
                  <a:pt x="661" y="181"/>
                </a:lnTo>
                <a:close/>
                <a:moveTo>
                  <a:pt x="691" y="189"/>
                </a:moveTo>
                <a:cubicBezTo>
                  <a:pt x="689" y="189"/>
                  <a:pt x="689" y="189"/>
                  <a:pt x="689" y="189"/>
                </a:cubicBezTo>
                <a:cubicBezTo>
                  <a:pt x="689" y="187"/>
                  <a:pt x="689" y="187"/>
                  <a:pt x="689" y="187"/>
                </a:cubicBezTo>
                <a:cubicBezTo>
                  <a:pt x="691" y="187"/>
                  <a:pt x="691" y="187"/>
                  <a:pt x="691" y="187"/>
                </a:cubicBezTo>
                <a:lnTo>
                  <a:pt x="691" y="189"/>
                </a:lnTo>
                <a:close/>
                <a:moveTo>
                  <a:pt x="796" y="189"/>
                </a:moveTo>
                <a:cubicBezTo>
                  <a:pt x="801" y="187"/>
                  <a:pt x="801" y="187"/>
                  <a:pt x="801" y="187"/>
                </a:cubicBezTo>
                <a:cubicBezTo>
                  <a:pt x="804" y="187"/>
                  <a:pt x="804" y="187"/>
                  <a:pt x="804" y="187"/>
                </a:cubicBezTo>
                <a:cubicBezTo>
                  <a:pt x="804" y="189"/>
                  <a:pt x="804" y="189"/>
                  <a:pt x="804" y="189"/>
                </a:cubicBezTo>
                <a:lnTo>
                  <a:pt x="796" y="18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8199" name="矩形 10"/>
          <p:cNvSpPr>
            <a:spLocks noChangeArrowheads="1"/>
          </p:cNvSpPr>
          <p:nvPr/>
        </p:nvSpPr>
        <p:spPr bwMode="auto">
          <a:xfrm>
            <a:off x="6618147" y="3492579"/>
            <a:ext cx="528539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公认</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的面向对象建模语言出现于</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20</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世纪</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70</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年代中期，到了</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80</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年代末发展极为迅速。据统计，从</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1989</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年到</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1994</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年，面向对象建模语言的数量从不到</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10</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增加到</a:t>
            </a:r>
            <a:r>
              <a:rPr lang="en-US" altLang="zh-CN"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50</a:t>
            </a: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多种。各位语言的创造者极力推崇自己的语言，并不断地发展完善它</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23"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27" name="图片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1607111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
        <p:nvSpPr>
          <p:cNvPr id="22" name="Oval 1"/>
          <p:cNvSpPr/>
          <p:nvPr/>
        </p:nvSpPr>
        <p:spPr>
          <a:xfrm>
            <a:off x="2191084" y="2816309"/>
            <a:ext cx="1176338" cy="1176337"/>
          </a:xfrm>
          <a:prstGeom prst="ellipse">
            <a:avLst/>
          </a:prstGeom>
          <a:solidFill>
            <a:srgbClr val="2FCCD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prstClr val="white"/>
                </a:solidFill>
                <a:latin typeface="Arial" panose="020B0604020202020204" pitchFamily="34" charset="0"/>
                <a:ea typeface="微软雅黑" panose="020B0503020204020204" pitchFamily="34" charset="-122"/>
              </a:rPr>
              <a:t>A5</a:t>
            </a: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23"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互动提问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4" name="组合 29"/>
          <p:cNvGrpSpPr/>
          <p:nvPr/>
        </p:nvGrpSpPr>
        <p:grpSpPr bwMode="auto">
          <a:xfrm>
            <a:off x="338138" y="293688"/>
            <a:ext cx="333375" cy="411162"/>
            <a:chOff x="10668001" y="925959"/>
            <a:chExt cx="444498" cy="545940"/>
          </a:xfrm>
        </p:grpSpPr>
        <p:sp>
          <p:nvSpPr>
            <p:cNvPr id="2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矩形 9"/>
          <p:cNvSpPr/>
          <p:nvPr/>
        </p:nvSpPr>
        <p:spPr>
          <a:xfrm>
            <a:off x="3684994" y="2967839"/>
            <a:ext cx="6622788" cy="874407"/>
          </a:xfrm>
          <a:prstGeom prst="rect">
            <a:avLst/>
          </a:prstGeom>
        </p:spPr>
        <p:txBody>
          <a:bodyPr wrap="square">
            <a:spAutoFit/>
          </a:bodyPr>
          <a:lstStyle/>
          <a:p>
            <a:pPr>
              <a:lnSpc>
                <a:spcPct val="150000"/>
              </a:lnSpc>
            </a:pP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共有</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13</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种图，可以归结为</a:t>
            </a:r>
            <a:r>
              <a:rPr lang="en-US" altLang="zh-CN"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5</a:t>
            </a:r>
            <a:r>
              <a:rPr lang="zh-CN" altLang="en-US"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大类，分别为静态图、行为图、用例图、交互图、实现图。</a:t>
            </a:r>
          </a:p>
        </p:txBody>
      </p:sp>
    </p:spTree>
    <p:extLst>
      <p:ext uri="{BB962C8B-B14F-4D97-AF65-F5344CB8AC3E}">
        <p14:creationId xmlns:p14="http://schemas.microsoft.com/office/powerpoint/2010/main" val="100641544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90" name="文本框 19"/>
          <p:cNvSpPr txBox="1">
            <a:spLocks noChangeArrowheads="1"/>
          </p:cNvSpPr>
          <p:nvPr/>
        </p:nvSpPr>
        <p:spPr bwMode="auto">
          <a:xfrm>
            <a:off x="5130799" y="2989137"/>
            <a:ext cx="623411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80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rPr>
              <a:t>谢谢大家！</a:t>
            </a:r>
          </a:p>
        </p:txBody>
      </p:sp>
      <p:sp>
        <p:nvSpPr>
          <p:cNvPr id="3088" name="文本框 20"/>
          <p:cNvSpPr txBox="1">
            <a:spLocks noChangeArrowheads="1"/>
          </p:cNvSpPr>
          <p:nvPr/>
        </p:nvSpPr>
        <p:spPr bwMode="auto">
          <a:xfrm>
            <a:off x="5222875" y="4373563"/>
            <a:ext cx="4570349"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tabLst/>
              <a:defRPr/>
            </a:pPr>
            <a:r>
              <a:rPr lang="en-US" altLang="zh-CN" sz="1600" dirty="0">
                <a:solidFill>
                  <a:srgbClr val="353A3E"/>
                </a:solidFill>
                <a:latin typeface="微软雅黑" panose="020B0503020204020204" pitchFamily="34" charset="-122"/>
                <a:ea typeface="微软雅黑" panose="020B0503020204020204" pitchFamily="34" charset="-122"/>
              </a:rPr>
              <a:t>THANKY YOU  FOR LISTNING!</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550589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126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 name="Oval 1"/>
          <p:cNvSpPr/>
          <p:nvPr/>
        </p:nvSpPr>
        <p:spPr>
          <a:xfrm>
            <a:off x="2579598" y="2792089"/>
            <a:ext cx="1828800" cy="182880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7" name="Oval 5"/>
          <p:cNvSpPr/>
          <p:nvPr/>
        </p:nvSpPr>
        <p:spPr>
          <a:xfrm>
            <a:off x="2716123" y="2928614"/>
            <a:ext cx="1555750" cy="155575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OMT</a:t>
            </a:r>
            <a:endPar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Arc 6"/>
          <p:cNvSpPr/>
          <p:nvPr/>
        </p:nvSpPr>
        <p:spPr>
          <a:xfrm>
            <a:off x="2651036" y="2863527"/>
            <a:ext cx="1685925" cy="1685925"/>
          </a:xfrm>
          <a:prstGeom prst="arc">
            <a:avLst>
              <a:gd name="adj1" fmla="val 16200000"/>
              <a:gd name="adj2" fmla="val 8631227"/>
            </a:avLst>
          </a:prstGeom>
          <a:noFill/>
          <a:ln w="127000"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12" name="Oval 13"/>
          <p:cNvSpPr/>
          <p:nvPr/>
        </p:nvSpPr>
        <p:spPr>
          <a:xfrm>
            <a:off x="8329856" y="2791534"/>
            <a:ext cx="1828800" cy="1828800"/>
          </a:xfrm>
          <a:prstGeom prst="ellipse">
            <a:avLst/>
          </a:prstGeom>
          <a:noFill/>
          <a:ln w="3175"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13" name="Oval 14"/>
          <p:cNvSpPr/>
          <p:nvPr/>
        </p:nvSpPr>
        <p:spPr>
          <a:xfrm>
            <a:off x="8466381" y="2928059"/>
            <a:ext cx="1555750" cy="1555750"/>
          </a:xfrm>
          <a:prstGeom prst="ellipse">
            <a:avLst/>
          </a:prstGeom>
          <a:noFill/>
          <a:ln w="3175"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OOA/OOD</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Arc 15"/>
          <p:cNvSpPr/>
          <p:nvPr/>
        </p:nvSpPr>
        <p:spPr>
          <a:xfrm>
            <a:off x="8401294" y="2862972"/>
            <a:ext cx="1685925" cy="1685925"/>
          </a:xfrm>
          <a:prstGeom prst="arc">
            <a:avLst>
              <a:gd name="adj1" fmla="val 16200000"/>
              <a:gd name="adj2" fmla="val 12510888"/>
            </a:avLst>
          </a:prstGeom>
          <a:noFill/>
          <a:ln w="127000" cmpd="sng">
            <a:solidFill>
              <a:srgbClr val="BF55DB"/>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11291" name="TextBox 13"/>
          <p:cNvSpPr txBox="1">
            <a:spLocks noChangeArrowheads="1"/>
          </p:cNvSpPr>
          <p:nvPr/>
        </p:nvSpPr>
        <p:spPr bwMode="auto">
          <a:xfrm>
            <a:off x="2033344" y="5133097"/>
            <a:ext cx="29213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fontAlgn="base">
              <a:lnSpc>
                <a:spcPct val="150000"/>
              </a:lnSpc>
              <a:spcBef>
                <a:spcPct val="20000"/>
              </a:spcBef>
              <a:spcAft>
                <a:spcPct val="0"/>
              </a:spcAft>
              <a:defRP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对象建模</a:t>
            </a: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技术</a:t>
            </a:r>
            <a:endParaRPr lang="en-US" altLang="zh-CN" sz="1600" dirty="0" smtClean="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 1"/>
          <p:cNvGrpSpPr/>
          <p:nvPr/>
        </p:nvGrpSpPr>
        <p:grpSpPr>
          <a:xfrm>
            <a:off x="5439700" y="2791535"/>
            <a:ext cx="1857313" cy="2649338"/>
            <a:chOff x="5176676" y="2066925"/>
            <a:chExt cx="1857313" cy="2649338"/>
          </a:xfrm>
        </p:grpSpPr>
        <p:sp>
          <p:nvSpPr>
            <p:cNvPr id="9" name="Oval 7"/>
            <p:cNvSpPr/>
            <p:nvPr/>
          </p:nvSpPr>
          <p:spPr>
            <a:xfrm>
              <a:off x="5191703" y="2066925"/>
              <a:ext cx="1828800" cy="1828800"/>
            </a:xfrm>
            <a:prstGeom prst="ellipse">
              <a:avLst/>
            </a:prstGeom>
            <a:noFill/>
            <a:ln w="3175"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10" name="Oval 8"/>
            <p:cNvSpPr/>
            <p:nvPr/>
          </p:nvSpPr>
          <p:spPr>
            <a:xfrm>
              <a:off x="5328228" y="2203450"/>
              <a:ext cx="1555750" cy="1555750"/>
            </a:xfrm>
            <a:prstGeom prst="ellipse">
              <a:avLst/>
            </a:prstGeom>
            <a:noFill/>
            <a:ln w="3175"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OOSE</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Arc 11"/>
            <p:cNvSpPr/>
            <p:nvPr/>
          </p:nvSpPr>
          <p:spPr>
            <a:xfrm>
              <a:off x="5263141" y="2138363"/>
              <a:ext cx="1685925" cy="1685925"/>
            </a:xfrm>
            <a:prstGeom prst="arc">
              <a:avLst>
                <a:gd name="adj1" fmla="val 16200000"/>
                <a:gd name="adj2" fmla="val 19517212"/>
              </a:avLst>
            </a:prstGeom>
            <a:noFill/>
            <a:ln w="127000" cmpd="sng">
              <a:solidFill>
                <a:srgbClr val="F8D845"/>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11289" name="TextBox 13"/>
            <p:cNvSpPr txBox="1">
              <a:spLocks noChangeArrowheads="1"/>
            </p:cNvSpPr>
            <p:nvPr/>
          </p:nvSpPr>
          <p:spPr bwMode="auto">
            <a:xfrm>
              <a:off x="5176676" y="4470042"/>
              <a:ext cx="185731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fontAlgn="base">
                <a:spcBef>
                  <a:spcPct val="20000"/>
                </a:spcBef>
                <a:spcAft>
                  <a:spcPct val="0"/>
                </a:spcAft>
                <a:defRPr/>
              </a:pPr>
              <a:r>
                <a:rPr lang="zh-CN" altLang="en-US" sz="1600" b="1">
                  <a:solidFill>
                    <a:prstClr val="black"/>
                  </a:solidFill>
                  <a:latin typeface="Arial" panose="020B0604020202020204" pitchFamily="34" charset="0"/>
                  <a:ea typeface="微软雅黑" panose="020B0503020204020204" pitchFamily="34" charset="-122"/>
                  <a:sym typeface="Arial" panose="020B0604020202020204" pitchFamily="34" charset="0"/>
                </a:rPr>
                <a:t>面向</a:t>
              </a:r>
              <a:r>
                <a:rPr lang="zh-CN" altLang="en-US" sz="1600" b="1" smtClean="0">
                  <a:solidFill>
                    <a:prstClr val="black"/>
                  </a:solidFill>
                  <a:latin typeface="Arial" panose="020B0604020202020204" pitchFamily="34" charset="0"/>
                  <a:ea typeface="微软雅黑" panose="020B0503020204020204" pitchFamily="34" charset="-122"/>
                  <a:sym typeface="Arial" panose="020B0604020202020204" pitchFamily="34" charset="0"/>
                </a:rPr>
                <a:t>对象软件</a:t>
              </a:r>
              <a:r>
                <a:rPr lang="zh-CN" altLang="en-US" sz="1600" b="1">
                  <a:solidFill>
                    <a:prstClr val="black"/>
                  </a:solidFill>
                  <a:latin typeface="Arial" panose="020B0604020202020204" pitchFamily="34" charset="0"/>
                  <a:ea typeface="微软雅黑" panose="020B0503020204020204" pitchFamily="34" charset="-122"/>
                  <a:sym typeface="Arial" panose="020B0604020202020204" pitchFamily="34" charset="0"/>
                </a:rPr>
                <a:t>工程</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11287" name="TextBox 13"/>
          <p:cNvSpPr txBox="1">
            <a:spLocks noChangeArrowheads="1"/>
          </p:cNvSpPr>
          <p:nvPr/>
        </p:nvSpPr>
        <p:spPr bwMode="auto">
          <a:xfrm>
            <a:off x="8341976" y="5194652"/>
            <a:ext cx="18045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1216025" rtl="0" eaLnBrk="1" fontAlgn="base" latinLnBrk="0" hangingPunct="1">
              <a:lnSpc>
                <a:spcPct val="100000"/>
              </a:lnSpc>
              <a:spcBef>
                <a:spcPct val="20000"/>
              </a:spcBef>
              <a:spcAft>
                <a:spcPct val="0"/>
              </a:spcAft>
              <a:buClrTx/>
              <a:buSzTx/>
              <a:buFontTx/>
              <a:buNone/>
              <a:tabLst/>
              <a:defRPr/>
            </a:pP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面向对象分析</a:t>
            </a: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设计</a:t>
            </a:r>
            <a:endParaRPr kumimoji="0" lang="en-US" altLang="zh-CN" sz="16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1" name="矩形 10"/>
          <p:cNvSpPr>
            <a:spLocks noChangeArrowheads="1"/>
          </p:cNvSpPr>
          <p:nvPr/>
        </p:nvSpPr>
        <p:spPr bwMode="auto">
          <a:xfrm>
            <a:off x="3879233" y="1375438"/>
            <a:ext cx="627942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r" defTabSz="1216025" fontAlgn="base">
              <a:lnSpc>
                <a:spcPct val="150000"/>
              </a:lnSpc>
              <a:spcBef>
                <a:spcPct val="20000"/>
              </a:spcBef>
              <a:spcAft>
                <a:spcPct val="0"/>
              </a:spcAft>
              <a:defRPr/>
            </a:pP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20</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世纪</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90</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年代中期，出现了一批新方法，其中比较具有代表性的是 </a:t>
            </a:r>
            <a:r>
              <a:rPr lang="en-US" altLang="zh-CN" sz="1600" dirty="0" err="1"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Booch</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1993</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OMT</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和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OOSE</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等。</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pic>
        <p:nvPicPr>
          <p:cNvPr id="33" name="图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57543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4" y="298450"/>
            <a:ext cx="2481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UML</a:t>
            </a: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 的发展历程</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4" name="Oval 1"/>
          <p:cNvSpPr/>
          <p:nvPr/>
        </p:nvSpPr>
        <p:spPr>
          <a:xfrm>
            <a:off x="1479479" y="2532898"/>
            <a:ext cx="1828800" cy="182880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a:ea typeface="+mn-ea"/>
              <a:cs typeface="+mn-cs"/>
            </a:endParaRPr>
          </a:p>
        </p:txBody>
      </p:sp>
      <p:sp>
        <p:nvSpPr>
          <p:cNvPr id="25" name="Oval 5"/>
          <p:cNvSpPr/>
          <p:nvPr/>
        </p:nvSpPr>
        <p:spPr>
          <a:xfrm>
            <a:off x="1616004" y="2669423"/>
            <a:ext cx="1555750" cy="1555750"/>
          </a:xfrm>
          <a:prstGeom prst="ellipse">
            <a:avLst/>
          </a:prstGeom>
          <a:noFill/>
          <a:ln w="3175"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OMT</a:t>
            </a:r>
            <a:endPar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Arc 6"/>
          <p:cNvSpPr/>
          <p:nvPr/>
        </p:nvSpPr>
        <p:spPr>
          <a:xfrm>
            <a:off x="1550917" y="2604336"/>
            <a:ext cx="1685925" cy="1685925"/>
          </a:xfrm>
          <a:prstGeom prst="arc">
            <a:avLst>
              <a:gd name="adj1" fmla="val 16200000"/>
              <a:gd name="adj2" fmla="val 8631227"/>
            </a:avLst>
          </a:prstGeom>
          <a:noFill/>
          <a:ln w="127000" cmpd="sng">
            <a:solidFill>
              <a:srgbClr val="F04077"/>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solidFill>
                  <a:srgbClr val="FDFDFD">
                    <a:alpha val="30000"/>
                  </a:srgbClr>
                </a:solidFill>
              </a:ln>
              <a:solidFill>
                <a:prstClr val="black"/>
              </a:solidFill>
              <a:effectLst/>
              <a:uLnTx/>
              <a:uFillTx/>
              <a:latin typeface="Calibri"/>
              <a:ea typeface="+mn-ea"/>
              <a:cs typeface="+mn-cs"/>
            </a:endParaRPr>
          </a:p>
        </p:txBody>
      </p:sp>
      <p:sp>
        <p:nvSpPr>
          <p:cNvPr id="27" name="TextBox 13"/>
          <p:cNvSpPr txBox="1">
            <a:spLocks noChangeArrowheads="1"/>
          </p:cNvSpPr>
          <p:nvPr/>
        </p:nvSpPr>
        <p:spPr bwMode="auto">
          <a:xfrm>
            <a:off x="933225" y="4617738"/>
            <a:ext cx="29213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algn="ctr" fontAlgn="base">
              <a:lnSpc>
                <a:spcPct val="150000"/>
              </a:lnSpc>
              <a:spcBef>
                <a:spcPct val="20000"/>
              </a:spcBef>
              <a:spcAft>
                <a:spcPct val="0"/>
              </a:spcAft>
              <a:defRP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对象建模</a:t>
            </a: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技术</a:t>
            </a:r>
            <a:endParaRPr lang="en-US" altLang="zh-CN" sz="1600" dirty="0" smtClean="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等腰三角形 4"/>
          <p:cNvSpPr/>
          <p:nvPr/>
        </p:nvSpPr>
        <p:spPr>
          <a:xfrm rot="3834254">
            <a:off x="9100344" y="6187282"/>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5"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6"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0" name="组合 49"/>
          <p:cNvGrpSpPr/>
          <p:nvPr/>
        </p:nvGrpSpPr>
        <p:grpSpPr>
          <a:xfrm>
            <a:off x="9152214" y="832757"/>
            <a:ext cx="3080989" cy="5591028"/>
            <a:chOff x="9152214" y="832757"/>
            <a:chExt cx="3080989" cy="5591028"/>
          </a:xfrm>
          <a:solidFill>
            <a:srgbClr val="FFFFFF"/>
          </a:solidFill>
        </p:grpSpPr>
        <p:sp>
          <p:nvSpPr>
            <p:cNvPr id="4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4"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5"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7" name="等腰三角形 4"/>
          <p:cNvSpPr/>
          <p:nvPr/>
        </p:nvSpPr>
        <p:spPr>
          <a:xfrm rot="1555719">
            <a:off x="6561138" y="669925"/>
            <a:ext cx="242887"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矩形 10"/>
          <p:cNvSpPr>
            <a:spLocks noChangeArrowheads="1"/>
          </p:cNvSpPr>
          <p:nvPr/>
        </p:nvSpPr>
        <p:spPr bwMode="auto">
          <a:xfrm>
            <a:off x="4017067" y="2532898"/>
            <a:ext cx="5285397"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defTabSz="1216025" fontAlgn="base">
              <a:lnSpc>
                <a:spcPct val="150000"/>
              </a:lnSpc>
              <a:spcBef>
                <a:spcPct val="20000"/>
              </a:spcBef>
              <a:spcAft>
                <a:spcPct val="0"/>
              </a:spcAft>
              <a:defRPr/>
            </a:pPr>
            <a:r>
              <a:rPr lang="zh-CN" altLang="en-US" sz="16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OMT</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（对象建模技术）</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由</a:t>
            </a:r>
            <a:r>
              <a:rPr lang="zh-CN" altLang="en-US" sz="1600" dirty="0">
                <a:solidFill>
                  <a:prstClr val="black"/>
                </a:solidFill>
                <a:latin typeface="微软雅黑" panose="020B0503020204020204" pitchFamily="34" charset="-122"/>
                <a:ea typeface="微软雅黑" panose="020B0503020204020204" pitchFamily="34" charset="-122"/>
              </a:rPr>
              <a:t>詹姆士</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兰宝</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等</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人提出。</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这种方法采用了面向对象的概念</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，并引入各种独立于语言的表示符。这种方法用对象模型、动态模型、功能模型和用例模型，共同完成对整个系统的建模，所定义的概念和符号</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可用于软件开发的分析、设计和实现的全过程，软件开发人员在开发过程的不同阶段不需要进行概念和符号的转换</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OMT-2</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6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特别适用于分析和描述以数据为中心的信息系统</a:t>
            </a:r>
            <a:r>
              <a:rPr lang="zh-CN" altLang="en-US" sz="16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pic>
        <p:nvPicPr>
          <p:cNvPr id="50" name="图片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75806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1523</TotalTime>
  <Words>4333</Words>
  <Application>Microsoft Macintosh PowerPoint</Application>
  <PresentationFormat>宽屏</PresentationFormat>
  <Paragraphs>398</Paragraphs>
  <Slides>71</Slides>
  <Notes>13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71</vt:i4>
      </vt:variant>
    </vt:vector>
  </HeadingPairs>
  <TitlesOfParts>
    <vt:vector size="82" baseType="lpstr">
      <vt:lpstr>Calibri</vt:lpstr>
      <vt:lpstr>Calibri Light</vt:lpstr>
      <vt:lpstr>FontAwesome</vt:lpstr>
      <vt:lpstr>Gill Sans</vt:lpstr>
      <vt:lpstr>Microsoft YaHei</vt:lpstr>
      <vt:lpstr>Open Sans Light</vt:lpstr>
      <vt:lpstr>等线</vt:lpstr>
      <vt:lpstr>宋体</vt:lpstr>
      <vt:lpstr>微软雅黑</vt:lpstr>
      <vt:lpstr>Arial</vt:lpstr>
      <vt:lpstr>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 https://9ppt.taobao.com; mhuil</dc:creator>
  <cp:keywords>锐旗设计; https:/9ppt.taobao.com</cp:keywords>
  <cp:lastModifiedBy>Microsoft Office 用户</cp:lastModifiedBy>
  <cp:revision>55</cp:revision>
  <dcterms:created xsi:type="dcterms:W3CDTF">2017-08-30T16:33:15Z</dcterms:created>
  <dcterms:modified xsi:type="dcterms:W3CDTF">2018-10-17T00:56:26Z</dcterms:modified>
</cp:coreProperties>
</file>