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258" r:id="rId3"/>
    <p:sldId id="259" r:id="rId4"/>
    <p:sldId id="298" r:id="rId5"/>
    <p:sldId id="301" r:id="rId6"/>
    <p:sldId id="291" r:id="rId7"/>
    <p:sldId id="303" r:id="rId8"/>
    <p:sldId id="304" r:id="rId9"/>
    <p:sldId id="299" r:id="rId10"/>
    <p:sldId id="309" r:id="rId11"/>
    <p:sldId id="310" r:id="rId12"/>
    <p:sldId id="302" r:id="rId13"/>
    <p:sldId id="311" r:id="rId14"/>
    <p:sldId id="312" r:id="rId15"/>
    <p:sldId id="292" r:id="rId16"/>
    <p:sldId id="313" r:id="rId17"/>
    <p:sldId id="293" r:id="rId18"/>
    <p:sldId id="315" r:id="rId19"/>
    <p:sldId id="316" r:id="rId20"/>
    <p:sldId id="319" r:id="rId21"/>
    <p:sldId id="294" r:id="rId22"/>
    <p:sldId id="320" r:id="rId23"/>
    <p:sldId id="325" r:id="rId24"/>
    <p:sldId id="326" r:id="rId25"/>
    <p:sldId id="328" r:id="rId26"/>
    <p:sldId id="329" r:id="rId27"/>
    <p:sldId id="330" r:id="rId28"/>
    <p:sldId id="331" r:id="rId29"/>
    <p:sldId id="336" r:id="rId30"/>
    <p:sldId id="332" r:id="rId31"/>
    <p:sldId id="333" r:id="rId32"/>
    <p:sldId id="334" r:id="rId33"/>
    <p:sldId id="337" r:id="rId34"/>
    <p:sldId id="295" r:id="rId35"/>
    <p:sldId id="339"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296" r:id="rId51"/>
    <p:sldId id="357" r:id="rId52"/>
    <p:sldId id="361" r:id="rId53"/>
    <p:sldId id="358" r:id="rId54"/>
    <p:sldId id="359" r:id="rId55"/>
    <p:sldId id="360" r:id="rId56"/>
    <p:sldId id="297"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290"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CDF"/>
    <a:srgbClr val="F8D843"/>
    <a:srgbClr val="BE55DB"/>
    <a:srgbClr val="F67357"/>
    <a:srgbClr val="F14076"/>
    <a:srgbClr val="2CCCDF"/>
    <a:srgbClr val="BF54DB"/>
    <a:srgbClr val="BE55DC"/>
    <a:srgbClr val="F8D746"/>
    <a:srgbClr val="F8D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autoAdjust="0"/>
    <p:restoredTop sz="95976"/>
  </p:normalViewPr>
  <p:slideViewPr>
    <p:cSldViewPr snapToGrid="0">
      <p:cViewPr>
        <p:scale>
          <a:sx n="42" d="100"/>
          <a:sy n="42" d="100"/>
        </p:scale>
        <p:origin x="856" y="1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79" Type="http://schemas.microsoft.com/office/2015/10/relationships/revisionInfo" Target="revisionInfo.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53</a:t>
            </a:fld>
            <a:endParaRPr lang="zh-CN" altLang="en-US"/>
          </a:p>
        </p:txBody>
      </p:sp>
    </p:spTree>
    <p:extLst>
      <p:ext uri="{BB962C8B-B14F-4D97-AF65-F5344CB8AC3E}">
        <p14:creationId xmlns:p14="http://schemas.microsoft.com/office/powerpoint/2010/main" val="1697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54</a:t>
            </a:fld>
            <a:endParaRPr lang="zh-CN" altLang="en-US"/>
          </a:p>
        </p:txBody>
      </p:sp>
    </p:spTree>
    <p:extLst>
      <p:ext uri="{BB962C8B-B14F-4D97-AF65-F5344CB8AC3E}">
        <p14:creationId xmlns:p14="http://schemas.microsoft.com/office/powerpoint/2010/main" val="104803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55</a:t>
            </a:fld>
            <a:endParaRPr lang="zh-CN" altLang="en-US"/>
          </a:p>
        </p:txBody>
      </p:sp>
    </p:spTree>
    <p:extLst>
      <p:ext uri="{BB962C8B-B14F-4D97-AF65-F5344CB8AC3E}">
        <p14:creationId xmlns:p14="http://schemas.microsoft.com/office/powerpoint/2010/main" val="174607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OMT</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Object Modeling Technique</a:t>
            </a:r>
          </a:p>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OOSE</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0" i="0" u="none" strike="noStrike" kern="1200" dirty="0" smtClean="0">
                <a:solidFill>
                  <a:schemeClr val="tx1"/>
                </a:solidFill>
                <a:effectLst/>
                <a:latin typeface="+mn-lt"/>
                <a:ea typeface="+mn-ea"/>
                <a:cs typeface="+mn-cs"/>
              </a:rPr>
              <a:t>Object-oriented software engineering</a:t>
            </a:r>
          </a:p>
          <a:p>
            <a:pPr algn="l" fontAlgn="base">
              <a:spcBef>
                <a:spcPct val="20000"/>
              </a:spcBef>
              <a:spcAft>
                <a:spcPct val="0"/>
              </a:spcAft>
              <a:defRPr/>
            </a:pPr>
            <a:r>
              <a:rPr lang="en-US" altLang="zh-CN" sz="1200" b="0" i="0" u="none" strike="noStrike" kern="1200" dirty="0" smtClean="0">
                <a:solidFill>
                  <a:schemeClr val="tx1"/>
                </a:solidFill>
                <a:effectLst/>
                <a:latin typeface="+mn-lt"/>
                <a:ea typeface="+mn-ea"/>
                <a:cs typeface="+mn-cs"/>
                <a:sym typeface="Arial" panose="020B0604020202020204" pitchFamily="34" charset="0"/>
              </a:rPr>
              <a:t>OOA/</a:t>
            </a:r>
            <a:r>
              <a:rPr lang="en-US" altLang="zh-CN" sz="1200" b="0" i="0" u="none" strike="noStrike" kern="1200" dirty="0" err="1" smtClean="0">
                <a:solidFill>
                  <a:schemeClr val="tx1"/>
                </a:solidFill>
                <a:effectLst/>
                <a:latin typeface="+mn-lt"/>
                <a:ea typeface="+mn-ea"/>
                <a:cs typeface="+mn-cs"/>
                <a:sym typeface="Arial" panose="020B0604020202020204" pitchFamily="34" charset="0"/>
              </a:rPr>
              <a:t>OOD:Object</a:t>
            </a:r>
            <a:r>
              <a:rPr lang="en-US" altLang="zh-CN" sz="1200" b="0" i="0" u="none" strike="noStrike" kern="1200" dirty="0" smtClean="0">
                <a:solidFill>
                  <a:schemeClr val="tx1"/>
                </a:solidFill>
                <a:effectLst/>
                <a:latin typeface="+mn-lt"/>
                <a:ea typeface="+mn-ea"/>
                <a:cs typeface="+mn-cs"/>
                <a:sym typeface="Arial" panose="020B0604020202020204" pitchFamily="34" charset="0"/>
              </a:rPr>
              <a:t> Oriented</a:t>
            </a:r>
            <a:r>
              <a:rPr lang="en-US" altLang="zh-CN" sz="1200" b="0" i="0" u="none" strike="noStrike" kern="1200" baseline="0" dirty="0" smtClean="0">
                <a:solidFill>
                  <a:schemeClr val="tx1"/>
                </a:solidFill>
                <a:effectLst/>
                <a:latin typeface="+mn-lt"/>
                <a:ea typeface="+mn-ea"/>
                <a:cs typeface="+mn-cs"/>
                <a:sym typeface="Arial" panose="020B0604020202020204" pitchFamily="34" charset="0"/>
              </a:rPr>
              <a:t> Analysis/Design</a:t>
            </a:r>
            <a:endPar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8</a:t>
            </a:fld>
            <a:endParaRPr lang="zh-CN" altLang="en-US"/>
          </a:p>
        </p:txBody>
      </p:sp>
    </p:spTree>
    <p:extLst>
      <p:ext uri="{BB962C8B-B14F-4D97-AF65-F5344CB8AC3E}">
        <p14:creationId xmlns:p14="http://schemas.microsoft.com/office/powerpoint/2010/main" val="180837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9</a:t>
            </a:fld>
            <a:endParaRPr lang="zh-CN" altLang="en-US"/>
          </a:p>
        </p:txBody>
      </p:sp>
    </p:spTree>
    <p:extLst>
      <p:ext uri="{BB962C8B-B14F-4D97-AF65-F5344CB8AC3E}">
        <p14:creationId xmlns:p14="http://schemas.microsoft.com/office/powerpoint/2010/main" val="1121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10</a:t>
            </a:fld>
            <a:endParaRPr lang="zh-CN" altLang="en-US"/>
          </a:p>
        </p:txBody>
      </p:sp>
    </p:spTree>
    <p:extLst>
      <p:ext uri="{BB962C8B-B14F-4D97-AF65-F5344CB8AC3E}">
        <p14:creationId xmlns:p14="http://schemas.microsoft.com/office/powerpoint/2010/main" val="104733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11</a:t>
            </a:fld>
            <a:endParaRPr lang="zh-CN" altLang="en-US"/>
          </a:p>
        </p:txBody>
      </p:sp>
    </p:spTree>
    <p:extLst>
      <p:ext uri="{BB962C8B-B14F-4D97-AF65-F5344CB8AC3E}">
        <p14:creationId xmlns:p14="http://schemas.microsoft.com/office/powerpoint/2010/main" val="32174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19</a:t>
            </a:fld>
            <a:endParaRPr lang="zh-CN" altLang="en-US"/>
          </a:p>
        </p:txBody>
      </p:sp>
    </p:spTree>
    <p:extLst>
      <p:ext uri="{BB962C8B-B14F-4D97-AF65-F5344CB8AC3E}">
        <p14:creationId xmlns:p14="http://schemas.microsoft.com/office/powerpoint/2010/main" val="8749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20</a:t>
            </a:fld>
            <a:endParaRPr lang="zh-CN" altLang="en-US"/>
          </a:p>
        </p:txBody>
      </p:sp>
    </p:spTree>
    <p:extLst>
      <p:ext uri="{BB962C8B-B14F-4D97-AF65-F5344CB8AC3E}">
        <p14:creationId xmlns:p14="http://schemas.microsoft.com/office/powerpoint/2010/main" val="10612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51</a:t>
            </a:fld>
            <a:endParaRPr lang="zh-CN" altLang="en-US"/>
          </a:p>
        </p:txBody>
      </p:sp>
    </p:spTree>
    <p:extLst>
      <p:ext uri="{BB962C8B-B14F-4D97-AF65-F5344CB8AC3E}">
        <p14:creationId xmlns:p14="http://schemas.microsoft.com/office/powerpoint/2010/main" val="120869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52</a:t>
            </a:fld>
            <a:endParaRPr lang="zh-CN" altLang="en-US"/>
          </a:p>
        </p:txBody>
      </p:sp>
    </p:spTree>
    <p:extLst>
      <p:ext uri="{BB962C8B-B14F-4D97-AF65-F5344CB8AC3E}">
        <p14:creationId xmlns:p14="http://schemas.microsoft.com/office/powerpoint/2010/main" val="66444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2018/10/17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6050" y="2405063"/>
            <a:ext cx="6234113" cy="1773042"/>
            <a:chOff x="271020" y="2420002"/>
            <a:chExt cx="6234569" cy="1772649"/>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71020" y="3269321"/>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概述</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6050" y="445383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-INTRODUCTION OF UML-</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8D74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（面向对象软件工程）方法于</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年由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提出。这种方法</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最大的特点就是面向用例（</a:t>
            </a:r>
            <a:r>
              <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引入了外部角色的概念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。用例是精确描述需求的重要武器，</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但用例贯穿于整个开发过程，包括对系统的测试和验证</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比较适合支持商业工程和需求分析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6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OOD</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著名的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OOA/OOD</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（面向对象分析</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设计）方法，即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Coad/Yourdon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方法，是</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最早的面向对象的分析和设计方法之一</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。该方法</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简单、易学，适用于面向对象技术的初学者使用</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，但由于该方法</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在处理能力方面具有局限性</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，目前用的很少。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0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2968421" y="4689128"/>
            <a:ext cx="5997791" cy="1338828"/>
          </a:xfrm>
          <a:prstGeom prst="rect">
            <a:avLst/>
          </a:prstGeom>
        </p:spPr>
        <p:txBody>
          <a:bodyPr wrap="square">
            <a:spAutoFit/>
          </a:bodyPr>
          <a:lstStyle/>
          <a:p>
            <a:pPr lvl="0"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虽然当时的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建模</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语言发展迅速，但</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由于各种建模语言所固有的差异和优缺点，使得使用者不知道该选用哪种语言。</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508" y="1263705"/>
            <a:ext cx="2283615" cy="3425423"/>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3178515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54326"/>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想要摆脱这种窘境，唯一的方法就是开发一种统一建模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Jim</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离开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GE</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加入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公司，他们一起研究一种统一的方法，一年后，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Unified Method 0.8</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诞生，同年，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收购</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了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Objectory</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AB</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公司</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。经过三年的共同努力，</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UML0.91</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1996</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年相继面世。</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31528"/>
            <a:ext cx="3657600" cy="3657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3626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06878"/>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此后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的创始人</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等邀请计算机软件工程界的著名人士和著名的企业如</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IBM</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HP</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DEC</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Microsoft</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Oracle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等对</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进行评论，提出修改意见。</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公司向</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递交了</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标准文本。</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宣布接受</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，认定为标准的建模语言。</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目前还在不断发展和完善。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0" y="698560"/>
            <a:ext cx="3133680" cy="4178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9668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的特点</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369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的特点</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6"/>
          <p:cNvSpPr/>
          <p:nvPr/>
        </p:nvSpPr>
        <p:spPr bwMode="auto">
          <a:xfrm rot="19653139">
            <a:off x="6881691" y="1624738"/>
            <a:ext cx="1335088" cy="98266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7"/>
          <p:cNvSpPr/>
          <p:nvPr/>
        </p:nvSpPr>
        <p:spPr bwMode="auto">
          <a:xfrm rot="19653139">
            <a:off x="7854829" y="1604101"/>
            <a:ext cx="619125" cy="1260475"/>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8"/>
          <p:cNvSpPr/>
          <p:nvPr/>
        </p:nvSpPr>
        <p:spPr bwMode="auto">
          <a:xfrm rot="19653139">
            <a:off x="7234116" y="2266088"/>
            <a:ext cx="966788" cy="914400"/>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12"/>
          <p:cNvSpPr/>
          <p:nvPr/>
        </p:nvSpPr>
        <p:spPr bwMode="auto">
          <a:xfrm rot="1692461">
            <a:off x="8519991" y="4259988"/>
            <a:ext cx="496888" cy="1350963"/>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13"/>
          <p:cNvSpPr/>
          <p:nvPr/>
        </p:nvSpPr>
        <p:spPr bwMode="auto">
          <a:xfrm rot="1692461">
            <a:off x="7811966" y="3753576"/>
            <a:ext cx="1470025" cy="1128712"/>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Freeform 14"/>
          <p:cNvSpPr/>
          <p:nvPr/>
        </p:nvSpPr>
        <p:spPr bwMode="auto">
          <a:xfrm rot="1692461">
            <a:off x="7543679" y="4277451"/>
            <a:ext cx="984250" cy="966787"/>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Freeform 9"/>
          <p:cNvSpPr/>
          <p:nvPr/>
        </p:nvSpPr>
        <p:spPr bwMode="auto">
          <a:xfrm rot="20519288">
            <a:off x="4305179" y="951638"/>
            <a:ext cx="1457325" cy="1193800"/>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Freeform 10"/>
          <p:cNvSpPr/>
          <p:nvPr/>
        </p:nvSpPr>
        <p:spPr bwMode="auto">
          <a:xfrm rot="20519288">
            <a:off x="5235454" y="1132613"/>
            <a:ext cx="820737" cy="132556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Freeform 11"/>
          <p:cNvSpPr/>
          <p:nvPr/>
        </p:nvSpPr>
        <p:spPr bwMode="auto">
          <a:xfrm rot="20519288">
            <a:off x="4505204" y="1724751"/>
            <a:ext cx="1087437" cy="936625"/>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Freeform 15"/>
          <p:cNvSpPr>
            <a:spLocks noEditPoints="1"/>
          </p:cNvSpPr>
          <p:nvPr/>
        </p:nvSpPr>
        <p:spPr bwMode="auto">
          <a:xfrm rot="20342882">
            <a:off x="5338641" y="3083651"/>
            <a:ext cx="1622425" cy="140652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Freeform 16"/>
          <p:cNvSpPr/>
          <p:nvPr/>
        </p:nvSpPr>
        <p:spPr bwMode="auto">
          <a:xfrm rot="20342882">
            <a:off x="6476879" y="3297963"/>
            <a:ext cx="623887" cy="14239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 name="Freeform 17"/>
          <p:cNvSpPr/>
          <p:nvPr/>
        </p:nvSpPr>
        <p:spPr bwMode="auto">
          <a:xfrm rot="20342882">
            <a:off x="5586291" y="3982176"/>
            <a:ext cx="1131888" cy="99853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Freeform 15"/>
          <p:cNvSpPr>
            <a:spLocks noEditPoints="1"/>
          </p:cNvSpPr>
          <p:nvPr/>
        </p:nvSpPr>
        <p:spPr bwMode="auto">
          <a:xfrm rot="16200000" flipV="1">
            <a:off x="6122866" y="2388326"/>
            <a:ext cx="425450" cy="36830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9" name="Freeform 16"/>
          <p:cNvSpPr/>
          <p:nvPr/>
        </p:nvSpPr>
        <p:spPr bwMode="auto">
          <a:xfrm rot="16200000" flipV="1">
            <a:off x="6138742" y="2251800"/>
            <a:ext cx="163512" cy="373063"/>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0" name="Freeform 17"/>
          <p:cNvSpPr/>
          <p:nvPr/>
        </p:nvSpPr>
        <p:spPr bwMode="auto">
          <a:xfrm rot="16200000" flipV="1">
            <a:off x="6017297" y="2506595"/>
            <a:ext cx="295275" cy="26193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1" name="Freeform 15"/>
          <p:cNvSpPr>
            <a:spLocks noEditPoints="1"/>
          </p:cNvSpPr>
          <p:nvPr/>
        </p:nvSpPr>
        <p:spPr bwMode="auto">
          <a:xfrm rot="20257227" flipV="1">
            <a:off x="6951541" y="5085488"/>
            <a:ext cx="746125" cy="646113"/>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2" name="Freeform 16"/>
          <p:cNvSpPr/>
          <p:nvPr/>
        </p:nvSpPr>
        <p:spPr bwMode="auto">
          <a:xfrm rot="20257227" flipV="1">
            <a:off x="7324604" y="4804501"/>
            <a:ext cx="287337" cy="655637"/>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Freeform 17"/>
          <p:cNvSpPr/>
          <p:nvPr/>
        </p:nvSpPr>
        <p:spPr bwMode="auto">
          <a:xfrm rot="20257227" flipV="1">
            <a:off x="6845179" y="4945788"/>
            <a:ext cx="520700" cy="458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25" name="Straight Connector 41"/>
          <p:cNvCxnSpPr/>
          <p:nvPr/>
        </p:nvCxnSpPr>
        <p:spPr>
          <a:xfrm>
            <a:off x="8242179"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43"/>
          <p:cNvCxnSpPr/>
          <p:nvPr/>
        </p:nvCxnSpPr>
        <p:spPr>
          <a:xfrm>
            <a:off x="9380416" y="4417151"/>
            <a:ext cx="406400"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48"/>
          <p:cNvCxnSpPr/>
          <p:nvPr/>
        </p:nvCxnSpPr>
        <p:spPr>
          <a:xfrm flipH="1">
            <a:off x="3617791"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49"/>
          <p:cNvCxnSpPr/>
          <p:nvPr/>
        </p:nvCxnSpPr>
        <p:spPr>
          <a:xfrm flipH="1">
            <a:off x="4717929" y="3812313"/>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27674" name="Rectangle 51"/>
          <p:cNvSpPr>
            <a:spLocks noChangeArrowheads="1"/>
          </p:cNvSpPr>
          <p:nvPr/>
        </p:nvSpPr>
        <p:spPr bwMode="auto">
          <a:xfrm>
            <a:off x="9231191" y="1959701"/>
            <a:ext cx="19272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吸取了面向对象领域中各种优秀的思想，其中也包括非</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方法的影响。</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支持面向对象软件开发。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5" name="Rectangle 53"/>
          <p:cNvSpPr>
            <a:spLocks noChangeArrowheads="1"/>
          </p:cNvSpPr>
          <p:nvPr/>
        </p:nvSpPr>
        <p:spPr bwMode="auto">
          <a:xfrm>
            <a:off x="9931279" y="4572726"/>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独立于开发过程，可以应用到任意一种开发过程中去。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7" name="Rectangle 55"/>
          <p:cNvSpPr>
            <a:spLocks noChangeArrowheads="1"/>
          </p:cNvSpPr>
          <p:nvPr/>
        </p:nvSpPr>
        <p:spPr bwMode="auto">
          <a:xfrm>
            <a:off x="1381004" y="2072413"/>
            <a:ext cx="200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已经被</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OMG</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接受为标准建模语言。它同统一了</a:t>
            </a:r>
            <a:r>
              <a:rPr kumimoji="0" lang="en-US" altLang="zh-CN" sz="14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Booch</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和</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OOSE</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等方法中的基本概念和符号。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8" name="Rectangle 57"/>
          <p:cNvSpPr>
            <a:spLocks noChangeArrowheads="1"/>
          </p:cNvSpPr>
          <p:nvPr/>
        </p:nvSpPr>
        <p:spPr bwMode="auto">
          <a:xfrm>
            <a:off x="2336679" y="4067901"/>
            <a:ext cx="21240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在演变的过程当中还提出了一些新的概念。</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7" name="Freeform 15"/>
          <p:cNvSpPr>
            <a:spLocks noEditPoints="1"/>
          </p:cNvSpPr>
          <p:nvPr/>
        </p:nvSpPr>
        <p:spPr bwMode="auto">
          <a:xfrm rot="16940679" flipV="1">
            <a:off x="5953514" y="5484721"/>
            <a:ext cx="952500" cy="8239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Freeform 16"/>
          <p:cNvSpPr/>
          <p:nvPr/>
        </p:nvSpPr>
        <p:spPr bwMode="auto">
          <a:xfrm rot="16940679" flipV="1">
            <a:off x="6060670" y="5128327"/>
            <a:ext cx="365125" cy="835025"/>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9" name="Freeform 17"/>
          <p:cNvSpPr/>
          <p:nvPr/>
        </p:nvSpPr>
        <p:spPr bwMode="auto">
          <a:xfrm rot="16940679" flipV="1">
            <a:off x="5694751" y="5662521"/>
            <a:ext cx="663575" cy="585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TextBox 54"/>
          <p:cNvSpPr txBox="1"/>
          <p:nvPr/>
        </p:nvSpPr>
        <p:spPr>
          <a:xfrm>
            <a:off x="3462216" y="3632926"/>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smtClean="0">
                <a:solidFill>
                  <a:prstClr val="white"/>
                </a:solidFill>
              </a:rPr>
              <a:t>3</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TextBox 54"/>
          <p:cNvSpPr txBox="1"/>
          <p:nvPr/>
        </p:nvSpPr>
        <p:spPr>
          <a:xfrm>
            <a:off x="9334379" y="160251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TextBox 54"/>
          <p:cNvSpPr txBox="1"/>
          <p:nvPr/>
        </p:nvSpPr>
        <p:spPr>
          <a:xfrm>
            <a:off x="10028116" y="4223476"/>
            <a:ext cx="901700"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4</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TextBox 54"/>
          <p:cNvSpPr txBox="1"/>
          <p:nvPr/>
        </p:nvSpPr>
        <p:spPr>
          <a:xfrm>
            <a:off x="2400485" y="161289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lang="en-US" altLang="zh-CN" dirty="0">
                <a:solidFill>
                  <a:prstClr val="white"/>
                </a:solidFill>
              </a:rPr>
              <a:t>1</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4" name="Straight Connector 49"/>
          <p:cNvCxnSpPr/>
          <p:nvPr/>
        </p:nvCxnSpPr>
        <p:spPr>
          <a:xfrm flipH="1">
            <a:off x="4910658" y="5714628"/>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45" name="TextBox 54"/>
          <p:cNvSpPr txBox="1"/>
          <p:nvPr/>
        </p:nvSpPr>
        <p:spPr>
          <a:xfrm>
            <a:off x="3790625" y="5560641"/>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a:solidFill>
                  <a:prstClr val="white"/>
                </a:solidFill>
              </a:rPr>
              <a:t>5</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6" name="Rectangle 53"/>
          <p:cNvSpPr>
            <a:spLocks noChangeArrowheads="1"/>
          </p:cNvSpPr>
          <p:nvPr/>
        </p:nvSpPr>
        <p:spPr bwMode="auto">
          <a:xfrm>
            <a:off x="2921521" y="6016024"/>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概念明确、建模表示法简洁、图形结构清晰、容易掌握和使用。</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82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的结构</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STRUCTURE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68898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763838" y="253206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5"/>
          <p:cNvSpPr/>
          <p:nvPr/>
        </p:nvSpPr>
        <p:spPr>
          <a:xfrm>
            <a:off x="2635250" y="240506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2" name="Rectangle 2"/>
          <p:cNvSpPr>
            <a:spLocks noChangeArrowheads="1"/>
          </p:cNvSpPr>
          <p:nvPr/>
        </p:nvSpPr>
        <p:spPr bwMode="auto">
          <a:xfrm>
            <a:off x="2957157"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8"/>
          <p:cNvSpPr/>
          <p:nvPr/>
        </p:nvSpPr>
        <p:spPr>
          <a:xfrm>
            <a:off x="5548313" y="253206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c 11"/>
          <p:cNvSpPr/>
          <p:nvPr/>
        </p:nvSpPr>
        <p:spPr>
          <a:xfrm flipV="1">
            <a:off x="5421313" y="240506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5" name="Rectangle 13"/>
          <p:cNvSpPr>
            <a:spLocks noChangeArrowheads="1"/>
          </p:cNvSpPr>
          <p:nvPr/>
        </p:nvSpPr>
        <p:spPr bwMode="auto">
          <a:xfrm>
            <a:off x="5741633"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5"/>
          <p:cNvSpPr/>
          <p:nvPr/>
        </p:nvSpPr>
        <p:spPr>
          <a:xfrm>
            <a:off x="8334375" y="253206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Arc 16"/>
          <p:cNvSpPr/>
          <p:nvPr/>
        </p:nvSpPr>
        <p:spPr>
          <a:xfrm rot="5400000" flipV="1">
            <a:off x="8205788" y="240506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8" name="Rectangle 17"/>
          <p:cNvSpPr>
            <a:spLocks noChangeArrowheads="1"/>
          </p:cNvSpPr>
          <p:nvPr/>
        </p:nvSpPr>
        <p:spPr bwMode="auto">
          <a:xfrm>
            <a:off x="8647919" y="2871788"/>
            <a:ext cx="457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图</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22" name="矩形 18"/>
          <p:cNvSpPr>
            <a:spLocks noChangeArrowheads="1"/>
          </p:cNvSpPr>
          <p:nvPr/>
        </p:nvSpPr>
        <p:spPr bwMode="auto">
          <a:xfrm>
            <a:off x="2413793" y="4210050"/>
            <a:ext cx="178276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重要的组成部分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20" name="矩形 21"/>
          <p:cNvSpPr>
            <a:spLocks noChangeArrowheads="1"/>
          </p:cNvSpPr>
          <p:nvPr/>
        </p:nvSpPr>
        <p:spPr bwMode="auto">
          <a:xfrm>
            <a:off x="5198269" y="4210049"/>
            <a:ext cx="1784350"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关系把元素紧密联系在一起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18" name="矩形 25"/>
          <p:cNvSpPr>
            <a:spLocks noChangeArrowheads="1"/>
          </p:cNvSpPr>
          <p:nvPr/>
        </p:nvSpPr>
        <p:spPr bwMode="auto">
          <a:xfrm>
            <a:off x="7983538" y="4210049"/>
            <a:ext cx="1784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图是很多有相互关系的事物的组</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299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1789724"/>
            <a:ext cx="5654083" cy="425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中的事物有四种类型：</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构建事物、行为事物、分组事物和注释事物。</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构件</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事物：</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静态部分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，描述概念或物理元素。它包括</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类、接口、协作、用例、构件、结点</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。另外参与者、文档库和页表等都是上述事物的变体。</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行为事物：行为事物是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模型图的</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动态部分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，描述跨越空间和时间的行为，主要包括</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交互</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和</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状态机</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两部分。</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分组事物：分组事物是</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模型图的</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组织部分</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，描述事物的组织结构，</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主要由包来实现</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注释事物：注释事物是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解释部分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，用来对模型中的元素进行说明，解释。</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6"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604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5" name="组合 34"/>
          <p:cNvGrpSpPr/>
          <p:nvPr/>
        </p:nvGrpSpPr>
        <p:grpSpPr bwMode="auto">
          <a:xfrm>
            <a:off x="557294" y="214241"/>
            <a:ext cx="1960448" cy="898525"/>
            <a:chOff x="467913" y="1102550"/>
            <a:chExt cx="1960507" cy="899374"/>
          </a:xfrm>
        </p:grpSpPr>
        <p:sp>
          <p:nvSpPr>
            <p:cNvPr id="4133" name="文本框 37"/>
            <p:cNvSpPr txBox="1">
              <a:spLocks noChangeArrowheads="1"/>
            </p:cNvSpPr>
            <p:nvPr/>
          </p:nvSpPr>
          <p:spPr bwMode="auto">
            <a:xfrm>
              <a:off x="467913" y="110255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5" name="组 4"/>
          <p:cNvGrpSpPr/>
          <p:nvPr/>
        </p:nvGrpSpPr>
        <p:grpSpPr>
          <a:xfrm>
            <a:off x="2503512" y="1112766"/>
            <a:ext cx="7184977" cy="5041802"/>
            <a:chOff x="2503512" y="801121"/>
            <a:chExt cx="7184977" cy="5041802"/>
          </a:xfrm>
        </p:grpSpPr>
        <p:sp>
          <p:nvSpPr>
            <p:cNvPr id="45" name="Rectangular Callout 24"/>
            <p:cNvSpPr/>
            <p:nvPr/>
          </p:nvSpPr>
          <p:spPr>
            <a:xfrm flipH="1">
              <a:off x="5143159" y="1163700"/>
              <a:ext cx="582397" cy="5661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61" name="Rectangular Callout 58"/>
            <p:cNvSpPr/>
            <p:nvPr/>
          </p:nvSpPr>
          <p:spPr>
            <a:xfrm>
              <a:off x="6358881" y="1165462"/>
              <a:ext cx="583200" cy="565200"/>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cxnSp>
          <p:nvCxnSpPr>
            <p:cNvPr id="68" name="Straight Connector 67"/>
            <p:cNvCxnSpPr/>
            <p:nvPr/>
          </p:nvCxnSpPr>
          <p:spPr>
            <a:xfrm flipV="1">
              <a:off x="6050906" y="801121"/>
              <a:ext cx="0" cy="504180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1" name="组合 12"/>
            <p:cNvGrpSpPr/>
            <p:nvPr/>
          </p:nvGrpSpPr>
          <p:grpSpPr bwMode="auto">
            <a:xfrm>
              <a:off x="2511281" y="1182102"/>
              <a:ext cx="2486938" cy="540712"/>
              <a:chOff x="1996543" y="1716240"/>
              <a:chExt cx="2487162" cy="540606"/>
            </a:xfrm>
          </p:grpSpPr>
          <p:sp>
            <p:nvSpPr>
              <p:cNvPr id="73" name="Text Placeholder 3"/>
              <p:cNvSpPr txBox="1"/>
              <p:nvPr/>
            </p:nvSpPr>
            <p:spPr bwMode="auto">
              <a:xfrm>
                <a:off x="3409595" y="1716240"/>
                <a:ext cx="107411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简介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74"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dirty="0" smtClean="0">
                    <a:solidFill>
                      <a:srgbClr val="000000"/>
                    </a:solidFill>
                    <a:latin typeface="微软雅黑" panose="020B0503020204020204" pitchFamily="34" charset="-122"/>
                    <a:ea typeface="微软雅黑" panose="020B0503020204020204" pitchFamily="34" charset="-122"/>
                  </a:rPr>
                  <a:t>INTRODUCTION</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0" name="Text Placeholder 3"/>
            <p:cNvSpPr txBox="1"/>
            <p:nvPr/>
          </p:nvSpPr>
          <p:spPr bwMode="auto">
            <a:xfrm>
              <a:off x="5213142" y="1231312"/>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91" name="Text Placeholder 3"/>
            <p:cNvSpPr txBox="1"/>
            <p:nvPr/>
          </p:nvSpPr>
          <p:spPr bwMode="auto">
            <a:xfrm>
              <a:off x="6433658" y="1232618"/>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grpSp>
          <p:nvGrpSpPr>
            <p:cNvPr id="2" name="组 1"/>
            <p:cNvGrpSpPr/>
            <p:nvPr/>
          </p:nvGrpSpPr>
          <p:grpSpPr>
            <a:xfrm>
              <a:off x="7185089" y="1173088"/>
              <a:ext cx="2486024" cy="540710"/>
              <a:chOff x="7324065" y="523936"/>
              <a:chExt cx="2486024" cy="540710"/>
            </a:xfrm>
          </p:grpSpPr>
          <p:sp>
            <p:nvSpPr>
              <p:cNvPr id="117" name="Text Placeholder 3"/>
              <p:cNvSpPr txBox="1"/>
              <p:nvPr/>
            </p:nvSpPr>
            <p:spPr bwMode="auto">
              <a:xfrm>
                <a:off x="7324065" y="523936"/>
                <a:ext cx="1766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的发展历程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8"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DEVELOPMENT PATH</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19" name="Rectangular Callout 24"/>
            <p:cNvSpPr/>
            <p:nvPr/>
          </p:nvSpPr>
          <p:spPr>
            <a:xfrm flipH="1">
              <a:off x="5136303" y="2039619"/>
              <a:ext cx="582397" cy="566113"/>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20" name="组合 12"/>
            <p:cNvGrpSpPr/>
            <p:nvPr/>
          </p:nvGrpSpPr>
          <p:grpSpPr bwMode="auto">
            <a:xfrm>
              <a:off x="2504425" y="2058021"/>
              <a:ext cx="2486938" cy="540712"/>
              <a:chOff x="1996543" y="1716240"/>
              <a:chExt cx="2487162" cy="540606"/>
            </a:xfrm>
          </p:grpSpPr>
          <p:sp>
            <p:nvSpPr>
              <p:cNvPr id="121"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的特点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22"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23" name="Text Placeholder 3"/>
            <p:cNvSpPr txBox="1"/>
            <p:nvPr/>
          </p:nvSpPr>
          <p:spPr bwMode="auto">
            <a:xfrm>
              <a:off x="5206286" y="2107231"/>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8" name="Rectangular Callout 58"/>
            <p:cNvSpPr/>
            <p:nvPr/>
          </p:nvSpPr>
          <p:spPr>
            <a:xfrm>
              <a:off x="6376257" y="2043913"/>
              <a:ext cx="583200" cy="565200"/>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29" name="Text Placeholder 3"/>
            <p:cNvSpPr txBox="1"/>
            <p:nvPr/>
          </p:nvSpPr>
          <p:spPr bwMode="auto">
            <a:xfrm>
              <a:off x="6451034" y="2111069"/>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30" name="组 129"/>
            <p:cNvGrpSpPr/>
            <p:nvPr/>
          </p:nvGrpSpPr>
          <p:grpSpPr>
            <a:xfrm>
              <a:off x="7202465" y="2051539"/>
              <a:ext cx="2486024" cy="540710"/>
              <a:chOff x="7324065" y="523936"/>
              <a:chExt cx="2486024" cy="540710"/>
            </a:xfrm>
          </p:grpSpPr>
          <p:sp>
            <p:nvSpPr>
              <p:cNvPr id="131" name="Text Placeholder 3"/>
              <p:cNvSpPr txBox="1"/>
              <p:nvPr/>
            </p:nvSpPr>
            <p:spPr bwMode="auto">
              <a:xfrm>
                <a:off x="7324065" y="523936"/>
                <a:ext cx="1304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的结构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32"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STRUCTURE</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7" name="Rectangular Callout 24"/>
            <p:cNvSpPr/>
            <p:nvPr/>
          </p:nvSpPr>
          <p:spPr>
            <a:xfrm flipH="1">
              <a:off x="5135390" y="2912345"/>
              <a:ext cx="582397" cy="566113"/>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38" name="组合 12"/>
            <p:cNvGrpSpPr/>
            <p:nvPr/>
          </p:nvGrpSpPr>
          <p:grpSpPr bwMode="auto">
            <a:xfrm>
              <a:off x="2503512" y="2930747"/>
              <a:ext cx="2486938" cy="540712"/>
              <a:chOff x="1996543" y="1716240"/>
              <a:chExt cx="2487162" cy="540606"/>
            </a:xfrm>
          </p:grpSpPr>
          <p:sp>
            <p:nvSpPr>
              <p:cNvPr id="139"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的视图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View</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1" name="Text Placeholder 3"/>
            <p:cNvSpPr txBox="1"/>
            <p:nvPr/>
          </p:nvSpPr>
          <p:spPr bwMode="auto">
            <a:xfrm>
              <a:off x="5205373" y="297995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42" name="Rectangular Callout 58"/>
            <p:cNvSpPr/>
            <p:nvPr/>
          </p:nvSpPr>
          <p:spPr>
            <a:xfrm>
              <a:off x="6358881" y="2916111"/>
              <a:ext cx="583200" cy="565200"/>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43" name="Text Placeholder 3"/>
            <p:cNvSpPr txBox="1"/>
            <p:nvPr/>
          </p:nvSpPr>
          <p:spPr bwMode="auto">
            <a:xfrm>
              <a:off x="6433658" y="298326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44" name="组 143"/>
            <p:cNvGrpSpPr/>
            <p:nvPr/>
          </p:nvGrpSpPr>
          <p:grpSpPr>
            <a:xfrm>
              <a:off x="7185089" y="2923737"/>
              <a:ext cx="2486024" cy="540710"/>
              <a:chOff x="7324065" y="523936"/>
              <a:chExt cx="2486024" cy="540710"/>
            </a:xfrm>
          </p:grpSpPr>
          <p:sp>
            <p:nvSpPr>
              <p:cNvPr id="145" name="Text Placeholder 3"/>
              <p:cNvSpPr txBox="1"/>
              <p:nvPr/>
            </p:nvSpPr>
            <p:spPr bwMode="auto">
              <a:xfrm>
                <a:off x="7324065" y="523936"/>
                <a:ext cx="1074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DIAGRAM</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7" name="Rectangular Callout 24"/>
            <p:cNvSpPr/>
            <p:nvPr/>
          </p:nvSpPr>
          <p:spPr>
            <a:xfrm flipH="1">
              <a:off x="5135390" y="3812644"/>
              <a:ext cx="582397" cy="566113"/>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48" name="组合 12"/>
            <p:cNvGrpSpPr/>
            <p:nvPr/>
          </p:nvGrpSpPr>
          <p:grpSpPr bwMode="auto">
            <a:xfrm>
              <a:off x="2503512" y="3831046"/>
              <a:ext cx="2486938" cy="540712"/>
              <a:chOff x="1996543" y="1716240"/>
              <a:chExt cx="2487162" cy="540606"/>
            </a:xfrm>
          </p:grpSpPr>
          <p:sp>
            <p:nvSpPr>
              <p:cNvPr id="149" name="Text Placeholder 3"/>
              <p:cNvSpPr txBox="1"/>
              <p:nvPr/>
            </p:nvSpPr>
            <p:spPr bwMode="auto">
              <a:xfrm>
                <a:off x="2827653" y="1716240"/>
                <a:ext cx="165605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UML2.0</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 新特性</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NEW 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1" name="Text Placeholder 3"/>
            <p:cNvSpPr txBox="1"/>
            <p:nvPr/>
          </p:nvSpPr>
          <p:spPr bwMode="auto">
            <a:xfrm>
              <a:off x="5205373" y="3880256"/>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07</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2" name="Rectangular Callout 58"/>
            <p:cNvSpPr/>
            <p:nvPr/>
          </p:nvSpPr>
          <p:spPr>
            <a:xfrm>
              <a:off x="6358881" y="3805018"/>
              <a:ext cx="583200" cy="565200"/>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53" name="Text Placeholder 3"/>
            <p:cNvSpPr txBox="1"/>
            <p:nvPr/>
          </p:nvSpPr>
          <p:spPr bwMode="auto">
            <a:xfrm>
              <a:off x="6433658" y="3872174"/>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4" name="组 153"/>
            <p:cNvGrpSpPr/>
            <p:nvPr/>
          </p:nvGrpSpPr>
          <p:grpSpPr>
            <a:xfrm>
              <a:off x="7185089" y="3812644"/>
              <a:ext cx="2486024" cy="540710"/>
              <a:chOff x="7324065" y="523936"/>
              <a:chExt cx="2486024" cy="540710"/>
            </a:xfrm>
          </p:grpSpPr>
          <p:sp>
            <p:nvSpPr>
              <p:cNvPr id="155"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参考文献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REFERENCES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7" name="Rectangular Callout 24"/>
            <p:cNvSpPr/>
            <p:nvPr/>
          </p:nvSpPr>
          <p:spPr>
            <a:xfrm flipH="1">
              <a:off x="5143159" y="4712943"/>
              <a:ext cx="582397" cy="566113"/>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58" name="组合 12"/>
            <p:cNvGrpSpPr/>
            <p:nvPr/>
          </p:nvGrpSpPr>
          <p:grpSpPr bwMode="auto">
            <a:xfrm>
              <a:off x="2511281" y="4731345"/>
              <a:ext cx="2486938" cy="540712"/>
              <a:chOff x="1996543" y="1716240"/>
              <a:chExt cx="2487162" cy="540606"/>
            </a:xfrm>
          </p:grpSpPr>
          <p:sp>
            <p:nvSpPr>
              <p:cNvPr id="159" name="Text Placeholder 3"/>
              <p:cNvSpPr txBox="1"/>
              <p:nvPr/>
            </p:nvSpPr>
            <p:spPr bwMode="auto">
              <a:xfrm>
                <a:off x="3504183" y="1716240"/>
                <a:ext cx="97952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rPr>
                  <a:t>PPT</a:t>
                </a:r>
                <a:r>
                  <a:rPr lang="en-US" altLang="zh-CN" b="1" dirty="0">
                    <a:solidFill>
                      <a:srgbClr val="000000"/>
                    </a:solidFill>
                    <a:latin typeface="微软雅黑" panose="020B0503020204020204" pitchFamily="34" charset="-122"/>
                    <a:ea typeface="微软雅黑" panose="020B0503020204020204" pitchFamily="34" charset="-122"/>
                    <a:cs typeface="Open Sans Light"/>
                    <a:sym typeface="Gill Sans"/>
                  </a:rPr>
                  <a:t>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分工</a:t>
                </a:r>
                <a:endPar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6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DIVISION OF LABOR</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1" name="Text Placeholder 3"/>
            <p:cNvSpPr txBox="1"/>
            <p:nvPr/>
          </p:nvSpPr>
          <p:spPr bwMode="auto">
            <a:xfrm>
              <a:off x="5213142" y="4780555"/>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6" name="Rectangular Callout 58"/>
            <p:cNvSpPr/>
            <p:nvPr/>
          </p:nvSpPr>
          <p:spPr>
            <a:xfrm>
              <a:off x="6358881" y="4705317"/>
              <a:ext cx="583200" cy="565200"/>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67" name="Text Placeholder 3"/>
            <p:cNvSpPr txBox="1"/>
            <p:nvPr/>
          </p:nvSpPr>
          <p:spPr bwMode="auto">
            <a:xfrm>
              <a:off x="6433658" y="4772473"/>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lang="en-US" altLang="zh-CN" sz="2800" b="1" dirty="0" smtClean="0">
                  <a:solidFill>
                    <a:srgbClr val="FFFFFF"/>
                  </a:solidFill>
                  <a:latin typeface="微软雅黑" panose="020B0503020204020204" pitchFamily="34" charset="-122"/>
                  <a:ea typeface="微软雅黑" panose="020B0503020204020204" pitchFamily="34" charset="-122"/>
                </a:rPr>
                <a:t>10</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68" name="组 167"/>
            <p:cNvGrpSpPr/>
            <p:nvPr/>
          </p:nvGrpSpPr>
          <p:grpSpPr>
            <a:xfrm>
              <a:off x="7185089" y="4712943"/>
              <a:ext cx="2486024" cy="540710"/>
              <a:chOff x="7324065" y="523936"/>
              <a:chExt cx="2486024" cy="540710"/>
            </a:xfrm>
          </p:grpSpPr>
          <p:sp>
            <p:nvSpPr>
              <p:cNvPr id="169"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互动提问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70"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Q&amp;A</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2071084"/>
            <a:ext cx="5654083"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中的关系有四种类型：</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依赖、关联、泛化和实现。</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：依赖是</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两个模型元素间的语义关系</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，其中一个元素（独立事物）发生变化会</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影响到另一个元素（依赖事物）的语义</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关联：描述了</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两个或多个类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之间的结构</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性关系。</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泛化：泛化是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种</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一般化</a:t>
            </a:r>
            <a:r>
              <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特殊化关系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，特殊元素（子元素）的对象替代一般元素（父元素）的对象。用这种方法，</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子元素共享了父元素的结构和行为</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：实现是</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类元之间的语义关系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，在该关系中一个类元描述了另一个类元</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保证实现的契约</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7"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3697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092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2693988" y="4362450"/>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2178538" y="1913013"/>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2119150" y="2510978"/>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2168298" y="3113039"/>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2485711" y="3711004"/>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5768975" y="1473200"/>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5768975" y="2555875"/>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5768975" y="3638550"/>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5768975" y="4721225"/>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4065588" y="1752600"/>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3763963" y="4010025"/>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4065588" y="3424238"/>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4279900" y="2820988"/>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6486843" y="1563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6513029" y="2651263"/>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6513028" y="371908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6513028" y="4812784"/>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879098" y="4543630"/>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3617913" y="4773354"/>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5768975" y="5803900"/>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6521123" y="589545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660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613468"/>
            <a:ext cx="6096000" cy="2120902"/>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用例视图主要强调从系统的外部参与者（主要是用户）的角度所看到的或需要的系统功能。</a:t>
            </a:r>
          </a:p>
          <a:p>
            <a:pPr>
              <a:lnSpc>
                <a:spcPct val="150000"/>
              </a:lnSpc>
            </a:pPr>
            <a:r>
              <a:rPr lang="zh-CN" altLang="en-US" dirty="0">
                <a:latin typeface="Microsoft YaHei" charset="-122"/>
                <a:ea typeface="Microsoft YaHei" charset="-122"/>
                <a:cs typeface="Microsoft YaHei" charset="-122"/>
              </a:rPr>
              <a:t>用例视图是其他四种视图的核心，它的内容直接驱动其它视图的开发。</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77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44648"/>
            <a:ext cx="297944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用例视图表示方式：</a:t>
            </a:r>
          </a:p>
          <a:p>
            <a:pPr>
              <a:lnSpc>
                <a:spcPct val="150000"/>
              </a:lnSpc>
            </a:pPr>
            <a:r>
              <a:rPr lang="zh-CN" altLang="en-US" dirty="0">
                <a:latin typeface="Microsoft YaHei" charset="-122"/>
                <a:ea typeface="Microsoft YaHei" charset="-122"/>
                <a:cs typeface="Microsoft YaHei" charset="-122"/>
              </a:rPr>
              <a:t>活动者用一个小人及名称来表示；</a:t>
            </a:r>
          </a:p>
          <a:p>
            <a:pPr>
              <a:lnSpc>
                <a:spcPct val="150000"/>
              </a:lnSpc>
            </a:pPr>
            <a:r>
              <a:rPr lang="zh-CN" altLang="en-US" dirty="0">
                <a:latin typeface="Microsoft YaHei" charset="-122"/>
                <a:ea typeface="Microsoft YaHei" charset="-122"/>
                <a:cs typeface="Microsoft YaHei" charset="-122"/>
              </a:rPr>
              <a:t>用例用椭圆来表示，用例名在椭圆中或下方，用实线与同自身通信的活动者相连接。</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：假设做一个机房收费系统，其中的一张管理员角色的用例图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028" y="2724656"/>
            <a:ext cx="4417035" cy="2733314"/>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96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smtClean="0">
                <a:latin typeface="Microsoft YaHei" charset="-122"/>
                <a:ea typeface="Microsoft YaHei" charset="-122"/>
                <a:cs typeface="Microsoft YaHei" charset="-122"/>
              </a:rPr>
              <a:t>1</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包含关系： 用例可以简单的合并其他的用例，并将其作为自身行为的片段。基本用例执行时，一定要执行包含用例。</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 网银管理系统有“查询交易记录”和“网上汇款”的用例， 但是在执行这些实例之前，要先“检查权限”。所以它们之间的关系就是包含关系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07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扩展关系：将基用例中一段相对独立并且可选的动作，用扩展用例加以封装，再让它从基用例中声明的扩展点上进行扩展，从而使基用例行为更简练和目标更集中。</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借了图书馆的书，到期了还书，这很正常，“还书”用例就可以描述，但是如果逾期还书呢？在逾期的情况下就要交纳罚金，虽然也是“还书”，可是它多了一个“交纳罚金”当然如果你在期限之内还书，交纳罚金就不会发生。</a:t>
            </a:r>
          </a:p>
          <a:p>
            <a:pPr>
              <a:lnSpc>
                <a:spcPct val="150000"/>
              </a:lnSpc>
            </a:pPr>
            <a:r>
              <a:rPr lang="zh-CN" altLang="en-US" dirty="0">
                <a:latin typeface="Microsoft YaHei" charset="-122"/>
                <a:ea typeface="Microsoft YaHei" charset="-122"/>
                <a:cs typeface="Microsoft YaHei" charset="-122"/>
              </a:rPr>
              <a:t>在这里扩展点就是：逾期还书。</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94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泛化关系（也称做用例概括， 继承）：基本用例是一般的抽象的，而泛化用例则是特殊的具体的；同时，泛化用例在抽象的概念上和基本用例相同。</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7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120902"/>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逻辑视图也称为静态视图、结构模型视图，包括类图、对象图和包图。包含了类、接口、协作，静态方面用 类图和对象图表现，动态方面用活动图、状态图、交互图表现。 </a:t>
            </a:r>
          </a:p>
          <a:p>
            <a:pPr>
              <a:lnSpc>
                <a:spcPct val="150000"/>
              </a:lnSpc>
            </a:pPr>
            <a:r>
              <a:rPr lang="zh-CN" altLang="en-US" dirty="0">
                <a:latin typeface="Microsoft YaHei" charset="-122"/>
                <a:ea typeface="Microsoft YaHei" charset="-122"/>
                <a:cs typeface="Microsoft YaHei" charset="-122"/>
              </a:rPr>
              <a:t>逻辑视图主要是从系统的静态结构和动态行为角度显示如何实现系统的功能。</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90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3573463"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在面向对象技术中，通过抽象、封装、继承</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可以用对象模型来代表逻辑视图，可以用类图（</a:t>
            </a:r>
            <a:r>
              <a:rPr lang="en-US" altLang="zh-CN" dirty="0">
                <a:latin typeface="Microsoft YaHei" charset="-122"/>
                <a:ea typeface="Microsoft YaHei" charset="-122"/>
                <a:cs typeface="Microsoft YaHei" charset="-122"/>
              </a:rPr>
              <a:t>Class Diagram</a:t>
            </a:r>
            <a:r>
              <a:rPr lang="zh-CN" altLang="en-US" dirty="0">
                <a:latin typeface="Microsoft YaHei" charset="-122"/>
                <a:ea typeface="Microsoft YaHei" charset="-122"/>
                <a:cs typeface="Microsoft YaHei" charset="-122"/>
              </a:rPr>
              <a:t>）来描述逻辑视图</a:t>
            </a:r>
            <a:r>
              <a:rPr lang="zh-CN" altLang="en-US" dirty="0" smtClean="0">
                <a:latin typeface="Microsoft YaHei" charset="-122"/>
                <a:ea typeface="Microsoft YaHei" charset="-122"/>
                <a:cs typeface="Microsoft YaHei" charset="-122"/>
              </a:rPr>
              <a:t>。如右图。</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构件</a:t>
            </a:r>
            <a:r>
              <a:rPr lang="en-US" altLang="zh-CN" dirty="0">
                <a:latin typeface="Microsoft YaHei" charset="-122"/>
                <a:ea typeface="Microsoft YaHei" charset="-122"/>
                <a:cs typeface="Microsoft YaHei" charset="-122"/>
              </a:rPr>
              <a:t>(Components)</a:t>
            </a:r>
            <a:r>
              <a:rPr lang="zh-CN" altLang="en-US" dirty="0">
                <a:latin typeface="Microsoft YaHei" charset="-122"/>
                <a:ea typeface="Microsoft YaHei" charset="-122"/>
                <a:cs typeface="Microsoft YaHei" charset="-122"/>
              </a:rPr>
              <a:t>：类、类服务、参数化类、类</a:t>
            </a:r>
            <a:r>
              <a:rPr lang="zh-CN" altLang="en-US" dirty="0" smtClean="0">
                <a:latin typeface="Microsoft YaHei" charset="-122"/>
                <a:ea typeface="Microsoft YaHei" charset="-122"/>
                <a:cs typeface="Microsoft YaHei" charset="-122"/>
              </a:rPr>
              <a:t>层次</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连接件</a:t>
            </a:r>
            <a:r>
              <a:rPr lang="en-US" altLang="zh-CN" dirty="0">
                <a:latin typeface="Microsoft YaHei" charset="-122"/>
                <a:ea typeface="Microsoft YaHei" charset="-122"/>
                <a:cs typeface="Microsoft YaHei" charset="-122"/>
              </a:rPr>
              <a:t>(Connectors)</a:t>
            </a:r>
            <a:r>
              <a:rPr lang="zh-CN" altLang="en-US" dirty="0">
                <a:latin typeface="Microsoft YaHei" charset="-122"/>
                <a:ea typeface="Microsoft YaHei" charset="-122"/>
                <a:cs typeface="Microsoft YaHei" charset="-122"/>
              </a:rPr>
              <a:t>：关联、包含聚集、使用、继承、实例化</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06" y="2613468"/>
            <a:ext cx="3325051" cy="2314056"/>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076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lang="zh-CN" altLang="en-US" sz="5400" b="1" dirty="0" smtClean="0">
                    <a:solidFill>
                      <a:srgbClr val="F77258"/>
                    </a:solidFill>
                    <a:latin typeface="微软雅黑" panose="020B0503020204020204" pitchFamily="34" charset="-122"/>
                    <a:ea typeface="微软雅黑" panose="020B0503020204020204" pitchFamily="34" charset="-122"/>
                  </a:rPr>
                  <a:t>简介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并发视图也称为动态视图、进程视图，进程视图包括动态图（状态机图、交互图、活动图）和实现图（交互图和部署图）。</a:t>
            </a:r>
          </a:p>
          <a:p>
            <a:pPr>
              <a:lnSpc>
                <a:spcPct val="150000"/>
              </a:lnSpc>
            </a:pPr>
            <a:r>
              <a:rPr lang="zh-CN" altLang="en-US" dirty="0">
                <a:latin typeface="Microsoft YaHei" charset="-122"/>
                <a:ea typeface="Microsoft YaHei" charset="-122"/>
                <a:cs typeface="Microsoft YaHei" charset="-122"/>
              </a:rPr>
              <a:t>并发视图显示了系统的并发性，并解决在并发系统中存在的通信问题和同步问题。</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51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28990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组件视图也称为实现视图、物理视图，描述系统的实现模块及它们之间的依赖关系。</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304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6871" y="2033542"/>
            <a:ext cx="7670211"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配置视图主要描述了系统具体如何进行部署。部署指的是将系统配置到由计算机和设备组成的物理结构上。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节点：是计算机资源的通用名称，包括处理器和设备两种类型，两者的区别在于处理器能够执行程序的硬件构件（如服务器、工作站），而设备是一种不具备计算能力的硬件构件（如打印机），通过接口对外提供服务。  处理器和设备都用箱子图形表示，区别是处理器的侧面有阴影。</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）构件：是系统中遵从同一组接口且提供其实现的物理的、可替换的部分。构件在部署图中成为节点。</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）关联关系：表示不同节点之间的通讯路径和关系。</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159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183508"/>
            <a:ext cx="7670211" cy="458908"/>
          </a:xfrm>
          <a:prstGeom prst="rect">
            <a:avLst/>
          </a:prstGeom>
        </p:spPr>
        <p:txBody>
          <a:bodyPr wrap="square">
            <a:spAutoFit/>
          </a:bodyPr>
          <a:lstStyle/>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：机房收费系统</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硬件分布</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部署图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32" y="2792382"/>
            <a:ext cx="4511894" cy="3938168"/>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9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zh-CN" altLang="en-US" sz="5400" b="1" dirty="0" smtClean="0">
                    <a:solidFill>
                      <a:srgbClr val="F77258"/>
                    </a:solidFill>
                    <a:latin typeface="微软雅黑" panose="020B0503020204020204" pitchFamily="34" charset="-122"/>
                    <a:ea typeface="微软雅黑" panose="020B0503020204020204" pitchFamily="34" charset="-122"/>
                  </a:rPr>
                  <a:t> 的图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51347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1" name="组合 29"/>
          <p:cNvGrpSpPr/>
          <p:nvPr/>
        </p:nvGrpSpPr>
        <p:grpSpPr bwMode="auto">
          <a:xfrm>
            <a:off x="338138" y="293688"/>
            <a:ext cx="333375" cy="411162"/>
            <a:chOff x="10668001" y="925959"/>
            <a:chExt cx="444498" cy="545940"/>
          </a:xfrm>
        </p:grpSpPr>
        <p:sp>
          <p:nvSpPr>
            <p:cNvPr id="3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副标题 2"/>
          <p:cNvSpPr>
            <a:spLocks noGrp="1"/>
          </p:cNvSpPr>
          <p:nvPr>
            <p:ph type="subTitle" idx="1"/>
          </p:nvPr>
        </p:nvSpPr>
        <p:spPr>
          <a:xfrm>
            <a:off x="1174592" y="1731962"/>
            <a:ext cx="7901305" cy="4437027"/>
          </a:xfrm>
        </p:spPr>
        <p:txBody>
          <a:bodyPr/>
          <a:lstStyle/>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图是描述</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视图内容的图形。</a:t>
            </a:r>
          </a:p>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有</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种不同的图。</a:t>
            </a:r>
          </a:p>
          <a:p>
            <a:pPr algn="l">
              <a:lnSpc>
                <a:spcPct val="150000"/>
              </a:lnSpc>
            </a:pPr>
            <a:r>
              <a:rPr lang="zh-CN" altLang="en-US" dirty="0">
                <a:latin typeface="Microsoft YaHei" charset="-122"/>
                <a:ea typeface="Microsoft YaHei" charset="-122"/>
                <a:cs typeface="Microsoft YaHei" charset="-122"/>
              </a:rPr>
              <a:t>通过不同图的相互结合，提供被建模系统的所有视图</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gn="l">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的图包括了十三</a:t>
            </a:r>
            <a:r>
              <a:rPr lang="zh-CN" altLang="en-US" dirty="0">
                <a:latin typeface="Microsoft YaHei" charset="-122"/>
                <a:ea typeface="Microsoft YaHei" charset="-122"/>
                <a:cs typeface="Microsoft YaHei" charset="-122"/>
              </a:rPr>
              <a:t>种，分别是：用例图、类图、对象图、状态机图、活动图、顺序图、通信图、构件图、部署图、包图、交互概览图、时间图、组合</a:t>
            </a:r>
            <a:r>
              <a:rPr lang="zh-CN" altLang="en-US" dirty="0" smtClean="0">
                <a:latin typeface="Microsoft YaHei" charset="-122"/>
                <a:ea typeface="Microsoft YaHei" charset="-122"/>
                <a:cs typeface="Microsoft YaHei" charset="-122"/>
              </a:rPr>
              <a:t>结构图。</a:t>
            </a:r>
            <a:endParaRPr lang="zh-CN" altLang="en-US" dirty="0">
              <a:latin typeface="Microsoft YaHei" charset="-122"/>
              <a:ea typeface="Microsoft YaHei" charset="-122"/>
              <a:cs typeface="Microsoft YaHei" charset="-122"/>
            </a:endParaRPr>
          </a:p>
          <a:p>
            <a:pPr algn="l">
              <a:lnSpc>
                <a:spcPct val="150000"/>
              </a:lnSpc>
            </a:pP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493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用例图是从用户角度描述系统功能，并指出各功能的操作者。用例图是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中最简单也是最复杂的一种图。</a:t>
            </a:r>
          </a:p>
          <a:p>
            <a:pPr>
              <a:lnSpc>
                <a:spcPct val="150000"/>
              </a:lnSpc>
            </a:pPr>
            <a:r>
              <a:rPr lang="zh-CN" altLang="en-US" dirty="0" smtClean="0">
                <a:latin typeface="Microsoft YaHei" charset="-122"/>
                <a:ea typeface="Microsoft YaHei" charset="-122"/>
                <a:cs typeface="Microsoft YaHei" charset="-122"/>
              </a:rPr>
              <a:t>简单</a:t>
            </a:r>
            <a:r>
              <a:rPr lang="zh-CN" altLang="en-US" dirty="0">
                <a:latin typeface="Microsoft YaHei" charset="-122"/>
                <a:ea typeface="Microsoft YaHei" charset="-122"/>
                <a:cs typeface="Microsoft YaHei" charset="-122"/>
              </a:rPr>
              <a:t>是因为它采用了面向对象的思想，基于用户角度来描述系统，绘制非常容易，图形表示直观且容易理解。</a:t>
            </a:r>
          </a:p>
          <a:p>
            <a:pPr>
              <a:lnSpc>
                <a:spcPct val="150000"/>
              </a:lnSpc>
            </a:pPr>
            <a:r>
              <a:rPr lang="zh-CN" altLang="en-US" dirty="0" smtClean="0">
                <a:latin typeface="Microsoft YaHei" charset="-122"/>
                <a:ea typeface="Microsoft YaHei" charset="-122"/>
                <a:cs typeface="Microsoft YaHei" charset="-122"/>
              </a:rPr>
              <a:t>复杂</a:t>
            </a:r>
            <a:r>
              <a:rPr lang="zh-CN" altLang="en-US" dirty="0">
                <a:latin typeface="Microsoft YaHei" charset="-122"/>
                <a:ea typeface="Microsoft YaHei" charset="-122"/>
                <a:cs typeface="Microsoft YaHei" charset="-122"/>
              </a:rPr>
              <a:t>是因为用例图往往不容易控制，要么过于复杂，要么过于简单。</a:t>
            </a:r>
          </a:p>
        </p:txBody>
      </p:sp>
      <p:pic>
        <p:nvPicPr>
          <p:cNvPr id="30" name="图片 29" descr="用例图展示"/>
          <p:cNvPicPr>
            <a:picLocks noChangeAspect="1"/>
          </p:cNvPicPr>
          <p:nvPr/>
        </p:nvPicPr>
        <p:blipFill>
          <a:blip r:embed="rId2"/>
          <a:stretch>
            <a:fillRect/>
          </a:stretch>
        </p:blipFill>
        <p:spPr>
          <a:xfrm>
            <a:off x="5957439" y="2033542"/>
            <a:ext cx="5575516" cy="3959282"/>
          </a:xfrm>
          <a:prstGeom prst="rect">
            <a:avLst/>
          </a:prstGeom>
          <a:ln>
            <a:solidFill>
              <a:schemeClr val="bg2">
                <a:lumMod val="75000"/>
              </a:schemeClr>
            </a:solidFill>
          </a:ln>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85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类图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20902"/>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类图是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面向对象中最常用的一种图，类图可以帮助人们更直观的了解一个系统的体系结构。</a:t>
            </a:r>
          </a:p>
          <a:p>
            <a:pPr>
              <a:lnSpc>
                <a:spcPct val="150000"/>
              </a:lnSpc>
            </a:pPr>
            <a:r>
              <a:rPr lang="zh-CN" altLang="en-US" dirty="0" smtClean="0">
                <a:latin typeface="Microsoft YaHei" charset="-122"/>
                <a:ea typeface="Microsoft YaHei" charset="-122"/>
                <a:cs typeface="Microsoft YaHei" charset="-122"/>
              </a:rPr>
              <a:t>通过</a:t>
            </a:r>
            <a:r>
              <a:rPr lang="zh-CN" altLang="en-US" dirty="0">
                <a:latin typeface="Microsoft YaHei" charset="-122"/>
                <a:ea typeface="Microsoft YaHei" charset="-122"/>
                <a:cs typeface="Microsoft YaHei" charset="-122"/>
              </a:rPr>
              <a:t>关系和类表示的类图，可以图形化地描述一个系统的设计部分。 </a:t>
            </a:r>
          </a:p>
        </p:txBody>
      </p:sp>
      <p:pic>
        <p:nvPicPr>
          <p:cNvPr id="10" name="图片 9" descr="类图"/>
          <p:cNvPicPr>
            <a:picLocks noChangeAspect="1"/>
          </p:cNvPicPr>
          <p:nvPr/>
        </p:nvPicPr>
        <p:blipFill>
          <a:blip r:embed="rId2"/>
          <a:stretch>
            <a:fillRect/>
          </a:stretch>
        </p:blipFill>
        <p:spPr>
          <a:xfrm>
            <a:off x="5194935" y="41275"/>
            <a:ext cx="6997065" cy="68167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756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对象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099114" cy="383181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对象图是类图的实例，几乎使用与类图完全相同的标识。</a:t>
            </a:r>
          </a:p>
          <a:p>
            <a:pPr>
              <a:lnSpc>
                <a:spcPct val="150000"/>
              </a:lnSpc>
            </a:pPr>
            <a:r>
              <a:rPr lang="zh-CN" altLang="en-US" dirty="0" smtClean="0">
                <a:latin typeface="Microsoft YaHei" charset="-122"/>
                <a:ea typeface="Microsoft YaHei" charset="-122"/>
                <a:cs typeface="Microsoft YaHei" charset="-122"/>
              </a:rPr>
              <a:t>一</a:t>
            </a:r>
            <a:r>
              <a:rPr lang="zh-CN" altLang="en-US" dirty="0">
                <a:latin typeface="Microsoft YaHei" charset="-122"/>
                <a:ea typeface="Microsoft YaHei" charset="-122"/>
                <a:cs typeface="Microsoft YaHei" charset="-122"/>
              </a:rPr>
              <a:t>个对象图是类图的一个实例。</a:t>
            </a:r>
          </a:p>
          <a:p>
            <a:pPr>
              <a:lnSpc>
                <a:spcPct val="150000"/>
              </a:lnSpc>
            </a:pPr>
            <a:r>
              <a:rPr lang="zh-CN" altLang="en-US" dirty="0" smtClean="0">
                <a:latin typeface="Microsoft YaHei" charset="-122"/>
                <a:ea typeface="Microsoft YaHei" charset="-122"/>
                <a:cs typeface="Microsoft YaHei" charset="-122"/>
              </a:rPr>
              <a:t>由于</a:t>
            </a:r>
            <a:r>
              <a:rPr lang="zh-CN" altLang="en-US" dirty="0">
                <a:latin typeface="Microsoft YaHei" charset="-122"/>
                <a:ea typeface="Microsoft YaHei" charset="-122"/>
                <a:cs typeface="Microsoft YaHei" charset="-122"/>
              </a:rPr>
              <a:t>对象存在生命周期，因此对象图只能在系统某一时间段存在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右图为两种图的对比。</a:t>
            </a:r>
            <a:endParaRPr lang="zh-CN" altLang="en-US" dirty="0">
              <a:latin typeface="Microsoft YaHei" charset="-122"/>
              <a:ea typeface="Microsoft YaHei" charset="-122"/>
              <a:cs typeface="Microsoft YaHei" charset="-122"/>
            </a:endParaRPr>
          </a:p>
        </p:txBody>
      </p:sp>
      <p:pic>
        <p:nvPicPr>
          <p:cNvPr id="11" name="图片 10" descr="类图和对象图的比较"/>
          <p:cNvPicPr>
            <a:picLocks noChangeAspect="1"/>
          </p:cNvPicPr>
          <p:nvPr/>
        </p:nvPicPr>
        <p:blipFill>
          <a:blip r:embed="rId2"/>
          <a:stretch>
            <a:fillRect/>
          </a:stretch>
        </p:blipFill>
        <p:spPr>
          <a:xfrm>
            <a:off x="4550735" y="2124308"/>
            <a:ext cx="8131175" cy="3429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301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状态机</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描述一个实体基于事件反应的动态行为，显示了该实体是如何根据当前所处的状态对不同的事件做出反应的。</a:t>
            </a:r>
          </a:p>
        </p:txBody>
      </p:sp>
      <p:pic>
        <p:nvPicPr>
          <p:cNvPr id="10" name="图片 9"/>
          <p:cNvPicPr>
            <a:picLocks noChangeAspect="1"/>
          </p:cNvPicPr>
          <p:nvPr/>
        </p:nvPicPr>
        <p:blipFill>
          <a:blip r:embed="rId2"/>
          <a:stretch>
            <a:fillRect/>
          </a:stretch>
        </p:blipFill>
        <p:spPr>
          <a:xfrm>
            <a:off x="5393690" y="1069207"/>
            <a:ext cx="6798310" cy="50082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71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，统一建模语言）是非专利的第三代建模和规约语言。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是一种开放的方法，用于说明、可视化、构建和编写一个正在开发的、面向对象的、软件密集系统的制品的开放方法。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展现了一系列最佳工程实践，这些最佳实践在对大规模，复杂系统进行建模方面，特别是在软件架构层次已经被验证有效。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03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3640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活动图由一些活动组成，图中同时包括了对这些活动的说明。当一个活动执行完毕之后，将沿着控制转移箭头转向下一个活动。活动图中还可以方便地描述控制转移的条件以及并行执行等要求。</a:t>
            </a:r>
          </a:p>
        </p:txBody>
      </p:sp>
      <p:pic>
        <p:nvPicPr>
          <p:cNvPr id="10" name="图片 9"/>
          <p:cNvPicPr>
            <a:picLocks noChangeAspect="1"/>
          </p:cNvPicPr>
          <p:nvPr/>
        </p:nvPicPr>
        <p:blipFill>
          <a:blip r:embed="rId2"/>
          <a:srcRect l="5350" t="4782" r="5962" b="6209"/>
          <a:stretch>
            <a:fillRect/>
          </a:stretch>
        </p:blipFill>
        <p:spPr>
          <a:xfrm>
            <a:off x="6393062" y="753756"/>
            <a:ext cx="4670425" cy="5403215"/>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7178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6</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顺序</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95189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顺序图描述了对象之间动态的交互关系，主要体现在对象之间进行消息传递的时间顺序。</a:t>
            </a:r>
          </a:p>
          <a:p>
            <a:pPr>
              <a:lnSpc>
                <a:spcPct val="150000"/>
              </a:lnSpc>
            </a:pPr>
            <a:r>
              <a:rPr lang="zh-CN" altLang="en-US" dirty="0" smtClean="0">
                <a:latin typeface="Microsoft YaHei" charset="-122"/>
                <a:ea typeface="Microsoft YaHei" charset="-122"/>
                <a:cs typeface="Microsoft YaHei" charset="-122"/>
              </a:rPr>
              <a:t>顺序</a:t>
            </a:r>
            <a:r>
              <a:rPr lang="zh-CN" altLang="en-US" dirty="0">
                <a:latin typeface="Microsoft YaHei" charset="-122"/>
                <a:ea typeface="Microsoft YaHei" charset="-122"/>
                <a:cs typeface="Microsoft YaHei" charset="-122"/>
              </a:rPr>
              <a:t>图由一组对象构成，每个对象分别带有一条竖线，称作对象的生命线，它代表时间轴，时间沿竖线向下延伸。</a:t>
            </a:r>
          </a:p>
        </p:txBody>
      </p:sp>
      <p:pic>
        <p:nvPicPr>
          <p:cNvPr id="13" name="图片 12"/>
          <p:cNvPicPr>
            <a:picLocks noChangeAspect="1"/>
          </p:cNvPicPr>
          <p:nvPr/>
        </p:nvPicPr>
        <p:blipFill>
          <a:blip r:embed="rId2"/>
          <a:srcRect l="12762" t="5147" r="11549" b="10309"/>
          <a:stretch>
            <a:fillRect/>
          </a:stretch>
        </p:blipFill>
        <p:spPr>
          <a:xfrm>
            <a:off x="6556774" y="696224"/>
            <a:ext cx="3782060" cy="5207635"/>
          </a:xfrm>
          <a:prstGeom prst="rect">
            <a:avLst/>
          </a:prstGeom>
          <a:noFill/>
          <a:ln w="9525">
            <a:no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5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7</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通信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20902"/>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通信图用于显示组件及其交互关系的空间组织结构，它并不侧重于交互的顺序。</a:t>
            </a:r>
          </a:p>
          <a:p>
            <a:pPr>
              <a:lnSpc>
                <a:spcPct val="150000"/>
              </a:lnSpc>
            </a:pPr>
            <a:r>
              <a:rPr lang="zh-CN" altLang="en-US" dirty="0" smtClean="0">
                <a:latin typeface="Microsoft YaHei" charset="-122"/>
                <a:ea typeface="Microsoft YaHei" charset="-122"/>
                <a:cs typeface="Microsoft YaHei" charset="-122"/>
              </a:rPr>
              <a:t>通信</a:t>
            </a:r>
            <a:r>
              <a:rPr lang="zh-CN" altLang="en-US" dirty="0">
                <a:latin typeface="Microsoft YaHei" charset="-122"/>
                <a:ea typeface="Microsoft YaHei" charset="-122"/>
                <a:cs typeface="Microsoft YaHei" charset="-122"/>
              </a:rPr>
              <a:t>图主要用于描绘对象之间消息的移动情况来反映具体的方案。</a:t>
            </a:r>
          </a:p>
        </p:txBody>
      </p:sp>
      <p:pic>
        <p:nvPicPr>
          <p:cNvPr id="10" name="图片 9"/>
          <p:cNvPicPr>
            <a:picLocks noChangeAspect="1"/>
          </p:cNvPicPr>
          <p:nvPr/>
        </p:nvPicPr>
        <p:blipFill>
          <a:blip r:embed="rId2"/>
          <a:stretch>
            <a:fillRect/>
          </a:stretch>
        </p:blipFill>
        <p:spPr>
          <a:xfrm>
            <a:off x="5196524" y="1573445"/>
            <a:ext cx="6995160" cy="42214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99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8</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20902"/>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构件图，也称为组件图。</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图描述代码部件的物理结构及各部件之间的依赖关系。</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图有助于分析和理解部件之间的相互影响程度。</a:t>
            </a:r>
          </a:p>
        </p:txBody>
      </p:sp>
      <p:pic>
        <p:nvPicPr>
          <p:cNvPr id="10" name="图片 9"/>
          <p:cNvPicPr>
            <a:picLocks noChangeAspect="1"/>
          </p:cNvPicPr>
          <p:nvPr/>
        </p:nvPicPr>
        <p:blipFill>
          <a:blip r:embed="rId2"/>
          <a:srcRect l="3571" t="8856" r="5829" b="11618"/>
          <a:stretch>
            <a:fillRect/>
          </a:stretch>
        </p:blipFill>
        <p:spPr>
          <a:xfrm>
            <a:off x="5632228" y="2124308"/>
            <a:ext cx="5774055" cy="247523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924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9</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部署</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338828"/>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部署</a:t>
            </a:r>
            <a:r>
              <a:rPr lang="zh-CN" altLang="en-US" dirty="0">
                <a:latin typeface="Microsoft YaHei" charset="-122"/>
                <a:ea typeface="Microsoft YaHei" charset="-122"/>
                <a:cs typeface="Microsoft YaHei" charset="-122"/>
              </a:rPr>
              <a:t>图，也称为配置图。</a:t>
            </a:r>
          </a:p>
          <a:p>
            <a:pPr>
              <a:lnSpc>
                <a:spcPct val="150000"/>
              </a:lnSpc>
            </a:pPr>
            <a:r>
              <a:rPr lang="zh-CN" altLang="en-US" dirty="0" smtClean="0">
                <a:latin typeface="Microsoft YaHei" charset="-122"/>
                <a:ea typeface="Microsoft YaHei" charset="-122"/>
                <a:cs typeface="Microsoft YaHei" charset="-122"/>
              </a:rPr>
              <a:t>配置</a:t>
            </a:r>
            <a:r>
              <a:rPr lang="zh-CN" altLang="en-US" dirty="0">
                <a:latin typeface="Microsoft YaHei" charset="-122"/>
                <a:ea typeface="Microsoft YaHei" charset="-122"/>
                <a:cs typeface="Microsoft YaHei" charset="-122"/>
              </a:rPr>
              <a:t>图用于描述系统中硬件和软件的物理配置情况和系统体系结构。</a:t>
            </a:r>
          </a:p>
        </p:txBody>
      </p:sp>
      <p:pic>
        <p:nvPicPr>
          <p:cNvPr id="10" name="图片 9"/>
          <p:cNvPicPr>
            <a:picLocks noChangeAspect="1"/>
          </p:cNvPicPr>
          <p:nvPr/>
        </p:nvPicPr>
        <p:blipFill>
          <a:blip r:embed="rId2"/>
          <a:stretch>
            <a:fillRect/>
          </a:stretch>
        </p:blipFill>
        <p:spPr>
          <a:xfrm>
            <a:off x="5504268" y="2183124"/>
            <a:ext cx="6023610" cy="32816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16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10</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包图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3640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包图展现模型要素的基本组织单元，以及这些组织单元之间的依赖关系，包括引用关系（</a:t>
            </a:r>
            <a:r>
              <a:rPr lang="en-US" altLang="zh-CN" dirty="0" err="1">
                <a:latin typeface="Microsoft YaHei" charset="-122"/>
                <a:ea typeface="Microsoft YaHei" charset="-122"/>
                <a:cs typeface="Microsoft YaHei" charset="-122"/>
              </a:rPr>
              <a:t>PackageImport</a:t>
            </a:r>
            <a:r>
              <a:rPr lang="zh-CN" altLang="en-US" dirty="0">
                <a:latin typeface="Microsoft YaHei" charset="-122"/>
                <a:ea typeface="Microsoft YaHei" charset="-122"/>
                <a:cs typeface="Microsoft YaHei" charset="-122"/>
              </a:rPr>
              <a:t>）和扩展关系（</a:t>
            </a:r>
            <a:r>
              <a:rPr lang="en-US" altLang="zh-CN" dirty="0" err="1">
                <a:latin typeface="Microsoft YaHei" charset="-122"/>
                <a:ea typeface="Microsoft YaHei" charset="-122"/>
                <a:cs typeface="Microsoft YaHei" charset="-122"/>
              </a:rPr>
              <a:t>PackageMerge</a:t>
            </a:r>
            <a:r>
              <a:rPr lang="zh-CN" altLang="en-US" dirty="0">
                <a:latin typeface="Microsoft YaHei" charset="-122"/>
                <a:ea typeface="Microsoft YaHei" charset="-122"/>
                <a:cs typeface="Microsoft YaHei" charset="-122"/>
              </a:rPr>
              <a:t>）。在通用的建模工具中，一般可以用类图描述包图中的逻辑内容。</a:t>
            </a:r>
          </a:p>
        </p:txBody>
      </p:sp>
      <p:pic>
        <p:nvPicPr>
          <p:cNvPr id="10" name="图片 9">
            <a:extLst>
              <a:ext uri="{FF2B5EF4-FFF2-40B4-BE49-F238E27FC236}">
                <a16:creationId xmlns="" xmlns:a16="http://schemas.microsoft.com/office/drawing/2014/main" id="{83A5AE0D-312A-4F2A-80C7-CAEECE2DE1A8}"/>
              </a:ext>
            </a:extLst>
          </p:cNvPr>
          <p:cNvPicPr/>
          <p:nvPr/>
        </p:nvPicPr>
        <p:blipFill>
          <a:blip r:embed="rId2"/>
          <a:stretch>
            <a:fillRect/>
          </a:stretch>
        </p:blipFill>
        <p:spPr>
          <a:xfrm>
            <a:off x="5804730" y="1037620"/>
            <a:ext cx="5980702" cy="482740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798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组合结构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015999" y="2429101"/>
            <a:ext cx="4876083" cy="424731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组合结构图描述系统中的某一部分（即“组合结构”）的内部内容，包括该部分与系统其他部分的交互点，这种图能够展示该部分内容“内部”参与者的配置情况。</a:t>
            </a:r>
          </a:p>
          <a:p>
            <a:pPr>
              <a:lnSpc>
                <a:spcPct val="150000"/>
              </a:lnSpc>
            </a:pPr>
            <a:r>
              <a:rPr lang="zh-CN" altLang="en-US" dirty="0" smtClean="0">
                <a:latin typeface="Microsoft YaHei" charset="-122"/>
                <a:ea typeface="Microsoft YaHei" charset="-122"/>
                <a:cs typeface="Microsoft YaHei" charset="-122"/>
              </a:rPr>
              <a:t>组织</a:t>
            </a:r>
            <a:r>
              <a:rPr lang="zh-CN" altLang="en-US" dirty="0">
                <a:latin typeface="Microsoft YaHei" charset="-122"/>
                <a:ea typeface="Microsoft YaHei" charset="-122"/>
                <a:cs typeface="Microsoft YaHei" charset="-122"/>
              </a:rPr>
              <a:t>结构图中引入了一些重要的概念。例如，“端口”（</a:t>
            </a:r>
            <a:r>
              <a:rPr lang="en-US" altLang="zh-CN" dirty="0">
                <a:latin typeface="Microsoft YaHei" charset="-122"/>
                <a:ea typeface="Microsoft YaHei" charset="-122"/>
                <a:cs typeface="Microsoft YaHei" charset="-122"/>
              </a:rPr>
              <a:t>Port</a:t>
            </a:r>
            <a:r>
              <a:rPr lang="zh-CN" altLang="en-US" dirty="0">
                <a:latin typeface="Microsoft YaHei" charset="-122"/>
                <a:ea typeface="Microsoft YaHei" charset="-122"/>
                <a:cs typeface="Microsoft YaHei" charset="-122"/>
              </a:rPr>
              <a:t>），“端口”将组合结构与外部环境隔离，实现了双向的封装，既涵盖了该组合结构所提供的行为（</a:t>
            </a:r>
            <a:r>
              <a:rPr lang="en-US" altLang="zh-CN" dirty="0" err="1">
                <a:latin typeface="Microsoft YaHei" charset="-122"/>
                <a:ea typeface="Microsoft YaHei" charset="-122"/>
                <a:cs typeface="Microsoft YaHei" charset="-122"/>
              </a:rPr>
              <a:t>ProvidedInterface</a:t>
            </a:r>
            <a:r>
              <a:rPr lang="zh-CN" altLang="en-US" dirty="0">
                <a:latin typeface="Microsoft YaHei" charset="-122"/>
                <a:ea typeface="Microsoft YaHei" charset="-122"/>
                <a:cs typeface="Microsoft YaHei" charset="-122"/>
              </a:rPr>
              <a:t>），同时也指出了该组合结构所需要的服务（</a:t>
            </a:r>
            <a:r>
              <a:rPr lang="en-US" altLang="zh-CN" dirty="0" err="1">
                <a:latin typeface="Microsoft YaHei" charset="-122"/>
                <a:ea typeface="Microsoft YaHei" charset="-122"/>
                <a:cs typeface="Microsoft YaHei" charset="-122"/>
              </a:rPr>
              <a:t>RequiredInterface</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 xmlns:a16="http://schemas.microsoft.com/office/drawing/2014/main" id="{AAB211FD-C3A1-4C9A-B29E-5BD83C202C7B}"/>
              </a:ext>
            </a:extLst>
          </p:cNvPr>
          <p:cNvPicPr/>
          <p:nvPr/>
        </p:nvPicPr>
        <p:blipFill>
          <a:blip r:embed="rId2"/>
          <a:stretch>
            <a:fillRect/>
          </a:stretch>
        </p:blipFill>
        <p:spPr>
          <a:xfrm>
            <a:off x="5892082" y="4723549"/>
            <a:ext cx="5910056" cy="1952869"/>
          </a:xfrm>
          <a:prstGeom prst="rect">
            <a:avLst/>
          </a:prstGeom>
        </p:spPr>
      </p:pic>
      <p:sp>
        <p:nvSpPr>
          <p:cNvPr id="2" name="矩形 1"/>
          <p:cNvSpPr/>
          <p:nvPr/>
        </p:nvSpPr>
        <p:spPr>
          <a:xfrm>
            <a:off x="6096000" y="2348918"/>
            <a:ext cx="5323367"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又如“协议”（</a:t>
            </a:r>
            <a:r>
              <a:rPr lang="en-US" altLang="zh-CN" dirty="0">
                <a:latin typeface="Microsoft YaHei" charset="-122"/>
                <a:ea typeface="Microsoft YaHei" charset="-122"/>
                <a:cs typeface="Microsoft YaHei" charset="-122"/>
              </a:rPr>
              <a:t>Protocol</a:t>
            </a:r>
            <a:r>
              <a:rPr lang="zh-CN" altLang="en-US" dirty="0">
                <a:latin typeface="Microsoft YaHei" charset="-122"/>
                <a:ea typeface="Microsoft YaHei" charset="-122"/>
                <a:cs typeface="Microsoft YaHei" charset="-122"/>
              </a:rPr>
              <a:t>），基于</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中的“协作”</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Collabration</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的概念，展示那些可复用的交互序列，其实质目的是描述那些可以在不同上下文环境中复用的协作模式。“协议”中所反映的任务由具体的“端口”承担。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599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502939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交互概览图是交互图与活动图的混合物，可以把交互概览图理解为细化的活动图，在其中的活动都通过一些小型的顺序图来表示；也可以将其理解为利用标明控制流的活动图分解过的顺序图。</a:t>
            </a:r>
          </a:p>
          <a:p>
            <a:pPr>
              <a:lnSpc>
                <a:spcPct val="150000"/>
              </a:lnSpc>
            </a:pPr>
            <a:r>
              <a:rPr lang="zh-CN" altLang="en-US" dirty="0" smtClean="0">
                <a:latin typeface="Microsoft YaHei" charset="-122"/>
                <a:ea typeface="Microsoft YaHei" charset="-122"/>
                <a:cs typeface="Microsoft YaHei" charset="-122"/>
              </a:rPr>
              <a:t>大多数</a:t>
            </a:r>
            <a:r>
              <a:rPr lang="zh-CN" altLang="en-US" dirty="0">
                <a:latin typeface="Microsoft YaHei" charset="-122"/>
                <a:ea typeface="Microsoft YaHei" charset="-122"/>
                <a:cs typeface="Microsoft YaHei" charset="-122"/>
              </a:rPr>
              <a:t>交互概览图标注与活动图一样。例如：起始，结束，判断，合并，分叉和结合节点是完全相同。并且，交互概览图介绍了两种新的元素：交互发生和交互元素。</a:t>
            </a:r>
          </a:p>
          <a:p>
            <a:pPr>
              <a:lnSpc>
                <a:spcPct val="150000"/>
              </a:lnSpc>
            </a:pP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 xmlns:a16="http://schemas.microsoft.com/office/drawing/2014/main" id="{616D96A5-2234-4138-9CD1-A86931932E56}"/>
              </a:ext>
            </a:extLst>
          </p:cNvPr>
          <p:cNvPicPr/>
          <p:nvPr/>
        </p:nvPicPr>
        <p:blipFill>
          <a:blip r:embed="rId2"/>
          <a:stretch>
            <a:fillRect/>
          </a:stretch>
        </p:blipFill>
        <p:spPr>
          <a:xfrm>
            <a:off x="5857232" y="327025"/>
            <a:ext cx="5877160" cy="6103088"/>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594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4247317"/>
          </a:xfrm>
          <a:prstGeom prst="rect">
            <a:avLst/>
          </a:prstGeom>
        </p:spPr>
        <p:txBody>
          <a:bodyPr wrap="square">
            <a:spAutoFit/>
          </a:bodyPr>
          <a:lstStyle/>
          <a:p>
            <a:pPr>
              <a:lnSpc>
                <a:spcPct val="150000"/>
              </a:lnSpc>
            </a:pPr>
            <a:r>
              <a:rPr lang="zh-CN" altLang="en-US" b="1" dirty="0">
                <a:latin typeface="Microsoft YaHei" charset="-122"/>
                <a:ea typeface="Microsoft YaHei" charset="-122"/>
                <a:cs typeface="Microsoft YaHei" charset="-122"/>
              </a:rPr>
              <a:t>交互发生</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发生引用现有的交互图。显示为一个引用框，左上角显示 </a:t>
            </a:r>
            <a:r>
              <a:rPr lang="en-US" altLang="zh-CN" dirty="0">
                <a:latin typeface="Microsoft YaHei" charset="-122"/>
                <a:ea typeface="Microsoft YaHei" charset="-122"/>
                <a:cs typeface="Microsoft YaHei" charset="-122"/>
              </a:rPr>
              <a:t>"ref" </a:t>
            </a:r>
            <a:r>
              <a:rPr lang="zh-CN" altLang="en-US" dirty="0">
                <a:latin typeface="Microsoft YaHei" charset="-122"/>
                <a:ea typeface="Microsoft YaHei" charset="-122"/>
                <a:cs typeface="Microsoft YaHei" charset="-122"/>
              </a:rPr>
              <a:t>。被引用的图名显示在框的中央</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交互元素</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元素与交互发生相似之处在于都是在一个矩形框中显示一个现有的交互图。不同之处在内部显示参考图的内容不同。</a:t>
            </a:r>
          </a:p>
          <a:p>
            <a:pPr>
              <a:lnSpc>
                <a:spcPct val="150000"/>
              </a:lnSpc>
            </a:pPr>
            <a:endParaRPr lang="zh-CN" altLang="en-US" dirty="0">
              <a:latin typeface="Microsoft YaHei" charset="-122"/>
              <a:ea typeface="Microsoft YaHei" charset="-122"/>
              <a:cs typeface="Microsoft YaHei" charset="-122"/>
            </a:endParaRPr>
          </a:p>
        </p:txBody>
      </p:sp>
      <p:pic>
        <p:nvPicPr>
          <p:cNvPr id="11" name="图片 10">
            <a:extLst>
              <a:ext uri="{FF2B5EF4-FFF2-40B4-BE49-F238E27FC236}">
                <a16:creationId xmlns="" xmlns:a16="http://schemas.microsoft.com/office/drawing/2014/main"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10" y="2188655"/>
            <a:ext cx="4514556" cy="1726154"/>
          </a:xfrm>
          <a:prstGeom prst="rect">
            <a:avLst/>
          </a:prstGeom>
        </p:spPr>
      </p:pic>
      <p:pic>
        <p:nvPicPr>
          <p:cNvPr id="12" name="图片 11">
            <a:extLst>
              <a:ext uri="{FF2B5EF4-FFF2-40B4-BE49-F238E27FC236}">
                <a16:creationId xmlns="" xmlns:a16="http://schemas.microsoft.com/office/drawing/2014/main"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10" y="3914809"/>
            <a:ext cx="4331856" cy="194433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时间</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时间图是一种可选的交互图，展示交互过程中的真实时间信息，具体描述对象状态变化的时间点以及维持特定状态的时间段。</a:t>
            </a:r>
          </a:p>
        </p:txBody>
      </p:sp>
      <p:pic>
        <p:nvPicPr>
          <p:cNvPr id="10" name="图片 9">
            <a:extLst>
              <a:ext uri="{FF2B5EF4-FFF2-40B4-BE49-F238E27FC236}">
                <a16:creationId xmlns="" xmlns:a16="http://schemas.microsoft.com/office/drawing/2014/main" id="{BB925EFD-B3C6-4404-9B3B-D141CEFC91F5}"/>
              </a:ext>
            </a:extLst>
          </p:cNvPr>
          <p:cNvPicPr/>
          <p:nvPr/>
        </p:nvPicPr>
        <p:blipFill>
          <a:blip r:embed="rId2"/>
          <a:stretch>
            <a:fillRect/>
          </a:stretch>
        </p:blipFill>
        <p:spPr>
          <a:xfrm>
            <a:off x="5196524" y="850718"/>
            <a:ext cx="6784340" cy="522840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1492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，统一建模语言）是非专利的第三代建模和规约语言。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是一种开放的方法，用于说明、可视化、构建和编写一个正在开发的、面向对象的、软件密集系统的制品的开放方法。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展现了一系列最佳工程实践，这些最佳实践在对大规模，复杂系统进行建模方面，特别是在软件架构层次已经被验证有效。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dirty="0" err="1">
                <a:solidFill>
                  <a:prstClr val="black"/>
                </a:solidFill>
                <a:latin typeface="微软雅黑" panose="020B0503020204020204" pitchFamily="34" charset="-122"/>
                <a:ea typeface="微软雅黑" panose="020B0503020204020204" pitchFamily="34" charset="-122"/>
              </a:rPr>
              <a:t>Booch</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OMT</a:t>
            </a:r>
            <a:r>
              <a:rPr lang="zh-CN" altLang="en-US" sz="1600" dirty="0">
                <a:solidFill>
                  <a:prstClr val="black"/>
                </a:solidFill>
                <a:latin typeface="微软雅黑" panose="020B0503020204020204" pitchFamily="34" charset="-122"/>
                <a:ea typeface="微软雅黑" panose="020B0503020204020204" pitchFamily="34" charset="-122"/>
              </a:rPr>
              <a:t>和面向对象软件工程的概念，将这些方法融合为单一的，通用的，并且可以广泛使用的建模语言。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正在逐渐成为工业标准。</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61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dirty="0" smtClean="0">
                    <a:solidFill>
                      <a:srgbClr val="F77258"/>
                    </a:solidFill>
                    <a:latin typeface="微软雅黑" panose="020B0503020204020204" pitchFamily="34" charset="-122"/>
                    <a:ea typeface="微软雅黑" panose="020B0503020204020204" pitchFamily="34" charset="-122"/>
                  </a:rPr>
                  <a:t> 2.0</a:t>
                </a:r>
                <a:r>
                  <a:rPr lang="zh-CN" altLang="en-US" sz="5400" b="1" dirty="0" smtClean="0">
                    <a:solidFill>
                      <a:srgbClr val="F77258"/>
                    </a:solidFill>
                    <a:latin typeface="微软雅黑" panose="020B0503020204020204" pitchFamily="34" charset="-122"/>
                    <a:ea typeface="微软雅黑" panose="020B0503020204020204" pitchFamily="34" charset="-122"/>
                  </a:rPr>
                  <a:t>新特性</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NEW 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7150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用例图中的主要内容用例、参与者、通信关联并没有变化。如果用</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，只能用用例图所归属的包来表达一组用例的逻辑组织关系，即用用例在模型中所处的物理位置表达逻辑组织关系。在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中，为每个用例增加了一个称为</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的特征，这项特征的取值可以作为在逻辑层面划分一组用例的一项依据。用例所属的“系统边界”就是</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的一种典型例子。</a:t>
            </a:r>
          </a:p>
        </p:txBody>
      </p:sp>
    </p:spTree>
    <p:extLst>
      <p:ext uri="{BB962C8B-B14F-4D97-AF65-F5344CB8AC3E}">
        <p14:creationId xmlns:p14="http://schemas.microsoft.com/office/powerpoint/2010/main" val="8125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r>
              <a:rPr lang="zh-CN" altLang="zh-CN" dirty="0">
                <a:latin typeface="Microsoft YaHei" charset="-122"/>
                <a:ea typeface="Microsoft YaHei" charset="-122"/>
                <a:cs typeface="Microsoft YaHei" charset="-122"/>
              </a:rPr>
              <a:t>顺序图</a:t>
            </a:r>
          </a:p>
        </p:txBody>
      </p:sp>
      <p:sp>
        <p:nvSpPr>
          <p:cNvPr id="48" name="矩形 47"/>
          <p:cNvSpPr/>
          <p:nvPr/>
        </p:nvSpPr>
        <p:spPr>
          <a:xfrm>
            <a:off x="2721478" y="2127252"/>
            <a:ext cx="6322632"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对于顺序图，</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主要做了以下三方面的改进。</a:t>
            </a:r>
          </a:p>
          <a:p>
            <a:pPr>
              <a:lnSpc>
                <a:spcPct val="150000"/>
              </a:lnSpc>
            </a:pPr>
            <a:r>
              <a:rPr lang="zh-CN" altLang="en-US" dirty="0">
                <a:latin typeface="Microsoft YaHei" charset="-122"/>
                <a:ea typeface="Microsoft YaHei" charset="-122"/>
                <a:cs typeface="Microsoft YaHei" charset="-122"/>
              </a:rPr>
              <a:t>允许顺序图中明确地表达分支判断逻辑。</a:t>
            </a:r>
          </a:p>
          <a:p>
            <a:pPr>
              <a:lnSpc>
                <a:spcPct val="150000"/>
              </a:lnSpc>
            </a:pPr>
            <a:r>
              <a:rPr lang="zh-CN" altLang="en-US" dirty="0">
                <a:latin typeface="Microsoft YaHei" charset="-122"/>
                <a:ea typeface="Microsoft YaHei" charset="-122"/>
                <a:cs typeface="Microsoft YaHei" charset="-122"/>
              </a:rPr>
              <a:t>（这样能够将以前要通过两张图才能表达的意思通过一个图就表达出来，但这并不意味着顺序图擅长表达这种逻辑，所以并不需要在顺序图中展现所有的分支判断逻辑。）</a:t>
            </a:r>
          </a:p>
          <a:p>
            <a:pPr>
              <a:lnSpc>
                <a:spcPct val="150000"/>
              </a:lnSpc>
            </a:pPr>
            <a:r>
              <a:rPr lang="zh-CN" altLang="en-US" dirty="0">
                <a:latin typeface="Microsoft YaHei" charset="-122"/>
                <a:ea typeface="Microsoft YaHei" charset="-122"/>
                <a:cs typeface="Microsoft YaHei" charset="-122"/>
              </a:rPr>
              <a:t>允许“纵向”与“横向”地对顺序图进行拆分和引用。</a:t>
            </a:r>
          </a:p>
          <a:p>
            <a:pPr>
              <a:lnSpc>
                <a:spcPct val="150000"/>
              </a:lnSpc>
            </a:pPr>
            <a:r>
              <a:rPr lang="zh-CN" altLang="en-US" dirty="0">
                <a:latin typeface="Microsoft YaHei" charset="-122"/>
                <a:ea typeface="Microsoft YaHei" charset="-122"/>
                <a:cs typeface="Microsoft YaHei" charset="-122"/>
              </a:rPr>
              <a:t>（这就解决了以前一张图由于流程过多造成幅面过大，浏览不方便的困难。）</a:t>
            </a:r>
          </a:p>
          <a:p>
            <a:pPr>
              <a:lnSpc>
                <a:spcPct val="150000"/>
              </a:lnSpc>
            </a:pPr>
            <a:r>
              <a:rPr lang="zh-CN" altLang="en-US" dirty="0">
                <a:latin typeface="Microsoft YaHei" charset="-122"/>
                <a:ea typeface="Microsoft YaHei" charset="-122"/>
                <a:cs typeface="Microsoft YaHei" charset="-122"/>
              </a:rPr>
              <a:t>提供了一种新图，称为“交互概况图”（</a:t>
            </a:r>
            <a:r>
              <a:rPr lang="en-US" altLang="zh-CN" dirty="0">
                <a:latin typeface="Microsoft YaHei" charset="-122"/>
                <a:ea typeface="Microsoft YaHei" charset="-122"/>
                <a:cs typeface="Microsoft YaHei" charset="-122"/>
              </a:rPr>
              <a:t>Interaction Overview Diagram</a:t>
            </a:r>
            <a:r>
              <a:rPr lang="zh-CN" altLang="en-US" dirty="0">
                <a:latin typeface="Microsoft YaHei" charset="-122"/>
                <a:ea typeface="Microsoft YaHei" charset="-122"/>
                <a:cs typeface="Microsoft YaHei" charset="-122"/>
              </a:rPr>
              <a:t>），可以直观地表达一组相关顺序图之间的转向逻辑。</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中通常是通过活动图进行间接表达的。</a:t>
            </a:r>
          </a:p>
        </p:txBody>
      </p:sp>
    </p:spTree>
    <p:extLst>
      <p:ext uri="{BB962C8B-B14F-4D97-AF65-F5344CB8AC3E}">
        <p14:creationId xmlns:p14="http://schemas.microsoft.com/office/powerpoint/2010/main" val="12868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128990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10239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2120902"/>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中，构件图有比较明显的改进。组件本身内容的表述更清晰，包括组件所提供的接口、所要求的接口、组件之间的依赖关系通过“组装连接器”（</a:t>
            </a:r>
            <a:r>
              <a:rPr lang="en-US" altLang="zh-CN" dirty="0">
                <a:latin typeface="Microsoft YaHei" charset="-122"/>
                <a:ea typeface="Microsoft YaHei" charset="-122"/>
                <a:cs typeface="Microsoft YaHei" charset="-122"/>
              </a:rPr>
              <a:t>Assembling Connector</a:t>
            </a:r>
            <a:r>
              <a:rPr lang="zh-CN" altLang="en-US" dirty="0">
                <a:latin typeface="Microsoft YaHei" charset="-122"/>
                <a:ea typeface="Microsoft YaHei" charset="-122"/>
                <a:cs typeface="Microsoft YaHei" charset="-122"/>
              </a:rPr>
              <a:t>）更加明确地表达等。</a:t>
            </a:r>
          </a:p>
        </p:txBody>
      </p:sp>
    </p:spTree>
    <p:extLst>
      <p:ext uri="{BB962C8B-B14F-4D97-AF65-F5344CB8AC3E}">
        <p14:creationId xmlns:p14="http://schemas.microsoft.com/office/powerpoint/2010/main" val="30748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新增的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87440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增加了“包图”、“组合结构图”、“交互概览图”和“时间图”。</a:t>
            </a:r>
          </a:p>
        </p:txBody>
      </p:sp>
    </p:spTree>
    <p:extLst>
      <p:ext uri="{BB962C8B-B14F-4D97-AF65-F5344CB8AC3E}">
        <p14:creationId xmlns:p14="http://schemas.microsoft.com/office/powerpoint/2010/main" val="1850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59824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0" name="Oval 76"/>
          <p:cNvSpPr>
            <a:spLocks noChangeArrowheads="1"/>
          </p:cNvSpPr>
          <p:nvPr/>
        </p:nvSpPr>
        <p:spPr bwMode="auto">
          <a:xfrm>
            <a:off x="8212138" y="414020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5" name="矩形 16"/>
          <p:cNvSpPr>
            <a:spLocks noChangeArrowheads="1"/>
          </p:cNvSpPr>
          <p:nvPr/>
        </p:nvSpPr>
        <p:spPr bwMode="auto">
          <a:xfrm>
            <a:off x="8943975" y="435292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出版社：机械工业出版社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Roger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S.Pressman</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7111197704</a:t>
            </a:r>
          </a:p>
        </p:txBody>
      </p:sp>
      <p:sp>
        <p:nvSpPr>
          <p:cNvPr id="16396" name="TextBox 13"/>
          <p:cNvSpPr txBox="1">
            <a:spLocks noChangeArrowheads="1"/>
          </p:cNvSpPr>
          <p:nvPr/>
        </p:nvSpPr>
        <p:spPr bwMode="auto">
          <a:xfrm>
            <a:off x="8943975" y="4038600"/>
            <a:ext cx="3248025"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软件工程</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a:p>
            <a:pPr marL="0" marR="0" lvl="0" indent="0" algn="l" defTabSz="1216025" rtl="0" eaLnBrk="1" fontAlgn="base" latinLnBrk="0" hangingPunct="1">
              <a:lnSpc>
                <a:spcPct val="100000"/>
              </a:lnSpc>
              <a:spcBef>
                <a:spcPct val="20000"/>
              </a:spcBef>
              <a:spcAft>
                <a:spcPct val="0"/>
              </a:spcAft>
              <a:buClrTx/>
              <a:buSzTx/>
              <a:buFontTx/>
              <a:buNone/>
              <a:tabLst/>
              <a:defRPr/>
            </a:pP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7" name="矩形 18"/>
          <p:cNvSpPr>
            <a:spLocks noChangeArrowheads="1"/>
          </p:cNvSpPr>
          <p:nvPr/>
        </p:nvSpPr>
        <p:spPr bwMode="auto">
          <a:xfrm>
            <a:off x="903288" y="2720975"/>
            <a:ext cx="2278062" cy="109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903288" y="4352925"/>
            <a:ext cx="2278062"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Tree>
    <p:extLst>
      <p:ext uri="{BB962C8B-B14F-4D97-AF65-F5344CB8AC3E}">
        <p14:creationId xmlns:p14="http://schemas.microsoft.com/office/powerpoint/2010/main" val="62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DIVISION</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OF LABOR</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48186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第七部分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审核和检查，</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PPT8-10</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1176338" y="4632325"/>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PPT1-4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部分，并整合</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131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的发展历程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DEVELOPMENT</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PATH</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1600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互动提问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4089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128601"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请问</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方法最大的特点是什么？</a:t>
            </a:r>
            <a:endParaRPr lang="zh-CN" altLang="en-US" dirty="0"/>
          </a:p>
        </p:txBody>
      </p:sp>
    </p:spTree>
    <p:extLst>
      <p:ext uri="{BB962C8B-B14F-4D97-AF65-F5344CB8AC3E}">
        <p14:creationId xmlns:p14="http://schemas.microsoft.com/office/powerpoint/2010/main" val="7261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A</a:t>
            </a: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4" y="2933203"/>
            <a:ext cx="6622788"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这种方法最大的特点就是面向用例（</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），并在用例的描述中引入了外部角色的概念。</a:t>
            </a:r>
            <a:endParaRPr lang="zh-CN" altLang="en-US" dirty="0"/>
          </a:p>
        </p:txBody>
      </p:sp>
    </p:spTree>
    <p:extLst>
      <p:ext uri="{BB962C8B-B14F-4D97-AF65-F5344CB8AC3E}">
        <p14:creationId xmlns:p14="http://schemas.microsoft.com/office/powerpoint/2010/main" val="300567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570482"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请</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简述对象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图和实例图的相同点和</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endParaRPr lang="zh-CN" altLang="en-US" dirty="0"/>
          </a:p>
        </p:txBody>
      </p:sp>
    </p:spTree>
    <p:extLst>
      <p:ext uri="{BB962C8B-B14F-4D97-AF65-F5344CB8AC3E}">
        <p14:creationId xmlns:p14="http://schemas.microsoft.com/office/powerpoint/2010/main" val="7258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a:t>
            </a:r>
            <a:r>
              <a:rPr lang="en-US" altLang="zh-CN" sz="2000" b="1" dirty="0">
                <a:solidFill>
                  <a:prstClr val="white"/>
                </a:solidFill>
                <a:latin typeface="Arial" panose="020B0604020202020204" pitchFamily="34" charset="0"/>
                <a:ea typeface="微软雅黑" panose="020B0503020204020204" pitchFamily="34" charset="-122"/>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621476"/>
            <a:ext cx="6622788" cy="1710084"/>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相同点：几乎使用与类图完全相同的</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标识；</a:t>
            </a:r>
            <a:endPar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：对象图显示类的多个对象实例，而不是实例的类。一个对象图是类图的一个实例。由于对象存在生命周期，因此对象图只能在系统某一段时间存在。</a:t>
            </a:r>
            <a:endParaRPr lang="zh-CN" altLang="en-US" dirty="0"/>
          </a:p>
        </p:txBody>
      </p:sp>
    </p:spTree>
    <p:extLst>
      <p:ext uri="{BB962C8B-B14F-4D97-AF65-F5344CB8AC3E}">
        <p14:creationId xmlns:p14="http://schemas.microsoft.com/office/powerpoint/2010/main" val="1189466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395755" cy="369332"/>
          </a:xfrm>
          <a:prstGeom prst="rect">
            <a:avLst/>
          </a:prstGeom>
        </p:spPr>
        <p:txBody>
          <a:bodyPr wrap="none">
            <a:spAutoFit/>
          </a:bodyPr>
          <a:lstStyle/>
          <a:p>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中哪个</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视图是其他四种视图的核心？</a:t>
            </a:r>
            <a:endParaRPr lang="zh-CN" altLang="en-US" dirty="0"/>
          </a:p>
        </p:txBody>
      </p:sp>
    </p:spTree>
    <p:extLst>
      <p:ext uri="{BB962C8B-B14F-4D97-AF65-F5344CB8AC3E}">
        <p14:creationId xmlns:p14="http://schemas.microsoft.com/office/powerpoint/2010/main" val="1636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3" y="3219811"/>
            <a:ext cx="133882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用例视图。</a:t>
            </a:r>
            <a:endParaRPr lang="zh-CN" altLang="en-US" dirty="0"/>
          </a:p>
        </p:txBody>
      </p:sp>
    </p:spTree>
    <p:extLst>
      <p:ext uri="{BB962C8B-B14F-4D97-AF65-F5344CB8AC3E}">
        <p14:creationId xmlns:p14="http://schemas.microsoft.com/office/powerpoint/2010/main" val="1199431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3930884"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较</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新增加了哪些图？</a:t>
            </a:r>
          </a:p>
        </p:txBody>
      </p:sp>
    </p:spTree>
    <p:extLst>
      <p:ext uri="{BB962C8B-B14F-4D97-AF65-F5344CB8AC3E}">
        <p14:creationId xmlns:p14="http://schemas.microsoft.com/office/powerpoint/2010/main" val="6240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3120239"/>
            <a:ext cx="6622788" cy="458908"/>
          </a:xfrm>
          <a:prstGeom prst="rect">
            <a:avLst/>
          </a:prstGeom>
        </p:spPr>
        <p:txBody>
          <a:bodyPr wrap="square">
            <a:spAutoFit/>
          </a:bodyPr>
          <a:lstStyle/>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包图、组合结构图、交互</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概览</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图和时间图。</a:t>
            </a:r>
            <a:endPar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6208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242415"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总共有多少种图，可以归结为几大类，分别是哪几类？</a:t>
            </a:r>
          </a:p>
        </p:txBody>
      </p:sp>
    </p:spTree>
    <p:extLst>
      <p:ext uri="{BB962C8B-B14F-4D97-AF65-F5344CB8AC3E}">
        <p14:creationId xmlns:p14="http://schemas.microsoft.com/office/powerpoint/2010/main" val="9619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flipH="1">
            <a:off x="500062"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1587"/>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6618147" y="3492579"/>
            <a:ext cx="52853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公认</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的面向对象建模语言出现于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年代中期，到了</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80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年代末发展极为迅速。据统计，从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1989</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年，面向对象建模语言的数量从不到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增加到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多种。各位语言的创造者极力推崇自己的语言，并不断地发展完善它</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71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967839"/>
            <a:ext cx="6622788"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共有</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种图，可以归结为</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大类，分别为静态图、行为图、用例图、交互图、实现图。</a:t>
            </a:r>
          </a:p>
        </p:txBody>
      </p:sp>
    </p:spTree>
    <p:extLst>
      <p:ext uri="{BB962C8B-B14F-4D97-AF65-F5344CB8AC3E}">
        <p14:creationId xmlns:p14="http://schemas.microsoft.com/office/powerpoint/2010/main" val="1006415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579598" y="2792089"/>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716123" y="2928614"/>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651036" y="2863527"/>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8329856" y="2791534"/>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466381" y="2928059"/>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OOA/OOD</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8401294" y="2862972"/>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1" name="TextBox 13"/>
          <p:cNvSpPr txBox="1">
            <a:spLocks noChangeArrowheads="1"/>
          </p:cNvSpPr>
          <p:nvPr/>
        </p:nvSpPr>
        <p:spPr bwMode="auto">
          <a:xfrm>
            <a:off x="2033344" y="5133097"/>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 1"/>
          <p:cNvGrpSpPr/>
          <p:nvPr/>
        </p:nvGrpSpPr>
        <p:grpSpPr>
          <a:xfrm>
            <a:off x="5439700" y="2791535"/>
            <a:ext cx="1857313" cy="2649338"/>
            <a:chOff x="5176676" y="2066925"/>
            <a:chExt cx="1857313" cy="2649338"/>
          </a:xfrm>
        </p:grpSpPr>
        <p:sp>
          <p:nvSpPr>
            <p:cNvPr id="9" name="Oval 7"/>
            <p:cNvSpPr/>
            <p:nvPr/>
          </p:nvSpPr>
          <p:spPr>
            <a:xfrm>
              <a:off x="5191703" y="206692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328228" y="220345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Arc 11"/>
            <p:cNvSpPr/>
            <p:nvPr/>
          </p:nvSpPr>
          <p:spPr>
            <a:xfrm>
              <a:off x="5263141" y="213836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89" name="TextBox 13"/>
            <p:cNvSpPr txBox="1">
              <a:spLocks noChangeArrowheads="1"/>
            </p:cNvSpPr>
            <p:nvPr/>
          </p:nvSpPr>
          <p:spPr bwMode="auto">
            <a:xfrm>
              <a:off x="5176676" y="4470042"/>
              <a:ext cx="18573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20000"/>
                </a:spcBef>
                <a:spcAft>
                  <a:spcPct val="0"/>
                </a:spcAft>
                <a:defRPr/>
              </a:pP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面向</a:t>
              </a:r>
              <a:r>
                <a:rPr lang="zh-CN" altLang="en-US" sz="1600" b="1" smtClean="0">
                  <a:solidFill>
                    <a:prstClr val="black"/>
                  </a:solidFill>
                  <a:latin typeface="Arial" panose="020B0604020202020204" pitchFamily="34" charset="0"/>
                  <a:ea typeface="微软雅黑" panose="020B0503020204020204" pitchFamily="34" charset="-122"/>
                  <a:sym typeface="Arial" panose="020B0604020202020204" pitchFamily="34" charset="0"/>
                </a:rPr>
                <a:t>对象软件</a:t>
              </a: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工程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1287" name="TextBox 13"/>
          <p:cNvSpPr txBox="1">
            <a:spLocks noChangeArrowheads="1"/>
          </p:cNvSpPr>
          <p:nvPr/>
        </p:nvSpPr>
        <p:spPr bwMode="auto">
          <a:xfrm>
            <a:off x="8341976" y="5194652"/>
            <a:ext cx="18045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6025" rtl="0" eaLnBrk="1" fontAlgn="base" latinLnBrk="0" hangingPunct="1">
              <a:lnSpc>
                <a:spcPct val="100000"/>
              </a:lnSpc>
              <a:spcBef>
                <a:spcPct val="20000"/>
              </a:spcBef>
              <a:spcAft>
                <a:spcPct val="0"/>
              </a:spcAft>
              <a:buClrTx/>
              <a:buSzTx/>
              <a:buFontTx/>
              <a:buNone/>
              <a:tabLs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面向对象分析</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设计</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矩形 10"/>
          <p:cNvSpPr>
            <a:spLocks noChangeArrowheads="1"/>
          </p:cNvSpPr>
          <p:nvPr/>
        </p:nvSpPr>
        <p:spPr bwMode="auto">
          <a:xfrm>
            <a:off x="3879233" y="1375438"/>
            <a:ext cx="62794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年代中期，出现了一批新方法，其中比较具有代表性的是 </a:t>
            </a:r>
            <a:r>
              <a:rPr lang="en-US" altLang="zh-CN" sz="1600"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1993</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54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（对象建模技术）由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等人提出。</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这种方法采用了面向对象的概念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，并引入各种独立于语言的表示符。这种方法用对象模型、动态模型、功能模型和用例模型，共同完成对整个系统的建模，所定义的概念和符号</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可用于软件开发的分析、设计和实现的全过程，软件开发人员在开发过程的不同阶段不需要进行概念和符号的转换</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特别适用于分析和描述以数据为中心的信息系统</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80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4324</Words>
  <Application>Microsoft Macintosh PowerPoint</Application>
  <PresentationFormat>宽屏</PresentationFormat>
  <Paragraphs>397</Paragraphs>
  <Slides>71</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Calibri</vt:lpstr>
      <vt:lpstr>Calibri Light</vt:lpstr>
      <vt:lpstr>FontAwesome</vt:lpstr>
      <vt:lpstr>Gill Sans</vt:lpstr>
      <vt:lpstr>Microsoft YaHei</vt:lpstr>
      <vt:lpstr>Open Sans Light</vt:lpstr>
      <vt:lpstr>等线</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49</cp:revision>
  <dcterms:created xsi:type="dcterms:W3CDTF">2017-08-30T16:33:15Z</dcterms:created>
  <dcterms:modified xsi:type="dcterms:W3CDTF">2018-10-17T00:11:39Z</dcterms:modified>
</cp:coreProperties>
</file>