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png" ContentType="image/png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viewProps.xml" ContentType="application/vnd.openxmlformats-officedocument.presentationml.viewProps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8" /><Relationship Type="http://schemas.openxmlformats.org/officeDocument/2006/relationships/slide" Target="/ppt/slides/slide2.xml" Id="rId3" /><Relationship Type="http://schemas.openxmlformats.org/officeDocument/2006/relationships/slide" Target="/ppt/slides/slide6.xml" Id="rId7" /><Relationship Type="http://schemas.openxmlformats.org/officeDocument/2006/relationships/tableStyles" Target="/ppt/tableStyles.xml" Id="rId12" /><Relationship Type="http://schemas.openxmlformats.org/officeDocument/2006/relationships/slide" Target="/ppt/slides/slide1.xml" Id="rId2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theme" Target="/ppt/theme/theme1.xml" Id="rId11" /><Relationship Type="http://schemas.openxmlformats.org/officeDocument/2006/relationships/slide" Target="/ppt/slides/slide4.xml" Id="rId5" /><Relationship Type="http://schemas.openxmlformats.org/officeDocument/2006/relationships/viewProps" Target="/ppt/viewProps.xml" Id="rId10" /><Relationship Type="http://schemas.openxmlformats.org/officeDocument/2006/relationships/slide" Target="/ppt/slides/slide3.xml" Id="rId4" /><Relationship Type="http://schemas.openxmlformats.org/officeDocument/2006/relationships/presProps" Target="/ppt/presProps.xml" Id="rId9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54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notesMaster" Target="/ppt/notesMasters/notesMaster1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2" /><Relationship Type="http://schemas.openxmlformats.org/officeDocument/2006/relationships/notesMaster" Target="/ppt/notesMasters/notesMaster1.xml" Id="rId1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2" /><Relationship Type="http://schemas.openxmlformats.org/officeDocument/2006/relationships/notesMaster" Target="/ppt/notesMasters/notesMaster1.xml" Id="rId1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2" /><Relationship Type="http://schemas.openxmlformats.org/officeDocument/2006/relationships/notesMaster" Target="/ppt/notesMasters/notesMaster1.xml" Id="rId1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2" /><Relationship Type="http://schemas.openxmlformats.org/officeDocument/2006/relationships/notesMaster" Target="/ppt/notesMasters/notesMaster1.xml" Id="rId1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slideMaster" Target="/ppt/slideMasters/slideMaster1.xml" Id="rId1" /><Relationship Type="http://schemas.openxmlformats.org/officeDocument/2006/relationships/hyperlink" Target="https://gamma.app/?utm_source=made-with-gamma" TargetMode="External" Id="rId2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slideMaster" Target="/ppt/slideMasters/slideMaster1.xml" Id="rId1" /><Relationship Type="http://schemas.openxmlformats.org/officeDocument/2006/relationships/hyperlink" Target="https://gamma.app/?utm_source=made-with-gamma" TargetMode="External" Id="rId2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slideMaster" Target="/ppt/slideMasters/slideMaster1.xml" Id="rId1" /><Relationship Type="http://schemas.openxmlformats.org/officeDocument/2006/relationships/hyperlink" Target="https://gamma.app/?utm_source=made-with-gamma" TargetMode="External" Id="rId2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slideMaster" Target="/ppt/slideMasters/slideMaster1.xml" Id="rId1" /><Relationship Type="http://schemas.openxmlformats.org/officeDocument/2006/relationships/hyperlink" Target="https://gamma.app/?utm_source=made-with-gamma" TargetMode="External" Id="rId2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slideMaster" Target="/ppt/slideMasters/slideMaster1.xml" Id="rId1" /><Relationship Type="http://schemas.openxmlformats.org/officeDocument/2006/relationships/hyperlink" Target="https://gamma.app/?utm_source=made-with-gamma" TargetMode="External" Id="rId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slideMaster" Target="/ppt/slideMasters/slideMaster1.xml" Id="rId1" /><Relationship Type="http://schemas.openxmlformats.org/officeDocument/2006/relationships/hyperlink" Target="https://gamma.app/?utm_source=made-with-gamma" TargetMode="External" Id="rId2" /></Relationships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8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4.xml" Id="rId4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notesSlide" Target="/ppt/notesSlides/notesSlide2.xml" Id="rId2" /><Relationship Type="http://schemas.openxmlformats.org/officeDocument/2006/relationships/slideLayout" Target="/ppt/slideLayouts/slideLayout3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4.png" Id="rId3" /><Relationship Type="http://schemas.openxmlformats.org/officeDocument/2006/relationships/notesSlide" Target="/ppt/notesSlides/notesSlide3.xml" Id="rId2" /><Relationship Type="http://schemas.openxmlformats.org/officeDocument/2006/relationships/slideLayout" Target="/ppt/slideLayouts/slideLayout4.xml" Id="rId1" /><Relationship Type="http://schemas.openxmlformats.org/officeDocument/2006/relationships/image" Target="/ppt/media/image3.png" Id="rId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5.png" Id="rId3" /><Relationship Type="http://schemas.openxmlformats.org/officeDocument/2006/relationships/image" Target="/ppt/media/image3.png" Id="rId7" /><Relationship Type="http://schemas.openxmlformats.org/officeDocument/2006/relationships/notesSlide" Target="/ppt/notesSlides/notesSlide4.xml" Id="rId2" /><Relationship Type="http://schemas.openxmlformats.org/officeDocument/2006/relationships/slideLayout" Target="/ppt/slideLayouts/slideLayout5.xml" Id="rId1" /><Relationship Type="http://schemas.openxmlformats.org/officeDocument/2006/relationships/image" Target="/ppt/media/image8.png" Id="rId6" /><Relationship Type="http://schemas.openxmlformats.org/officeDocument/2006/relationships/image" Target="/ppt/media/image7.png" Id="rId5" /><Relationship Type="http://schemas.openxmlformats.org/officeDocument/2006/relationships/image" Target="/ppt/media/image6.pn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notesSlide" Target="/ppt/notesSlides/notesSlide5.xml" Id="rId2" /><Relationship Type="http://schemas.openxmlformats.org/officeDocument/2006/relationships/slideLayout" Target="/ppt/slideLayouts/slideLayout6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notesSlide" Target="/ppt/notesSlides/notesSlide6.xml" Id="rId2" /><Relationship Type="http://schemas.openxmlformats.org/officeDocument/2006/relationships/slideLayout" Target="/ppt/slideLayouts/slideLayout7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8F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AI-Powered Chatbot for Rural Healthcare Accessibility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Transforming rural healthcare through innovative AI solutions, bridging the gap between patients and essential medical services.</a:t>
            </a: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84BCB-F3D7-5EFE-6986-EB862E96B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751" y="7287146"/>
            <a:ext cx="1817649" cy="9424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48614"/>
            <a:ext cx="11519178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F8F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The Challenge: Bridging the Rural Healthcare Gap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26921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Rural communities often face significant barriers to timely and quality healthcare. Limited access to medical facilities and specialists can lead to delayed diagnoses and poorer health outcomes.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250174"/>
            <a:ext cx="4196358" cy="1730812"/>
          </a:xfrm>
          <a:prstGeom prst="roundRect">
            <a:avLst>
              <a:gd name="adj" fmla="val 1966"/>
            </a:avLst>
          </a:prstGeom>
          <a:solidFill>
            <a:srgbClr val="403234"/>
          </a:solidFill>
          <a:ln w="30480">
            <a:solidFill>
              <a:srgbClr val="786A6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51084" y="45074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Limited Access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51084" y="4997887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Geographic isolation and fewer healthcare providers.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4250174"/>
            <a:ext cx="4196358" cy="1730812"/>
          </a:xfrm>
          <a:prstGeom prst="roundRect">
            <a:avLst>
              <a:gd name="adj" fmla="val 1966"/>
            </a:avLst>
          </a:prstGeom>
          <a:solidFill>
            <a:srgbClr val="403234"/>
          </a:solidFill>
          <a:ln w="30480">
            <a:solidFill>
              <a:srgbClr val="786A6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74256" y="4507468"/>
            <a:ext cx="31856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Delayed Interventions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74256" y="4997887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Symptoms worsen without timely medical attention.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4250174"/>
            <a:ext cx="4196358" cy="1730812"/>
          </a:xfrm>
          <a:prstGeom prst="roundRect">
            <a:avLst>
              <a:gd name="adj" fmla="val 1966"/>
            </a:avLst>
          </a:prstGeom>
          <a:solidFill>
            <a:srgbClr val="403234"/>
          </a:solidFill>
          <a:ln w="30480">
            <a:solidFill>
              <a:srgbClr val="786A6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897427" y="45074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Quality Concerns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97427" y="4997887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Impact on the standard of medical care received.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94A671-6298-F052-E923-CD6DD3A0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751" y="7287146"/>
            <a:ext cx="1817649" cy="9424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4717" y="467320"/>
            <a:ext cx="6947654" cy="424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8F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Our Solution: The AI Diagnostic Chatbot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594717" y="1231940"/>
            <a:ext cx="13440966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An accessible, AI-driven chatbot platform designed to provide interactive symptom assessment and preliminary diagnostic reports for rural populations.</a:t>
            </a:r>
            <a:endParaRPr lang="en-US" sz="13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17" y="1885950"/>
            <a:ext cx="6513195" cy="6513195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7530108" y="1885950"/>
            <a:ext cx="382310" cy="382310"/>
          </a:xfrm>
          <a:prstGeom prst="roundRect">
            <a:avLst>
              <a:gd name="adj" fmla="val 6668"/>
            </a:avLst>
          </a:prstGeom>
          <a:solidFill>
            <a:srgbClr val="5F5153"/>
          </a:solidFill>
          <a:ln/>
        </p:spPr>
      </p:sp>
      <p:sp>
        <p:nvSpPr>
          <p:cNvPr id="6" name="Text 3"/>
          <p:cNvSpPr/>
          <p:nvPr/>
        </p:nvSpPr>
        <p:spPr>
          <a:xfrm>
            <a:off x="8082320" y="1944291"/>
            <a:ext cx="2436733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Voice or Text Interface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8082320" y="2379702"/>
            <a:ext cx="5960983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User-friendly interaction for diverse needs.</a:t>
            </a:r>
            <a:endParaRPr lang="en-US" sz="1300" dirty="0"/>
          </a:p>
        </p:txBody>
      </p:sp>
      <p:sp>
        <p:nvSpPr>
          <p:cNvPr id="8" name="Shape 5"/>
          <p:cNvSpPr/>
          <p:nvPr/>
        </p:nvSpPr>
        <p:spPr>
          <a:xfrm>
            <a:off x="7530108" y="2991326"/>
            <a:ext cx="382310" cy="382310"/>
          </a:xfrm>
          <a:prstGeom prst="roundRect">
            <a:avLst>
              <a:gd name="adj" fmla="val 6668"/>
            </a:avLst>
          </a:prstGeom>
          <a:solidFill>
            <a:srgbClr val="5F5153"/>
          </a:solidFill>
          <a:ln/>
        </p:spPr>
      </p:sp>
      <p:sp>
        <p:nvSpPr>
          <p:cNvPr id="9" name="Text 6"/>
          <p:cNvSpPr/>
          <p:nvPr/>
        </p:nvSpPr>
        <p:spPr>
          <a:xfrm>
            <a:off x="8082320" y="3049667"/>
            <a:ext cx="2348984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Symptom Assessment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8082320" y="3485078"/>
            <a:ext cx="5960983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Interactively assesses basic health symptoms.</a:t>
            </a:r>
            <a:endParaRPr lang="en-US" sz="1300" dirty="0"/>
          </a:p>
        </p:txBody>
      </p:sp>
      <p:sp>
        <p:nvSpPr>
          <p:cNvPr id="11" name="Shape 8"/>
          <p:cNvSpPr/>
          <p:nvPr/>
        </p:nvSpPr>
        <p:spPr>
          <a:xfrm>
            <a:off x="7530108" y="4096703"/>
            <a:ext cx="382310" cy="382310"/>
          </a:xfrm>
          <a:prstGeom prst="roundRect">
            <a:avLst>
              <a:gd name="adj" fmla="val 6668"/>
            </a:avLst>
          </a:prstGeom>
          <a:solidFill>
            <a:srgbClr val="5F5153"/>
          </a:solidFill>
          <a:ln/>
        </p:spPr>
      </p:sp>
      <p:sp>
        <p:nvSpPr>
          <p:cNvPr id="12" name="Text 9"/>
          <p:cNvSpPr/>
          <p:nvPr/>
        </p:nvSpPr>
        <p:spPr>
          <a:xfrm>
            <a:off x="8082320" y="4155043"/>
            <a:ext cx="2124194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Categorizes Issues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8082320" y="4590455"/>
            <a:ext cx="5960983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Identifies potential health concerns accurately.</a:t>
            </a:r>
            <a:endParaRPr lang="en-US" sz="13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C274F9-DC27-C446-7003-D08991513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751" y="7287146"/>
            <a:ext cx="1817649" cy="9424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1771"/>
            <a:ext cx="732198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F8F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Core Objectives of Our Platform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8523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Our platform focuses on key functionalities to ensure effective and widespread adoption in rural areas.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70428"/>
            <a:ext cx="680442" cy="68044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Multilingual UI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3924776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Simplified, interactive, and available in multiple languages for broad reach.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2470428"/>
            <a:ext cx="680442" cy="68044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56884" y="3434358"/>
            <a:ext cx="31695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Accurate AI Diagnosis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456884" y="3924776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Provides reliable initial diagnoses and comprehensive preliminary reports.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217557"/>
            <a:ext cx="680442" cy="68044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93790" y="6181487"/>
            <a:ext cx="29063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Mobile Accessibility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93790" y="6671905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Accessible via basic mobile devices to maximize reach and utility.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5217557"/>
            <a:ext cx="680442" cy="68044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56884" y="6181487"/>
            <a:ext cx="29258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Referral Mechanism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456884" y="6671905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Seamless integration for referrals to specialized urban medical care.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557B6E-8C9C-0252-99B5-E8095261A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12751" y="7287146"/>
            <a:ext cx="1817649" cy="9424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2613"/>
            <a:ext cx="1027568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F8F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How the Chatbot Enhances Rural Healthcare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92321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The AI chatbot serves as a critical first point of contact, providing immediate support and guiding users towards appropriate care.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04173"/>
            <a:ext cx="907256" cy="1360884"/>
          </a:xfrm>
          <a:prstGeom prst="roundRect">
            <a:avLst>
              <a:gd name="adj" fmla="val 360022"/>
            </a:avLst>
          </a:prstGeom>
          <a:solidFill>
            <a:srgbClr val="5F5153"/>
          </a:solidFill>
          <a:ln/>
        </p:spPr>
      </p:sp>
      <p:sp>
        <p:nvSpPr>
          <p:cNvPr id="5" name="Text 3"/>
          <p:cNvSpPr/>
          <p:nvPr/>
        </p:nvSpPr>
        <p:spPr>
          <a:xfrm>
            <a:off x="1077278" y="337196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927860" y="3130987"/>
            <a:ext cx="39465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Initial Symptom Evaluation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927860" y="3621405"/>
            <a:ext cx="119087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Users describe symptoms, and the AI chatbot asks targeted questions to gather necessary information.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4435078"/>
            <a:ext cx="907256" cy="1360884"/>
          </a:xfrm>
          <a:prstGeom prst="roundRect">
            <a:avLst>
              <a:gd name="adj" fmla="val 360022"/>
            </a:avLst>
          </a:prstGeom>
          <a:solidFill>
            <a:srgbClr val="5F5153"/>
          </a:solidFill>
          <a:ln/>
        </p:spPr>
      </p:sp>
      <p:sp>
        <p:nvSpPr>
          <p:cNvPr id="9" name="Text 7"/>
          <p:cNvSpPr/>
          <p:nvPr/>
        </p:nvSpPr>
        <p:spPr>
          <a:xfrm>
            <a:off x="1077278" y="490287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1927860" y="4661892"/>
            <a:ext cx="44852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Preliminary Report Generation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27860" y="5152311"/>
            <a:ext cx="119087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A detailed report summarizes potential issues, aiding in early identification and decision-making.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965984"/>
            <a:ext cx="907256" cy="1360884"/>
          </a:xfrm>
          <a:prstGeom prst="roundRect">
            <a:avLst>
              <a:gd name="adj" fmla="val 360022"/>
            </a:avLst>
          </a:prstGeom>
          <a:solidFill>
            <a:srgbClr val="5F5153"/>
          </a:solidFill>
          <a:ln/>
        </p:spPr>
      </p:sp>
      <p:sp>
        <p:nvSpPr>
          <p:cNvPr id="13" name="Text 11"/>
          <p:cNvSpPr/>
          <p:nvPr/>
        </p:nvSpPr>
        <p:spPr>
          <a:xfrm>
            <a:off x="1077278" y="643378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927860" y="61927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3C9C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Qualified Referrals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927860" y="6683216"/>
            <a:ext cx="119087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Based on the assessment, the chatbot provides contact information for nearby urban specialists or clinics.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D41B2A-CDAA-5CFE-CADF-742591E64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751" y="7287146"/>
            <a:ext cx="1817649" cy="9424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3363"/>
            <a:ext cx="514695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F8F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Next Steps and Impact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21396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Our AI-powered chatbot is set to revolutionize rural healthcare by making essential services accessible to everyone, everywhere.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217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8F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Key Takeaways: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00288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Improved accessibility to healthcare in underserved areas.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0798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Empowers individuals with preliminary health insights.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1308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Strengthens the connection between rural patients and urban specialists.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4217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8F5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Future Vision: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0028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Pilot programs in key rural regions.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4450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Partnerships with local healthcare providers.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88727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Continuous AI model refinement with real-world data.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6733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Join us in transforming rural healthcare for a healthier future!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5EDD5B-4385-88D5-62F6-602E4AC5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751" y="7287146"/>
            <a:ext cx="1817649" cy="9424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394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Noto Serif HK</vt:lpstr>
      <vt:lpstr>Noto Serif HK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paritosh dash</cp:lastModifiedBy>
  <cp:revision>2</cp:revision>
  <dcterms:created xsi:type="dcterms:W3CDTF">2025-07-24T16:15:02Z</dcterms:created>
  <dcterms:modified xsi:type="dcterms:W3CDTF">2025-07-24T16:24:35Z</dcterms:modified>
</cp:coreProperties>
</file>