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39"/>
  </p:notesMasterIdLst>
  <p:sldIdLst>
    <p:sldId id="256" r:id="rId3"/>
    <p:sldId id="265" r:id="rId4"/>
    <p:sldId id="264" r:id="rId5"/>
    <p:sldId id="267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60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CFF6"/>
    <a:srgbClr val="C7EAF6"/>
    <a:srgbClr val="00CC00"/>
    <a:srgbClr val="E5FFD0"/>
    <a:srgbClr val="2D99F3"/>
    <a:srgbClr val="F7F7CB"/>
    <a:srgbClr val="3333CC"/>
    <a:srgbClr val="DB9D1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77" d="100"/>
          <a:sy n="77" d="100"/>
        </p:scale>
        <p:origin x="-102" y="-714"/>
      </p:cViewPr>
      <p:guideLst>
        <p:guide orient="horz" pos="2159"/>
        <p:guide pos="28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38075E6-41FE-4781-ABB4-6517E5D79875}" type="datetimeFigureOut">
              <a:rPr lang="zh-CN" altLang="en-US"/>
              <a:pPr>
                <a:defRPr/>
              </a:pPr>
              <a:t>2019/3/20</a:t>
            </a:fld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/>
            </a:lvl1pPr>
          </a:lstStyle>
          <a:p>
            <a:pPr>
              <a:defRPr/>
            </a:pPr>
            <a:fld id="{E84924D6-4A35-4C96-951F-8DE43E4B27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F08F7-6366-432D-87DC-0850CCDAD5AF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1365D-7E76-43D5-9688-AF2F7D84EFCC}" type="datetime1">
              <a:rPr lang="zh-CN" altLang="en-US"/>
              <a:pPr>
                <a:defRPr/>
              </a:pPr>
              <a:t>2019/3/20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60B7F-A47E-4748-A0B3-0D29F18045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83084-4BEF-4D1B-A0D1-05B89F4D91ED}" type="datetime1">
              <a:rPr lang="zh-CN" altLang="en-US"/>
              <a:pPr>
                <a:defRPr/>
              </a:pPr>
              <a:t>2019/3/20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9CF47-EE9C-4A67-9554-D9700D0F28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9FCB8-A8CF-4AF6-9DD2-DCB9D860CB5B}" type="datetime1">
              <a:rPr lang="zh-CN" altLang="en-US"/>
              <a:pPr>
                <a:defRPr/>
              </a:pPr>
              <a:t>2019/3/20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3B726-7725-4E72-98C1-244A3A87B0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0000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70000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6AA11-B1FD-481F-891A-7CFEE124C432}" type="datetime1">
              <a:rPr lang="zh-CN" altLang="en-US"/>
              <a:pPr>
                <a:defRPr/>
              </a:pPr>
              <a:t>2019/3/20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B6CF2-30A6-47A7-B409-CF95B9929D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6225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6225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0574B-48CA-44E2-96E4-A2739F48A88B}" type="datetime1">
              <a:rPr lang="zh-CN" altLang="en-US"/>
              <a:pPr>
                <a:defRPr/>
              </a:pPr>
              <a:t>2019/3/20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D7FF7-BAC4-4B5A-AF70-C4D203EF47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E6617-E0B9-4F6C-83BD-FAB8E86EFA9C}" type="datetime1">
              <a:rPr lang="zh-CN" altLang="en-US"/>
              <a:pPr>
                <a:defRPr/>
              </a:pPr>
              <a:t>2019/3/20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736A5-BDA3-43D0-8ABF-EC72BA0CC7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B4B8F-BA84-401A-8E29-168289DA42EF}" type="datetime1">
              <a:rPr lang="zh-CN" altLang="en-US"/>
              <a:pPr>
                <a:defRPr/>
              </a:pPr>
              <a:t>2019/3/20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3DB11-0585-462C-8BE1-563946FF45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C681C-B5E6-4BBC-8E8F-068C951E42A7}" type="datetime1">
              <a:rPr lang="zh-CN" altLang="en-US"/>
              <a:pPr>
                <a:defRPr/>
              </a:pPr>
              <a:t>2019/3/20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BD019-63EA-4FB0-85D2-6939B77A73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B6529-C5B8-4DEF-BC5D-2E5C9E308E4E}" type="datetime1">
              <a:rPr lang="zh-CN" altLang="en-US"/>
              <a:pPr>
                <a:defRPr/>
              </a:pPr>
              <a:t>2019/3/20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B2F6B-6A2D-415C-9475-E19B6CCCCA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9A370-251F-4026-8868-F2C2D3060A59}" type="datetime1">
              <a:rPr lang="zh-CN" altLang="en-US"/>
              <a:pPr>
                <a:defRPr/>
              </a:pPr>
              <a:t>2019/3/20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1A645-8D4E-4411-8EFB-198023418F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CBC44-BF5A-4B3E-AEDC-7CA108C84AE1}" type="datetime1">
              <a:rPr lang="zh-CN" altLang="en-US"/>
              <a:pPr>
                <a:defRPr/>
              </a:pPr>
              <a:t>2019/3/20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4D0C7-9B29-4560-A080-910168DB69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ADEB6D3-E303-4BA4-8B71-9981369F1210}" type="datetime1">
              <a:rPr lang="zh-CN" altLang="en-US"/>
              <a:pPr>
                <a:defRPr/>
              </a:pPr>
              <a:t>2019/3/20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400"/>
            </a:lvl1pPr>
          </a:lstStyle>
          <a:p>
            <a:pPr>
              <a:defRPr/>
            </a:pPr>
            <a:fld id="{07E6BF7D-15A4-45CD-9CDD-F332D3D554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pt内页副本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9975" y="276225"/>
            <a:ext cx="6346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0000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4"/>
          <p:cNvSpPr>
            <a:spLocks noGrp="1" noChangeArrowheads="1"/>
          </p:cNvSpPr>
          <p:nvPr userDrawn="1"/>
        </p:nvSpPr>
        <p:spPr bwMode="auto">
          <a:xfrm>
            <a:off x="457200" y="6526213"/>
            <a:ext cx="21336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14BC386-1786-4FC7-B297-546D58214E56}" type="datetime1"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2019/3/20</a:t>
            </a:fld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4" name="Rectangle 5"/>
          <p:cNvSpPr>
            <a:spLocks noGrp="1" noChangeArrowheads="1"/>
          </p:cNvSpPr>
          <p:nvPr userDrawn="1"/>
        </p:nvSpPr>
        <p:spPr bwMode="auto">
          <a:xfrm>
            <a:off x="3124200" y="6527800"/>
            <a:ext cx="28956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5" name="Rectangle 6"/>
          <p:cNvSpPr>
            <a:spLocks noGrp="1" noChangeArrowheads="1"/>
          </p:cNvSpPr>
          <p:nvPr userDrawn="1"/>
        </p:nvSpPr>
        <p:spPr bwMode="auto">
          <a:xfrm>
            <a:off x="8529638" y="6488113"/>
            <a:ext cx="5794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buFont typeface="Arial" charset="0"/>
              <a:buNone/>
              <a:defRPr/>
            </a:pPr>
            <a:fld id="{BE82E8E2-6B61-4BA3-968D-6A930B5A6774}" type="slidenum">
              <a:rPr lang="zh-CN" altLang="en-US" sz="1400">
                <a:latin typeface="微软雅黑" pitchFamily="34" charset="-122"/>
                <a:ea typeface="微软雅黑" pitchFamily="34" charset="-122"/>
              </a:rPr>
              <a:pPr algn="r" eaLnBrk="1" hangingPunct="1">
                <a:buFont typeface="Arial" charset="0"/>
                <a:buNone/>
                <a:defRPr/>
              </a:pPr>
              <a:t>‹#›</a:t>
            </a:fld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10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image" Target="../media/image64.png"/><Relationship Id="rId7" Type="http://schemas.openxmlformats.org/officeDocument/2006/relationships/image" Target="../media/image68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7.jpeg"/><Relationship Id="rId11" Type="http://schemas.openxmlformats.org/officeDocument/2006/relationships/image" Target="../media/image72.jpeg"/><Relationship Id="rId5" Type="http://schemas.openxmlformats.org/officeDocument/2006/relationships/image" Target="../media/image66.png"/><Relationship Id="rId10" Type="http://schemas.openxmlformats.org/officeDocument/2006/relationships/image" Target="../media/image71.jpeg"/><Relationship Id="rId4" Type="http://schemas.openxmlformats.org/officeDocument/2006/relationships/image" Target="../media/image65.png"/><Relationship Id="rId9" Type="http://schemas.openxmlformats.org/officeDocument/2006/relationships/image" Target="../media/image7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C#桌面应用程序开发\图片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-6350"/>
            <a:ext cx="9156700" cy="6870700"/>
          </a:xfrm>
          <a:prstGeom prst="rect">
            <a:avLst/>
          </a:prstGeom>
          <a:noFill/>
        </p:spPr>
      </p:pic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714375" y="5013325"/>
            <a:ext cx="7858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基础控件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2014538"/>
          </a:xfrm>
        </p:spPr>
        <p:txBody>
          <a:bodyPr/>
          <a:lstStyle/>
          <a:p>
            <a:r>
              <a:rPr lang="zh-CN" altLang="en-US" smtClean="0"/>
              <a:t>菜单</a:t>
            </a:r>
            <a:endParaRPr lang="en-US" altLang="zh-CN" smtClean="0"/>
          </a:p>
          <a:p>
            <a:pPr lvl="1"/>
            <a:r>
              <a:rPr lang="zh-CN" altLang="zh-CN" smtClean="0"/>
              <a:t>通常用</a:t>
            </a:r>
            <a:r>
              <a:rPr lang="zh-CN" altLang="en-US" smtClean="0"/>
              <a:t>于</a:t>
            </a:r>
            <a:r>
              <a:rPr lang="zh-CN" altLang="zh-CN" smtClean="0"/>
              <a:t>显示程序的各项功能，以方便用户选择执行</a:t>
            </a:r>
            <a:endParaRPr lang="en-US" altLang="zh-CN" smtClean="0"/>
          </a:p>
          <a:p>
            <a:pPr lvl="1"/>
            <a:r>
              <a:rPr lang="zh-CN" altLang="zh-CN" smtClean="0"/>
              <a:t>菜单是组织大量选项最常用的方式</a:t>
            </a:r>
            <a:endParaRPr lang="en-US" altLang="zh-CN" smtClean="0"/>
          </a:p>
          <a:p>
            <a:pPr lvl="1"/>
            <a:r>
              <a:rPr lang="zh-CN" altLang="zh-CN" smtClean="0"/>
              <a:t>菜单通常分为下拉式菜单和弹出式菜单两种</a:t>
            </a:r>
            <a:endParaRPr lang="en-US" altLang="zh-CN" smtClean="0"/>
          </a:p>
        </p:txBody>
      </p:sp>
      <p:pic>
        <p:nvPicPr>
          <p:cNvPr id="2560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3317875"/>
            <a:ext cx="846772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513" y="4581525"/>
            <a:ext cx="4105275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419475" y="3643313"/>
            <a:ext cx="2447925" cy="8255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563938" y="5043488"/>
            <a:ext cx="2087562" cy="11223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6084888" y="3722688"/>
            <a:ext cx="1582737" cy="431800"/>
          </a:xfrm>
          <a:prstGeom prst="wedgeRoundRectCallout">
            <a:avLst>
              <a:gd name="adj1" fmla="val -66301"/>
              <a:gd name="adj2" fmla="val -2371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下拉式菜单</a:t>
            </a: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5834063" y="5449888"/>
            <a:ext cx="2852737" cy="431800"/>
          </a:xfrm>
          <a:prstGeom prst="wedgeRoundRectCallout">
            <a:avLst>
              <a:gd name="adj1" fmla="val -66301"/>
              <a:gd name="adj2" fmla="val -2371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弹出式菜单（右键快捷菜单）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1582738"/>
          </a:xfrm>
        </p:spPr>
        <p:txBody>
          <a:bodyPr/>
          <a:lstStyle/>
          <a:p>
            <a:r>
              <a:rPr lang="zh-CN" altLang="en-US" smtClean="0"/>
              <a:t>下拉式菜单（</a:t>
            </a:r>
            <a:r>
              <a:rPr lang="en-US" altLang="zh-CN" smtClean="0"/>
              <a:t>MenuStrip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通常</a:t>
            </a:r>
            <a:r>
              <a:rPr lang="zh-CN" altLang="zh-CN" smtClean="0"/>
              <a:t>出现在应用程序的顶部</a:t>
            </a:r>
            <a:endParaRPr lang="en-US" altLang="zh-CN" smtClean="0"/>
          </a:p>
          <a:p>
            <a:pPr lvl="1"/>
            <a:r>
              <a:rPr lang="zh-CN" altLang="zh-CN" smtClean="0"/>
              <a:t>主要由菜单栏、主菜单、子菜单和快捷键组成</a:t>
            </a:r>
            <a:endParaRPr lang="zh-CN" altLang="en-US" smtClean="0"/>
          </a:p>
        </p:txBody>
      </p:sp>
      <p:pic>
        <p:nvPicPr>
          <p:cNvPr id="4" name="图片 7" descr="示例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2717800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376488" y="2997200"/>
            <a:ext cx="572452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+mn-ea"/>
                <a:ea typeface="+mn-ea"/>
              </a:rPr>
              <a:t>制作商品库存管理系统的菜单栏</a:t>
            </a:r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1979613" y="5830888"/>
            <a:ext cx="4537075" cy="514350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最终运行效果</a:t>
            </a:r>
          </a:p>
        </p:txBody>
      </p:sp>
      <p:pic>
        <p:nvPicPr>
          <p:cNvPr id="2662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2951163"/>
            <a:ext cx="5543550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2020888"/>
            <a:ext cx="8229600" cy="32734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实现步骤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新建</a:t>
            </a:r>
            <a:r>
              <a:rPr lang="en-US" altLang="zh-CN" sz="2000" smtClean="0"/>
              <a:t>Windows</a:t>
            </a:r>
            <a:r>
              <a:rPr lang="zh-CN" altLang="en-US" sz="2000" smtClean="0"/>
              <a:t>窗体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从工具箱中拖拽控件“</a:t>
            </a:r>
            <a:r>
              <a:rPr lang="en-US" altLang="zh-CN" sz="2000" smtClean="0"/>
              <a:t>MenuStrip</a:t>
            </a:r>
            <a:r>
              <a:rPr lang="zh-CN" altLang="en-US" sz="2000" smtClean="0"/>
              <a:t>”到窗体中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按菜单结构，输入主菜单和子菜单</a:t>
            </a:r>
            <a:endParaRPr lang="en-US" altLang="zh-CN" sz="2000" smtClean="0"/>
          </a:p>
          <a:p>
            <a:pPr lvl="2">
              <a:lnSpc>
                <a:spcPct val="150000"/>
              </a:lnSpc>
            </a:pPr>
            <a:r>
              <a:rPr lang="zh-CN" altLang="en-US" sz="1800" smtClean="0"/>
              <a:t>快捷键格式：菜单文本</a:t>
            </a:r>
            <a:r>
              <a:rPr lang="en-US" altLang="zh-CN" sz="1800" smtClean="0"/>
              <a:t>(&amp;</a:t>
            </a:r>
            <a:r>
              <a:rPr lang="zh-CN" altLang="en-US" sz="1800" smtClean="0"/>
              <a:t>快捷键</a:t>
            </a:r>
            <a:r>
              <a:rPr lang="en-US" altLang="zh-CN" sz="180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zh-CN" altLang="en-US" sz="1800" smtClean="0"/>
              <a:t>例如“商品出库</a:t>
            </a:r>
            <a:r>
              <a:rPr lang="en-US" altLang="zh-CN" sz="1800" smtClean="0"/>
              <a:t>(&amp;M)</a:t>
            </a:r>
            <a:r>
              <a:rPr lang="zh-CN" altLang="en-US" sz="1800" smtClean="0"/>
              <a:t>”，快捷键为“</a:t>
            </a:r>
            <a:r>
              <a:rPr lang="en-US" altLang="zh-CN" sz="1800" smtClean="0"/>
              <a:t>Alt +M</a:t>
            </a:r>
            <a:r>
              <a:rPr lang="zh-CN" altLang="en-US" sz="1800" smtClean="0"/>
              <a:t>”</a:t>
            </a:r>
          </a:p>
        </p:txBody>
      </p:sp>
      <p:pic>
        <p:nvPicPr>
          <p:cNvPr id="4" name="图片 12" descr="提示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12553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4300" y="2027238"/>
            <a:ext cx="59626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4360863" y="4221163"/>
            <a:ext cx="2305050" cy="431800"/>
          </a:xfrm>
          <a:prstGeom prst="wedgeRoundRectCallout">
            <a:avLst>
              <a:gd name="adj1" fmla="val -66301"/>
              <a:gd name="adj2" fmla="val -2371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设置菜单项及快捷方式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2014538"/>
          </a:xfrm>
        </p:spPr>
        <p:txBody>
          <a:bodyPr/>
          <a:lstStyle/>
          <a:p>
            <a:r>
              <a:rPr lang="zh-CN" altLang="en-US" smtClean="0"/>
              <a:t>弹出式菜单（</a:t>
            </a:r>
            <a:r>
              <a:rPr lang="en-US" altLang="zh-CN" smtClean="0"/>
              <a:t>ContextMenuScript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zh-CN" smtClean="0"/>
              <a:t>弹出式菜单，也称为右键快捷菜单</a:t>
            </a:r>
            <a:endParaRPr lang="en-US" altLang="zh-CN" smtClean="0"/>
          </a:p>
          <a:p>
            <a:pPr lvl="1"/>
            <a:r>
              <a:rPr lang="zh-CN" altLang="zh-CN" smtClean="0"/>
              <a:t>点击右键时弹出，其位置由鼠标点击的位置决定</a:t>
            </a:r>
            <a:endParaRPr lang="en-US" altLang="zh-CN" smtClean="0"/>
          </a:p>
          <a:p>
            <a:pPr lvl="1"/>
            <a:r>
              <a:rPr lang="zh-CN" altLang="en-US" smtClean="0"/>
              <a:t>其</a:t>
            </a:r>
            <a:r>
              <a:rPr lang="zh-CN" altLang="zh-CN" smtClean="0"/>
              <a:t>结构与下拉式菜单基本相同</a:t>
            </a:r>
            <a:endParaRPr lang="zh-CN" altLang="en-US" smtClean="0"/>
          </a:p>
        </p:txBody>
      </p:sp>
      <p:pic>
        <p:nvPicPr>
          <p:cNvPr id="4" name="图片 7" descr="示例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525" y="3079750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268538" y="3359150"/>
            <a:ext cx="6418262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+mn-ea"/>
                <a:ea typeface="+mn-ea"/>
              </a:rPr>
              <a:t>制作商品库存管理系统的右键快捷菜单</a:t>
            </a:r>
          </a:p>
        </p:txBody>
      </p:sp>
      <p:sp>
        <p:nvSpPr>
          <p:cNvPr id="8" name="AutoShape 19"/>
          <p:cNvSpPr>
            <a:spLocks noChangeArrowheads="1"/>
          </p:cNvSpPr>
          <p:nvPr/>
        </p:nvSpPr>
        <p:spPr bwMode="auto">
          <a:xfrm>
            <a:off x="2814638" y="5851525"/>
            <a:ext cx="4537075" cy="514350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最终运行效果</a:t>
            </a:r>
          </a:p>
        </p:txBody>
      </p:sp>
      <p:pic>
        <p:nvPicPr>
          <p:cNvPr id="2867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8225" y="3336925"/>
            <a:ext cx="55499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0825" y="2020888"/>
            <a:ext cx="8229600" cy="2776537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 smtClean="0"/>
              <a:t>实现步骤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>
                <a:latin typeface="+mn-ea"/>
              </a:rPr>
              <a:t>从工具箱中拖拽</a:t>
            </a:r>
            <a:r>
              <a:rPr lang="en-US" altLang="zh-CN" sz="2000" dirty="0" err="1">
                <a:latin typeface="+mn-ea"/>
              </a:rPr>
              <a:t>ContextMenuStrip</a:t>
            </a:r>
            <a:r>
              <a:rPr lang="zh-CN" altLang="zh-CN" sz="2000" dirty="0">
                <a:latin typeface="+mn-ea"/>
              </a:rPr>
              <a:t>控件到窗体</a:t>
            </a:r>
            <a:r>
              <a:rPr lang="zh-CN" altLang="zh-CN" sz="2000" dirty="0" smtClean="0">
                <a:latin typeface="+mn-ea"/>
              </a:rPr>
              <a:t>上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>
                <a:latin typeface="+mn-ea"/>
              </a:rPr>
              <a:t>在窗体设计器中，键入菜单项</a:t>
            </a:r>
            <a:r>
              <a:rPr lang="zh-CN" altLang="zh-CN" sz="2000" dirty="0" smtClean="0">
                <a:latin typeface="+mn-ea"/>
              </a:rPr>
              <a:t>文本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>
                <a:latin typeface="+mn-ea"/>
              </a:rPr>
              <a:t>将</a:t>
            </a:r>
            <a:r>
              <a:rPr lang="en-US" altLang="zh-CN" sz="2000" dirty="0" err="1">
                <a:latin typeface="+mn-ea"/>
              </a:rPr>
              <a:t>ContextMenuStrip</a:t>
            </a:r>
            <a:r>
              <a:rPr lang="zh-CN" altLang="zh-CN" sz="2000" dirty="0">
                <a:latin typeface="+mn-ea"/>
              </a:rPr>
              <a:t>控件与窗体进行</a:t>
            </a:r>
            <a:r>
              <a:rPr lang="zh-CN" altLang="zh-CN" sz="2000" dirty="0" smtClean="0">
                <a:latin typeface="+mn-ea"/>
              </a:rPr>
              <a:t>关联</a:t>
            </a:r>
            <a:endParaRPr lang="en-US" altLang="zh-CN" sz="2000" dirty="0" smtClean="0">
              <a:latin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zh-CN" sz="1600" dirty="0">
                <a:latin typeface="+mn-ea"/>
              </a:rPr>
              <a:t>设置</a:t>
            </a:r>
            <a:r>
              <a:rPr lang="zh-CN" altLang="zh-CN" sz="1600" dirty="0" smtClean="0">
                <a:latin typeface="+mn-ea"/>
              </a:rPr>
              <a:t>窗体</a:t>
            </a:r>
            <a:r>
              <a:rPr lang="zh-CN" altLang="en-US" sz="1600" dirty="0" smtClean="0">
                <a:latin typeface="+mn-ea"/>
              </a:rPr>
              <a:t>的</a:t>
            </a:r>
            <a:r>
              <a:rPr lang="en-US" altLang="zh-CN" sz="1600" dirty="0" smtClean="0">
                <a:latin typeface="+mn-ea"/>
              </a:rPr>
              <a:t>“</a:t>
            </a:r>
            <a:r>
              <a:rPr lang="en-US" altLang="zh-CN" sz="1600" dirty="0" err="1" smtClean="0">
                <a:latin typeface="+mn-ea"/>
              </a:rPr>
              <a:t>ContextMenuStrip</a:t>
            </a:r>
            <a:r>
              <a:rPr lang="en-US" altLang="zh-CN" sz="1600" dirty="0" smtClean="0">
                <a:latin typeface="+mn-ea"/>
              </a:rPr>
              <a:t>”</a:t>
            </a:r>
            <a:r>
              <a:rPr lang="zh-CN" altLang="en-US" sz="1600" dirty="0" smtClean="0">
                <a:latin typeface="+mn-ea"/>
              </a:rPr>
              <a:t>属性为拖入的右键菜单</a:t>
            </a:r>
            <a:endParaRPr lang="en-US" altLang="zh-CN" sz="1600" dirty="0" smtClean="0">
              <a:latin typeface="+mn-ea"/>
            </a:endParaRPr>
          </a:p>
        </p:txBody>
      </p:sp>
      <p:pic>
        <p:nvPicPr>
          <p:cNvPr id="5" name="图片 12" descr="提示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12553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3275" y="2016125"/>
            <a:ext cx="56483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597150" y="3860800"/>
            <a:ext cx="1512888" cy="11525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4252913" y="4000500"/>
            <a:ext cx="1398587" cy="365125"/>
          </a:xfrm>
          <a:prstGeom prst="wedgeRoundRectCallout">
            <a:avLst>
              <a:gd name="adj1" fmla="val -66301"/>
              <a:gd name="adj2" fmla="val -2371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设置菜单项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0" y="2019300"/>
            <a:ext cx="8929688" cy="428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481638" y="4133850"/>
            <a:ext cx="3143250" cy="73501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1725613" y="3970338"/>
            <a:ext cx="3375025" cy="758825"/>
          </a:xfrm>
          <a:prstGeom prst="wedgeRoundRectCallout">
            <a:avLst>
              <a:gd name="adj1" fmla="val 66032"/>
              <a:gd name="adj2" fmla="val -1117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设置窗体的</a:t>
            </a:r>
            <a:r>
              <a:rPr lang="en-US" altLang="zh-CN" sz="1600" b="1">
                <a:ea typeface="微软雅黑" pitchFamily="34" charset="-122"/>
              </a:rPr>
              <a:t>ContextMenuScript</a:t>
            </a:r>
            <a:r>
              <a:rPr lang="zh-CN" altLang="en-US" sz="1600" b="1">
                <a:ea typeface="微软雅黑" pitchFamily="34" charset="-122"/>
              </a:rPr>
              <a:t>属性，将右键快捷菜单与窗体关联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8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1511300"/>
          </a:xfrm>
        </p:spPr>
        <p:txBody>
          <a:bodyPr/>
          <a:lstStyle/>
          <a:p>
            <a:r>
              <a:rPr lang="zh-CN" altLang="en-US" smtClean="0"/>
              <a:t>响应菜单命令</a:t>
            </a:r>
            <a:endParaRPr lang="en-US" altLang="zh-CN" smtClean="0"/>
          </a:p>
          <a:p>
            <a:pPr lvl="1"/>
            <a:r>
              <a:rPr lang="zh-CN" altLang="en-US" smtClean="0"/>
              <a:t>通常</a:t>
            </a:r>
            <a:r>
              <a:rPr lang="zh-CN" altLang="zh-CN" smtClean="0"/>
              <a:t>使用菜单项的单击事件</a:t>
            </a:r>
            <a:r>
              <a:rPr lang="zh-CN" altLang="en-US" smtClean="0"/>
              <a:t>来响应菜单命令</a:t>
            </a:r>
            <a:endParaRPr lang="en-US" altLang="zh-CN" smtClean="0"/>
          </a:p>
          <a:p>
            <a:pPr lvl="1"/>
            <a:r>
              <a:rPr lang="zh-CN" altLang="en-US" smtClean="0"/>
              <a:t>实现思路</a:t>
            </a:r>
            <a:r>
              <a:rPr lang="zh-CN" altLang="zh-CN" smtClean="0"/>
              <a:t>与按钮的单击事件类似</a:t>
            </a:r>
            <a:endParaRPr lang="zh-CN" altLang="en-US" smtClean="0"/>
          </a:p>
        </p:txBody>
      </p:sp>
      <p:pic>
        <p:nvPicPr>
          <p:cNvPr id="4" name="图片 7" descr="示例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550" y="2673350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339975" y="2951163"/>
            <a:ext cx="64182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+mn-ea"/>
                <a:ea typeface="+mn-ea"/>
              </a:rPr>
              <a:t>响应菜单命令：出库管理→商品出库</a:t>
            </a:r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3016250" y="5688013"/>
            <a:ext cx="4537075" cy="512762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最终运行效果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072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9663" y="2935288"/>
            <a:ext cx="5811837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3492500" y="5027613"/>
            <a:ext cx="3422650" cy="717550"/>
          </a:xfrm>
          <a:prstGeom prst="wedgeRoundRectCallout">
            <a:avLst>
              <a:gd name="adj1" fmla="val -3102"/>
              <a:gd name="adj2" fmla="val -71139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点击菜单：出库管理→商品出库，响应菜单命令，打开商品出库窗体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0825" y="2020888"/>
            <a:ext cx="8435975" cy="23447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实现步骤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新增“商品出库”窗体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在设计器中，双击</a:t>
            </a:r>
            <a:r>
              <a:rPr lang="zh-CN" altLang="en-US" sz="2000" smtClean="0"/>
              <a:t>菜单项</a:t>
            </a:r>
            <a:r>
              <a:rPr lang="zh-CN" altLang="zh-CN" sz="2000" smtClean="0"/>
              <a:t>“出库管理→商品出库”，添加单击事件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在事件处理函数中，打开“商品出库”窗体</a:t>
            </a:r>
            <a:endParaRPr lang="zh-CN" altLang="en-US" sz="1800" smtClean="0"/>
          </a:p>
        </p:txBody>
      </p:sp>
      <p:pic>
        <p:nvPicPr>
          <p:cNvPr id="5" name="图片 12" descr="提示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12553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流程图: 可选过程 3"/>
          <p:cNvSpPr>
            <a:spLocks noChangeArrowheads="1"/>
          </p:cNvSpPr>
          <p:nvPr/>
        </p:nvSpPr>
        <p:spPr bwMode="auto">
          <a:xfrm>
            <a:off x="225425" y="4257675"/>
            <a:ext cx="8712200" cy="2005013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private void </a:t>
            </a:r>
            <a:r>
              <a:rPr lang="zh-CN" altLang="zh-CN" sz="1800" dirty="0" smtClean="0">
                <a:latin typeface="+mn-ea"/>
                <a:ea typeface="+mn-ea"/>
              </a:rPr>
              <a:t>商品出库</a:t>
            </a:r>
            <a:r>
              <a:rPr lang="en-US" altLang="zh-CN" sz="1800" dirty="0" err="1" smtClean="0">
                <a:latin typeface="+mn-ea"/>
                <a:ea typeface="+mn-ea"/>
              </a:rPr>
              <a:t>MToolStripMenuItem_Click</a:t>
            </a:r>
            <a:r>
              <a:rPr lang="en-US" altLang="zh-CN" sz="1800" dirty="0" smtClean="0">
                <a:latin typeface="+mn-ea"/>
                <a:ea typeface="+mn-ea"/>
              </a:rPr>
              <a:t>(object sender, </a:t>
            </a:r>
            <a:r>
              <a:rPr lang="en-US" altLang="zh-CN" sz="1800" dirty="0" err="1" smtClean="0">
                <a:latin typeface="+mn-ea"/>
                <a:ea typeface="+mn-ea"/>
              </a:rPr>
              <a:t>EventArgs</a:t>
            </a:r>
            <a:r>
              <a:rPr lang="en-US" altLang="zh-CN" sz="1800" dirty="0" smtClean="0">
                <a:latin typeface="+mn-ea"/>
                <a:ea typeface="+mn-ea"/>
              </a:rPr>
              <a:t> e)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</a:t>
            </a:r>
            <a:r>
              <a:rPr lang="en-US" altLang="zh-CN" sz="1800" dirty="0" err="1" smtClean="0">
                <a:latin typeface="+mn-ea"/>
                <a:ea typeface="+mn-ea"/>
              </a:rPr>
              <a:t>PutOutForm</a:t>
            </a:r>
            <a:r>
              <a:rPr lang="en-US" altLang="zh-CN" sz="1800" dirty="0" smtClean="0">
                <a:latin typeface="+mn-ea"/>
                <a:ea typeface="+mn-ea"/>
              </a:rPr>
              <a:t> </a:t>
            </a:r>
            <a:r>
              <a:rPr lang="en-US" altLang="zh-CN" sz="1800" dirty="0" err="1" smtClean="0">
                <a:latin typeface="+mn-ea"/>
                <a:ea typeface="+mn-ea"/>
              </a:rPr>
              <a:t>putoutForm</a:t>
            </a:r>
            <a:r>
              <a:rPr lang="en-US" altLang="zh-CN" sz="1800" dirty="0" smtClean="0">
                <a:latin typeface="+mn-ea"/>
                <a:ea typeface="+mn-ea"/>
              </a:rPr>
              <a:t> = new </a:t>
            </a:r>
            <a:r>
              <a:rPr lang="en-US" altLang="zh-CN" sz="1800" dirty="0" err="1" smtClean="0">
                <a:latin typeface="+mn-ea"/>
                <a:ea typeface="+mn-ea"/>
              </a:rPr>
              <a:t>PutOutForm</a:t>
            </a:r>
            <a:r>
              <a:rPr lang="en-US" altLang="zh-CN" sz="1800" dirty="0" smtClean="0">
                <a:latin typeface="+mn-ea"/>
                <a:ea typeface="+mn-ea"/>
              </a:rPr>
              <a:t>();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</a:t>
            </a:r>
            <a:r>
              <a:rPr lang="en-US" altLang="zh-CN" sz="1800" dirty="0" err="1" smtClean="0">
                <a:latin typeface="+mn-ea"/>
                <a:ea typeface="+mn-ea"/>
              </a:rPr>
              <a:t>putoutForm.Show</a:t>
            </a:r>
            <a:r>
              <a:rPr lang="en-US" altLang="zh-CN" sz="1800" dirty="0" smtClean="0">
                <a:latin typeface="+mn-ea"/>
                <a:ea typeface="+mn-ea"/>
              </a:rPr>
              <a:t>();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}</a:t>
            </a:r>
            <a:endParaRPr lang="zh-CN" altLang="zh-CN" sz="18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800" b="1" dirty="0" smtClean="0">
              <a:latin typeface="Adobe Gothic Std B" pitchFamily="34" charset="-128"/>
            </a:endParaRPr>
          </a:p>
        </p:txBody>
      </p:sp>
      <p:sp>
        <p:nvSpPr>
          <p:cNvPr id="7" name="圆角矩形标注 7"/>
          <p:cNvSpPr>
            <a:spLocks noChangeArrowheads="1"/>
          </p:cNvSpPr>
          <p:nvPr/>
        </p:nvSpPr>
        <p:spPr bwMode="auto">
          <a:xfrm>
            <a:off x="2884488" y="5732463"/>
            <a:ext cx="3168650" cy="420687"/>
          </a:xfrm>
          <a:prstGeom prst="wedgeRoundRectCallout">
            <a:avLst>
              <a:gd name="adj1" fmla="val -58889"/>
              <a:gd name="adj2" fmla="val -46963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菜单项单击事件处理函数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工具栏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0000"/>
            <a:ext cx="8435975" cy="1843088"/>
          </a:xfrm>
        </p:spPr>
        <p:txBody>
          <a:bodyPr/>
          <a:lstStyle/>
          <a:p>
            <a:r>
              <a:rPr lang="zh-CN" altLang="en-US" smtClean="0"/>
              <a:t>工具栏（</a:t>
            </a:r>
            <a:r>
              <a:rPr lang="en-US" altLang="zh-CN" smtClean="0"/>
              <a:t>ToolStrip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zh-CN" smtClean="0"/>
              <a:t>为用户提供了应用程序中常用菜单命令的快速访问方式</a:t>
            </a:r>
            <a:endParaRPr lang="en-US" altLang="zh-CN" smtClean="0"/>
          </a:p>
          <a:p>
            <a:pPr lvl="1"/>
            <a:r>
              <a:rPr lang="zh-CN" altLang="zh-CN" smtClean="0"/>
              <a:t>通常位于菜单栏的下方，由许多命令按钮组成，每个按钮上都有一个代表功能的小图标</a:t>
            </a:r>
            <a:endParaRPr lang="zh-CN" altLang="en-US" smtClean="0"/>
          </a:p>
        </p:txBody>
      </p:sp>
      <p:pic>
        <p:nvPicPr>
          <p:cNvPr id="3174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22625"/>
            <a:ext cx="82296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标注 7"/>
          <p:cNvSpPr>
            <a:spLocks noChangeArrowheads="1"/>
          </p:cNvSpPr>
          <p:nvPr/>
        </p:nvSpPr>
        <p:spPr bwMode="auto">
          <a:xfrm>
            <a:off x="2700338" y="3649663"/>
            <a:ext cx="3167062" cy="420687"/>
          </a:xfrm>
          <a:prstGeom prst="wedgeRoundRectCallout">
            <a:avLst>
              <a:gd name="adj1" fmla="val -32153"/>
              <a:gd name="adj2" fmla="val -2139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sz="1600" b="1">
                <a:ea typeface="微软雅黑" pitchFamily="34" charset="-122"/>
              </a:rPr>
              <a:t>Visual Studio 2012</a:t>
            </a:r>
            <a:r>
              <a:rPr lang="zh-CN" altLang="en-US" sz="1600" b="1">
                <a:ea typeface="微软雅黑" pitchFamily="34" charset="-122"/>
              </a:rPr>
              <a:t>的工具栏</a:t>
            </a:r>
          </a:p>
        </p:txBody>
      </p:sp>
      <p:pic>
        <p:nvPicPr>
          <p:cNvPr id="6" name="图片 7" descr="示例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425" y="399256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2228850" y="4270375"/>
            <a:ext cx="64198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+mn-ea"/>
                <a:ea typeface="+mn-ea"/>
              </a:rPr>
              <a:t>制作商品库存管理系统的工具栏</a:t>
            </a:r>
          </a:p>
        </p:txBody>
      </p:sp>
      <p:sp>
        <p:nvSpPr>
          <p:cNvPr id="8" name="AutoShape 19"/>
          <p:cNvSpPr>
            <a:spLocks noChangeArrowheads="1"/>
          </p:cNvSpPr>
          <p:nvPr/>
        </p:nvSpPr>
        <p:spPr bwMode="auto">
          <a:xfrm>
            <a:off x="3170238" y="5788025"/>
            <a:ext cx="4537075" cy="514350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最终运行效果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174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01875" y="3632200"/>
            <a:ext cx="6273800" cy="197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标注 7"/>
          <p:cNvSpPr>
            <a:spLocks noChangeArrowheads="1"/>
          </p:cNvSpPr>
          <p:nvPr/>
        </p:nvSpPr>
        <p:spPr bwMode="auto">
          <a:xfrm>
            <a:off x="2471738" y="4913313"/>
            <a:ext cx="1398587" cy="431800"/>
          </a:xfrm>
          <a:prstGeom prst="wedgeRoundRectCallout">
            <a:avLst>
              <a:gd name="adj1" fmla="val -38880"/>
              <a:gd name="adj2" fmla="val -10231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插入标准项</a:t>
            </a:r>
          </a:p>
        </p:txBody>
      </p:sp>
      <p:sp>
        <p:nvSpPr>
          <p:cNvPr id="11" name="圆角矩形标注 7"/>
          <p:cNvSpPr>
            <a:spLocks noChangeArrowheads="1"/>
          </p:cNvSpPr>
          <p:nvPr/>
        </p:nvSpPr>
        <p:spPr bwMode="auto">
          <a:xfrm>
            <a:off x="4022725" y="4913313"/>
            <a:ext cx="981075" cy="431800"/>
          </a:xfrm>
          <a:prstGeom prst="wedgeRoundRectCallout">
            <a:avLst>
              <a:gd name="adj1" fmla="val -38880"/>
              <a:gd name="adj2" fmla="val -10231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分隔符</a:t>
            </a:r>
          </a:p>
        </p:txBody>
      </p:sp>
      <p:sp>
        <p:nvSpPr>
          <p:cNvPr id="12" name="圆角矩形标注 7"/>
          <p:cNvSpPr>
            <a:spLocks noChangeArrowheads="1"/>
          </p:cNvSpPr>
          <p:nvPr/>
        </p:nvSpPr>
        <p:spPr bwMode="auto">
          <a:xfrm>
            <a:off x="5391150" y="4894263"/>
            <a:ext cx="1484313" cy="431800"/>
          </a:xfrm>
          <a:prstGeom prst="wedgeRoundRectCallout">
            <a:avLst>
              <a:gd name="adj1" fmla="val -38880"/>
              <a:gd name="adj2" fmla="val -10231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自定义命令项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  <p:bldP spid="8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工具栏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68313" y="2016125"/>
            <a:ext cx="8434387" cy="3281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实现步骤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从工具箱中拖拽工具栏控件“</a:t>
            </a:r>
            <a:r>
              <a:rPr lang="en-US" altLang="zh-CN" sz="2000" smtClean="0"/>
              <a:t>ToolStrip</a:t>
            </a:r>
            <a:r>
              <a:rPr lang="zh-CN" altLang="zh-CN" sz="2000" smtClean="0"/>
              <a:t>”到窗体中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插入标准项</a:t>
            </a:r>
            <a:r>
              <a:rPr lang="zh-CN" altLang="en-US" sz="2000" smtClean="0"/>
              <a:t>和分隔符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添加自定义命令按钮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zh-CN" sz="1800" smtClean="0"/>
              <a:t>为命令按钮添加文本</a:t>
            </a:r>
            <a:endParaRPr lang="en-US" altLang="zh-CN" sz="1800" smtClean="0"/>
          </a:p>
          <a:p>
            <a:pPr lvl="1">
              <a:lnSpc>
                <a:spcPct val="150000"/>
              </a:lnSpc>
            </a:pPr>
            <a:r>
              <a:rPr lang="zh-CN" altLang="zh-CN" sz="1800" smtClean="0"/>
              <a:t>为命令按钮添加事件响应</a:t>
            </a:r>
            <a:endParaRPr lang="zh-CN" altLang="en-US" sz="1800" smtClean="0"/>
          </a:p>
        </p:txBody>
      </p:sp>
      <p:pic>
        <p:nvPicPr>
          <p:cNvPr id="5" name="图片 12" descr="提示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12553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688" y="2027238"/>
            <a:ext cx="69850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标注 7"/>
          <p:cNvSpPr>
            <a:spLocks noChangeArrowheads="1"/>
          </p:cNvSpPr>
          <p:nvPr/>
        </p:nvSpPr>
        <p:spPr bwMode="auto">
          <a:xfrm>
            <a:off x="3884613" y="3933825"/>
            <a:ext cx="1966912" cy="431800"/>
          </a:xfrm>
          <a:prstGeom prst="wedgeRoundRectCallout">
            <a:avLst>
              <a:gd name="adj1" fmla="val -63491"/>
              <a:gd name="adj2" fmla="val -2761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工具栏控件上右键</a:t>
            </a:r>
          </a:p>
        </p:txBody>
      </p:sp>
      <p:pic>
        <p:nvPicPr>
          <p:cNvPr id="3277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950" y="2036763"/>
            <a:ext cx="7043738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7"/>
          <p:cNvSpPr>
            <a:spLocks noChangeArrowheads="1"/>
          </p:cNvSpPr>
          <p:nvPr/>
        </p:nvSpPr>
        <p:spPr bwMode="auto">
          <a:xfrm>
            <a:off x="1403350" y="4292600"/>
            <a:ext cx="1512888" cy="542925"/>
          </a:xfrm>
          <a:prstGeom prst="wedgeRoundRectCallout">
            <a:avLst>
              <a:gd name="adj1" fmla="val 58773"/>
              <a:gd name="adj2" fmla="val -9672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点击此处，新增命令按钮</a:t>
            </a:r>
          </a:p>
        </p:txBody>
      </p:sp>
      <p:sp>
        <p:nvSpPr>
          <p:cNvPr id="10" name="圆角矩形标注 7"/>
          <p:cNvSpPr>
            <a:spLocks noChangeArrowheads="1"/>
          </p:cNvSpPr>
          <p:nvPr/>
        </p:nvSpPr>
        <p:spPr bwMode="auto">
          <a:xfrm>
            <a:off x="4868863" y="4076700"/>
            <a:ext cx="1487487" cy="431800"/>
          </a:xfrm>
          <a:prstGeom prst="wedgeRoundRectCallout">
            <a:avLst>
              <a:gd name="adj1" fmla="val -75963"/>
              <a:gd name="adj2" fmla="val -1516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选择命令类型</a:t>
            </a:r>
          </a:p>
        </p:txBody>
      </p:sp>
      <p:pic>
        <p:nvPicPr>
          <p:cNvPr id="32772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950" y="2055813"/>
            <a:ext cx="7043738" cy="428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圆角矩形标注 7"/>
          <p:cNvSpPr>
            <a:spLocks noChangeArrowheads="1"/>
          </p:cNvSpPr>
          <p:nvPr/>
        </p:nvSpPr>
        <p:spPr bwMode="auto">
          <a:xfrm>
            <a:off x="590550" y="4230688"/>
            <a:ext cx="2320925" cy="577850"/>
          </a:xfrm>
          <a:prstGeom prst="wedgeRoundRectCallout">
            <a:avLst>
              <a:gd name="adj1" fmla="val 56287"/>
              <a:gd name="adj2" fmla="val -8189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右键，弹出快捷菜单，点击“设置图像”</a:t>
            </a:r>
          </a:p>
        </p:txBody>
      </p:sp>
      <p:pic>
        <p:nvPicPr>
          <p:cNvPr id="21516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8950" y="3951288"/>
            <a:ext cx="5872163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圆角矩形标注 7"/>
          <p:cNvSpPr>
            <a:spLocks noChangeArrowheads="1"/>
          </p:cNvSpPr>
          <p:nvPr/>
        </p:nvSpPr>
        <p:spPr bwMode="auto">
          <a:xfrm>
            <a:off x="2714625" y="4614863"/>
            <a:ext cx="3136900" cy="500062"/>
          </a:xfrm>
          <a:prstGeom prst="wedgeRoundRectCallout">
            <a:avLst>
              <a:gd name="adj1" fmla="val -63042"/>
              <a:gd name="adj2" fmla="val -2873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选择图像后，命令按钮添加成功</a:t>
            </a:r>
          </a:p>
        </p:txBody>
      </p:sp>
      <p:pic>
        <p:nvPicPr>
          <p:cNvPr id="21517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8950" y="2049463"/>
            <a:ext cx="7043738" cy="428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圆角矩形标注 7"/>
          <p:cNvSpPr>
            <a:spLocks noChangeArrowheads="1"/>
          </p:cNvSpPr>
          <p:nvPr/>
        </p:nvSpPr>
        <p:spPr bwMode="auto">
          <a:xfrm>
            <a:off x="531813" y="4292600"/>
            <a:ext cx="1743075" cy="1125538"/>
          </a:xfrm>
          <a:prstGeom prst="wedgeRoundRectCallout">
            <a:avLst>
              <a:gd name="adj1" fmla="val 52319"/>
              <a:gd name="adj2" fmla="val -73273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右键，点击</a:t>
            </a:r>
            <a:r>
              <a:rPr lang="en-US" altLang="zh-CN" sz="1600" b="1">
                <a:ea typeface="微软雅黑" pitchFamily="34" charset="-122"/>
              </a:rPr>
              <a:t>DisplayStyle</a:t>
            </a:r>
            <a:r>
              <a:rPr lang="zh-CN" altLang="en-US" sz="1600" b="1">
                <a:ea typeface="微软雅黑" pitchFamily="34" charset="-122"/>
              </a:rPr>
              <a:t>，选择显示样式</a:t>
            </a:r>
            <a:r>
              <a:rPr lang="en-US" altLang="zh-CN" sz="1600" b="1">
                <a:ea typeface="微软雅黑" pitchFamily="34" charset="-122"/>
              </a:rPr>
              <a:t>ImageAndText</a:t>
            </a:r>
            <a:endParaRPr lang="zh-CN" altLang="en-US" sz="1600" b="1">
              <a:ea typeface="微软雅黑" pitchFamily="34" charset="-122"/>
            </a:endParaRPr>
          </a:p>
        </p:txBody>
      </p:sp>
      <p:sp>
        <p:nvSpPr>
          <p:cNvPr id="16" name="圆角矩形标注 7"/>
          <p:cNvSpPr>
            <a:spLocks noChangeArrowheads="1"/>
          </p:cNvSpPr>
          <p:nvPr/>
        </p:nvSpPr>
        <p:spPr bwMode="auto">
          <a:xfrm>
            <a:off x="4987925" y="4962525"/>
            <a:ext cx="1350963" cy="309563"/>
          </a:xfrm>
          <a:prstGeom prst="wedgeRoundRectCallout">
            <a:avLst>
              <a:gd name="adj1" fmla="val -88375"/>
              <a:gd name="adj2" fmla="val 56463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仅显示文本</a:t>
            </a:r>
          </a:p>
        </p:txBody>
      </p:sp>
      <p:sp>
        <p:nvSpPr>
          <p:cNvPr id="17" name="圆角矩形标注 7"/>
          <p:cNvSpPr>
            <a:spLocks noChangeArrowheads="1"/>
          </p:cNvSpPr>
          <p:nvPr/>
        </p:nvSpPr>
        <p:spPr bwMode="auto">
          <a:xfrm>
            <a:off x="4986338" y="5314950"/>
            <a:ext cx="1349375" cy="309563"/>
          </a:xfrm>
          <a:prstGeom prst="wedgeRoundRectCallout">
            <a:avLst>
              <a:gd name="adj1" fmla="val -77417"/>
              <a:gd name="adj2" fmla="val -139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仅显示图像</a:t>
            </a:r>
          </a:p>
        </p:txBody>
      </p:sp>
      <p:sp>
        <p:nvSpPr>
          <p:cNvPr id="18" name="圆角矩形标注 7"/>
          <p:cNvSpPr>
            <a:spLocks noChangeArrowheads="1"/>
          </p:cNvSpPr>
          <p:nvPr/>
        </p:nvSpPr>
        <p:spPr bwMode="auto">
          <a:xfrm>
            <a:off x="5435600" y="5675313"/>
            <a:ext cx="2176463" cy="368300"/>
          </a:xfrm>
          <a:prstGeom prst="wedgeRoundRectCallout">
            <a:avLst>
              <a:gd name="adj1" fmla="val -66458"/>
              <a:gd name="adj2" fmla="val -2626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同时显示文本和图像</a:t>
            </a:r>
          </a:p>
        </p:txBody>
      </p:sp>
      <p:pic>
        <p:nvPicPr>
          <p:cNvPr id="21518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8313" y="2655888"/>
            <a:ext cx="70643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圆角矩形标注 7"/>
          <p:cNvSpPr>
            <a:spLocks noChangeArrowheads="1"/>
          </p:cNvSpPr>
          <p:nvPr/>
        </p:nvSpPr>
        <p:spPr bwMode="auto">
          <a:xfrm>
            <a:off x="3722688" y="3409950"/>
            <a:ext cx="2505075" cy="581025"/>
          </a:xfrm>
          <a:prstGeom prst="wedgeRoundRectCallout">
            <a:avLst>
              <a:gd name="adj1" fmla="val -66301"/>
              <a:gd name="adj2" fmla="val -2371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设置命令按钮</a:t>
            </a:r>
            <a:r>
              <a:rPr lang="en-US" altLang="zh-CN" sz="1600" b="1">
                <a:ea typeface="微软雅黑" pitchFamily="34" charset="-122"/>
              </a:rPr>
              <a:t>Text</a:t>
            </a:r>
            <a:r>
              <a:rPr lang="zh-CN" altLang="en-US" sz="1600" b="1">
                <a:ea typeface="微软雅黑" pitchFamily="34" charset="-122"/>
              </a:rPr>
              <a:t>属性后，显示命令文本和图标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8950" y="2008188"/>
            <a:ext cx="7877175" cy="431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圆角矩形标注 7"/>
          <p:cNvSpPr>
            <a:spLocks noChangeArrowheads="1"/>
          </p:cNvSpPr>
          <p:nvPr/>
        </p:nvSpPr>
        <p:spPr bwMode="auto">
          <a:xfrm>
            <a:off x="3635375" y="4200525"/>
            <a:ext cx="2232025" cy="534988"/>
          </a:xfrm>
          <a:prstGeom prst="wedgeRoundRectCallout">
            <a:avLst>
              <a:gd name="adj1" fmla="val -66301"/>
              <a:gd name="adj2" fmla="val -2371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在设计器中双击命令按钮，添加单击事件</a:t>
            </a:r>
          </a:p>
        </p:txBody>
      </p:sp>
      <p:sp>
        <p:nvSpPr>
          <p:cNvPr id="23" name="流程图: 可选过程 3"/>
          <p:cNvSpPr>
            <a:spLocks noChangeArrowheads="1"/>
          </p:cNvSpPr>
          <p:nvPr/>
        </p:nvSpPr>
        <p:spPr bwMode="auto">
          <a:xfrm>
            <a:off x="488950" y="3279775"/>
            <a:ext cx="7856538" cy="1633538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private void toolStripButton1_Click(object sender, </a:t>
            </a:r>
            <a:r>
              <a:rPr lang="en-US" altLang="zh-CN" sz="1800" dirty="0" err="1" smtClean="0">
                <a:latin typeface="+mn-ea"/>
                <a:ea typeface="+mn-ea"/>
              </a:rPr>
              <a:t>EventArgs</a:t>
            </a:r>
            <a:r>
              <a:rPr lang="en-US" altLang="zh-CN" sz="1800" dirty="0" smtClean="0">
                <a:latin typeface="+mn-ea"/>
                <a:ea typeface="+mn-ea"/>
              </a:rPr>
              <a:t> e)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</a:t>
            </a:r>
            <a:r>
              <a:rPr lang="en-US" altLang="zh-CN" sz="1800" dirty="0" err="1" smtClean="0">
                <a:latin typeface="+mn-ea"/>
                <a:ea typeface="+mn-ea"/>
              </a:rPr>
              <a:t>AddRecordForm</a:t>
            </a:r>
            <a:r>
              <a:rPr lang="en-US" altLang="zh-CN" sz="1800" dirty="0" smtClean="0">
                <a:latin typeface="+mn-ea"/>
                <a:ea typeface="+mn-ea"/>
              </a:rPr>
              <a:t> </a:t>
            </a:r>
            <a:r>
              <a:rPr lang="en-US" altLang="zh-CN" sz="1800" dirty="0" err="1" smtClean="0">
                <a:latin typeface="+mn-ea"/>
                <a:ea typeface="+mn-ea"/>
              </a:rPr>
              <a:t>addRecordForm</a:t>
            </a:r>
            <a:r>
              <a:rPr lang="en-US" altLang="zh-CN" sz="1800" dirty="0" smtClean="0">
                <a:latin typeface="+mn-ea"/>
                <a:ea typeface="+mn-ea"/>
              </a:rPr>
              <a:t> = new </a:t>
            </a:r>
            <a:r>
              <a:rPr lang="en-US" altLang="zh-CN" sz="1800" dirty="0" err="1" smtClean="0">
                <a:latin typeface="+mn-ea"/>
                <a:ea typeface="+mn-ea"/>
              </a:rPr>
              <a:t>AddRecordForm</a:t>
            </a:r>
            <a:r>
              <a:rPr lang="en-US" altLang="zh-CN" sz="1800" dirty="0" smtClean="0">
                <a:latin typeface="+mn-ea"/>
                <a:ea typeface="+mn-ea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</a:t>
            </a:r>
            <a:r>
              <a:rPr lang="en-US" altLang="zh-CN" sz="1800" dirty="0" err="1" smtClean="0">
                <a:latin typeface="+mn-ea"/>
                <a:ea typeface="+mn-ea"/>
              </a:rPr>
              <a:t>addRecordForm.Show</a:t>
            </a:r>
            <a:r>
              <a:rPr lang="en-US" altLang="zh-CN" sz="1800" dirty="0" smtClean="0">
                <a:latin typeface="+mn-ea"/>
                <a:ea typeface="+mn-ea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}</a:t>
            </a:r>
            <a:endParaRPr lang="zh-CN" altLang="en-US" sz="1800" dirty="0" smtClean="0">
              <a:latin typeface="+mn-ea"/>
              <a:ea typeface="+mn-ea"/>
            </a:endParaRPr>
          </a:p>
        </p:txBody>
      </p:sp>
      <p:sp>
        <p:nvSpPr>
          <p:cNvPr id="24" name="圆角矩形标注 7"/>
          <p:cNvSpPr>
            <a:spLocks noChangeArrowheads="1"/>
          </p:cNvSpPr>
          <p:nvPr/>
        </p:nvSpPr>
        <p:spPr bwMode="auto">
          <a:xfrm>
            <a:off x="3913188" y="4313238"/>
            <a:ext cx="3917950" cy="434975"/>
          </a:xfrm>
          <a:prstGeom prst="wedgeRoundRectCallout">
            <a:avLst>
              <a:gd name="adj1" fmla="val -45019"/>
              <a:gd name="adj2" fmla="val -1136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单击命令按钮，打开“添加记录”窗体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状态栏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状态栏（</a:t>
            </a:r>
            <a:r>
              <a:rPr lang="en-US" altLang="zh-CN" dirty="0" err="1">
                <a:latin typeface="+mn-ea"/>
              </a:rPr>
              <a:t>StatusStrip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lvl="1">
              <a:defRPr/>
            </a:pPr>
            <a:r>
              <a:rPr lang="zh-CN" altLang="zh-CN" dirty="0" smtClean="0"/>
              <a:t>状态栏</a:t>
            </a:r>
            <a:r>
              <a:rPr lang="zh-CN" altLang="en-US" dirty="0" smtClean="0"/>
              <a:t>通常</a:t>
            </a:r>
            <a:r>
              <a:rPr lang="zh-CN" altLang="zh-CN" dirty="0" smtClean="0"/>
              <a:t>用</a:t>
            </a:r>
            <a:r>
              <a:rPr lang="zh-CN" altLang="en-US" dirty="0" smtClean="0"/>
              <a:t>于</a:t>
            </a:r>
            <a:r>
              <a:rPr lang="zh-CN" altLang="zh-CN" dirty="0" smtClean="0"/>
              <a:t>显示</a:t>
            </a:r>
            <a:r>
              <a:rPr lang="zh-CN" altLang="zh-CN" dirty="0"/>
              <a:t>应用程序的</a:t>
            </a:r>
            <a:r>
              <a:rPr lang="zh-CN" altLang="zh-CN" dirty="0" smtClean="0"/>
              <a:t>系统信息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 smtClean="0"/>
              <a:t>如操作员信息</a:t>
            </a:r>
            <a:r>
              <a:rPr lang="zh-CN" altLang="zh-CN" dirty="0"/>
              <a:t>、软件版本号、当前</a:t>
            </a:r>
            <a:r>
              <a:rPr lang="zh-CN" altLang="zh-CN" dirty="0" smtClean="0"/>
              <a:t>日期</a:t>
            </a:r>
            <a:r>
              <a:rPr lang="zh-CN" altLang="en-US" dirty="0" smtClean="0"/>
              <a:t>和</a:t>
            </a:r>
            <a:r>
              <a:rPr lang="zh-CN" altLang="zh-CN" dirty="0" smtClean="0"/>
              <a:t>欢迎</a:t>
            </a:r>
            <a:r>
              <a:rPr lang="zh-CN" altLang="zh-CN" dirty="0"/>
              <a:t>信息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/>
              <a:t>状态栏通常位于应用程序的窗口底部</a:t>
            </a:r>
            <a:endParaRPr lang="zh-CN" altLang="en-US" dirty="0">
              <a:latin typeface="+mn-ea"/>
            </a:endParaRPr>
          </a:p>
        </p:txBody>
      </p:sp>
      <p:pic>
        <p:nvPicPr>
          <p:cNvPr id="4" name="图片 7" descr="示例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525" y="3079750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268538" y="3359150"/>
            <a:ext cx="6418262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+mn-ea"/>
                <a:ea typeface="+mn-ea"/>
              </a:rPr>
              <a:t>制作商品库存管理系统的状态栏</a:t>
            </a:r>
          </a:p>
        </p:txBody>
      </p:sp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6350" y="3881438"/>
            <a:ext cx="6777038" cy="189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2309813" y="5880100"/>
            <a:ext cx="4710112" cy="514350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最终运行效果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1350963" y="5373688"/>
            <a:ext cx="4589462" cy="29051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49363"/>
            <a:ext cx="8475663" cy="485775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Windows</a:t>
            </a:r>
            <a:r>
              <a:rPr lang="zh-CN" altLang="zh-CN" sz="2400" dirty="0"/>
              <a:t>应用程序运行界面是基于窗体的，能够最大程度提高用户的交互性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sz="2400" dirty="0" smtClean="0"/>
              <a:t>Visual </a:t>
            </a:r>
            <a:r>
              <a:rPr lang="en-US" altLang="zh-CN" sz="2400" dirty="0"/>
              <a:t>Studio 2012</a:t>
            </a:r>
            <a:r>
              <a:rPr lang="zh-CN" altLang="zh-CN" sz="2400" dirty="0"/>
              <a:t>集成开发工具</a:t>
            </a:r>
            <a:r>
              <a:rPr lang="zh-CN" altLang="zh-CN" sz="2400" dirty="0" smtClean="0"/>
              <a:t>，提供</a:t>
            </a:r>
            <a:r>
              <a:rPr lang="zh-CN" altLang="zh-CN" sz="2400" dirty="0"/>
              <a:t>了带有拖放控件功能的可视化设计</a:t>
            </a:r>
            <a:r>
              <a:rPr lang="zh-CN" altLang="zh-CN" sz="2400" dirty="0" smtClean="0"/>
              <a:t>器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实现</a:t>
            </a:r>
            <a:r>
              <a:rPr lang="zh-CN" altLang="zh-CN" sz="2400" dirty="0"/>
              <a:t>了所见即所得的开发模式</a:t>
            </a:r>
            <a:r>
              <a:rPr lang="zh-CN" altLang="zh-CN" sz="2400" dirty="0" smtClean="0"/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defRPr/>
            </a:pPr>
            <a:r>
              <a:rPr lang="zh-CN" altLang="zh-CN" sz="2400" dirty="0" smtClean="0">
                <a:latin typeface="+mn-ea"/>
              </a:rPr>
              <a:t>窗体也是对象，在窗体类</a:t>
            </a:r>
            <a:r>
              <a:rPr lang="en-US" altLang="zh-CN" sz="2400" dirty="0" smtClean="0">
                <a:latin typeface="+mn-ea"/>
              </a:rPr>
              <a:t>Form</a:t>
            </a:r>
            <a:r>
              <a:rPr lang="zh-CN" altLang="zh-CN" sz="2400" dirty="0" smtClean="0">
                <a:latin typeface="+mn-ea"/>
              </a:rPr>
              <a:t>中定义了生成窗体的模板，</a:t>
            </a:r>
            <a:r>
              <a:rPr lang="zh-CN" altLang="en-US" sz="2400" dirty="0" smtClean="0">
                <a:latin typeface="+mn-ea"/>
              </a:rPr>
              <a:t>对</a:t>
            </a:r>
            <a:r>
              <a:rPr lang="zh-CN" altLang="zh-CN" sz="2400" dirty="0" smtClean="0">
                <a:latin typeface="+mn-ea"/>
              </a:rPr>
              <a:t>窗体类</a:t>
            </a:r>
            <a:r>
              <a:rPr lang="zh-CN" altLang="en-US" sz="2400" dirty="0" smtClean="0">
                <a:latin typeface="+mn-ea"/>
              </a:rPr>
              <a:t>进行实例化</a:t>
            </a:r>
            <a:r>
              <a:rPr lang="zh-CN" altLang="zh-CN" sz="2400" dirty="0" smtClean="0">
                <a:latin typeface="+mn-ea"/>
              </a:rPr>
              <a:t>，</a:t>
            </a:r>
            <a:r>
              <a:rPr lang="zh-CN" altLang="en-US" sz="2400" dirty="0" smtClean="0">
                <a:latin typeface="+mn-ea"/>
              </a:rPr>
              <a:t>便</a:t>
            </a:r>
            <a:r>
              <a:rPr lang="zh-CN" altLang="zh-CN" sz="2400" dirty="0" smtClean="0">
                <a:latin typeface="+mn-ea"/>
              </a:rPr>
              <a:t>产生一个窗体对象。</a:t>
            </a:r>
            <a:endParaRPr lang="en-US" altLang="zh-CN" sz="2400" dirty="0" smtClean="0">
              <a:latin typeface="+mn-ea"/>
            </a:endParaRPr>
          </a:p>
          <a:p>
            <a:pPr>
              <a:defRPr/>
            </a:pPr>
            <a:r>
              <a:rPr lang="en-US" altLang="zh-CN" sz="2400" dirty="0" smtClean="0"/>
              <a:t>Windows</a:t>
            </a:r>
            <a:r>
              <a:rPr lang="zh-CN" altLang="zh-CN" sz="2400" dirty="0" smtClean="0"/>
              <a:t>应用程序</a:t>
            </a:r>
            <a:r>
              <a:rPr lang="zh-CN" altLang="en-US" sz="2400" dirty="0" smtClean="0"/>
              <a:t>采用</a:t>
            </a:r>
            <a:r>
              <a:rPr lang="zh-CN" altLang="zh-CN" sz="2400" dirty="0" smtClean="0"/>
              <a:t>控件</a:t>
            </a:r>
            <a:r>
              <a:rPr lang="en-US" altLang="zh-CN" sz="2400" dirty="0" smtClean="0"/>
              <a:t>+</a:t>
            </a:r>
            <a:r>
              <a:rPr lang="zh-CN" altLang="zh-CN" sz="2400" dirty="0" smtClean="0"/>
              <a:t>事件的编程方式进行开发，窗体和控件本身自带了丰富的</a:t>
            </a:r>
            <a:r>
              <a:rPr lang="zh-CN" altLang="en-US" sz="2400" dirty="0" smtClean="0"/>
              <a:t>属性和</a:t>
            </a:r>
            <a:r>
              <a:rPr lang="zh-CN" altLang="zh-CN" sz="2400" dirty="0" smtClean="0"/>
              <a:t>事件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defRPr/>
            </a:pPr>
            <a:endParaRPr lang="zh-CN" altLang="zh-CN" dirty="0" smtClean="0">
              <a:latin typeface="+mn-ea"/>
            </a:endParaRPr>
          </a:p>
          <a:p>
            <a:pPr>
              <a:defRPr/>
            </a:pPr>
            <a:endParaRPr lang="en-US" altLang="zh-CN" dirty="0" smtClean="0">
              <a:latin typeface="+mn-ea"/>
            </a:endParaRPr>
          </a:p>
          <a:p>
            <a:pPr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916113"/>
            <a:ext cx="8569325" cy="2665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实现步骤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zh-CN" smtClean="0"/>
              <a:t>从工具箱中拖拽状态栏控件“</a:t>
            </a:r>
            <a:r>
              <a:rPr lang="en-US" altLang="zh-CN" smtClean="0"/>
              <a:t>StatusStrip</a:t>
            </a:r>
            <a:r>
              <a:rPr lang="zh-CN" altLang="zh-CN" smtClean="0"/>
              <a:t>”到窗体中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zh-CN" smtClean="0"/>
              <a:t>选择显示项的类型，显示文本一般使用“</a:t>
            </a:r>
            <a:r>
              <a:rPr lang="en-US" altLang="zh-CN" smtClean="0"/>
              <a:t>StatusLabel</a:t>
            </a:r>
            <a:r>
              <a:rPr lang="zh-CN" altLang="zh-CN" smtClean="0"/>
              <a:t>”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zh-CN" smtClean="0"/>
              <a:t>设置“</a:t>
            </a:r>
            <a:r>
              <a:rPr lang="en-US" altLang="zh-CN" smtClean="0"/>
              <a:t>StatusLabel</a:t>
            </a:r>
            <a:r>
              <a:rPr lang="zh-CN" altLang="zh-CN" smtClean="0"/>
              <a:t>”的</a:t>
            </a:r>
            <a:r>
              <a:rPr lang="en-US" altLang="zh-CN" smtClean="0"/>
              <a:t>Text</a:t>
            </a:r>
            <a:r>
              <a:rPr lang="zh-CN" altLang="en-US" smtClean="0"/>
              <a:t>属性，显示日期和欢迎信息</a:t>
            </a:r>
          </a:p>
        </p:txBody>
      </p:sp>
      <p:pic>
        <p:nvPicPr>
          <p:cNvPr id="3891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001838"/>
            <a:ext cx="6964363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状态栏</a:t>
            </a:r>
          </a:p>
        </p:txBody>
      </p:sp>
      <p:pic>
        <p:nvPicPr>
          <p:cNvPr id="4" name="图片 12" descr="提示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763" y="112553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903288" y="4427538"/>
            <a:ext cx="1727200" cy="10826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7" name="圆角矩形标注 7"/>
          <p:cNvSpPr>
            <a:spLocks noChangeArrowheads="1"/>
          </p:cNvSpPr>
          <p:nvPr/>
        </p:nvSpPr>
        <p:spPr bwMode="auto">
          <a:xfrm>
            <a:off x="2795588" y="4032250"/>
            <a:ext cx="1887537" cy="395288"/>
          </a:xfrm>
          <a:prstGeom prst="wedgeRoundRectCallout">
            <a:avLst>
              <a:gd name="adj1" fmla="val -58468"/>
              <a:gd name="adj2" fmla="val 5467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选择显示项的类型</a:t>
            </a: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2795588" y="4521200"/>
            <a:ext cx="1887537" cy="303213"/>
          </a:xfrm>
          <a:prstGeom prst="wedgeRoundRectCallout">
            <a:avLst>
              <a:gd name="adj1" fmla="val -61315"/>
              <a:gd name="adj2" fmla="val -3269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用于显示文本</a:t>
            </a: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2795588" y="4879975"/>
            <a:ext cx="1887537" cy="323850"/>
          </a:xfrm>
          <a:prstGeom prst="wedgeRoundRectCallout">
            <a:avLst>
              <a:gd name="adj1" fmla="val -64875"/>
              <a:gd name="adj2" fmla="val -3359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用于显示进度条</a:t>
            </a:r>
          </a:p>
        </p:txBody>
      </p:sp>
      <p:sp>
        <p:nvSpPr>
          <p:cNvPr id="10" name="流程图: 可选过程 3"/>
          <p:cNvSpPr>
            <a:spLocks noChangeArrowheads="1"/>
          </p:cNvSpPr>
          <p:nvPr/>
        </p:nvSpPr>
        <p:spPr bwMode="auto">
          <a:xfrm>
            <a:off x="498475" y="4513263"/>
            <a:ext cx="8218488" cy="1743075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private void </a:t>
            </a:r>
            <a:r>
              <a:rPr lang="en-US" altLang="zh-CN" sz="1800" dirty="0" err="1" smtClean="0">
                <a:latin typeface="+mn-ea"/>
                <a:ea typeface="+mn-ea"/>
              </a:rPr>
              <a:t>MenuStripForm_Load</a:t>
            </a:r>
            <a:r>
              <a:rPr lang="en-US" altLang="zh-CN" sz="1800" dirty="0" smtClean="0">
                <a:latin typeface="+mn-ea"/>
                <a:ea typeface="+mn-ea"/>
              </a:rPr>
              <a:t>(object sender, </a:t>
            </a:r>
            <a:r>
              <a:rPr lang="en-US" altLang="zh-CN" sz="1800" dirty="0" err="1" smtClean="0">
                <a:latin typeface="+mn-ea"/>
                <a:ea typeface="+mn-ea"/>
              </a:rPr>
              <a:t>EventArgs</a:t>
            </a:r>
            <a:r>
              <a:rPr lang="en-US" altLang="zh-CN" sz="1800" dirty="0" smtClean="0">
                <a:latin typeface="+mn-ea"/>
                <a:ea typeface="+mn-ea"/>
              </a:rPr>
              <a:t> e)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this.toolStripStatusLabel1.Text = </a:t>
            </a:r>
            <a:r>
              <a:rPr lang="en-US" altLang="zh-CN" sz="1800" dirty="0" err="1" smtClean="0">
                <a:latin typeface="+mn-ea"/>
                <a:ea typeface="+mn-ea"/>
              </a:rPr>
              <a:t>string.Format</a:t>
            </a:r>
            <a:r>
              <a:rPr lang="en-US" altLang="zh-CN" sz="1800" dirty="0" smtClean="0">
                <a:latin typeface="+mn-ea"/>
                <a:ea typeface="+mn-ea"/>
              </a:rPr>
              <a:t>("</a:t>
            </a:r>
            <a:r>
              <a:rPr lang="zh-CN" altLang="zh-CN" sz="1800" dirty="0" smtClean="0">
                <a:latin typeface="+mn-ea"/>
                <a:ea typeface="+mn-ea"/>
              </a:rPr>
              <a:t>当前系统日期：</a:t>
            </a:r>
            <a:r>
              <a:rPr lang="en-US" altLang="zh-CN" sz="1800" dirty="0" smtClean="0">
                <a:latin typeface="+mn-ea"/>
                <a:ea typeface="+mn-ea"/>
              </a:rPr>
              <a:t>{0}</a:t>
            </a:r>
            <a:r>
              <a:rPr lang="zh-CN" altLang="zh-CN" sz="1800" dirty="0" smtClean="0">
                <a:latin typeface="+mn-ea"/>
                <a:ea typeface="+mn-ea"/>
              </a:rPr>
              <a:t>，欢</a:t>
            </a:r>
            <a:r>
              <a:rPr lang="en-US" altLang="zh-CN" sz="1800" dirty="0" smtClean="0">
                <a:latin typeface="+mn-ea"/>
                <a:ea typeface="+mn-ea"/>
              </a:rPr>
              <a:t>         	</a:t>
            </a:r>
            <a:r>
              <a:rPr lang="zh-CN" altLang="zh-CN" sz="1800" dirty="0" smtClean="0">
                <a:latin typeface="+mn-ea"/>
                <a:ea typeface="+mn-ea"/>
              </a:rPr>
              <a:t>迎使用商品库存管理系统</a:t>
            </a:r>
            <a:r>
              <a:rPr lang="en-US" altLang="zh-CN" sz="1800" dirty="0" smtClean="0">
                <a:latin typeface="+mn-ea"/>
                <a:ea typeface="+mn-ea"/>
              </a:rPr>
              <a:t>", </a:t>
            </a:r>
            <a:r>
              <a:rPr lang="en-US" altLang="zh-CN" sz="1800" dirty="0" err="1" smtClean="0">
                <a:latin typeface="+mn-ea"/>
                <a:ea typeface="+mn-ea"/>
              </a:rPr>
              <a:t>DateTime.Now.ToShortDateString</a:t>
            </a:r>
            <a:r>
              <a:rPr lang="en-US" altLang="zh-CN" sz="1800" dirty="0" smtClean="0">
                <a:latin typeface="+mn-ea"/>
                <a:ea typeface="+mn-ea"/>
              </a:rPr>
              <a:t>());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}</a:t>
            </a:r>
            <a:endParaRPr lang="zh-CN" altLang="zh-CN" sz="18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800" b="1" dirty="0" smtClean="0">
              <a:latin typeface="Adobe Gothic Std B" pitchFamily="34" charset="-128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923925" y="5235575"/>
            <a:ext cx="7639050" cy="67945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2" name="圆角矩形标注 7"/>
          <p:cNvSpPr>
            <a:spLocks noChangeArrowheads="1"/>
          </p:cNvSpPr>
          <p:nvPr/>
        </p:nvSpPr>
        <p:spPr bwMode="auto">
          <a:xfrm>
            <a:off x="2352675" y="4891088"/>
            <a:ext cx="4410075" cy="385762"/>
          </a:xfrm>
          <a:prstGeom prst="wedgeRoundRectCallout">
            <a:avLst>
              <a:gd name="adj1" fmla="val -22449"/>
              <a:gd name="adj2" fmla="val 1880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窗体加载时，状态栏显示当前日期和欢迎信息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4.3  </a:t>
            </a:r>
            <a:r>
              <a:rPr lang="zh-CN" altLang="en-US" smtClean="0"/>
              <a:t>选择类控件</a:t>
            </a:r>
          </a:p>
        </p:txBody>
      </p:sp>
      <p:pic>
        <p:nvPicPr>
          <p:cNvPr id="4" name="图片 11" descr="思考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1038225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441325" y="1939925"/>
            <a:ext cx="7443788" cy="2124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CC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+mn-ea"/>
                <a:ea typeface="+mn-ea"/>
              </a:rPr>
              <a:t>当用户面临选择时，在界面上该如何处理？</a:t>
            </a:r>
            <a:endParaRPr lang="en-US" altLang="zh-CN" sz="24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CC0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000" dirty="0">
                <a:latin typeface="+mn-ea"/>
                <a:ea typeface="+mn-ea"/>
              </a:rPr>
              <a:t>在开发</a:t>
            </a:r>
            <a:r>
              <a:rPr lang="en-US" altLang="zh-CN" sz="2000" dirty="0">
                <a:latin typeface="+mn-ea"/>
                <a:ea typeface="+mn-ea"/>
              </a:rPr>
              <a:t>Windows</a:t>
            </a:r>
            <a:r>
              <a:rPr lang="zh-CN" altLang="zh-CN" sz="2000" dirty="0">
                <a:latin typeface="+mn-ea"/>
                <a:ea typeface="+mn-ea"/>
              </a:rPr>
              <a:t>应用程序时，</a:t>
            </a:r>
            <a:r>
              <a:rPr lang="zh-CN" altLang="en-US" sz="2000" dirty="0">
                <a:latin typeface="+mn-ea"/>
                <a:ea typeface="+mn-ea"/>
              </a:rPr>
              <a:t>通常</a:t>
            </a:r>
            <a:r>
              <a:rPr lang="zh-CN" altLang="zh-CN" sz="2000" dirty="0">
                <a:latin typeface="+mn-ea"/>
                <a:ea typeface="+mn-ea"/>
              </a:rPr>
              <a:t>需要提供界面让用户进行选择，此时</a:t>
            </a:r>
            <a:r>
              <a:rPr lang="zh-CN" altLang="en-US" sz="2000" dirty="0">
                <a:latin typeface="+mn-ea"/>
                <a:ea typeface="+mn-ea"/>
              </a:rPr>
              <a:t>需要</a:t>
            </a:r>
            <a:r>
              <a:rPr lang="zh-CN" altLang="zh-CN" sz="2000" dirty="0">
                <a:latin typeface="+mn-ea"/>
                <a:ea typeface="+mn-ea"/>
              </a:rPr>
              <a:t>使用选择类控件。</a:t>
            </a:r>
            <a:endParaRPr lang="zh-CN" altLang="en-US" sz="20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CC00"/>
              </a:buClr>
              <a:buFont typeface="Wingdings" panose="05000000000000000000" pitchFamily="2" charset="2"/>
              <a:buChar char="n"/>
              <a:defRPr/>
            </a:pP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6" name="图片 8" descr="说明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" y="331946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41325" y="4149725"/>
            <a:ext cx="82296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kern="0" dirty="0" smtClean="0">
                <a:latin typeface="+mn-ea"/>
              </a:rPr>
              <a:t>常用</a:t>
            </a:r>
            <a:r>
              <a:rPr lang="zh-CN" altLang="zh-CN" sz="2400" kern="0" dirty="0" smtClean="0">
                <a:latin typeface="+mn-ea"/>
              </a:rPr>
              <a:t>选择类控件</a:t>
            </a:r>
            <a:endParaRPr lang="en-US" altLang="zh-CN" sz="2400" kern="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>
                <a:latin typeface="+mn-ea"/>
              </a:rPr>
              <a:t>下拉组合框控件（</a:t>
            </a:r>
            <a:r>
              <a:rPr lang="en-US" altLang="zh-CN" sz="2000" dirty="0" err="1">
                <a:latin typeface="+mn-ea"/>
              </a:rPr>
              <a:t>ComboBox</a:t>
            </a:r>
            <a:r>
              <a:rPr lang="zh-CN" altLang="zh-CN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>
                <a:latin typeface="+mn-ea"/>
              </a:rPr>
              <a:t>复选框控件（</a:t>
            </a:r>
            <a:r>
              <a:rPr lang="en-US" altLang="zh-CN" sz="2000" dirty="0" err="1">
                <a:latin typeface="+mn-ea"/>
              </a:rPr>
              <a:t>CheckBox</a:t>
            </a:r>
            <a:r>
              <a:rPr lang="zh-CN" altLang="zh-CN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>
                <a:latin typeface="+mn-ea"/>
              </a:rPr>
              <a:t>单选按钮控件（</a:t>
            </a:r>
            <a:r>
              <a:rPr lang="en-US" altLang="zh-CN" sz="2000" dirty="0" err="1" smtClean="0">
                <a:latin typeface="+mn-ea"/>
              </a:rPr>
              <a:t>RadioButton</a:t>
            </a:r>
            <a:r>
              <a:rPr lang="zh-CN" altLang="en-US" sz="2000" dirty="0" smtClean="0">
                <a:latin typeface="+mn-ea"/>
              </a:rPr>
              <a:t>）</a:t>
            </a:r>
            <a:endParaRPr lang="zh-CN" altLang="en-US" sz="2000" kern="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下拉组合框控件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52513"/>
            <a:ext cx="8642350" cy="37449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下拉组合框控件（</a:t>
            </a:r>
            <a:r>
              <a:rPr lang="en-US" altLang="zh-CN" smtClean="0"/>
              <a:t>ComboBox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zh-CN" smtClean="0"/>
              <a:t>下拉组合框控件用于为用户提供选择列表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zh-CN" smtClean="0"/>
              <a:t>用户可以选择列表中的某一项或在组合框中输入文本值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添加选择项（两种方式）</a:t>
            </a:r>
            <a:endParaRPr lang="en-US" altLang="zh-CN" smtClean="0"/>
          </a:p>
          <a:p>
            <a:pPr lvl="2">
              <a:lnSpc>
                <a:spcPct val="150000"/>
              </a:lnSpc>
            </a:pPr>
            <a:r>
              <a:rPr lang="zh-CN" altLang="zh-CN" smtClean="0"/>
              <a:t>设计器中通过界面添加选择项</a:t>
            </a:r>
            <a:endParaRPr lang="en-US" altLang="zh-CN" smtClean="0"/>
          </a:p>
          <a:p>
            <a:pPr lvl="2">
              <a:lnSpc>
                <a:spcPct val="150000"/>
              </a:lnSpc>
            </a:pPr>
            <a:r>
              <a:rPr lang="zh-CN" altLang="zh-CN" smtClean="0"/>
              <a:t>通过代码添加选择项</a:t>
            </a:r>
          </a:p>
        </p:txBody>
      </p:sp>
      <p:pic>
        <p:nvPicPr>
          <p:cNvPr id="4" name="图片 7" descr="示例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509428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185988" y="5373688"/>
            <a:ext cx="6418262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+mn-ea"/>
                <a:ea typeface="+mn-ea"/>
              </a:rPr>
              <a:t>制作商品类别下拉列表</a:t>
            </a:r>
          </a:p>
        </p:txBody>
      </p:sp>
      <p:pic>
        <p:nvPicPr>
          <p:cNvPr id="3993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288" y="2459038"/>
            <a:ext cx="60483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标注 7"/>
          <p:cNvSpPr>
            <a:spLocks noChangeArrowheads="1"/>
          </p:cNvSpPr>
          <p:nvPr/>
        </p:nvSpPr>
        <p:spPr bwMode="auto">
          <a:xfrm>
            <a:off x="4238625" y="3241675"/>
            <a:ext cx="1958975" cy="577850"/>
          </a:xfrm>
          <a:prstGeom prst="wedgeRoundRectCallout">
            <a:avLst>
              <a:gd name="adj1" fmla="val -66301"/>
              <a:gd name="adj2" fmla="val -2371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商品类别下拉列表，为用户提供选择</a:t>
            </a:r>
          </a:p>
        </p:txBody>
      </p:sp>
      <p:sp>
        <p:nvSpPr>
          <p:cNvPr id="8" name="AutoShape 19"/>
          <p:cNvSpPr>
            <a:spLocks noChangeArrowheads="1"/>
          </p:cNvSpPr>
          <p:nvPr/>
        </p:nvSpPr>
        <p:spPr bwMode="auto">
          <a:xfrm>
            <a:off x="1179513" y="4749800"/>
            <a:ext cx="5422900" cy="514350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最终运行效果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设计器中通过界面添加选择项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975" y="1911350"/>
            <a:ext cx="8229600" cy="2365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实现步骤（</a:t>
            </a:r>
            <a:r>
              <a:rPr lang="zh-CN" altLang="zh-CN" sz="2400" smtClean="0"/>
              <a:t>设计器中通过界面添加选择项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向窗体中添加</a:t>
            </a:r>
            <a:r>
              <a:rPr lang="en-US" altLang="zh-CN" sz="2000" smtClean="0"/>
              <a:t>ComboBox</a:t>
            </a:r>
            <a:r>
              <a:rPr lang="zh-CN" altLang="zh-CN" sz="2000" smtClean="0"/>
              <a:t>控件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选中控件，点击右上角黑色小三角，出现快捷菜单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打开“字符串集合编辑器”，输入选择项，每行一项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endParaRPr lang="zh-CN" altLang="en-US" sz="2000" smtClean="0"/>
          </a:p>
        </p:txBody>
      </p:sp>
      <p:pic>
        <p:nvPicPr>
          <p:cNvPr id="4" name="图片 12" descr="提示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104616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825" y="1954213"/>
            <a:ext cx="611981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3340100" y="3449638"/>
            <a:ext cx="1787525" cy="504825"/>
          </a:xfrm>
          <a:prstGeom prst="wedgeRoundRectCallout">
            <a:avLst>
              <a:gd name="adj1" fmla="val -47419"/>
              <a:gd name="adj2" fmla="val 7607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点击“小三角”，打开快捷菜单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4238625" y="4795838"/>
            <a:ext cx="2386013" cy="601662"/>
          </a:xfrm>
          <a:prstGeom prst="wedgeRoundRectCallout">
            <a:avLst>
              <a:gd name="adj1" fmla="val -57354"/>
              <a:gd name="adj2" fmla="val -1979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点击“编辑项”，打开“字符串集合编辑器”</a:t>
            </a:r>
            <a:endParaRPr lang="zh-CN" altLang="en-US" sz="1600" b="1" dirty="0">
              <a:latin typeface="+mn-ea"/>
              <a:ea typeface="+mn-ea"/>
            </a:endParaRPr>
          </a:p>
        </p:txBody>
      </p:sp>
      <p:pic>
        <p:nvPicPr>
          <p:cNvPr id="4096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825" y="1911350"/>
            <a:ext cx="6732588" cy="3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圆角矩形标注 7"/>
          <p:cNvSpPr>
            <a:spLocks noChangeArrowheads="1"/>
          </p:cNvSpPr>
          <p:nvPr/>
        </p:nvSpPr>
        <p:spPr bwMode="auto">
          <a:xfrm>
            <a:off x="2187575" y="3478213"/>
            <a:ext cx="3565525" cy="360362"/>
          </a:xfrm>
          <a:prstGeom prst="wedgeRoundRectCallout">
            <a:avLst>
              <a:gd name="adj1" fmla="val -59500"/>
              <a:gd name="adj2" fmla="val -1251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输入选择项后，点击确定，添加成功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8" grpId="1" animBg="1"/>
      <p:bldP spid="9" grpId="0" animBg="1"/>
      <p:bldP spid="9" grpId="1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488" y="4325938"/>
            <a:ext cx="8229600" cy="187166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+mn-ea"/>
              </a:rPr>
              <a:t>实现步骤（通过代码添加选择项）</a:t>
            </a:r>
            <a:endParaRPr lang="en-US" altLang="zh-CN" sz="24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</a:rPr>
              <a:t>在窗体加载时，编写代码添加选择项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</a:rPr>
              <a:t>使用</a:t>
            </a:r>
            <a:r>
              <a:rPr lang="en-US" altLang="zh-CN" sz="2000" dirty="0" smtClean="0">
                <a:latin typeface="+mn-ea"/>
              </a:rPr>
              <a:t>Add</a:t>
            </a:r>
            <a:r>
              <a:rPr lang="zh-CN" altLang="en-US" sz="2000" dirty="0" smtClean="0">
                <a:latin typeface="+mn-ea"/>
              </a:rPr>
              <a:t>方法，向</a:t>
            </a:r>
            <a:r>
              <a:rPr lang="en-US" altLang="zh-CN" sz="2000" dirty="0" err="1" smtClean="0">
                <a:latin typeface="+mn-ea"/>
              </a:rPr>
              <a:t>ComboBox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Items</a:t>
            </a:r>
            <a:r>
              <a:rPr lang="zh-CN" altLang="en-US" sz="2000" dirty="0" smtClean="0">
                <a:latin typeface="+mn-ea"/>
              </a:rPr>
              <a:t>属性中添加</a:t>
            </a:r>
            <a:endParaRPr lang="en-US" altLang="zh-CN" sz="2000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endParaRPr lang="zh-CN" altLang="en-US" sz="2000" dirty="0">
              <a:latin typeface="+mn-ea"/>
            </a:endParaRPr>
          </a:p>
        </p:txBody>
      </p:sp>
      <p:sp>
        <p:nvSpPr>
          <p:cNvPr id="2662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通过代码添加选择项</a:t>
            </a:r>
          </a:p>
        </p:txBody>
      </p:sp>
      <p:pic>
        <p:nvPicPr>
          <p:cNvPr id="7" name="图片 12" descr="提示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" y="342741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提问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488" y="1174750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/>
          <p:cNvSpPr txBox="1"/>
          <p:nvPr/>
        </p:nvSpPr>
        <p:spPr>
          <a:xfrm>
            <a:off x="214313" y="2220913"/>
            <a:ext cx="89296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Clr>
                <a:srgbClr val="00CC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+mn-ea"/>
                <a:ea typeface="+mn-ea"/>
              </a:rPr>
              <a:t>如果商品类别从数据库中读取，无法手动输入，则如何处理？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1231900" y="2917825"/>
            <a:ext cx="5422900" cy="514350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通过代码添加选择项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1" name="流程图: 可选过程 3"/>
          <p:cNvSpPr>
            <a:spLocks noChangeArrowheads="1"/>
          </p:cNvSpPr>
          <p:nvPr/>
        </p:nvSpPr>
        <p:spPr bwMode="auto">
          <a:xfrm>
            <a:off x="217488" y="2765425"/>
            <a:ext cx="8362950" cy="3157538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//</a:t>
            </a:r>
            <a:r>
              <a:rPr lang="zh-CN" altLang="zh-CN" sz="1800" dirty="0" smtClean="0">
                <a:latin typeface="+mn-ea"/>
                <a:ea typeface="+mn-ea"/>
              </a:rPr>
              <a:t>窗体的</a:t>
            </a:r>
            <a:r>
              <a:rPr lang="en-US" altLang="zh-CN" sz="1800" dirty="0" smtClean="0">
                <a:latin typeface="+mn-ea"/>
                <a:ea typeface="+mn-ea"/>
              </a:rPr>
              <a:t>Load</a:t>
            </a:r>
            <a:r>
              <a:rPr lang="zh-CN" altLang="zh-CN" sz="1800" dirty="0" smtClean="0">
                <a:latin typeface="+mn-ea"/>
                <a:ea typeface="+mn-ea"/>
              </a:rPr>
              <a:t>事件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private void </a:t>
            </a:r>
            <a:r>
              <a:rPr lang="en-US" altLang="zh-CN" sz="1800" dirty="0" err="1" smtClean="0">
                <a:latin typeface="+mn-ea"/>
                <a:ea typeface="+mn-ea"/>
              </a:rPr>
              <a:t>AddRecordForm_Load</a:t>
            </a:r>
            <a:r>
              <a:rPr lang="en-US" altLang="zh-CN" sz="1800" dirty="0" smtClean="0">
                <a:latin typeface="+mn-ea"/>
                <a:ea typeface="+mn-ea"/>
              </a:rPr>
              <a:t>(object sender, </a:t>
            </a:r>
            <a:r>
              <a:rPr lang="en-US" altLang="zh-CN" sz="1800" dirty="0" err="1" smtClean="0">
                <a:latin typeface="+mn-ea"/>
                <a:ea typeface="+mn-ea"/>
              </a:rPr>
              <a:t>EventArgs</a:t>
            </a:r>
            <a:r>
              <a:rPr lang="en-US" altLang="zh-CN" sz="1800" dirty="0" smtClean="0">
                <a:latin typeface="+mn-ea"/>
                <a:ea typeface="+mn-ea"/>
              </a:rPr>
              <a:t> e)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//</a:t>
            </a:r>
            <a:r>
              <a:rPr lang="zh-CN" altLang="zh-CN" sz="1800" dirty="0" smtClean="0">
                <a:latin typeface="+mn-ea"/>
                <a:ea typeface="+mn-ea"/>
              </a:rPr>
              <a:t>窗体加载时，向</a:t>
            </a:r>
            <a:r>
              <a:rPr lang="en-US" altLang="zh-CN" sz="1800" dirty="0" err="1" smtClean="0">
                <a:latin typeface="+mn-ea"/>
                <a:ea typeface="+mn-ea"/>
              </a:rPr>
              <a:t>ComboBox</a:t>
            </a:r>
            <a:r>
              <a:rPr lang="zh-CN" altLang="zh-CN" sz="1800" dirty="0" smtClean="0">
                <a:latin typeface="+mn-ea"/>
                <a:ea typeface="+mn-ea"/>
              </a:rPr>
              <a:t>中添加选择项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this.cb_type.Items.Add</a:t>
            </a:r>
            <a:r>
              <a:rPr lang="en-US" altLang="zh-CN" sz="1800" dirty="0" smtClean="0">
                <a:latin typeface="+mn-ea"/>
                <a:ea typeface="+mn-ea"/>
              </a:rPr>
              <a:t>("</a:t>
            </a:r>
            <a:r>
              <a:rPr lang="zh-CN" altLang="zh-CN" sz="1800" dirty="0" smtClean="0">
                <a:latin typeface="+mn-ea"/>
                <a:ea typeface="+mn-ea"/>
              </a:rPr>
              <a:t>日用百货</a:t>
            </a:r>
            <a:r>
              <a:rPr lang="en-US" altLang="zh-CN" sz="1800" dirty="0" smtClean="0">
                <a:latin typeface="+mn-ea"/>
                <a:ea typeface="+mn-ea"/>
              </a:rPr>
              <a:t>");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this.cb_type.Items.Add</a:t>
            </a:r>
            <a:r>
              <a:rPr lang="en-US" altLang="zh-CN" sz="1800" dirty="0" smtClean="0">
                <a:latin typeface="+mn-ea"/>
                <a:ea typeface="+mn-ea"/>
              </a:rPr>
              <a:t>("</a:t>
            </a:r>
            <a:r>
              <a:rPr lang="zh-CN" altLang="zh-CN" sz="1800" dirty="0" smtClean="0">
                <a:latin typeface="+mn-ea"/>
                <a:ea typeface="+mn-ea"/>
              </a:rPr>
              <a:t>服装鞋袜</a:t>
            </a:r>
            <a:r>
              <a:rPr lang="en-US" altLang="zh-CN" sz="1800" dirty="0" smtClean="0">
                <a:latin typeface="+mn-ea"/>
                <a:ea typeface="+mn-ea"/>
              </a:rPr>
              <a:t>");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this.cb_type.Items.Add</a:t>
            </a:r>
            <a:r>
              <a:rPr lang="en-US" altLang="zh-CN" sz="1800" dirty="0" smtClean="0">
                <a:latin typeface="+mn-ea"/>
                <a:ea typeface="+mn-ea"/>
              </a:rPr>
              <a:t>("</a:t>
            </a:r>
            <a:r>
              <a:rPr lang="zh-CN" altLang="zh-CN" sz="1800" dirty="0" smtClean="0">
                <a:latin typeface="+mn-ea"/>
                <a:ea typeface="+mn-ea"/>
              </a:rPr>
              <a:t>数码产品</a:t>
            </a:r>
            <a:r>
              <a:rPr lang="en-US" altLang="zh-CN" sz="1800" dirty="0" smtClean="0">
                <a:latin typeface="+mn-ea"/>
                <a:ea typeface="+mn-ea"/>
              </a:rPr>
              <a:t>");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this.cb_type.Items.Add</a:t>
            </a:r>
            <a:r>
              <a:rPr lang="en-US" altLang="zh-CN" sz="1800" dirty="0" smtClean="0">
                <a:latin typeface="+mn-ea"/>
                <a:ea typeface="+mn-ea"/>
              </a:rPr>
              <a:t>("</a:t>
            </a:r>
            <a:r>
              <a:rPr lang="zh-CN" altLang="zh-CN" sz="1800" dirty="0" smtClean="0">
                <a:latin typeface="+mn-ea"/>
                <a:ea typeface="+mn-ea"/>
              </a:rPr>
              <a:t>母婴用品</a:t>
            </a:r>
            <a:r>
              <a:rPr lang="en-US" altLang="zh-CN" sz="1800" dirty="0" smtClean="0">
                <a:latin typeface="+mn-ea"/>
                <a:ea typeface="+mn-ea"/>
              </a:rPr>
              <a:t>");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}</a:t>
            </a:r>
            <a:endParaRPr lang="zh-CN" altLang="zh-CN" sz="18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800" b="1" dirty="0" smtClean="0">
              <a:latin typeface="Adobe Gothic Std B" pitchFamily="34" charset="-128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1189038" y="4268788"/>
            <a:ext cx="4164012" cy="12858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6" name="圆角矩形标注 7"/>
          <p:cNvSpPr>
            <a:spLocks noChangeArrowheads="1"/>
          </p:cNvSpPr>
          <p:nvPr/>
        </p:nvSpPr>
        <p:spPr bwMode="auto">
          <a:xfrm>
            <a:off x="5502275" y="4232275"/>
            <a:ext cx="2930525" cy="738188"/>
          </a:xfrm>
          <a:prstGeom prst="wedgeRoundRectCallout">
            <a:avLst>
              <a:gd name="adj1" fmla="val -59500"/>
              <a:gd name="adj2" fmla="val -1251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使用</a:t>
            </a:r>
            <a:r>
              <a:rPr lang="en-US" altLang="zh-CN" sz="1600" b="1">
                <a:ea typeface="微软雅黑" pitchFamily="34" charset="-122"/>
              </a:rPr>
              <a:t>Add</a:t>
            </a:r>
            <a:r>
              <a:rPr lang="zh-CN" altLang="en-US" sz="1600" b="1">
                <a:ea typeface="微软雅黑" pitchFamily="34" charset="-122"/>
              </a:rPr>
              <a:t>方法向</a:t>
            </a:r>
            <a:r>
              <a:rPr lang="en-US" altLang="zh-CN" sz="1600" b="1">
                <a:ea typeface="微软雅黑" pitchFamily="34" charset="-122"/>
              </a:rPr>
              <a:t>ComboBox</a:t>
            </a:r>
            <a:r>
              <a:rPr lang="zh-CN" altLang="en-US" sz="1600" b="1">
                <a:ea typeface="微软雅黑" pitchFamily="34" charset="-122"/>
              </a:rPr>
              <a:t>的</a:t>
            </a:r>
            <a:r>
              <a:rPr lang="en-US" altLang="zh-CN" sz="1600" b="1">
                <a:ea typeface="微软雅黑" pitchFamily="34" charset="-122"/>
              </a:rPr>
              <a:t>Items</a:t>
            </a:r>
            <a:r>
              <a:rPr lang="zh-CN" altLang="en-US" sz="1600" b="1">
                <a:ea typeface="微软雅黑" pitchFamily="34" charset="-122"/>
              </a:rPr>
              <a:t>属性中添加选择项</a:t>
            </a:r>
          </a:p>
        </p:txBody>
      </p:sp>
      <p:sp>
        <p:nvSpPr>
          <p:cNvPr id="17" name="圆角矩形标注 7"/>
          <p:cNvSpPr>
            <a:spLocks noChangeArrowheads="1"/>
          </p:cNvSpPr>
          <p:nvPr/>
        </p:nvSpPr>
        <p:spPr bwMode="auto">
          <a:xfrm>
            <a:off x="1965325" y="5721350"/>
            <a:ext cx="4868863" cy="379413"/>
          </a:xfrm>
          <a:prstGeom prst="wedgeRoundRectCallout">
            <a:avLst>
              <a:gd name="adj1" fmla="val -46190"/>
              <a:gd name="adj2" fmla="val -523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sz="1600" b="1">
                <a:ea typeface="微软雅黑" pitchFamily="34" charset="-122"/>
              </a:rPr>
              <a:t>ComboBox</a:t>
            </a:r>
            <a:r>
              <a:rPr lang="zh-CN" altLang="en-US" sz="1600" b="1">
                <a:ea typeface="微软雅黑" pitchFamily="34" charset="-122"/>
              </a:rPr>
              <a:t>的所有选择项都保存在</a:t>
            </a:r>
            <a:r>
              <a:rPr lang="en-US" altLang="zh-CN" sz="1600" b="1">
                <a:ea typeface="微软雅黑" pitchFamily="34" charset="-122"/>
              </a:rPr>
              <a:t>Items</a:t>
            </a:r>
            <a:r>
              <a:rPr lang="zh-CN" altLang="en-US" sz="1600" b="1">
                <a:ea typeface="微软雅黑" pitchFamily="34" charset="-122"/>
              </a:rPr>
              <a:t>属性中</a:t>
            </a:r>
          </a:p>
        </p:txBody>
      </p:sp>
      <p:pic>
        <p:nvPicPr>
          <p:cNvPr id="4198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0150" y="3679825"/>
            <a:ext cx="56451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圆角矩形标注 7"/>
          <p:cNvSpPr>
            <a:spLocks noChangeArrowheads="1"/>
          </p:cNvSpPr>
          <p:nvPr/>
        </p:nvSpPr>
        <p:spPr bwMode="auto">
          <a:xfrm>
            <a:off x="4502150" y="4410075"/>
            <a:ext cx="3644900" cy="412750"/>
          </a:xfrm>
          <a:prstGeom prst="wedgeRoundRectCallout">
            <a:avLst>
              <a:gd name="adj1" fmla="val -58551"/>
              <a:gd name="adj2" fmla="val -2045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sz="1600" b="1">
                <a:ea typeface="微软雅黑" pitchFamily="34" charset="-122"/>
              </a:rPr>
              <a:t> </a:t>
            </a:r>
            <a:r>
              <a:rPr lang="zh-CN" altLang="en-US" sz="1600" b="1">
                <a:ea typeface="微软雅黑" pitchFamily="34" charset="-122"/>
              </a:rPr>
              <a:t>两种方式添加选择项，运行效果一致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 animBg="1"/>
      <p:bldP spid="11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设置下拉样式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363" y="1246188"/>
            <a:ext cx="8229600" cy="223202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 smtClean="0">
                <a:latin typeface="+mn-ea"/>
              </a:rPr>
              <a:t>DropDownStyle</a:t>
            </a:r>
            <a:r>
              <a:rPr lang="zh-CN" altLang="en-US" dirty="0" smtClean="0">
                <a:latin typeface="+mn-ea"/>
              </a:rPr>
              <a:t>属性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</a:rPr>
              <a:t>用于设置</a:t>
            </a:r>
            <a:r>
              <a:rPr lang="en-US" altLang="zh-CN" dirty="0" err="1" smtClean="0">
                <a:latin typeface="+mn-ea"/>
              </a:rPr>
              <a:t>ComboBox</a:t>
            </a:r>
            <a:r>
              <a:rPr lang="zh-CN" altLang="en-US" dirty="0" smtClean="0">
                <a:latin typeface="+mn-ea"/>
              </a:rPr>
              <a:t>的下拉样式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 err="1" smtClean="0">
                <a:latin typeface="+mn-ea"/>
              </a:rPr>
              <a:t>ComboBox</a:t>
            </a:r>
            <a:r>
              <a:rPr lang="zh-CN" altLang="en-US" dirty="0" smtClean="0">
                <a:latin typeface="+mn-ea"/>
              </a:rPr>
              <a:t>支持三种下拉样式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3363" y="3478213"/>
          <a:ext cx="8664575" cy="18732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00071"/>
                <a:gridCol w="6164504"/>
              </a:tblGrid>
              <a:tr h="4683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属性值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91448" marR="9144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+mn-ea"/>
                          <a:ea typeface="+mn-ea"/>
                        </a:rPr>
                        <a:t>说明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91448" marR="9144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313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Simple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91448" marR="9144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ComboBox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列表部分总是可见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91448" marR="9144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313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DropDown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（默认值）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91448" marR="9144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用户可以编辑控件的文本框部分，单击箭头才显示列表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91448" marR="9144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313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DropDownList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91448" marR="9144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用户不可以编辑控件的文本框部分，只能点击箭头选择一项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91448" marR="91448"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响应选项值更改事件</a:t>
            </a:r>
          </a:p>
        </p:txBody>
      </p:sp>
      <p:pic>
        <p:nvPicPr>
          <p:cNvPr id="4" name="图片 11" descr="思考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12553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477838" y="2027238"/>
            <a:ext cx="8208962" cy="2030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CC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+mn-ea"/>
                <a:ea typeface="+mn-ea"/>
              </a:rPr>
              <a:t>用户选择某一项后，如何获取选中的商品分类？</a:t>
            </a:r>
            <a:endParaRPr lang="en-US" altLang="zh-CN" sz="24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CC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+mn-ea"/>
                <a:ea typeface="+mn-ea"/>
              </a:rPr>
              <a:t>选择某一项后，将响应</a:t>
            </a:r>
            <a:r>
              <a:rPr lang="en-US" altLang="zh-CN" sz="2000" dirty="0" err="1">
                <a:latin typeface="+mn-ea"/>
                <a:ea typeface="+mn-ea"/>
              </a:rPr>
              <a:t>SelectedIndexChange</a:t>
            </a:r>
            <a:r>
              <a:rPr lang="zh-CN" altLang="en-US" sz="2000" dirty="0">
                <a:latin typeface="+mn-ea"/>
                <a:ea typeface="+mn-ea"/>
              </a:rPr>
              <a:t>选项值更改事件</a:t>
            </a:r>
            <a:endParaRPr lang="en-US" altLang="zh-CN" sz="20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CC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000" dirty="0" err="1">
                <a:latin typeface="+mn-ea"/>
                <a:ea typeface="+mn-ea"/>
              </a:rPr>
              <a:t>SelectedIndexChange</a:t>
            </a:r>
            <a:r>
              <a:rPr lang="zh-CN" altLang="en-US" sz="2000" dirty="0">
                <a:latin typeface="+mn-ea"/>
                <a:ea typeface="+mn-ea"/>
              </a:rPr>
              <a:t>事件在选项值更改时触发</a:t>
            </a:r>
            <a:endParaRPr lang="en-US" altLang="zh-CN" sz="20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CC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+mn-ea"/>
                <a:ea typeface="+mn-ea"/>
              </a:rPr>
              <a:t>在事件处理函数中，获取</a:t>
            </a:r>
            <a:r>
              <a:rPr lang="en-US" altLang="zh-CN" sz="2000" dirty="0" err="1">
                <a:latin typeface="+mn-ea"/>
                <a:ea typeface="+mn-ea"/>
              </a:rPr>
              <a:t>ComboBox</a:t>
            </a:r>
            <a:r>
              <a:rPr lang="zh-CN" altLang="en-US" sz="2000" dirty="0">
                <a:latin typeface="+mn-ea"/>
                <a:ea typeface="+mn-ea"/>
              </a:rPr>
              <a:t>的</a:t>
            </a:r>
            <a:r>
              <a:rPr lang="en-US" altLang="zh-CN" sz="2000" dirty="0">
                <a:latin typeface="+mn-ea"/>
                <a:ea typeface="+mn-ea"/>
              </a:rPr>
              <a:t>Text</a:t>
            </a:r>
            <a:r>
              <a:rPr lang="zh-CN" altLang="en-US" sz="2000" dirty="0">
                <a:latin typeface="+mn-ea"/>
                <a:ea typeface="+mn-ea"/>
              </a:rPr>
              <a:t>属性值即可</a:t>
            </a:r>
            <a:endParaRPr lang="en-US" altLang="zh-CN" sz="2000" dirty="0">
              <a:latin typeface="+mn-ea"/>
              <a:ea typeface="+mn-ea"/>
            </a:endParaRPr>
          </a:p>
        </p:txBody>
      </p:sp>
      <p:pic>
        <p:nvPicPr>
          <p:cNvPr id="7" name="图片 7" descr="示例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063" y="3978275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2324100" y="4257675"/>
            <a:ext cx="4119563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+mn-ea"/>
                <a:ea typeface="+mn-ea"/>
              </a:rPr>
              <a:t>获取选中的商品分类</a:t>
            </a:r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1671638" y="5530850"/>
            <a:ext cx="5422900" cy="514350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最终运行效果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5632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7100" y="2660650"/>
            <a:ext cx="6913563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圆角矩形标注 7"/>
          <p:cNvSpPr>
            <a:spLocks noChangeArrowheads="1"/>
          </p:cNvSpPr>
          <p:nvPr/>
        </p:nvSpPr>
        <p:spPr bwMode="auto">
          <a:xfrm>
            <a:off x="896938" y="3933825"/>
            <a:ext cx="3644900" cy="412750"/>
          </a:xfrm>
          <a:prstGeom prst="wedgeRoundRectCallout">
            <a:avLst>
              <a:gd name="adj1" fmla="val -4319"/>
              <a:gd name="adj2" fmla="val -105153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从</a:t>
            </a:r>
            <a:r>
              <a:rPr lang="en-US" altLang="zh-CN" sz="1600" b="1">
                <a:ea typeface="微软雅黑" pitchFamily="34" charset="-122"/>
              </a:rPr>
              <a:t>ComboBox</a:t>
            </a:r>
            <a:r>
              <a:rPr lang="zh-CN" altLang="en-US" sz="1600" b="1">
                <a:ea typeface="微软雅黑" pitchFamily="34" charset="-122"/>
              </a:rPr>
              <a:t>中选择一项商品类别</a:t>
            </a: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5280025" y="3378200"/>
            <a:ext cx="1092200" cy="50165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3" name="圆角矩形标注 7"/>
          <p:cNvSpPr>
            <a:spLocks noChangeArrowheads="1"/>
          </p:cNvSpPr>
          <p:nvPr/>
        </p:nvSpPr>
        <p:spPr bwMode="auto">
          <a:xfrm>
            <a:off x="4616450" y="3933825"/>
            <a:ext cx="3051175" cy="412750"/>
          </a:xfrm>
          <a:prstGeom prst="wedgeRoundRectCallout">
            <a:avLst>
              <a:gd name="adj1" fmla="val 3218"/>
              <a:gd name="adj2" fmla="val -9212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获取选中的值，在</a:t>
            </a:r>
            <a:r>
              <a:rPr lang="en-US" altLang="zh-CN" sz="1600" b="1">
                <a:ea typeface="微软雅黑" pitchFamily="34" charset="-122"/>
              </a:rPr>
              <a:t>Label</a:t>
            </a:r>
            <a:r>
              <a:rPr lang="zh-CN" altLang="en-US" sz="1600" b="1">
                <a:ea typeface="微软雅黑" pitchFamily="34" charset="-122"/>
              </a:rPr>
              <a:t>中展示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响应选项值更改事件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538" y="1954213"/>
            <a:ext cx="8456612" cy="3438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实现步骤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在设计器中双击下拉组合框控件，添加</a:t>
            </a:r>
            <a:r>
              <a:rPr lang="en-US" altLang="zh-CN" sz="2000" smtClean="0"/>
              <a:t>SelectedIndexChange</a:t>
            </a:r>
            <a:r>
              <a:rPr lang="zh-CN" altLang="zh-CN" sz="2000" smtClean="0"/>
              <a:t>事件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向窗体中添加一个标签控件</a:t>
            </a:r>
            <a:r>
              <a:rPr lang="en-US" altLang="zh-CN" sz="2000" smtClean="0"/>
              <a:t>Label</a:t>
            </a:r>
            <a:r>
              <a:rPr lang="zh-CN" altLang="zh-CN" sz="2000" smtClean="0"/>
              <a:t>，用于显示选中的商品类别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在</a:t>
            </a:r>
            <a:r>
              <a:rPr lang="en-US" altLang="zh-CN" sz="2000" smtClean="0"/>
              <a:t>SelectedIndexChange</a:t>
            </a:r>
            <a:r>
              <a:rPr lang="zh-CN" altLang="zh-CN" sz="2000" smtClean="0"/>
              <a:t>事件处理函数中编写</a:t>
            </a:r>
            <a:r>
              <a:rPr lang="zh-CN" altLang="en-US" sz="2000" smtClean="0"/>
              <a:t>代码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为了防止</a:t>
            </a:r>
            <a:r>
              <a:rPr lang="zh-CN" altLang="en-US" sz="2000" smtClean="0"/>
              <a:t>选项</a:t>
            </a:r>
            <a:r>
              <a:rPr lang="zh-CN" altLang="zh-CN" sz="2000" smtClean="0"/>
              <a:t>的文本被随意编辑，将</a:t>
            </a:r>
            <a:r>
              <a:rPr lang="en-US" altLang="zh-CN" sz="2000" smtClean="0"/>
              <a:t>ComboBox</a:t>
            </a:r>
            <a:r>
              <a:rPr lang="zh-CN" altLang="en-US" sz="2000" smtClean="0"/>
              <a:t>的</a:t>
            </a:r>
            <a:r>
              <a:rPr lang="en-US" altLang="zh-CN" sz="2000" smtClean="0"/>
              <a:t>DropDownStyle</a:t>
            </a:r>
            <a:r>
              <a:rPr lang="zh-CN" altLang="zh-CN" sz="2000" smtClean="0"/>
              <a:t>属性设置为</a:t>
            </a:r>
            <a:r>
              <a:rPr lang="en-US" altLang="zh-CN" sz="2000" smtClean="0"/>
              <a:t>DropDownList</a:t>
            </a:r>
            <a:endParaRPr lang="zh-CN" altLang="en-US" sz="2000" smtClean="0"/>
          </a:p>
        </p:txBody>
      </p:sp>
      <p:pic>
        <p:nvPicPr>
          <p:cNvPr id="4" name="图片 12" descr="提示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05251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流程图: 可选过程 3"/>
          <p:cNvSpPr>
            <a:spLocks noChangeArrowheads="1"/>
          </p:cNvSpPr>
          <p:nvPr/>
        </p:nvSpPr>
        <p:spPr bwMode="auto">
          <a:xfrm>
            <a:off x="271463" y="2693988"/>
            <a:ext cx="8640762" cy="2698750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private void </a:t>
            </a:r>
            <a:r>
              <a:rPr lang="en-US" altLang="zh-CN" sz="1800" dirty="0" err="1" smtClean="0">
                <a:latin typeface="+mn-ea"/>
                <a:ea typeface="+mn-ea"/>
              </a:rPr>
              <a:t>cb_type_SelectedIndexChanged</a:t>
            </a:r>
            <a:r>
              <a:rPr lang="en-US" altLang="zh-CN" sz="1800" dirty="0" smtClean="0">
                <a:latin typeface="+mn-ea"/>
                <a:ea typeface="+mn-ea"/>
              </a:rPr>
              <a:t>(object sender, </a:t>
            </a:r>
            <a:r>
              <a:rPr lang="en-US" altLang="zh-CN" sz="1800" dirty="0" err="1" smtClean="0">
                <a:latin typeface="+mn-ea"/>
                <a:ea typeface="+mn-ea"/>
              </a:rPr>
              <a:t>EventArgs</a:t>
            </a:r>
            <a:r>
              <a:rPr lang="en-US" altLang="zh-CN" sz="1800" dirty="0" smtClean="0">
                <a:latin typeface="+mn-ea"/>
                <a:ea typeface="+mn-ea"/>
              </a:rPr>
              <a:t> e)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//</a:t>
            </a:r>
            <a:r>
              <a:rPr lang="zh-CN" altLang="zh-CN" sz="1800" dirty="0" smtClean="0">
                <a:latin typeface="+mn-ea"/>
                <a:ea typeface="+mn-ea"/>
              </a:rPr>
              <a:t>获取选中的商品类别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string </a:t>
            </a:r>
            <a:r>
              <a:rPr lang="en-US" altLang="zh-CN" sz="1800" dirty="0" err="1" smtClean="0">
                <a:latin typeface="+mn-ea"/>
                <a:ea typeface="+mn-ea"/>
              </a:rPr>
              <a:t>selectedType</a:t>
            </a:r>
            <a:r>
              <a:rPr lang="en-US" altLang="zh-CN" sz="1800" dirty="0" smtClean="0">
                <a:latin typeface="+mn-ea"/>
                <a:ea typeface="+mn-ea"/>
              </a:rPr>
              <a:t> = </a:t>
            </a:r>
            <a:r>
              <a:rPr lang="en-US" altLang="zh-CN" sz="1800" dirty="0" err="1" smtClean="0">
                <a:latin typeface="+mn-ea"/>
                <a:ea typeface="+mn-ea"/>
              </a:rPr>
              <a:t>this.cb_type.Text</a:t>
            </a:r>
            <a:r>
              <a:rPr lang="en-US" altLang="zh-CN" sz="1800" dirty="0" smtClean="0">
                <a:latin typeface="+mn-ea"/>
                <a:ea typeface="+mn-ea"/>
              </a:rPr>
              <a:t>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//</a:t>
            </a:r>
            <a:r>
              <a:rPr lang="zh-CN" altLang="zh-CN" sz="1800" dirty="0" smtClean="0">
                <a:latin typeface="+mn-ea"/>
                <a:ea typeface="+mn-ea"/>
              </a:rPr>
              <a:t>显示到</a:t>
            </a:r>
            <a:r>
              <a:rPr lang="en-US" altLang="zh-CN" sz="1800" dirty="0" smtClean="0">
                <a:latin typeface="+mn-ea"/>
                <a:ea typeface="+mn-ea"/>
              </a:rPr>
              <a:t>Label</a:t>
            </a:r>
            <a:r>
              <a:rPr lang="zh-CN" altLang="zh-CN" sz="1800" dirty="0" smtClean="0">
                <a:latin typeface="+mn-ea"/>
                <a:ea typeface="+mn-ea"/>
              </a:rPr>
              <a:t>中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</a:t>
            </a:r>
            <a:r>
              <a:rPr lang="en-US" altLang="zh-CN" sz="1800" dirty="0" err="1" smtClean="0">
                <a:latin typeface="+mn-ea"/>
                <a:ea typeface="+mn-ea"/>
              </a:rPr>
              <a:t>this.lbl_type.Text</a:t>
            </a:r>
            <a:r>
              <a:rPr lang="en-US" altLang="zh-CN" sz="1800" dirty="0" smtClean="0">
                <a:latin typeface="+mn-ea"/>
                <a:ea typeface="+mn-ea"/>
              </a:rPr>
              <a:t> = </a:t>
            </a:r>
            <a:r>
              <a:rPr lang="en-US" altLang="zh-CN" sz="1800" dirty="0" err="1" smtClean="0">
                <a:latin typeface="+mn-ea"/>
                <a:ea typeface="+mn-ea"/>
              </a:rPr>
              <a:t>selectedType</a:t>
            </a:r>
            <a:r>
              <a:rPr lang="en-US" altLang="zh-CN" sz="1800" dirty="0" smtClean="0">
                <a:latin typeface="+mn-ea"/>
                <a:ea typeface="+mn-ea"/>
              </a:rPr>
              <a:t>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}</a:t>
            </a:r>
            <a:endParaRPr lang="zh-CN" altLang="zh-CN" sz="1800" dirty="0" smtClean="0">
              <a:latin typeface="+mn-ea"/>
              <a:ea typeface="+mn-ea"/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827088" y="3429000"/>
            <a:ext cx="4608512" cy="72231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7" name="圆角矩形标注 7"/>
          <p:cNvSpPr>
            <a:spLocks noChangeArrowheads="1"/>
          </p:cNvSpPr>
          <p:nvPr/>
        </p:nvSpPr>
        <p:spPr bwMode="auto">
          <a:xfrm>
            <a:off x="5684838" y="3673475"/>
            <a:ext cx="2886075" cy="577850"/>
          </a:xfrm>
          <a:prstGeom prst="wedgeRoundRectCallout">
            <a:avLst>
              <a:gd name="adj1" fmla="val -66301"/>
              <a:gd name="adj2" fmla="val -2371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在选项值更改事件中，获取</a:t>
            </a:r>
            <a:r>
              <a:rPr lang="en-US" altLang="zh-CN" sz="1600" b="1">
                <a:ea typeface="微软雅黑" pitchFamily="34" charset="-122"/>
              </a:rPr>
              <a:t>Text</a:t>
            </a:r>
            <a:r>
              <a:rPr lang="zh-CN" altLang="en-US" sz="1600" b="1">
                <a:ea typeface="微软雅黑" pitchFamily="34" charset="-122"/>
              </a:rPr>
              <a:t>属性，即为选中的值</a:t>
            </a:r>
          </a:p>
        </p:txBody>
      </p:sp>
      <p:pic>
        <p:nvPicPr>
          <p:cNvPr id="5734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793750"/>
            <a:ext cx="6088063" cy="232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7"/>
          <p:cNvSpPr>
            <a:spLocks noChangeArrowheads="1"/>
          </p:cNvSpPr>
          <p:nvPr/>
        </p:nvSpPr>
        <p:spPr bwMode="auto">
          <a:xfrm>
            <a:off x="3521075" y="3752850"/>
            <a:ext cx="2960688" cy="741363"/>
          </a:xfrm>
          <a:prstGeom prst="wedgeRoundRectCallout">
            <a:avLst>
              <a:gd name="adj1" fmla="val -61303"/>
              <a:gd name="adj2" fmla="val -6002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下拉样式改为</a:t>
            </a:r>
            <a:r>
              <a:rPr lang="en-US" altLang="zh-CN" sz="1600" b="1" dirty="0" err="1" smtClean="0">
                <a:latin typeface="+mn-ea"/>
                <a:ea typeface="+mn-ea"/>
              </a:rPr>
              <a:t>DropDownList</a:t>
            </a:r>
            <a:r>
              <a:rPr lang="zh-CN" altLang="en-US" sz="1600" b="1" dirty="0" smtClean="0">
                <a:latin typeface="+mn-ea"/>
                <a:ea typeface="+mn-ea"/>
              </a:rPr>
              <a:t>将无法编辑</a:t>
            </a:r>
            <a:r>
              <a:rPr lang="en-US" altLang="zh-CN" sz="1600" b="1" dirty="0" err="1" smtClean="0">
                <a:latin typeface="+mn-ea"/>
                <a:ea typeface="+mn-ea"/>
              </a:rPr>
              <a:t>ComboBox</a:t>
            </a:r>
            <a:r>
              <a:rPr lang="zh-CN" altLang="en-US" sz="1600" b="1" dirty="0" smtClean="0">
                <a:latin typeface="+mn-ea"/>
                <a:ea typeface="+mn-ea"/>
              </a:rPr>
              <a:t>选项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复选框控件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125538"/>
            <a:ext cx="8229600" cy="34544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</a:rPr>
              <a:t>复选框控件（</a:t>
            </a:r>
            <a:r>
              <a:rPr lang="en-US" altLang="zh-CN" dirty="0" err="1" smtClean="0">
                <a:latin typeface="+mn-ea"/>
              </a:rPr>
              <a:t>CheckBox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dirty="0" smtClean="0">
                <a:latin typeface="+mn-ea"/>
              </a:rPr>
              <a:t>用于</a:t>
            </a:r>
            <a:r>
              <a:rPr lang="zh-CN" altLang="zh-CN" dirty="0">
                <a:latin typeface="+mn-ea"/>
              </a:rPr>
              <a:t>为用户提供多项</a:t>
            </a:r>
            <a:r>
              <a:rPr lang="zh-CN" altLang="zh-CN" dirty="0" smtClean="0">
                <a:latin typeface="+mn-ea"/>
              </a:rPr>
              <a:t>选择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>
                <a:latin typeface="+mn-ea"/>
              </a:rPr>
              <a:t>Text</a:t>
            </a:r>
            <a:r>
              <a:rPr lang="zh-CN" altLang="en-US" dirty="0" smtClean="0">
                <a:latin typeface="+mn-ea"/>
              </a:rPr>
              <a:t>属性用于指定控件右侧文本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>
                <a:latin typeface="+mn-ea"/>
              </a:rPr>
              <a:t>Checked</a:t>
            </a:r>
            <a:r>
              <a:rPr lang="zh-CN" altLang="zh-CN" dirty="0" smtClean="0">
                <a:latin typeface="+mn-ea"/>
              </a:rPr>
              <a:t>属性</a:t>
            </a:r>
            <a:r>
              <a:rPr lang="zh-CN" altLang="en-US" dirty="0" smtClean="0">
                <a:latin typeface="+mn-ea"/>
              </a:rPr>
              <a:t>可以</a:t>
            </a:r>
            <a:r>
              <a:rPr lang="zh-CN" altLang="zh-CN" dirty="0" smtClean="0">
                <a:latin typeface="+mn-ea"/>
              </a:rPr>
              <a:t>控制</a:t>
            </a:r>
            <a:r>
              <a:rPr lang="zh-CN" altLang="en-US" dirty="0" smtClean="0">
                <a:latin typeface="+mn-ea"/>
              </a:rPr>
              <a:t>其</a:t>
            </a:r>
            <a:r>
              <a:rPr lang="zh-CN" altLang="zh-CN" dirty="0" smtClean="0">
                <a:latin typeface="+mn-ea"/>
              </a:rPr>
              <a:t>选中状态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dirty="0">
                <a:latin typeface="+mn-ea"/>
              </a:rPr>
              <a:t>选中</a:t>
            </a:r>
            <a:r>
              <a:rPr lang="zh-CN" altLang="zh-CN" dirty="0" smtClean="0">
                <a:latin typeface="+mn-ea"/>
              </a:rPr>
              <a:t>状态</a:t>
            </a:r>
            <a:r>
              <a:rPr lang="zh-CN" altLang="en-US" dirty="0" smtClean="0">
                <a:latin typeface="+mn-ea"/>
              </a:rPr>
              <a:t>发生</a:t>
            </a:r>
            <a:r>
              <a:rPr lang="zh-CN" altLang="zh-CN" dirty="0" smtClean="0">
                <a:latin typeface="+mn-ea"/>
              </a:rPr>
              <a:t>变化</a:t>
            </a:r>
            <a:r>
              <a:rPr lang="zh-CN" altLang="zh-CN" dirty="0">
                <a:latin typeface="+mn-ea"/>
              </a:rPr>
              <a:t>时</a:t>
            </a:r>
            <a:r>
              <a:rPr lang="zh-CN" altLang="zh-CN" dirty="0" smtClean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将</a:t>
            </a:r>
            <a:r>
              <a:rPr lang="zh-CN" altLang="zh-CN" dirty="0" smtClean="0">
                <a:latin typeface="+mn-ea"/>
              </a:rPr>
              <a:t>触发</a:t>
            </a:r>
            <a:r>
              <a:rPr lang="en-US" altLang="zh-CN" dirty="0" err="1" smtClean="0">
                <a:latin typeface="+mn-ea"/>
              </a:rPr>
              <a:t>CheckedChanged</a:t>
            </a:r>
            <a:r>
              <a:rPr lang="zh-CN" altLang="zh-CN" dirty="0" smtClean="0">
                <a:latin typeface="+mn-ea"/>
              </a:rPr>
              <a:t>事件</a:t>
            </a:r>
            <a:endParaRPr lang="zh-CN" altLang="en-US" dirty="0">
              <a:latin typeface="+mn-ea"/>
            </a:endParaRPr>
          </a:p>
        </p:txBody>
      </p:sp>
      <p:pic>
        <p:nvPicPr>
          <p:cNvPr id="5" name="图片 7" descr="示例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763" y="475456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263775" y="5033963"/>
            <a:ext cx="6418263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+mn-ea"/>
                <a:ea typeface="+mn-ea"/>
              </a:rPr>
              <a:t>实现商品促销时段多选效果</a:t>
            </a:r>
          </a:p>
        </p:txBody>
      </p:sp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1901825" y="5830888"/>
            <a:ext cx="6053138" cy="514350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最终运行效果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5837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975" y="1176338"/>
            <a:ext cx="5176838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7"/>
          <p:cNvSpPr>
            <a:spLocks noChangeArrowheads="1"/>
          </p:cNvSpPr>
          <p:nvPr/>
        </p:nvSpPr>
        <p:spPr bwMode="auto">
          <a:xfrm>
            <a:off x="4087813" y="3532188"/>
            <a:ext cx="2632075" cy="577850"/>
          </a:xfrm>
          <a:prstGeom prst="wedgeRoundRectCallout">
            <a:avLst>
              <a:gd name="adj1" fmla="val -40236"/>
              <a:gd name="adj2" fmla="val -7258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选择促销时段后，点击添加按钮，展示选择结果</a:t>
            </a: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3419475" y="2205038"/>
            <a:ext cx="3300413" cy="64928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1" name="圆角矩形标注 7"/>
          <p:cNvSpPr>
            <a:spLocks noChangeArrowheads="1"/>
          </p:cNvSpPr>
          <p:nvPr/>
        </p:nvSpPr>
        <p:spPr bwMode="auto">
          <a:xfrm>
            <a:off x="3989388" y="1747838"/>
            <a:ext cx="2160587" cy="404812"/>
          </a:xfrm>
          <a:prstGeom prst="wedgeRoundRectCallout">
            <a:avLst>
              <a:gd name="adj1" fmla="val -38528"/>
              <a:gd name="adj2" fmla="val 9196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促销时段，允许多选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复选框控件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913" y="1954213"/>
            <a:ext cx="8229600" cy="34909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实现步骤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向窗体中添加四个</a:t>
            </a:r>
            <a:r>
              <a:rPr lang="en-US" altLang="zh-CN" sz="2000" smtClean="0"/>
              <a:t>CheckBox</a:t>
            </a:r>
            <a:r>
              <a:rPr lang="zh-CN" altLang="zh-CN" sz="2000" smtClean="0"/>
              <a:t>控件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按界面要求，</a:t>
            </a:r>
            <a:r>
              <a:rPr lang="zh-CN" altLang="zh-CN" sz="2000" smtClean="0"/>
              <a:t>分别设置</a:t>
            </a:r>
            <a:r>
              <a:rPr lang="en-US" altLang="zh-CN" sz="2000" smtClean="0"/>
              <a:t>Text</a:t>
            </a:r>
            <a:r>
              <a:rPr lang="zh-CN" altLang="zh-CN" sz="2000" smtClean="0"/>
              <a:t>属性值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zh-CN" sz="2000" smtClean="0"/>
              <a:t>为“添加”按钮添加</a:t>
            </a:r>
            <a:r>
              <a:rPr lang="en-US" altLang="zh-CN" sz="2000" smtClean="0"/>
              <a:t>Click</a:t>
            </a:r>
            <a:r>
              <a:rPr lang="zh-CN" altLang="zh-CN" sz="2000" smtClean="0"/>
              <a:t>单击事件，在事件处理函数中编写代码</a:t>
            </a:r>
            <a:endParaRPr lang="en-US" altLang="zh-CN" sz="2000" smtClean="0"/>
          </a:p>
          <a:p>
            <a:pPr lvl="2">
              <a:lnSpc>
                <a:spcPct val="150000"/>
              </a:lnSpc>
            </a:pPr>
            <a:r>
              <a:rPr lang="zh-CN" altLang="zh-CN" sz="1600" smtClean="0"/>
              <a:t>逐个判断</a:t>
            </a:r>
            <a:r>
              <a:rPr lang="en-US" altLang="zh-CN" sz="1600" smtClean="0"/>
              <a:t>CheckBox</a:t>
            </a:r>
            <a:r>
              <a:rPr lang="zh-CN" altLang="zh-CN" sz="1600" smtClean="0"/>
              <a:t>是否选中</a:t>
            </a:r>
            <a:r>
              <a:rPr lang="zh-CN" altLang="en-US" sz="1600" smtClean="0"/>
              <a:t>（</a:t>
            </a:r>
            <a:r>
              <a:rPr lang="en-US" altLang="zh-CN" sz="1600" smtClean="0"/>
              <a:t>Checked</a:t>
            </a:r>
            <a:r>
              <a:rPr lang="zh-CN" altLang="en-US" sz="1600" smtClean="0"/>
              <a:t>属性是否为</a:t>
            </a:r>
            <a:r>
              <a:rPr lang="en-US" altLang="zh-CN" sz="1600" smtClean="0"/>
              <a:t>true</a:t>
            </a:r>
            <a:r>
              <a:rPr lang="zh-CN" altLang="en-US" sz="1600" smtClean="0"/>
              <a:t>）</a:t>
            </a:r>
            <a:endParaRPr lang="en-US" altLang="zh-CN" sz="1600" smtClean="0"/>
          </a:p>
          <a:p>
            <a:pPr lvl="2">
              <a:lnSpc>
                <a:spcPct val="150000"/>
              </a:lnSpc>
            </a:pPr>
            <a:r>
              <a:rPr lang="zh-CN" altLang="zh-CN" sz="1600" smtClean="0"/>
              <a:t>如果被选中，则</a:t>
            </a:r>
            <a:r>
              <a:rPr lang="zh-CN" altLang="en-US" sz="1600" smtClean="0"/>
              <a:t>拼接</a:t>
            </a:r>
            <a:r>
              <a:rPr lang="zh-CN" altLang="zh-CN" sz="1600" smtClean="0"/>
              <a:t>该控件的文本值</a:t>
            </a:r>
            <a:endParaRPr lang="en-US" altLang="zh-CN" sz="1600" smtClean="0"/>
          </a:p>
          <a:p>
            <a:pPr lvl="2">
              <a:lnSpc>
                <a:spcPct val="150000"/>
              </a:lnSpc>
            </a:pPr>
            <a:r>
              <a:rPr lang="zh-CN" altLang="en-US" sz="1600" smtClean="0"/>
              <a:t>弹出提示框，显示拼接后的结果</a:t>
            </a:r>
          </a:p>
        </p:txBody>
      </p:sp>
      <p:pic>
        <p:nvPicPr>
          <p:cNvPr id="4" name="图片 12" descr="提示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05251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流程图: 可选过程 3"/>
          <p:cNvSpPr>
            <a:spLocks noChangeArrowheads="1"/>
          </p:cNvSpPr>
          <p:nvPr/>
        </p:nvSpPr>
        <p:spPr bwMode="auto">
          <a:xfrm>
            <a:off x="0" y="1143000"/>
            <a:ext cx="9172575" cy="5256213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/>
              <a:t>        </a:t>
            </a:r>
            <a:r>
              <a:rPr lang="en-US" altLang="zh-CN" sz="1800" dirty="0" smtClean="0">
                <a:latin typeface="+mn-ea"/>
                <a:ea typeface="+mn-ea"/>
              </a:rPr>
              <a:t>private void button3_Click(object sender, </a:t>
            </a:r>
            <a:r>
              <a:rPr lang="en-US" altLang="zh-CN" sz="1800" dirty="0" err="1" smtClean="0">
                <a:latin typeface="+mn-ea"/>
                <a:ea typeface="+mn-ea"/>
              </a:rPr>
              <a:t>EventArgs</a:t>
            </a:r>
            <a:r>
              <a:rPr lang="en-US" altLang="zh-CN" sz="1800" dirty="0" smtClean="0">
                <a:latin typeface="+mn-ea"/>
                <a:ea typeface="+mn-ea"/>
              </a:rPr>
              <a:t> e)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string </a:t>
            </a:r>
            <a:r>
              <a:rPr lang="en-US" altLang="zh-CN" sz="1800" dirty="0" err="1" smtClean="0">
                <a:latin typeface="+mn-ea"/>
                <a:ea typeface="+mn-ea"/>
              </a:rPr>
              <a:t>promotionTime</a:t>
            </a:r>
            <a:r>
              <a:rPr lang="en-US" altLang="zh-CN" sz="1800" dirty="0" smtClean="0">
                <a:latin typeface="+mn-ea"/>
                <a:ea typeface="+mn-ea"/>
              </a:rPr>
              <a:t> = "";</a:t>
            </a:r>
            <a:r>
              <a:rPr lang="en-US" altLang="zh-CN" sz="1800" dirty="0" smtClean="0">
                <a:latin typeface="+mn-ea"/>
              </a:rPr>
              <a:t>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if (this.checkBox1.Checked)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    </a:t>
            </a:r>
            <a:r>
              <a:rPr lang="en-US" altLang="zh-CN" sz="1800" dirty="0" err="1" smtClean="0">
                <a:latin typeface="+mn-ea"/>
                <a:ea typeface="+mn-ea"/>
              </a:rPr>
              <a:t>promotionTime</a:t>
            </a:r>
            <a:r>
              <a:rPr lang="en-US" altLang="zh-CN" sz="1800" dirty="0" smtClean="0">
                <a:latin typeface="+mn-ea"/>
                <a:ea typeface="+mn-ea"/>
              </a:rPr>
              <a:t> += this.checkBox1.Text + ",";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if (this.checkBox2.Checked)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    </a:t>
            </a:r>
            <a:r>
              <a:rPr lang="en-US" altLang="zh-CN" sz="1800" dirty="0" err="1" smtClean="0">
                <a:latin typeface="+mn-ea"/>
                <a:ea typeface="+mn-ea"/>
              </a:rPr>
              <a:t>promotionTime</a:t>
            </a:r>
            <a:r>
              <a:rPr lang="en-US" altLang="zh-CN" sz="1800" dirty="0" smtClean="0">
                <a:latin typeface="+mn-ea"/>
                <a:ea typeface="+mn-ea"/>
              </a:rPr>
              <a:t> += this.checkBox2.Text + ",";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if (this.checkBox3.Checked)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    </a:t>
            </a:r>
            <a:r>
              <a:rPr lang="en-US" altLang="zh-CN" sz="1800" dirty="0" err="1" smtClean="0">
                <a:latin typeface="+mn-ea"/>
                <a:ea typeface="+mn-ea"/>
              </a:rPr>
              <a:t>promotionTime</a:t>
            </a:r>
            <a:r>
              <a:rPr lang="en-US" altLang="zh-CN" sz="1800" dirty="0" smtClean="0">
                <a:latin typeface="+mn-ea"/>
                <a:ea typeface="+mn-ea"/>
              </a:rPr>
              <a:t> += this.checkBox3.Text + ",";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if (this.checkBox4.Checked)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    </a:t>
            </a:r>
            <a:r>
              <a:rPr lang="en-US" altLang="zh-CN" sz="1800" dirty="0" err="1" smtClean="0">
                <a:latin typeface="+mn-ea"/>
                <a:ea typeface="+mn-ea"/>
              </a:rPr>
              <a:t>promotionTime</a:t>
            </a:r>
            <a:r>
              <a:rPr lang="en-US" altLang="zh-CN" sz="1800" dirty="0" smtClean="0">
                <a:latin typeface="+mn-ea"/>
                <a:ea typeface="+mn-ea"/>
              </a:rPr>
              <a:t> += this.checkBox4.Text + ",";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//</a:t>
            </a:r>
            <a:r>
              <a:rPr lang="zh-CN" altLang="zh-CN" sz="1800" dirty="0" smtClean="0">
                <a:latin typeface="+mn-ea"/>
                <a:ea typeface="+mn-ea"/>
              </a:rPr>
              <a:t>弹出对话框，显示最终的促销时段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MessageBox.Show</a:t>
            </a:r>
            <a:r>
              <a:rPr lang="en-US" altLang="zh-CN" sz="1800" dirty="0" smtClean="0">
                <a:latin typeface="+mn-ea"/>
                <a:ea typeface="+mn-ea"/>
              </a:rPr>
              <a:t>("</a:t>
            </a:r>
            <a:r>
              <a:rPr lang="zh-CN" altLang="zh-CN" sz="1800" dirty="0" smtClean="0">
                <a:latin typeface="+mn-ea"/>
                <a:ea typeface="+mn-ea"/>
              </a:rPr>
              <a:t>促销时段</a:t>
            </a:r>
            <a:r>
              <a:rPr lang="en-US" altLang="zh-CN" sz="1800" dirty="0" smtClean="0">
                <a:latin typeface="+mn-ea"/>
                <a:ea typeface="+mn-ea"/>
              </a:rPr>
              <a:t>:" + </a:t>
            </a:r>
            <a:r>
              <a:rPr lang="en-US" altLang="zh-CN" sz="1800" dirty="0" err="1" smtClean="0">
                <a:latin typeface="+mn-ea"/>
                <a:ea typeface="+mn-ea"/>
              </a:rPr>
              <a:t>promotionTime</a:t>
            </a:r>
            <a:r>
              <a:rPr lang="en-US" altLang="zh-CN" sz="1800" dirty="0" smtClean="0">
                <a:latin typeface="+mn-ea"/>
                <a:ea typeface="+mn-ea"/>
              </a:rPr>
              <a:t>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}</a:t>
            </a:r>
            <a:endParaRPr lang="zh-CN" altLang="zh-CN" sz="1800" dirty="0" smtClean="0">
              <a:latin typeface="+mn-ea"/>
              <a:ea typeface="+mn-ea"/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1057275" y="2403475"/>
            <a:ext cx="5689600" cy="260985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7" name="圆角矩形标注 7"/>
          <p:cNvSpPr>
            <a:spLocks noChangeArrowheads="1"/>
          </p:cNvSpPr>
          <p:nvPr/>
        </p:nvSpPr>
        <p:spPr bwMode="auto">
          <a:xfrm>
            <a:off x="5683250" y="3860800"/>
            <a:ext cx="3425825" cy="577850"/>
          </a:xfrm>
          <a:prstGeom prst="wedgeRoundRectCallout">
            <a:avLst>
              <a:gd name="adj1" fmla="val -66301"/>
              <a:gd name="adj2" fmla="val -2371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逐一判断，</a:t>
            </a:r>
            <a:r>
              <a:rPr lang="en-US" altLang="zh-CN" sz="1600" b="1">
                <a:ea typeface="微软雅黑" pitchFamily="34" charset="-122"/>
              </a:rPr>
              <a:t>CheckBox</a:t>
            </a:r>
            <a:r>
              <a:rPr lang="zh-CN" altLang="en-US" sz="1600" b="1">
                <a:ea typeface="微软雅黑" pitchFamily="34" charset="-122"/>
              </a:rPr>
              <a:t>是否被选中，如果选中，则对其文本值进行拼接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理论内容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了解控件的分类、基本操作</a:t>
            </a:r>
            <a:endParaRPr lang="en-US" altLang="zh-CN" smtClean="0"/>
          </a:p>
          <a:p>
            <a:r>
              <a:rPr lang="zh-CN" altLang="zh-CN" smtClean="0"/>
              <a:t>掌握文本类控件的使用</a:t>
            </a:r>
            <a:endParaRPr lang="en-US" altLang="zh-CN" smtClean="0"/>
          </a:p>
          <a:p>
            <a:r>
              <a:rPr lang="zh-CN" altLang="zh-CN" smtClean="0"/>
              <a:t>掌握菜单栏、工具栏和状态栏的用法</a:t>
            </a:r>
            <a:endParaRPr lang="en-US" altLang="zh-CN" smtClean="0"/>
          </a:p>
          <a:p>
            <a:r>
              <a:rPr lang="zh-CN" altLang="zh-CN" smtClean="0"/>
              <a:t>掌握选择类控件的用法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单选按钮控件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413" y="1196975"/>
            <a:ext cx="8569325" cy="338455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</a:rPr>
              <a:t>单选按钮（</a:t>
            </a:r>
            <a:r>
              <a:rPr lang="en-US" altLang="zh-CN" dirty="0" err="1" smtClean="0">
                <a:latin typeface="+mn-ea"/>
              </a:rPr>
              <a:t>RadioButton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</a:rPr>
              <a:t>用于为用户提供唯一选择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>
                <a:latin typeface="+mn-ea"/>
              </a:rPr>
              <a:t>Text</a:t>
            </a:r>
            <a:r>
              <a:rPr lang="zh-CN" altLang="en-US" dirty="0" smtClean="0">
                <a:latin typeface="+mn-ea"/>
              </a:rPr>
              <a:t>属性用于指定按钮右侧文本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>
                <a:latin typeface="+mn-ea"/>
              </a:rPr>
              <a:t>Checked</a:t>
            </a:r>
            <a:r>
              <a:rPr lang="zh-CN" altLang="en-US" dirty="0" smtClean="0">
                <a:latin typeface="+mn-ea"/>
              </a:rPr>
              <a:t>属性用于控制其选中状态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dirty="0" smtClean="0">
                <a:latin typeface="+mn-ea"/>
              </a:rPr>
              <a:t>当选</a:t>
            </a:r>
            <a:r>
              <a:rPr lang="zh-CN" altLang="zh-CN" dirty="0">
                <a:latin typeface="+mn-ea"/>
              </a:rPr>
              <a:t>中状态发生更改时</a:t>
            </a:r>
            <a:r>
              <a:rPr lang="zh-CN" altLang="zh-CN" dirty="0" smtClean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将</a:t>
            </a:r>
            <a:r>
              <a:rPr lang="zh-CN" altLang="zh-CN" dirty="0" smtClean="0">
                <a:latin typeface="+mn-ea"/>
              </a:rPr>
              <a:t>触发</a:t>
            </a:r>
            <a:r>
              <a:rPr lang="en-US" altLang="zh-CN" dirty="0" err="1" smtClean="0">
                <a:latin typeface="+mn-ea"/>
              </a:rPr>
              <a:t>CheckedChanged</a:t>
            </a:r>
            <a:r>
              <a:rPr lang="zh-CN" altLang="zh-CN" dirty="0" smtClean="0">
                <a:latin typeface="+mn-ea"/>
              </a:rPr>
              <a:t>事件</a:t>
            </a:r>
            <a:endParaRPr lang="zh-CN" altLang="en-US" dirty="0">
              <a:latin typeface="+mn-ea"/>
            </a:endParaRPr>
          </a:p>
        </p:txBody>
      </p:sp>
      <p:pic>
        <p:nvPicPr>
          <p:cNvPr id="4" name="图片 7" descr="示例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50" y="4535488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379663" y="4814888"/>
            <a:ext cx="6418262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+mn-ea"/>
                <a:ea typeface="+mn-ea"/>
              </a:rPr>
              <a:t>实现商品促销方案单选效果</a:t>
            </a:r>
          </a:p>
        </p:txBody>
      </p:sp>
      <p:sp>
        <p:nvSpPr>
          <p:cNvPr id="8" name="AutoShape 19"/>
          <p:cNvSpPr>
            <a:spLocks noChangeArrowheads="1"/>
          </p:cNvSpPr>
          <p:nvPr/>
        </p:nvSpPr>
        <p:spPr bwMode="auto">
          <a:xfrm>
            <a:off x="1290638" y="5791200"/>
            <a:ext cx="6051550" cy="514350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最终运行效果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5939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1575" y="1897063"/>
            <a:ext cx="62896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2466975" y="3978275"/>
            <a:ext cx="4032250" cy="8540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1" name="圆角矩形标注 7"/>
          <p:cNvSpPr>
            <a:spLocks noChangeArrowheads="1"/>
          </p:cNvSpPr>
          <p:nvPr/>
        </p:nvSpPr>
        <p:spPr bwMode="auto">
          <a:xfrm>
            <a:off x="3330575" y="3492500"/>
            <a:ext cx="2952750" cy="436563"/>
          </a:xfrm>
          <a:prstGeom prst="wedgeRoundRectCallout">
            <a:avLst>
              <a:gd name="adj1" fmla="val -41963"/>
              <a:gd name="adj2" fmla="val 90310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促销方案，只允许单选</a:t>
            </a:r>
          </a:p>
        </p:txBody>
      </p:sp>
      <p:pic>
        <p:nvPicPr>
          <p:cNvPr id="5939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538" y="1125538"/>
            <a:ext cx="8926512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圆角矩形标注 7"/>
          <p:cNvSpPr>
            <a:spLocks noChangeArrowheads="1"/>
          </p:cNvSpPr>
          <p:nvPr/>
        </p:nvSpPr>
        <p:spPr bwMode="auto">
          <a:xfrm>
            <a:off x="976313" y="2586038"/>
            <a:ext cx="3830637" cy="479425"/>
          </a:xfrm>
          <a:prstGeom prst="wedgeRoundRectCallout">
            <a:avLst>
              <a:gd name="adj1" fmla="val 64713"/>
              <a:gd name="adj2" fmla="val -3494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当选中的方案改变时，展示选中的结果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 animBg="1"/>
      <p:bldP spid="10" grpId="0" animBg="1"/>
      <p:bldP spid="10" grpId="1" animBg="1"/>
      <p:bldP spid="11" grpId="0" animBg="1"/>
      <p:bldP spid="11" grpId="1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单选按钮控件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844675"/>
            <a:ext cx="8415337" cy="4354513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</a:rPr>
              <a:t>实现步骤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dirty="0" smtClean="0">
                <a:latin typeface="+mn-ea"/>
              </a:rPr>
              <a:t>向窗体中添加</a:t>
            </a:r>
            <a:r>
              <a:rPr lang="en-US" altLang="zh-CN" dirty="0" smtClean="0">
                <a:latin typeface="+mn-ea"/>
              </a:rPr>
              <a:t>5</a:t>
            </a:r>
            <a:r>
              <a:rPr lang="zh-CN" altLang="zh-CN" dirty="0" smtClean="0">
                <a:latin typeface="+mn-ea"/>
              </a:rPr>
              <a:t>个</a:t>
            </a:r>
            <a:r>
              <a:rPr lang="en-US" altLang="zh-CN" dirty="0" err="1" smtClean="0">
                <a:latin typeface="+mn-ea"/>
              </a:rPr>
              <a:t>RadioButton</a:t>
            </a:r>
            <a:r>
              <a:rPr lang="zh-CN" altLang="zh-CN" dirty="0" smtClean="0">
                <a:latin typeface="+mn-ea"/>
              </a:rPr>
              <a:t>控件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</a:rPr>
              <a:t>分别设置</a:t>
            </a:r>
            <a:r>
              <a:rPr lang="en-US" altLang="zh-CN" dirty="0" smtClean="0">
                <a:latin typeface="+mn-ea"/>
              </a:rPr>
              <a:t>Text</a:t>
            </a:r>
            <a:r>
              <a:rPr lang="zh-CN" altLang="zh-CN" dirty="0" smtClean="0">
                <a:latin typeface="+mn-ea"/>
              </a:rPr>
              <a:t>属性描述促销方案的名称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dirty="0" smtClean="0">
                <a:latin typeface="+mn-ea"/>
              </a:rPr>
              <a:t>窗体加载时默认选中第一种促销方案</a:t>
            </a:r>
            <a:endParaRPr lang="en-US" altLang="zh-CN" dirty="0" smtClean="0">
              <a:latin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zh-CN" dirty="0" smtClean="0">
                <a:latin typeface="+mn-ea"/>
              </a:rPr>
              <a:t>在窗体的</a:t>
            </a:r>
            <a:r>
              <a:rPr lang="en-US" altLang="zh-CN" dirty="0" smtClean="0">
                <a:latin typeface="+mn-ea"/>
              </a:rPr>
              <a:t>Load</a:t>
            </a:r>
            <a:r>
              <a:rPr lang="zh-CN" altLang="zh-CN" dirty="0" smtClean="0">
                <a:latin typeface="+mn-ea"/>
              </a:rPr>
              <a:t>事件中，</a:t>
            </a:r>
            <a:r>
              <a:rPr lang="zh-CN" altLang="en-US" dirty="0" smtClean="0">
                <a:latin typeface="+mn-ea"/>
              </a:rPr>
              <a:t>设置</a:t>
            </a:r>
            <a:r>
              <a:rPr lang="en-US" altLang="zh-CN" dirty="0" smtClean="0">
                <a:latin typeface="+mn-ea"/>
              </a:rPr>
              <a:t>Checked</a:t>
            </a:r>
            <a:r>
              <a:rPr lang="zh-CN" altLang="en-US" dirty="0" smtClean="0">
                <a:latin typeface="+mn-ea"/>
              </a:rPr>
              <a:t>属性为</a:t>
            </a:r>
            <a:r>
              <a:rPr lang="en-US" altLang="zh-CN" dirty="0" smtClean="0">
                <a:latin typeface="+mn-ea"/>
              </a:rPr>
              <a:t>true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</a:rPr>
              <a:t>为</a:t>
            </a:r>
            <a:r>
              <a:rPr lang="zh-CN" altLang="zh-CN" dirty="0" smtClean="0">
                <a:latin typeface="+mn-ea"/>
              </a:rPr>
              <a:t>每个</a:t>
            </a:r>
            <a:r>
              <a:rPr lang="en-US" altLang="zh-CN" dirty="0" err="1">
                <a:latin typeface="+mn-ea"/>
              </a:rPr>
              <a:t>RadioButton</a:t>
            </a:r>
            <a:r>
              <a:rPr lang="zh-CN" altLang="zh-CN" dirty="0">
                <a:latin typeface="+mn-ea"/>
              </a:rPr>
              <a:t>控件添加</a:t>
            </a:r>
            <a:r>
              <a:rPr lang="en-US" altLang="zh-CN" dirty="0" err="1">
                <a:latin typeface="+mn-ea"/>
              </a:rPr>
              <a:t>CheckedChanged</a:t>
            </a:r>
            <a:r>
              <a:rPr lang="zh-CN" altLang="zh-CN" dirty="0" smtClean="0">
                <a:latin typeface="+mn-ea"/>
              </a:rPr>
              <a:t>事件</a:t>
            </a:r>
            <a:endParaRPr lang="en-US" altLang="zh-CN" dirty="0" smtClean="0">
              <a:latin typeface="+mn-ea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zh-CN" dirty="0" smtClean="0">
                <a:latin typeface="+mn-ea"/>
              </a:rPr>
              <a:t>在</a:t>
            </a:r>
            <a:r>
              <a:rPr lang="zh-CN" altLang="zh-CN" dirty="0">
                <a:latin typeface="+mn-ea"/>
              </a:rPr>
              <a:t>事件处理函数中</a:t>
            </a:r>
            <a:r>
              <a:rPr lang="zh-CN" altLang="zh-CN" dirty="0" smtClean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判断是否被选中，选中则弹出提示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4" name="图片 12" descr="提示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05251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流程图: 可选过程 3"/>
          <p:cNvSpPr>
            <a:spLocks noChangeArrowheads="1"/>
          </p:cNvSpPr>
          <p:nvPr/>
        </p:nvSpPr>
        <p:spPr bwMode="auto">
          <a:xfrm>
            <a:off x="182563" y="2054225"/>
            <a:ext cx="8816975" cy="1655763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private void </a:t>
            </a:r>
            <a:r>
              <a:rPr lang="en-US" altLang="zh-CN" sz="1800" dirty="0" err="1" smtClean="0">
                <a:latin typeface="+mn-ea"/>
                <a:ea typeface="+mn-ea"/>
              </a:rPr>
              <a:t>AddRecordForm_Load</a:t>
            </a:r>
            <a:r>
              <a:rPr lang="en-US" altLang="zh-CN" sz="1800" dirty="0" smtClean="0">
                <a:latin typeface="+mn-ea"/>
                <a:ea typeface="+mn-ea"/>
              </a:rPr>
              <a:t>(object sender, </a:t>
            </a:r>
            <a:r>
              <a:rPr lang="en-US" altLang="zh-CN" sz="1800" dirty="0" err="1" smtClean="0">
                <a:latin typeface="+mn-ea"/>
                <a:ea typeface="+mn-ea"/>
              </a:rPr>
              <a:t>EventArgs</a:t>
            </a:r>
            <a:r>
              <a:rPr lang="en-US" altLang="zh-CN" sz="1800" dirty="0" smtClean="0">
                <a:latin typeface="+mn-ea"/>
                <a:ea typeface="+mn-ea"/>
              </a:rPr>
              <a:t> e)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//</a:t>
            </a:r>
            <a:r>
              <a:rPr lang="zh-CN" altLang="en-US" sz="1800" dirty="0" smtClean="0">
                <a:latin typeface="+mn-ea"/>
                <a:ea typeface="+mn-ea"/>
              </a:rPr>
              <a:t>窗体加载时，默认选择第一种促销方案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800" dirty="0" smtClean="0">
                <a:latin typeface="+mn-ea"/>
                <a:ea typeface="+mn-ea"/>
              </a:rPr>
              <a:t>       </a:t>
            </a:r>
            <a:r>
              <a:rPr lang="en-US" altLang="zh-CN" sz="1800" dirty="0" smtClean="0">
                <a:latin typeface="+mn-ea"/>
                <a:ea typeface="+mn-ea"/>
              </a:rPr>
              <a:t>this.radioButton1.Checked = true;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}</a:t>
            </a:r>
            <a:endParaRPr lang="zh-CN" altLang="en-US" sz="1800" dirty="0" smtClean="0">
              <a:latin typeface="+mn-ea"/>
              <a:ea typeface="+mn-ea"/>
            </a:endParaRPr>
          </a:p>
        </p:txBody>
      </p:sp>
      <p:sp>
        <p:nvSpPr>
          <p:cNvPr id="6" name="流程图: 可选过程 3"/>
          <p:cNvSpPr>
            <a:spLocks noChangeArrowheads="1"/>
          </p:cNvSpPr>
          <p:nvPr/>
        </p:nvSpPr>
        <p:spPr bwMode="auto">
          <a:xfrm>
            <a:off x="182563" y="3894138"/>
            <a:ext cx="8820150" cy="2106612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private void radioButton4_CheckedChanged(object sender, </a:t>
            </a:r>
            <a:r>
              <a:rPr lang="en-US" altLang="zh-CN" sz="1800" dirty="0" err="1" smtClean="0">
                <a:latin typeface="+mn-ea"/>
                <a:ea typeface="+mn-ea"/>
              </a:rPr>
              <a:t>EventArgs</a:t>
            </a:r>
            <a:r>
              <a:rPr lang="en-US" altLang="zh-CN" sz="1800" dirty="0" smtClean="0">
                <a:latin typeface="+mn-ea"/>
                <a:ea typeface="+mn-ea"/>
              </a:rPr>
              <a:t> e)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if (this.radioButton4.Checked)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</a:t>
            </a:r>
            <a:r>
              <a:rPr lang="en-US" altLang="zh-CN" sz="1800" dirty="0" err="1" smtClean="0">
                <a:latin typeface="+mn-ea"/>
                <a:ea typeface="+mn-ea"/>
              </a:rPr>
              <a:t>MessageBox.Show</a:t>
            </a:r>
            <a:r>
              <a:rPr lang="en-US" altLang="zh-CN" sz="1800" dirty="0" smtClean="0">
                <a:latin typeface="+mn-ea"/>
                <a:ea typeface="+mn-ea"/>
              </a:rPr>
              <a:t>("</a:t>
            </a:r>
            <a:r>
              <a:rPr lang="zh-CN" altLang="zh-CN" sz="1800" dirty="0" smtClean="0">
                <a:latin typeface="+mn-ea"/>
                <a:ea typeface="+mn-ea"/>
              </a:rPr>
              <a:t>您选中了促销方案：</a:t>
            </a:r>
            <a:r>
              <a:rPr lang="en-US" altLang="zh-CN" sz="1800" dirty="0" smtClean="0">
                <a:latin typeface="+mn-ea"/>
                <a:ea typeface="+mn-ea"/>
              </a:rPr>
              <a:t>" +  this.radioButton4.Text);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}</a:t>
            </a:r>
            <a:endParaRPr lang="zh-CN" altLang="zh-CN" sz="1800" dirty="0" smtClean="0">
              <a:latin typeface="+mn-ea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88988" y="2960688"/>
            <a:ext cx="3929062" cy="32385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4862513" y="3005138"/>
            <a:ext cx="2159000" cy="390525"/>
          </a:xfrm>
          <a:prstGeom prst="wedgeRoundRectCallout">
            <a:avLst>
              <a:gd name="adj1" fmla="val -63190"/>
              <a:gd name="adj2" fmla="val -2371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选中</a:t>
            </a:r>
            <a:r>
              <a:rPr lang="en-US" altLang="zh-CN" sz="1600" b="1">
                <a:ea typeface="微软雅黑" pitchFamily="34" charset="-122"/>
              </a:rPr>
              <a:t>RadioButton1</a:t>
            </a:r>
            <a:endParaRPr lang="zh-CN" altLang="en-US" sz="1600" b="1">
              <a:ea typeface="微软雅黑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84188" y="4017963"/>
            <a:ext cx="8056562" cy="163195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4359275" y="4308475"/>
            <a:ext cx="3448050" cy="654050"/>
          </a:xfrm>
          <a:prstGeom prst="wedgeRoundRectCallout">
            <a:avLst>
              <a:gd name="adj1" fmla="val -39000"/>
              <a:gd name="adj2" fmla="val -9329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zh-CN" sz="1600" b="1">
                <a:ea typeface="微软雅黑" pitchFamily="34" charset="-122"/>
              </a:rPr>
              <a:t>选中状态更改事件的处理函数</a:t>
            </a:r>
            <a:r>
              <a:rPr lang="zh-CN" altLang="en-US" sz="1600" b="1">
                <a:ea typeface="微软雅黑" pitchFamily="34" charset="-122"/>
              </a:rPr>
              <a:t>，每个</a:t>
            </a:r>
            <a:r>
              <a:rPr lang="en-US" altLang="zh-CN" sz="1600" b="1">
                <a:ea typeface="微软雅黑" pitchFamily="34" charset="-122"/>
              </a:rPr>
              <a:t>RadioButton</a:t>
            </a:r>
            <a:r>
              <a:rPr lang="zh-CN" altLang="en-US" sz="1600" b="1">
                <a:ea typeface="微软雅黑" pitchFamily="34" charset="-122"/>
              </a:rPr>
              <a:t>均需要添加该事件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单选按钮分组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57400"/>
            <a:ext cx="7931150" cy="108585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+mn-ea"/>
              </a:rPr>
              <a:t>在同一窗体内，存在两组</a:t>
            </a:r>
            <a:r>
              <a:rPr lang="en-US" altLang="zh-CN" sz="2400" dirty="0" err="1" smtClean="0">
                <a:latin typeface="+mn-ea"/>
              </a:rPr>
              <a:t>RadioButton</a:t>
            </a:r>
            <a:r>
              <a:rPr lang="zh-CN" altLang="en-US" sz="2400" dirty="0" smtClean="0">
                <a:latin typeface="+mn-ea"/>
              </a:rPr>
              <a:t>，每组都需要实现单选效果，如何实现？</a:t>
            </a:r>
            <a:endParaRPr lang="en-US" altLang="zh-CN" sz="2400" dirty="0" smtClean="0">
              <a:latin typeface="+mn-ea"/>
            </a:endParaRPr>
          </a:p>
        </p:txBody>
      </p:sp>
      <p:pic>
        <p:nvPicPr>
          <p:cNvPr id="5222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6075" y="3284538"/>
            <a:ext cx="6032500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2397125" y="4365625"/>
            <a:ext cx="2160588" cy="4318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2397125" y="4941888"/>
            <a:ext cx="3384550" cy="4318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pic>
        <p:nvPicPr>
          <p:cNvPr id="10" name="图片 11" descr="思考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81100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单选按钮分组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2009775"/>
            <a:ext cx="8229600" cy="1439863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+mn-ea"/>
              </a:rPr>
              <a:t>向窗体中拖入</a:t>
            </a:r>
            <a:r>
              <a:rPr lang="en-US" altLang="zh-CN" sz="2400" dirty="0" smtClean="0">
                <a:latin typeface="+mn-ea"/>
              </a:rPr>
              <a:t>5</a:t>
            </a:r>
            <a:r>
              <a:rPr lang="zh-CN" altLang="en-US" sz="2400" dirty="0" smtClean="0">
                <a:latin typeface="+mn-ea"/>
              </a:rPr>
              <a:t>个</a:t>
            </a:r>
            <a:r>
              <a:rPr lang="en-US" altLang="zh-CN" sz="2400" dirty="0" err="1" smtClean="0">
                <a:latin typeface="+mn-ea"/>
              </a:rPr>
              <a:t>RadioButton</a:t>
            </a:r>
            <a:r>
              <a:rPr lang="zh-CN" altLang="en-US" sz="2400" dirty="0" smtClean="0">
                <a:latin typeface="+mn-ea"/>
              </a:rPr>
              <a:t>，运行后发现，每次只能选中其中一个。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+mn-ea"/>
              </a:rPr>
              <a:t>同一窗体内的</a:t>
            </a:r>
            <a:r>
              <a:rPr lang="en-US" altLang="zh-CN" sz="2400" dirty="0" err="1" smtClean="0">
                <a:latin typeface="+mn-ea"/>
              </a:rPr>
              <a:t>RadioButton</a:t>
            </a:r>
            <a:r>
              <a:rPr lang="zh-CN" altLang="en-US" sz="2400" dirty="0" smtClean="0">
                <a:latin typeface="+mn-ea"/>
              </a:rPr>
              <a:t>默认为一组，只能选其一。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4" name="图片 13" descr="分析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171575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3860800"/>
            <a:ext cx="42481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66950" y="4643438"/>
            <a:ext cx="3035300" cy="107315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4438650" y="4746625"/>
            <a:ext cx="3425825" cy="498475"/>
          </a:xfrm>
          <a:prstGeom prst="wedgeRoundRectCallout">
            <a:avLst>
              <a:gd name="adj1" fmla="val -61199"/>
              <a:gd name="adj2" fmla="val -1020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默认在同一组，只能选中其中一个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单选按钮分组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5338"/>
            <a:ext cx="8686800" cy="17954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在同一窗体内，实现多组单选效果，需要为</a:t>
            </a:r>
            <a:r>
              <a:rPr lang="en-US" altLang="zh-CN" sz="2400" smtClean="0"/>
              <a:t>RadioButton</a:t>
            </a:r>
            <a:r>
              <a:rPr lang="zh-CN" altLang="en-US" sz="2400" smtClean="0"/>
              <a:t>分组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通常使用容器控件</a:t>
            </a:r>
            <a:r>
              <a:rPr lang="en-US" altLang="zh-CN" sz="2400" smtClean="0"/>
              <a:t>Panel</a:t>
            </a:r>
            <a:r>
              <a:rPr lang="zh-CN" altLang="en-US" sz="2400" smtClean="0"/>
              <a:t>进行分组，将同一组的</a:t>
            </a:r>
            <a:r>
              <a:rPr lang="en-US" altLang="zh-CN" sz="2400" smtClean="0"/>
              <a:t>RadioButton</a:t>
            </a:r>
            <a:r>
              <a:rPr lang="zh-CN" altLang="en-US" sz="2400" smtClean="0"/>
              <a:t>放在同一个</a:t>
            </a:r>
            <a:r>
              <a:rPr lang="en-US" altLang="zh-CN" sz="2400" smtClean="0"/>
              <a:t>Panel</a:t>
            </a:r>
            <a:r>
              <a:rPr lang="zh-CN" altLang="en-US" sz="2400" smtClean="0"/>
              <a:t>容器内</a:t>
            </a:r>
          </a:p>
        </p:txBody>
      </p:sp>
      <p:pic>
        <p:nvPicPr>
          <p:cNvPr id="4" name="图片 9" descr="提醒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58875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2063750"/>
            <a:ext cx="6961187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圆角矩形标注 7"/>
          <p:cNvSpPr>
            <a:spLocks noChangeArrowheads="1"/>
          </p:cNvSpPr>
          <p:nvPr/>
        </p:nvSpPr>
        <p:spPr bwMode="auto">
          <a:xfrm>
            <a:off x="2844800" y="5510213"/>
            <a:ext cx="3887788" cy="657225"/>
          </a:xfrm>
          <a:prstGeom prst="wedgeRoundRectCallout">
            <a:avLst>
              <a:gd name="adj1" fmla="val -28190"/>
              <a:gd name="adj2" fmla="val -36560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学历组</a:t>
            </a:r>
            <a:r>
              <a:rPr lang="en-US" altLang="zh-CN" sz="1600" b="1">
                <a:ea typeface="微软雅黑" pitchFamily="34" charset="-122"/>
              </a:rPr>
              <a:t>RadioButton</a:t>
            </a:r>
            <a:r>
              <a:rPr lang="zh-CN" altLang="en-US" sz="1600" b="1">
                <a:ea typeface="微软雅黑" pitchFamily="34" charset="-122"/>
              </a:rPr>
              <a:t>放入</a:t>
            </a:r>
            <a:r>
              <a:rPr lang="en-US" altLang="zh-CN" sz="1600" b="1">
                <a:ea typeface="微软雅黑" pitchFamily="34" charset="-122"/>
              </a:rPr>
              <a:t>Panel</a:t>
            </a:r>
            <a:r>
              <a:rPr lang="zh-CN" altLang="en-US" sz="1600" b="1">
                <a:ea typeface="微软雅黑" pitchFamily="34" charset="-122"/>
              </a:rPr>
              <a:t>容器内</a:t>
            </a:r>
            <a:endParaRPr lang="en-US" altLang="zh-CN" sz="1600" b="1">
              <a:ea typeface="微软雅黑" pitchFamily="34" charset="-122"/>
            </a:endParaRPr>
          </a:p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性别组</a:t>
            </a:r>
            <a:r>
              <a:rPr lang="en-US" altLang="zh-CN" sz="1600" b="1">
                <a:ea typeface="微软雅黑" pitchFamily="34" charset="-122"/>
              </a:rPr>
              <a:t>RadioButton</a:t>
            </a:r>
            <a:r>
              <a:rPr lang="zh-CN" altLang="en-US" sz="1600" b="1">
                <a:ea typeface="微软雅黑" pitchFamily="34" charset="-122"/>
              </a:rPr>
              <a:t>默认放在窗体内</a:t>
            </a:r>
          </a:p>
        </p:txBody>
      </p:sp>
      <p:sp>
        <p:nvSpPr>
          <p:cNvPr id="38919" name="圆角矩形标注 7"/>
          <p:cNvSpPr>
            <a:spLocks noChangeArrowheads="1"/>
          </p:cNvSpPr>
          <p:nvPr/>
        </p:nvSpPr>
        <p:spPr bwMode="auto">
          <a:xfrm>
            <a:off x="5940425" y="4565650"/>
            <a:ext cx="1295400" cy="339725"/>
          </a:xfrm>
          <a:prstGeom prst="wedgeRoundRectCallout">
            <a:avLst>
              <a:gd name="adj1" fmla="val -66301"/>
              <a:gd name="adj2" fmla="val -2371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sz="1600" b="1">
                <a:ea typeface="微软雅黑" pitchFamily="34" charset="-122"/>
              </a:rPr>
              <a:t>Panel</a:t>
            </a:r>
            <a:r>
              <a:rPr lang="zh-CN" altLang="en-US" sz="1600" b="1">
                <a:ea typeface="微软雅黑" pitchFamily="34" charset="-122"/>
              </a:rPr>
              <a:t>控件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8" y="2000250"/>
            <a:ext cx="8715375" cy="44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7"/>
          <p:cNvSpPr>
            <a:spLocks noChangeArrowheads="1"/>
          </p:cNvSpPr>
          <p:nvPr/>
        </p:nvSpPr>
        <p:spPr bwMode="auto">
          <a:xfrm>
            <a:off x="2795588" y="5219700"/>
            <a:ext cx="3700462" cy="577850"/>
          </a:xfrm>
          <a:prstGeom prst="wedgeRoundRectCallout">
            <a:avLst>
              <a:gd name="adj1" fmla="val -32148"/>
              <a:gd name="adj2" fmla="val -93532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分组后，两组</a:t>
            </a:r>
            <a:r>
              <a:rPr lang="en-US" altLang="zh-CN" sz="1600" b="1">
                <a:ea typeface="微软雅黑" pitchFamily="34" charset="-122"/>
              </a:rPr>
              <a:t>RadioButton</a:t>
            </a:r>
            <a:r>
              <a:rPr lang="zh-CN" altLang="en-US" sz="1600" b="1">
                <a:ea typeface="微软雅黑" pitchFamily="34" charset="-122"/>
              </a:rPr>
              <a:t>均能单选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918" grpId="0" animBg="1"/>
      <p:bldP spid="38919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1270000"/>
            <a:ext cx="9036050" cy="43195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smtClean="0"/>
              <a:t>控件</a:t>
            </a:r>
            <a:r>
              <a:rPr lang="zh-CN" altLang="en-US" sz="2400" smtClean="0"/>
              <a:t>均为</a:t>
            </a:r>
            <a:r>
              <a:rPr lang="zh-CN" altLang="zh-CN" sz="2400" smtClean="0"/>
              <a:t>类，从工具箱拖拽到窗体则实例化出一个控件对象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zh-CN" sz="2400" smtClean="0"/>
              <a:t>菜单是组织大量选项最常用的方式，菜单通常分为下拉式菜单和弹出式菜单两种。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zh-CN" sz="2400" smtClean="0"/>
              <a:t>常用的选择类控件包括</a:t>
            </a:r>
            <a:r>
              <a:rPr lang="en-US" altLang="zh-CN" sz="2400" smtClean="0"/>
              <a:t>ComboBox</a:t>
            </a:r>
            <a:r>
              <a:rPr lang="zh-CN" altLang="zh-CN" sz="2400" smtClean="0"/>
              <a:t>、</a:t>
            </a:r>
            <a:r>
              <a:rPr lang="en-US" altLang="zh-CN" sz="2400" smtClean="0"/>
              <a:t>CheckBox</a:t>
            </a:r>
            <a:r>
              <a:rPr lang="zh-CN" altLang="zh-CN" sz="2400" smtClean="0"/>
              <a:t>和</a:t>
            </a:r>
            <a:r>
              <a:rPr lang="en-US" altLang="zh-CN" sz="2400" smtClean="0"/>
              <a:t>RadioButton</a:t>
            </a:r>
            <a:r>
              <a:rPr lang="zh-CN" altLang="en-US" sz="2400" smtClean="0"/>
              <a:t>，其中</a:t>
            </a:r>
            <a:r>
              <a:rPr lang="en-US" altLang="zh-CN" sz="2400" smtClean="0"/>
              <a:t>CheckBox</a:t>
            </a:r>
            <a:r>
              <a:rPr lang="zh-CN" altLang="en-US" sz="2400" smtClean="0"/>
              <a:t>用于多选，而</a:t>
            </a:r>
            <a:r>
              <a:rPr lang="en-US" altLang="zh-CN" sz="2400" smtClean="0"/>
              <a:t>RadioButton</a:t>
            </a:r>
            <a:r>
              <a:rPr lang="zh-CN" altLang="en-US" sz="2400" smtClean="0"/>
              <a:t>只允许单选</a:t>
            </a:r>
            <a:r>
              <a:rPr lang="zh-CN" altLang="zh-CN" sz="2400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同一窗体内</a:t>
            </a:r>
            <a:r>
              <a:rPr lang="zh-CN" altLang="zh-CN" sz="2400" smtClean="0"/>
              <a:t>需要显示多组</a:t>
            </a:r>
            <a:r>
              <a:rPr lang="en-US" altLang="zh-CN" sz="2400" smtClean="0"/>
              <a:t>RadioButton</a:t>
            </a:r>
            <a:r>
              <a:rPr lang="zh-CN" altLang="zh-CN" sz="2400" smtClean="0"/>
              <a:t>时，需要进行分组处理，</a:t>
            </a:r>
            <a:r>
              <a:rPr lang="zh-CN" altLang="en-US" sz="2400" smtClean="0"/>
              <a:t>通常</a:t>
            </a:r>
            <a:r>
              <a:rPr lang="zh-CN" altLang="zh-CN" sz="2400" smtClean="0"/>
              <a:t>使用容器控件</a:t>
            </a:r>
            <a:r>
              <a:rPr lang="en-US" altLang="zh-CN" sz="2400" smtClean="0"/>
              <a:t>Panel</a:t>
            </a:r>
            <a:r>
              <a:rPr lang="zh-CN" altLang="zh-CN" sz="2400" smtClean="0"/>
              <a:t>进行分组。</a:t>
            </a:r>
          </a:p>
          <a:p>
            <a:pPr>
              <a:lnSpc>
                <a:spcPct val="150000"/>
              </a:lnSpc>
            </a:pPr>
            <a:endParaRPr lang="zh-CN" altLang="zh-CN" sz="2400" smtClean="0"/>
          </a:p>
          <a:p>
            <a:pPr>
              <a:lnSpc>
                <a:spcPct val="150000"/>
              </a:lnSpc>
            </a:pP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22"/>
          <p:cNvSpPr>
            <a:spLocks noChangeArrowheads="1"/>
          </p:cNvSpPr>
          <p:nvPr/>
        </p:nvSpPr>
        <p:spPr bwMode="auto">
          <a:xfrm>
            <a:off x="3175" y="-17463"/>
            <a:ext cx="9180513" cy="63992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38915" name="Group 3" hidden="1"/>
          <p:cNvGrpSpPr>
            <a:grpSpLocks/>
          </p:cNvGrpSpPr>
          <p:nvPr/>
        </p:nvGrpSpPr>
        <p:grpSpPr bwMode="auto">
          <a:xfrm>
            <a:off x="323850" y="622300"/>
            <a:ext cx="8420100" cy="4994275"/>
            <a:chOff x="0" y="0"/>
            <a:chExt cx="7512582" cy="4453082"/>
          </a:xfrm>
        </p:grpSpPr>
        <p:sp>
          <p:nvSpPr>
            <p:cNvPr id="38929" name="矩形 50"/>
            <p:cNvSpPr>
              <a:spLocks noChangeArrowheads="1"/>
            </p:cNvSpPr>
            <p:nvPr/>
          </p:nvSpPr>
          <p:spPr bwMode="auto">
            <a:xfrm>
              <a:off x="5256585" y="585806"/>
              <a:ext cx="2160741" cy="1439910"/>
            </a:xfrm>
            <a:prstGeom prst="rect">
              <a:avLst/>
            </a:prstGeom>
            <a:solidFill>
              <a:srgbClr val="F19822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8930" name="矩形 3"/>
            <p:cNvSpPr>
              <a:spLocks noChangeArrowheads="1"/>
            </p:cNvSpPr>
            <p:nvPr/>
          </p:nvSpPr>
          <p:spPr bwMode="auto">
            <a:xfrm>
              <a:off x="36516" y="11112"/>
              <a:ext cx="7371284" cy="358787"/>
            </a:xfrm>
            <a:prstGeom prst="rect">
              <a:avLst/>
            </a:prstGeom>
            <a:solidFill>
              <a:srgbClr val="66B643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8931" name="TextBox 4"/>
            <p:cNvSpPr>
              <a:spLocks noChangeArrowheads="1"/>
            </p:cNvSpPr>
            <p:nvPr/>
          </p:nvSpPr>
          <p:spPr bwMode="auto">
            <a:xfrm>
              <a:off x="6271811" y="0"/>
              <a:ext cx="11150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b="1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rPr>
                <a:t>Title Here</a:t>
              </a:r>
              <a:endParaRPr lang="zh-CN" altLang="en-US" b="1">
                <a:solidFill>
                  <a:srgbClr val="FFFFFF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38932" name="矩形 9"/>
            <p:cNvSpPr>
              <a:spLocks noChangeArrowheads="1"/>
            </p:cNvSpPr>
            <p:nvPr/>
          </p:nvSpPr>
          <p:spPr bwMode="auto">
            <a:xfrm>
              <a:off x="36516" y="2170183"/>
              <a:ext cx="2378243" cy="57469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38933" name="Group 8"/>
            <p:cNvGrpSpPr>
              <a:grpSpLocks/>
            </p:cNvGrpSpPr>
            <p:nvPr/>
          </p:nvGrpSpPr>
          <p:grpSpPr bwMode="auto">
            <a:xfrm>
              <a:off x="0" y="585207"/>
              <a:ext cx="1468298" cy="1440309"/>
              <a:chOff x="0" y="0"/>
              <a:chExt cx="1468298" cy="1440309"/>
            </a:xfrm>
          </p:grpSpPr>
          <p:sp>
            <p:nvSpPr>
              <p:cNvPr id="38958" name="矩形 1"/>
              <p:cNvSpPr>
                <a:spLocks noChangeArrowheads="1"/>
              </p:cNvSpPr>
              <p:nvPr/>
            </p:nvSpPr>
            <p:spPr bwMode="auto">
              <a:xfrm>
                <a:off x="36516" y="599"/>
                <a:ext cx="1406625" cy="1439910"/>
              </a:xfrm>
              <a:prstGeom prst="rect">
                <a:avLst/>
              </a:prstGeom>
              <a:solidFill>
                <a:srgbClr val="6CBF4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pic>
            <p:nvPicPr>
              <p:cNvPr id="38959" name="Picture 4" descr="C:\Users\ShiYanch\Desktop\PNG\Others\White\MB_0019_plus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2008" y="51341"/>
                <a:ext cx="308848" cy="308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960" name="TextBox 2"/>
              <p:cNvSpPr>
                <a:spLocks noChangeArrowheads="1"/>
              </p:cNvSpPr>
              <p:nvPr/>
            </p:nvSpPr>
            <p:spPr bwMode="auto">
              <a:xfrm>
                <a:off x="412261" y="36245"/>
                <a:ext cx="80387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Data 1</a:t>
                </a:r>
                <a:endParaRPr lang="zh-CN" altLang="en-US" b="1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8961" name="TextBox 39"/>
              <p:cNvSpPr>
                <a:spLocks noChangeArrowheads="1"/>
              </p:cNvSpPr>
              <p:nvPr/>
            </p:nvSpPr>
            <p:spPr bwMode="auto">
              <a:xfrm>
                <a:off x="0" y="419042"/>
                <a:ext cx="1468298" cy="738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Bla bla bla bla bla bla bla bla bla </a:t>
                </a:r>
                <a:endParaRPr lang="zh-CN" altLang="en-US" sz="140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Bla bla bla</a:t>
                </a:r>
                <a:endParaRPr lang="zh-CN" altLang="en-US" sz="140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</p:txBody>
          </p:sp>
        </p:grpSp>
        <p:grpSp>
          <p:nvGrpSpPr>
            <p:cNvPr id="38934" name="Group 13"/>
            <p:cNvGrpSpPr>
              <a:grpSpLocks/>
            </p:cNvGrpSpPr>
            <p:nvPr/>
          </p:nvGrpSpPr>
          <p:grpSpPr bwMode="auto">
            <a:xfrm>
              <a:off x="1548432" y="585207"/>
              <a:ext cx="1599923" cy="1440307"/>
              <a:chOff x="0" y="0"/>
              <a:chExt cx="1599923" cy="1440307"/>
            </a:xfrm>
          </p:grpSpPr>
          <p:sp>
            <p:nvSpPr>
              <p:cNvPr id="38954" name="矩形 5"/>
              <p:cNvSpPr>
                <a:spLocks noChangeArrowheads="1"/>
              </p:cNvSpPr>
              <p:nvPr/>
            </p:nvSpPr>
            <p:spPr bwMode="auto">
              <a:xfrm>
                <a:off x="-510" y="599"/>
                <a:ext cx="1600313" cy="1439910"/>
              </a:xfrm>
              <a:prstGeom prst="rect">
                <a:avLst/>
              </a:prstGeom>
              <a:solidFill>
                <a:srgbClr val="18DC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pic>
            <p:nvPicPr>
              <p:cNvPr id="38955" name="Picture 4" descr="C:\Users\ShiYanch\Desktop\PNG\Others\White\MB_0019_plus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8227" y="51341"/>
                <a:ext cx="308848" cy="308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956" name="TextBox 18"/>
              <p:cNvSpPr>
                <a:spLocks noChangeArrowheads="1"/>
              </p:cNvSpPr>
              <p:nvPr/>
            </p:nvSpPr>
            <p:spPr bwMode="auto">
              <a:xfrm>
                <a:off x="426125" y="36245"/>
                <a:ext cx="80387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Data 2</a:t>
                </a:r>
                <a:endParaRPr lang="zh-CN" altLang="en-US" b="1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8957" name="TextBox 42"/>
              <p:cNvSpPr>
                <a:spLocks noChangeArrowheads="1"/>
              </p:cNvSpPr>
              <p:nvPr/>
            </p:nvSpPr>
            <p:spPr bwMode="auto">
              <a:xfrm>
                <a:off x="131625" y="419042"/>
                <a:ext cx="1468298" cy="738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Bla bla bla bla bla bla bla bla bla </a:t>
                </a:r>
                <a:endParaRPr lang="zh-CN" altLang="en-US" sz="140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Bla bla bla</a:t>
                </a:r>
                <a:endParaRPr lang="zh-CN" altLang="en-US" sz="140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</p:txBody>
          </p:sp>
        </p:grpSp>
        <p:sp>
          <p:nvSpPr>
            <p:cNvPr id="38935" name="矩形 51"/>
            <p:cNvSpPr>
              <a:spLocks noChangeArrowheads="1"/>
            </p:cNvSpPr>
            <p:nvPr/>
          </p:nvSpPr>
          <p:spPr bwMode="auto">
            <a:xfrm>
              <a:off x="3264132" y="585806"/>
              <a:ext cx="1921011" cy="1439910"/>
            </a:xfrm>
            <a:prstGeom prst="rect">
              <a:avLst/>
            </a:prstGeom>
            <a:solidFill>
              <a:srgbClr val="E61F26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8936" name="TextBox 55"/>
            <p:cNvSpPr>
              <a:spLocks noChangeArrowheads="1"/>
            </p:cNvSpPr>
            <p:nvPr/>
          </p:nvSpPr>
          <p:spPr bwMode="auto">
            <a:xfrm>
              <a:off x="3312368" y="989295"/>
              <a:ext cx="1468298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40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rPr>
                <a:t>Bla bla bla bla bla bla bla bla bla </a:t>
              </a:r>
              <a:endParaRPr lang="zh-CN" altLang="en-US" sz="1400">
                <a:solidFill>
                  <a:srgbClr val="FFFFFF"/>
                </a:solidFill>
                <a:latin typeface="Calibri" pitchFamily="34" charset="0"/>
                <a:sym typeface="Calibri" pitchFamily="34" charset="0"/>
              </a:endParaRPr>
            </a:p>
            <a:p>
              <a:pPr>
                <a:buFont typeface="Arial" charset="0"/>
                <a:buNone/>
              </a:pPr>
              <a:r>
                <a:rPr lang="en-US" altLang="zh-CN" sz="140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rPr>
                <a:t>Bla bla bla</a:t>
              </a:r>
              <a:endParaRPr lang="zh-CN" altLang="en-US" sz="1400">
                <a:solidFill>
                  <a:srgbClr val="FFFFFF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grpSp>
          <p:nvGrpSpPr>
            <p:cNvPr id="38937" name="Group 20"/>
            <p:cNvGrpSpPr>
              <a:grpSpLocks/>
            </p:cNvGrpSpPr>
            <p:nvPr/>
          </p:nvGrpSpPr>
          <p:grpSpPr bwMode="auto">
            <a:xfrm>
              <a:off x="5312476" y="627898"/>
              <a:ext cx="2200106" cy="1121461"/>
              <a:chOff x="0" y="0"/>
              <a:chExt cx="2200106" cy="1121461"/>
            </a:xfrm>
          </p:grpSpPr>
          <p:pic>
            <p:nvPicPr>
              <p:cNvPr id="38951" name="Picture 4" descr="C:\Users\ShiYanch\Desktop\PNG\Others\White\MB_0019_plus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15096"/>
                <a:ext cx="308848" cy="308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952" name="TextBox 56"/>
              <p:cNvSpPr>
                <a:spLocks noChangeArrowheads="1"/>
              </p:cNvSpPr>
              <p:nvPr/>
            </p:nvSpPr>
            <p:spPr bwMode="auto">
              <a:xfrm>
                <a:off x="313566" y="0"/>
                <a:ext cx="80387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Data 4</a:t>
                </a:r>
                <a:endParaRPr lang="zh-CN" altLang="en-US" b="1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8953" name="TextBox 57"/>
              <p:cNvSpPr>
                <a:spLocks noChangeArrowheads="1"/>
              </p:cNvSpPr>
              <p:nvPr/>
            </p:nvSpPr>
            <p:spPr bwMode="auto">
              <a:xfrm>
                <a:off x="296963" y="382797"/>
                <a:ext cx="1903143" cy="738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Bla bla bla bla bla bla bla bla</a:t>
                </a:r>
                <a:endParaRPr lang="zh-CN" altLang="en-US" sz="140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r>
                  <a:rPr lang="en-US" altLang="zh-CN" sz="1400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Bla bla bla</a:t>
                </a:r>
                <a:endParaRPr lang="zh-CN" altLang="en-US" sz="140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</p:txBody>
          </p:sp>
        </p:grpSp>
        <p:grpSp>
          <p:nvGrpSpPr>
            <p:cNvPr id="38938" name="Group 24"/>
            <p:cNvGrpSpPr>
              <a:grpSpLocks/>
            </p:cNvGrpSpPr>
            <p:nvPr/>
          </p:nvGrpSpPr>
          <p:grpSpPr bwMode="auto">
            <a:xfrm>
              <a:off x="3317651" y="624322"/>
              <a:ext cx="1146374" cy="369332"/>
              <a:chOff x="0" y="0"/>
              <a:chExt cx="1146374" cy="369332"/>
            </a:xfrm>
          </p:grpSpPr>
          <p:pic>
            <p:nvPicPr>
              <p:cNvPr id="38949" name="Picture 4" descr="C:\Users\ShiYanch\Desktop\PNG\Others\White\MB_0019_plus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27495"/>
                <a:ext cx="308848" cy="308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950" name="TextBox 69"/>
              <p:cNvSpPr>
                <a:spLocks noChangeArrowheads="1"/>
              </p:cNvSpPr>
              <p:nvPr/>
            </p:nvSpPr>
            <p:spPr bwMode="auto">
              <a:xfrm>
                <a:off x="342500" y="0"/>
                <a:ext cx="80387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altLang="zh-CN" b="1">
                    <a:solidFill>
                      <a:srgbClr val="FFFFFF"/>
                    </a:solidFill>
                    <a:latin typeface="Calibri" pitchFamily="34" charset="0"/>
                    <a:sym typeface="Calibri" pitchFamily="34" charset="0"/>
                  </a:rPr>
                  <a:t>Data 3</a:t>
                </a:r>
                <a:endParaRPr lang="zh-CN" altLang="en-US" b="1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endParaRPr>
              </a:p>
            </p:txBody>
          </p:sp>
        </p:grpSp>
        <p:sp>
          <p:nvSpPr>
            <p:cNvPr id="38939" name="TextBox 21"/>
            <p:cNvSpPr>
              <a:spLocks noChangeArrowheads="1"/>
            </p:cNvSpPr>
            <p:nvPr/>
          </p:nvSpPr>
          <p:spPr bwMode="auto">
            <a:xfrm>
              <a:off x="23815" y="2125731"/>
              <a:ext cx="2351254" cy="584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3200" b="1">
                  <a:solidFill>
                    <a:srgbClr val="04AEDA"/>
                  </a:solidFill>
                  <a:latin typeface="Calibri" pitchFamily="34" charset="0"/>
                  <a:sym typeface="Calibri" pitchFamily="34" charset="0"/>
                </a:rPr>
                <a:t>Conclusion ..</a:t>
              </a:r>
              <a:endParaRPr lang="zh-CN" altLang="en-US" sz="3200" b="1">
                <a:solidFill>
                  <a:srgbClr val="04AEDA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38940" name="矩形 72"/>
            <p:cNvSpPr>
              <a:spLocks noChangeArrowheads="1"/>
            </p:cNvSpPr>
            <p:nvPr/>
          </p:nvSpPr>
          <p:spPr bwMode="auto">
            <a:xfrm>
              <a:off x="36516" y="3105251"/>
              <a:ext cx="2378243" cy="13478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8941" name="矩形 76"/>
            <p:cNvSpPr>
              <a:spLocks noChangeArrowheads="1"/>
            </p:cNvSpPr>
            <p:nvPr/>
          </p:nvSpPr>
          <p:spPr bwMode="auto">
            <a:xfrm>
              <a:off x="2560819" y="3105251"/>
              <a:ext cx="2297275" cy="13478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8942" name="矩形 77"/>
            <p:cNvSpPr>
              <a:spLocks noChangeArrowheads="1"/>
            </p:cNvSpPr>
            <p:nvPr/>
          </p:nvSpPr>
          <p:spPr bwMode="auto">
            <a:xfrm>
              <a:off x="5004155" y="3105251"/>
              <a:ext cx="2414758" cy="13478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8943" name="TextBox 80"/>
            <p:cNvSpPr>
              <a:spLocks noChangeArrowheads="1"/>
            </p:cNvSpPr>
            <p:nvPr/>
          </p:nvSpPr>
          <p:spPr bwMode="auto">
            <a:xfrm>
              <a:off x="278465" y="3436276"/>
              <a:ext cx="1748916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400" b="1">
                  <a:solidFill>
                    <a:srgbClr val="04AEDA"/>
                  </a:solidFill>
                  <a:latin typeface="Calibri" pitchFamily="34" charset="0"/>
                  <a:sym typeface="Calibri" pitchFamily="34" charset="0"/>
                </a:rPr>
                <a:t>Bla bla bla bla bla bla bla bla bla </a:t>
              </a:r>
              <a:endParaRPr lang="zh-CN" altLang="en-US" sz="1400" b="1">
                <a:solidFill>
                  <a:srgbClr val="04AEDA"/>
                </a:solidFill>
                <a:latin typeface="Calibri" pitchFamily="34" charset="0"/>
                <a:sym typeface="Calibri" pitchFamily="34" charset="0"/>
              </a:endParaRPr>
            </a:p>
            <a:p>
              <a:pPr>
                <a:buFont typeface="Arial" charset="0"/>
                <a:buNone/>
              </a:pPr>
              <a:r>
                <a:rPr lang="en-US" altLang="zh-CN" sz="1400" b="1">
                  <a:solidFill>
                    <a:srgbClr val="04AEDA"/>
                  </a:solidFill>
                  <a:latin typeface="Calibri" pitchFamily="34" charset="0"/>
                  <a:sym typeface="Calibri" pitchFamily="34" charset="0"/>
                </a:rPr>
                <a:t>Bla bla bla</a:t>
              </a:r>
              <a:endParaRPr lang="zh-CN" altLang="en-US" sz="1400" b="1">
                <a:solidFill>
                  <a:srgbClr val="04AEDA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pic>
          <p:nvPicPr>
            <p:cNvPr id="38944" name="Picture 2" descr="C:\Users\ShiYanch\Desktop\PNG\Communications\Blue\MB_0011_pe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524" y="3149747"/>
              <a:ext cx="385881" cy="385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15371" y="3149747"/>
              <a:ext cx="385881" cy="385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6119" y="3149747"/>
              <a:ext cx="385881" cy="385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47" name="TextBox 85"/>
            <p:cNvSpPr>
              <a:spLocks noChangeArrowheads="1"/>
            </p:cNvSpPr>
            <p:nvPr/>
          </p:nvSpPr>
          <p:spPr bwMode="auto">
            <a:xfrm>
              <a:off x="2808311" y="3436276"/>
              <a:ext cx="1748916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400" b="1">
                  <a:solidFill>
                    <a:srgbClr val="04AEDA"/>
                  </a:solidFill>
                  <a:latin typeface="Calibri" pitchFamily="34" charset="0"/>
                  <a:sym typeface="Calibri" pitchFamily="34" charset="0"/>
                </a:rPr>
                <a:t>Bla bla bla bla bla bla bla bla bla </a:t>
              </a:r>
              <a:endParaRPr lang="zh-CN" altLang="en-US" sz="1400" b="1">
                <a:solidFill>
                  <a:srgbClr val="04AEDA"/>
                </a:solidFill>
                <a:latin typeface="Calibri" pitchFamily="34" charset="0"/>
                <a:sym typeface="Calibri" pitchFamily="34" charset="0"/>
              </a:endParaRPr>
            </a:p>
            <a:p>
              <a:pPr>
                <a:buFont typeface="Arial" charset="0"/>
                <a:buNone/>
              </a:pPr>
              <a:r>
                <a:rPr lang="en-US" altLang="zh-CN" sz="1400" b="1">
                  <a:solidFill>
                    <a:srgbClr val="04AEDA"/>
                  </a:solidFill>
                  <a:latin typeface="Calibri" pitchFamily="34" charset="0"/>
                  <a:sym typeface="Calibri" pitchFamily="34" charset="0"/>
                </a:rPr>
                <a:t>Bla bla bla</a:t>
              </a:r>
              <a:endParaRPr lang="zh-CN" altLang="en-US" sz="1400" b="1">
                <a:solidFill>
                  <a:srgbClr val="04AEDA"/>
                </a:solidFill>
                <a:latin typeface="Calibri" pitchFamily="34" charset="0"/>
                <a:sym typeface="Calibri" pitchFamily="34" charset="0"/>
              </a:endParaRPr>
            </a:p>
          </p:txBody>
        </p:sp>
        <p:sp>
          <p:nvSpPr>
            <p:cNvPr id="38948" name="TextBox 86"/>
            <p:cNvSpPr>
              <a:spLocks noChangeArrowheads="1"/>
            </p:cNvSpPr>
            <p:nvPr/>
          </p:nvSpPr>
          <p:spPr bwMode="auto">
            <a:xfrm>
              <a:off x="5256584" y="3436276"/>
              <a:ext cx="1748916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400" b="1">
                  <a:solidFill>
                    <a:srgbClr val="04AEDA"/>
                  </a:solidFill>
                  <a:latin typeface="Calibri" pitchFamily="34" charset="0"/>
                  <a:sym typeface="Calibri" pitchFamily="34" charset="0"/>
                </a:rPr>
                <a:t>Bla bla bla bla bla bla bla bla bla </a:t>
              </a:r>
              <a:endParaRPr lang="zh-CN" altLang="en-US" sz="1400" b="1">
                <a:solidFill>
                  <a:srgbClr val="04AEDA"/>
                </a:solidFill>
                <a:latin typeface="Calibri" pitchFamily="34" charset="0"/>
                <a:sym typeface="Calibri" pitchFamily="34" charset="0"/>
              </a:endParaRPr>
            </a:p>
            <a:p>
              <a:pPr>
                <a:buFont typeface="Arial" charset="0"/>
                <a:buNone/>
              </a:pPr>
              <a:r>
                <a:rPr lang="en-US" altLang="zh-CN" sz="1400" b="1">
                  <a:solidFill>
                    <a:srgbClr val="04AEDA"/>
                  </a:solidFill>
                  <a:latin typeface="Calibri" pitchFamily="34" charset="0"/>
                  <a:sym typeface="Calibri" pitchFamily="34" charset="0"/>
                </a:rPr>
                <a:t>Bla bla bla</a:t>
              </a:r>
              <a:endParaRPr lang="zh-CN" altLang="en-US" sz="1400" b="1">
                <a:solidFill>
                  <a:srgbClr val="04AEDA"/>
                </a:solidFill>
                <a:latin typeface="Calibri" pitchFamily="34" charset="0"/>
                <a:sym typeface="Calibri" pitchFamily="34" charset="0"/>
              </a:endParaRPr>
            </a:p>
          </p:txBody>
        </p:sp>
      </p:grpSp>
      <p:grpSp>
        <p:nvGrpSpPr>
          <p:cNvPr id="38916" name="Group 37"/>
          <p:cNvGrpSpPr>
            <a:grpSpLocks/>
          </p:cNvGrpSpPr>
          <p:nvPr/>
        </p:nvGrpSpPr>
        <p:grpSpPr bwMode="auto">
          <a:xfrm>
            <a:off x="588963" y="620713"/>
            <a:ext cx="8023225" cy="5329237"/>
            <a:chOff x="0" y="0"/>
            <a:chExt cx="8023225" cy="5329237"/>
          </a:xfrm>
        </p:grpSpPr>
        <p:sp>
          <p:nvSpPr>
            <p:cNvPr id="38917" name="矩形 118"/>
            <p:cNvSpPr>
              <a:spLocks noChangeArrowheads="1"/>
            </p:cNvSpPr>
            <p:nvPr/>
          </p:nvSpPr>
          <p:spPr bwMode="auto">
            <a:xfrm>
              <a:off x="2620962" y="1817687"/>
              <a:ext cx="2543175" cy="1714500"/>
            </a:xfrm>
            <a:prstGeom prst="rect">
              <a:avLst/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8918" name="矩形 7"/>
            <p:cNvSpPr>
              <a:spLocks noChangeArrowheads="1"/>
            </p:cNvSpPr>
            <p:nvPr/>
          </p:nvSpPr>
          <p:spPr bwMode="auto">
            <a:xfrm>
              <a:off x="0" y="0"/>
              <a:ext cx="2474912" cy="1703387"/>
            </a:xfrm>
            <a:prstGeom prst="rect">
              <a:avLst/>
            </a:prstGeom>
            <a:solidFill>
              <a:srgbClr val="18DCDB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8919" name="矩形 122"/>
            <p:cNvSpPr>
              <a:spLocks noChangeArrowheads="1"/>
            </p:cNvSpPr>
            <p:nvPr/>
          </p:nvSpPr>
          <p:spPr bwMode="auto">
            <a:xfrm>
              <a:off x="5300662" y="3665537"/>
              <a:ext cx="2722563" cy="1663700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8920" name="TextBox 19"/>
            <p:cNvSpPr>
              <a:spLocks noChangeArrowheads="1"/>
            </p:cNvSpPr>
            <p:nvPr/>
          </p:nvSpPr>
          <p:spPr bwMode="auto">
            <a:xfrm>
              <a:off x="2620962" y="2386012"/>
              <a:ext cx="2460625" cy="536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zh-CN" altLang="en-US" sz="32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谢谢观看</a:t>
              </a:r>
              <a:endParaRPr lang="zh-CN" altLang="en-US"/>
            </a:p>
          </p:txBody>
        </p:sp>
        <p:pic>
          <p:nvPicPr>
            <p:cNvPr id="38921" name="Picture 43" descr="11666407_1337333490213_800x60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99075" y="0"/>
              <a:ext cx="2722562" cy="170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2" name="Picture 45" descr="18606554_1362377533144_800x6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99075" y="1828800"/>
              <a:ext cx="2722562" cy="170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3" name="Picture 46" descr="22793001_1372648074589_800x60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2700" y="3665537"/>
              <a:ext cx="2463800" cy="166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4" name="Picture 47" descr="22174720_1371435271328_800x60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20962" y="3665537"/>
              <a:ext cx="2543175" cy="166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6" name="图片 18" descr="11086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22550" y="0"/>
              <a:ext cx="2541587" cy="1703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7" name="图片 21" descr="b_1323856864476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2700" y="1836737"/>
              <a:ext cx="2463800" cy="169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8" name="矩形 14"/>
            <p:cNvSpPr>
              <a:spLocks noChangeArrowheads="1"/>
            </p:cNvSpPr>
            <p:nvPr/>
          </p:nvSpPr>
          <p:spPr bwMode="auto">
            <a:xfrm>
              <a:off x="5840425" y="4165609"/>
              <a:ext cx="1624013" cy="592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zh-CN" altLang="en-US" sz="3600" b="1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rPr>
                <a:t>End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4.1  </a:t>
            </a:r>
            <a:r>
              <a:rPr lang="zh-CN" altLang="zh-CN" dirty="0" smtClean="0">
                <a:latin typeface="+mn-ea"/>
                <a:ea typeface="+mn-ea"/>
              </a:rPr>
              <a:t>控件</a:t>
            </a:r>
            <a:r>
              <a:rPr lang="zh-CN" altLang="zh-CN" dirty="0">
                <a:latin typeface="+mn-ea"/>
                <a:ea typeface="+mn-ea"/>
              </a:rPr>
              <a:t>概述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813" y="2152650"/>
            <a:ext cx="8866187" cy="1931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smtClean="0"/>
              <a:t>学习可视化编程技术，最重要的是学习控件的使用。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zh-CN" sz="2400" smtClean="0"/>
              <a:t>在</a:t>
            </a:r>
            <a:r>
              <a:rPr lang="en-US" altLang="zh-CN" sz="2400" smtClean="0"/>
              <a:t>Visual Studio 2012</a:t>
            </a:r>
            <a:r>
              <a:rPr lang="zh-CN" altLang="zh-CN" sz="2400" smtClean="0"/>
              <a:t>集成开发环境中</a:t>
            </a:r>
            <a:r>
              <a:rPr lang="zh-CN" altLang="en-US" sz="2400" smtClean="0"/>
              <a:t>，</a:t>
            </a:r>
            <a:r>
              <a:rPr lang="zh-CN" altLang="zh-CN" sz="2400" smtClean="0"/>
              <a:t>提供了</a:t>
            </a:r>
            <a:r>
              <a:rPr lang="zh-CN" altLang="en-US" sz="2400" smtClean="0"/>
              <a:t>大量</a:t>
            </a:r>
            <a:r>
              <a:rPr lang="zh-CN" altLang="zh-CN" sz="2400" smtClean="0"/>
              <a:t>控件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zh-CN" sz="2400" smtClean="0"/>
              <a:t>控件</a:t>
            </a:r>
            <a:r>
              <a:rPr lang="zh-CN" altLang="en-US" sz="2400" smtClean="0"/>
              <a:t>均为</a:t>
            </a:r>
            <a:r>
              <a:rPr lang="zh-CN" altLang="zh-CN" sz="2400" smtClean="0"/>
              <a:t>类，从工具箱拖拽到窗体则实例化出一个控件对象</a:t>
            </a:r>
            <a:r>
              <a:rPr lang="zh-CN" altLang="en-US" sz="2400" smtClean="0"/>
              <a:t>。</a:t>
            </a:r>
            <a:endParaRPr lang="en-US" altLang="zh-CN" sz="240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181100"/>
            <a:ext cx="1962150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270000"/>
            <a:ext cx="8437562" cy="574675"/>
          </a:xfrm>
        </p:spPr>
        <p:txBody>
          <a:bodyPr/>
          <a:lstStyle/>
          <a:p>
            <a:r>
              <a:rPr lang="zh-CN" altLang="zh-CN" smtClean="0"/>
              <a:t>为了便于学习和记忆，将常用的控件</a:t>
            </a:r>
            <a:r>
              <a:rPr lang="zh-CN" altLang="en-US" smtClean="0"/>
              <a:t>进行分类</a:t>
            </a:r>
          </a:p>
          <a:p>
            <a:pPr marL="914400" lvl="2" indent="0">
              <a:buFont typeface="Wingdings" pitchFamily="2" charset="2"/>
              <a:buNone/>
            </a:pPr>
            <a:endParaRPr lang="zh-CN" altLang="en-US" sz="2800" smtClean="0"/>
          </a:p>
          <a:p>
            <a:pPr lvl="3"/>
            <a:endParaRPr lang="zh-CN" altLang="en-US" sz="2800" smtClean="0"/>
          </a:p>
        </p:txBody>
      </p:sp>
      <p:sp>
        <p:nvSpPr>
          <p:cNvPr id="7171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333375"/>
            <a:ext cx="6626225" cy="561975"/>
          </a:xfrm>
        </p:spPr>
        <p:txBody>
          <a:bodyPr/>
          <a:lstStyle/>
          <a:p>
            <a:pPr eaLnBrk="1" hangingPunct="1"/>
            <a:r>
              <a:rPr lang="zh-CN" altLang="zh-CN" smtClean="0"/>
              <a:t>常用控件分类</a:t>
            </a:r>
            <a:endParaRPr lang="zh-CN" altLang="en-US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36538" y="2286000"/>
          <a:ext cx="8693150" cy="30099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31364"/>
                <a:gridCol w="6061786"/>
              </a:tblGrid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控件分类</a:t>
                      </a:r>
                      <a:endParaRPr lang="zh-CN" altLang="en-US" sz="1800" dirty="0"/>
                    </a:p>
                  </a:txBody>
                  <a:tcPr marL="91436" marR="9143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说明</a:t>
                      </a:r>
                      <a:endParaRPr lang="zh-CN" altLang="en-US" sz="1800" dirty="0"/>
                    </a:p>
                  </a:txBody>
                  <a:tcPr marL="91436" marR="9143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文本类控件</a:t>
                      </a:r>
                      <a:endParaRPr lang="zh-CN" altLang="en-US" sz="1800" dirty="0"/>
                    </a:p>
                  </a:txBody>
                  <a:tcPr marL="91436" marR="9143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可以在控件上显示文本，如</a:t>
                      </a:r>
                      <a:r>
                        <a:rPr lang="en-US" altLang="zh-CN" sz="1800" dirty="0" err="1" smtClean="0"/>
                        <a:t>TextBox</a:t>
                      </a:r>
                      <a:r>
                        <a:rPr lang="zh-CN" altLang="en-US" sz="1800" dirty="0" smtClean="0"/>
                        <a:t>、</a:t>
                      </a:r>
                      <a:r>
                        <a:rPr lang="en-US" altLang="zh-CN" sz="1800" dirty="0" smtClean="0"/>
                        <a:t>Label</a:t>
                      </a:r>
                      <a:r>
                        <a:rPr lang="zh-CN" altLang="en-US" sz="1800" dirty="0" smtClean="0"/>
                        <a:t>等</a:t>
                      </a:r>
                      <a:endParaRPr lang="zh-CN" altLang="en-US" sz="1800" dirty="0"/>
                    </a:p>
                  </a:txBody>
                  <a:tcPr marL="91436" marR="9143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选择类控件</a:t>
                      </a:r>
                      <a:endParaRPr lang="zh-CN" altLang="en-US" sz="1800" dirty="0"/>
                    </a:p>
                  </a:txBody>
                  <a:tcPr marL="91436" marR="9143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为用户提供当前的项目，如</a:t>
                      </a:r>
                      <a:r>
                        <a:rPr lang="en-US" altLang="zh-CN" sz="1800" dirty="0" err="1" smtClean="0"/>
                        <a:t>RadioButton</a:t>
                      </a:r>
                      <a:r>
                        <a:rPr lang="zh-CN" altLang="en-US" sz="1800" dirty="0" smtClean="0"/>
                        <a:t>、</a:t>
                      </a:r>
                      <a:r>
                        <a:rPr lang="en-US" altLang="zh-CN" sz="1800" dirty="0" err="1" smtClean="0"/>
                        <a:t>CheckBox</a:t>
                      </a:r>
                      <a:r>
                        <a:rPr lang="zh-CN" altLang="en-US" sz="1800" dirty="0" smtClean="0"/>
                        <a:t>等</a:t>
                      </a:r>
                      <a:endParaRPr lang="zh-CN" altLang="en-US" sz="1800" dirty="0"/>
                    </a:p>
                  </a:txBody>
                  <a:tcPr marL="91436" marR="9143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分组控件</a:t>
                      </a:r>
                      <a:endParaRPr lang="zh-CN" altLang="en-US" sz="1800" dirty="0"/>
                    </a:p>
                  </a:txBody>
                  <a:tcPr marL="91436" marR="9143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对窗体中的控件进行分组，如</a:t>
                      </a:r>
                      <a:r>
                        <a:rPr lang="en-US" altLang="zh-CN" sz="1800" dirty="0" err="1" smtClean="0"/>
                        <a:t>GroupBox</a:t>
                      </a:r>
                      <a:r>
                        <a:rPr lang="zh-CN" altLang="en-US" sz="1800" dirty="0" smtClean="0"/>
                        <a:t>、</a:t>
                      </a:r>
                      <a:r>
                        <a:rPr lang="en-US" altLang="zh-CN" sz="1800" dirty="0" smtClean="0"/>
                        <a:t>Panel</a:t>
                      </a:r>
                      <a:r>
                        <a:rPr lang="zh-CN" altLang="en-US" sz="1800" dirty="0" smtClean="0"/>
                        <a:t>等</a:t>
                      </a:r>
                      <a:endParaRPr lang="zh-CN" altLang="en-US" sz="1800" dirty="0"/>
                    </a:p>
                  </a:txBody>
                  <a:tcPr marL="91436" marR="9143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菜单</a:t>
                      </a:r>
                      <a:endParaRPr lang="zh-CN" altLang="en-US" sz="1800" dirty="0"/>
                    </a:p>
                  </a:txBody>
                  <a:tcPr marL="91436" marR="9143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为系统制作功能菜单，如菜单栏、右键菜单</a:t>
                      </a:r>
                      <a:endParaRPr lang="zh-CN" altLang="en-US" sz="1800" dirty="0"/>
                    </a:p>
                  </a:txBody>
                  <a:tcPr marL="91436" marR="9143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工具栏</a:t>
                      </a:r>
                      <a:endParaRPr lang="zh-CN" altLang="en-US" sz="1800" dirty="0"/>
                    </a:p>
                  </a:txBody>
                  <a:tcPr marL="91436" marR="9143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提供主菜单中常用的相关工具</a:t>
                      </a:r>
                      <a:endParaRPr lang="zh-CN" altLang="en-US" sz="1800" dirty="0"/>
                    </a:p>
                  </a:txBody>
                  <a:tcPr marL="91436" marR="9143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状态栏</a:t>
                      </a:r>
                      <a:endParaRPr lang="zh-CN" altLang="en-US" sz="1800" dirty="0"/>
                    </a:p>
                  </a:txBody>
                  <a:tcPr marL="91436" marR="9143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用于显示程序的相关信息，如当前用户、当前时间等</a:t>
                      </a:r>
                      <a:endParaRPr lang="zh-CN" altLang="en-US" sz="1800" dirty="0"/>
                    </a:p>
                  </a:txBody>
                  <a:tcPr marL="91436" marR="9143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控件</a:t>
            </a:r>
            <a:r>
              <a:rPr lang="zh-CN" altLang="en-US" smtClean="0"/>
              <a:t>的基本操作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1270000"/>
            <a:ext cx="8229600" cy="4175125"/>
          </a:xfrm>
        </p:spPr>
        <p:txBody>
          <a:bodyPr/>
          <a:lstStyle/>
          <a:p>
            <a:r>
              <a:rPr lang="zh-CN" altLang="en-US" smtClean="0"/>
              <a:t>添加控件</a:t>
            </a:r>
            <a:endParaRPr lang="en-US" altLang="zh-CN" smtClean="0"/>
          </a:p>
          <a:p>
            <a:pPr lvl="1"/>
            <a:r>
              <a:rPr lang="zh-CN" altLang="zh-CN" smtClean="0"/>
              <a:t>从工具箱中单击某控件并将其拖拽到窗体合适位置</a:t>
            </a:r>
            <a:endParaRPr lang="en-US" altLang="zh-CN" smtClean="0"/>
          </a:p>
          <a:p>
            <a:r>
              <a:rPr lang="zh-CN" altLang="en-US" smtClean="0"/>
              <a:t>删除控件</a:t>
            </a:r>
            <a:endParaRPr lang="en-US" altLang="zh-CN" smtClean="0"/>
          </a:p>
          <a:p>
            <a:pPr lvl="1"/>
            <a:r>
              <a:rPr lang="zh-CN" altLang="en-US" smtClean="0"/>
              <a:t>选择控件，右键→删除或按下“</a:t>
            </a:r>
            <a:r>
              <a:rPr lang="en-US" altLang="zh-CN" smtClean="0"/>
              <a:t>Delete</a:t>
            </a:r>
            <a:r>
              <a:rPr lang="zh-CN" altLang="en-US" smtClean="0"/>
              <a:t>”键</a:t>
            </a:r>
            <a:endParaRPr lang="en-US" altLang="zh-CN" smtClean="0"/>
          </a:p>
          <a:p>
            <a:r>
              <a:rPr lang="zh-CN" altLang="en-US" smtClean="0"/>
              <a:t>对齐控件</a:t>
            </a:r>
            <a:endParaRPr lang="en-US" altLang="zh-CN" smtClean="0"/>
          </a:p>
          <a:p>
            <a:pPr lvl="1"/>
            <a:r>
              <a:rPr lang="zh-CN" altLang="en-US" smtClean="0"/>
              <a:t>选择控件，格式菜单→对齐</a:t>
            </a:r>
            <a:endParaRPr lang="en-US" altLang="zh-CN" smtClean="0"/>
          </a:p>
          <a:p>
            <a:r>
              <a:rPr lang="zh-CN" altLang="en-US" smtClean="0"/>
              <a:t>锁定控件</a:t>
            </a:r>
            <a:endParaRPr lang="en-US" altLang="zh-CN" smtClean="0"/>
          </a:p>
          <a:p>
            <a:pPr lvl="1"/>
            <a:r>
              <a:rPr lang="zh-CN" altLang="en-US" smtClean="0"/>
              <a:t>选择控件，右键→锁定控件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00163"/>
            <a:ext cx="83248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003800" y="1557338"/>
            <a:ext cx="3529013" cy="18716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7" name="圆角矩形标注 7"/>
          <p:cNvSpPr>
            <a:spLocks noChangeArrowheads="1"/>
          </p:cNvSpPr>
          <p:nvPr/>
        </p:nvSpPr>
        <p:spPr bwMode="auto">
          <a:xfrm>
            <a:off x="1258888" y="3732213"/>
            <a:ext cx="2952750" cy="585787"/>
          </a:xfrm>
          <a:prstGeom prst="wedgeRoundRectCallout">
            <a:avLst>
              <a:gd name="adj1" fmla="val -40435"/>
              <a:gd name="adj2" fmla="val -7525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首先选中的控件为主导控件，将以它为基准进行对齐</a:t>
            </a:r>
          </a:p>
        </p:txBody>
      </p:sp>
      <p:sp>
        <p:nvSpPr>
          <p:cNvPr id="14" name="圆角矩形标注 7"/>
          <p:cNvSpPr>
            <a:spLocks noChangeArrowheads="1"/>
          </p:cNvSpPr>
          <p:nvPr/>
        </p:nvSpPr>
        <p:spPr bwMode="auto">
          <a:xfrm>
            <a:off x="4967288" y="3741738"/>
            <a:ext cx="3425825" cy="577850"/>
          </a:xfrm>
          <a:prstGeom prst="wedgeRoundRectCallout">
            <a:avLst>
              <a:gd name="adj1" fmla="val -21009"/>
              <a:gd name="adj2" fmla="val -2139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通过格式菜单控制控件的大小、对齐和间距，可以使界面更整洁美观。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00163"/>
            <a:ext cx="83248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标注 7"/>
          <p:cNvSpPr>
            <a:spLocks noChangeArrowheads="1"/>
          </p:cNvSpPr>
          <p:nvPr/>
        </p:nvSpPr>
        <p:spPr bwMode="auto">
          <a:xfrm>
            <a:off x="5003800" y="2571750"/>
            <a:ext cx="3425825" cy="577850"/>
          </a:xfrm>
          <a:prstGeom prst="wedgeRoundRectCallout">
            <a:avLst>
              <a:gd name="adj1" fmla="val -50838"/>
              <a:gd name="adj2" fmla="val 7465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控件被锁定后，无法调整其大小和位置，可以防止界面被无意破坏。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994150" y="4319588"/>
            <a:ext cx="2019300" cy="2317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14" grpId="0" animBg="1"/>
      <p:bldP spid="14" grpId="1" animBg="1"/>
      <p:bldP spid="10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文本类</a:t>
            </a:r>
            <a:r>
              <a:rPr lang="zh-CN" altLang="zh-CN" smtClean="0"/>
              <a:t>控件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19431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标签控件（</a:t>
            </a:r>
            <a:r>
              <a:rPr lang="en-US" altLang="zh-CN" dirty="0" smtClean="0">
                <a:latin typeface="+mn-ea"/>
              </a:rPr>
              <a:t>Label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lvl="1">
              <a:defRPr/>
            </a:pPr>
            <a:r>
              <a:rPr lang="zh-CN" altLang="zh-CN" dirty="0">
                <a:latin typeface="+mn-ea"/>
              </a:rPr>
              <a:t>主要用于在窗体上显示用户不能编辑的</a:t>
            </a:r>
            <a:r>
              <a:rPr lang="zh-CN" altLang="zh-CN" dirty="0" smtClean="0">
                <a:latin typeface="+mn-ea"/>
              </a:rPr>
              <a:t>文本</a:t>
            </a:r>
            <a:endParaRPr lang="en-US" altLang="zh-CN" dirty="0" smtClean="0">
              <a:latin typeface="+mn-ea"/>
            </a:endParaRPr>
          </a:p>
          <a:p>
            <a:pPr lvl="1">
              <a:defRPr/>
            </a:pPr>
            <a:r>
              <a:rPr lang="zh-CN" altLang="zh-CN" dirty="0" smtClean="0">
                <a:latin typeface="+mn-ea"/>
              </a:rPr>
              <a:t>通过</a:t>
            </a:r>
            <a:r>
              <a:rPr lang="en-US" altLang="zh-CN" dirty="0" smtClean="0">
                <a:latin typeface="+mn-ea"/>
              </a:rPr>
              <a:t>Text</a:t>
            </a:r>
            <a:r>
              <a:rPr lang="zh-CN" altLang="zh-CN" dirty="0">
                <a:latin typeface="+mn-ea"/>
              </a:rPr>
              <a:t>属性，可以设置或</a:t>
            </a:r>
            <a:r>
              <a:rPr lang="zh-CN" altLang="zh-CN" dirty="0" smtClean="0">
                <a:latin typeface="+mn-ea"/>
              </a:rPr>
              <a:t>读取标签的文本</a:t>
            </a:r>
            <a:endParaRPr lang="en-US" altLang="zh-CN" dirty="0" smtClean="0">
              <a:latin typeface="+mn-ea"/>
            </a:endParaRPr>
          </a:p>
          <a:p>
            <a:pPr lvl="1">
              <a:defRPr/>
            </a:pPr>
            <a:r>
              <a:rPr lang="zh-CN" altLang="zh-CN" dirty="0" smtClean="0">
                <a:latin typeface="+mn-ea"/>
              </a:rPr>
              <a:t>通过</a:t>
            </a:r>
            <a:r>
              <a:rPr lang="en-US" altLang="zh-CN" dirty="0" smtClean="0">
                <a:latin typeface="+mn-ea"/>
              </a:rPr>
              <a:t>Visible</a:t>
            </a:r>
            <a:r>
              <a:rPr lang="zh-CN" altLang="zh-CN" dirty="0">
                <a:latin typeface="+mn-ea"/>
              </a:rPr>
              <a:t>属性，可以显示或隐藏</a:t>
            </a:r>
            <a:r>
              <a:rPr lang="zh-CN" altLang="zh-CN" dirty="0" smtClean="0">
                <a:latin typeface="+mn-ea"/>
              </a:rPr>
              <a:t>标签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68638"/>
            <a:ext cx="3440113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1150" y="3487738"/>
            <a:ext cx="4724400" cy="247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003800" y="4292600"/>
            <a:ext cx="720725" cy="6826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文本类</a:t>
            </a:r>
            <a:r>
              <a:rPr lang="zh-CN" altLang="zh-CN" smtClean="0"/>
              <a:t>控件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文本框控件（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/>
              <a:t>Text</a:t>
            </a:r>
            <a:r>
              <a:rPr lang="zh-CN" altLang="en-US" dirty="0" smtClean="0"/>
              <a:t>属性用于设置或获取用户输入的文本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 err="1" smtClean="0"/>
              <a:t>ReadOnly</a:t>
            </a:r>
            <a:r>
              <a:rPr lang="zh-CN" altLang="zh-CN" dirty="0"/>
              <a:t>属性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指定</a:t>
            </a:r>
            <a:r>
              <a:rPr lang="zh-CN" altLang="zh-CN" dirty="0" smtClean="0"/>
              <a:t>文本框是否</a:t>
            </a:r>
            <a:r>
              <a:rPr lang="zh-CN" altLang="en-US" dirty="0" smtClean="0"/>
              <a:t>允许编辑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zh-CN" dirty="0" smtClean="0"/>
              <a:t>创建</a:t>
            </a:r>
            <a:r>
              <a:rPr lang="zh-CN" altLang="zh-CN" dirty="0"/>
              <a:t>密码</a:t>
            </a:r>
            <a:r>
              <a:rPr lang="zh-CN" altLang="zh-CN" dirty="0" smtClean="0"/>
              <a:t>文本框</a:t>
            </a:r>
            <a:endParaRPr lang="en-US" altLang="zh-CN" dirty="0" smtClean="0"/>
          </a:p>
          <a:p>
            <a:pPr lvl="2">
              <a:lnSpc>
                <a:spcPct val="150000"/>
              </a:lnSpc>
              <a:defRPr/>
            </a:pPr>
            <a:r>
              <a:rPr lang="en-US" altLang="zh-CN" dirty="0" err="1" smtClean="0"/>
              <a:t>UseSystemPasswordChar</a:t>
            </a:r>
            <a:r>
              <a:rPr lang="zh-CN" altLang="zh-CN" dirty="0" smtClean="0"/>
              <a:t>属性设置为</a:t>
            </a:r>
            <a:r>
              <a:rPr lang="en-US" altLang="zh-CN" dirty="0" smtClean="0"/>
              <a:t>True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zh-CN" dirty="0" err="1" smtClean="0"/>
              <a:t>PasswordChar</a:t>
            </a:r>
            <a:r>
              <a:rPr lang="zh-CN" altLang="en-US" dirty="0" smtClean="0"/>
              <a:t>属性设置为“*”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/>
              <a:t>Multiline</a:t>
            </a:r>
            <a:r>
              <a:rPr lang="zh-CN" altLang="en-US" dirty="0" smtClean="0"/>
              <a:t>属性，指定是否为多行文本框</a:t>
            </a:r>
            <a:endParaRPr lang="en-US" altLang="zh-CN" dirty="0" smtClean="0"/>
          </a:p>
          <a:p>
            <a:pPr lvl="2">
              <a:lnSpc>
                <a:spcPct val="150000"/>
              </a:lnSpc>
              <a:defRPr/>
            </a:pPr>
            <a:endParaRPr lang="en-US" altLang="zh-CN" dirty="0" smtClean="0"/>
          </a:p>
          <a:p>
            <a:pPr marL="914400" lvl="2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marL="914400" lvl="2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2235200"/>
            <a:ext cx="36004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75" y="2667000"/>
            <a:ext cx="4170363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00088" y="3816350"/>
            <a:ext cx="3817937" cy="2333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00088" y="5672138"/>
            <a:ext cx="3817937" cy="2333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0750" y="3105150"/>
            <a:ext cx="4198938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7525" y="2667000"/>
            <a:ext cx="4176713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1550" y="2679700"/>
            <a:ext cx="4106863" cy="34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8" name="图片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5188" y="2579688"/>
            <a:ext cx="4746625" cy="320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9588" y="2536825"/>
            <a:ext cx="4164012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38688" y="2962275"/>
            <a:ext cx="4176712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文本类</a:t>
            </a:r>
            <a:r>
              <a:rPr lang="zh-CN" altLang="zh-CN" smtClean="0"/>
              <a:t>控件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101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按钮控件（</a:t>
            </a:r>
            <a:r>
              <a:rPr lang="en-US" altLang="zh-CN" smtClean="0"/>
              <a:t>Button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zh-CN" smtClean="0"/>
              <a:t>按钮控件允许用户通过单击来执行操作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Text</a:t>
            </a:r>
            <a:r>
              <a:rPr lang="zh-CN" altLang="en-US" smtClean="0"/>
              <a:t>属性用于设置按钮上的显示文本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单击按钮，触发</a:t>
            </a:r>
            <a:r>
              <a:rPr lang="en-US" altLang="zh-CN" smtClean="0"/>
              <a:t>Click</a:t>
            </a:r>
            <a:r>
              <a:rPr lang="zh-CN" altLang="en-US" smtClean="0"/>
              <a:t>事件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设置窗体的</a:t>
            </a:r>
            <a:r>
              <a:rPr lang="en-US" altLang="zh-CN" smtClean="0"/>
              <a:t>AcceptButton</a:t>
            </a:r>
            <a:r>
              <a:rPr lang="zh-CN" altLang="zh-CN" smtClean="0"/>
              <a:t>属性</a:t>
            </a:r>
            <a:r>
              <a:rPr lang="zh-CN" altLang="en-US" smtClean="0"/>
              <a:t>，指定“接受”按钮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设置窗体的</a:t>
            </a:r>
            <a:r>
              <a:rPr lang="en-US" altLang="zh-CN" smtClean="0"/>
              <a:t>CancelButton</a:t>
            </a:r>
            <a:r>
              <a:rPr lang="zh-CN" altLang="en-US" smtClean="0"/>
              <a:t>属性，指定“取消”按钮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BackgroundImage</a:t>
            </a:r>
            <a:r>
              <a:rPr lang="zh-CN" altLang="en-US" smtClean="0"/>
              <a:t>属性设置按钮图像</a:t>
            </a:r>
            <a:endParaRPr lang="en-US" altLang="zh-CN" smtClean="0"/>
          </a:p>
          <a:p>
            <a:pPr lvl="2">
              <a:lnSpc>
                <a:spcPct val="150000"/>
              </a:lnSpc>
            </a:pPr>
            <a:r>
              <a:rPr lang="en-US" altLang="zh-CN" smtClean="0"/>
              <a:t>BackgroundImageLayout</a:t>
            </a:r>
            <a:r>
              <a:rPr lang="zh-CN" altLang="en-US" smtClean="0"/>
              <a:t>属性用于指定按钮图像的布局方式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492375"/>
            <a:ext cx="3600450" cy="341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6200" y="3644900"/>
            <a:ext cx="35306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5200" y="2997200"/>
            <a:ext cx="38227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0425" y="2033588"/>
            <a:ext cx="7345363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3038475" y="4352925"/>
            <a:ext cx="1771650" cy="503238"/>
          </a:xfrm>
          <a:prstGeom prst="wedgeRoundRectCallout">
            <a:avLst>
              <a:gd name="adj1" fmla="val -63278"/>
              <a:gd name="adj2" fmla="val -292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双击此处，添加按钮的单击事件</a:t>
            </a: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7035800" y="4573588"/>
            <a:ext cx="1677988" cy="566737"/>
          </a:xfrm>
          <a:prstGeom prst="wedgeRoundRectCallout">
            <a:avLst>
              <a:gd name="adj1" fmla="val -66468"/>
              <a:gd name="adj2" fmla="val -186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或者双击此处，添加单击事件</a:t>
            </a:r>
          </a:p>
        </p:txBody>
      </p:sp>
      <p:sp>
        <p:nvSpPr>
          <p:cNvPr id="16" name="流程图: 可选过程 3"/>
          <p:cNvSpPr>
            <a:spLocks noChangeArrowheads="1"/>
          </p:cNvSpPr>
          <p:nvPr/>
        </p:nvSpPr>
        <p:spPr bwMode="auto">
          <a:xfrm>
            <a:off x="768350" y="4192588"/>
            <a:ext cx="7856538" cy="1646237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private void button1_Click(object sender, </a:t>
            </a:r>
            <a:r>
              <a:rPr lang="en-US" altLang="zh-CN" sz="1800" dirty="0" err="1" smtClean="0">
                <a:latin typeface="+mn-ea"/>
                <a:ea typeface="+mn-ea"/>
              </a:rPr>
              <a:t>EventArgs</a:t>
            </a:r>
            <a:r>
              <a:rPr lang="en-US" altLang="zh-CN" sz="1800" dirty="0" smtClean="0">
                <a:latin typeface="+mn-ea"/>
                <a:ea typeface="+mn-ea"/>
              </a:rPr>
              <a:t> e)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</a:t>
            </a:r>
            <a:r>
              <a:rPr lang="en-US" altLang="zh-CN" sz="1800" dirty="0" err="1" smtClean="0">
                <a:latin typeface="+mn-ea"/>
                <a:ea typeface="+mn-ea"/>
              </a:rPr>
              <a:t>MessageBox.Show</a:t>
            </a:r>
            <a:r>
              <a:rPr lang="en-US" altLang="zh-CN" sz="1800" dirty="0" smtClean="0">
                <a:latin typeface="+mn-ea"/>
                <a:ea typeface="+mn-ea"/>
              </a:rPr>
              <a:t>("</a:t>
            </a:r>
            <a:r>
              <a:rPr lang="zh-CN" altLang="zh-CN" sz="1800" dirty="0" smtClean="0">
                <a:latin typeface="+mn-ea"/>
                <a:ea typeface="+mn-ea"/>
              </a:rPr>
              <a:t>您单击了按钮，触发了</a:t>
            </a:r>
            <a:r>
              <a:rPr lang="en-US" altLang="zh-CN" sz="1800" dirty="0" smtClean="0">
                <a:latin typeface="+mn-ea"/>
                <a:ea typeface="+mn-ea"/>
              </a:rPr>
              <a:t>Click</a:t>
            </a:r>
            <a:r>
              <a:rPr lang="zh-CN" altLang="zh-CN" sz="1800" dirty="0" smtClean="0">
                <a:latin typeface="+mn-ea"/>
                <a:ea typeface="+mn-ea"/>
              </a:rPr>
              <a:t>事件！</a:t>
            </a:r>
            <a:r>
              <a:rPr lang="en-US" altLang="zh-CN" sz="1800" dirty="0" smtClean="0">
                <a:latin typeface="+mn-ea"/>
                <a:ea typeface="+mn-ea"/>
              </a:rPr>
              <a:t>");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}</a:t>
            </a:r>
            <a:endParaRPr lang="zh-CN" altLang="zh-CN" sz="18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800" b="1" dirty="0" smtClean="0">
              <a:latin typeface="Adobe Gothic Std B" pitchFamily="34" charset="-128"/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09713" y="3657600"/>
            <a:ext cx="5670550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圆角矩形标注 17"/>
          <p:cNvSpPr>
            <a:spLocks noChangeArrowheads="1"/>
          </p:cNvSpPr>
          <p:nvPr/>
        </p:nvSpPr>
        <p:spPr bwMode="auto">
          <a:xfrm>
            <a:off x="2265363" y="5778500"/>
            <a:ext cx="3319462" cy="398463"/>
          </a:xfrm>
          <a:prstGeom prst="wedgeRoundRectCallout">
            <a:avLst>
              <a:gd name="adj1" fmla="val -41472"/>
              <a:gd name="adj2" fmla="val 23968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点击按钮，触发事件，弹出提示框</a:t>
            </a:r>
          </a:p>
        </p:txBody>
      </p:sp>
      <p:sp>
        <p:nvSpPr>
          <p:cNvPr id="19" name="圆角矩形标注 18"/>
          <p:cNvSpPr>
            <a:spLocks noChangeArrowheads="1"/>
          </p:cNvSpPr>
          <p:nvPr/>
        </p:nvSpPr>
        <p:spPr bwMode="auto">
          <a:xfrm>
            <a:off x="2973388" y="5403850"/>
            <a:ext cx="2744787" cy="379413"/>
          </a:xfrm>
          <a:prstGeom prst="wedgeRoundRectCallout">
            <a:avLst>
              <a:gd name="adj1" fmla="val -36301"/>
              <a:gd name="adj2" fmla="val 13329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按钮</a:t>
            </a:r>
            <a:r>
              <a:rPr lang="en-US" altLang="zh-CN" sz="1600" b="1">
                <a:ea typeface="微软雅黑" pitchFamily="34" charset="-122"/>
              </a:rPr>
              <a:t>Click</a:t>
            </a:r>
            <a:r>
              <a:rPr lang="zh-CN" altLang="en-US" sz="1600" b="1">
                <a:ea typeface="微软雅黑" pitchFamily="34" charset="-122"/>
              </a:rPr>
              <a:t>事件的处理函数</a:t>
            </a:r>
          </a:p>
        </p:txBody>
      </p:sp>
      <p:pic>
        <p:nvPicPr>
          <p:cNvPr id="24579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750" y="2012950"/>
            <a:ext cx="8169275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5651500" y="4724400"/>
            <a:ext cx="2876550" cy="67945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2" name="圆角矩形标注 7"/>
          <p:cNvSpPr>
            <a:spLocks noChangeArrowheads="1"/>
          </p:cNvSpPr>
          <p:nvPr/>
        </p:nvSpPr>
        <p:spPr bwMode="auto">
          <a:xfrm>
            <a:off x="6357938" y="3905250"/>
            <a:ext cx="2466975" cy="327025"/>
          </a:xfrm>
          <a:prstGeom prst="wedgeRoundRectCallout">
            <a:avLst>
              <a:gd name="adj1" fmla="val 4579"/>
              <a:gd name="adj2" fmla="val 8723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选择窗体的“接受”按钮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1338" y="1965325"/>
            <a:ext cx="8145462" cy="39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圆角矩形标注 7"/>
          <p:cNvSpPr>
            <a:spLocks noChangeArrowheads="1"/>
          </p:cNvSpPr>
          <p:nvPr/>
        </p:nvSpPr>
        <p:spPr bwMode="auto">
          <a:xfrm>
            <a:off x="6011863" y="3717925"/>
            <a:ext cx="2592387" cy="358775"/>
          </a:xfrm>
          <a:prstGeom prst="wedgeRoundRectCallout">
            <a:avLst>
              <a:gd name="adj1" fmla="val 6838"/>
              <a:gd name="adj2" fmla="val 8861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选择窗体的“取消”按钮</a:t>
            </a: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938713" y="4538663"/>
            <a:ext cx="3371850" cy="7921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6" name="AutoShape 19"/>
          <p:cNvSpPr>
            <a:spLocks noChangeArrowheads="1"/>
          </p:cNvSpPr>
          <p:nvPr/>
        </p:nvSpPr>
        <p:spPr bwMode="auto">
          <a:xfrm>
            <a:off x="827088" y="5816600"/>
            <a:ext cx="7661275" cy="446088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AcceptButton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”和“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CancelButton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”均是窗体的属性</a:t>
            </a:r>
          </a:p>
        </p:txBody>
      </p:sp>
      <p:pic>
        <p:nvPicPr>
          <p:cNvPr id="27" name="图片 5" descr="注意副本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1363" y="4883150"/>
            <a:ext cx="1965325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2763" y="1787525"/>
            <a:ext cx="4473575" cy="380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708025" y="3932238"/>
            <a:ext cx="4230688" cy="57308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0" name="圆角矩形标注 7"/>
          <p:cNvSpPr>
            <a:spLocks noChangeArrowheads="1"/>
          </p:cNvSpPr>
          <p:nvPr/>
        </p:nvSpPr>
        <p:spPr bwMode="auto">
          <a:xfrm>
            <a:off x="1425575" y="3238500"/>
            <a:ext cx="2409825" cy="522288"/>
          </a:xfrm>
          <a:prstGeom prst="wedgeRoundRectCallout">
            <a:avLst>
              <a:gd name="adj1" fmla="val 6838"/>
              <a:gd name="adj2" fmla="val 8861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设置按钮背景图片，并设置图像的布局方式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067300" y="2541588"/>
            <a:ext cx="3765550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8" grpId="1" animBg="1"/>
      <p:bldP spid="9" grpId="0" animBg="1"/>
      <p:bldP spid="9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19" grpId="2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</TotalTime>
  <Pages>0</Pages>
  <Words>2736</Words>
  <Characters>0</Characters>
  <Application>Microsoft Office PowerPoint</Application>
  <DocSecurity>0</DocSecurity>
  <PresentationFormat>全屏显示(4:3)</PresentationFormat>
  <Lines>0</Lines>
  <Paragraphs>370</Paragraphs>
  <Slides>36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默认设计模板</vt:lpstr>
      <vt:lpstr>默认设计模板_2</vt:lpstr>
      <vt:lpstr>幻灯片 1</vt:lpstr>
      <vt:lpstr>回顾</vt:lpstr>
      <vt:lpstr>理论内容</vt:lpstr>
      <vt:lpstr>4.1  控件概述</vt:lpstr>
      <vt:lpstr>常用控件分类</vt:lpstr>
      <vt:lpstr>控件的基本操作</vt:lpstr>
      <vt:lpstr>文本类控件</vt:lpstr>
      <vt:lpstr>文本类控件</vt:lpstr>
      <vt:lpstr>文本类控件</vt:lpstr>
      <vt:lpstr>菜单栏</vt:lpstr>
      <vt:lpstr>菜单栏</vt:lpstr>
      <vt:lpstr>菜单栏</vt:lpstr>
      <vt:lpstr>菜单栏</vt:lpstr>
      <vt:lpstr>菜单栏</vt:lpstr>
      <vt:lpstr>菜单栏</vt:lpstr>
      <vt:lpstr>菜单栏</vt:lpstr>
      <vt:lpstr>工具栏</vt:lpstr>
      <vt:lpstr>工具栏</vt:lpstr>
      <vt:lpstr>状态栏</vt:lpstr>
      <vt:lpstr>状态栏</vt:lpstr>
      <vt:lpstr>4.3  选择类控件</vt:lpstr>
      <vt:lpstr>下拉组合框控件</vt:lpstr>
      <vt:lpstr>设计器中通过界面添加选择项</vt:lpstr>
      <vt:lpstr>通过代码添加选择项</vt:lpstr>
      <vt:lpstr>设置下拉样式</vt:lpstr>
      <vt:lpstr>响应选项值更改事件</vt:lpstr>
      <vt:lpstr>响应选项值更改事件</vt:lpstr>
      <vt:lpstr>复选框控件</vt:lpstr>
      <vt:lpstr>复选框控件</vt:lpstr>
      <vt:lpstr>单选按钮控件</vt:lpstr>
      <vt:lpstr>单选按钮控件</vt:lpstr>
      <vt:lpstr>单选按钮分组</vt:lpstr>
      <vt:lpstr>单选按钮分组</vt:lpstr>
      <vt:lpstr>单选按钮分组</vt:lpstr>
      <vt:lpstr>总结</vt:lpstr>
      <vt:lpstr>幻灯片 36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微软用户</cp:lastModifiedBy>
  <cp:revision>129</cp:revision>
  <dcterms:created xsi:type="dcterms:W3CDTF">2013-01-25T01:44:32Z</dcterms:created>
  <dcterms:modified xsi:type="dcterms:W3CDTF">2019-03-20T08:58:24Z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2052-9.1.0.4047</vt:lpwstr>
  </property>
</Properties>
</file>