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57" r:id="rId5"/>
    <p:sldId id="265" r:id="rId6"/>
    <p:sldId id="263" r:id="rId7"/>
    <p:sldId id="269" r:id="rId8"/>
    <p:sldId id="264" r:id="rId9"/>
    <p:sldId id="259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C3A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AB71BF-7826-4524-AD66-3DAE4EA50B6C}" type="datetimeFigureOut">
              <a:rPr lang="zh-CN" altLang="en-US"/>
              <a:pPr>
                <a:defRPr/>
              </a:pPr>
              <a:t>2019/3/13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A660239-5F03-4923-BD23-E3B9EF5D5A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 descr="ppt内页副本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276225"/>
            <a:ext cx="6346825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485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 userDrawn="1"/>
        </p:nvSpPr>
        <p:spPr bwMode="auto">
          <a:xfrm>
            <a:off x="3124200" y="6527800"/>
            <a:ext cx="2895600" cy="258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 userDrawn="1"/>
        </p:nvSpPr>
        <p:spPr bwMode="auto">
          <a:xfrm>
            <a:off x="8564563" y="6523038"/>
            <a:ext cx="579437" cy="287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fld id="{4F18E287-5483-4787-84D0-0CF87DF47608}" type="slidenum"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../&#19978;&#26426;&#31572;&#26696;/&#38454;&#27573;2/SuperKTV-&#21046;&#20316;&#31649;&#29702;&#27169;&#22359;&#20027;&#30028;&#38754;/MainForm.cs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#桌面应用程序开发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28938" y="4864100"/>
            <a:ext cx="600075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践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窗体应用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实践目标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2519363"/>
          </a:xfrm>
        </p:spPr>
        <p:txBody>
          <a:bodyPr/>
          <a:lstStyle/>
          <a:p>
            <a:r>
              <a:rPr lang="zh-CN" altLang="zh-CN" dirty="0" smtClean="0">
                <a:latin typeface="+mn-ea"/>
              </a:rPr>
              <a:t>制作管理模块登录窗</a:t>
            </a:r>
            <a:r>
              <a:rPr lang="zh-CN" altLang="zh-CN" dirty="0" smtClean="0">
                <a:latin typeface="+mn-ea"/>
              </a:rPr>
              <a:t>体</a:t>
            </a:r>
            <a:endParaRPr lang="en-US" altLang="zh-CN" dirty="0" smtClean="0">
              <a:latin typeface="+mn-ea"/>
            </a:endParaRPr>
          </a:p>
          <a:p>
            <a:r>
              <a:rPr lang="zh-CN" altLang="zh-CN" dirty="0" smtClean="0"/>
              <a:t>制</a:t>
            </a:r>
            <a:r>
              <a:rPr lang="zh-CN" altLang="zh-CN" dirty="0" smtClean="0"/>
              <a:t>作</a:t>
            </a:r>
            <a:r>
              <a:rPr lang="en-US" altLang="zh-CN" dirty="0" smtClean="0"/>
              <a:t>SuperKTV</a:t>
            </a:r>
            <a:r>
              <a:rPr lang="zh-CN" altLang="zh-CN" dirty="0" smtClean="0"/>
              <a:t>管理模块登录窗体</a:t>
            </a:r>
            <a:endParaRPr lang="en-US" altLang="zh-CN" dirty="0" smtClean="0"/>
          </a:p>
          <a:p>
            <a:r>
              <a:rPr lang="zh-CN" altLang="zh-CN" dirty="0" smtClean="0"/>
              <a:t>制作</a:t>
            </a:r>
            <a:r>
              <a:rPr lang="en-US" altLang="zh-CN" dirty="0" smtClean="0"/>
              <a:t>SuperKTV</a:t>
            </a:r>
            <a:r>
              <a:rPr lang="zh-CN" altLang="zh-CN" dirty="0" smtClean="0"/>
              <a:t>管理模块主界面窗体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 descr="综合练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131888"/>
            <a:ext cx="22717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/>
        </p:nvSpPr>
        <p:spPr bwMode="auto">
          <a:xfrm>
            <a:off x="735013" y="3175000"/>
            <a:ext cx="8229600" cy="2765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创建窗体，设置窗体属性，实现以下效果：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000" dirty="0" smtClean="0">
                <a:latin typeface="+mn-ea"/>
                <a:ea typeface="+mn-ea"/>
              </a:rPr>
              <a:t>设置窗体背景图片、图标和标题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000" dirty="0" smtClean="0">
                <a:latin typeface="+mn-ea"/>
                <a:ea typeface="+mn-ea"/>
              </a:rPr>
              <a:t>禁用最大化和最小化按钮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000" dirty="0" smtClean="0">
                <a:latin typeface="+mn-ea"/>
                <a:ea typeface="+mn-ea"/>
              </a:rPr>
              <a:t>运行后窗体大小不可以改变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000" dirty="0" smtClean="0">
                <a:latin typeface="+mn-ea"/>
                <a:ea typeface="+mn-ea"/>
              </a:rPr>
              <a:t>窗体始终显示在所有窗体的最前端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000" dirty="0" smtClean="0">
                <a:latin typeface="+mn-ea"/>
                <a:ea typeface="+mn-ea"/>
              </a:rPr>
              <a:t>运行后，窗体的起始位置位于显示屏的中央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窗体不在</a:t>
            </a:r>
            <a:r>
              <a:rPr lang="zh-CN" altLang="zh-CN" sz="2000" dirty="0" smtClean="0">
                <a:latin typeface="+mn-ea"/>
                <a:ea typeface="+mn-ea"/>
              </a:rPr>
              <a:t>任务栏中显示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微软雅黑"/>
                <a:ea typeface="微软雅黑"/>
              </a:rPr>
              <a:t>任务一：</a:t>
            </a:r>
            <a:r>
              <a:rPr lang="zh-CN" altLang="zh-CN" sz="3200" dirty="0" smtClean="0">
                <a:latin typeface="+mn-ea"/>
                <a:ea typeface="+mn-ea"/>
              </a:rPr>
              <a:t>制作管理模块登录窗体</a:t>
            </a:r>
            <a:endParaRPr lang="zh-CN" altLang="en-US" sz="32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4375" y="1701800"/>
            <a:ext cx="31369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99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+mn-ea"/>
                <a:ea typeface="+mn-ea"/>
              </a:rPr>
              <a:t>窗体属性应用</a:t>
            </a:r>
          </a:p>
        </p:txBody>
      </p:sp>
      <p:pic>
        <p:nvPicPr>
          <p:cNvPr id="6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19233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3484563" y="2520950"/>
            <a:ext cx="3362325" cy="376238"/>
          </a:xfrm>
          <a:prstGeom prst="wedgeRoundRectCallout">
            <a:avLst>
              <a:gd name="adj1" fmla="val -40360"/>
              <a:gd name="adj2" fmla="val -447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 err="1" smtClean="0">
                <a:latin typeface="+mn-ea"/>
                <a:ea typeface="+mn-ea"/>
              </a:rPr>
              <a:t>BackgroundImage</a:t>
            </a:r>
            <a:r>
              <a:rPr lang="zh-CN" altLang="en-US" sz="1600" b="1" dirty="0" smtClean="0">
                <a:latin typeface="+mn-ea"/>
                <a:ea typeface="+mn-ea"/>
              </a:rPr>
              <a:t>、</a:t>
            </a:r>
            <a:r>
              <a:rPr lang="en-US" altLang="zh-CN" sz="1600" b="1" dirty="0" smtClean="0">
                <a:latin typeface="+mn-ea"/>
                <a:ea typeface="+mn-ea"/>
              </a:rPr>
              <a:t>Icon</a:t>
            </a:r>
            <a:r>
              <a:rPr lang="zh-CN" altLang="en-US" sz="1600" b="1" dirty="0" smtClean="0">
                <a:latin typeface="+mn-ea"/>
                <a:ea typeface="+mn-ea"/>
              </a:rPr>
              <a:t>和</a:t>
            </a:r>
            <a:r>
              <a:rPr lang="en-US" altLang="zh-CN" sz="1600" b="1" dirty="0" smtClean="0">
                <a:latin typeface="+mn-ea"/>
                <a:ea typeface="+mn-ea"/>
              </a:rPr>
              <a:t>Text</a:t>
            </a:r>
            <a:endParaRPr lang="zh-CN" altLang="en-US" sz="1600" b="1" dirty="0" smtClean="0">
              <a:latin typeface="+mn-ea"/>
              <a:ea typeface="+mn-ea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3008313" y="2505075"/>
            <a:ext cx="4656137" cy="515938"/>
          </a:xfrm>
          <a:prstGeom prst="wedgeRoundRectCallout">
            <a:avLst>
              <a:gd name="adj1" fmla="val -29670"/>
              <a:gd name="adj2" fmla="val -1251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 err="1" smtClean="0">
                <a:latin typeface="+mn-ea"/>
                <a:ea typeface="+mn-ea"/>
              </a:rPr>
              <a:t>MaximizeBox</a:t>
            </a:r>
            <a:r>
              <a:rPr lang="zh-CN" altLang="zh-CN" sz="1600" b="1" dirty="0" smtClean="0">
                <a:latin typeface="+mn-ea"/>
                <a:ea typeface="+mn-ea"/>
              </a:rPr>
              <a:t>属性为“</a:t>
            </a:r>
            <a:r>
              <a:rPr lang="en-US" altLang="zh-CN" sz="1600" b="1" dirty="0" smtClean="0">
                <a:latin typeface="+mn-ea"/>
                <a:ea typeface="+mn-ea"/>
              </a:rPr>
              <a:t>False</a:t>
            </a:r>
            <a:r>
              <a:rPr lang="zh-CN" altLang="zh-CN" sz="1600" b="1" dirty="0" smtClean="0">
                <a:latin typeface="+mn-ea"/>
                <a:ea typeface="+mn-ea"/>
              </a:rPr>
              <a:t>” 禁用最大化按钮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 err="1" smtClean="0">
                <a:latin typeface="+mn-ea"/>
                <a:ea typeface="+mn-ea"/>
              </a:rPr>
              <a:t>MinimizeBox</a:t>
            </a:r>
            <a:r>
              <a:rPr lang="zh-CN" altLang="zh-CN" sz="1600" b="1" dirty="0" smtClean="0">
                <a:latin typeface="+mn-ea"/>
                <a:ea typeface="+mn-ea"/>
              </a:rPr>
              <a:t>属性为“</a:t>
            </a:r>
            <a:r>
              <a:rPr lang="en-US" altLang="zh-CN" sz="1600" b="1" dirty="0" smtClean="0">
                <a:latin typeface="+mn-ea"/>
                <a:ea typeface="+mn-ea"/>
              </a:rPr>
              <a:t>False</a:t>
            </a:r>
            <a:r>
              <a:rPr lang="zh-CN" altLang="zh-CN" sz="1600" b="1" dirty="0" smtClean="0">
                <a:latin typeface="+mn-ea"/>
                <a:ea typeface="+mn-ea"/>
              </a:rPr>
              <a:t>” 禁用最小化按钮</a:t>
            </a:r>
            <a:endParaRPr lang="zh-CN" altLang="en-US" sz="1600" b="1" dirty="0" smtClean="0">
              <a:latin typeface="+mn-ea"/>
              <a:ea typeface="+mn-ea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3008313" y="2576513"/>
            <a:ext cx="3978275" cy="374650"/>
          </a:xfrm>
          <a:prstGeom prst="wedgeRoundRectCallout">
            <a:avLst>
              <a:gd name="adj1" fmla="val -40883"/>
              <a:gd name="adj2" fmla="val -353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 err="1" smtClean="0">
                <a:latin typeface="+mn-ea"/>
                <a:ea typeface="+mn-ea"/>
              </a:rPr>
              <a:t>FormBorderStyle</a:t>
            </a:r>
            <a:r>
              <a:rPr lang="zh-CN" altLang="zh-CN" sz="1600" b="1" dirty="0" smtClean="0">
                <a:latin typeface="+mn-ea"/>
                <a:ea typeface="+mn-ea"/>
              </a:rPr>
              <a:t>属性为“</a:t>
            </a:r>
            <a:r>
              <a:rPr lang="en-US" altLang="zh-CN" sz="1600" b="1" dirty="0" err="1" smtClean="0">
                <a:latin typeface="+mn-ea"/>
                <a:ea typeface="+mn-ea"/>
              </a:rPr>
              <a:t>FixedSingle</a:t>
            </a:r>
            <a:r>
              <a:rPr lang="zh-CN" altLang="zh-CN" sz="1600" b="1" dirty="0" smtClean="0">
                <a:latin typeface="+mn-ea"/>
                <a:ea typeface="+mn-ea"/>
              </a:rPr>
              <a:t>”</a:t>
            </a:r>
            <a:endParaRPr lang="zh-CN" altLang="en-US" sz="1600" b="1" dirty="0" smtClean="0">
              <a:latin typeface="+mn-ea"/>
              <a:ea typeface="+mn-ea"/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3008313" y="2559050"/>
            <a:ext cx="2501900" cy="376238"/>
          </a:xfrm>
          <a:prstGeom prst="wedgeRoundRectCallout">
            <a:avLst>
              <a:gd name="adj1" fmla="val -27491"/>
              <a:gd name="adj2" fmla="val -14710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 err="1" smtClean="0">
                <a:latin typeface="+mn-ea"/>
                <a:ea typeface="+mn-ea"/>
              </a:rPr>
              <a:t>TopMost</a:t>
            </a:r>
            <a:r>
              <a:rPr lang="zh-CN" altLang="zh-CN" sz="1600" b="1" dirty="0" smtClean="0">
                <a:latin typeface="+mn-ea"/>
                <a:ea typeface="+mn-ea"/>
              </a:rPr>
              <a:t>属性为“</a:t>
            </a:r>
            <a:r>
              <a:rPr lang="en-US" altLang="zh-CN" sz="1600" b="1" dirty="0" smtClean="0">
                <a:latin typeface="+mn-ea"/>
                <a:ea typeface="+mn-ea"/>
              </a:rPr>
              <a:t>True</a:t>
            </a:r>
            <a:r>
              <a:rPr lang="zh-CN" altLang="zh-CN" sz="1600" b="1" dirty="0" smtClean="0">
                <a:latin typeface="+mn-ea"/>
                <a:ea typeface="+mn-ea"/>
              </a:rPr>
              <a:t>”</a:t>
            </a:r>
            <a:endParaRPr lang="zh-CN" altLang="en-US" sz="1600" b="1" dirty="0" smtClean="0">
              <a:latin typeface="+mn-ea"/>
              <a:ea typeface="+mn-ea"/>
            </a:endParaRPr>
          </a:p>
        </p:txBody>
      </p:sp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2987675" y="2589213"/>
            <a:ext cx="3848100" cy="374650"/>
          </a:xfrm>
          <a:prstGeom prst="wedgeRoundRectCallout">
            <a:avLst>
              <a:gd name="adj1" fmla="val -35986"/>
              <a:gd name="adj2" fmla="val -1104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 err="1" smtClean="0">
                <a:latin typeface="+mn-ea"/>
                <a:ea typeface="+mn-ea"/>
              </a:rPr>
              <a:t>StartPosition</a:t>
            </a:r>
            <a:r>
              <a:rPr lang="zh-CN" altLang="zh-CN" sz="1600" b="1" dirty="0" smtClean="0">
                <a:latin typeface="+mn-ea"/>
                <a:ea typeface="+mn-ea"/>
              </a:rPr>
              <a:t>属性为“</a:t>
            </a:r>
            <a:r>
              <a:rPr lang="en-US" altLang="zh-CN" sz="1600" b="1" dirty="0" err="1" smtClean="0">
                <a:latin typeface="+mn-ea"/>
                <a:ea typeface="+mn-ea"/>
              </a:rPr>
              <a:t>CenterScreen</a:t>
            </a:r>
            <a:r>
              <a:rPr lang="zh-CN" altLang="zh-CN" sz="1600" b="1" dirty="0" smtClean="0">
                <a:latin typeface="+mn-ea"/>
                <a:ea typeface="+mn-ea"/>
              </a:rPr>
              <a:t>”</a:t>
            </a:r>
            <a:endParaRPr lang="zh-CN" altLang="en-US" sz="1600" b="1" dirty="0" smtClean="0">
              <a:latin typeface="+mn-ea"/>
              <a:ea typeface="+mn-ea"/>
            </a:endParaRPr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>
            <a:off x="2987675" y="2593975"/>
            <a:ext cx="3121025" cy="374650"/>
          </a:xfrm>
          <a:prstGeom prst="wedgeRoundRectCallout">
            <a:avLst>
              <a:gd name="adj1" fmla="val -36640"/>
              <a:gd name="adj2" fmla="val -1474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 err="1" smtClean="0">
                <a:latin typeface="+mn-ea"/>
                <a:ea typeface="+mn-ea"/>
              </a:rPr>
              <a:t>ShowInTaskbar</a:t>
            </a:r>
            <a:r>
              <a:rPr lang="zh-CN" altLang="zh-CN" sz="1600" b="1" dirty="0" smtClean="0">
                <a:latin typeface="+mn-ea"/>
                <a:ea typeface="+mn-ea"/>
              </a:rPr>
              <a:t>属性为“</a:t>
            </a:r>
            <a:r>
              <a:rPr lang="en-US" altLang="zh-CN" sz="1600" b="1" dirty="0" smtClean="0">
                <a:latin typeface="+mn-ea"/>
                <a:ea typeface="+mn-ea"/>
              </a:rPr>
              <a:t>False</a:t>
            </a:r>
            <a:r>
              <a:rPr lang="zh-CN" altLang="zh-CN" sz="1600" b="1" dirty="0" smtClean="0">
                <a:latin typeface="+mn-ea"/>
                <a:ea typeface="+mn-ea"/>
              </a:rPr>
              <a:t>”</a:t>
            </a:r>
            <a:endParaRPr lang="zh-CN" altLang="en-US" sz="1600" b="1" dirty="0" smtClean="0">
              <a:latin typeface="+mn-ea"/>
              <a:ea typeface="+mn-ea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1547813" y="5829300"/>
            <a:ext cx="6335712" cy="512763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最终运行效果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2775" y="1243013"/>
            <a:ext cx="4714875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 descr="指导部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63" y="1279525"/>
            <a:ext cx="234156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611188" y="3244850"/>
            <a:ext cx="8229600" cy="19224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 err="1" smtClean="0">
                <a:latin typeface="+mn-ea"/>
                <a:ea typeface="+mn-ea"/>
              </a:rPr>
              <a:t>SuperKTV</a:t>
            </a:r>
            <a:r>
              <a:rPr lang="zh-CN" altLang="en-US" sz="2400" dirty="0" smtClean="0">
                <a:latin typeface="+mn-ea"/>
                <a:ea typeface="+mn-ea"/>
              </a:rPr>
              <a:t>管理模块用于系统数据维护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为了防止非法人员进入系统破坏数据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制作登录窗体，输入用户名密码验证用户身份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身份验证后，给出相应提示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sz="3200" dirty="0" smtClean="0">
                <a:solidFill>
                  <a:schemeClr val="tx2"/>
                </a:solidFill>
                <a:latin typeface="+mn-ea"/>
                <a:ea typeface="+mn-ea"/>
              </a:rPr>
              <a:t>任务二：</a:t>
            </a:r>
            <a:r>
              <a:rPr lang="zh-CN" altLang="zh-CN" sz="3200" dirty="0" smtClean="0">
                <a:latin typeface="+mn-ea"/>
                <a:ea typeface="+mn-ea"/>
              </a:rPr>
              <a:t>制作管理模块登录窗体</a:t>
            </a:r>
            <a:endParaRPr lang="zh-CN" altLang="en-US" sz="32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188" y="1887538"/>
            <a:ext cx="56753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buClr>
                <a:srgbClr val="0099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+mn-ea"/>
                <a:ea typeface="+mn-ea"/>
              </a:rPr>
              <a:t>制作登录窗体，验证用户身份</a:t>
            </a:r>
          </a:p>
        </p:txBody>
      </p:sp>
      <p:pic>
        <p:nvPicPr>
          <p:cNvPr id="6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3" y="242093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831850" y="5864225"/>
            <a:ext cx="6334125" cy="512763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登录窗体运行效果</a:t>
            </a:r>
          </a:p>
        </p:txBody>
      </p:sp>
      <p:pic>
        <p:nvPicPr>
          <p:cNvPr id="51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2263775"/>
            <a:ext cx="69850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075" y="2627313"/>
            <a:ext cx="69850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788" y="2941638"/>
            <a:ext cx="69881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>
                <a:latin typeface="+mn-ea"/>
              </a:rPr>
              <a:t>制作</a:t>
            </a:r>
            <a:r>
              <a:rPr lang="zh-CN" altLang="zh-CN" dirty="0">
                <a:latin typeface="+mn-ea"/>
              </a:rPr>
              <a:t>管理模块登录</a:t>
            </a:r>
            <a:r>
              <a:rPr lang="zh-CN" altLang="zh-CN" dirty="0" smtClean="0">
                <a:latin typeface="+mn-ea"/>
              </a:rPr>
              <a:t>窗体</a:t>
            </a:r>
            <a:endParaRPr lang="zh-CN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2070100"/>
            <a:ext cx="8507412" cy="4176713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latin typeface="+mn-ea"/>
              </a:rPr>
              <a:t>打开</a:t>
            </a:r>
            <a:r>
              <a:rPr lang="en-US" altLang="zh-CN" sz="2400" dirty="0">
                <a:latin typeface="+mn-ea"/>
              </a:rPr>
              <a:t>Visual Studio 2012</a:t>
            </a:r>
            <a:r>
              <a:rPr lang="zh-CN" altLang="zh-CN" sz="2400" dirty="0">
                <a:latin typeface="+mn-ea"/>
              </a:rPr>
              <a:t>，创建</a:t>
            </a:r>
            <a:r>
              <a:rPr lang="en-US" altLang="zh-CN" sz="2400" dirty="0">
                <a:latin typeface="+mn-ea"/>
              </a:rPr>
              <a:t>Windows</a:t>
            </a:r>
            <a:r>
              <a:rPr lang="zh-CN" altLang="zh-CN" sz="2400" dirty="0">
                <a:latin typeface="+mn-ea"/>
              </a:rPr>
              <a:t>应用程序</a:t>
            </a:r>
            <a:r>
              <a:rPr lang="zh-CN" altLang="zh-CN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zh-CN" sz="2400" dirty="0">
                <a:latin typeface="+mn-ea"/>
              </a:rPr>
              <a:t>将默认窗体</a:t>
            </a:r>
            <a:r>
              <a:rPr lang="en-US" altLang="zh-CN" sz="2400" dirty="0">
                <a:latin typeface="+mn-ea"/>
              </a:rPr>
              <a:t>Form1</a:t>
            </a:r>
            <a:r>
              <a:rPr lang="zh-CN" altLang="zh-CN" sz="2400" dirty="0">
                <a:latin typeface="+mn-ea"/>
              </a:rPr>
              <a:t>重命名为</a:t>
            </a:r>
            <a:r>
              <a:rPr lang="en-US" altLang="zh-CN" sz="2400" dirty="0" err="1">
                <a:latin typeface="+mn-ea"/>
              </a:rPr>
              <a:t>LoginForm</a:t>
            </a:r>
            <a:r>
              <a:rPr lang="zh-CN" altLang="zh-CN" sz="2400" dirty="0">
                <a:latin typeface="+mn-ea"/>
              </a:rPr>
              <a:t>，并设置</a:t>
            </a:r>
            <a:r>
              <a:rPr lang="en-US" altLang="zh-CN" sz="2400" dirty="0">
                <a:latin typeface="+mn-ea"/>
              </a:rPr>
              <a:t>Text</a:t>
            </a:r>
            <a:r>
              <a:rPr lang="zh-CN" altLang="zh-CN" sz="2400" dirty="0">
                <a:latin typeface="+mn-ea"/>
              </a:rPr>
              <a:t>属性为“登录窗体”。</a:t>
            </a:r>
          </a:p>
          <a:p>
            <a:pPr>
              <a:defRPr/>
            </a:pPr>
            <a:r>
              <a:rPr lang="zh-CN" altLang="zh-CN" sz="2400" dirty="0">
                <a:latin typeface="+mn-ea"/>
              </a:rPr>
              <a:t>从工具箱拖拽控件到窗体</a:t>
            </a:r>
            <a:r>
              <a:rPr lang="zh-CN" altLang="zh-CN" sz="2400" dirty="0" smtClean="0">
                <a:latin typeface="+mn-ea"/>
              </a:rPr>
              <a:t>上</a:t>
            </a:r>
            <a:r>
              <a:rPr lang="zh-CN" altLang="en-US" sz="2400" dirty="0" smtClean="0">
                <a:latin typeface="+mn-ea"/>
              </a:rPr>
              <a:t>，按运行效果布局。</a:t>
            </a:r>
            <a:endParaRPr lang="en-US" altLang="zh-CN" sz="2400" dirty="0" smtClean="0"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latin typeface="+mn-ea"/>
              </a:rPr>
              <a:t>拖入</a:t>
            </a:r>
            <a:r>
              <a:rPr lang="en-US" altLang="zh-CN" sz="2000" dirty="0" smtClean="0">
                <a:latin typeface="+mn-ea"/>
              </a:rPr>
              <a:t>Label</a:t>
            </a:r>
            <a:r>
              <a:rPr lang="zh-CN" altLang="en-US" sz="2000" dirty="0" smtClean="0">
                <a:latin typeface="+mn-ea"/>
              </a:rPr>
              <a:t>控件、</a:t>
            </a:r>
            <a:r>
              <a:rPr lang="en-US" altLang="zh-CN" sz="2000" dirty="0" err="1" smtClean="0">
                <a:latin typeface="+mn-ea"/>
              </a:rPr>
              <a:t>TextBox</a:t>
            </a:r>
            <a:r>
              <a:rPr lang="zh-CN" altLang="en-US" sz="2000" dirty="0" smtClean="0">
                <a:latin typeface="+mn-ea"/>
              </a:rPr>
              <a:t>控件和</a:t>
            </a:r>
            <a:r>
              <a:rPr lang="en-US" altLang="zh-CN" sz="2000" dirty="0" smtClean="0">
                <a:latin typeface="+mn-ea"/>
              </a:rPr>
              <a:t>Button</a:t>
            </a:r>
            <a:r>
              <a:rPr lang="zh-CN" altLang="en-US" sz="2000" dirty="0" smtClean="0">
                <a:latin typeface="+mn-ea"/>
              </a:rPr>
              <a:t>控件</a:t>
            </a:r>
            <a:endParaRPr lang="en-US" altLang="zh-CN" sz="2000" dirty="0" smtClean="0">
              <a:latin typeface="+mn-ea"/>
            </a:endParaRPr>
          </a:p>
          <a:p>
            <a:pPr lvl="1">
              <a:defRPr/>
            </a:pPr>
            <a:r>
              <a:rPr lang="zh-CN" altLang="zh-CN" sz="2000" dirty="0" smtClean="0"/>
              <a:t>输入密码的文本框要显示为星号，只需将</a:t>
            </a:r>
            <a:r>
              <a:rPr lang="en-US" altLang="zh-CN" sz="2000" dirty="0" err="1" smtClean="0"/>
              <a:t>TextBox</a:t>
            </a:r>
            <a:r>
              <a:rPr lang="zh-CN" altLang="zh-CN" sz="2000" dirty="0" smtClean="0"/>
              <a:t>控件的</a:t>
            </a:r>
            <a:r>
              <a:rPr lang="en-US" altLang="zh-CN" sz="2000" dirty="0" err="1" smtClean="0"/>
              <a:t>PasswordChar</a:t>
            </a:r>
            <a:r>
              <a:rPr lang="zh-CN" altLang="zh-CN" sz="2000" dirty="0" smtClean="0"/>
              <a:t>属性设置为“</a:t>
            </a:r>
            <a:r>
              <a:rPr lang="en-US" altLang="zh-CN" sz="2000" dirty="0" smtClean="0"/>
              <a:t>*</a:t>
            </a:r>
            <a:r>
              <a:rPr lang="zh-CN" altLang="zh-CN" sz="2000" dirty="0" smtClean="0"/>
              <a:t>”即可</a:t>
            </a:r>
            <a:endParaRPr lang="en-US" altLang="zh-CN" sz="2000" dirty="0" smtClean="0">
              <a:latin typeface="+mn-ea"/>
            </a:endParaRP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美化窗体，添加背景图片和图标</a:t>
            </a:r>
            <a:endParaRPr lang="en-US" altLang="zh-CN" sz="2400" dirty="0" smtClean="0"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latin typeface="+mn-ea"/>
              </a:rPr>
              <a:t>设置窗体的</a:t>
            </a:r>
            <a:r>
              <a:rPr lang="en-US" altLang="zh-CN" sz="2000" dirty="0" smtClean="0">
                <a:latin typeface="+mn-ea"/>
              </a:rPr>
              <a:t>Icon</a:t>
            </a:r>
            <a:r>
              <a:rPr lang="zh-CN" altLang="en-US" sz="2000" dirty="0" smtClean="0">
                <a:latin typeface="+mn-ea"/>
              </a:rPr>
              <a:t>属性和</a:t>
            </a:r>
            <a:r>
              <a:rPr lang="en-US" altLang="zh-CN" sz="2000" dirty="0" err="1" smtClean="0">
                <a:latin typeface="+mn-ea"/>
              </a:rPr>
              <a:t>BackgroundImage</a:t>
            </a:r>
            <a:r>
              <a:rPr lang="zh-CN" altLang="en-US" sz="2000" dirty="0" smtClean="0">
                <a:latin typeface="+mn-ea"/>
              </a:rPr>
              <a:t>属性</a:t>
            </a:r>
            <a:endParaRPr lang="en-US" altLang="zh-CN" sz="2000" dirty="0" smtClean="0">
              <a:latin typeface="+mn-ea"/>
            </a:endParaRP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为按钮添加单击事件，实现身份验证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endParaRPr lang="en-US" altLang="zh-CN" sz="2400" dirty="0" smtClean="0">
              <a:latin typeface="+mn-ea"/>
            </a:endParaRPr>
          </a:p>
        </p:txBody>
      </p:sp>
      <p:pic>
        <p:nvPicPr>
          <p:cNvPr id="4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08743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/>
        </p:nvSpPr>
        <p:spPr bwMode="auto">
          <a:xfrm>
            <a:off x="519113" y="3152775"/>
            <a:ext cx="8229600" cy="2663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400" dirty="0" smtClean="0">
                <a:latin typeface="+mn-ea"/>
                <a:ea typeface="+mn-ea"/>
              </a:rPr>
              <a:t>在</a:t>
            </a:r>
            <a:r>
              <a:rPr lang="en-US" altLang="zh-CN" sz="2400" dirty="0" err="1" smtClean="0">
                <a:latin typeface="+mn-ea"/>
                <a:ea typeface="+mn-ea"/>
              </a:rPr>
              <a:t>SuperKTV</a:t>
            </a:r>
            <a:r>
              <a:rPr lang="zh-CN" altLang="zh-CN" sz="2400" dirty="0" smtClean="0">
                <a:latin typeface="+mn-ea"/>
                <a:ea typeface="+mn-ea"/>
              </a:rPr>
              <a:t>项目中，创建</a:t>
            </a:r>
            <a:r>
              <a:rPr lang="zh-CN" altLang="en-US" sz="2400" dirty="0" smtClean="0">
                <a:latin typeface="+mn-ea"/>
                <a:ea typeface="+mn-ea"/>
              </a:rPr>
              <a:t>主</a:t>
            </a:r>
            <a:r>
              <a:rPr lang="zh-CN" altLang="zh-CN" sz="2400" dirty="0" smtClean="0">
                <a:latin typeface="+mn-ea"/>
                <a:ea typeface="+mn-ea"/>
              </a:rPr>
              <a:t>窗体</a:t>
            </a:r>
            <a:r>
              <a:rPr lang="en-US" altLang="zh-CN" sz="2400" dirty="0" err="1" smtClean="0">
                <a:latin typeface="+mn-ea"/>
                <a:ea typeface="+mn-ea"/>
              </a:rPr>
              <a:t>MainForm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400" dirty="0" smtClean="0">
                <a:latin typeface="+mn-ea"/>
                <a:ea typeface="+mn-ea"/>
              </a:rPr>
              <a:t>登录成功后，最大化显示主窗体，同时隐藏登录窗体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400" dirty="0" smtClean="0">
                <a:latin typeface="+mn-ea"/>
                <a:ea typeface="+mn-ea"/>
              </a:rPr>
              <a:t>设置</a:t>
            </a:r>
            <a:r>
              <a:rPr lang="en-US" altLang="zh-CN" sz="2400" dirty="0" err="1" smtClean="0">
                <a:latin typeface="+mn-ea"/>
                <a:ea typeface="+mn-ea"/>
              </a:rPr>
              <a:t>MainForm</a:t>
            </a:r>
            <a:r>
              <a:rPr lang="zh-CN" altLang="zh-CN" sz="2400" dirty="0" smtClean="0">
                <a:latin typeface="+mn-ea"/>
                <a:ea typeface="+mn-ea"/>
              </a:rPr>
              <a:t>窗体为</a:t>
            </a:r>
            <a:r>
              <a:rPr lang="en-US" altLang="zh-CN" sz="2400" dirty="0" smtClean="0">
                <a:latin typeface="+mn-ea"/>
                <a:ea typeface="+mn-ea"/>
              </a:rPr>
              <a:t>MDI</a:t>
            </a:r>
            <a:r>
              <a:rPr lang="zh-CN" altLang="zh-CN" sz="2400" dirty="0" smtClean="0">
                <a:latin typeface="+mn-ea"/>
                <a:ea typeface="+mn-ea"/>
              </a:rPr>
              <a:t>父窗体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添加</a:t>
            </a:r>
            <a:r>
              <a:rPr lang="zh-CN" altLang="zh-CN" sz="2400" dirty="0" smtClean="0">
                <a:latin typeface="+mn-ea"/>
                <a:ea typeface="+mn-ea"/>
              </a:rPr>
              <a:t>歌曲管理</a:t>
            </a:r>
            <a:r>
              <a:rPr lang="zh-CN" altLang="en-US" sz="2400" dirty="0" smtClean="0">
                <a:latin typeface="+mn-ea"/>
                <a:ea typeface="+mn-ea"/>
              </a:rPr>
              <a:t>窗体</a:t>
            </a:r>
            <a:r>
              <a:rPr lang="zh-CN" altLang="zh-CN" sz="2400" dirty="0" smtClean="0">
                <a:latin typeface="+mn-ea"/>
                <a:ea typeface="+mn-ea"/>
              </a:rPr>
              <a:t>和歌手管理</a:t>
            </a:r>
            <a:r>
              <a:rPr lang="zh-CN" altLang="en-US" sz="2400" dirty="0" smtClean="0">
                <a:latin typeface="+mn-ea"/>
                <a:ea typeface="+mn-ea"/>
              </a:rPr>
              <a:t>窗体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加载主窗体时，设置</a:t>
            </a:r>
            <a:r>
              <a:rPr lang="en-US" altLang="zh-CN" sz="2400" dirty="0" smtClean="0">
                <a:latin typeface="+mn-ea"/>
                <a:ea typeface="+mn-ea"/>
              </a:rPr>
              <a:t>MDI</a:t>
            </a:r>
            <a:r>
              <a:rPr lang="zh-CN" altLang="en-US" sz="2400" dirty="0" smtClean="0">
                <a:latin typeface="+mn-ea"/>
                <a:ea typeface="+mn-ea"/>
              </a:rPr>
              <a:t>子窗体，并显示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400" dirty="0" smtClean="0">
                <a:latin typeface="+mn-ea"/>
                <a:ea typeface="+mn-ea"/>
              </a:rPr>
              <a:t>关闭</a:t>
            </a:r>
            <a:r>
              <a:rPr lang="en-US" altLang="zh-CN" sz="2400" dirty="0" err="1" smtClean="0">
                <a:latin typeface="+mn-ea"/>
                <a:ea typeface="+mn-ea"/>
              </a:rPr>
              <a:t>MainForm</a:t>
            </a:r>
            <a:r>
              <a:rPr lang="zh-CN" altLang="zh-CN" sz="2400" dirty="0" smtClean="0">
                <a:latin typeface="+mn-ea"/>
                <a:ea typeface="+mn-ea"/>
              </a:rPr>
              <a:t>窗体时，退出应用程序</a:t>
            </a:r>
          </a:p>
          <a:p>
            <a:pPr marL="0" indent="0">
              <a:spcBef>
                <a:spcPct val="20000"/>
              </a:spcBef>
              <a:buClr>
                <a:srgbClr val="0099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sz="3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任务三：</a:t>
            </a:r>
            <a:r>
              <a:rPr lang="zh-CN" altLang="zh-CN" sz="3200" dirty="0" smtClean="0">
                <a:latin typeface="+mn-ea"/>
                <a:ea typeface="+mn-ea"/>
              </a:rPr>
              <a:t>制作管理模块主界面</a:t>
            </a:r>
            <a:endParaRPr lang="zh-CN" altLang="en-US" sz="32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5" name="图片 5" descr="指导部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54125"/>
            <a:ext cx="2341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576263" y="1814513"/>
            <a:ext cx="47529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99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+mn-ea"/>
                <a:ea typeface="+mn-ea"/>
              </a:rPr>
              <a:t>制作管理模块主界面</a:t>
            </a:r>
          </a:p>
        </p:txBody>
      </p:sp>
      <p:pic>
        <p:nvPicPr>
          <p:cNvPr id="7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227012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1266825" y="5829300"/>
            <a:ext cx="6334125" cy="512763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最终运行效果</a:t>
            </a:r>
          </a:p>
        </p:txBody>
      </p:sp>
      <p:pic>
        <p:nvPicPr>
          <p:cNvPr id="81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3913" y="3228975"/>
            <a:ext cx="467995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图片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5088" y="2174875"/>
            <a:ext cx="6197600" cy="351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3249613" y="4625975"/>
            <a:ext cx="2768600" cy="644525"/>
          </a:xfrm>
          <a:prstGeom prst="wedgeRoundRectCallout">
            <a:avLst>
              <a:gd name="adj1" fmla="val -32639"/>
              <a:gd name="adj2" fmla="val -6671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</p:spPr>
        <p:txBody>
          <a:bodyPr lIns="90170" tIns="46990" rIns="90170" bIns="46990" anchor="ctr"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b="1">
                <a:ea typeface="微软雅黑" panose="020B0503020204020204" pitchFamily="34" charset="-122"/>
              </a:rPr>
              <a:t>登录成功后，最大化显示主界面，同时显示两个子窗体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>
                <a:latin typeface="+mn-ea"/>
              </a:rPr>
              <a:t>制作</a:t>
            </a:r>
            <a:r>
              <a:rPr lang="zh-CN" altLang="zh-CN" dirty="0">
                <a:latin typeface="+mn-ea"/>
              </a:rPr>
              <a:t>管理模块主</a:t>
            </a:r>
            <a:r>
              <a:rPr lang="zh-CN" altLang="zh-CN" dirty="0" smtClean="0">
                <a:latin typeface="+mn-ea"/>
              </a:rPr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2027238"/>
            <a:ext cx="8532812" cy="4425950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latin typeface="+mn-ea"/>
              </a:rPr>
              <a:t>在项目中新建窗体，命名为</a:t>
            </a:r>
            <a:r>
              <a:rPr lang="en-US" altLang="zh-CN" sz="2400" dirty="0" err="1">
                <a:latin typeface="+mn-ea"/>
              </a:rPr>
              <a:t>MainForm</a:t>
            </a:r>
            <a:r>
              <a:rPr lang="zh-CN" altLang="zh-CN" sz="2400" dirty="0">
                <a:latin typeface="+mn-ea"/>
              </a:rPr>
              <a:t>，设置标题为“</a:t>
            </a:r>
            <a:r>
              <a:rPr lang="en-US" altLang="zh-CN" sz="2400" dirty="0" err="1">
                <a:latin typeface="+mn-ea"/>
              </a:rPr>
              <a:t>SuperKTV</a:t>
            </a:r>
            <a:r>
              <a:rPr lang="zh-CN" altLang="zh-CN" sz="2400" dirty="0">
                <a:latin typeface="+mn-ea"/>
              </a:rPr>
              <a:t>管理主界面”并添加</a:t>
            </a:r>
            <a:r>
              <a:rPr lang="zh-CN" altLang="zh-CN" sz="2400" dirty="0" smtClean="0">
                <a:latin typeface="+mn-ea"/>
              </a:rPr>
              <a:t>图标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zh-CN" sz="2400" dirty="0" smtClean="0"/>
              <a:t>登录</a:t>
            </a:r>
            <a:r>
              <a:rPr lang="zh-CN" altLang="zh-CN" sz="2400" dirty="0"/>
              <a:t>成功后，显示</a:t>
            </a:r>
            <a:r>
              <a:rPr lang="en-US" altLang="zh-CN" sz="2400" dirty="0" err="1"/>
              <a:t>MainForm</a:t>
            </a:r>
            <a:r>
              <a:rPr lang="zh-CN" altLang="zh-CN" sz="2400" dirty="0"/>
              <a:t>窗体，同时隐藏登录</a:t>
            </a:r>
            <a:r>
              <a:rPr lang="zh-CN" altLang="zh-CN" sz="2400" dirty="0" smtClean="0"/>
              <a:t>窗体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zh-CN" sz="2000" dirty="0" smtClean="0"/>
              <a:t>启动</a:t>
            </a:r>
            <a:r>
              <a:rPr lang="zh-CN" altLang="zh-CN" sz="2000" dirty="0"/>
              <a:t>后最大化，需要</a:t>
            </a:r>
            <a:r>
              <a:rPr lang="zh-CN" altLang="zh-CN" sz="2000" dirty="0" smtClean="0"/>
              <a:t>设置</a:t>
            </a:r>
            <a:r>
              <a:rPr lang="en-US" altLang="zh-CN" sz="2000" dirty="0" err="1" smtClean="0"/>
              <a:t>WindowState</a:t>
            </a:r>
            <a:r>
              <a:rPr lang="zh-CN" altLang="zh-CN" sz="2000" dirty="0"/>
              <a:t>属性</a:t>
            </a:r>
            <a:r>
              <a:rPr lang="zh-CN" altLang="zh-CN" sz="2000" dirty="0" smtClean="0"/>
              <a:t>为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Maximized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zh-CN" sz="2000" dirty="0"/>
              <a:t>隐藏登录窗体：</a:t>
            </a:r>
            <a:r>
              <a:rPr lang="en-US" altLang="zh-CN" sz="2000" dirty="0" err="1"/>
              <a:t>this.Hide</a:t>
            </a:r>
            <a:r>
              <a:rPr lang="en-US" altLang="zh-CN" sz="2000" dirty="0"/>
              <a:t>();//this:</a:t>
            </a:r>
            <a:r>
              <a:rPr lang="zh-CN" altLang="zh-CN" sz="2000" dirty="0"/>
              <a:t>表示当前窗体</a:t>
            </a:r>
            <a:r>
              <a:rPr lang="zh-CN" altLang="zh-CN" sz="2000" dirty="0" smtClean="0"/>
              <a:t>对象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即</a:t>
            </a:r>
            <a:r>
              <a:rPr lang="en-US" altLang="zh-CN" sz="2000" dirty="0" err="1" smtClean="0"/>
              <a:t>LoginForm</a:t>
            </a:r>
            <a:endParaRPr lang="en-US" altLang="zh-CN" sz="2000" dirty="0" smtClean="0"/>
          </a:p>
          <a:p>
            <a:pPr>
              <a:defRPr/>
            </a:pPr>
            <a:r>
              <a:rPr lang="zh-CN" altLang="zh-CN" sz="2400" dirty="0"/>
              <a:t>设置</a:t>
            </a:r>
            <a:r>
              <a:rPr lang="en-US" altLang="zh-CN" sz="2400" dirty="0" err="1"/>
              <a:t>MainForm</a:t>
            </a:r>
            <a:r>
              <a:rPr lang="zh-CN" altLang="zh-CN" sz="2400" dirty="0"/>
              <a:t>窗体为</a:t>
            </a:r>
            <a:r>
              <a:rPr lang="en-US" altLang="zh-CN" sz="2400" dirty="0"/>
              <a:t>MDI</a:t>
            </a:r>
            <a:r>
              <a:rPr lang="zh-CN" altLang="zh-CN" sz="2400" dirty="0"/>
              <a:t>父</a:t>
            </a:r>
            <a:r>
              <a:rPr lang="zh-CN" altLang="zh-CN" sz="2400" dirty="0" smtClean="0"/>
              <a:t>窗体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zh-CN" sz="2000" dirty="0"/>
              <a:t>设置</a:t>
            </a:r>
            <a:r>
              <a:rPr lang="en-US" altLang="zh-CN" sz="2000" dirty="0" err="1"/>
              <a:t>MainForm</a:t>
            </a:r>
            <a:r>
              <a:rPr lang="zh-CN" altLang="zh-CN" sz="2000" dirty="0"/>
              <a:t>窗体的</a:t>
            </a:r>
            <a:r>
              <a:rPr lang="en-US" altLang="zh-CN" sz="2000" dirty="0" err="1"/>
              <a:t>IsMdiContainer</a:t>
            </a:r>
            <a:r>
              <a:rPr lang="zh-CN" altLang="zh-CN" sz="2000" dirty="0"/>
              <a:t>属性为“</a:t>
            </a:r>
            <a:r>
              <a:rPr lang="en-US" altLang="zh-CN" sz="2000" dirty="0"/>
              <a:t>True</a:t>
            </a:r>
            <a:r>
              <a:rPr lang="zh-CN" altLang="zh-CN" sz="2000" dirty="0"/>
              <a:t>”</a:t>
            </a:r>
            <a:endParaRPr lang="en-US" altLang="zh-CN" sz="2000" dirty="0"/>
          </a:p>
          <a:p>
            <a:pPr>
              <a:defRPr/>
            </a:pPr>
            <a:r>
              <a:rPr lang="zh-CN" altLang="zh-CN" sz="2400" dirty="0"/>
              <a:t>创建歌曲管理窗体和歌手管理窗体，设置为</a:t>
            </a:r>
            <a:r>
              <a:rPr lang="en-US" altLang="zh-CN" sz="2400" dirty="0"/>
              <a:t>MDI</a:t>
            </a:r>
            <a:r>
              <a:rPr lang="zh-CN" altLang="zh-CN" sz="2400" dirty="0"/>
              <a:t>子</a:t>
            </a:r>
            <a:r>
              <a:rPr lang="zh-CN" altLang="zh-CN" sz="2400" dirty="0" smtClean="0"/>
              <a:t>窗体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zh-CN" sz="2000" dirty="0" smtClean="0"/>
              <a:t>子窗体</a:t>
            </a:r>
            <a:r>
              <a:rPr lang="en-US" altLang="zh-CN" sz="2000" dirty="0" smtClean="0"/>
              <a:t>.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MdiParent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= </a:t>
            </a:r>
            <a:r>
              <a:rPr lang="zh-CN" altLang="en-US" sz="2000" dirty="0" smtClean="0"/>
              <a:t>父窗体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defRPr/>
            </a:pPr>
            <a:r>
              <a:rPr lang="zh-CN" altLang="zh-CN" sz="2400" dirty="0" smtClean="0"/>
              <a:t>关闭</a:t>
            </a:r>
            <a:r>
              <a:rPr lang="en-US" altLang="zh-CN" sz="2400" dirty="0" err="1"/>
              <a:t>MainForm</a:t>
            </a:r>
            <a:r>
              <a:rPr lang="zh-CN" altLang="zh-CN" sz="2400" dirty="0"/>
              <a:t>窗体时，退出</a:t>
            </a:r>
            <a:r>
              <a:rPr lang="zh-CN" altLang="zh-CN" sz="2400" dirty="0" smtClean="0"/>
              <a:t>应用程序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000" dirty="0" smtClean="0"/>
              <a:t>退出应用程序：</a:t>
            </a:r>
            <a:r>
              <a:rPr lang="en-US" altLang="zh-CN" sz="2000" dirty="0" err="1" smtClean="0"/>
              <a:t>Application.Exit</a:t>
            </a:r>
            <a:r>
              <a:rPr lang="en-US" altLang="zh-CN" sz="2000" dirty="0" smtClean="0"/>
              <a:t>();</a:t>
            </a:r>
          </a:p>
          <a:p>
            <a:pPr lvl="1">
              <a:defRPr/>
            </a:pPr>
            <a:endParaRPr lang="zh-CN" altLang="en-US" sz="2000" dirty="0">
              <a:latin typeface="+mn-ea"/>
            </a:endParaRPr>
          </a:p>
        </p:txBody>
      </p:sp>
      <p:pic>
        <p:nvPicPr>
          <p:cNvPr id="4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2553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 descr="综合练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357313"/>
            <a:ext cx="22717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728663" y="3373438"/>
            <a:ext cx="8229600" cy="191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>
                <a:ea typeface="微软雅黑" panose="020B0503020204020204" pitchFamily="34" charset="-122"/>
              </a:rPr>
              <a:t>新增歌曲类型管理窗体</a:t>
            </a:r>
            <a:endParaRPr lang="en-US" altLang="zh-CN" sz="2400"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>
                <a:ea typeface="微软雅黑" panose="020B0503020204020204" pitchFamily="34" charset="-122"/>
              </a:rPr>
              <a:t>设置歌曲类型管理窗体为</a:t>
            </a:r>
            <a:r>
              <a:rPr lang="en-US" altLang="zh-CN" sz="2000">
                <a:ea typeface="微软雅黑" panose="020B0503020204020204" pitchFamily="34" charset="-122"/>
              </a:rPr>
              <a:t>MDI</a:t>
            </a:r>
            <a:r>
              <a:rPr lang="zh-CN" altLang="en-US" sz="2000">
                <a:ea typeface="微软雅黑" panose="020B0503020204020204" pitchFamily="34" charset="-122"/>
              </a:rPr>
              <a:t>子窗体</a:t>
            </a:r>
            <a:endParaRPr lang="en-US" altLang="zh-CN" sz="2000"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>
                <a:ea typeface="微软雅黑" panose="020B0503020204020204" pitchFamily="34" charset="-122"/>
              </a:rPr>
              <a:t>在主窗体加载时，显示歌曲类型管理窗体</a:t>
            </a:r>
            <a:endParaRPr lang="en-US" altLang="zh-CN" sz="2000">
              <a:ea typeface="微软雅黑" panose="020B0503020204020204" pitchFamily="34" charset="-122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zh-CN" sz="3200" dirty="0" smtClean="0">
                <a:latin typeface="+mn-ea"/>
                <a:ea typeface="+mn-ea"/>
              </a:rPr>
              <a:t>制作管理模块主界面</a:t>
            </a:r>
            <a:endParaRPr lang="zh-CN" altLang="en-US" sz="32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663" y="1962150"/>
            <a:ext cx="47529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buClr>
                <a:srgbClr val="0099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+mn-ea"/>
                <a:ea typeface="+mn-ea"/>
              </a:rPr>
              <a:t>添加歌曲类型管理窗体</a:t>
            </a:r>
          </a:p>
        </p:txBody>
      </p:sp>
      <p:pic>
        <p:nvPicPr>
          <p:cNvPr id="6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3" y="247332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849313" y="5748338"/>
            <a:ext cx="6337300" cy="512762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最终运行效果</a:t>
            </a:r>
          </a:p>
        </p:txBody>
      </p:sp>
      <p:pic>
        <p:nvPicPr>
          <p:cNvPr id="9221" name="图片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438" y="1147763"/>
            <a:ext cx="738505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7448550" y="5788025"/>
            <a:ext cx="15097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n-ea"/>
                <a:ea typeface="+mn-ea"/>
                <a:hlinkClick r:id="rId5" action="ppaction://hlinkfile"/>
              </a:rPr>
              <a:t>参考代码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矩形 118"/>
          <p:cNvSpPr>
            <a:spLocks noChangeArrowheads="1"/>
          </p:cNvSpPr>
          <p:nvPr/>
        </p:nvSpPr>
        <p:spPr bwMode="auto">
          <a:xfrm>
            <a:off x="3373438" y="2606675"/>
            <a:ext cx="2627312" cy="1643063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矩形 118"/>
          <p:cNvSpPr>
            <a:spLocks noChangeArrowheads="1"/>
          </p:cNvSpPr>
          <p:nvPr/>
        </p:nvSpPr>
        <p:spPr bwMode="auto">
          <a:xfrm>
            <a:off x="3373438" y="642938"/>
            <a:ext cx="2627312" cy="18208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矩形 7"/>
          <p:cNvSpPr>
            <a:spLocks noChangeArrowheads="1"/>
          </p:cNvSpPr>
          <p:nvPr/>
        </p:nvSpPr>
        <p:spPr bwMode="auto">
          <a:xfrm>
            <a:off x="588963" y="4646613"/>
            <a:ext cx="2625725" cy="1425575"/>
          </a:xfrm>
          <a:prstGeom prst="rect">
            <a:avLst/>
          </a:prstGeom>
          <a:solidFill>
            <a:srgbClr val="18DCDB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矩形 14"/>
          <p:cNvSpPr>
            <a:spLocks noChangeArrowheads="1"/>
          </p:cNvSpPr>
          <p:nvPr/>
        </p:nvSpPr>
        <p:spPr bwMode="auto">
          <a:xfrm>
            <a:off x="1000125" y="5214938"/>
            <a:ext cx="17700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End</a:t>
            </a:r>
          </a:p>
        </p:txBody>
      </p:sp>
      <p:sp>
        <p:nvSpPr>
          <p:cNvPr id="14343" name="TextBox 19"/>
          <p:cNvSpPr>
            <a:spLocks noChangeArrowheads="1"/>
          </p:cNvSpPr>
          <p:nvPr/>
        </p:nvSpPr>
        <p:spPr bwMode="auto">
          <a:xfrm>
            <a:off x="3857625" y="1320800"/>
            <a:ext cx="17700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</a:t>
            </a:r>
            <a:endParaRPr lang="zh-CN" altLang="en-US" sz="2800"/>
          </a:p>
        </p:txBody>
      </p:sp>
      <p:pic>
        <p:nvPicPr>
          <p:cNvPr id="14344" name="图片 54" descr="13728155184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2606675"/>
            <a:ext cx="262572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图片 56" descr="13630728726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642938"/>
            <a:ext cx="2571750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图片 15" descr="b_137231177477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963" y="642938"/>
            <a:ext cx="2625725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图片 16" descr="b_135802108944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3438" y="4646613"/>
            <a:ext cx="2627312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图片 12" descr="1368439186484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73438" y="2606675"/>
            <a:ext cx="2627312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0" name="图片 14" descr="154490-12050Z920599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3625" y="2606675"/>
            <a:ext cx="257175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884</Words>
  <Application>Microsoft Office PowerPoint</Application>
  <PresentationFormat>全屏显示(4:3)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幻灯片 1</vt:lpstr>
      <vt:lpstr>实践目标</vt:lpstr>
      <vt:lpstr>幻灯片 3</vt:lpstr>
      <vt:lpstr>幻灯片 4</vt:lpstr>
      <vt:lpstr>制作管理模块登录窗体</vt:lpstr>
      <vt:lpstr>幻灯片 6</vt:lpstr>
      <vt:lpstr>制作管理模块主界面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74</cp:revision>
  <dcterms:created xsi:type="dcterms:W3CDTF">2013-01-25T01:44:00Z</dcterms:created>
  <dcterms:modified xsi:type="dcterms:W3CDTF">2019-03-13T05:57:16Z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