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34"/>
  </p:notesMasterIdLst>
  <p:sldIdLst>
    <p:sldId id="256" r:id="rId3"/>
    <p:sldId id="264" r:id="rId4"/>
    <p:sldId id="261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2" r:id="rId27"/>
    <p:sldId id="288" r:id="rId28"/>
    <p:sldId id="289" r:id="rId29"/>
    <p:sldId id="290" r:id="rId30"/>
    <p:sldId id="291" r:id="rId31"/>
    <p:sldId id="266" r:id="rId32"/>
    <p:sldId id="260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FF6"/>
    <a:srgbClr val="C7EAF6"/>
    <a:srgbClr val="00CC00"/>
    <a:srgbClr val="E5FFD0"/>
    <a:srgbClr val="2D99F3"/>
    <a:srgbClr val="F7F7CB"/>
    <a:srgbClr val="3333CC"/>
    <a:srgbClr val="DB9D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96" y="-234"/>
      </p:cViewPr>
      <p:guideLst>
        <p:guide orient="horz" pos="2159"/>
        <p:guide pos="2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372340-E060-4A5E-95F7-C6F89A98C4C0}" type="datetimeFigureOut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/>
            </a:lvl1pPr>
          </a:lstStyle>
          <a:p>
            <a:pPr>
              <a:defRPr/>
            </a:pPr>
            <a:fld id="{2767DB54-59C6-43C3-AF60-09CC9A83CD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AEA73-B34D-4E3F-AFDE-F51A6D4C2309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BD0C-A943-474A-A362-100306C4A2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DCCAB-EC45-4FAD-BA02-EABF97A8C610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E1F6E-B3D6-4862-8D8F-FEECCABF0D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AFE5F-27BB-4642-8629-76DFCEA7EF32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AECCE-2AD5-409E-98C4-4E84EB4FF5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819C8-D2A4-4B5C-809E-4B9A095E66D6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49A10-63C0-438E-A036-7EABDA0150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D71B-AC14-4884-8339-DBC91314B17C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48D60-6A9A-43D0-B0C3-D22C29540A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51CAC-590C-44BC-82E1-B83014AAB4DE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678AF-D1AD-46A7-AECF-9DF91C7009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6BB1-A258-48F8-9B39-81FAEC490A66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1BBE7-7997-48C2-89C5-458C2EC858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5BAB1-FB0D-4590-AF2E-B49DA1FA9F1C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B98CE-6C66-4325-8BEB-2C87C6C966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63792-5D3D-4EDF-9DC7-50D22C4407F5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06181-26EE-47DA-BCE9-2A11FB8815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62BA9-E131-4C29-9C0D-56EC113EE0EC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903F7-2CA6-4135-B306-B306F5DC0C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6748B-3A56-47D1-A496-22959CD00561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7CA49-266F-48F6-B7D9-E77140B6F6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03F2DD-0779-4CBE-A49A-EC4298FA44A6}" type="datetime1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400"/>
            </a:lvl1pPr>
          </a:lstStyle>
          <a:p>
            <a:pPr>
              <a:defRPr/>
            </a:pPr>
            <a:fld id="{733C6AC4-8AE0-416A-AAE7-5F61C771AC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内页副本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9975" y="27622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0000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4"/>
          <p:cNvSpPr>
            <a:spLocks noGrp="1" noChangeArrowheads="1"/>
          </p:cNvSpPr>
          <p:nvPr userDrawn="1"/>
        </p:nvSpPr>
        <p:spPr bwMode="auto">
          <a:xfrm>
            <a:off x="457200" y="6526213"/>
            <a:ext cx="21336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6CC047F-D4E1-44E2-9E59-9CE26068E9C8}" type="datetime1"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2019/3/3</a:t>
            </a:fld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 userDrawn="1"/>
        </p:nvSpPr>
        <p:spPr bwMode="auto">
          <a:xfrm>
            <a:off x="3124200" y="6527800"/>
            <a:ext cx="28956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5" name="Rectangle 6"/>
          <p:cNvSpPr>
            <a:spLocks noGrp="1" noChangeArrowheads="1"/>
          </p:cNvSpPr>
          <p:nvPr userDrawn="1"/>
        </p:nvSpPr>
        <p:spPr bwMode="auto">
          <a:xfrm>
            <a:off x="8529638" y="6488113"/>
            <a:ext cx="5794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buFont typeface="Arial" charset="0"/>
              <a:buNone/>
              <a:defRPr/>
            </a:pPr>
            <a:fld id="{1889C2AC-7C29-4240-8C22-BB52C164BB41}" type="slidenum">
              <a:rPr lang="zh-CN" altLang="en-US" sz="1400">
                <a:latin typeface="微软雅黑" pitchFamily="34" charset="-122"/>
                <a:ea typeface="微软雅黑" pitchFamily="34" charset="-122"/>
              </a:rPr>
              <a:pPr algn="r" eaLnBrk="1" hangingPunct="1">
                <a:buFont typeface="Arial" charset="0"/>
                <a:buNone/>
                <a:defRPr/>
              </a:pPr>
              <a:t>‹#›</a:t>
            </a:fld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1.png"/><Relationship Id="rId7" Type="http://schemas.openxmlformats.org/officeDocument/2006/relationships/image" Target="../media/image55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4.jpeg"/><Relationship Id="rId11" Type="http://schemas.openxmlformats.org/officeDocument/2006/relationships/image" Target="../media/image59.jpeg"/><Relationship Id="rId5" Type="http://schemas.openxmlformats.org/officeDocument/2006/relationships/image" Target="../media/image53.png"/><Relationship Id="rId10" Type="http://schemas.openxmlformats.org/officeDocument/2006/relationships/image" Target="../media/image58.jpeg"/><Relationship Id="rId4" Type="http://schemas.openxmlformats.org/officeDocument/2006/relationships/image" Target="../media/image52.png"/><Relationship Id="rId9" Type="http://schemas.openxmlformats.org/officeDocument/2006/relationships/image" Target="../media/image5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C#桌面应用程序开发\图片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-6350"/>
            <a:ext cx="9156700" cy="6870700"/>
          </a:xfrm>
          <a:prstGeom prst="rect">
            <a:avLst/>
          </a:prstGeom>
          <a:noFill/>
        </p:spPr>
      </p:pic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714375" y="5013325"/>
            <a:ext cx="7858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窗体应用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窗体的常用属性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288" y="1212850"/>
            <a:ext cx="8291512" cy="555625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StartPosition</a:t>
            </a:r>
            <a:r>
              <a:rPr lang="zh-CN" altLang="en-US" dirty="0" smtClean="0"/>
              <a:t>属性：设置</a:t>
            </a:r>
            <a:r>
              <a:rPr lang="zh-CN" altLang="zh-CN" dirty="0" smtClean="0"/>
              <a:t>窗体</a:t>
            </a:r>
            <a:r>
              <a:rPr lang="zh-CN" altLang="en-US" dirty="0" smtClean="0"/>
              <a:t>首次</a:t>
            </a:r>
            <a:r>
              <a:rPr lang="zh-CN" altLang="zh-CN" dirty="0" smtClean="0"/>
              <a:t>出现</a:t>
            </a:r>
            <a:r>
              <a:rPr lang="zh-CN" altLang="zh-CN" dirty="0"/>
              <a:t>的位置</a:t>
            </a:r>
            <a:endParaRPr lang="zh-CN" altLang="en-US" dirty="0">
              <a:latin typeface="+mn-ea"/>
            </a:endParaRPr>
          </a:p>
        </p:txBody>
      </p:sp>
      <p:pic>
        <p:nvPicPr>
          <p:cNvPr id="39938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768475"/>
            <a:ext cx="3960812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76375" y="4221163"/>
            <a:ext cx="2232025" cy="2333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4067175" y="4171950"/>
            <a:ext cx="2257425" cy="331788"/>
          </a:xfrm>
          <a:prstGeom prst="wedgeRoundRectCallout">
            <a:avLst>
              <a:gd name="adj1" fmla="val -68560"/>
              <a:gd name="adj2" fmla="val -8843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窗体在当前屏幕内居中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76375" y="4489450"/>
            <a:ext cx="2232025" cy="2333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043363" y="4557713"/>
            <a:ext cx="3049587" cy="331787"/>
          </a:xfrm>
          <a:prstGeom prst="wedgeRoundRectCallout">
            <a:avLst>
              <a:gd name="adj1" fmla="val -62384"/>
              <a:gd name="adj2" fmla="val -2504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窗体定位在</a:t>
            </a:r>
            <a:r>
              <a:rPr lang="en-US" altLang="zh-CN" sz="1600" b="1">
                <a:ea typeface="微软雅黑" pitchFamily="34" charset="-122"/>
              </a:rPr>
              <a:t>Windows</a:t>
            </a:r>
            <a:r>
              <a:rPr lang="zh-CN" altLang="en-US" sz="1600" b="1">
                <a:ea typeface="微软雅黑" pitchFamily="34" charset="-122"/>
              </a:rPr>
              <a:t>默认位置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76375" y="5008563"/>
            <a:ext cx="2232025" cy="2333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4043363" y="5011738"/>
            <a:ext cx="2281237" cy="331787"/>
          </a:xfrm>
          <a:prstGeom prst="wedgeRoundRectCallout">
            <a:avLst>
              <a:gd name="adj1" fmla="val -67380"/>
              <a:gd name="adj2" fmla="val -8843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窗体在其父窗体内居中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窗体的常用属性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288" y="1212850"/>
            <a:ext cx="8291512" cy="555625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latin typeface="+mn-ea"/>
              </a:rPr>
              <a:t>WindowState</a:t>
            </a:r>
            <a:r>
              <a:rPr lang="zh-CN" altLang="en-US" dirty="0" smtClean="0">
                <a:latin typeface="+mn-ea"/>
              </a:rPr>
              <a:t>属性：设置</a:t>
            </a:r>
            <a:r>
              <a:rPr lang="zh-CN" altLang="zh-CN" dirty="0" smtClean="0"/>
              <a:t>窗体</a:t>
            </a:r>
            <a:r>
              <a:rPr lang="zh-CN" altLang="en-US" dirty="0" smtClean="0"/>
              <a:t>的初始可视状态</a:t>
            </a:r>
            <a:endParaRPr lang="zh-CN" altLang="en-US" dirty="0">
              <a:latin typeface="+mn-ea"/>
            </a:endParaRPr>
          </a:p>
        </p:txBody>
      </p:sp>
      <p:pic>
        <p:nvPicPr>
          <p:cNvPr id="14340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13" y="1746250"/>
            <a:ext cx="3997325" cy="45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627313" y="3970338"/>
            <a:ext cx="1536700" cy="2571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4427538" y="3860800"/>
            <a:ext cx="3313112" cy="331788"/>
          </a:xfrm>
          <a:prstGeom prst="wedgeRoundRectCallout">
            <a:avLst>
              <a:gd name="adj1" fmla="val -60935"/>
              <a:gd name="adj2" fmla="val -4792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窗体加载后的初始尺寸由</a:t>
            </a:r>
            <a:r>
              <a:rPr lang="en-US" altLang="zh-CN" sz="1600" b="1">
                <a:ea typeface="微软雅黑" pitchFamily="34" charset="-122"/>
              </a:rPr>
              <a:t>Size</a:t>
            </a:r>
            <a:r>
              <a:rPr lang="zh-CN" altLang="en-US" sz="1600" b="1">
                <a:ea typeface="微软雅黑" pitchFamily="34" charset="-122"/>
              </a:rPr>
              <a:t>决定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627313" y="4227513"/>
            <a:ext cx="1536700" cy="2809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4427538" y="4243388"/>
            <a:ext cx="3097212" cy="331787"/>
          </a:xfrm>
          <a:prstGeom prst="wedgeRoundRectCallout">
            <a:avLst>
              <a:gd name="adj1" fmla="val -60935"/>
              <a:gd name="adj2" fmla="val -2909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窗体加载后直接最小化到任务栏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627313" y="4492625"/>
            <a:ext cx="1536700" cy="2317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4427538" y="4592638"/>
            <a:ext cx="2447925" cy="331787"/>
          </a:xfrm>
          <a:prstGeom prst="wedgeRoundRectCallout">
            <a:avLst>
              <a:gd name="adj1" fmla="val -60935"/>
              <a:gd name="adj2" fmla="val -37199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窗体加载后直接最大化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窗体的常用属性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288" y="1212850"/>
            <a:ext cx="8291512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kern="0" dirty="0" err="1" smtClean="0">
                <a:latin typeface="+mn-ea"/>
              </a:rPr>
              <a:t>BackgroundImage</a:t>
            </a:r>
            <a:r>
              <a:rPr lang="zh-CN" altLang="en-US" kern="0" dirty="0" smtClean="0">
                <a:latin typeface="+mn-ea"/>
              </a:rPr>
              <a:t>属性：设置窗体背景图片</a:t>
            </a:r>
            <a:endParaRPr lang="zh-CN" altLang="en-US" kern="0" dirty="0">
              <a:latin typeface="+mn-ea"/>
            </a:endParaRPr>
          </a:p>
        </p:txBody>
      </p:sp>
      <p:pic>
        <p:nvPicPr>
          <p:cNvPr id="41986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1744663"/>
            <a:ext cx="389890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4243388" y="3840163"/>
            <a:ext cx="2489200" cy="331787"/>
          </a:xfrm>
          <a:prstGeom prst="wedgeRoundRectCallout">
            <a:avLst>
              <a:gd name="adj1" fmla="val -62005"/>
              <a:gd name="adj2" fmla="val -1289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点击按钮，选择背景图片</a:t>
            </a:r>
          </a:p>
        </p:txBody>
      </p:sp>
      <p:pic>
        <p:nvPicPr>
          <p:cNvPr id="4198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744663"/>
            <a:ext cx="6624637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84213" y="2454275"/>
            <a:ext cx="2879725" cy="68738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3779838" y="2466975"/>
            <a:ext cx="3063875" cy="442913"/>
          </a:xfrm>
          <a:prstGeom prst="wedgeRoundRectCallout">
            <a:avLst>
              <a:gd name="adj1" fmla="val -59840"/>
              <a:gd name="adj2" fmla="val -985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zh-CN" sz="1600" b="1" dirty="0" smtClean="0">
                <a:latin typeface="+mn-ea"/>
                <a:ea typeface="+mn-ea"/>
              </a:rPr>
              <a:t>选择图片，保存的是图片路径</a:t>
            </a:r>
            <a:endParaRPr lang="zh-CN" altLang="en-US" sz="1600" b="1" dirty="0" smtClean="0">
              <a:latin typeface="+mn-ea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87388" y="3203575"/>
            <a:ext cx="2879725" cy="23860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3779838" y="3216275"/>
            <a:ext cx="2771775" cy="717550"/>
          </a:xfrm>
          <a:prstGeom prst="wedgeRoundRectCallout">
            <a:avLst>
              <a:gd name="adj1" fmla="val -60880"/>
              <a:gd name="adj2" fmla="val -12892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1600" b="1" dirty="0" smtClean="0">
                <a:latin typeface="+mn-ea"/>
                <a:ea typeface="+mn-ea"/>
              </a:rPr>
              <a:t>将选择的图片保存到项目资源文件</a:t>
            </a:r>
            <a:r>
              <a:rPr lang="en-US" altLang="zh-CN" sz="1600" b="1" dirty="0" err="1" smtClean="0">
                <a:latin typeface="+mn-ea"/>
                <a:ea typeface="+mn-ea"/>
              </a:rPr>
              <a:t>Resource.resx</a:t>
            </a:r>
            <a:r>
              <a:rPr lang="zh-CN" altLang="zh-CN" sz="1600" b="1" dirty="0" smtClean="0">
                <a:latin typeface="+mn-ea"/>
                <a:ea typeface="+mn-ea"/>
              </a:rPr>
              <a:t>中</a:t>
            </a:r>
            <a:endParaRPr lang="zh-CN" altLang="en-US" sz="1600" b="1" dirty="0" smtClean="0">
              <a:latin typeface="+mn-ea"/>
              <a:ea typeface="+mn-ea"/>
            </a:endParaRPr>
          </a:p>
        </p:txBody>
      </p:sp>
      <p:pic>
        <p:nvPicPr>
          <p:cNvPr id="4198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025" y="2717800"/>
            <a:ext cx="66897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圆角矩形标注 12"/>
          <p:cNvSpPr>
            <a:spLocks noChangeArrowheads="1"/>
          </p:cNvSpPr>
          <p:nvPr/>
        </p:nvSpPr>
        <p:spPr bwMode="auto">
          <a:xfrm>
            <a:off x="2781300" y="2141538"/>
            <a:ext cx="2300288" cy="388937"/>
          </a:xfrm>
          <a:prstGeom prst="wedgeRoundRectCallout">
            <a:avLst>
              <a:gd name="adj1" fmla="val -20096"/>
              <a:gd name="adj2" fmla="val 398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添加布纹背景图片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窗体的常用事件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288" y="1212850"/>
            <a:ext cx="8291512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dirty="0" smtClean="0"/>
              <a:t>Load</a:t>
            </a:r>
            <a:r>
              <a:rPr lang="zh-CN" altLang="en-US" dirty="0" smtClean="0"/>
              <a:t>事件：窗体加载事件</a:t>
            </a:r>
            <a:endParaRPr lang="zh-CN" altLang="en-US" kern="0" dirty="0">
              <a:latin typeface="+mn-ea"/>
            </a:endParaRPr>
          </a:p>
        </p:txBody>
      </p:sp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768475"/>
            <a:ext cx="4035425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19250" y="2408238"/>
            <a:ext cx="327025" cy="3016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2185988" y="2408238"/>
            <a:ext cx="2090737" cy="363537"/>
          </a:xfrm>
          <a:prstGeom prst="wedgeRoundRectCallout">
            <a:avLst>
              <a:gd name="adj1" fmla="val -60907"/>
              <a:gd name="adj2" fmla="val -1001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点击切换到事件面板</a:t>
            </a: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3967163" y="3792538"/>
            <a:ext cx="2908300" cy="365125"/>
          </a:xfrm>
          <a:prstGeom prst="wedgeRoundRectCallout">
            <a:avLst>
              <a:gd name="adj1" fmla="val -60907"/>
              <a:gd name="adj2" fmla="val -1001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双击此处，添加窗体加载事件</a:t>
            </a:r>
          </a:p>
        </p:txBody>
      </p:sp>
      <p:sp>
        <p:nvSpPr>
          <p:cNvPr id="9" name="流程图: 可选过程 3"/>
          <p:cNvSpPr>
            <a:spLocks noChangeArrowheads="1"/>
          </p:cNvSpPr>
          <p:nvPr/>
        </p:nvSpPr>
        <p:spPr bwMode="auto">
          <a:xfrm>
            <a:off x="260350" y="1770063"/>
            <a:ext cx="8785225" cy="2387600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private void Form1_Load(object sender, </a:t>
            </a:r>
            <a:r>
              <a:rPr lang="en-US" altLang="zh-CN" dirty="0" err="1" smtClean="0">
                <a:latin typeface="+mn-ea"/>
                <a:ea typeface="+mn-ea"/>
              </a:rPr>
              <a:t>EventArgs</a:t>
            </a:r>
            <a:r>
              <a:rPr lang="en-US" altLang="zh-CN" dirty="0" smtClean="0">
                <a:latin typeface="+mn-ea"/>
                <a:ea typeface="+mn-ea"/>
              </a:rPr>
              <a:t> e)</a:t>
            </a:r>
            <a:endParaRPr lang="zh-CN" altLang="zh-CN" dirty="0" smtClean="0">
              <a:latin typeface="+mn-ea"/>
              <a:ea typeface="+mn-ea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{</a:t>
            </a:r>
            <a:endParaRPr lang="zh-CN" altLang="zh-CN" dirty="0" smtClean="0">
              <a:latin typeface="+mn-ea"/>
              <a:ea typeface="+mn-ea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   //</a:t>
            </a:r>
            <a:r>
              <a:rPr lang="zh-CN" altLang="zh-CN" dirty="0" smtClean="0">
                <a:latin typeface="+mn-ea"/>
                <a:ea typeface="+mn-ea"/>
              </a:rPr>
              <a:t>此处添加的代码，将在窗体加载时自动执行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en-US" altLang="zh-CN" dirty="0" err="1" smtClean="0">
                <a:latin typeface="+mn-ea"/>
                <a:ea typeface="+mn-ea"/>
              </a:rPr>
              <a:t>MessageBox.Show</a:t>
            </a:r>
            <a:r>
              <a:rPr lang="en-US" altLang="zh-CN" dirty="0" smtClean="0">
                <a:latin typeface="+mn-ea"/>
                <a:ea typeface="+mn-ea"/>
              </a:rPr>
              <a:t>("</a:t>
            </a:r>
            <a:r>
              <a:rPr lang="zh-CN" altLang="zh-CN" dirty="0" smtClean="0">
                <a:latin typeface="+mn-ea"/>
                <a:ea typeface="+mn-ea"/>
              </a:rPr>
              <a:t>窗体被加载！</a:t>
            </a:r>
            <a:r>
              <a:rPr lang="en-US" altLang="zh-CN" dirty="0" smtClean="0">
                <a:latin typeface="+mn-ea"/>
                <a:ea typeface="+mn-ea"/>
              </a:rPr>
              <a:t>");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}</a:t>
            </a:r>
            <a:endParaRPr lang="zh-CN" altLang="zh-CN" dirty="0" smtClean="0">
              <a:latin typeface="+mn-ea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55650" y="2205038"/>
            <a:ext cx="5991225" cy="14112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6845300" y="2209800"/>
            <a:ext cx="2298700" cy="331788"/>
          </a:xfrm>
          <a:prstGeom prst="wedgeRoundRectCallout">
            <a:avLst>
              <a:gd name="adj1" fmla="val -60097"/>
              <a:gd name="adj2" fmla="val -8843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窗体加载事件处理函数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325563" y="3028950"/>
            <a:ext cx="3967162" cy="3714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3" name="圆角矩形标注 7"/>
          <p:cNvSpPr>
            <a:spLocks noChangeArrowheads="1"/>
          </p:cNvSpPr>
          <p:nvPr/>
        </p:nvSpPr>
        <p:spPr bwMode="auto">
          <a:xfrm>
            <a:off x="5553075" y="3101975"/>
            <a:ext cx="1763713" cy="333375"/>
          </a:xfrm>
          <a:prstGeom prst="wedgeRoundRectCallout">
            <a:avLst>
              <a:gd name="adj1" fmla="val -63394"/>
              <a:gd name="adj2" fmla="val -1289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弹出提示对话框</a:t>
            </a: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>
            <a:off x="1658938" y="5405438"/>
            <a:ext cx="6121400" cy="582612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F5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运行测试</a:t>
            </a:r>
          </a:p>
        </p:txBody>
      </p:sp>
      <p:pic>
        <p:nvPicPr>
          <p:cNvPr id="430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088" y="2322513"/>
            <a:ext cx="2297112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圆角矩形标注 7"/>
          <p:cNvSpPr>
            <a:spLocks noChangeArrowheads="1"/>
          </p:cNvSpPr>
          <p:nvPr/>
        </p:nvSpPr>
        <p:spPr bwMode="auto">
          <a:xfrm>
            <a:off x="3235325" y="2692400"/>
            <a:ext cx="2497138" cy="544513"/>
          </a:xfrm>
          <a:prstGeom prst="wedgeRoundRectCallout">
            <a:avLst>
              <a:gd name="adj1" fmla="val -61972"/>
              <a:gd name="adj2" fmla="val 3289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窗体加载时，触发</a:t>
            </a:r>
            <a:r>
              <a:rPr lang="en-US" altLang="zh-CN" sz="1600" b="1">
                <a:ea typeface="微软雅黑" pitchFamily="34" charset="-122"/>
              </a:rPr>
              <a:t>Load</a:t>
            </a:r>
            <a:r>
              <a:rPr lang="zh-CN" altLang="en-US" sz="1600" b="1">
                <a:ea typeface="微软雅黑" pitchFamily="34" charset="-122"/>
              </a:rPr>
              <a:t>事件，弹出提示对话框</a:t>
            </a:r>
          </a:p>
        </p:txBody>
      </p:sp>
      <p:sp>
        <p:nvSpPr>
          <p:cNvPr id="18" name="圆角矩形标注 7"/>
          <p:cNvSpPr>
            <a:spLocks noChangeArrowheads="1"/>
          </p:cNvSpPr>
          <p:nvPr/>
        </p:nvSpPr>
        <p:spPr bwMode="auto">
          <a:xfrm>
            <a:off x="3260725" y="3930650"/>
            <a:ext cx="2174875" cy="584200"/>
          </a:xfrm>
          <a:prstGeom prst="wedgeRoundRectCallout">
            <a:avLst>
              <a:gd name="adj1" fmla="val -65083"/>
              <a:gd name="adj2" fmla="val -2759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点击按钮，关闭提示对话框，显示窗体</a:t>
            </a:r>
          </a:p>
        </p:txBody>
      </p:sp>
      <p:pic>
        <p:nvPicPr>
          <p:cNvPr id="4301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3113" y="2320925"/>
            <a:ext cx="7704137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7" grpId="0" animBg="1"/>
      <p:bldP spid="17" grpId="1" animBg="1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窗体的常用事件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288" y="1212850"/>
            <a:ext cx="8291512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dirty="0" smtClean="0"/>
              <a:t>Click</a:t>
            </a:r>
            <a:r>
              <a:rPr lang="zh-CN" altLang="en-US" dirty="0" smtClean="0"/>
              <a:t>事件：窗体单击事件</a:t>
            </a:r>
            <a:endParaRPr lang="zh-CN" altLang="en-US" kern="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784350"/>
            <a:ext cx="4411662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4565650" y="3402013"/>
            <a:ext cx="2952750" cy="331787"/>
          </a:xfrm>
          <a:prstGeom prst="wedgeRoundRectCallout">
            <a:avLst>
              <a:gd name="adj1" fmla="val -65968"/>
              <a:gd name="adj2" fmla="val -478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双击此处，添加窗体点击事件</a:t>
            </a:r>
          </a:p>
        </p:txBody>
      </p:sp>
      <p:sp>
        <p:nvSpPr>
          <p:cNvPr id="9" name="流程图: 可选过程 3"/>
          <p:cNvSpPr>
            <a:spLocks noChangeArrowheads="1"/>
          </p:cNvSpPr>
          <p:nvPr/>
        </p:nvSpPr>
        <p:spPr bwMode="auto">
          <a:xfrm>
            <a:off x="107950" y="1784350"/>
            <a:ext cx="8856663" cy="2220913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private void Form1_Click(object sender, </a:t>
            </a:r>
            <a:r>
              <a:rPr lang="en-US" altLang="zh-CN" dirty="0" err="1" smtClean="0">
                <a:latin typeface="+mn-ea"/>
                <a:ea typeface="+mn-ea"/>
              </a:rPr>
              <a:t>EventArgs</a:t>
            </a:r>
            <a:r>
              <a:rPr lang="en-US" altLang="zh-CN" dirty="0" smtClean="0">
                <a:latin typeface="+mn-ea"/>
                <a:ea typeface="+mn-ea"/>
              </a:rPr>
              <a:t> e)</a:t>
            </a:r>
            <a:endParaRPr lang="zh-CN" altLang="zh-CN" dirty="0" smtClean="0">
              <a:latin typeface="+mn-ea"/>
              <a:ea typeface="+mn-ea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{</a:t>
            </a:r>
            <a:endParaRPr lang="zh-CN" altLang="zh-CN" dirty="0" smtClean="0">
              <a:latin typeface="+mn-ea"/>
              <a:ea typeface="+mn-ea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  //</a:t>
            </a:r>
            <a:r>
              <a:rPr lang="zh-CN" altLang="zh-CN" dirty="0" smtClean="0">
                <a:latin typeface="+mn-ea"/>
                <a:ea typeface="+mn-ea"/>
              </a:rPr>
              <a:t>此处添加的代码，将在窗体被点击时自动执行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  </a:t>
            </a:r>
            <a:r>
              <a:rPr lang="en-US" altLang="zh-CN" dirty="0" err="1" smtClean="0">
                <a:latin typeface="+mn-ea"/>
                <a:ea typeface="+mn-ea"/>
              </a:rPr>
              <a:t>MessageBox.Show</a:t>
            </a:r>
            <a:r>
              <a:rPr lang="en-US" altLang="zh-CN" dirty="0" smtClean="0">
                <a:latin typeface="+mn-ea"/>
                <a:ea typeface="+mn-ea"/>
              </a:rPr>
              <a:t>("</a:t>
            </a:r>
            <a:r>
              <a:rPr lang="zh-CN" altLang="zh-CN" dirty="0" smtClean="0">
                <a:latin typeface="+mn-ea"/>
                <a:ea typeface="+mn-ea"/>
              </a:rPr>
              <a:t>您点击了窗体！</a:t>
            </a:r>
            <a:r>
              <a:rPr lang="en-US" altLang="zh-CN" dirty="0" smtClean="0">
                <a:latin typeface="+mn-ea"/>
                <a:ea typeface="+mn-ea"/>
              </a:rPr>
              <a:t>");</a:t>
            </a:r>
            <a:endParaRPr lang="zh-CN" altLang="zh-CN" dirty="0" smtClean="0">
              <a:latin typeface="+mn-ea"/>
              <a:ea typeface="+mn-ea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}</a:t>
            </a:r>
            <a:endParaRPr lang="zh-CN" altLang="zh-CN" dirty="0" smtClean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1" dirty="0" smtClean="0">
              <a:latin typeface="Adobe Gothic Std B" pitchFamily="34" charset="-128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54050" y="2133600"/>
            <a:ext cx="5934075" cy="15414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6616700" y="2455863"/>
            <a:ext cx="2303463" cy="331787"/>
          </a:xfrm>
          <a:prstGeom prst="wedgeRoundRectCallout">
            <a:avLst>
              <a:gd name="adj1" fmla="val -62162"/>
              <a:gd name="adj2" fmla="val -1289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窗体单击事件处理函数</a:t>
            </a:r>
          </a:p>
        </p:txBody>
      </p:sp>
      <p:sp>
        <p:nvSpPr>
          <p:cNvPr id="12" name="AutoShape 19"/>
          <p:cNvSpPr>
            <a:spLocks noChangeArrowheads="1"/>
          </p:cNvSpPr>
          <p:nvPr/>
        </p:nvSpPr>
        <p:spPr bwMode="auto">
          <a:xfrm>
            <a:off x="1397000" y="5162550"/>
            <a:ext cx="6121400" cy="582613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F5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运行测试</a:t>
            </a: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017713"/>
            <a:ext cx="7705725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圆角矩形标注 7"/>
          <p:cNvSpPr>
            <a:spLocks noChangeArrowheads="1"/>
          </p:cNvSpPr>
          <p:nvPr/>
        </p:nvSpPr>
        <p:spPr bwMode="auto">
          <a:xfrm>
            <a:off x="3128963" y="2560638"/>
            <a:ext cx="2932112" cy="695325"/>
          </a:xfrm>
          <a:prstGeom prst="wedgeRoundRectCallout">
            <a:avLst>
              <a:gd name="adj1" fmla="val 944"/>
              <a:gd name="adj2" fmla="val 35060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在窗体内单击鼠标，触发窗体单击事件，弹出提示对话框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9325" y="2079625"/>
            <a:ext cx="2103438" cy="2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窗体的常用事件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288" y="1212850"/>
            <a:ext cx="8291512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dirty="0" err="1" smtClean="0"/>
              <a:t>FormClosing</a:t>
            </a:r>
            <a:r>
              <a:rPr lang="zh-CN" altLang="en-US" dirty="0" smtClean="0"/>
              <a:t>事件：窗体关闭事件（关闭前触发）</a:t>
            </a:r>
            <a:endParaRPr lang="zh-CN" altLang="en-US" kern="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768475"/>
            <a:ext cx="43688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4643438" y="3378200"/>
            <a:ext cx="2952750" cy="331788"/>
          </a:xfrm>
          <a:prstGeom prst="wedgeRoundRectCallout">
            <a:avLst>
              <a:gd name="adj1" fmla="val -66250"/>
              <a:gd name="adj2" fmla="val -73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双击此处，添加窗体关闭事件</a:t>
            </a:r>
          </a:p>
        </p:txBody>
      </p:sp>
      <p:sp>
        <p:nvSpPr>
          <p:cNvPr id="8" name="流程图: 可选过程 3"/>
          <p:cNvSpPr>
            <a:spLocks noChangeArrowheads="1"/>
          </p:cNvSpPr>
          <p:nvPr/>
        </p:nvSpPr>
        <p:spPr bwMode="auto">
          <a:xfrm>
            <a:off x="149225" y="1727200"/>
            <a:ext cx="8783638" cy="4581525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private void Form1_FormClosing(object sender, </a:t>
            </a:r>
            <a:r>
              <a:rPr lang="en-US" altLang="zh-CN" dirty="0" err="1" smtClean="0">
                <a:latin typeface="+mn-ea"/>
                <a:ea typeface="+mn-ea"/>
              </a:rPr>
              <a:t>FormClosingEventArgs</a:t>
            </a:r>
            <a:r>
              <a:rPr lang="en-US" altLang="zh-CN" dirty="0" smtClean="0">
                <a:latin typeface="+mn-ea"/>
                <a:ea typeface="+mn-ea"/>
              </a:rPr>
              <a:t> e)</a:t>
            </a:r>
            <a:endParaRPr lang="zh-CN" altLang="zh-CN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{</a:t>
            </a:r>
            <a:endParaRPr lang="zh-CN" altLang="zh-CN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</a:t>
            </a:r>
            <a:r>
              <a:rPr lang="en-US" altLang="zh-CN" dirty="0" err="1" smtClean="0">
                <a:latin typeface="+mn-ea"/>
                <a:ea typeface="+mn-ea"/>
              </a:rPr>
              <a:t>DialogResult</a:t>
            </a:r>
            <a:r>
              <a:rPr lang="en-US" altLang="zh-CN" dirty="0" smtClean="0">
                <a:latin typeface="+mn-ea"/>
                <a:ea typeface="+mn-ea"/>
              </a:rPr>
              <a:t> result = </a:t>
            </a:r>
            <a:r>
              <a:rPr lang="en-US" altLang="zh-CN" dirty="0" err="1" smtClean="0">
                <a:latin typeface="+mn-ea"/>
                <a:ea typeface="+mn-ea"/>
              </a:rPr>
              <a:t>MessageBox.Show</a:t>
            </a:r>
            <a:r>
              <a:rPr lang="en-US" altLang="zh-CN" dirty="0" smtClean="0">
                <a:latin typeface="+mn-ea"/>
                <a:ea typeface="+mn-ea"/>
              </a:rPr>
              <a:t>("</a:t>
            </a:r>
            <a:r>
              <a:rPr lang="zh-CN" altLang="zh-CN" dirty="0" smtClean="0">
                <a:latin typeface="+mn-ea"/>
                <a:ea typeface="+mn-ea"/>
              </a:rPr>
              <a:t>确定要关闭本窗体吗？</a:t>
            </a:r>
            <a:r>
              <a:rPr lang="en-US" altLang="zh-CN" dirty="0" smtClean="0">
                <a:latin typeface="+mn-ea"/>
                <a:ea typeface="+mn-ea"/>
              </a:rPr>
              <a:t>","</a:t>
            </a:r>
            <a:r>
              <a:rPr lang="zh-CN" altLang="zh-CN" dirty="0" smtClean="0">
                <a:latin typeface="+mn-ea"/>
                <a:ea typeface="+mn-ea"/>
              </a:rPr>
              <a:t>提示：</a:t>
            </a:r>
            <a:r>
              <a:rPr lang="en-US" altLang="zh-CN" dirty="0" smtClean="0">
                <a:latin typeface="+mn-ea"/>
                <a:ea typeface="+mn-ea"/>
              </a:rPr>
              <a:t>	", </a:t>
            </a:r>
            <a:r>
              <a:rPr lang="en-US" altLang="zh-CN" dirty="0" err="1" smtClean="0">
                <a:latin typeface="+mn-ea"/>
                <a:ea typeface="+mn-ea"/>
              </a:rPr>
              <a:t>MessageBoxButtons.YesNo</a:t>
            </a:r>
            <a:r>
              <a:rPr lang="en-US" altLang="zh-CN" dirty="0" smtClean="0">
                <a:latin typeface="+mn-ea"/>
                <a:ea typeface="+mn-ea"/>
              </a:rPr>
              <a:t>, </a:t>
            </a:r>
            <a:r>
              <a:rPr lang="en-US" altLang="zh-CN" dirty="0" err="1" smtClean="0">
                <a:latin typeface="+mn-ea"/>
                <a:ea typeface="+mn-ea"/>
              </a:rPr>
              <a:t>MessageBoxIcon.Question</a:t>
            </a:r>
            <a:r>
              <a:rPr lang="en-US" altLang="zh-CN" dirty="0" smtClean="0">
                <a:latin typeface="+mn-ea"/>
                <a:ea typeface="+mn-ea"/>
              </a:rPr>
              <a:t>);</a:t>
            </a:r>
            <a:endParaRPr lang="zh-CN" altLang="zh-CN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if (result == </a:t>
            </a:r>
            <a:r>
              <a:rPr lang="en-US" altLang="zh-CN" dirty="0" err="1" smtClean="0">
                <a:latin typeface="+mn-ea"/>
                <a:ea typeface="+mn-ea"/>
              </a:rPr>
              <a:t>DialogResult.Yes</a:t>
            </a:r>
            <a:r>
              <a:rPr lang="en-US" altLang="zh-CN" dirty="0" smtClean="0">
                <a:latin typeface="+mn-ea"/>
                <a:ea typeface="+mn-ea"/>
              </a:rPr>
              <a:t>)</a:t>
            </a:r>
            <a:endParaRPr lang="zh-CN" altLang="zh-CN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{</a:t>
            </a:r>
            <a:endParaRPr lang="zh-CN" altLang="zh-CN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  	//</a:t>
            </a:r>
            <a:r>
              <a:rPr lang="zh-CN" altLang="zh-CN" dirty="0" smtClean="0">
                <a:latin typeface="+mn-ea"/>
                <a:ea typeface="+mn-ea"/>
              </a:rPr>
              <a:t>如果用户选择了“是”，</a:t>
            </a:r>
            <a:r>
              <a:rPr lang="zh-CN" altLang="en-US" dirty="0" smtClean="0">
                <a:latin typeface="+mn-ea"/>
                <a:ea typeface="+mn-ea"/>
              </a:rPr>
              <a:t>继续执行</a:t>
            </a:r>
            <a:r>
              <a:rPr lang="zh-CN" altLang="zh-CN" dirty="0" smtClean="0">
                <a:latin typeface="+mn-ea"/>
                <a:ea typeface="+mn-ea"/>
              </a:rPr>
              <a:t>关闭事件</a:t>
            </a:r>
            <a:r>
              <a:rPr lang="zh-CN" altLang="en-US" dirty="0" smtClean="0">
                <a:latin typeface="+mn-ea"/>
                <a:ea typeface="+mn-ea"/>
              </a:rPr>
              <a:t>，关闭窗体</a:t>
            </a:r>
            <a:endParaRPr lang="zh-CN" altLang="zh-CN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}</a:t>
            </a:r>
            <a:endParaRPr lang="zh-CN" altLang="zh-CN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else</a:t>
            </a:r>
            <a:endParaRPr lang="zh-CN" altLang="zh-CN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{</a:t>
            </a:r>
            <a:endParaRPr lang="zh-CN" altLang="zh-CN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    //</a:t>
            </a:r>
            <a:r>
              <a:rPr lang="zh-CN" altLang="zh-CN" dirty="0" smtClean="0">
                <a:latin typeface="+mn-ea"/>
                <a:ea typeface="+mn-ea"/>
              </a:rPr>
              <a:t>如果用户选择了“否”，取消窗体关闭事件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en-US" altLang="zh-CN" dirty="0" err="1" smtClean="0">
                <a:latin typeface="+mn-ea"/>
                <a:ea typeface="+mn-ea"/>
              </a:rPr>
              <a:t>e.Cancel</a:t>
            </a:r>
            <a:r>
              <a:rPr lang="en-US" altLang="zh-CN" dirty="0" smtClean="0">
                <a:latin typeface="+mn-ea"/>
                <a:ea typeface="+mn-ea"/>
              </a:rPr>
              <a:t> = true;</a:t>
            </a:r>
            <a:endParaRPr lang="zh-CN" altLang="zh-CN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}</a:t>
            </a:r>
            <a:endParaRPr lang="zh-CN" altLang="zh-CN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}</a:t>
            </a:r>
            <a:endParaRPr lang="zh-CN" altLang="zh-CN" dirty="0" smtClean="0">
              <a:latin typeface="+mn-ea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30238" y="2514600"/>
            <a:ext cx="7902575" cy="6270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4908550" y="2100263"/>
            <a:ext cx="2043113" cy="320675"/>
          </a:xfrm>
          <a:prstGeom prst="wedgeRoundRectCallout">
            <a:avLst>
              <a:gd name="adj1" fmla="val -45819"/>
              <a:gd name="adj2" fmla="val 10459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弹出自定义对话框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30238" y="3341688"/>
            <a:ext cx="7902575" cy="253523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2" name="圆角矩形标注 7"/>
          <p:cNvSpPr>
            <a:spLocks noChangeArrowheads="1"/>
          </p:cNvSpPr>
          <p:nvPr/>
        </p:nvSpPr>
        <p:spPr bwMode="auto">
          <a:xfrm>
            <a:off x="2627313" y="4386263"/>
            <a:ext cx="3090862" cy="428625"/>
          </a:xfrm>
          <a:prstGeom prst="wedgeRoundRectCallout">
            <a:avLst>
              <a:gd name="adj1" fmla="val -45986"/>
              <a:gd name="adj2" fmla="val -658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判断用户最终点击了哪个按钮</a:t>
            </a:r>
          </a:p>
        </p:txBody>
      </p:sp>
      <p:sp>
        <p:nvSpPr>
          <p:cNvPr id="13" name="流程图: 可选过程 3"/>
          <p:cNvSpPr>
            <a:spLocks noChangeArrowheads="1"/>
          </p:cNvSpPr>
          <p:nvPr/>
        </p:nvSpPr>
        <p:spPr bwMode="auto">
          <a:xfrm>
            <a:off x="158750" y="1735138"/>
            <a:ext cx="8785225" cy="4573587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b="1" dirty="0" smtClean="0">
              <a:latin typeface="Adobe Gothic Std B" pitchFamily="34" charset="-128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b="1" dirty="0" smtClean="0">
              <a:latin typeface="Adobe Gothic Std B" pitchFamily="34" charset="-128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b="1" dirty="0" smtClean="0">
              <a:latin typeface="Adobe Gothic Std B" pitchFamily="34" charset="-128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b="1" dirty="0" smtClean="0">
              <a:latin typeface="Adobe Gothic Std B" pitchFamily="34" charset="-128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err="1" smtClean="0">
                <a:latin typeface="+mn-ea"/>
                <a:ea typeface="+mn-ea"/>
              </a:rPr>
              <a:t>DialogResult</a:t>
            </a:r>
            <a:r>
              <a:rPr lang="en-US" altLang="zh-CN" dirty="0" smtClean="0">
                <a:latin typeface="+mn-ea"/>
                <a:ea typeface="+mn-ea"/>
              </a:rPr>
              <a:t> result = </a:t>
            </a:r>
            <a:r>
              <a:rPr lang="en-US" altLang="zh-CN" dirty="0" err="1" smtClean="0">
                <a:latin typeface="+mn-ea"/>
                <a:ea typeface="+mn-ea"/>
              </a:rPr>
              <a:t>MessageBox.Show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zh-CN" altLang="en-US" dirty="0" smtClean="0">
                <a:latin typeface="+mn-ea"/>
                <a:ea typeface="+mn-ea"/>
              </a:rPr>
              <a:t>提示文本，标题，按钮，图标</a:t>
            </a:r>
            <a:r>
              <a:rPr lang="en-US" altLang="zh-CN" dirty="0" smtClean="0">
                <a:latin typeface="+mn-ea"/>
                <a:ea typeface="+mn-ea"/>
              </a:rPr>
              <a:t>);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+mn-ea"/>
                <a:ea typeface="+mn-ea"/>
              </a:rPr>
              <a:t>参数列表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+mn-ea"/>
                <a:ea typeface="+mn-ea"/>
              </a:rPr>
              <a:t>提示文本：字符串类型，显示在提示框中的提示性文字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+mn-ea"/>
                <a:ea typeface="+mn-ea"/>
              </a:rPr>
              <a:t>标题：字符串类型，显示在标题上的文字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+mn-ea"/>
                <a:ea typeface="+mn-ea"/>
              </a:rPr>
              <a:t>按钮：枚举类型，对话框中显示哪些按钮，如“是否”、“确定取消”等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+mn-ea"/>
                <a:ea typeface="+mn-ea"/>
              </a:rPr>
              <a:t>图标：枚举类型，显示在提示文本左边的图标，如“警告”、“错误”等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+mn-ea"/>
                <a:ea typeface="+mn-ea"/>
              </a:rPr>
              <a:t>返回值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+mn-ea"/>
                <a:ea typeface="+mn-ea"/>
              </a:rPr>
              <a:t>       </a:t>
            </a:r>
            <a:r>
              <a:rPr lang="en-US" altLang="zh-CN" dirty="0" err="1" smtClean="0">
                <a:latin typeface="+mn-ea"/>
                <a:ea typeface="+mn-ea"/>
              </a:rPr>
              <a:t>DialogResult</a:t>
            </a:r>
            <a:r>
              <a:rPr lang="zh-CN" altLang="en-US" dirty="0" smtClean="0">
                <a:latin typeface="+mn-ea"/>
                <a:ea typeface="+mn-ea"/>
              </a:rPr>
              <a:t>类型，返回用户最终点击的按钮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1" dirty="0" smtClean="0">
              <a:latin typeface="Adobe Gothic Std B" pitchFamily="34" charset="-128"/>
              <a:ea typeface="微软雅黑" panose="020B0503020204020204" pitchFamily="34" charset="-122"/>
            </a:endParaRPr>
          </a:p>
        </p:txBody>
      </p:sp>
      <p:pic>
        <p:nvPicPr>
          <p:cNvPr id="14" name="图片 6" descr="语法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3" y="1965325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框 14"/>
          <p:cNvSpPr txBox="1"/>
          <p:nvPr/>
        </p:nvSpPr>
        <p:spPr>
          <a:xfrm>
            <a:off x="2411413" y="2205038"/>
            <a:ext cx="41052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+mn-ea"/>
                <a:ea typeface="+mn-ea"/>
              </a:rPr>
              <a:t>自定义对话框</a:t>
            </a: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1349375" y="5622925"/>
            <a:ext cx="6119813" cy="581025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F5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运行测试</a:t>
            </a: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63" y="2243138"/>
            <a:ext cx="7705725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圆角矩形标注 7"/>
          <p:cNvSpPr>
            <a:spLocks noChangeArrowheads="1"/>
          </p:cNvSpPr>
          <p:nvPr/>
        </p:nvSpPr>
        <p:spPr bwMode="auto">
          <a:xfrm>
            <a:off x="4038600" y="2276475"/>
            <a:ext cx="2963863" cy="611188"/>
          </a:xfrm>
          <a:prstGeom prst="wedgeRoundRectCallout">
            <a:avLst>
              <a:gd name="adj1" fmla="val 66847"/>
              <a:gd name="adj2" fmla="val -2099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点击窗体关闭按钮，触发窗体关闭事件，弹出确认对话框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3600" y="2373313"/>
            <a:ext cx="3006725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圆角矩形标注 7"/>
          <p:cNvSpPr>
            <a:spLocks noChangeArrowheads="1"/>
          </p:cNvSpPr>
          <p:nvPr/>
        </p:nvSpPr>
        <p:spPr bwMode="auto">
          <a:xfrm>
            <a:off x="2697163" y="2409825"/>
            <a:ext cx="841375" cy="307975"/>
          </a:xfrm>
          <a:prstGeom prst="wedgeRoundRectCallout">
            <a:avLst>
              <a:gd name="adj1" fmla="val -70333"/>
              <a:gd name="adj2" fmla="val -1694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标题</a:t>
            </a:r>
          </a:p>
        </p:txBody>
      </p:sp>
      <p:sp>
        <p:nvSpPr>
          <p:cNvPr id="21" name="圆角矩形标注 7"/>
          <p:cNvSpPr>
            <a:spLocks noChangeArrowheads="1"/>
          </p:cNvSpPr>
          <p:nvPr/>
        </p:nvSpPr>
        <p:spPr bwMode="auto">
          <a:xfrm>
            <a:off x="1052513" y="2657475"/>
            <a:ext cx="711200" cy="323850"/>
          </a:xfrm>
          <a:prstGeom prst="wedgeRoundRectCallout">
            <a:avLst>
              <a:gd name="adj1" fmla="val -9625"/>
              <a:gd name="adj2" fmla="val 8028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图标</a:t>
            </a:r>
          </a:p>
        </p:txBody>
      </p:sp>
      <p:sp>
        <p:nvSpPr>
          <p:cNvPr id="22" name="圆角矩形标注 7"/>
          <p:cNvSpPr>
            <a:spLocks noChangeArrowheads="1"/>
          </p:cNvSpPr>
          <p:nvPr/>
        </p:nvSpPr>
        <p:spPr bwMode="auto">
          <a:xfrm>
            <a:off x="3408363" y="3103563"/>
            <a:ext cx="1152525" cy="331787"/>
          </a:xfrm>
          <a:prstGeom prst="wedgeRoundRectCallout">
            <a:avLst>
              <a:gd name="adj1" fmla="val -77338"/>
              <a:gd name="adj2" fmla="val -478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提示文本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371600" y="3860800"/>
            <a:ext cx="2336800" cy="3651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4" name="圆角矩形标注 7"/>
          <p:cNvSpPr>
            <a:spLocks noChangeArrowheads="1"/>
          </p:cNvSpPr>
          <p:nvPr/>
        </p:nvSpPr>
        <p:spPr bwMode="auto">
          <a:xfrm>
            <a:off x="2244725" y="3482975"/>
            <a:ext cx="711200" cy="323850"/>
          </a:xfrm>
          <a:prstGeom prst="wedgeRoundRectCallout">
            <a:avLst>
              <a:gd name="adj1" fmla="val -9625"/>
              <a:gd name="adj2" fmla="val 8028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按钮</a:t>
            </a:r>
          </a:p>
        </p:txBody>
      </p:sp>
      <p:sp>
        <p:nvSpPr>
          <p:cNvPr id="25" name="圆角矩形标注 7"/>
          <p:cNvSpPr>
            <a:spLocks noChangeArrowheads="1"/>
          </p:cNvSpPr>
          <p:nvPr/>
        </p:nvSpPr>
        <p:spPr bwMode="auto">
          <a:xfrm>
            <a:off x="2411413" y="4675188"/>
            <a:ext cx="3816350" cy="652462"/>
          </a:xfrm>
          <a:prstGeom prst="wedgeRoundRectCallout">
            <a:avLst>
              <a:gd name="adj1" fmla="val -46625"/>
              <a:gd name="adj2" fmla="val -11687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点击“是”，继续执行窗体关闭事件</a:t>
            </a:r>
            <a:endParaRPr lang="en-US" altLang="zh-CN" sz="1600" b="1">
              <a:ea typeface="微软雅黑" pitchFamily="34" charset="-122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点击“否”，取消窗体关闭事件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ea"/>
              </a:rPr>
              <a:t>3.3  </a:t>
            </a:r>
            <a:r>
              <a:rPr lang="zh-CN" altLang="en-US" dirty="0" smtClean="0">
                <a:latin typeface="+mn-ea"/>
              </a:rPr>
              <a:t>多窗体应用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3576638"/>
            <a:ext cx="8532812" cy="1744662"/>
          </a:xfrm>
        </p:spPr>
        <p:txBody>
          <a:bodyPr/>
          <a:lstStyle/>
          <a:p>
            <a:pPr>
              <a:defRPr/>
            </a:pPr>
            <a:r>
              <a:rPr lang="zh-CN" altLang="zh-CN" sz="2400" dirty="0" smtClean="0">
                <a:latin typeface="+mn-ea"/>
              </a:rPr>
              <a:t>完整的</a:t>
            </a:r>
            <a:r>
              <a:rPr lang="en-US" altLang="zh-CN" sz="2400" dirty="0" smtClean="0">
                <a:latin typeface="+mn-ea"/>
              </a:rPr>
              <a:t>Windows</a:t>
            </a:r>
            <a:r>
              <a:rPr lang="zh-CN" altLang="zh-CN" sz="2400" dirty="0" smtClean="0">
                <a:latin typeface="+mn-ea"/>
              </a:rPr>
              <a:t>应用程序</a:t>
            </a:r>
            <a:r>
              <a:rPr lang="zh-CN" altLang="en-US" sz="2400" dirty="0" smtClean="0">
                <a:latin typeface="+mn-ea"/>
              </a:rPr>
              <a:t>通常</a:t>
            </a:r>
            <a:r>
              <a:rPr lang="zh-CN" altLang="zh-CN" sz="2400" dirty="0" smtClean="0">
                <a:latin typeface="+mn-ea"/>
              </a:rPr>
              <a:t>具有多个业务模块</a:t>
            </a:r>
            <a:r>
              <a:rPr lang="zh-CN" altLang="en-US" sz="2400" dirty="0" smtClean="0">
                <a:latin typeface="+mn-ea"/>
              </a:rPr>
              <a:t>，不可能在一个窗体界面内实现。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r>
              <a:rPr lang="zh-CN" altLang="en-US" sz="2400" dirty="0" smtClean="0">
                <a:latin typeface="+mn-ea"/>
              </a:rPr>
              <a:t>实现这些业务模块</a:t>
            </a:r>
            <a:r>
              <a:rPr lang="zh-CN" altLang="zh-CN" sz="2400" dirty="0" smtClean="0">
                <a:latin typeface="+mn-ea"/>
              </a:rPr>
              <a:t>需要多个窗体界面，</a:t>
            </a:r>
            <a:r>
              <a:rPr lang="zh-CN" altLang="en-US" sz="2400" dirty="0" smtClean="0">
                <a:latin typeface="+mn-ea"/>
              </a:rPr>
              <a:t>在</a:t>
            </a:r>
            <a:r>
              <a:rPr lang="zh-CN" altLang="zh-CN" sz="2400" dirty="0" smtClean="0">
                <a:latin typeface="+mn-ea"/>
              </a:rPr>
              <a:t>每个窗体</a:t>
            </a:r>
            <a:r>
              <a:rPr lang="zh-CN" altLang="en-US" sz="2400" dirty="0" smtClean="0">
                <a:latin typeface="+mn-ea"/>
              </a:rPr>
              <a:t>界面</a:t>
            </a:r>
            <a:r>
              <a:rPr lang="zh-CN" altLang="zh-CN" sz="2400" dirty="0" smtClean="0">
                <a:latin typeface="+mn-ea"/>
              </a:rPr>
              <a:t>中实现相应的功能</a:t>
            </a:r>
            <a:r>
              <a:rPr lang="zh-CN" altLang="en-US" sz="2400" dirty="0" smtClean="0">
                <a:latin typeface="+mn-ea"/>
              </a:rPr>
              <a:t>。</a:t>
            </a:r>
          </a:p>
        </p:txBody>
      </p:sp>
      <p:pic>
        <p:nvPicPr>
          <p:cNvPr id="4" name="图片 11" descr="思考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1196975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188" y="2093913"/>
            <a:ext cx="74612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>
                <a:latin typeface="+mn-ea"/>
              </a:rPr>
              <a:t>在</a:t>
            </a:r>
            <a:r>
              <a:rPr lang="en-US" altLang="zh-CN" sz="2400" kern="0" dirty="0" smtClean="0">
                <a:latin typeface="+mn-ea"/>
              </a:rPr>
              <a:t>Windows</a:t>
            </a:r>
            <a:r>
              <a:rPr lang="zh-CN" altLang="en-US" sz="2400" kern="0" dirty="0" smtClean="0">
                <a:latin typeface="+mn-ea"/>
              </a:rPr>
              <a:t>应用程序中，如何实现多界面？</a:t>
            </a:r>
            <a:endParaRPr lang="zh-CN" altLang="en-US" sz="2400" kern="0" dirty="0">
              <a:latin typeface="+mn-ea"/>
            </a:endParaRP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1382713" y="5516563"/>
            <a:ext cx="6391275" cy="581025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多窗体应用</a:t>
            </a:r>
          </a:p>
        </p:txBody>
      </p:sp>
      <p:pic>
        <p:nvPicPr>
          <p:cNvPr id="7" name="图片 13" descr="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749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多窗体的建立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288" y="1212850"/>
            <a:ext cx="8291512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latin typeface="+mn-ea"/>
              </a:rPr>
              <a:t>向项目内添加多个窗体</a:t>
            </a:r>
            <a:endParaRPr lang="zh-CN" altLang="en-US" kern="0" dirty="0">
              <a:latin typeface="+mn-ea"/>
            </a:endParaRPr>
          </a:p>
        </p:txBody>
      </p:sp>
      <p:pic>
        <p:nvPicPr>
          <p:cNvPr id="4505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844675"/>
            <a:ext cx="74168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80063" y="4646613"/>
            <a:ext cx="1109662" cy="609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设置启动窗体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30250" y="2432050"/>
            <a:ext cx="8234363" cy="1273175"/>
          </a:xfrm>
        </p:spPr>
        <p:txBody>
          <a:bodyPr/>
          <a:lstStyle/>
          <a:p>
            <a:r>
              <a:rPr lang="zh-CN" altLang="en-US" sz="2000" smtClean="0"/>
              <a:t>从项目的启动窗体开始运行</a:t>
            </a:r>
            <a:endParaRPr lang="en-US" altLang="zh-CN" sz="2000" smtClean="0"/>
          </a:p>
          <a:p>
            <a:r>
              <a:rPr lang="zh-CN" altLang="en-US" sz="2000" smtClean="0"/>
              <a:t>启动窗体在</a:t>
            </a:r>
            <a:r>
              <a:rPr lang="en-US" altLang="zh-CN" sz="2000" smtClean="0"/>
              <a:t>Program</a:t>
            </a:r>
            <a:r>
              <a:rPr lang="zh-CN" altLang="en-US" sz="2000" smtClean="0"/>
              <a:t>类的</a:t>
            </a:r>
            <a:r>
              <a:rPr lang="en-US" altLang="zh-CN" sz="2000" smtClean="0"/>
              <a:t>Main()</a:t>
            </a:r>
            <a:r>
              <a:rPr lang="zh-CN" altLang="en-US" sz="2000" smtClean="0"/>
              <a:t>方法中使用</a:t>
            </a:r>
            <a:r>
              <a:rPr lang="en-US" altLang="zh-CN" sz="2000" smtClean="0"/>
              <a:t>Application.Run(</a:t>
            </a:r>
            <a:r>
              <a:rPr lang="zh-CN" altLang="en-US" sz="2000" smtClean="0"/>
              <a:t>窗体对象</a:t>
            </a:r>
            <a:r>
              <a:rPr lang="en-US" altLang="zh-CN" sz="2000" smtClean="0"/>
              <a:t>)</a:t>
            </a:r>
            <a:r>
              <a:rPr lang="zh-CN" altLang="en-US" sz="2000" smtClean="0"/>
              <a:t>进行设置</a:t>
            </a:r>
            <a:endParaRPr lang="en-US" altLang="zh-CN" sz="2000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4" name="图片 10" descr="提问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041400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54013" y="1958975"/>
            <a:ext cx="73802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>
                <a:latin typeface="+mn-ea"/>
              </a:rPr>
              <a:t>项目中有多个窗体时，从哪个窗体开始运行？</a:t>
            </a:r>
            <a:endParaRPr lang="zh-CN" altLang="en-US" sz="2400" kern="0" dirty="0">
              <a:latin typeface="+mn-ea"/>
            </a:endParaRPr>
          </a:p>
        </p:txBody>
      </p:sp>
      <p:pic>
        <p:nvPicPr>
          <p:cNvPr id="6" name="图片 7" descr="示例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338" y="31607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209800" y="3454400"/>
            <a:ext cx="59896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>
                <a:latin typeface="+mn-ea"/>
              </a:rPr>
              <a:t>将窗体</a:t>
            </a:r>
            <a:r>
              <a:rPr lang="en-US" altLang="zh-CN" sz="2400" kern="0" dirty="0" smtClean="0">
                <a:latin typeface="+mn-ea"/>
              </a:rPr>
              <a:t>Form2</a:t>
            </a:r>
            <a:r>
              <a:rPr lang="zh-CN" altLang="en-US" sz="2400" kern="0" dirty="0" smtClean="0">
                <a:latin typeface="+mn-ea"/>
              </a:rPr>
              <a:t>设置为项目的启动窗体</a:t>
            </a:r>
            <a:endParaRPr lang="zh-CN" altLang="en-US" sz="2400" kern="0" dirty="0">
              <a:latin typeface="+mn-ea"/>
            </a:endParaRPr>
          </a:p>
        </p:txBody>
      </p:sp>
      <p:sp>
        <p:nvSpPr>
          <p:cNvPr id="8" name="流程图: 可选过程 3"/>
          <p:cNvSpPr>
            <a:spLocks noChangeArrowheads="1"/>
          </p:cNvSpPr>
          <p:nvPr/>
        </p:nvSpPr>
        <p:spPr bwMode="auto">
          <a:xfrm>
            <a:off x="354013" y="4179888"/>
            <a:ext cx="8261350" cy="2181225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static void Main()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</a:t>
            </a:r>
            <a:r>
              <a:rPr lang="en-US" altLang="zh-CN" sz="1800" dirty="0" err="1" smtClean="0">
                <a:latin typeface="+mn-ea"/>
                <a:ea typeface="+mn-ea"/>
              </a:rPr>
              <a:t>Application.EnableVisualStyles</a:t>
            </a:r>
            <a:r>
              <a:rPr lang="en-US" altLang="zh-CN" sz="1800" dirty="0" smtClean="0">
                <a:latin typeface="+mn-ea"/>
                <a:ea typeface="+mn-ea"/>
              </a:rPr>
              <a:t>();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</a:t>
            </a:r>
            <a:r>
              <a:rPr lang="en-US" altLang="zh-CN" sz="1800" dirty="0" err="1" smtClean="0">
                <a:latin typeface="+mn-ea"/>
                <a:ea typeface="+mn-ea"/>
              </a:rPr>
              <a:t>Application.SetCompatibleTextRenderingDefault</a:t>
            </a:r>
            <a:r>
              <a:rPr lang="en-US" altLang="zh-CN" sz="1800" dirty="0" smtClean="0">
                <a:latin typeface="+mn-ea"/>
                <a:ea typeface="+mn-ea"/>
              </a:rPr>
              <a:t>(false);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</a:t>
            </a:r>
            <a:r>
              <a:rPr lang="en-US" altLang="zh-CN" sz="1800" dirty="0" err="1" smtClean="0">
                <a:latin typeface="+mn-ea"/>
                <a:ea typeface="+mn-ea"/>
              </a:rPr>
              <a:t>Application.Run</a:t>
            </a:r>
            <a:r>
              <a:rPr lang="en-US" altLang="zh-CN" sz="1800" dirty="0" smtClean="0">
                <a:latin typeface="+mn-ea"/>
                <a:ea typeface="+mn-ea"/>
              </a:rPr>
              <a:t>(</a:t>
            </a:r>
            <a:r>
              <a:rPr lang="en-US" altLang="zh-CN" sz="1800" b="1" dirty="0" smtClean="0">
                <a:latin typeface="+mn-ea"/>
                <a:ea typeface="+mn-ea"/>
              </a:rPr>
              <a:t>new Form2()</a:t>
            </a:r>
            <a:r>
              <a:rPr lang="en-US" altLang="zh-CN" sz="1800" dirty="0" smtClean="0">
                <a:latin typeface="+mn-ea"/>
                <a:ea typeface="+mn-ea"/>
              </a:rPr>
              <a:t>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}</a:t>
            </a:r>
            <a:endParaRPr lang="zh-CN" altLang="zh-CN" sz="1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800" b="1" dirty="0" smtClean="0">
              <a:latin typeface="Adobe Gothic Std B" pitchFamily="34" charset="-128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655638" y="5654675"/>
            <a:ext cx="3697287" cy="3016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4570413" y="5715000"/>
            <a:ext cx="3098800" cy="331788"/>
          </a:xfrm>
          <a:prstGeom prst="wedgeRoundRectCallout">
            <a:avLst>
              <a:gd name="adj1" fmla="val -59611"/>
              <a:gd name="adj2" fmla="val -4829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设置窗体</a:t>
            </a:r>
            <a:r>
              <a:rPr lang="en-US" altLang="zh-CN" sz="1600" b="1">
                <a:ea typeface="微软雅黑" pitchFamily="34" charset="-122"/>
              </a:rPr>
              <a:t>Form2</a:t>
            </a:r>
            <a:r>
              <a:rPr lang="zh-CN" altLang="en-US" sz="1600" b="1">
                <a:ea typeface="微软雅黑" pitchFamily="34" charset="-122"/>
              </a:rPr>
              <a:t>为项目启动窗体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窗体间的相互调用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225" y="2371725"/>
            <a:ext cx="8640763" cy="94932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z="2000" smtClean="0"/>
              <a:t>使用</a:t>
            </a:r>
            <a:r>
              <a:rPr lang="en-US" altLang="zh-CN" sz="2000" smtClean="0"/>
              <a:t>new</a:t>
            </a:r>
            <a:r>
              <a:rPr lang="zh-CN" altLang="en-US" sz="2000" smtClean="0"/>
              <a:t>关键字创建窗体对象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使用窗体对象</a:t>
            </a:r>
            <a:r>
              <a:rPr lang="en-US" altLang="zh-CN" sz="2000" smtClean="0"/>
              <a:t>.Show()</a:t>
            </a:r>
            <a:r>
              <a:rPr lang="zh-CN" altLang="en-US" sz="2000" smtClean="0"/>
              <a:t>或窗体对象</a:t>
            </a:r>
            <a:r>
              <a:rPr lang="en-US" altLang="zh-CN" sz="2000" smtClean="0"/>
              <a:t>.ShowDialog()</a:t>
            </a:r>
            <a:r>
              <a:rPr lang="zh-CN" altLang="en-US" sz="2000" smtClean="0"/>
              <a:t>弹出窗体</a:t>
            </a:r>
            <a:endParaRPr lang="en-US" altLang="zh-CN" sz="2000" smtClean="0"/>
          </a:p>
        </p:txBody>
      </p:sp>
      <p:pic>
        <p:nvPicPr>
          <p:cNvPr id="5" name="图片 10" descr="提问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0271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44475" y="1909763"/>
            <a:ext cx="73802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>
                <a:latin typeface="+mn-ea"/>
              </a:rPr>
              <a:t>在多窗体应用中，窗体间应如何相互调用？</a:t>
            </a:r>
            <a:endParaRPr lang="zh-CN" altLang="en-US" sz="2400" kern="0" dirty="0">
              <a:latin typeface="+mn-ea"/>
            </a:endParaRPr>
          </a:p>
        </p:txBody>
      </p:sp>
      <p:pic>
        <p:nvPicPr>
          <p:cNvPr id="7" name="图片 6" descr="对比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3189288"/>
            <a:ext cx="1965325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44475" y="4092575"/>
            <a:ext cx="73802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</a:pPr>
            <a:r>
              <a:rPr lang="en-US" altLang="zh-CN" sz="2400">
                <a:ea typeface="微软雅黑" pitchFamily="34" charset="-122"/>
              </a:rPr>
              <a:t>Show()</a:t>
            </a:r>
            <a:r>
              <a:rPr lang="zh-CN" altLang="en-US" sz="2400">
                <a:ea typeface="微软雅黑" pitchFamily="34" charset="-122"/>
              </a:rPr>
              <a:t>与</a:t>
            </a:r>
            <a:r>
              <a:rPr lang="en-US" altLang="zh-CN" sz="2400">
                <a:ea typeface="微软雅黑" pitchFamily="34" charset="-122"/>
              </a:rPr>
              <a:t>ShowDialog()</a:t>
            </a:r>
            <a:r>
              <a:rPr lang="zh-CN" altLang="en-US" sz="2400">
                <a:ea typeface="微软雅黑" pitchFamily="34" charset="-122"/>
              </a:rPr>
              <a:t>的区别</a:t>
            </a:r>
            <a:endParaRPr lang="en-US" altLang="zh-CN" sz="2400">
              <a:ea typeface="微软雅黑" pitchFamily="34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373063" y="4559300"/>
            <a:ext cx="7840662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defRPr/>
            </a:pPr>
            <a:r>
              <a:rPr lang="en-US" altLang="zh-CN" sz="2000" dirty="0">
                <a:latin typeface="+mn-ea"/>
              </a:rPr>
              <a:t>Show</a:t>
            </a:r>
            <a:r>
              <a:rPr lang="zh-CN" altLang="en-US" sz="2000" dirty="0">
                <a:latin typeface="+mn-ea"/>
              </a:rPr>
              <a:t>弹出的是非模式窗体，非模式窗体弹出时，仍能对其他窗体进行操作。</a:t>
            </a:r>
            <a:endParaRPr lang="en-US" altLang="zh-CN" sz="2000" dirty="0">
              <a:latin typeface="+mn-ea"/>
            </a:endParaRPr>
          </a:p>
          <a:p>
            <a:pPr lvl="1">
              <a:defRPr/>
            </a:pPr>
            <a:r>
              <a:rPr lang="en-US" altLang="zh-CN" sz="2000" dirty="0" err="1">
                <a:latin typeface="+mn-ea"/>
              </a:rPr>
              <a:t>ShowDialog</a:t>
            </a:r>
            <a:r>
              <a:rPr lang="zh-CN" altLang="en-US" sz="2000" dirty="0">
                <a:latin typeface="+mn-ea"/>
              </a:rPr>
              <a:t>弹出的是模式窗体，模式窗体弹出时，无法对其他窗体进行操作，</a:t>
            </a:r>
            <a:r>
              <a:rPr lang="zh-CN" altLang="en-US" sz="2000" dirty="0" smtClean="0">
                <a:latin typeface="+mn-ea"/>
              </a:rPr>
              <a:t>直至模式</a:t>
            </a:r>
            <a:r>
              <a:rPr lang="zh-CN" altLang="en-US" sz="2000" dirty="0">
                <a:latin typeface="+mn-ea"/>
              </a:rPr>
              <a:t>窗体被关闭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理论内容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229600" cy="22304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创建第一个</a:t>
            </a:r>
            <a:r>
              <a:rPr lang="en-US" altLang="zh-CN" dirty="0" smtClean="0"/>
              <a:t>Windows</a:t>
            </a:r>
            <a:r>
              <a:rPr lang="zh-CN" altLang="zh-CN" dirty="0" smtClean="0"/>
              <a:t>应用程序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Form</a:t>
            </a:r>
            <a:r>
              <a:rPr lang="zh-CN" altLang="zh-CN" dirty="0" smtClean="0"/>
              <a:t>窗体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/>
              <a:t>多窗体应用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窗体间的相互调用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238" y="1914525"/>
            <a:ext cx="8229600" cy="1881188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>
                <a:latin typeface="+mn-ea"/>
              </a:rPr>
              <a:t>程序运行，弹出</a:t>
            </a:r>
            <a:r>
              <a:rPr lang="en-US" altLang="zh-CN" sz="2400" dirty="0" smtClean="0">
                <a:latin typeface="+mn-ea"/>
              </a:rPr>
              <a:t>Form2</a:t>
            </a:r>
            <a:r>
              <a:rPr lang="zh-CN" altLang="en-US" sz="2400" dirty="0" smtClean="0">
                <a:latin typeface="+mn-ea"/>
              </a:rPr>
              <a:t>窗体（项目启动窗体）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r>
              <a:rPr lang="zh-CN" altLang="en-US" sz="2400" dirty="0" smtClean="0">
                <a:latin typeface="+mn-ea"/>
              </a:rPr>
              <a:t>点击按钮，弹出</a:t>
            </a:r>
            <a:r>
              <a:rPr lang="en-US" altLang="zh-CN" sz="2400" dirty="0" err="1" smtClean="0">
                <a:latin typeface="+mn-ea"/>
              </a:rPr>
              <a:t>HelloWorld</a:t>
            </a:r>
            <a:r>
              <a:rPr lang="zh-CN" altLang="en-US" sz="2400" dirty="0" smtClean="0">
                <a:latin typeface="+mn-ea"/>
              </a:rPr>
              <a:t>窗体（非模式窗体）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r>
              <a:rPr lang="zh-CN" altLang="en-US" sz="2400" dirty="0" smtClean="0">
                <a:latin typeface="+mn-ea"/>
              </a:rPr>
              <a:t>点击按钮，弹出</a:t>
            </a:r>
            <a:r>
              <a:rPr lang="en-US" altLang="zh-CN" sz="2400" dirty="0" smtClean="0">
                <a:latin typeface="+mn-ea"/>
              </a:rPr>
              <a:t>Form3</a:t>
            </a:r>
            <a:r>
              <a:rPr lang="zh-CN" altLang="en-US" sz="2400" dirty="0" smtClean="0">
                <a:latin typeface="+mn-ea"/>
              </a:rPr>
              <a:t>窗体（模式窗体）</a:t>
            </a:r>
          </a:p>
        </p:txBody>
      </p:sp>
      <p:pic>
        <p:nvPicPr>
          <p:cNvPr id="5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99536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519363" y="1243013"/>
            <a:ext cx="59880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kern="0" dirty="0" smtClean="0">
                <a:latin typeface="+mn-ea"/>
              </a:rPr>
              <a:t>窗体间的相互调用</a:t>
            </a:r>
            <a:endParaRPr lang="zh-CN" altLang="en-US" kern="0" dirty="0">
              <a:latin typeface="+mn-ea"/>
            </a:endParaRPr>
          </a:p>
        </p:txBody>
      </p:sp>
      <p:pic>
        <p:nvPicPr>
          <p:cNvPr id="3891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2428875"/>
            <a:ext cx="6305550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63" y="2967038"/>
            <a:ext cx="6305550" cy="342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1563" y="3408363"/>
            <a:ext cx="6305550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窗体间的相互调用</a:t>
            </a:r>
            <a:endParaRPr lang="zh-CN" altLang="en-US" dirty="0"/>
          </a:p>
        </p:txBody>
      </p:sp>
      <p:sp>
        <p:nvSpPr>
          <p:cNvPr id="4" name="流程图: 可选过程 3"/>
          <p:cNvSpPr>
            <a:spLocks noChangeArrowheads="1"/>
          </p:cNvSpPr>
          <p:nvPr/>
        </p:nvSpPr>
        <p:spPr bwMode="auto">
          <a:xfrm>
            <a:off x="179388" y="1125538"/>
            <a:ext cx="8785225" cy="5256212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private void button1_Click(object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//</a:t>
            </a:r>
            <a:r>
              <a:rPr lang="zh-CN" altLang="zh-CN" sz="1800" dirty="0" smtClean="0">
                <a:latin typeface="+mn-ea"/>
                <a:ea typeface="+mn-ea"/>
              </a:rPr>
              <a:t>创建</a:t>
            </a:r>
            <a:r>
              <a:rPr lang="en-US" altLang="zh-CN" sz="1800" dirty="0" smtClean="0">
                <a:latin typeface="+mn-ea"/>
                <a:ea typeface="+mn-ea"/>
              </a:rPr>
              <a:t>Form1</a:t>
            </a:r>
            <a:r>
              <a:rPr lang="zh-CN" altLang="zh-CN" sz="1800" dirty="0" smtClean="0">
                <a:latin typeface="+mn-ea"/>
                <a:ea typeface="+mn-ea"/>
              </a:rPr>
              <a:t>窗体对象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Form1 </a:t>
            </a:r>
            <a:r>
              <a:rPr lang="en-US" altLang="zh-CN" sz="1800" dirty="0" err="1" smtClean="0">
                <a:latin typeface="+mn-ea"/>
                <a:ea typeface="+mn-ea"/>
              </a:rPr>
              <a:t>form1</a:t>
            </a:r>
            <a:r>
              <a:rPr lang="en-US" altLang="zh-CN" sz="1800" dirty="0" smtClean="0">
                <a:latin typeface="+mn-ea"/>
                <a:ea typeface="+mn-ea"/>
              </a:rPr>
              <a:t> = new Form1();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//</a:t>
            </a:r>
            <a:r>
              <a:rPr lang="zh-CN" altLang="zh-CN" sz="1800" dirty="0" smtClean="0">
                <a:latin typeface="+mn-ea"/>
                <a:ea typeface="+mn-ea"/>
              </a:rPr>
              <a:t>调用</a:t>
            </a:r>
            <a:r>
              <a:rPr lang="en-US" altLang="zh-CN" sz="1800" dirty="0" smtClean="0">
                <a:latin typeface="+mn-ea"/>
                <a:ea typeface="+mn-ea"/>
              </a:rPr>
              <a:t>Show</a:t>
            </a:r>
            <a:r>
              <a:rPr lang="zh-CN" altLang="zh-CN" sz="1800" dirty="0" smtClean="0">
                <a:latin typeface="+mn-ea"/>
                <a:ea typeface="+mn-ea"/>
              </a:rPr>
              <a:t>方法，显示窗体（非模式窗体）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</a:t>
            </a:r>
            <a:r>
              <a:rPr lang="en-US" altLang="zh-CN" sz="1800" b="1" dirty="0" smtClean="0">
                <a:latin typeface="+mn-ea"/>
                <a:ea typeface="+mn-ea"/>
              </a:rPr>
              <a:t>form1.Show();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}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private void button2_Click(object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//</a:t>
            </a:r>
            <a:r>
              <a:rPr lang="zh-CN" altLang="zh-CN" sz="1800" dirty="0" smtClean="0">
                <a:latin typeface="+mn-ea"/>
                <a:ea typeface="+mn-ea"/>
              </a:rPr>
              <a:t>创建</a:t>
            </a:r>
            <a:r>
              <a:rPr lang="en-US" altLang="zh-CN" sz="1800" dirty="0" smtClean="0">
                <a:latin typeface="+mn-ea"/>
                <a:ea typeface="+mn-ea"/>
              </a:rPr>
              <a:t>Form3</a:t>
            </a:r>
            <a:r>
              <a:rPr lang="zh-CN" altLang="zh-CN" sz="1800" dirty="0" smtClean="0">
                <a:latin typeface="+mn-ea"/>
                <a:ea typeface="+mn-ea"/>
              </a:rPr>
              <a:t>窗体对象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Form3 </a:t>
            </a:r>
            <a:r>
              <a:rPr lang="en-US" altLang="zh-CN" sz="1800" dirty="0" err="1" smtClean="0">
                <a:latin typeface="+mn-ea"/>
                <a:ea typeface="+mn-ea"/>
              </a:rPr>
              <a:t>form3</a:t>
            </a:r>
            <a:r>
              <a:rPr lang="en-US" altLang="zh-CN" sz="1800" dirty="0" smtClean="0">
                <a:latin typeface="+mn-ea"/>
                <a:ea typeface="+mn-ea"/>
              </a:rPr>
              <a:t> = new Form3();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//</a:t>
            </a:r>
            <a:r>
              <a:rPr lang="zh-CN" altLang="zh-CN" sz="1800" dirty="0" smtClean="0">
                <a:latin typeface="+mn-ea"/>
                <a:ea typeface="+mn-ea"/>
              </a:rPr>
              <a:t>调用</a:t>
            </a:r>
            <a:r>
              <a:rPr lang="en-US" altLang="zh-CN" sz="1800" dirty="0" err="1" smtClean="0">
                <a:latin typeface="+mn-ea"/>
                <a:ea typeface="+mn-ea"/>
              </a:rPr>
              <a:t>ShowDialog</a:t>
            </a:r>
            <a:r>
              <a:rPr lang="zh-CN" altLang="zh-CN" sz="1800" dirty="0" smtClean="0">
                <a:latin typeface="+mn-ea"/>
                <a:ea typeface="+mn-ea"/>
              </a:rPr>
              <a:t>方法，显示窗体（模式窗体）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</a:t>
            </a:r>
            <a:r>
              <a:rPr lang="en-US" altLang="zh-CN" sz="1800" b="1" dirty="0" smtClean="0">
                <a:latin typeface="+mn-ea"/>
                <a:ea typeface="+mn-ea"/>
              </a:rPr>
              <a:t> form3.ShowDialog();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}</a:t>
            </a:r>
            <a:endParaRPr lang="zh-CN" altLang="zh-CN" sz="1800" dirty="0" smtClean="0">
              <a:latin typeface="+mn-ea"/>
              <a:ea typeface="+mn-ea"/>
            </a:endParaRPr>
          </a:p>
        </p:txBody>
      </p:sp>
      <p:pic>
        <p:nvPicPr>
          <p:cNvPr id="5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3388" y="10874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468313" y="1371600"/>
            <a:ext cx="6099175" cy="22733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76250" y="3744913"/>
            <a:ext cx="6099175" cy="22733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6218238" y="2060575"/>
            <a:ext cx="2314575" cy="598488"/>
          </a:xfrm>
          <a:prstGeom prst="wedgeRoundRectCallout">
            <a:avLst>
              <a:gd name="adj1" fmla="val -66481"/>
              <a:gd name="adj2" fmla="val -1380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zh-CN" sz="1600">
                <a:ea typeface="微软雅黑" pitchFamily="34" charset="-122"/>
              </a:rPr>
              <a:t>按钮“打开</a:t>
            </a:r>
            <a:r>
              <a:rPr lang="en-US" altLang="zh-CN" sz="1600">
                <a:ea typeface="微软雅黑" pitchFamily="34" charset="-122"/>
              </a:rPr>
              <a:t>Form1</a:t>
            </a:r>
            <a:r>
              <a:rPr lang="zh-CN" altLang="zh-CN" sz="1600">
                <a:ea typeface="微软雅黑" pitchFamily="34" charset="-122"/>
              </a:rPr>
              <a:t>窗体”的单击事件</a:t>
            </a:r>
            <a:r>
              <a:rPr lang="zh-CN" altLang="en-US" sz="1600">
                <a:ea typeface="微软雅黑" pitchFamily="34" charset="-122"/>
              </a:rPr>
              <a:t>处理程序</a:t>
            </a:r>
            <a:endParaRPr lang="zh-CN" altLang="en-US" sz="1600" b="1">
              <a:ea typeface="微软雅黑" pitchFamily="34" charset="-122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6218238" y="4430713"/>
            <a:ext cx="2314575" cy="600075"/>
          </a:xfrm>
          <a:prstGeom prst="wedgeRoundRectCallout">
            <a:avLst>
              <a:gd name="adj1" fmla="val -66481"/>
              <a:gd name="adj2" fmla="val -1380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zh-CN" sz="1600">
                <a:ea typeface="微软雅黑" pitchFamily="34" charset="-122"/>
              </a:rPr>
              <a:t>按钮“打开</a:t>
            </a:r>
            <a:r>
              <a:rPr lang="en-US" altLang="zh-CN" sz="1600">
                <a:ea typeface="微软雅黑" pitchFamily="34" charset="-122"/>
              </a:rPr>
              <a:t>Form3</a:t>
            </a:r>
            <a:r>
              <a:rPr lang="zh-CN" altLang="zh-CN" sz="1600">
                <a:ea typeface="微软雅黑" pitchFamily="34" charset="-122"/>
              </a:rPr>
              <a:t>窗体”的单击事件</a:t>
            </a:r>
            <a:r>
              <a:rPr lang="zh-CN" altLang="en-US" sz="1600">
                <a:ea typeface="微软雅黑" pitchFamily="34" charset="-122"/>
              </a:rPr>
              <a:t>处理程序</a:t>
            </a:r>
            <a:endParaRPr lang="zh-CN" altLang="en-US" sz="1600" b="1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多文档界面的应用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917700"/>
            <a:ext cx="8229600" cy="171608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+mn-ea"/>
              </a:rPr>
              <a:t>Windows</a:t>
            </a:r>
            <a:r>
              <a:rPr lang="zh-CN" altLang="en-US" sz="2400" dirty="0" smtClean="0">
                <a:latin typeface="+mn-ea"/>
              </a:rPr>
              <a:t>应用程序可分为：</a:t>
            </a:r>
            <a:endParaRPr lang="en-US" altLang="zh-CN" sz="24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单文档界面应用程序（</a:t>
            </a:r>
            <a:r>
              <a:rPr lang="en-US" altLang="zh-CN" sz="2000" dirty="0" smtClean="0">
                <a:latin typeface="+mn-ea"/>
              </a:rPr>
              <a:t>SDI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多文档界面应用程序（</a:t>
            </a:r>
            <a:r>
              <a:rPr lang="en-US" altLang="zh-CN" sz="2000" dirty="0" smtClean="0">
                <a:latin typeface="+mn-ea"/>
              </a:rPr>
              <a:t>MDI</a:t>
            </a:r>
            <a:r>
              <a:rPr lang="zh-CN" altLang="en-US" sz="2000" dirty="0" smtClean="0">
                <a:latin typeface="+mn-ea"/>
              </a:rPr>
              <a:t>）</a:t>
            </a:r>
          </a:p>
        </p:txBody>
      </p:sp>
      <p:pic>
        <p:nvPicPr>
          <p:cNvPr id="4" name="图片 8" descr="说明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016000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对比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3598863"/>
            <a:ext cx="1965325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79388" y="4557713"/>
            <a:ext cx="4668837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</a:pPr>
            <a:r>
              <a:rPr lang="en-US" altLang="zh-CN" sz="2400">
                <a:ea typeface="微软雅黑" pitchFamily="34" charset="-122"/>
              </a:rPr>
              <a:t>SDI</a:t>
            </a:r>
            <a:r>
              <a:rPr lang="zh-CN" altLang="en-US" sz="2400">
                <a:ea typeface="微软雅黑" pitchFamily="34" charset="-122"/>
              </a:rPr>
              <a:t>与</a:t>
            </a:r>
            <a:r>
              <a:rPr lang="en-US" altLang="zh-CN" sz="2400">
                <a:ea typeface="微软雅黑" pitchFamily="34" charset="-122"/>
              </a:rPr>
              <a:t>MDI</a:t>
            </a:r>
            <a:r>
              <a:rPr lang="zh-CN" altLang="en-US" sz="2400">
                <a:ea typeface="微软雅黑" pitchFamily="34" charset="-122"/>
              </a:rPr>
              <a:t>的区别</a:t>
            </a:r>
            <a:endParaRPr lang="en-US" altLang="zh-CN" sz="2400"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611188" y="5106988"/>
            <a:ext cx="82296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以微软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套件中的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与金山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WPS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为例，对比说明</a:t>
            </a:r>
          </a:p>
        </p:txBody>
      </p:sp>
      <p:sp>
        <p:nvSpPr>
          <p:cNvPr id="12" name="圆角矩形标注 7"/>
          <p:cNvSpPr>
            <a:spLocks noChangeArrowheads="1"/>
          </p:cNvSpPr>
          <p:nvPr/>
        </p:nvSpPr>
        <p:spPr bwMode="auto">
          <a:xfrm>
            <a:off x="4410075" y="2665413"/>
            <a:ext cx="3014663" cy="331787"/>
          </a:xfrm>
          <a:prstGeom prst="wedgeRoundRectCallout">
            <a:avLst>
              <a:gd name="adj1" fmla="val -59356"/>
              <a:gd name="adj2" fmla="val -4833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ea typeface="微软雅黑" pitchFamily="34" charset="-122"/>
              </a:rPr>
              <a:t>Single Document Interface</a:t>
            </a:r>
            <a:endParaRPr lang="zh-CN" altLang="en-US" sz="1600" b="1">
              <a:ea typeface="微软雅黑" pitchFamily="34" charset="-122"/>
            </a:endParaRPr>
          </a:p>
        </p:txBody>
      </p:sp>
      <p:sp>
        <p:nvSpPr>
          <p:cNvPr id="13" name="圆角矩形标注 7"/>
          <p:cNvSpPr>
            <a:spLocks noChangeArrowheads="1"/>
          </p:cNvSpPr>
          <p:nvPr/>
        </p:nvSpPr>
        <p:spPr bwMode="auto">
          <a:xfrm>
            <a:off x="4410075" y="3141663"/>
            <a:ext cx="3014663" cy="331787"/>
          </a:xfrm>
          <a:prstGeom prst="wedgeRoundRectCallout">
            <a:avLst>
              <a:gd name="adj1" fmla="val -59356"/>
              <a:gd name="adj2" fmla="val -4833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 </a:t>
            </a:r>
            <a:r>
              <a:rPr lang="en-US" altLang="zh-CN" sz="1600" b="1">
                <a:ea typeface="微软雅黑" pitchFamily="34" charset="-122"/>
              </a:rPr>
              <a:t>Multiple Document Interface</a:t>
            </a:r>
            <a:endParaRPr lang="zh-CN" altLang="en-US" sz="1600" b="1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多文档界面的应用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2012950"/>
            <a:ext cx="8229600" cy="24241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微软</a:t>
            </a:r>
            <a:r>
              <a:rPr lang="en-US" altLang="zh-CN" sz="2400" smtClean="0"/>
              <a:t>Office</a:t>
            </a:r>
            <a:r>
              <a:rPr lang="zh-CN" altLang="zh-CN" sz="2400" smtClean="0"/>
              <a:t>套件中的</a:t>
            </a:r>
            <a:r>
              <a:rPr lang="en-US" altLang="zh-CN" sz="2400" smtClean="0"/>
              <a:t>Word</a:t>
            </a:r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如果需要同时浏览多个文档，必须打开多个窗体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其</a:t>
            </a:r>
            <a:r>
              <a:rPr lang="zh-CN" altLang="zh-CN" sz="2000" smtClean="0"/>
              <a:t>不支持在一个窗体中打开多个文档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这种应用程序称为单文档界面（</a:t>
            </a:r>
            <a:r>
              <a:rPr lang="en-US" altLang="zh-CN" sz="2000" smtClean="0"/>
              <a:t>SDI</a:t>
            </a:r>
            <a:r>
              <a:rPr lang="zh-CN" altLang="zh-CN" sz="2000" smtClean="0"/>
              <a:t>）应用程序</a:t>
            </a:r>
            <a:endParaRPr lang="zh-CN" altLang="en-US" sz="2000" smtClean="0"/>
          </a:p>
        </p:txBody>
      </p:sp>
      <p:pic>
        <p:nvPicPr>
          <p:cNvPr id="4" name="图片 13" descr="分析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0648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1106488"/>
            <a:ext cx="775652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7"/>
          <p:cNvSpPr>
            <a:spLocks noChangeArrowheads="1"/>
          </p:cNvSpPr>
          <p:nvPr/>
        </p:nvSpPr>
        <p:spPr bwMode="auto">
          <a:xfrm>
            <a:off x="3214688" y="3286125"/>
            <a:ext cx="3230562" cy="554038"/>
          </a:xfrm>
          <a:prstGeom prst="wedgeRoundRectCallout">
            <a:avLst>
              <a:gd name="adj1" fmla="val -63704"/>
              <a:gd name="adj2" fmla="val -1443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一个窗体中，只能打开一个文档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多文档界面的应用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2012950"/>
            <a:ext cx="8229600" cy="22082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smtClean="0"/>
              <a:t>金山</a:t>
            </a:r>
            <a:r>
              <a:rPr lang="en-US" altLang="zh-CN" sz="2400" smtClean="0"/>
              <a:t>WPS</a:t>
            </a:r>
            <a:r>
              <a:rPr lang="zh-CN" altLang="zh-CN" sz="2400" smtClean="0"/>
              <a:t>中的</a:t>
            </a:r>
            <a:r>
              <a:rPr lang="en-US" altLang="zh-CN" sz="2400" smtClean="0"/>
              <a:t>Word</a:t>
            </a:r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如果需要同时浏览多个文档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可以在一个窗体中打开多个文档进行浏览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这种应用程序称为</a:t>
            </a:r>
            <a:r>
              <a:rPr lang="zh-CN" altLang="en-US" sz="2000" smtClean="0"/>
              <a:t>多</a:t>
            </a:r>
            <a:r>
              <a:rPr lang="zh-CN" altLang="zh-CN" sz="2000" smtClean="0"/>
              <a:t>文档界面（</a:t>
            </a:r>
            <a:r>
              <a:rPr lang="en-US" altLang="zh-CN" sz="2000" smtClean="0"/>
              <a:t>MDI</a:t>
            </a:r>
            <a:r>
              <a:rPr lang="zh-CN" altLang="zh-CN" sz="2000" smtClean="0"/>
              <a:t>）应用程序</a:t>
            </a:r>
            <a:endParaRPr lang="zh-CN" altLang="en-US" sz="2000" smtClean="0"/>
          </a:p>
        </p:txBody>
      </p:sp>
      <p:pic>
        <p:nvPicPr>
          <p:cNvPr id="4" name="图片 13" descr="分析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0648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850" y="1120775"/>
            <a:ext cx="7993063" cy="509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2786063" y="3009900"/>
            <a:ext cx="3230562" cy="552450"/>
          </a:xfrm>
          <a:prstGeom prst="wedgeRoundRectCallout">
            <a:avLst>
              <a:gd name="adj1" fmla="val -32903"/>
              <a:gd name="adj2" fmla="val -94829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一个窗体中，可以打开多个文档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多文档界面的应用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28825"/>
            <a:ext cx="8229600" cy="3992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smtClean="0"/>
              <a:t>多文档界面（</a:t>
            </a:r>
            <a:r>
              <a:rPr lang="en-US" altLang="zh-CN" sz="2400" smtClean="0"/>
              <a:t>MDI</a:t>
            </a:r>
            <a:r>
              <a:rPr lang="zh-CN" altLang="zh-CN" sz="2400" smtClean="0"/>
              <a:t>）</a:t>
            </a:r>
            <a:r>
              <a:rPr lang="zh-CN" altLang="en-US" sz="2400" smtClean="0"/>
              <a:t>的</a:t>
            </a:r>
            <a:r>
              <a:rPr lang="zh-CN" altLang="zh-CN" sz="2400" smtClean="0"/>
              <a:t>应用程序有</a:t>
            </a:r>
            <a:r>
              <a:rPr lang="zh-CN" altLang="en-US" sz="2400" smtClean="0"/>
              <a:t>以</a:t>
            </a:r>
            <a:r>
              <a:rPr lang="zh-CN" altLang="zh-CN" sz="2400" smtClean="0"/>
              <a:t>下特点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每个应用程序中只能有一个</a:t>
            </a:r>
            <a:r>
              <a:rPr lang="en-US" altLang="zh-CN" sz="2000" smtClean="0"/>
              <a:t>MDI</a:t>
            </a:r>
            <a:r>
              <a:rPr lang="zh-CN" altLang="zh-CN" sz="2000" smtClean="0"/>
              <a:t>父窗体，在父窗体中可以打开多个</a:t>
            </a:r>
            <a:r>
              <a:rPr lang="en-US" altLang="zh-CN" sz="2000" smtClean="0"/>
              <a:t>MDI</a:t>
            </a:r>
            <a:r>
              <a:rPr lang="zh-CN" altLang="zh-CN" sz="2000" smtClean="0"/>
              <a:t>子窗体。</a:t>
            </a:r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任何</a:t>
            </a:r>
            <a:r>
              <a:rPr lang="en-US" altLang="zh-CN" sz="2000" smtClean="0"/>
              <a:t>MDI</a:t>
            </a:r>
            <a:r>
              <a:rPr lang="zh-CN" altLang="zh-CN" sz="2000" smtClean="0"/>
              <a:t>子窗体都只能在父窗体内部区域活动。</a:t>
            </a:r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当关闭任何子窗体时，对其他打开的子窗体以及父窗体均没有任何影响。</a:t>
            </a:r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当关闭父窗体时，将关闭所有打开的子窗体。</a:t>
            </a:r>
          </a:p>
        </p:txBody>
      </p:sp>
      <p:pic>
        <p:nvPicPr>
          <p:cNvPr id="4" name="图片 5" descr="注意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63" y="1125538"/>
            <a:ext cx="1965325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多文档界面的应用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8" y="1900238"/>
            <a:ext cx="8229600" cy="2736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smtClean="0"/>
              <a:t>实现</a:t>
            </a:r>
            <a:r>
              <a:rPr lang="en-US" altLang="zh-CN" sz="2400" smtClean="0"/>
              <a:t>MDI</a:t>
            </a:r>
            <a:r>
              <a:rPr lang="zh-CN" altLang="zh-CN" sz="2400" smtClean="0"/>
              <a:t>应用程序，分为以下四个步骤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创建一个</a:t>
            </a:r>
            <a:r>
              <a:rPr lang="en-US" altLang="zh-CN" sz="2000" smtClean="0"/>
              <a:t>Windows</a:t>
            </a:r>
            <a:r>
              <a:rPr lang="zh-CN" altLang="zh-CN" sz="2000" smtClean="0"/>
              <a:t>应用程序</a:t>
            </a:r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创建多个</a:t>
            </a:r>
            <a:r>
              <a:rPr lang="en-US" altLang="zh-CN" sz="2000" smtClean="0"/>
              <a:t>Form</a:t>
            </a:r>
            <a:r>
              <a:rPr lang="zh-CN" altLang="zh-CN" sz="2000" smtClean="0"/>
              <a:t>窗体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设置</a:t>
            </a:r>
            <a:r>
              <a:rPr lang="en-US" altLang="zh-CN" sz="2000" smtClean="0"/>
              <a:t>MDI</a:t>
            </a:r>
            <a:r>
              <a:rPr lang="zh-CN" altLang="zh-CN" sz="2000" smtClean="0"/>
              <a:t>父窗体</a:t>
            </a:r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设置并显示子窗体</a:t>
            </a:r>
          </a:p>
          <a:p>
            <a:pPr lvl="1">
              <a:lnSpc>
                <a:spcPct val="150000"/>
              </a:lnSpc>
            </a:pPr>
            <a:endParaRPr lang="zh-CN" altLang="en-US" sz="2000" smtClean="0"/>
          </a:p>
        </p:txBody>
      </p:sp>
      <p:pic>
        <p:nvPicPr>
          <p:cNvPr id="4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0525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 descr="示例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450056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339975" y="4776788"/>
            <a:ext cx="48958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kern="0" dirty="0" smtClean="0">
                <a:latin typeface="+mn-ea"/>
              </a:rPr>
              <a:t>实现简单的</a:t>
            </a:r>
            <a:r>
              <a:rPr lang="en-US" altLang="zh-CN" kern="0" dirty="0" smtClean="0">
                <a:latin typeface="+mn-ea"/>
              </a:rPr>
              <a:t>MDI</a:t>
            </a:r>
            <a:r>
              <a:rPr lang="zh-CN" altLang="en-US" kern="0" dirty="0" smtClean="0">
                <a:latin typeface="+mn-ea"/>
              </a:rPr>
              <a:t>应用程序</a:t>
            </a:r>
            <a:endParaRPr lang="zh-CN" altLang="en-US" kern="0" dirty="0">
              <a:latin typeface="+mn-ea"/>
            </a:endParaRPr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827088" y="5757863"/>
            <a:ext cx="7164387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MDI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应用示例，最终运行效果</a:t>
            </a:r>
          </a:p>
        </p:txBody>
      </p:sp>
      <p:pic>
        <p:nvPicPr>
          <p:cNvPr id="4198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4763" y="1104900"/>
            <a:ext cx="6297612" cy="4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7412038" y="1612900"/>
            <a:ext cx="966787" cy="331788"/>
          </a:xfrm>
          <a:prstGeom prst="wedgeRoundRectCallout">
            <a:avLst>
              <a:gd name="adj1" fmla="val -80565"/>
              <a:gd name="adj2" fmla="val -888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父窗体</a:t>
            </a:r>
          </a:p>
        </p:txBody>
      </p:sp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6645275" y="4165600"/>
            <a:ext cx="968375" cy="331788"/>
          </a:xfrm>
          <a:prstGeom prst="wedgeRoundRectCallout">
            <a:avLst>
              <a:gd name="adj1" fmla="val -80565"/>
              <a:gd name="adj2" fmla="val -888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子窗体</a:t>
            </a:r>
          </a:p>
        </p:txBody>
      </p:sp>
      <p:sp>
        <p:nvSpPr>
          <p:cNvPr id="12" name="圆角矩形标注 7"/>
          <p:cNvSpPr>
            <a:spLocks noChangeArrowheads="1"/>
          </p:cNvSpPr>
          <p:nvPr/>
        </p:nvSpPr>
        <p:spPr bwMode="auto">
          <a:xfrm>
            <a:off x="6619875" y="2252663"/>
            <a:ext cx="968375" cy="331787"/>
          </a:xfrm>
          <a:prstGeom prst="wedgeRoundRectCallout">
            <a:avLst>
              <a:gd name="adj1" fmla="val -80565"/>
              <a:gd name="adj2" fmla="val -888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子窗体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多文档界面的应用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74675"/>
          </a:xfrm>
        </p:spPr>
        <p:txBody>
          <a:bodyPr/>
          <a:lstStyle/>
          <a:p>
            <a:r>
              <a:rPr lang="zh-CN" altLang="en-US" smtClean="0"/>
              <a:t>创建项目和多窗体</a:t>
            </a:r>
          </a:p>
        </p:txBody>
      </p:sp>
      <p:pic>
        <p:nvPicPr>
          <p:cNvPr id="43010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78000"/>
            <a:ext cx="71961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5148263" y="4581525"/>
            <a:ext cx="1609725" cy="5762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圆角矩形标注 7"/>
          <p:cNvSpPr>
            <a:spLocks noChangeArrowheads="1"/>
          </p:cNvSpPr>
          <p:nvPr/>
        </p:nvSpPr>
        <p:spPr bwMode="auto">
          <a:xfrm>
            <a:off x="6802438" y="4703763"/>
            <a:ext cx="1701800" cy="331787"/>
          </a:xfrm>
          <a:prstGeom prst="wedgeRoundRectCallout">
            <a:avLst>
              <a:gd name="adj1" fmla="val -59829"/>
              <a:gd name="adj2" fmla="val -4833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创建三个窗体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73238"/>
            <a:ext cx="7643813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多文档界面的应用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74675"/>
          </a:xfrm>
        </p:spPr>
        <p:txBody>
          <a:bodyPr/>
          <a:lstStyle/>
          <a:p>
            <a:r>
              <a:rPr lang="zh-CN" altLang="en-US" smtClean="0"/>
              <a:t>设置</a:t>
            </a:r>
            <a:r>
              <a:rPr lang="en-US" altLang="zh-CN" smtClean="0"/>
              <a:t>MDI</a:t>
            </a:r>
            <a:r>
              <a:rPr lang="zh-CN" altLang="en-US" smtClean="0"/>
              <a:t>父窗体</a:t>
            </a: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4816475" y="4459288"/>
            <a:ext cx="2881313" cy="33813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圆角矩形标注 7"/>
          <p:cNvSpPr>
            <a:spLocks noChangeArrowheads="1"/>
          </p:cNvSpPr>
          <p:nvPr/>
        </p:nvSpPr>
        <p:spPr bwMode="auto">
          <a:xfrm>
            <a:off x="4816475" y="3614738"/>
            <a:ext cx="2347913" cy="579437"/>
          </a:xfrm>
          <a:prstGeom prst="wedgeRoundRectCallout">
            <a:avLst>
              <a:gd name="adj1" fmla="val -41028"/>
              <a:gd name="adj2" fmla="val 9963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设置主窗体属性</a:t>
            </a:r>
            <a:r>
              <a:rPr lang="en-US" altLang="zh-CN" sz="1600" b="1">
                <a:ea typeface="微软雅黑" pitchFamily="34" charset="-122"/>
              </a:rPr>
              <a:t>IsMdiContainer</a:t>
            </a:r>
            <a:r>
              <a:rPr lang="zh-CN" altLang="en-US" sz="1600" b="1">
                <a:ea typeface="微软雅黑" pitchFamily="34" charset="-122"/>
              </a:rPr>
              <a:t>为</a:t>
            </a:r>
            <a:r>
              <a:rPr lang="en-US" altLang="zh-CN" sz="1600" b="1">
                <a:ea typeface="微软雅黑" pitchFamily="34" charset="-122"/>
              </a:rPr>
              <a:t>true</a:t>
            </a:r>
          </a:p>
        </p:txBody>
      </p:sp>
      <p:sp>
        <p:nvSpPr>
          <p:cNvPr id="9" name="圆角矩形标注 7"/>
          <p:cNvSpPr>
            <a:spLocks noChangeArrowheads="1"/>
          </p:cNvSpPr>
          <p:nvPr/>
        </p:nvSpPr>
        <p:spPr bwMode="auto">
          <a:xfrm>
            <a:off x="1122363" y="4338638"/>
            <a:ext cx="2663825" cy="579437"/>
          </a:xfrm>
          <a:prstGeom prst="wedgeRoundRectCallout">
            <a:avLst>
              <a:gd name="adj1" fmla="val -9014"/>
              <a:gd name="adj2" fmla="val -76782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被设置为</a:t>
            </a:r>
            <a:r>
              <a:rPr lang="en-US" altLang="zh-CN" sz="1600" b="1">
                <a:ea typeface="微软雅黑" pitchFamily="34" charset="-122"/>
              </a:rPr>
              <a:t>MDI</a:t>
            </a:r>
            <a:r>
              <a:rPr lang="zh-CN" altLang="en-US" sz="1600" b="1">
                <a:ea typeface="微软雅黑" pitchFamily="34" charset="-122"/>
              </a:rPr>
              <a:t>父窗体后，窗体的背景色将变为灰色</a:t>
            </a:r>
            <a:endParaRPr lang="en-US" altLang="zh-CN" sz="1600" b="1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可选过程 3"/>
          <p:cNvSpPr>
            <a:spLocks noChangeArrowheads="1"/>
          </p:cNvSpPr>
          <p:nvPr/>
        </p:nvSpPr>
        <p:spPr bwMode="auto">
          <a:xfrm>
            <a:off x="88900" y="1844675"/>
            <a:ext cx="8947150" cy="4464050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private void </a:t>
            </a:r>
            <a:r>
              <a:rPr lang="en-US" altLang="zh-CN" sz="1800" dirty="0" err="1" smtClean="0">
                <a:latin typeface="+mn-ea"/>
                <a:ea typeface="+mn-ea"/>
              </a:rPr>
              <a:t>MainForm_Load</a:t>
            </a:r>
            <a:r>
              <a:rPr lang="en-US" altLang="zh-CN" sz="1800" dirty="0" smtClean="0">
                <a:latin typeface="+mn-ea"/>
                <a:ea typeface="+mn-ea"/>
              </a:rPr>
              <a:t>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//</a:t>
            </a:r>
            <a:r>
              <a:rPr lang="zh-CN" altLang="zh-CN" sz="1800" dirty="0" smtClean="0">
                <a:latin typeface="+mn-ea"/>
                <a:ea typeface="+mn-ea"/>
              </a:rPr>
              <a:t>创建</a:t>
            </a:r>
            <a:r>
              <a:rPr lang="en-US" altLang="zh-CN" sz="1800" dirty="0" smtClean="0">
                <a:latin typeface="+mn-ea"/>
                <a:ea typeface="+mn-ea"/>
              </a:rPr>
              <a:t>Form1</a:t>
            </a:r>
            <a:r>
              <a:rPr lang="zh-CN" altLang="zh-CN" sz="1800" dirty="0" smtClean="0">
                <a:latin typeface="+mn-ea"/>
                <a:ea typeface="+mn-ea"/>
              </a:rPr>
              <a:t>窗体对象</a:t>
            </a:r>
            <a:r>
              <a:rPr lang="zh-CN" altLang="en-US" sz="1800" dirty="0" smtClean="0">
                <a:latin typeface="+mn-ea"/>
                <a:ea typeface="+mn-ea"/>
              </a:rPr>
              <a:t>并显示窗体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Form1 </a:t>
            </a:r>
            <a:r>
              <a:rPr lang="en-US" altLang="zh-CN" sz="1800" dirty="0" err="1" smtClean="0">
                <a:latin typeface="+mn-ea"/>
                <a:ea typeface="+mn-ea"/>
              </a:rPr>
              <a:t>form1</a:t>
            </a:r>
            <a:r>
              <a:rPr lang="en-US" altLang="zh-CN" sz="1800" dirty="0" smtClean="0">
                <a:latin typeface="+mn-ea"/>
                <a:ea typeface="+mn-ea"/>
              </a:rPr>
              <a:t> = new Form1();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form1.Show();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//</a:t>
            </a:r>
            <a:r>
              <a:rPr lang="zh-CN" altLang="zh-CN" sz="1800" dirty="0" smtClean="0">
                <a:latin typeface="+mn-ea"/>
                <a:ea typeface="+mn-ea"/>
              </a:rPr>
              <a:t>设置</a:t>
            </a:r>
            <a:r>
              <a:rPr lang="en-US" altLang="zh-CN" sz="1800" dirty="0" smtClean="0">
                <a:latin typeface="+mn-ea"/>
                <a:ea typeface="+mn-ea"/>
              </a:rPr>
              <a:t>Form1</a:t>
            </a:r>
            <a:r>
              <a:rPr lang="zh-CN" altLang="zh-CN" sz="1800" dirty="0" smtClean="0">
                <a:latin typeface="+mn-ea"/>
                <a:ea typeface="+mn-ea"/>
              </a:rPr>
              <a:t>窗体为</a:t>
            </a:r>
            <a:r>
              <a:rPr lang="en-US" altLang="zh-CN" sz="1800" dirty="0" smtClean="0">
                <a:latin typeface="+mn-ea"/>
                <a:ea typeface="+mn-ea"/>
              </a:rPr>
              <a:t>MDI</a:t>
            </a:r>
            <a:r>
              <a:rPr lang="zh-CN" altLang="zh-CN" sz="1800" dirty="0" smtClean="0">
                <a:latin typeface="+mn-ea"/>
                <a:ea typeface="+mn-ea"/>
              </a:rPr>
              <a:t>子窗体，并置于</a:t>
            </a:r>
            <a:r>
              <a:rPr lang="en-US" altLang="zh-CN" sz="1800" dirty="0" err="1" smtClean="0">
                <a:latin typeface="+mn-ea"/>
                <a:ea typeface="+mn-ea"/>
              </a:rPr>
              <a:t>MainForm</a:t>
            </a:r>
            <a:r>
              <a:rPr lang="zh-CN" altLang="zh-CN" sz="1800" dirty="0" smtClean="0">
                <a:latin typeface="+mn-ea"/>
                <a:ea typeface="+mn-ea"/>
              </a:rPr>
              <a:t>父窗体容器内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</a:t>
            </a:r>
            <a:r>
              <a:rPr lang="en-US" altLang="zh-CN" sz="1800" b="1" dirty="0" smtClean="0">
                <a:latin typeface="+mn-ea"/>
                <a:ea typeface="+mn-ea"/>
              </a:rPr>
              <a:t>form1.MdiParent = this;</a:t>
            </a:r>
            <a:endParaRPr lang="en-US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Form2 </a:t>
            </a:r>
            <a:r>
              <a:rPr lang="en-US" altLang="zh-CN" sz="1800" dirty="0" err="1" smtClean="0">
                <a:latin typeface="+mn-ea"/>
                <a:ea typeface="+mn-ea"/>
              </a:rPr>
              <a:t>form2</a:t>
            </a:r>
            <a:r>
              <a:rPr lang="en-US" altLang="zh-CN" sz="1800" dirty="0" smtClean="0">
                <a:latin typeface="+mn-ea"/>
                <a:ea typeface="+mn-ea"/>
              </a:rPr>
              <a:t> = new Form2();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form2.Show();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</a:t>
            </a:r>
            <a:r>
              <a:rPr lang="en-US" altLang="zh-CN" sz="1800" b="1" dirty="0" smtClean="0">
                <a:latin typeface="+mn-ea"/>
                <a:ea typeface="+mn-ea"/>
              </a:rPr>
              <a:t> form2.MdiParent = this;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}</a:t>
            </a:r>
            <a:endParaRPr lang="zh-CN" altLang="zh-CN" sz="1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800" b="1" dirty="0" smtClean="0">
              <a:latin typeface="Adobe Gothic Std B" pitchFamily="34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多文档界面的应用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74675"/>
          </a:xfrm>
        </p:spPr>
        <p:txBody>
          <a:bodyPr/>
          <a:lstStyle/>
          <a:p>
            <a:r>
              <a:rPr lang="zh-CN" altLang="en-US" smtClean="0"/>
              <a:t>设置并显示子窗体</a:t>
            </a: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323850" y="2090738"/>
            <a:ext cx="7127875" cy="40020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圆角矩形标注 7"/>
          <p:cNvSpPr>
            <a:spLocks noChangeArrowheads="1"/>
          </p:cNvSpPr>
          <p:nvPr/>
        </p:nvSpPr>
        <p:spPr bwMode="auto">
          <a:xfrm>
            <a:off x="6826250" y="2051050"/>
            <a:ext cx="1562100" cy="585788"/>
          </a:xfrm>
          <a:prstGeom prst="wedgeRoundRectCallout">
            <a:avLst>
              <a:gd name="adj1" fmla="val -71116"/>
              <a:gd name="adj2" fmla="val -14032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主窗体加载时，显示子窗体</a:t>
            </a:r>
            <a:endParaRPr lang="en-US" altLang="zh-CN" sz="1600" b="1">
              <a:ea typeface="微软雅黑" pitchFamily="34" charset="-122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611188" y="3644900"/>
            <a:ext cx="6697662" cy="863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3725863" y="4076700"/>
            <a:ext cx="3006725" cy="576263"/>
          </a:xfrm>
          <a:prstGeom prst="wedgeRoundRectCallout">
            <a:avLst>
              <a:gd name="adj1" fmla="val -62801"/>
              <a:gd name="adj2" fmla="val -2248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en-US" altLang="zh-CN" sz="1600" b="1">
                <a:ea typeface="微软雅黑" pitchFamily="34" charset="-122"/>
              </a:rPr>
              <a:t>this</a:t>
            </a:r>
            <a:r>
              <a:rPr lang="zh-CN" altLang="en-US" sz="1600" b="1">
                <a:ea typeface="微软雅黑" pitchFamily="34" charset="-122"/>
              </a:rPr>
              <a:t>关键字表示当前对象，在此处代表</a:t>
            </a:r>
            <a:r>
              <a:rPr lang="en-US" altLang="zh-CN" sz="1600" b="1">
                <a:ea typeface="微软雅黑" pitchFamily="34" charset="-122"/>
              </a:rPr>
              <a:t>MainForm</a:t>
            </a:r>
            <a:r>
              <a:rPr lang="zh-CN" altLang="en-US" sz="1600" b="1">
                <a:ea typeface="微软雅黑" pitchFamily="34" charset="-122"/>
              </a:rPr>
              <a:t>窗体对象</a:t>
            </a:r>
            <a:endParaRPr lang="en-US" altLang="zh-CN" sz="1600" b="1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>
            <a:spLocks noGrp="1" noChangeArrowheads="1"/>
          </p:cNvSpPr>
          <p:nvPr>
            <p:ph type="title"/>
          </p:nvPr>
        </p:nvSpPr>
        <p:spPr>
          <a:xfrm>
            <a:off x="2555875" y="276225"/>
            <a:ext cx="6346825" cy="561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ea"/>
                <a:ea typeface="+mn-ea"/>
              </a:rPr>
              <a:t>3.1  Windows</a:t>
            </a:r>
            <a:r>
              <a:rPr lang="zh-CN" altLang="en-US" dirty="0" smtClean="0">
                <a:latin typeface="+mn-ea"/>
                <a:ea typeface="+mn-ea"/>
              </a:rPr>
              <a:t>应用程序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322263" y="2205038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latin typeface="+mn-ea"/>
              </a:rPr>
              <a:t>Windows</a:t>
            </a:r>
            <a:r>
              <a:rPr lang="zh-CN" altLang="zh-CN" sz="2400" dirty="0" smtClean="0">
                <a:latin typeface="+mn-ea"/>
              </a:rPr>
              <a:t>应用程序也称为</a:t>
            </a:r>
            <a:r>
              <a:rPr lang="en-US" altLang="zh-CN" sz="2400" dirty="0" err="1" smtClean="0">
                <a:latin typeface="+mn-ea"/>
              </a:rPr>
              <a:t>WinForm</a:t>
            </a:r>
            <a:r>
              <a:rPr lang="zh-CN" altLang="zh-CN" sz="2400" dirty="0" smtClean="0">
                <a:latin typeface="+mn-ea"/>
              </a:rPr>
              <a:t>应用程序，</a:t>
            </a:r>
            <a:r>
              <a:rPr lang="zh-CN" altLang="en-US" sz="2400" dirty="0" smtClean="0">
                <a:latin typeface="+mn-ea"/>
              </a:rPr>
              <a:t>通常</a:t>
            </a:r>
            <a:r>
              <a:rPr lang="zh-CN" altLang="zh-CN" sz="2400" dirty="0" smtClean="0">
                <a:latin typeface="+mn-ea"/>
              </a:rPr>
              <a:t>包含一个或多个窗体，窗体中又包含了多种控件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zh-CN" sz="2400" dirty="0" smtClean="0">
                <a:latin typeface="+mn-ea"/>
              </a:rPr>
              <a:t>如按钮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文本框等。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r>
              <a:rPr lang="zh-CN" altLang="zh-CN" sz="2400" dirty="0" smtClean="0">
                <a:latin typeface="+mn-ea"/>
              </a:rPr>
              <a:t>基于可视化的窗体和控件，用户能够较好的与应用程序进行交互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r>
              <a:rPr lang="zh-CN" altLang="zh-CN" sz="2400" dirty="0" smtClean="0">
                <a:latin typeface="+mn-ea"/>
              </a:rPr>
              <a:t>开发</a:t>
            </a:r>
            <a:r>
              <a:rPr lang="en-US" altLang="zh-CN" sz="2400" dirty="0" smtClean="0">
                <a:latin typeface="+mn-ea"/>
              </a:rPr>
              <a:t>Windows</a:t>
            </a:r>
            <a:r>
              <a:rPr lang="zh-CN" altLang="zh-CN" sz="2400" dirty="0" smtClean="0">
                <a:latin typeface="+mn-ea"/>
              </a:rPr>
              <a:t>应用程序，推荐使用微软的</a:t>
            </a:r>
            <a:r>
              <a:rPr lang="en-US" altLang="zh-CN" sz="2400" dirty="0" smtClean="0">
                <a:latin typeface="+mn-ea"/>
              </a:rPr>
              <a:t>Visual Studio 2012</a:t>
            </a:r>
            <a:r>
              <a:rPr lang="zh-CN" altLang="zh-CN" sz="2400" dirty="0" smtClean="0">
                <a:latin typeface="+mn-ea"/>
              </a:rPr>
              <a:t>集成开发工具，它提供了带有拖放控件功能的可视化设计器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zh-CN" sz="2400" dirty="0" smtClean="0">
                <a:latin typeface="+mn-ea"/>
              </a:rPr>
              <a:t>实现了所见即所得的开发模式</a:t>
            </a:r>
            <a:r>
              <a:rPr lang="zh-CN" altLang="zh-CN" dirty="0" smtClean="0">
                <a:latin typeface="+mn-ea"/>
              </a:rPr>
              <a:t>。</a:t>
            </a:r>
            <a:endParaRPr lang="zh-CN" altLang="en-US" dirty="0" smtClean="0">
              <a:latin typeface="+mn-ea"/>
            </a:endParaRPr>
          </a:p>
          <a:p>
            <a:pPr lvl="3">
              <a:defRPr/>
            </a:pPr>
            <a:endParaRPr lang="zh-CN" altLang="en-US" sz="1800" dirty="0" smtClean="0">
              <a:latin typeface="+mn-ea"/>
            </a:endParaRPr>
          </a:p>
        </p:txBody>
      </p:sp>
      <p:pic>
        <p:nvPicPr>
          <p:cNvPr id="614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9175" y="1643063"/>
            <a:ext cx="5111750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1619250" y="5667375"/>
            <a:ext cx="6337300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QQ2013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登录窗体</a:t>
            </a:r>
          </a:p>
        </p:txBody>
      </p:sp>
      <p:pic>
        <p:nvPicPr>
          <p:cNvPr id="6" name="图片 8" descr="说明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1033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sz="28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183187"/>
          </a:xfrm>
        </p:spPr>
        <p:txBody>
          <a:bodyPr/>
          <a:lstStyle/>
          <a:p>
            <a:pPr>
              <a:defRPr/>
            </a:pPr>
            <a:r>
              <a:rPr lang="zh-CN" altLang="zh-CN" sz="2400" dirty="0">
                <a:latin typeface="+mn-ea"/>
              </a:rPr>
              <a:t>窗体也是对象，在窗体类</a:t>
            </a:r>
            <a:r>
              <a:rPr lang="en-US" altLang="zh-CN" sz="2400" dirty="0">
                <a:latin typeface="+mn-ea"/>
              </a:rPr>
              <a:t>Form</a:t>
            </a:r>
            <a:r>
              <a:rPr lang="zh-CN" altLang="zh-CN" sz="2400" dirty="0">
                <a:latin typeface="+mn-ea"/>
              </a:rPr>
              <a:t>中定义了生成窗体的模板</a:t>
            </a:r>
            <a:r>
              <a:rPr lang="zh-CN" altLang="zh-CN" sz="2400" dirty="0" smtClean="0">
                <a:latin typeface="+mn-ea"/>
              </a:rPr>
              <a:t>，</a:t>
            </a:r>
            <a:r>
              <a:rPr lang="zh-CN" altLang="en-US" sz="2400" dirty="0" smtClean="0">
                <a:latin typeface="+mn-ea"/>
              </a:rPr>
              <a:t>对</a:t>
            </a:r>
            <a:r>
              <a:rPr lang="zh-CN" altLang="zh-CN" sz="2400" dirty="0" smtClean="0">
                <a:latin typeface="+mn-ea"/>
              </a:rPr>
              <a:t>窗体类</a:t>
            </a:r>
            <a:r>
              <a:rPr lang="zh-CN" altLang="en-US" sz="2400" dirty="0" smtClean="0">
                <a:latin typeface="+mn-ea"/>
              </a:rPr>
              <a:t>进行实例化</a:t>
            </a:r>
            <a:r>
              <a:rPr lang="zh-CN" altLang="zh-CN" sz="2400" dirty="0" smtClean="0">
                <a:latin typeface="+mn-ea"/>
              </a:rPr>
              <a:t>，</a:t>
            </a:r>
            <a:r>
              <a:rPr lang="zh-CN" altLang="en-US" sz="2400" dirty="0" smtClean="0">
                <a:latin typeface="+mn-ea"/>
              </a:rPr>
              <a:t>便</a:t>
            </a:r>
            <a:r>
              <a:rPr lang="zh-CN" altLang="zh-CN" sz="2400" dirty="0" smtClean="0">
                <a:latin typeface="+mn-ea"/>
              </a:rPr>
              <a:t>产生</a:t>
            </a:r>
            <a:r>
              <a:rPr lang="zh-CN" altLang="zh-CN" sz="2400" dirty="0">
                <a:latin typeface="+mn-ea"/>
              </a:rPr>
              <a:t>一个窗体对象</a:t>
            </a:r>
            <a:r>
              <a:rPr lang="zh-CN" altLang="zh-CN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r>
              <a:rPr lang="en-US" altLang="zh-CN" sz="2400" dirty="0"/>
              <a:t>Windows</a:t>
            </a:r>
            <a:r>
              <a:rPr lang="zh-CN" altLang="zh-CN" sz="2400" dirty="0"/>
              <a:t>应用程序</a:t>
            </a:r>
            <a:r>
              <a:rPr lang="zh-CN" altLang="zh-CN" sz="2400" dirty="0" smtClean="0"/>
              <a:t>是</a:t>
            </a:r>
            <a:r>
              <a:rPr lang="zh-CN" altLang="en-US" sz="2400" dirty="0" smtClean="0"/>
              <a:t>使用</a:t>
            </a:r>
            <a:r>
              <a:rPr lang="zh-CN" altLang="zh-CN" sz="2400" dirty="0" smtClean="0"/>
              <a:t>控件</a:t>
            </a:r>
            <a:r>
              <a:rPr lang="en-US" altLang="zh-CN" sz="2400" dirty="0"/>
              <a:t>+</a:t>
            </a:r>
            <a:r>
              <a:rPr lang="zh-CN" altLang="zh-CN" sz="2400" dirty="0"/>
              <a:t>事件的编程方式进行开发的，窗体和控件本身自带了丰富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属性和</a:t>
            </a:r>
            <a:r>
              <a:rPr lang="zh-CN" altLang="zh-CN" sz="2400" dirty="0" smtClean="0"/>
              <a:t>事件</a:t>
            </a:r>
            <a:r>
              <a:rPr lang="zh-CN" altLang="en-US" sz="2400" dirty="0" smtClean="0"/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r>
              <a:rPr lang="zh-CN" altLang="en-US" sz="2400" dirty="0" smtClean="0">
                <a:latin typeface="+mn-ea"/>
              </a:rPr>
              <a:t>弹出</a:t>
            </a:r>
            <a:r>
              <a:rPr lang="zh-CN" altLang="zh-CN" sz="2400" dirty="0" smtClean="0">
                <a:latin typeface="+mn-ea"/>
              </a:rPr>
              <a:t>窗体</a:t>
            </a:r>
            <a:r>
              <a:rPr lang="zh-CN" altLang="zh-CN" sz="2400" dirty="0">
                <a:latin typeface="+mn-ea"/>
              </a:rPr>
              <a:t>有两种形式：非模式窗体和模式窗体。使用“</a:t>
            </a:r>
            <a:r>
              <a:rPr lang="en-US" altLang="zh-CN" sz="2400" dirty="0">
                <a:latin typeface="+mn-ea"/>
              </a:rPr>
              <a:t>Show</a:t>
            </a:r>
            <a:r>
              <a:rPr lang="zh-CN" altLang="zh-CN" sz="2400" dirty="0">
                <a:latin typeface="+mn-ea"/>
              </a:rPr>
              <a:t>”方法显示的为非模式窗体，使用“</a:t>
            </a:r>
            <a:r>
              <a:rPr lang="en-US" altLang="zh-CN" sz="2400" dirty="0" err="1">
                <a:latin typeface="+mn-ea"/>
              </a:rPr>
              <a:t>ShowDialog</a:t>
            </a:r>
            <a:r>
              <a:rPr lang="zh-CN" altLang="zh-CN" sz="2400" dirty="0">
                <a:latin typeface="+mn-ea"/>
              </a:rPr>
              <a:t>”方法显示</a:t>
            </a:r>
            <a:r>
              <a:rPr lang="zh-CN" altLang="zh-CN" sz="2400" dirty="0" smtClean="0">
                <a:latin typeface="+mn-ea"/>
              </a:rPr>
              <a:t>的</a:t>
            </a:r>
            <a:r>
              <a:rPr lang="zh-CN" altLang="en-US" sz="2400" dirty="0" smtClean="0">
                <a:latin typeface="+mn-ea"/>
              </a:rPr>
              <a:t>为</a:t>
            </a:r>
            <a:r>
              <a:rPr lang="zh-CN" altLang="zh-CN" sz="2400" dirty="0" smtClean="0">
                <a:latin typeface="+mn-ea"/>
              </a:rPr>
              <a:t>模式</a:t>
            </a:r>
            <a:r>
              <a:rPr lang="zh-CN" altLang="zh-CN" sz="2400" dirty="0">
                <a:latin typeface="+mn-ea"/>
              </a:rPr>
              <a:t>窗体。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r>
              <a:rPr lang="zh-CN" altLang="zh-CN" sz="2400" dirty="0" smtClean="0">
                <a:latin typeface="+mn-ea"/>
              </a:rPr>
              <a:t>非</a:t>
            </a:r>
            <a:r>
              <a:rPr lang="zh-CN" altLang="zh-CN" sz="2400" dirty="0">
                <a:latin typeface="+mn-ea"/>
              </a:rPr>
              <a:t>模式窗体显示时，仍能操作系统中其他窗体；模式窗体显示时，不能操作系统中其他窗体，</a:t>
            </a:r>
            <a:r>
              <a:rPr lang="zh-CN" altLang="zh-CN" sz="2400" dirty="0" smtClean="0">
                <a:latin typeface="+mn-ea"/>
              </a:rPr>
              <a:t>直</a:t>
            </a:r>
            <a:r>
              <a:rPr lang="zh-CN" altLang="en-US" sz="2400" dirty="0" smtClean="0">
                <a:latin typeface="+mn-ea"/>
              </a:rPr>
              <a:t>至</a:t>
            </a:r>
            <a:r>
              <a:rPr lang="zh-CN" altLang="zh-CN" sz="2400" dirty="0" smtClean="0">
                <a:latin typeface="+mn-ea"/>
              </a:rPr>
              <a:t>该</a:t>
            </a:r>
            <a:r>
              <a:rPr lang="zh-CN" altLang="zh-CN" sz="2400" dirty="0">
                <a:latin typeface="+mn-ea"/>
              </a:rPr>
              <a:t>模式窗体关闭为止。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r>
              <a:rPr lang="zh-CN" altLang="zh-CN" sz="2400" dirty="0">
                <a:latin typeface="+mn-ea"/>
              </a:rPr>
              <a:t>每个应用程序中只能有一个</a:t>
            </a:r>
            <a:r>
              <a:rPr lang="en-US" altLang="zh-CN" sz="2400" dirty="0">
                <a:latin typeface="+mn-ea"/>
              </a:rPr>
              <a:t>MDI</a:t>
            </a:r>
            <a:r>
              <a:rPr lang="zh-CN" altLang="zh-CN" sz="2400" dirty="0">
                <a:latin typeface="+mn-ea"/>
              </a:rPr>
              <a:t>父窗体，在父窗体中可以打开多个</a:t>
            </a:r>
            <a:r>
              <a:rPr lang="en-US" altLang="zh-CN" sz="2400" dirty="0">
                <a:latin typeface="+mn-ea"/>
              </a:rPr>
              <a:t>MDI</a:t>
            </a:r>
            <a:r>
              <a:rPr lang="zh-CN" altLang="zh-CN" sz="2400" dirty="0">
                <a:latin typeface="+mn-ea"/>
              </a:rPr>
              <a:t>子窗体</a:t>
            </a:r>
            <a:r>
              <a:rPr lang="zh-CN" altLang="zh-CN" sz="2400" dirty="0" smtClean="0">
                <a:latin typeface="+mn-ea"/>
              </a:rPr>
              <a:t>。任何</a:t>
            </a:r>
            <a:r>
              <a:rPr lang="en-US" altLang="zh-CN" sz="2400" dirty="0">
                <a:latin typeface="+mn-ea"/>
              </a:rPr>
              <a:t>MDI</a:t>
            </a:r>
            <a:r>
              <a:rPr lang="zh-CN" altLang="zh-CN" sz="2400" dirty="0">
                <a:latin typeface="+mn-ea"/>
              </a:rPr>
              <a:t>子窗体都只能在父窗体内部区域活动</a:t>
            </a:r>
            <a:r>
              <a:rPr lang="zh-CN" altLang="zh-CN" sz="2400" dirty="0" smtClean="0">
                <a:latin typeface="+mn-ea"/>
              </a:rPr>
              <a:t>。</a:t>
            </a:r>
            <a:r>
              <a:rPr lang="zh-CN" altLang="zh-CN" sz="2400" dirty="0">
                <a:latin typeface="+mn-ea"/>
              </a:rPr>
              <a:t>当关闭父窗体时，将关闭所有打开的子窗体。</a:t>
            </a:r>
          </a:p>
          <a:p>
            <a:pPr>
              <a:defRPr/>
            </a:pPr>
            <a:endParaRPr lang="zh-CN" altLang="zh-CN" dirty="0"/>
          </a:p>
          <a:p>
            <a:pPr>
              <a:defRPr/>
            </a:pPr>
            <a:endParaRPr lang="zh-CN" altLang="zh-CN" dirty="0"/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22"/>
          <p:cNvSpPr>
            <a:spLocks noChangeArrowheads="1"/>
          </p:cNvSpPr>
          <p:nvPr/>
        </p:nvSpPr>
        <p:spPr bwMode="auto">
          <a:xfrm>
            <a:off x="3175" y="-17463"/>
            <a:ext cx="9180513" cy="63992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34819" name="Group 3" hidden="1"/>
          <p:cNvGrpSpPr>
            <a:grpSpLocks/>
          </p:cNvGrpSpPr>
          <p:nvPr/>
        </p:nvGrpSpPr>
        <p:grpSpPr bwMode="auto">
          <a:xfrm>
            <a:off x="323850" y="622300"/>
            <a:ext cx="8420100" cy="4994275"/>
            <a:chOff x="0" y="0"/>
            <a:chExt cx="7512582" cy="4453082"/>
          </a:xfrm>
        </p:grpSpPr>
        <p:sp>
          <p:nvSpPr>
            <p:cNvPr id="34833" name="矩形 50"/>
            <p:cNvSpPr>
              <a:spLocks noChangeArrowheads="1"/>
            </p:cNvSpPr>
            <p:nvPr/>
          </p:nvSpPr>
          <p:spPr bwMode="auto">
            <a:xfrm>
              <a:off x="5256585" y="585806"/>
              <a:ext cx="2160741" cy="1439910"/>
            </a:xfrm>
            <a:prstGeom prst="rect">
              <a:avLst/>
            </a:prstGeom>
            <a:solidFill>
              <a:srgbClr val="F19822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834" name="矩形 3"/>
            <p:cNvSpPr>
              <a:spLocks noChangeArrowheads="1"/>
            </p:cNvSpPr>
            <p:nvPr/>
          </p:nvSpPr>
          <p:spPr bwMode="auto">
            <a:xfrm>
              <a:off x="36516" y="11112"/>
              <a:ext cx="7371284" cy="358787"/>
            </a:xfrm>
            <a:prstGeom prst="rect">
              <a:avLst/>
            </a:prstGeom>
            <a:solidFill>
              <a:srgbClr val="66B643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835" name="TextBox 4"/>
            <p:cNvSpPr>
              <a:spLocks noChangeArrowheads="1"/>
            </p:cNvSpPr>
            <p:nvPr/>
          </p:nvSpPr>
          <p:spPr bwMode="auto">
            <a:xfrm>
              <a:off x="6271811" y="0"/>
              <a:ext cx="11150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Title Here</a:t>
              </a:r>
              <a:endParaRPr lang="zh-CN" altLang="en-US" b="1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34836" name="矩形 9"/>
            <p:cNvSpPr>
              <a:spLocks noChangeArrowheads="1"/>
            </p:cNvSpPr>
            <p:nvPr/>
          </p:nvSpPr>
          <p:spPr bwMode="auto">
            <a:xfrm>
              <a:off x="36516" y="2170183"/>
              <a:ext cx="2378243" cy="57469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34837" name="Group 8"/>
            <p:cNvGrpSpPr>
              <a:grpSpLocks/>
            </p:cNvGrpSpPr>
            <p:nvPr/>
          </p:nvGrpSpPr>
          <p:grpSpPr bwMode="auto">
            <a:xfrm>
              <a:off x="0" y="585207"/>
              <a:ext cx="1468298" cy="1440309"/>
              <a:chOff x="0" y="0"/>
              <a:chExt cx="1468298" cy="1440309"/>
            </a:xfrm>
          </p:grpSpPr>
          <p:sp>
            <p:nvSpPr>
              <p:cNvPr id="34862" name="矩形 1"/>
              <p:cNvSpPr>
                <a:spLocks noChangeArrowheads="1"/>
              </p:cNvSpPr>
              <p:nvPr/>
            </p:nvSpPr>
            <p:spPr bwMode="auto">
              <a:xfrm>
                <a:off x="36516" y="599"/>
                <a:ext cx="1406625" cy="1439910"/>
              </a:xfrm>
              <a:prstGeom prst="rect">
                <a:avLst/>
              </a:prstGeom>
              <a:solidFill>
                <a:srgbClr val="6CBF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34863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2008" y="51341"/>
                <a:ext cx="308848" cy="30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864" name="TextBox 2"/>
              <p:cNvSpPr>
                <a:spLocks noChangeArrowheads="1"/>
              </p:cNvSpPr>
              <p:nvPr/>
            </p:nvSpPr>
            <p:spPr bwMode="auto">
              <a:xfrm>
                <a:off x="412261" y="36245"/>
                <a:ext cx="8038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Data 1</a:t>
                </a:r>
                <a:endParaRPr lang="zh-CN" altLang="en-US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65" name="TextBox 39"/>
              <p:cNvSpPr>
                <a:spLocks noChangeArrowheads="1"/>
              </p:cNvSpPr>
              <p:nvPr/>
            </p:nvSpPr>
            <p:spPr bwMode="auto">
              <a:xfrm>
                <a:off x="0" y="419042"/>
                <a:ext cx="1468298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 bla bla bla bla bla bla 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</p:grpSp>
        <p:grpSp>
          <p:nvGrpSpPr>
            <p:cNvPr id="34838" name="Group 13"/>
            <p:cNvGrpSpPr>
              <a:grpSpLocks/>
            </p:cNvGrpSpPr>
            <p:nvPr/>
          </p:nvGrpSpPr>
          <p:grpSpPr bwMode="auto">
            <a:xfrm>
              <a:off x="1548432" y="585207"/>
              <a:ext cx="1599923" cy="1440307"/>
              <a:chOff x="0" y="0"/>
              <a:chExt cx="1599923" cy="1440307"/>
            </a:xfrm>
          </p:grpSpPr>
          <p:sp>
            <p:nvSpPr>
              <p:cNvPr id="34858" name="矩形 5"/>
              <p:cNvSpPr>
                <a:spLocks noChangeArrowheads="1"/>
              </p:cNvSpPr>
              <p:nvPr/>
            </p:nvSpPr>
            <p:spPr bwMode="auto">
              <a:xfrm>
                <a:off x="-510" y="599"/>
                <a:ext cx="1600313" cy="1439910"/>
              </a:xfrm>
              <a:prstGeom prst="rect">
                <a:avLst/>
              </a:prstGeom>
              <a:solidFill>
                <a:srgbClr val="18DC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34859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8227" y="51341"/>
                <a:ext cx="308848" cy="30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860" name="TextBox 18"/>
              <p:cNvSpPr>
                <a:spLocks noChangeArrowheads="1"/>
              </p:cNvSpPr>
              <p:nvPr/>
            </p:nvSpPr>
            <p:spPr bwMode="auto">
              <a:xfrm>
                <a:off x="426125" y="36245"/>
                <a:ext cx="8038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Data 2</a:t>
                </a:r>
                <a:endParaRPr lang="zh-CN" altLang="en-US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61" name="TextBox 42"/>
              <p:cNvSpPr>
                <a:spLocks noChangeArrowheads="1"/>
              </p:cNvSpPr>
              <p:nvPr/>
            </p:nvSpPr>
            <p:spPr bwMode="auto">
              <a:xfrm>
                <a:off x="131625" y="419042"/>
                <a:ext cx="1468298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 bla bla bla bla bla bla 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</p:grpSp>
        <p:sp>
          <p:nvSpPr>
            <p:cNvPr id="34839" name="矩形 51"/>
            <p:cNvSpPr>
              <a:spLocks noChangeArrowheads="1"/>
            </p:cNvSpPr>
            <p:nvPr/>
          </p:nvSpPr>
          <p:spPr bwMode="auto">
            <a:xfrm>
              <a:off x="3264132" y="585806"/>
              <a:ext cx="1921011" cy="1439910"/>
            </a:xfrm>
            <a:prstGeom prst="rect">
              <a:avLst/>
            </a:prstGeom>
            <a:solidFill>
              <a:srgbClr val="E61F2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840" name="TextBox 55"/>
            <p:cNvSpPr>
              <a:spLocks noChangeArrowheads="1"/>
            </p:cNvSpPr>
            <p:nvPr/>
          </p:nvSpPr>
          <p:spPr bwMode="auto">
            <a:xfrm>
              <a:off x="3312368" y="989295"/>
              <a:ext cx="1468298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Bla bla bla bla bla bla bla bla bla </a:t>
              </a:r>
              <a:endParaRPr lang="zh-CN" altLang="en-US" sz="140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  <a:p>
              <a:pPr>
                <a:buFont typeface="Arial" charset="0"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Bla bla bla</a:t>
              </a:r>
              <a:endParaRPr lang="zh-CN" altLang="en-US" sz="140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grpSp>
          <p:nvGrpSpPr>
            <p:cNvPr id="34841" name="Group 20"/>
            <p:cNvGrpSpPr>
              <a:grpSpLocks/>
            </p:cNvGrpSpPr>
            <p:nvPr/>
          </p:nvGrpSpPr>
          <p:grpSpPr bwMode="auto">
            <a:xfrm>
              <a:off x="5312476" y="627898"/>
              <a:ext cx="2200106" cy="1121461"/>
              <a:chOff x="0" y="0"/>
              <a:chExt cx="2200106" cy="1121461"/>
            </a:xfrm>
          </p:grpSpPr>
          <p:pic>
            <p:nvPicPr>
              <p:cNvPr id="34855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15096"/>
                <a:ext cx="308848" cy="30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856" name="TextBox 56"/>
              <p:cNvSpPr>
                <a:spLocks noChangeArrowheads="1"/>
              </p:cNvSpPr>
              <p:nvPr/>
            </p:nvSpPr>
            <p:spPr bwMode="auto">
              <a:xfrm>
                <a:off x="313566" y="0"/>
                <a:ext cx="8038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Data 4</a:t>
                </a:r>
                <a:endParaRPr lang="zh-CN" altLang="en-US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57" name="TextBox 57"/>
              <p:cNvSpPr>
                <a:spLocks noChangeArrowheads="1"/>
              </p:cNvSpPr>
              <p:nvPr/>
            </p:nvSpPr>
            <p:spPr bwMode="auto">
              <a:xfrm>
                <a:off x="296963" y="382797"/>
                <a:ext cx="1903143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 bla bla bla bla bla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</p:grpSp>
        <p:grpSp>
          <p:nvGrpSpPr>
            <p:cNvPr id="34842" name="Group 24"/>
            <p:cNvGrpSpPr>
              <a:grpSpLocks/>
            </p:cNvGrpSpPr>
            <p:nvPr/>
          </p:nvGrpSpPr>
          <p:grpSpPr bwMode="auto">
            <a:xfrm>
              <a:off x="3317651" y="624322"/>
              <a:ext cx="1146374" cy="369332"/>
              <a:chOff x="0" y="0"/>
              <a:chExt cx="1146374" cy="369332"/>
            </a:xfrm>
          </p:grpSpPr>
          <p:pic>
            <p:nvPicPr>
              <p:cNvPr id="34853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27495"/>
                <a:ext cx="308848" cy="30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854" name="TextBox 69"/>
              <p:cNvSpPr>
                <a:spLocks noChangeArrowheads="1"/>
              </p:cNvSpPr>
              <p:nvPr/>
            </p:nvSpPr>
            <p:spPr bwMode="auto">
              <a:xfrm>
                <a:off x="342500" y="0"/>
                <a:ext cx="8038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Data 3</a:t>
                </a:r>
                <a:endParaRPr lang="zh-CN" altLang="en-US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</p:grpSp>
        <p:sp>
          <p:nvSpPr>
            <p:cNvPr id="34843" name="TextBox 21"/>
            <p:cNvSpPr>
              <a:spLocks noChangeArrowheads="1"/>
            </p:cNvSpPr>
            <p:nvPr/>
          </p:nvSpPr>
          <p:spPr bwMode="auto">
            <a:xfrm>
              <a:off x="23815" y="2125731"/>
              <a:ext cx="2351254" cy="584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32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Conclusion ..</a:t>
              </a:r>
              <a:endParaRPr lang="zh-CN" altLang="en-US" sz="32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34844" name="矩形 72"/>
            <p:cNvSpPr>
              <a:spLocks noChangeArrowheads="1"/>
            </p:cNvSpPr>
            <p:nvPr/>
          </p:nvSpPr>
          <p:spPr bwMode="auto">
            <a:xfrm>
              <a:off x="36516" y="3105251"/>
              <a:ext cx="2378243" cy="13478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845" name="矩形 76"/>
            <p:cNvSpPr>
              <a:spLocks noChangeArrowheads="1"/>
            </p:cNvSpPr>
            <p:nvPr/>
          </p:nvSpPr>
          <p:spPr bwMode="auto">
            <a:xfrm>
              <a:off x="2560819" y="3105251"/>
              <a:ext cx="2297275" cy="13478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846" name="矩形 77"/>
            <p:cNvSpPr>
              <a:spLocks noChangeArrowheads="1"/>
            </p:cNvSpPr>
            <p:nvPr/>
          </p:nvSpPr>
          <p:spPr bwMode="auto">
            <a:xfrm>
              <a:off x="5004155" y="3105251"/>
              <a:ext cx="2414758" cy="13478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847" name="TextBox 80"/>
            <p:cNvSpPr>
              <a:spLocks noChangeArrowheads="1"/>
            </p:cNvSpPr>
            <p:nvPr/>
          </p:nvSpPr>
          <p:spPr bwMode="auto">
            <a:xfrm>
              <a:off x="278465" y="3436276"/>
              <a:ext cx="1748916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 bla bla bla bla bla bla 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pic>
          <p:nvPicPr>
            <p:cNvPr id="34848" name="Picture 2" descr="C:\Users\ShiYanch\Desktop\PNG\Communications\Blue\MB_0011_pe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524" y="3149747"/>
              <a:ext cx="385881" cy="385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4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15371" y="3149747"/>
              <a:ext cx="385881" cy="385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5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6119" y="3149747"/>
              <a:ext cx="385881" cy="385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51" name="TextBox 85"/>
            <p:cNvSpPr>
              <a:spLocks noChangeArrowheads="1"/>
            </p:cNvSpPr>
            <p:nvPr/>
          </p:nvSpPr>
          <p:spPr bwMode="auto">
            <a:xfrm>
              <a:off x="2808311" y="3436276"/>
              <a:ext cx="1748916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 bla bla bla bla bla bla 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34852" name="TextBox 86"/>
            <p:cNvSpPr>
              <a:spLocks noChangeArrowheads="1"/>
            </p:cNvSpPr>
            <p:nvPr/>
          </p:nvSpPr>
          <p:spPr bwMode="auto">
            <a:xfrm>
              <a:off x="5256584" y="3436276"/>
              <a:ext cx="1748916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 bla bla bla bla bla bla 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</p:txBody>
        </p:sp>
      </p:grpSp>
      <p:grpSp>
        <p:nvGrpSpPr>
          <p:cNvPr id="34820" name="Group 37"/>
          <p:cNvGrpSpPr>
            <a:grpSpLocks/>
          </p:cNvGrpSpPr>
          <p:nvPr/>
        </p:nvGrpSpPr>
        <p:grpSpPr bwMode="auto">
          <a:xfrm>
            <a:off x="588963" y="620713"/>
            <a:ext cx="8023225" cy="5329237"/>
            <a:chOff x="0" y="0"/>
            <a:chExt cx="8023225" cy="5329237"/>
          </a:xfrm>
        </p:grpSpPr>
        <p:sp>
          <p:nvSpPr>
            <p:cNvPr id="34821" name="矩形 118"/>
            <p:cNvSpPr>
              <a:spLocks noChangeArrowheads="1"/>
            </p:cNvSpPr>
            <p:nvPr/>
          </p:nvSpPr>
          <p:spPr bwMode="auto">
            <a:xfrm>
              <a:off x="2620962" y="1817687"/>
              <a:ext cx="2543175" cy="1714500"/>
            </a:xfrm>
            <a:prstGeom prst="rect">
              <a:avLst/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822" name="矩形 7"/>
            <p:cNvSpPr>
              <a:spLocks noChangeArrowheads="1"/>
            </p:cNvSpPr>
            <p:nvPr/>
          </p:nvSpPr>
          <p:spPr bwMode="auto">
            <a:xfrm>
              <a:off x="0" y="0"/>
              <a:ext cx="2474912" cy="1703387"/>
            </a:xfrm>
            <a:prstGeom prst="rect">
              <a:avLst/>
            </a:prstGeom>
            <a:solidFill>
              <a:srgbClr val="18DCDB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823" name="矩形 122"/>
            <p:cNvSpPr>
              <a:spLocks noChangeArrowheads="1"/>
            </p:cNvSpPr>
            <p:nvPr/>
          </p:nvSpPr>
          <p:spPr bwMode="auto">
            <a:xfrm>
              <a:off x="5300662" y="3665537"/>
              <a:ext cx="2722563" cy="166370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4824" name="TextBox 19"/>
            <p:cNvSpPr>
              <a:spLocks noChangeArrowheads="1"/>
            </p:cNvSpPr>
            <p:nvPr/>
          </p:nvSpPr>
          <p:spPr bwMode="auto">
            <a:xfrm>
              <a:off x="2620962" y="2386012"/>
              <a:ext cx="2460625" cy="536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zh-CN" altLang="en-US" sz="32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谢谢观看</a:t>
              </a:r>
              <a:endParaRPr lang="zh-CN" altLang="en-US" dirty="0"/>
            </a:p>
          </p:txBody>
        </p:sp>
        <p:pic>
          <p:nvPicPr>
            <p:cNvPr id="34825" name="Picture 43" descr="11666407_1337333490213_800x60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99075" y="0"/>
              <a:ext cx="2722562" cy="170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6" name="Picture 45" descr="18606554_1362377533144_800x6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99075" y="1828800"/>
              <a:ext cx="2722562" cy="170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7" name="Picture 46" descr="22793001_1372648074589_800x60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700" y="3665537"/>
              <a:ext cx="2463800" cy="166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8" name="Picture 47" descr="22174720_1371435271328_800x60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20962" y="3665537"/>
              <a:ext cx="2543175" cy="166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30" name="图片 18" descr="11086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22550" y="0"/>
              <a:ext cx="2541587" cy="1703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31" name="图片 21" descr="b_1323856864476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2700" y="1836737"/>
              <a:ext cx="2463800" cy="169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32" name="矩形 14"/>
            <p:cNvSpPr>
              <a:spLocks noChangeArrowheads="1"/>
            </p:cNvSpPr>
            <p:nvPr/>
          </p:nvSpPr>
          <p:spPr bwMode="auto">
            <a:xfrm>
              <a:off x="5840425" y="4165609"/>
              <a:ext cx="1624013" cy="59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zh-CN" altLang="en-US" sz="3600" b="1" dirty="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6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988" y="3222625"/>
            <a:ext cx="6892925" cy="316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975" y="276225"/>
            <a:ext cx="6804025" cy="561975"/>
          </a:xfrm>
        </p:spPr>
        <p:txBody>
          <a:bodyPr/>
          <a:lstStyle/>
          <a:p>
            <a:pPr>
              <a:defRPr/>
            </a:pPr>
            <a:r>
              <a:rPr lang="zh-CN" altLang="zh-CN" dirty="0" smtClean="0">
                <a:latin typeface="+mn-ea"/>
                <a:ea typeface="+mn-ea"/>
              </a:rPr>
              <a:t>创建</a:t>
            </a:r>
            <a:r>
              <a:rPr lang="en-US" altLang="zh-CN" dirty="0" smtClean="0">
                <a:latin typeface="+mn-ea"/>
                <a:ea typeface="+mn-ea"/>
              </a:rPr>
              <a:t>Windows</a:t>
            </a:r>
            <a:r>
              <a:rPr lang="zh-CN" altLang="zh-CN" dirty="0">
                <a:latin typeface="+mn-ea"/>
                <a:ea typeface="+mn-ea"/>
              </a:rPr>
              <a:t>应用程序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57388"/>
            <a:ext cx="8229600" cy="123666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zh-CN" sz="2400" dirty="0" smtClean="0">
                <a:latin typeface="+mn-ea"/>
              </a:rPr>
              <a:t>启动</a:t>
            </a:r>
            <a:r>
              <a:rPr lang="en-US" altLang="zh-CN" sz="2400" dirty="0" smtClean="0">
                <a:latin typeface="+mn-ea"/>
              </a:rPr>
              <a:t>Visual Studio 2012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2400" dirty="0" smtClean="0">
                <a:latin typeface="+mn-ea"/>
              </a:rPr>
              <a:t>新建项目</a:t>
            </a:r>
          </a:p>
          <a:p>
            <a:pPr>
              <a:lnSpc>
                <a:spcPct val="150000"/>
              </a:lnSpc>
              <a:defRPr/>
            </a:pPr>
            <a:endParaRPr lang="zh-CN" altLang="zh-CN" sz="2400" dirty="0" smtClean="0"/>
          </a:p>
          <a:p>
            <a:pPr>
              <a:lnSpc>
                <a:spcPct val="150000"/>
              </a:lnSpc>
              <a:defRPr/>
            </a:pPr>
            <a:endParaRPr lang="zh-CN" altLang="en-US" sz="2400" dirty="0" smtClean="0"/>
          </a:p>
        </p:txBody>
      </p:sp>
      <p:pic>
        <p:nvPicPr>
          <p:cNvPr id="4" name="图片 7" descr="示例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99218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411413" y="1268413"/>
            <a:ext cx="62642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800" dirty="0">
                <a:latin typeface="+mn-ea"/>
                <a:ea typeface="+mn-ea"/>
              </a:rPr>
              <a:t>创建</a:t>
            </a:r>
            <a:r>
              <a:rPr lang="zh-CN" altLang="en-US" sz="2800" dirty="0">
                <a:latin typeface="+mn-ea"/>
                <a:ea typeface="+mn-ea"/>
              </a:rPr>
              <a:t>第一个</a:t>
            </a:r>
            <a:r>
              <a:rPr lang="en-US" altLang="zh-CN" sz="2800" dirty="0">
                <a:latin typeface="+mn-ea"/>
                <a:ea typeface="+mn-ea"/>
              </a:rPr>
              <a:t>Windows</a:t>
            </a:r>
            <a:r>
              <a:rPr lang="zh-CN" altLang="zh-CN" sz="2800" dirty="0">
                <a:latin typeface="+mn-ea"/>
                <a:ea typeface="+mn-ea"/>
              </a:rPr>
              <a:t>应用程序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15988" y="3471863"/>
            <a:ext cx="487362" cy="18891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971550" y="3679825"/>
            <a:ext cx="1079500" cy="1968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343275" y="3679825"/>
            <a:ext cx="1081088" cy="2127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1844675"/>
            <a:ext cx="7210425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1054100" y="2952750"/>
            <a:ext cx="485775" cy="1952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2324100" y="2312988"/>
            <a:ext cx="1609725" cy="3317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549400" y="5229225"/>
            <a:ext cx="2312988" cy="1762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549400" y="5661025"/>
            <a:ext cx="2312988" cy="1444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1" name="圆角矩形标注 7"/>
          <p:cNvSpPr>
            <a:spLocks noChangeArrowheads="1"/>
          </p:cNvSpPr>
          <p:nvPr/>
        </p:nvSpPr>
        <p:spPr bwMode="auto">
          <a:xfrm>
            <a:off x="1836738" y="2898775"/>
            <a:ext cx="1697037" cy="295275"/>
          </a:xfrm>
          <a:prstGeom prst="wedgeRoundRectCallout">
            <a:avLst>
              <a:gd name="adj1" fmla="val -62194"/>
              <a:gd name="adj2" fmla="val -166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选择项目类型</a:t>
            </a:r>
          </a:p>
        </p:txBody>
      </p:sp>
      <p:sp>
        <p:nvSpPr>
          <p:cNvPr id="42" name="圆角矩形标注 7"/>
          <p:cNvSpPr>
            <a:spLocks noChangeArrowheads="1"/>
          </p:cNvSpPr>
          <p:nvPr/>
        </p:nvSpPr>
        <p:spPr bwMode="auto">
          <a:xfrm>
            <a:off x="4144963" y="2312988"/>
            <a:ext cx="1697037" cy="293687"/>
          </a:xfrm>
          <a:prstGeom prst="wedgeRoundRectCallout">
            <a:avLst>
              <a:gd name="adj1" fmla="val -62194"/>
              <a:gd name="adj2" fmla="val -166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选择项目模板</a:t>
            </a:r>
          </a:p>
        </p:txBody>
      </p:sp>
      <p:sp>
        <p:nvSpPr>
          <p:cNvPr id="43" name="圆角矩形标注 7"/>
          <p:cNvSpPr>
            <a:spLocks noChangeArrowheads="1"/>
          </p:cNvSpPr>
          <p:nvPr/>
        </p:nvSpPr>
        <p:spPr bwMode="auto">
          <a:xfrm>
            <a:off x="4078288" y="5041900"/>
            <a:ext cx="1698625" cy="293688"/>
          </a:xfrm>
          <a:prstGeom prst="wedgeRoundRectCallout">
            <a:avLst>
              <a:gd name="adj1" fmla="val -61403"/>
              <a:gd name="adj2" fmla="val 4409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输入项目名称</a:t>
            </a:r>
          </a:p>
        </p:txBody>
      </p:sp>
      <p:sp>
        <p:nvSpPr>
          <p:cNvPr id="44" name="圆角矩形标注 7"/>
          <p:cNvSpPr>
            <a:spLocks noChangeArrowheads="1"/>
          </p:cNvSpPr>
          <p:nvPr/>
        </p:nvSpPr>
        <p:spPr bwMode="auto">
          <a:xfrm>
            <a:off x="5713413" y="5273675"/>
            <a:ext cx="1698625" cy="293688"/>
          </a:xfrm>
          <a:prstGeom prst="wedgeRoundRectCallout">
            <a:avLst>
              <a:gd name="adj1" fmla="val -61403"/>
              <a:gd name="adj2" fmla="val 4409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选择保存位置</a:t>
            </a:r>
          </a:p>
        </p:txBody>
      </p:sp>
      <p:sp>
        <p:nvSpPr>
          <p:cNvPr id="45" name="圆角矩形标注 7"/>
          <p:cNvSpPr>
            <a:spLocks noChangeArrowheads="1"/>
          </p:cNvSpPr>
          <p:nvPr/>
        </p:nvSpPr>
        <p:spPr bwMode="auto">
          <a:xfrm>
            <a:off x="4016375" y="5683250"/>
            <a:ext cx="2078038" cy="223838"/>
          </a:xfrm>
          <a:prstGeom prst="wedgeRoundRectCallout">
            <a:avLst>
              <a:gd name="adj1" fmla="val -62194"/>
              <a:gd name="adj2" fmla="val -33699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输入解决方案名称</a:t>
            </a: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6372225" y="5989638"/>
            <a:ext cx="631825" cy="2476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1549400" y="5453063"/>
            <a:ext cx="3968750" cy="1587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48" name="图片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7513" y="1125538"/>
            <a:ext cx="7970837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608013" y="2062163"/>
            <a:ext cx="1803400" cy="41402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0" name="圆角矩形标注 7"/>
          <p:cNvSpPr>
            <a:spLocks noChangeArrowheads="1"/>
          </p:cNvSpPr>
          <p:nvPr/>
        </p:nvSpPr>
        <p:spPr bwMode="auto">
          <a:xfrm>
            <a:off x="798513" y="4037013"/>
            <a:ext cx="1385887" cy="339725"/>
          </a:xfrm>
          <a:prstGeom prst="wedgeRoundRectCallout">
            <a:avLst>
              <a:gd name="adj1" fmla="val -31963"/>
              <a:gd name="adj2" fmla="val -89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工具箱</a:t>
            </a: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2454275" y="2062163"/>
            <a:ext cx="3278188" cy="41402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2" name="圆角矩形标注 51"/>
          <p:cNvSpPr>
            <a:spLocks noChangeArrowheads="1"/>
          </p:cNvSpPr>
          <p:nvPr/>
        </p:nvSpPr>
        <p:spPr bwMode="auto">
          <a:xfrm>
            <a:off x="3222625" y="5145088"/>
            <a:ext cx="1385888" cy="336550"/>
          </a:xfrm>
          <a:prstGeom prst="wedgeRoundRectCallout">
            <a:avLst>
              <a:gd name="adj1" fmla="val -31963"/>
              <a:gd name="adj2" fmla="val -89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窗体设计器</a:t>
            </a: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5778500" y="2068513"/>
            <a:ext cx="2587625" cy="18415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5795963" y="3970338"/>
            <a:ext cx="2570162" cy="22320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5" name="圆角矩形标注 7"/>
          <p:cNvSpPr>
            <a:spLocks noChangeArrowheads="1"/>
          </p:cNvSpPr>
          <p:nvPr/>
        </p:nvSpPr>
        <p:spPr bwMode="auto">
          <a:xfrm>
            <a:off x="5991225" y="3170238"/>
            <a:ext cx="2179638" cy="377825"/>
          </a:xfrm>
          <a:prstGeom prst="wedgeRoundRectCallout">
            <a:avLst>
              <a:gd name="adj1" fmla="val -5759"/>
              <a:gd name="adj2" fmla="val -89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解决方案资源管理器</a:t>
            </a:r>
          </a:p>
        </p:txBody>
      </p:sp>
      <p:sp>
        <p:nvSpPr>
          <p:cNvPr id="56" name="圆角矩形标注 7"/>
          <p:cNvSpPr>
            <a:spLocks noChangeArrowheads="1"/>
          </p:cNvSpPr>
          <p:nvPr/>
        </p:nvSpPr>
        <p:spPr bwMode="auto">
          <a:xfrm>
            <a:off x="6453188" y="5561013"/>
            <a:ext cx="1384300" cy="336550"/>
          </a:xfrm>
          <a:prstGeom prst="wedgeRoundRectCallout">
            <a:avLst>
              <a:gd name="adj1" fmla="val -31963"/>
              <a:gd name="adj2" fmla="val -89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属性窗口</a:t>
            </a:r>
          </a:p>
        </p:txBody>
      </p:sp>
      <p:sp>
        <p:nvSpPr>
          <p:cNvPr id="57" name="圆角矩形标注 7"/>
          <p:cNvSpPr>
            <a:spLocks noChangeArrowheads="1"/>
          </p:cNvSpPr>
          <p:nvPr/>
        </p:nvSpPr>
        <p:spPr bwMode="auto">
          <a:xfrm>
            <a:off x="3240088" y="3398838"/>
            <a:ext cx="1385887" cy="339725"/>
          </a:xfrm>
          <a:prstGeom prst="wedgeRoundRectCallout">
            <a:avLst>
              <a:gd name="adj1" fmla="val -31963"/>
              <a:gd name="adj2" fmla="val -89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默认窗体</a:t>
            </a:r>
          </a:p>
        </p:txBody>
      </p:sp>
      <p:sp>
        <p:nvSpPr>
          <p:cNvPr id="58" name="AutoShape 19"/>
          <p:cNvSpPr>
            <a:spLocks noChangeArrowheads="1"/>
          </p:cNvSpPr>
          <p:nvPr/>
        </p:nvSpPr>
        <p:spPr bwMode="auto">
          <a:xfrm>
            <a:off x="1846263" y="5578475"/>
            <a:ext cx="5040312" cy="512763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F5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运行应用程序</a:t>
            </a:r>
          </a:p>
        </p:txBody>
      </p:sp>
      <p:pic>
        <p:nvPicPr>
          <p:cNvPr id="59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46313" y="1465263"/>
            <a:ext cx="3870325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实现</a:t>
            </a:r>
            <a:r>
              <a:rPr lang="en-US" altLang="zh-CN" dirty="0" err="1" smtClean="0">
                <a:latin typeface="+mn-ea"/>
              </a:rPr>
              <a:t>HelloWorld</a:t>
            </a:r>
            <a:r>
              <a:rPr lang="zh-CN" altLang="en-US" dirty="0" smtClean="0">
                <a:latin typeface="+mn-ea"/>
              </a:rPr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038" y="1992313"/>
            <a:ext cx="8434387" cy="3236912"/>
          </a:xfrm>
        </p:spPr>
        <p:txBody>
          <a:bodyPr/>
          <a:lstStyle/>
          <a:p>
            <a:r>
              <a:rPr lang="en-US" altLang="zh-CN" smtClean="0"/>
              <a:t>Windows</a:t>
            </a:r>
            <a:r>
              <a:rPr lang="zh-CN" altLang="zh-CN" smtClean="0"/>
              <a:t>应用程序的基本开发思路，其步骤如下：</a:t>
            </a:r>
            <a:endParaRPr lang="en-US" altLang="zh-CN" smtClean="0"/>
          </a:p>
          <a:p>
            <a:pPr lvl="1"/>
            <a:r>
              <a:rPr lang="zh-CN" altLang="en-US" smtClean="0"/>
              <a:t>创建并</a:t>
            </a:r>
            <a:r>
              <a:rPr lang="zh-CN" altLang="zh-CN" smtClean="0"/>
              <a:t>设计窗体外观</a:t>
            </a:r>
            <a:endParaRPr lang="en-US" altLang="zh-CN" smtClean="0"/>
          </a:p>
          <a:p>
            <a:pPr lvl="1"/>
            <a:r>
              <a:rPr lang="zh-CN" altLang="en-US" smtClean="0"/>
              <a:t>从工具箱拖拽控件放入窗体内</a:t>
            </a:r>
            <a:endParaRPr lang="en-US" altLang="zh-CN" smtClean="0"/>
          </a:p>
          <a:p>
            <a:pPr lvl="1"/>
            <a:r>
              <a:rPr lang="zh-CN" altLang="en-US" smtClean="0"/>
              <a:t>设置属性</a:t>
            </a:r>
            <a:endParaRPr lang="en-US" altLang="zh-CN" smtClean="0"/>
          </a:p>
          <a:p>
            <a:pPr lvl="1"/>
            <a:r>
              <a:rPr lang="zh-CN" altLang="en-US" smtClean="0"/>
              <a:t>添加事件</a:t>
            </a:r>
            <a:endParaRPr lang="en-US" altLang="zh-CN" smtClean="0"/>
          </a:p>
          <a:p>
            <a:pPr lvl="1"/>
            <a:r>
              <a:rPr lang="zh-CN" altLang="en-US" smtClean="0"/>
              <a:t>添加事件处理代码</a:t>
            </a:r>
            <a:endParaRPr lang="en-US" altLang="zh-CN" smtClean="0"/>
          </a:p>
          <a:p>
            <a:pPr lvl="1"/>
            <a:r>
              <a:rPr lang="zh-CN" altLang="en-US" smtClean="0"/>
              <a:t>运行测试</a:t>
            </a:r>
          </a:p>
        </p:txBody>
      </p:sp>
      <p:pic>
        <p:nvPicPr>
          <p:cNvPr id="4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906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 descr="示例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38" y="5229225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339975" y="5497513"/>
            <a:ext cx="43926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+mn-ea"/>
                <a:ea typeface="+mn-ea"/>
              </a:rPr>
              <a:t>在窗体中显示</a:t>
            </a:r>
            <a:r>
              <a:rPr lang="en-US" altLang="zh-CN" sz="2800" dirty="0" err="1">
                <a:latin typeface="+mn-ea"/>
                <a:ea typeface="+mn-ea"/>
              </a:rPr>
              <a:t>HelloWorld</a:t>
            </a:r>
            <a:endParaRPr lang="zh-CN" altLang="en-US" sz="2800" dirty="0">
              <a:latin typeface="+mn-ea"/>
              <a:ea typeface="+mn-ea"/>
            </a:endParaRPr>
          </a:p>
        </p:txBody>
      </p:sp>
      <p:pic>
        <p:nvPicPr>
          <p:cNvPr id="35842" name="图片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1144588"/>
            <a:ext cx="828675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843213" y="3187700"/>
            <a:ext cx="885825" cy="33178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211638" y="3187700"/>
            <a:ext cx="885825" cy="33178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2459038" y="2655888"/>
            <a:ext cx="1655762" cy="331787"/>
          </a:xfrm>
          <a:prstGeom prst="wedgeRoundRectCallout">
            <a:avLst>
              <a:gd name="adj1" fmla="val -1972"/>
              <a:gd name="adj2" fmla="val 10459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拖入</a:t>
            </a:r>
            <a:r>
              <a:rPr lang="en-US" altLang="zh-CN" sz="1600" b="1">
                <a:ea typeface="微软雅黑" pitchFamily="34" charset="-122"/>
              </a:rPr>
              <a:t>Label</a:t>
            </a:r>
            <a:r>
              <a:rPr lang="zh-CN" altLang="en-US" sz="1600" b="1">
                <a:ea typeface="微软雅黑" pitchFamily="34" charset="-122"/>
              </a:rPr>
              <a:t>控件</a:t>
            </a:r>
          </a:p>
        </p:txBody>
      </p:sp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4298950" y="2655888"/>
            <a:ext cx="1712913" cy="331787"/>
          </a:xfrm>
          <a:prstGeom prst="wedgeRoundRectCallout">
            <a:avLst>
              <a:gd name="adj1" fmla="val -37699"/>
              <a:gd name="adj2" fmla="val 10459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拖入</a:t>
            </a:r>
            <a:r>
              <a:rPr lang="en-US" altLang="zh-CN" sz="1600" b="1">
                <a:ea typeface="微软雅黑" pitchFamily="34" charset="-122"/>
              </a:rPr>
              <a:t>Button</a:t>
            </a:r>
            <a:r>
              <a:rPr lang="zh-CN" altLang="en-US" sz="1600" b="1">
                <a:ea typeface="微软雅黑" pitchFamily="34" charset="-122"/>
              </a:rPr>
              <a:t>控件</a:t>
            </a:r>
          </a:p>
        </p:txBody>
      </p:sp>
      <p:pic>
        <p:nvPicPr>
          <p:cNvPr id="35843" name="图片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8913" y="1152525"/>
            <a:ext cx="8272462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828925" y="3187700"/>
            <a:ext cx="641350" cy="2905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270375" y="3171825"/>
            <a:ext cx="841375" cy="30638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5" name="圆角矩形标注 7"/>
          <p:cNvSpPr>
            <a:spLocks noChangeArrowheads="1"/>
          </p:cNvSpPr>
          <p:nvPr/>
        </p:nvSpPr>
        <p:spPr bwMode="auto">
          <a:xfrm>
            <a:off x="1965325" y="2698750"/>
            <a:ext cx="1849438" cy="331788"/>
          </a:xfrm>
          <a:prstGeom prst="wedgeRoundRectCallout">
            <a:avLst>
              <a:gd name="adj1" fmla="val -3662"/>
              <a:gd name="adj2" fmla="val 9649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设置</a:t>
            </a:r>
            <a:r>
              <a:rPr lang="en-US" altLang="zh-CN" sz="1600" b="1">
                <a:ea typeface="微软雅黑" pitchFamily="34" charset="-122"/>
              </a:rPr>
              <a:t>Text</a:t>
            </a:r>
            <a:r>
              <a:rPr lang="zh-CN" altLang="en-US" sz="1600" b="1">
                <a:ea typeface="微软雅黑" pitchFamily="34" charset="-122"/>
              </a:rPr>
              <a:t>属性为空</a:t>
            </a:r>
          </a:p>
        </p:txBody>
      </p:sp>
      <p:sp>
        <p:nvSpPr>
          <p:cNvPr id="16" name="圆角矩形标注 7"/>
          <p:cNvSpPr>
            <a:spLocks noChangeArrowheads="1"/>
          </p:cNvSpPr>
          <p:nvPr/>
        </p:nvSpPr>
        <p:spPr bwMode="auto">
          <a:xfrm>
            <a:off x="3876675" y="2690813"/>
            <a:ext cx="2371725" cy="331787"/>
          </a:xfrm>
          <a:prstGeom prst="wedgeRoundRectCallout">
            <a:avLst>
              <a:gd name="adj1" fmla="val 1500"/>
              <a:gd name="adj2" fmla="val 88389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设置</a:t>
            </a:r>
            <a:r>
              <a:rPr lang="en-US" altLang="zh-CN" sz="1600" b="1">
                <a:ea typeface="微软雅黑" pitchFamily="34" charset="-122"/>
              </a:rPr>
              <a:t>Text</a:t>
            </a:r>
            <a:r>
              <a:rPr lang="zh-CN" altLang="en-US" sz="1600" b="1">
                <a:ea typeface="微软雅黑" pitchFamily="34" charset="-122"/>
              </a:rPr>
              <a:t>属性为“显示”</a:t>
            </a:r>
          </a:p>
        </p:txBody>
      </p:sp>
      <p:sp>
        <p:nvSpPr>
          <p:cNvPr id="17" name="圆角矩形标注 7"/>
          <p:cNvSpPr>
            <a:spLocks noChangeArrowheads="1"/>
          </p:cNvSpPr>
          <p:nvPr/>
        </p:nvSpPr>
        <p:spPr bwMode="auto">
          <a:xfrm>
            <a:off x="3365500" y="3754438"/>
            <a:ext cx="2578100" cy="331787"/>
          </a:xfrm>
          <a:prstGeom prst="wedgeRoundRectCallout">
            <a:avLst>
              <a:gd name="adj1" fmla="val -4324"/>
              <a:gd name="adj2" fmla="val -11822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双击按钮，添加单击事件</a:t>
            </a:r>
          </a:p>
        </p:txBody>
      </p:sp>
      <p:sp>
        <p:nvSpPr>
          <p:cNvPr id="18" name="流程图: 可选过程 3"/>
          <p:cNvSpPr>
            <a:spLocks noChangeArrowheads="1"/>
          </p:cNvSpPr>
          <p:nvPr/>
        </p:nvSpPr>
        <p:spPr bwMode="auto">
          <a:xfrm>
            <a:off x="111125" y="1133475"/>
            <a:ext cx="8853488" cy="4240213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private void button1_Click(object sender, </a:t>
            </a:r>
            <a:r>
              <a:rPr lang="en-US" altLang="zh-CN" sz="2000" dirty="0" err="1" smtClean="0">
                <a:latin typeface="+mn-ea"/>
                <a:ea typeface="+mn-ea"/>
              </a:rPr>
              <a:t>EventArgs</a:t>
            </a:r>
            <a:r>
              <a:rPr lang="en-US" altLang="zh-CN" sz="2000" dirty="0" smtClean="0">
                <a:latin typeface="+mn-ea"/>
                <a:ea typeface="+mn-ea"/>
              </a:rPr>
              <a:t> e)</a:t>
            </a:r>
            <a:endParaRPr lang="zh-CN" altLang="zh-CN" sz="2000" dirty="0" smtClean="0">
              <a:latin typeface="+mn-ea"/>
              <a:ea typeface="+mn-ea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  <a:endParaRPr lang="zh-CN" altLang="zh-CN" sz="2000" dirty="0" smtClean="0">
              <a:latin typeface="+mn-ea"/>
              <a:ea typeface="+mn-ea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	  //</a:t>
            </a:r>
            <a:r>
              <a:rPr lang="zh-CN" altLang="zh-CN" sz="2000" dirty="0" smtClean="0">
                <a:latin typeface="+mn-ea"/>
                <a:ea typeface="+mn-ea"/>
              </a:rPr>
              <a:t>单击按钮，将自动调用本方法处理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		</a:t>
            </a:r>
            <a:r>
              <a:rPr lang="en-US" altLang="zh-CN" sz="2000" dirty="0" err="1" smtClean="0">
                <a:latin typeface="+mn-ea"/>
                <a:ea typeface="+mn-ea"/>
              </a:rPr>
              <a:t>this.lbl_show.Text</a:t>
            </a:r>
            <a:r>
              <a:rPr lang="en-US" altLang="zh-CN" sz="2000" dirty="0" smtClean="0">
                <a:latin typeface="+mn-ea"/>
                <a:ea typeface="+mn-ea"/>
              </a:rPr>
              <a:t> = “Hello World!”;</a:t>
            </a:r>
            <a:endParaRPr lang="zh-CN" altLang="zh-CN" sz="2000" dirty="0" smtClean="0">
              <a:latin typeface="+mn-ea"/>
              <a:ea typeface="+mn-ea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}</a:t>
            </a:r>
            <a:endParaRPr lang="zh-CN" altLang="zh-CN" sz="2000" dirty="0" smtClean="0">
              <a:latin typeface="+mn-ea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85800" y="1628775"/>
            <a:ext cx="6794500" cy="16541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0" name="圆角矩形标注 7"/>
          <p:cNvSpPr>
            <a:spLocks noChangeArrowheads="1"/>
          </p:cNvSpPr>
          <p:nvPr/>
        </p:nvSpPr>
        <p:spPr bwMode="auto">
          <a:xfrm>
            <a:off x="5673725" y="2228850"/>
            <a:ext cx="2305050" cy="331788"/>
          </a:xfrm>
          <a:prstGeom prst="wedgeRoundRectCallout">
            <a:avLst>
              <a:gd name="adj1" fmla="val -58662"/>
              <a:gd name="adj2" fmla="val -2909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按钮单击事件处理程序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8775" y="3495675"/>
            <a:ext cx="85010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 err="1">
                <a:latin typeface="+mn-ea"/>
                <a:ea typeface="+mn-ea"/>
              </a:rPr>
              <a:t>this.lbl_show</a:t>
            </a:r>
            <a:r>
              <a:rPr lang="zh-CN" altLang="zh-CN" sz="2000" dirty="0">
                <a:latin typeface="+mn-ea"/>
                <a:ea typeface="+mn-ea"/>
              </a:rPr>
              <a:t>表示在当前</a:t>
            </a:r>
            <a:r>
              <a:rPr lang="en-US" altLang="zh-CN" sz="2000" dirty="0">
                <a:latin typeface="+mn-ea"/>
                <a:ea typeface="+mn-ea"/>
              </a:rPr>
              <a:t>Form1</a:t>
            </a:r>
            <a:r>
              <a:rPr lang="zh-CN" altLang="zh-CN" sz="2000" dirty="0">
                <a:latin typeface="+mn-ea"/>
                <a:ea typeface="+mn-ea"/>
              </a:rPr>
              <a:t>窗体中获取</a:t>
            </a:r>
            <a:r>
              <a:rPr lang="en-US" altLang="zh-CN" sz="2000" dirty="0">
                <a:latin typeface="+mn-ea"/>
                <a:ea typeface="+mn-ea"/>
              </a:rPr>
              <a:t>Name</a:t>
            </a:r>
            <a:r>
              <a:rPr lang="zh-CN" altLang="zh-CN" sz="2000" dirty="0">
                <a:latin typeface="+mn-ea"/>
                <a:ea typeface="+mn-ea"/>
              </a:rPr>
              <a:t>为“</a:t>
            </a:r>
            <a:r>
              <a:rPr lang="en-US" altLang="zh-CN" sz="2000" dirty="0" err="1">
                <a:latin typeface="+mn-ea"/>
                <a:ea typeface="+mn-ea"/>
              </a:rPr>
              <a:t>lbl_show</a:t>
            </a:r>
            <a:r>
              <a:rPr lang="zh-CN" altLang="zh-CN" sz="2000" dirty="0">
                <a:latin typeface="+mn-ea"/>
                <a:ea typeface="+mn-ea"/>
              </a:rPr>
              <a:t>”的控件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1266825" y="4733925"/>
            <a:ext cx="5559425" cy="512763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F5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运行应用程序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4775" y="1184275"/>
            <a:ext cx="5357813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圆角矩形标注 7"/>
          <p:cNvSpPr>
            <a:spLocks noChangeArrowheads="1"/>
          </p:cNvSpPr>
          <p:nvPr/>
        </p:nvSpPr>
        <p:spPr bwMode="auto">
          <a:xfrm>
            <a:off x="5167313" y="1592263"/>
            <a:ext cx="1109662" cy="314325"/>
          </a:xfrm>
          <a:prstGeom prst="wedgeRoundRectCallout">
            <a:avLst>
              <a:gd name="adj1" fmla="val -45819"/>
              <a:gd name="adj2" fmla="val 10459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点击按钮</a:t>
            </a:r>
          </a:p>
        </p:txBody>
      </p:sp>
      <p:pic>
        <p:nvPicPr>
          <p:cNvPr id="3584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7950" y="2882900"/>
            <a:ext cx="5354638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2189163" y="3754438"/>
            <a:ext cx="1611312" cy="3317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9" name="圆角矩形标注 7"/>
          <p:cNvSpPr>
            <a:spLocks noChangeArrowheads="1"/>
          </p:cNvSpPr>
          <p:nvPr/>
        </p:nvSpPr>
        <p:spPr bwMode="auto">
          <a:xfrm>
            <a:off x="3529013" y="3357563"/>
            <a:ext cx="2597150" cy="341312"/>
          </a:xfrm>
          <a:prstGeom prst="wedgeRoundRectCallout">
            <a:avLst>
              <a:gd name="adj1" fmla="val -40986"/>
              <a:gd name="adj2" fmla="val 8784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在窗体中显示</a:t>
            </a:r>
            <a:r>
              <a:rPr lang="en-US" altLang="zh-CN" sz="1600" b="1">
                <a:ea typeface="微软雅黑" pitchFamily="34" charset="-122"/>
              </a:rPr>
              <a:t>HelloWorld</a:t>
            </a:r>
            <a:endParaRPr lang="zh-CN" altLang="en-US" sz="1600" b="1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7" grpId="0"/>
      <p:bldP spid="7" grpId="1"/>
      <p:bldP spid="22" grpId="0" animBg="1"/>
      <p:bldP spid="26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ea"/>
              </a:rPr>
              <a:t>3.2  Form</a:t>
            </a:r>
            <a:r>
              <a:rPr lang="zh-CN" altLang="en-US" dirty="0" smtClean="0">
                <a:latin typeface="+mn-ea"/>
              </a:rPr>
              <a:t>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263" y="1998663"/>
            <a:ext cx="8601075" cy="295275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latin typeface="+mn-ea"/>
              </a:rPr>
              <a:t>Form</a:t>
            </a:r>
            <a:r>
              <a:rPr lang="zh-CN" altLang="zh-CN" sz="2400" dirty="0" smtClean="0">
                <a:latin typeface="+mn-ea"/>
              </a:rPr>
              <a:t>窗体是</a:t>
            </a:r>
            <a:r>
              <a:rPr lang="en-US" altLang="zh-CN" sz="2400" dirty="0" smtClean="0">
                <a:latin typeface="+mn-ea"/>
              </a:rPr>
              <a:t>Windows</a:t>
            </a:r>
            <a:r>
              <a:rPr lang="zh-CN" altLang="zh-CN" sz="2400" dirty="0" smtClean="0">
                <a:latin typeface="+mn-ea"/>
              </a:rPr>
              <a:t>应用程序的基本单元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r>
              <a:rPr lang="en-US" altLang="zh-CN" sz="2400" dirty="0" smtClean="0">
                <a:latin typeface="+mn-ea"/>
              </a:rPr>
              <a:t>Form</a:t>
            </a:r>
            <a:r>
              <a:rPr lang="zh-CN" altLang="zh-CN" sz="2400" dirty="0" smtClean="0">
                <a:latin typeface="+mn-ea"/>
              </a:rPr>
              <a:t>窗体不仅是一个窗口，还是一个容器，窗体内可以放置各种控件来实现各种功能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r>
              <a:rPr lang="en-US" altLang="zh-CN" sz="2400" dirty="0" smtClean="0">
                <a:latin typeface="+mn-ea"/>
              </a:rPr>
              <a:t>Form</a:t>
            </a:r>
            <a:r>
              <a:rPr lang="zh-CN" altLang="zh-CN" sz="2400" dirty="0" smtClean="0">
                <a:latin typeface="+mn-ea"/>
              </a:rPr>
              <a:t>窗体也是对象，在窗体类</a:t>
            </a:r>
            <a:r>
              <a:rPr lang="en-US" altLang="zh-CN" sz="2400" dirty="0" smtClean="0">
                <a:latin typeface="+mn-ea"/>
              </a:rPr>
              <a:t>Form</a:t>
            </a:r>
            <a:r>
              <a:rPr lang="zh-CN" altLang="zh-CN" sz="2400" dirty="0" smtClean="0">
                <a:latin typeface="+mn-ea"/>
              </a:rPr>
              <a:t>中定义了生成窗体的模板，</a:t>
            </a:r>
            <a:r>
              <a:rPr lang="zh-CN" altLang="en-US" sz="2400" dirty="0" smtClean="0">
                <a:latin typeface="+mn-ea"/>
              </a:rPr>
              <a:t>对</a:t>
            </a:r>
            <a:r>
              <a:rPr lang="zh-CN" altLang="zh-CN" sz="2400" dirty="0" smtClean="0">
                <a:latin typeface="+mn-ea"/>
              </a:rPr>
              <a:t>窗体类</a:t>
            </a:r>
            <a:r>
              <a:rPr lang="zh-CN" altLang="en-US" sz="2400" dirty="0" smtClean="0">
                <a:latin typeface="+mn-ea"/>
              </a:rPr>
              <a:t>进行实例化</a:t>
            </a:r>
            <a:r>
              <a:rPr lang="zh-CN" altLang="zh-CN" sz="2400" dirty="0" smtClean="0">
                <a:latin typeface="+mn-ea"/>
              </a:rPr>
              <a:t>，</a:t>
            </a:r>
            <a:r>
              <a:rPr lang="zh-CN" altLang="en-US" sz="2400" dirty="0" smtClean="0">
                <a:latin typeface="+mn-ea"/>
              </a:rPr>
              <a:t>便</a:t>
            </a:r>
            <a:r>
              <a:rPr lang="zh-CN" altLang="zh-CN" sz="2400" dirty="0" smtClean="0">
                <a:latin typeface="+mn-ea"/>
              </a:rPr>
              <a:t>产生一个窗体对象</a:t>
            </a:r>
            <a:r>
              <a:rPr lang="zh-CN" altLang="en-US" sz="2400" dirty="0" smtClean="0">
                <a:latin typeface="+mn-ea"/>
              </a:rPr>
              <a:t>。</a:t>
            </a:r>
          </a:p>
        </p:txBody>
      </p:sp>
      <p:pic>
        <p:nvPicPr>
          <p:cNvPr id="5" name="图片 8" descr="说明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263" y="1069975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添加删除窗体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4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38" y="10525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339975" y="1341438"/>
            <a:ext cx="47529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+mn-ea"/>
                <a:ea typeface="+mn-ea"/>
              </a:rPr>
              <a:t>添加窗体</a:t>
            </a:r>
          </a:p>
        </p:txBody>
      </p:sp>
      <p:pic>
        <p:nvPicPr>
          <p:cNvPr id="36866" name="Picture 2" descr="无标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2027238"/>
            <a:ext cx="79914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613" y="2055813"/>
            <a:ext cx="7508875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7"/>
          <p:cNvSpPr>
            <a:spLocks noChangeArrowheads="1"/>
          </p:cNvSpPr>
          <p:nvPr/>
        </p:nvSpPr>
        <p:spPr bwMode="auto">
          <a:xfrm>
            <a:off x="5729288" y="3421063"/>
            <a:ext cx="2303462" cy="331787"/>
          </a:xfrm>
          <a:prstGeom prst="wedgeRoundRectCallout">
            <a:avLst>
              <a:gd name="adj1" fmla="val -59829"/>
              <a:gd name="adj2" fmla="val -1289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选择“</a:t>
            </a:r>
            <a:r>
              <a:rPr lang="en-US" altLang="zh-CN" sz="1600" b="1">
                <a:ea typeface="微软雅黑" pitchFamily="34" charset="-122"/>
              </a:rPr>
              <a:t>Windows</a:t>
            </a:r>
            <a:r>
              <a:rPr lang="zh-CN" altLang="en-US" sz="1600" b="1">
                <a:ea typeface="微软雅黑" pitchFamily="34" charset="-122"/>
              </a:rPr>
              <a:t>窗体”</a:t>
            </a:r>
          </a:p>
        </p:txBody>
      </p:sp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2840038" y="5629275"/>
            <a:ext cx="1800225" cy="331788"/>
          </a:xfrm>
          <a:prstGeom prst="wedgeRoundRectCallout">
            <a:avLst>
              <a:gd name="adj1" fmla="val -59829"/>
              <a:gd name="adj2" fmla="val -1289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输入窗体名称</a:t>
            </a:r>
          </a:p>
        </p:txBody>
      </p:sp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5294313" y="5283200"/>
            <a:ext cx="2917825" cy="346075"/>
          </a:xfrm>
          <a:prstGeom prst="wedgeRoundRectCallout">
            <a:avLst>
              <a:gd name="adj1" fmla="val 4704"/>
              <a:gd name="adj2" fmla="val 126819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点击“添加”按钮，添加成功</a:t>
            </a:r>
          </a:p>
        </p:txBody>
      </p:sp>
      <p:pic>
        <p:nvPicPr>
          <p:cNvPr id="12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388" y="10525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12"/>
          <p:cNvSpPr txBox="1"/>
          <p:nvPr/>
        </p:nvSpPr>
        <p:spPr>
          <a:xfrm>
            <a:off x="2339975" y="1341438"/>
            <a:ext cx="4752975" cy="528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+mn-ea"/>
                <a:ea typeface="+mn-ea"/>
              </a:rPr>
              <a:t>删除窗体</a:t>
            </a:r>
          </a:p>
        </p:txBody>
      </p:sp>
      <p:pic>
        <p:nvPicPr>
          <p:cNvPr id="36868" name="图片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750" y="1968500"/>
            <a:ext cx="6729413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圆角矩形标注 7"/>
          <p:cNvSpPr>
            <a:spLocks noChangeArrowheads="1"/>
          </p:cNvSpPr>
          <p:nvPr/>
        </p:nvSpPr>
        <p:spPr bwMode="auto">
          <a:xfrm>
            <a:off x="3816350" y="5030788"/>
            <a:ext cx="2555875" cy="331787"/>
          </a:xfrm>
          <a:prstGeom prst="wedgeRoundRectCallout">
            <a:avLst>
              <a:gd name="adj1" fmla="val -43190"/>
              <a:gd name="adj2" fmla="val 8433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在窗体上右键</a:t>
            </a:r>
            <a:r>
              <a:rPr lang="en-US" altLang="zh-CN" sz="1600" b="1">
                <a:ea typeface="微软雅黑" pitchFamily="34" charset="-122"/>
              </a:rPr>
              <a:t>-</a:t>
            </a:r>
            <a:r>
              <a:rPr lang="zh-CN" altLang="en-US" sz="1600" b="1">
                <a:ea typeface="微软雅黑" pitchFamily="34" charset="-122"/>
              </a:rPr>
              <a:t>删除即可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窗体的常用属性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212850"/>
            <a:ext cx="5473700" cy="5556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ea"/>
              </a:rPr>
              <a:t>Icon</a:t>
            </a:r>
            <a:r>
              <a:rPr lang="zh-CN" altLang="en-US" dirty="0" smtClean="0">
                <a:latin typeface="+mn-ea"/>
              </a:rPr>
              <a:t>属性：设置窗体图标</a:t>
            </a:r>
            <a:endParaRPr lang="zh-CN" altLang="en-US" dirty="0">
              <a:latin typeface="+mn-ea"/>
            </a:endParaRPr>
          </a:p>
        </p:txBody>
      </p:sp>
      <p:pic>
        <p:nvPicPr>
          <p:cNvPr id="37892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88" y="1782763"/>
            <a:ext cx="3887787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标注 7"/>
          <p:cNvSpPr>
            <a:spLocks noChangeArrowheads="1"/>
          </p:cNvSpPr>
          <p:nvPr/>
        </p:nvSpPr>
        <p:spPr bwMode="auto">
          <a:xfrm>
            <a:off x="4233863" y="3357563"/>
            <a:ext cx="2465387" cy="647700"/>
          </a:xfrm>
          <a:prstGeom prst="wedgeRoundRectCallout">
            <a:avLst>
              <a:gd name="adj1" fmla="val -61551"/>
              <a:gd name="adj2" fmla="val 19519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点击按钮，设置图标</a:t>
            </a:r>
            <a:r>
              <a:rPr lang="en-US" altLang="zh-CN" sz="1600" b="1">
                <a:ea typeface="微软雅黑" pitchFamily="34" charset="-122"/>
              </a:rPr>
              <a:t>,</a:t>
            </a:r>
            <a:r>
              <a:rPr lang="zh-CN" altLang="en-US" sz="1600" b="1">
                <a:ea typeface="微软雅黑" pitchFamily="34" charset="-122"/>
              </a:rPr>
              <a:t>仅支持</a:t>
            </a:r>
            <a:r>
              <a:rPr lang="en-US" altLang="zh-CN" sz="1600" b="1">
                <a:ea typeface="微软雅黑" pitchFamily="34" charset="-122"/>
              </a:rPr>
              <a:t>ico</a:t>
            </a:r>
            <a:r>
              <a:rPr lang="zh-CN" altLang="en-US" sz="1600" b="1">
                <a:ea typeface="微软雅黑" pitchFamily="34" charset="-122"/>
              </a:rPr>
              <a:t>格式图标文件</a:t>
            </a:r>
          </a:p>
        </p:txBody>
      </p:sp>
      <p:pic>
        <p:nvPicPr>
          <p:cNvPr id="3789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3109913"/>
            <a:ext cx="5049837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995738" y="3141663"/>
            <a:ext cx="495300" cy="3317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16013" y="2479675"/>
            <a:ext cx="327025" cy="3016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1619250" y="2479675"/>
            <a:ext cx="2090738" cy="363538"/>
          </a:xfrm>
          <a:prstGeom prst="wedgeRoundRectCallout">
            <a:avLst>
              <a:gd name="adj1" fmla="val -60907"/>
              <a:gd name="adj2" fmla="val -1001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点击切换到属性面板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41325" y="2479675"/>
            <a:ext cx="660400" cy="3016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4" name="圆角矩形标注 7"/>
          <p:cNvSpPr>
            <a:spLocks noChangeArrowheads="1"/>
          </p:cNvSpPr>
          <p:nvPr/>
        </p:nvSpPr>
        <p:spPr bwMode="auto">
          <a:xfrm>
            <a:off x="441325" y="1962150"/>
            <a:ext cx="2474913" cy="363538"/>
          </a:xfrm>
          <a:prstGeom prst="wedgeRoundRectCallout">
            <a:avLst>
              <a:gd name="adj1" fmla="val -37759"/>
              <a:gd name="adj2" fmla="val 89653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点击按分类或字母排序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窗体的常用属性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8888"/>
            <a:ext cx="8229600" cy="646112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latin typeface="+mn-ea"/>
              </a:rPr>
              <a:t>FormBorderStyle</a:t>
            </a:r>
            <a:r>
              <a:rPr lang="zh-CN" altLang="en-US" dirty="0" smtClean="0">
                <a:latin typeface="+mn-ea"/>
              </a:rPr>
              <a:t>属性：设置窗体的边框样式</a:t>
            </a:r>
            <a:r>
              <a:rPr lang="en-US" altLang="zh-CN" dirty="0" smtClean="0">
                <a:latin typeface="+mn-ea"/>
              </a:rPr>
              <a:t>		</a:t>
            </a:r>
            <a:endParaRPr lang="zh-CN" altLang="en-US" dirty="0">
              <a:latin typeface="+mn-ea"/>
            </a:endParaRPr>
          </a:p>
        </p:txBody>
      </p:sp>
      <p:pic>
        <p:nvPicPr>
          <p:cNvPr id="38914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16113"/>
            <a:ext cx="3706813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5150" y="3716338"/>
            <a:ext cx="1223963" cy="2333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圆角矩形标注 7"/>
          <p:cNvSpPr>
            <a:spLocks noChangeArrowheads="1"/>
          </p:cNvSpPr>
          <p:nvPr/>
        </p:nvSpPr>
        <p:spPr bwMode="auto">
          <a:xfrm>
            <a:off x="3443288" y="3667125"/>
            <a:ext cx="2257425" cy="331788"/>
          </a:xfrm>
          <a:prstGeom prst="wedgeRoundRectCallout">
            <a:avLst>
              <a:gd name="adj1" fmla="val -68560"/>
              <a:gd name="adj2" fmla="val -8843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无边框，隐藏窗体边框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835150" y="3949700"/>
            <a:ext cx="1223963" cy="2333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3419475" y="4049713"/>
            <a:ext cx="1657350" cy="331787"/>
          </a:xfrm>
          <a:prstGeom prst="wedgeRoundRectCallout">
            <a:avLst>
              <a:gd name="adj1" fmla="val -66773"/>
              <a:gd name="adj2" fmla="val -41250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固定的单行边框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25625" y="4686300"/>
            <a:ext cx="1223963" cy="2333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3409950" y="4752975"/>
            <a:ext cx="2674938" cy="331788"/>
          </a:xfrm>
          <a:prstGeom prst="wedgeRoundRectCallout">
            <a:avLst>
              <a:gd name="adj1" fmla="val -65227"/>
              <a:gd name="adj2" fmla="val -2099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可调整大小的边框，默认值</a:t>
            </a:r>
          </a:p>
        </p:txBody>
      </p:sp>
      <p:pic>
        <p:nvPicPr>
          <p:cNvPr id="3891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013" y="2820988"/>
            <a:ext cx="5502275" cy="113823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2" name="圆角矩形标注 7"/>
          <p:cNvSpPr>
            <a:spLocks noChangeArrowheads="1"/>
          </p:cNvSpPr>
          <p:nvPr/>
        </p:nvSpPr>
        <p:spPr bwMode="auto">
          <a:xfrm>
            <a:off x="2914650" y="2298700"/>
            <a:ext cx="2255838" cy="331788"/>
          </a:xfrm>
          <a:prstGeom prst="wedgeRoundRectCallout">
            <a:avLst>
              <a:gd name="adj1" fmla="val -28037"/>
              <a:gd name="adj2" fmla="val 23569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无边框窗体，运行效果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Pages>0</Pages>
  <Words>3015</Words>
  <Characters>0</Characters>
  <Application>Microsoft Office PowerPoint</Application>
  <DocSecurity>0</DocSecurity>
  <PresentationFormat>全屏显示(4:3)</PresentationFormat>
  <Lines>0</Lines>
  <Paragraphs>293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默认设计模板</vt:lpstr>
      <vt:lpstr>默认设计模板_2</vt:lpstr>
      <vt:lpstr>幻灯片 1</vt:lpstr>
      <vt:lpstr>理论内容</vt:lpstr>
      <vt:lpstr>3.1  Windows应用程序</vt:lpstr>
      <vt:lpstr>创建Windows应用程序</vt:lpstr>
      <vt:lpstr>实现HelloWorld效果</vt:lpstr>
      <vt:lpstr>3.2  Form窗体</vt:lpstr>
      <vt:lpstr>添加删除窗体</vt:lpstr>
      <vt:lpstr>窗体的常用属性</vt:lpstr>
      <vt:lpstr>窗体的常用属性</vt:lpstr>
      <vt:lpstr>窗体的常用属性</vt:lpstr>
      <vt:lpstr>窗体的常用属性</vt:lpstr>
      <vt:lpstr>窗体的常用属性</vt:lpstr>
      <vt:lpstr>窗体的常用事件</vt:lpstr>
      <vt:lpstr>窗体的常用事件</vt:lpstr>
      <vt:lpstr>窗体的常用事件</vt:lpstr>
      <vt:lpstr>3.3  多窗体应用</vt:lpstr>
      <vt:lpstr>多窗体的建立</vt:lpstr>
      <vt:lpstr>设置启动窗体</vt:lpstr>
      <vt:lpstr>窗体间的相互调用</vt:lpstr>
      <vt:lpstr>窗体间的相互调用</vt:lpstr>
      <vt:lpstr>窗体间的相互调用</vt:lpstr>
      <vt:lpstr>多文档界面的应用</vt:lpstr>
      <vt:lpstr>多文档界面的应用</vt:lpstr>
      <vt:lpstr>多文档界面的应用</vt:lpstr>
      <vt:lpstr>多文档界面的应用</vt:lpstr>
      <vt:lpstr>多文档界面的应用</vt:lpstr>
      <vt:lpstr>多文档界面的应用</vt:lpstr>
      <vt:lpstr>多文档界面的应用</vt:lpstr>
      <vt:lpstr>多文档界面的应用</vt:lpstr>
      <vt:lpstr>总结</vt:lpstr>
      <vt:lpstr>幻灯片 31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132</cp:revision>
  <dcterms:created xsi:type="dcterms:W3CDTF">2013-01-25T01:44:32Z</dcterms:created>
  <dcterms:modified xsi:type="dcterms:W3CDTF">2019-03-03T04:55:04Z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