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64" r:id="rId4"/>
    <p:sldId id="279" r:id="rId5"/>
    <p:sldId id="278" r:id="rId6"/>
    <p:sldId id="285" r:id="rId7"/>
    <p:sldId id="267" r:id="rId8"/>
    <p:sldId id="268" r:id="rId9"/>
    <p:sldId id="269" r:id="rId10"/>
    <p:sldId id="274" r:id="rId11"/>
    <p:sldId id="280" r:id="rId12"/>
    <p:sldId id="276" r:id="rId13"/>
    <p:sldId id="283" r:id="rId14"/>
    <p:sldId id="277" r:id="rId15"/>
    <p:sldId id="286" r:id="rId16"/>
    <p:sldId id="282" r:id="rId17"/>
    <p:sldId id="284" r:id="rId18"/>
    <p:sldId id="266" r:id="rId19"/>
    <p:sldId id="26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FF6"/>
    <a:srgbClr val="C7EAF6"/>
    <a:srgbClr val="00CC00"/>
    <a:srgbClr val="E5FFD0"/>
    <a:srgbClr val="2D99F3"/>
    <a:srgbClr val="F7F7CB"/>
    <a:srgbClr val="3333CC"/>
    <a:srgbClr val="DB9D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 snapToObjects="1">
      <p:cViewPr varScale="1">
        <p:scale>
          <a:sx n="91" d="100"/>
          <a:sy n="91" d="100"/>
        </p:scale>
        <p:origin x="-102" y="-282"/>
      </p:cViewPr>
      <p:guideLst>
        <p:guide orient="horz" pos="2159"/>
        <p:guide pos="2847"/>
      </p:guideLst>
    </p:cSldViewPr>
  </p:slideViewPr>
  <p:outlineViewPr>
    <p:cViewPr>
      <p:scale>
        <a:sx n="33" d="100"/>
        <a:sy n="33" d="100"/>
      </p:scale>
      <p:origin x="0" y="60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B9B9188-EC24-4301-A90B-03D74EF78C46}" type="datetimeFigureOut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fld id="{0558B0BF-3DE2-453B-A6F5-84CAF68D90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88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3D99-9D02-45A9-85A1-0A7D242861CE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78519-0AD9-44F7-AF53-EC0F2333E5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52E39-785E-42F4-AD24-AD476D3EC61E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50090-25A5-4679-9D8E-47BA284DA6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47DE-0C28-45A0-B5C7-1ADA0FF9430F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E03ED-E4B7-42AD-9794-51F8D80F65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E0E7-BD0C-433E-A665-AD6AD8951BE3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A8AC4-73B9-4F07-848A-41613710D42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5B6B-5539-4031-A5D7-8921AA13850C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1A1D-BA59-4992-AD8B-6C0B35AC839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FC4BA-2215-4B0B-A23D-E331CDB3D528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BC5A9-3D1D-44B5-B423-0A8AE09C74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6562-B05F-4EE2-A253-85E89C091857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8705C-90FA-4E05-BB86-0D8F8FC7F77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AEC72-D02D-4733-A19D-F88B07F07A7E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36704-BE44-4AFB-979A-184E817CC1D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2A76D-802E-4046-8A90-2C3ECF2B5200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493E8-EE5B-4220-88B1-12CA290949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8D900-F613-4718-B0C6-20B1FE136930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0828E-A81A-4323-A721-C72A84303E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5C2B-584E-4604-A401-3CC0234040C4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A1085-ADAF-459E-BC09-6BAF2EDE6E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276B38F-F6D0-4B9A-B3DA-B6C3B10FC60B}" type="datetime1">
              <a:rPr lang="zh-CN" altLang="en-US"/>
              <a:pPr>
                <a:defRPr/>
              </a:pPr>
              <a:t>2019/2/26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E4841400-44C6-453A-ABA8-E5A3077A4DA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内页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 userDrawn="1"/>
        </p:nvSpPr>
        <p:spPr bwMode="auto">
          <a:xfrm>
            <a:off x="457200" y="6526213"/>
            <a:ext cx="2133600" cy="3317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fld id="{184667ED-71B1-4411-A0E8-721467D28AB6}" type="datetime1"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buFont typeface="Arial" panose="020B0604020202020204" pitchFamily="34" charset="0"/>
                <a:buNone/>
                <a:defRPr/>
              </a:pPr>
              <a:t>2019/2/26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 userDrawn="1"/>
        </p:nvSpPr>
        <p:spPr bwMode="auto">
          <a:xfrm>
            <a:off x="8529638" y="6488113"/>
            <a:ext cx="579437" cy="2873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r" eaLnBrk="1" hangingPunct="1">
              <a:buFont typeface="Arial" charset="0"/>
              <a:buNone/>
            </a:pPr>
            <a:fld id="{9AB7F676-E1BC-4D2F-8AB1-59ED7CA2B962}" type="slidenum">
              <a:rPr lang="zh-CN" altLang="en-US" sz="14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</a:pPr>
              <a:t>‹#›</a:t>
            </a:fld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14375" y="5013325"/>
            <a:ext cx="785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7300"/>
            <a:ext cx="8229600" cy="485775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程序结构分析</a:t>
            </a:r>
            <a:endParaRPr lang="en-US" altLang="zh-CN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229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</a:rPr>
              <a:t>初识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zh-CN" smtClean="0">
                <a:latin typeface="微软雅黑" pitchFamily="34" charset="-122"/>
              </a:rPr>
              <a:t>程序</a:t>
            </a:r>
            <a:endParaRPr lang="zh-CN" altLang="en-US" smtClean="0">
              <a:latin typeface="微软雅黑" pitchFamily="34" charset="-122"/>
            </a:endParaRPr>
          </a:p>
        </p:txBody>
      </p:sp>
      <p:sp>
        <p:nvSpPr>
          <p:cNvPr id="11268" name="流程图: 可选过程 3"/>
          <p:cNvSpPr>
            <a:spLocks noChangeArrowheads="1"/>
          </p:cNvSpPr>
          <p:nvPr/>
        </p:nvSpPr>
        <p:spPr bwMode="auto">
          <a:xfrm>
            <a:off x="611188" y="2060575"/>
            <a:ext cx="7856537" cy="37449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 eaLnBrk="1" hangingPunct="1">
              <a:buFont typeface="Arial" charset="0"/>
              <a:buNone/>
            </a:pPr>
            <a:r>
              <a:rPr lang="en-US" altLang="zh-CN" b="1"/>
              <a:t>using</a:t>
            </a:r>
            <a:r>
              <a:rPr lang="en-US" altLang="zh-CN"/>
              <a:t> System;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namespace MyFirstCharp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{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class Program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{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 static void </a:t>
            </a:r>
            <a:r>
              <a:rPr lang="en-US" altLang="zh-CN" b="1"/>
              <a:t>Main</a:t>
            </a:r>
            <a:r>
              <a:rPr lang="en-US" altLang="zh-CN"/>
              <a:t>(string[] args)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{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    //</a:t>
            </a:r>
            <a:r>
              <a:rPr lang="zh-CN" altLang="zh-CN"/>
              <a:t>用于向控制台进行输出</a:t>
            </a:r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    </a:t>
            </a:r>
            <a:r>
              <a:rPr lang="en-US" altLang="zh-CN" b="1"/>
              <a:t>Console.WriteLine("Hello,C#!")</a:t>
            </a:r>
            <a:r>
              <a:rPr lang="zh-CN" altLang="zh-CN" b="1"/>
              <a:t>；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}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}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}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endParaRPr lang="zh-CN" altLang="en-US" b="1"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7088" y="2317750"/>
            <a:ext cx="1657350" cy="2476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024063" y="1711325"/>
            <a:ext cx="1763712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using</a:t>
            </a:r>
            <a:r>
              <a:rPr lang="zh-CN" altLang="en-US" sz="1600" b="1">
                <a:ea typeface="微软雅黑" pitchFamily="34" charset="-122"/>
              </a:rPr>
              <a:t>关键字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7088" y="2565400"/>
            <a:ext cx="2992437" cy="2714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42988" y="3159125"/>
            <a:ext cx="1584325" cy="2381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2938463" y="2651125"/>
            <a:ext cx="1763712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Class</a:t>
            </a:r>
            <a:r>
              <a:rPr lang="zh-CN" altLang="en-US" sz="1600" b="1">
                <a:ea typeface="微软雅黑" pitchFamily="34" charset="-122"/>
              </a:rPr>
              <a:t>关键字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31913" y="3644900"/>
            <a:ext cx="3792537" cy="1446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3362325" y="3278188"/>
            <a:ext cx="17637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Main</a:t>
            </a:r>
            <a:r>
              <a:rPr lang="zh-CN" altLang="en-US" sz="1600" b="1">
                <a:ea typeface="微软雅黑" pitchFamily="34" charset="-122"/>
              </a:rPr>
              <a:t>函数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787775" y="2054225"/>
            <a:ext cx="22971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namespace</a:t>
            </a:r>
            <a:r>
              <a:rPr lang="zh-CN" altLang="en-US" sz="1600" b="1">
                <a:ea typeface="微软雅黑" pitchFamily="34" charset="-122"/>
              </a:rPr>
              <a:t>关键字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28775" y="4159250"/>
            <a:ext cx="2798763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4321175" y="3781425"/>
            <a:ext cx="17637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6" grpId="0" animBg="1"/>
      <p:bldP spid="8" grpId="0" animBg="1"/>
      <p:bldP spid="9" grpId="0" animBg="1"/>
      <p:bldP spid="11" grpId="0" animBg="1"/>
      <p:bldP spid="14" grpId="0" animBg="1"/>
      <p:bldP spid="12" grpId="0" animBg="1"/>
      <p:bldP spid="15" grpId="0" animBg="1"/>
      <p:bldP spid="10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70000"/>
            <a:ext cx="8437563" cy="485775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itchFamily="34" charset="-122"/>
              </a:rPr>
              <a:t>C#</a:t>
            </a:r>
            <a:r>
              <a:rPr lang="zh-CN" altLang="en-US" dirty="0" smtClean="0">
                <a:latin typeface="微软雅黑" pitchFamily="34" charset="-122"/>
              </a:rPr>
              <a:t>中的注释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zh-CN" altLang="zh-CN" dirty="0" smtClean="0"/>
              <a:t>注释是指在程序的某些位置添加的一些说明性的文字，用于提高程序代码的可读性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/>
            <a:r>
              <a:rPr lang="zh-CN" altLang="zh-CN" dirty="0" smtClean="0">
                <a:latin typeface="微软雅黑" pitchFamily="34" charset="-122"/>
              </a:rPr>
              <a:t>“</a:t>
            </a:r>
            <a:r>
              <a:rPr lang="en-US" altLang="zh-CN" dirty="0" smtClean="0">
                <a:latin typeface="微软雅黑" pitchFamily="34" charset="-122"/>
              </a:rPr>
              <a:t>//</a:t>
            </a:r>
            <a:r>
              <a:rPr lang="zh-CN" altLang="zh-CN" dirty="0" smtClean="0">
                <a:latin typeface="微软雅黑" pitchFamily="34" charset="-122"/>
              </a:rPr>
              <a:t>”为单行注释，解释说明作用，不</a:t>
            </a:r>
            <a:r>
              <a:rPr lang="zh-CN" altLang="en-US" dirty="0" smtClean="0">
                <a:latin typeface="微软雅黑" pitchFamily="34" charset="-122"/>
              </a:rPr>
              <a:t>作</a:t>
            </a:r>
            <a:r>
              <a:rPr lang="zh-CN" altLang="zh-CN" dirty="0" smtClean="0">
                <a:latin typeface="微软雅黑" pitchFamily="34" charset="-122"/>
              </a:rPr>
              <a:t>为代码执行。</a:t>
            </a:r>
          </a:p>
          <a:p>
            <a:pPr lvl="1"/>
            <a:r>
              <a:rPr lang="en-US" altLang="zh-CN" dirty="0" smtClean="0">
                <a:latin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</a:rPr>
              <a:t>“</a:t>
            </a:r>
            <a:r>
              <a:rPr lang="en-US" altLang="zh-CN" dirty="0" smtClean="0">
                <a:latin typeface="微软雅黑" pitchFamily="34" charset="-122"/>
              </a:rPr>
              <a:t>/*  */</a:t>
            </a:r>
            <a:r>
              <a:rPr lang="zh-CN" altLang="zh-CN" dirty="0" smtClean="0">
                <a:latin typeface="微软雅黑" pitchFamily="34" charset="-122"/>
              </a:rPr>
              <a:t>”为多行注释。</a:t>
            </a:r>
          </a:p>
          <a:p>
            <a:pPr lvl="1"/>
            <a:r>
              <a:rPr lang="en-US" altLang="zh-CN" dirty="0" smtClean="0">
                <a:latin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</a:rPr>
              <a:t>“</a:t>
            </a:r>
            <a:r>
              <a:rPr lang="en-US" altLang="zh-CN" sz="2000" dirty="0" smtClean="0">
                <a:latin typeface="微软雅黑" pitchFamily="34" charset="-122"/>
              </a:rPr>
              <a:t>/// &lt;summary&gt;</a:t>
            </a:r>
            <a:r>
              <a:rPr lang="zh-CN" altLang="zh-CN" dirty="0" smtClean="0">
                <a:latin typeface="微软雅黑" pitchFamily="34" charset="-122"/>
              </a:rPr>
              <a:t>”为函数注释。</a:t>
            </a:r>
            <a:endParaRPr lang="zh-CN" altLang="en-US" dirty="0" smtClean="0">
              <a:latin typeface="微软雅黑" pitchFamily="34" charset="-122"/>
            </a:endParaRPr>
          </a:p>
        </p:txBody>
      </p:sp>
      <p:sp>
        <p:nvSpPr>
          <p:cNvPr id="13315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</a:rPr>
              <a:t>初识</a:t>
            </a:r>
            <a:r>
              <a:rPr lang="en-US" altLang="zh-CN" dirty="0" smtClean="0">
                <a:latin typeface="微软雅黑" pitchFamily="34" charset="-122"/>
              </a:rPr>
              <a:t>C#</a:t>
            </a:r>
            <a:r>
              <a:rPr lang="zh-CN" altLang="zh-CN" dirty="0" smtClean="0">
                <a:latin typeface="微软雅黑" pitchFamily="34" charset="-122"/>
              </a:rPr>
              <a:t>程序</a:t>
            </a:r>
            <a:endParaRPr lang="zh-CN" altLang="en-US" dirty="0" smtClean="0">
              <a:latin typeface="微软雅黑" pitchFamily="34" charset="-122"/>
            </a:endParaRPr>
          </a:p>
        </p:txBody>
      </p:sp>
      <p:pic>
        <p:nvPicPr>
          <p:cNvPr id="12292" name="图片 5" descr="注意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963863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4339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itchFamily="34" charset="-122"/>
              </a:rPr>
              <a:t>1.4</a:t>
            </a:r>
            <a:r>
              <a:rPr lang="zh-CN" altLang="en-US" smtClean="0"/>
              <a:t>  </a:t>
            </a:r>
            <a:r>
              <a:rPr lang="zh-CN" altLang="zh-CN" smtClean="0"/>
              <a:t>控制台的输出</a:t>
            </a:r>
            <a:endParaRPr lang="zh-CN" altLang="en-US" smtClean="0"/>
          </a:p>
        </p:txBody>
      </p:sp>
      <p:sp>
        <p:nvSpPr>
          <p:cNvPr id="13316" name="流程图: 可选过程 3"/>
          <p:cNvSpPr>
            <a:spLocks noChangeArrowheads="1"/>
          </p:cNvSpPr>
          <p:nvPr/>
        </p:nvSpPr>
        <p:spPr bwMode="auto">
          <a:xfrm>
            <a:off x="652463" y="2349500"/>
            <a:ext cx="7856537" cy="2160588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zh-CN" dirty="0">
                <a:latin typeface="+mn-ea"/>
                <a:ea typeface="+mn-ea"/>
              </a:rPr>
              <a:t>Console.Write(“控制字符串”);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zh-CN" dirty="0">
                <a:latin typeface="+mn-ea"/>
                <a:ea typeface="+mn-ea"/>
              </a:rPr>
              <a:t>Console.WriteLine(“控制字符串”);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zh-CN" dirty="0">
              <a:latin typeface="+mn-ea"/>
              <a:ea typeface="+mn-ea"/>
            </a:endParaRPr>
          </a:p>
        </p:txBody>
      </p:sp>
      <p:pic>
        <p:nvPicPr>
          <p:cNvPr id="7" name="图片 6" descr="语法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319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27088" y="2492375"/>
            <a:ext cx="3529012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7088" y="3003550"/>
            <a:ext cx="388937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354513" y="1854200"/>
            <a:ext cx="2297112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输出后不换行</a:t>
            </a: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716463" y="2613025"/>
            <a:ext cx="2295525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输出后换行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5363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 </a:t>
            </a:r>
            <a:r>
              <a:rPr lang="zh-CN" altLang="zh-CN" dirty="0" smtClean="0"/>
              <a:t>控制台的输出</a:t>
            </a:r>
            <a:endParaRPr lang="zh-CN" altLang="en-US" dirty="0" smtClean="0"/>
          </a:p>
        </p:txBody>
      </p:sp>
      <p:sp>
        <p:nvSpPr>
          <p:cNvPr id="13316" name="流程图: 可选过程 3"/>
          <p:cNvSpPr>
            <a:spLocks noChangeArrowheads="1"/>
          </p:cNvSpPr>
          <p:nvPr/>
        </p:nvSpPr>
        <p:spPr bwMode="auto">
          <a:xfrm>
            <a:off x="652463" y="1989138"/>
            <a:ext cx="7856537" cy="33115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static void </a:t>
            </a:r>
            <a:r>
              <a:rPr lang="en-US" altLang="zh-CN" b="1" dirty="0" smtClean="0"/>
              <a:t>Main</a:t>
            </a:r>
            <a:r>
              <a:rPr lang="en-US" altLang="zh-CN" dirty="0" smtClean="0"/>
              <a:t>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{</a:t>
            </a:r>
            <a:endParaRPr lang="zh-CN" altLang="zh-CN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      </a:t>
            </a:r>
            <a:r>
              <a:rPr lang="en-US" altLang="zh-CN" dirty="0" smtClean="0">
                <a:latin typeface="+mn-ea"/>
                <a:ea typeface="+mn-ea"/>
              </a:rPr>
              <a:t>  //</a:t>
            </a:r>
            <a:r>
              <a:rPr lang="en-US" altLang="zh-CN" dirty="0" err="1" smtClean="0">
                <a:latin typeface="+mn-ea"/>
                <a:ea typeface="+mn-ea"/>
              </a:rPr>
              <a:t>Console.Write</a:t>
            </a:r>
            <a:r>
              <a:rPr lang="zh-CN" altLang="zh-CN" dirty="0" smtClean="0">
                <a:latin typeface="+mn-ea"/>
                <a:ea typeface="+mn-ea"/>
              </a:rPr>
              <a:t>输出不换行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</a:t>
            </a:r>
            <a:r>
              <a:rPr lang="en-US" altLang="zh-CN" dirty="0" smtClean="0">
                <a:latin typeface="+mn-ea"/>
                <a:ea typeface="+mn-ea"/>
              </a:rPr>
              <a:t>("Hello");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</a:t>
            </a:r>
            <a:r>
              <a:rPr lang="en-US" altLang="zh-CN" dirty="0" smtClean="0">
                <a:latin typeface="+mn-ea"/>
                <a:ea typeface="+mn-ea"/>
              </a:rPr>
              <a:t>("</a:t>
            </a:r>
            <a:r>
              <a:rPr lang="en-US" altLang="zh-CN" dirty="0" err="1" smtClean="0">
                <a:latin typeface="+mn-ea"/>
                <a:ea typeface="+mn-ea"/>
              </a:rPr>
              <a:t>Mstanford</a:t>
            </a:r>
            <a:r>
              <a:rPr lang="en-US" altLang="zh-CN" dirty="0" smtClean="0">
                <a:latin typeface="+mn-ea"/>
                <a:ea typeface="+mn-ea"/>
              </a:rPr>
              <a:t>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//</a:t>
            </a:r>
            <a:r>
              <a:rPr lang="en-US" altLang="zh-CN" dirty="0" err="1" smtClean="0">
                <a:latin typeface="+mn-ea"/>
                <a:ea typeface="+mn-ea"/>
              </a:rPr>
              <a:t>Console.WriteLine</a:t>
            </a:r>
            <a:r>
              <a:rPr lang="zh-CN" altLang="zh-CN" dirty="0" smtClean="0">
                <a:latin typeface="+mn-ea"/>
                <a:ea typeface="+mn-ea"/>
              </a:rPr>
              <a:t>输出后换行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Console.WriteLine</a:t>
            </a:r>
            <a:r>
              <a:rPr lang="en-US" altLang="zh-CN" dirty="0" smtClean="0">
                <a:latin typeface="+mn-ea"/>
                <a:ea typeface="+mn-ea"/>
              </a:rPr>
              <a:t>("");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Console.WriteLine</a:t>
            </a:r>
            <a:r>
              <a:rPr lang="en-US" altLang="zh-CN" dirty="0" smtClean="0">
                <a:latin typeface="+mn-ea"/>
                <a:ea typeface="+mn-ea"/>
              </a:rPr>
              <a:t>("-------------------");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Console.WriteLine</a:t>
            </a:r>
            <a:r>
              <a:rPr lang="en-US" altLang="zh-CN" dirty="0" smtClean="0">
                <a:latin typeface="+mn-ea"/>
                <a:ea typeface="+mn-ea"/>
              </a:rPr>
              <a:t>("Hello");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    </a:t>
            </a:r>
            <a:r>
              <a:rPr lang="en-US" altLang="zh-CN" dirty="0" err="1" smtClean="0">
                <a:latin typeface="+mn-ea"/>
                <a:ea typeface="+mn-ea"/>
              </a:rPr>
              <a:t>Console.WriteLine</a:t>
            </a:r>
            <a:r>
              <a:rPr lang="en-US" altLang="zh-CN" dirty="0" smtClean="0">
                <a:latin typeface="+mn-ea"/>
                <a:ea typeface="+mn-ea"/>
              </a:rPr>
              <a:t>("</a:t>
            </a:r>
            <a:r>
              <a:rPr lang="en-US" altLang="zh-CN" dirty="0" err="1" smtClean="0">
                <a:latin typeface="+mn-ea"/>
                <a:ea typeface="+mn-ea"/>
              </a:rPr>
              <a:t>Mstanford</a:t>
            </a:r>
            <a:r>
              <a:rPr lang="en-US" altLang="zh-CN" dirty="0" smtClean="0">
                <a:latin typeface="+mn-ea"/>
                <a:ea typeface="+mn-ea"/>
              </a:rPr>
              <a:t>");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}</a:t>
            </a:r>
            <a:endParaRPr lang="zh-CN" altLang="zh-CN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</p:txBody>
      </p:sp>
      <p:pic>
        <p:nvPicPr>
          <p:cNvPr id="14341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10144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041525"/>
            <a:ext cx="6656388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2" descr="提示副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13" y="52800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6072188"/>
            <a:ext cx="868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zh-CN" sz="2000" dirty="0">
                <a:latin typeface="+mn-ea"/>
                <a:ea typeface="+mn-ea"/>
              </a:rPr>
              <a:t>在键入cw后，连续两次按下Tab键，快速生成代码“Console.WriteLine()”。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</a:pPr>
            <a:endParaRPr lang="zh-CN" altLang="zh-CN" dirty="0" smtClean="0"/>
          </a:p>
          <a:p>
            <a:pPr marL="457200" lvl="1" indent="0">
              <a:buFont typeface="Wingdings" pitchFamily="2" charset="2"/>
              <a:buNone/>
            </a:pPr>
            <a:endParaRPr lang="zh-CN" altLang="zh-CN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dirty="0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dirty="0" smtClean="0"/>
          </a:p>
        </p:txBody>
      </p:sp>
      <p:sp>
        <p:nvSpPr>
          <p:cNvPr id="15363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常用快捷键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70000"/>
            <a:ext cx="7704856" cy="469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smtClean="0"/>
              <a:t>非打印字符</a:t>
            </a:r>
            <a:endParaRPr lang="zh-CN" alt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zh-CN" sz="2800">
                <a:ea typeface="微软雅黑" pitchFamily="34" charset="-122"/>
              </a:rPr>
              <a:t>包括空格、制表符、换行符和其他转义字符。</a:t>
            </a:r>
            <a:endParaRPr lang="en-US" altLang="zh-CN" sz="28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空格：用于分割字符。</a:t>
            </a: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制表符（\t）：用于定位显示的数据，与Word中Tab键的文字定位效果类似。</a:t>
            </a: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换行符（\n）：用于实现在新的一行输出信息。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其他转义字符：如单引号（\’）、双引号（\”）等。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zh-CN" altLang="zh-CN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1800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741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smtClean="0"/>
              <a:t>非打印字符</a:t>
            </a:r>
            <a:endParaRPr lang="zh-CN" altLang="en-US" smtClean="0"/>
          </a:p>
        </p:txBody>
      </p:sp>
      <p:sp>
        <p:nvSpPr>
          <p:cNvPr id="13316" name="流程图: 可选过程 3"/>
          <p:cNvSpPr>
            <a:spLocks noChangeArrowheads="1"/>
          </p:cNvSpPr>
          <p:nvPr/>
        </p:nvSpPr>
        <p:spPr bwMode="auto">
          <a:xfrm>
            <a:off x="652463" y="1989138"/>
            <a:ext cx="7856537" cy="22320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static void </a:t>
            </a:r>
            <a:r>
              <a:rPr lang="en-US" altLang="zh-CN" b="1" dirty="0">
                <a:latin typeface="+mn-ea"/>
                <a:ea typeface="+mn-ea"/>
              </a:rPr>
              <a:t>Main</a:t>
            </a:r>
            <a:r>
              <a:rPr lang="en-US" altLang="zh-CN" dirty="0">
                <a:latin typeface="+mn-ea"/>
                <a:ea typeface="+mn-ea"/>
              </a:rPr>
              <a:t>(string[] </a:t>
            </a:r>
            <a:r>
              <a:rPr lang="en-US" altLang="zh-CN" dirty="0" err="1">
                <a:latin typeface="+mn-ea"/>
                <a:ea typeface="+mn-ea"/>
              </a:rPr>
              <a:t>args</a:t>
            </a:r>
            <a:r>
              <a:rPr lang="en-US" altLang="zh-CN" dirty="0">
                <a:latin typeface="+mn-ea"/>
                <a:ea typeface="+mn-ea"/>
              </a:rPr>
              <a:t>)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{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           </a:t>
            </a:r>
            <a:r>
              <a:rPr lang="en-US" altLang="zh-CN" dirty="0" err="1">
                <a:latin typeface="+mn-ea"/>
                <a:ea typeface="+mn-ea"/>
              </a:rPr>
              <a:t>Console.Write</a:t>
            </a:r>
            <a:r>
              <a:rPr lang="en-US" altLang="zh-CN" dirty="0">
                <a:latin typeface="+mn-ea"/>
                <a:ea typeface="+mn-ea"/>
              </a:rPr>
              <a:t>("</a:t>
            </a:r>
            <a:r>
              <a:rPr lang="zh-CN" altLang="zh-CN" dirty="0">
                <a:latin typeface="+mn-ea"/>
                <a:ea typeface="+mn-ea"/>
              </a:rPr>
              <a:t>姓名</a:t>
            </a:r>
            <a:r>
              <a:rPr lang="en-US" altLang="zh-CN" dirty="0">
                <a:latin typeface="+mn-ea"/>
                <a:ea typeface="+mn-ea"/>
              </a:rPr>
              <a:t>\t</a:t>
            </a:r>
            <a:r>
              <a:rPr lang="zh-CN" altLang="zh-CN" dirty="0">
                <a:latin typeface="+mn-ea"/>
                <a:ea typeface="+mn-ea"/>
              </a:rPr>
              <a:t>年龄</a:t>
            </a:r>
            <a:r>
              <a:rPr lang="en-US" altLang="zh-CN" dirty="0">
                <a:latin typeface="+mn-ea"/>
                <a:ea typeface="+mn-ea"/>
              </a:rPr>
              <a:t>\t</a:t>
            </a:r>
            <a:r>
              <a:rPr lang="zh-CN" altLang="zh-CN" dirty="0">
                <a:latin typeface="+mn-ea"/>
                <a:ea typeface="+mn-ea"/>
              </a:rPr>
              <a:t>分数</a:t>
            </a:r>
            <a:r>
              <a:rPr lang="en-US" altLang="zh-CN" dirty="0">
                <a:latin typeface="+mn-ea"/>
                <a:ea typeface="+mn-ea"/>
              </a:rPr>
              <a:t>\n");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           </a:t>
            </a:r>
            <a:r>
              <a:rPr lang="en-US" altLang="zh-CN" dirty="0" err="1">
                <a:latin typeface="+mn-ea"/>
                <a:ea typeface="+mn-ea"/>
              </a:rPr>
              <a:t>Console.Write</a:t>
            </a:r>
            <a:r>
              <a:rPr lang="en-US" altLang="zh-CN" dirty="0">
                <a:latin typeface="+mn-ea"/>
                <a:ea typeface="+mn-ea"/>
              </a:rPr>
              <a:t>("jack\t23\t78\n");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         	</a:t>
            </a:r>
            <a:r>
              <a:rPr lang="en-US" altLang="zh-CN" dirty="0" err="1">
                <a:latin typeface="+mn-ea"/>
                <a:ea typeface="+mn-ea"/>
              </a:rPr>
              <a:t>Console.Write</a:t>
            </a:r>
            <a:r>
              <a:rPr lang="en-US" altLang="zh-CN" dirty="0">
                <a:latin typeface="+mn-ea"/>
                <a:ea typeface="+mn-ea"/>
              </a:rPr>
              <a:t>("tom\t20\t80\n");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}</a:t>
            </a:r>
            <a:endParaRPr lang="zh-CN" altLang="zh-CN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b="1" dirty="0">
              <a:latin typeface="Adobe Gothic Std B" pitchFamily="34" charset="-128"/>
              <a:ea typeface="微软雅黑" pitchFamily="34" charset="-122"/>
            </a:endParaRPr>
          </a:p>
        </p:txBody>
      </p:sp>
      <p:pic>
        <p:nvPicPr>
          <p:cNvPr id="16389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2325" y="4616450"/>
            <a:ext cx="5000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543925" cy="485775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</a:rPr>
              <a:t>C#</a:t>
            </a:r>
            <a:r>
              <a:rPr lang="zh-CN" altLang="zh-CN" dirty="0" smtClean="0">
                <a:latin typeface="微软雅黑" pitchFamily="34" charset="-122"/>
              </a:rPr>
              <a:t>语言是一种基于微软</a:t>
            </a:r>
            <a:r>
              <a:rPr lang="en-US" altLang="zh-CN" dirty="0" smtClean="0">
                <a:latin typeface="微软雅黑" pitchFamily="34" charset="-122"/>
              </a:rPr>
              <a:t>.NET</a:t>
            </a:r>
            <a:r>
              <a:rPr lang="zh-CN" altLang="zh-CN" dirty="0" smtClean="0">
                <a:latin typeface="微软雅黑" pitchFamily="34" charset="-122"/>
              </a:rPr>
              <a:t>平台的高级编程语言，也是目前最流行的开发语言之一。</a:t>
            </a:r>
          </a:p>
          <a:p>
            <a:r>
              <a:rPr lang="zh-CN" altLang="zh-CN" dirty="0" smtClean="0">
                <a:latin typeface="微软雅黑" pitchFamily="34" charset="-122"/>
              </a:rPr>
              <a:t>Microsoft Visual Studio 2012是微软推出的新一代集成开发环境，是目前最专业、最流行的Windows平台应用程序开发环境。</a:t>
            </a:r>
          </a:p>
          <a:p>
            <a:r>
              <a:rPr lang="zh-CN" altLang="zh-CN" dirty="0" smtClean="0">
                <a:latin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</a:rPr>
              <a:t>C</a:t>
            </a:r>
            <a:r>
              <a:rPr lang="zh-CN" altLang="zh-CN" dirty="0" smtClean="0">
                <a:latin typeface="微软雅黑" pitchFamily="34" charset="-122"/>
              </a:rPr>
              <a:t>#创建控制</a:t>
            </a:r>
            <a:r>
              <a:rPr lang="zh-CN" altLang="en-US" dirty="0" smtClean="0">
                <a:latin typeface="微软雅黑" pitchFamily="34" charset="-122"/>
              </a:rPr>
              <a:t>台</a:t>
            </a:r>
            <a:r>
              <a:rPr lang="zh-CN" altLang="zh-CN" dirty="0" smtClean="0">
                <a:latin typeface="微软雅黑" pitchFamily="34" charset="-122"/>
              </a:rPr>
              <a:t>应用程序的步骤是：创建控制台应用程序、编写代码、运行程序。</a:t>
            </a:r>
          </a:p>
          <a:p>
            <a:r>
              <a:rPr lang="zh-CN" altLang="zh-CN" dirty="0" smtClean="0">
                <a:latin typeface="微软雅黑" pitchFamily="34" charset="-122"/>
              </a:rPr>
              <a:t>可使用Console.Write()或Console.WriteLine()向控制台进行输出，</a:t>
            </a:r>
            <a:r>
              <a:rPr lang="zh-CN" altLang="en-US" dirty="0" smtClean="0">
                <a:latin typeface="微软雅黑" pitchFamily="34" charset="-122"/>
              </a:rPr>
              <a:t>且</a:t>
            </a:r>
            <a:r>
              <a:rPr lang="zh-CN" altLang="zh-CN" dirty="0" smtClean="0">
                <a:latin typeface="微软雅黑" pitchFamily="34" charset="-122"/>
              </a:rPr>
              <a:t>可以使用转义字符。</a:t>
            </a:r>
          </a:p>
          <a:p>
            <a:endParaRPr lang="zh-CN" altLang="en-US" dirty="0" smtClean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22"/>
          <p:cNvSpPr>
            <a:spLocks noChangeArrowheads="1"/>
          </p:cNvSpPr>
          <p:nvPr/>
        </p:nvSpPr>
        <p:spPr bwMode="auto">
          <a:xfrm>
            <a:off x="3175" y="-17463"/>
            <a:ext cx="9180513" cy="63992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9459" name="Group 3" hidden="1"/>
          <p:cNvGrpSpPr>
            <a:grpSpLocks/>
          </p:cNvGrpSpPr>
          <p:nvPr/>
        </p:nvGrpSpPr>
        <p:grpSpPr bwMode="auto">
          <a:xfrm>
            <a:off x="323850" y="622300"/>
            <a:ext cx="8420100" cy="4994275"/>
            <a:chOff x="0" y="0"/>
            <a:chExt cx="7512582" cy="4453082"/>
          </a:xfrm>
        </p:grpSpPr>
        <p:sp>
          <p:nvSpPr>
            <p:cNvPr id="19473" name="矩形 50"/>
            <p:cNvSpPr>
              <a:spLocks noChangeArrowheads="1"/>
            </p:cNvSpPr>
            <p:nvPr/>
          </p:nvSpPr>
          <p:spPr bwMode="auto">
            <a:xfrm>
              <a:off x="5256585" y="585806"/>
              <a:ext cx="2160741" cy="1439910"/>
            </a:xfrm>
            <a:prstGeom prst="rect">
              <a:avLst/>
            </a:prstGeom>
            <a:solidFill>
              <a:srgbClr val="F1982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74" name="矩形 3"/>
            <p:cNvSpPr>
              <a:spLocks noChangeArrowheads="1"/>
            </p:cNvSpPr>
            <p:nvPr/>
          </p:nvSpPr>
          <p:spPr bwMode="auto">
            <a:xfrm>
              <a:off x="36516" y="11112"/>
              <a:ext cx="7371284" cy="358787"/>
            </a:xfrm>
            <a:prstGeom prst="rect">
              <a:avLst/>
            </a:prstGeom>
            <a:solidFill>
              <a:srgbClr val="66B64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75" name="TextBox 4"/>
            <p:cNvSpPr>
              <a:spLocks noChangeArrowheads="1"/>
            </p:cNvSpPr>
            <p:nvPr/>
          </p:nvSpPr>
          <p:spPr bwMode="auto">
            <a:xfrm>
              <a:off x="6271811" y="0"/>
              <a:ext cx="11150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Title Here</a:t>
              </a:r>
              <a:endParaRPr lang="zh-CN" altLang="en-US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9476" name="矩形 9"/>
            <p:cNvSpPr>
              <a:spLocks noChangeArrowheads="1"/>
            </p:cNvSpPr>
            <p:nvPr/>
          </p:nvSpPr>
          <p:spPr bwMode="auto">
            <a:xfrm>
              <a:off x="36516" y="2170183"/>
              <a:ext cx="2378243" cy="5746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9477" name="Group 8"/>
            <p:cNvGrpSpPr>
              <a:grpSpLocks/>
            </p:cNvGrpSpPr>
            <p:nvPr/>
          </p:nvGrpSpPr>
          <p:grpSpPr bwMode="auto">
            <a:xfrm>
              <a:off x="0" y="585207"/>
              <a:ext cx="1468298" cy="1440309"/>
              <a:chOff x="0" y="0"/>
              <a:chExt cx="1468298" cy="1440309"/>
            </a:xfrm>
          </p:grpSpPr>
          <p:sp>
            <p:nvSpPr>
              <p:cNvPr id="19502" name="矩形 1"/>
              <p:cNvSpPr>
                <a:spLocks noChangeArrowheads="1"/>
              </p:cNvSpPr>
              <p:nvPr/>
            </p:nvSpPr>
            <p:spPr bwMode="auto">
              <a:xfrm>
                <a:off x="36516" y="599"/>
                <a:ext cx="1406625" cy="1439910"/>
              </a:xfrm>
              <a:prstGeom prst="rect">
                <a:avLst/>
              </a:prstGeom>
              <a:solidFill>
                <a:srgbClr val="6CB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9503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08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04" name="TextBox 2"/>
              <p:cNvSpPr>
                <a:spLocks noChangeArrowheads="1"/>
              </p:cNvSpPr>
              <p:nvPr/>
            </p:nvSpPr>
            <p:spPr bwMode="auto">
              <a:xfrm>
                <a:off x="412261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1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19505" name="TextBox 39"/>
              <p:cNvSpPr>
                <a:spLocks noChangeArrowheads="1"/>
              </p:cNvSpPr>
              <p:nvPr/>
            </p:nvSpPr>
            <p:spPr bwMode="auto">
              <a:xfrm>
                <a:off x="0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19478" name="Group 13"/>
            <p:cNvGrpSpPr>
              <a:grpSpLocks/>
            </p:cNvGrpSpPr>
            <p:nvPr/>
          </p:nvGrpSpPr>
          <p:grpSpPr bwMode="auto">
            <a:xfrm>
              <a:off x="1548432" y="585207"/>
              <a:ext cx="1599923" cy="1440307"/>
              <a:chOff x="0" y="0"/>
              <a:chExt cx="1599923" cy="1440307"/>
            </a:xfrm>
          </p:grpSpPr>
          <p:sp>
            <p:nvSpPr>
              <p:cNvPr id="19498" name="矩形 5"/>
              <p:cNvSpPr>
                <a:spLocks noChangeArrowheads="1"/>
              </p:cNvSpPr>
              <p:nvPr/>
            </p:nvSpPr>
            <p:spPr bwMode="auto">
              <a:xfrm>
                <a:off x="-510" y="599"/>
                <a:ext cx="1600313" cy="1439910"/>
              </a:xfrm>
              <a:prstGeom prst="rect">
                <a:avLst/>
              </a:prstGeom>
              <a:solidFill>
                <a:srgbClr val="18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9499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8227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00" name="TextBox 18"/>
              <p:cNvSpPr>
                <a:spLocks noChangeArrowheads="1"/>
              </p:cNvSpPr>
              <p:nvPr/>
            </p:nvSpPr>
            <p:spPr bwMode="auto">
              <a:xfrm>
                <a:off x="426125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2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19501" name="TextBox 42"/>
              <p:cNvSpPr>
                <a:spLocks noChangeArrowheads="1"/>
              </p:cNvSpPr>
              <p:nvPr/>
            </p:nvSpPr>
            <p:spPr bwMode="auto">
              <a:xfrm>
                <a:off x="131625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19479" name="矩形 51"/>
            <p:cNvSpPr>
              <a:spLocks noChangeArrowheads="1"/>
            </p:cNvSpPr>
            <p:nvPr/>
          </p:nvSpPr>
          <p:spPr bwMode="auto">
            <a:xfrm>
              <a:off x="3264132" y="585806"/>
              <a:ext cx="1921011" cy="1439910"/>
            </a:xfrm>
            <a:prstGeom prst="rect">
              <a:avLst/>
            </a:prstGeom>
            <a:solidFill>
              <a:srgbClr val="E61F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0" name="TextBox 55"/>
            <p:cNvSpPr>
              <a:spLocks noChangeArrowheads="1"/>
            </p:cNvSpPr>
            <p:nvPr/>
          </p:nvSpPr>
          <p:spPr bwMode="auto">
            <a:xfrm>
              <a:off x="3312368" y="989295"/>
              <a:ext cx="146829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grpSp>
          <p:nvGrpSpPr>
            <p:cNvPr id="19481" name="Group 20"/>
            <p:cNvGrpSpPr>
              <a:grpSpLocks/>
            </p:cNvGrpSpPr>
            <p:nvPr/>
          </p:nvGrpSpPr>
          <p:grpSpPr bwMode="auto">
            <a:xfrm>
              <a:off x="5312476" y="627898"/>
              <a:ext cx="2200106" cy="1121461"/>
              <a:chOff x="0" y="0"/>
              <a:chExt cx="2200106" cy="1121461"/>
            </a:xfrm>
          </p:grpSpPr>
          <p:pic>
            <p:nvPicPr>
              <p:cNvPr id="1949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15096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6" name="TextBox 56"/>
              <p:cNvSpPr>
                <a:spLocks noChangeArrowheads="1"/>
              </p:cNvSpPr>
              <p:nvPr/>
            </p:nvSpPr>
            <p:spPr bwMode="auto">
              <a:xfrm>
                <a:off x="313566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4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19497" name="TextBox 57"/>
              <p:cNvSpPr>
                <a:spLocks noChangeArrowheads="1"/>
              </p:cNvSpPr>
              <p:nvPr/>
            </p:nvSpPr>
            <p:spPr bwMode="auto">
              <a:xfrm>
                <a:off x="296963" y="382797"/>
                <a:ext cx="1903143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19482" name="Group 24"/>
            <p:cNvGrpSpPr>
              <a:grpSpLocks/>
            </p:cNvGrpSpPr>
            <p:nvPr/>
          </p:nvGrpSpPr>
          <p:grpSpPr bwMode="auto">
            <a:xfrm>
              <a:off x="3317651" y="624322"/>
              <a:ext cx="1146374" cy="369332"/>
              <a:chOff x="0" y="0"/>
              <a:chExt cx="1146374" cy="369332"/>
            </a:xfrm>
          </p:grpSpPr>
          <p:pic>
            <p:nvPicPr>
              <p:cNvPr id="19493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7495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4" name="TextBox 69"/>
              <p:cNvSpPr>
                <a:spLocks noChangeArrowheads="1"/>
              </p:cNvSpPr>
              <p:nvPr/>
            </p:nvSpPr>
            <p:spPr bwMode="auto">
              <a:xfrm>
                <a:off x="342500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3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19483" name="TextBox 21"/>
            <p:cNvSpPr>
              <a:spLocks noChangeArrowheads="1"/>
            </p:cNvSpPr>
            <p:nvPr/>
          </p:nvSpPr>
          <p:spPr bwMode="auto">
            <a:xfrm>
              <a:off x="23815" y="2125731"/>
              <a:ext cx="2351254" cy="584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32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Conclusion ..</a:t>
              </a:r>
              <a:endParaRPr lang="zh-CN" altLang="en-US" sz="32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9484" name="矩形 72"/>
            <p:cNvSpPr>
              <a:spLocks noChangeArrowheads="1"/>
            </p:cNvSpPr>
            <p:nvPr/>
          </p:nvSpPr>
          <p:spPr bwMode="auto">
            <a:xfrm>
              <a:off x="36516" y="3105251"/>
              <a:ext cx="2378243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5" name="矩形 76"/>
            <p:cNvSpPr>
              <a:spLocks noChangeArrowheads="1"/>
            </p:cNvSpPr>
            <p:nvPr/>
          </p:nvSpPr>
          <p:spPr bwMode="auto">
            <a:xfrm>
              <a:off x="2560819" y="3105251"/>
              <a:ext cx="2297275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6" name="矩形 77"/>
            <p:cNvSpPr>
              <a:spLocks noChangeArrowheads="1"/>
            </p:cNvSpPr>
            <p:nvPr/>
          </p:nvSpPr>
          <p:spPr bwMode="auto">
            <a:xfrm>
              <a:off x="5004155" y="3105251"/>
              <a:ext cx="2414758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7" name="TextBox 80"/>
            <p:cNvSpPr>
              <a:spLocks noChangeArrowheads="1"/>
            </p:cNvSpPr>
            <p:nvPr/>
          </p:nvSpPr>
          <p:spPr bwMode="auto">
            <a:xfrm>
              <a:off x="278465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pic>
          <p:nvPicPr>
            <p:cNvPr id="19488" name="Picture 2" descr="C:\Users\ShiYanch\Desktop\PNG\Communications\Blue\MB_0011_p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24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5371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6119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91" name="TextBox 85"/>
            <p:cNvSpPr>
              <a:spLocks noChangeArrowheads="1"/>
            </p:cNvSpPr>
            <p:nvPr/>
          </p:nvSpPr>
          <p:spPr bwMode="auto">
            <a:xfrm>
              <a:off x="2808311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19492" name="TextBox 86"/>
            <p:cNvSpPr>
              <a:spLocks noChangeArrowheads="1"/>
            </p:cNvSpPr>
            <p:nvPr/>
          </p:nvSpPr>
          <p:spPr bwMode="auto">
            <a:xfrm>
              <a:off x="5256584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19460" name="Group 37"/>
          <p:cNvGrpSpPr>
            <a:grpSpLocks/>
          </p:cNvGrpSpPr>
          <p:nvPr/>
        </p:nvGrpSpPr>
        <p:grpSpPr bwMode="auto">
          <a:xfrm>
            <a:off x="588963" y="620713"/>
            <a:ext cx="8023225" cy="5329237"/>
            <a:chOff x="0" y="0"/>
            <a:chExt cx="8023225" cy="5329237"/>
          </a:xfrm>
        </p:grpSpPr>
        <p:sp>
          <p:nvSpPr>
            <p:cNvPr id="19461" name="矩形 118"/>
            <p:cNvSpPr>
              <a:spLocks noChangeArrowheads="1"/>
            </p:cNvSpPr>
            <p:nvPr/>
          </p:nvSpPr>
          <p:spPr bwMode="auto">
            <a:xfrm>
              <a:off x="2620962" y="1817687"/>
              <a:ext cx="2543175" cy="1714500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62" name="矩形 7"/>
            <p:cNvSpPr>
              <a:spLocks noChangeArrowheads="1"/>
            </p:cNvSpPr>
            <p:nvPr/>
          </p:nvSpPr>
          <p:spPr bwMode="auto">
            <a:xfrm>
              <a:off x="0" y="0"/>
              <a:ext cx="2474912" cy="1703387"/>
            </a:xfrm>
            <a:prstGeom prst="rect">
              <a:avLst/>
            </a:prstGeom>
            <a:solidFill>
              <a:srgbClr val="18DCD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63" name="矩形 122"/>
            <p:cNvSpPr>
              <a:spLocks noChangeArrowheads="1"/>
            </p:cNvSpPr>
            <p:nvPr/>
          </p:nvSpPr>
          <p:spPr bwMode="auto">
            <a:xfrm>
              <a:off x="5300662" y="3665537"/>
              <a:ext cx="2722563" cy="16637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64" name="TextBox 19"/>
            <p:cNvSpPr>
              <a:spLocks noChangeArrowheads="1"/>
            </p:cNvSpPr>
            <p:nvPr/>
          </p:nvSpPr>
          <p:spPr bwMode="auto">
            <a:xfrm>
              <a:off x="2620962" y="2386012"/>
              <a:ext cx="2460625" cy="53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谢谢观看</a:t>
              </a:r>
              <a:endParaRPr lang="zh-CN" altLang="en-US"/>
            </a:p>
          </p:txBody>
        </p:sp>
        <p:pic>
          <p:nvPicPr>
            <p:cNvPr id="19465" name="Picture 43" descr="11666407_1337333490213_800x60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99075" y="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6" name="Picture 45" descr="18606554_1362377533144_800x6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99075" y="182880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7" name="Picture 46" descr="22793001_1372648074589_800x6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700" y="3665537"/>
              <a:ext cx="2463800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8" name="Picture 47" descr="22174720_1371435271328_800x6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0962" y="3665537"/>
              <a:ext cx="2543175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0" name="图片 18" descr="1108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22550" y="0"/>
              <a:ext cx="2541587" cy="170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1" name="图片 21" descr="b_132385686447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700" y="1836737"/>
              <a:ext cx="2463800" cy="169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2" name="矩形 14"/>
            <p:cNvSpPr>
              <a:spLocks noChangeArrowheads="1"/>
            </p:cNvSpPr>
            <p:nvPr/>
          </p:nvSpPr>
          <p:spPr bwMode="auto">
            <a:xfrm>
              <a:off x="5840425" y="4165609"/>
              <a:ext cx="1624013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600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理论内容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C#</a:t>
            </a:r>
            <a:r>
              <a:rPr lang="zh-CN" altLang="zh-CN" smtClean="0"/>
              <a:t>语言简介</a:t>
            </a:r>
            <a:endParaRPr lang="en-US" altLang="zh-CN" smtClean="0"/>
          </a:p>
          <a:p>
            <a:r>
              <a:rPr lang="en-US" altLang="zh-CN" smtClean="0"/>
              <a:t>Visual Studio 2012</a:t>
            </a:r>
            <a:r>
              <a:rPr lang="zh-CN" altLang="zh-CN" smtClean="0"/>
              <a:t>集成开发环境介绍</a:t>
            </a:r>
            <a:endParaRPr lang="en-US" altLang="zh-CN" smtClean="0"/>
          </a:p>
          <a:p>
            <a:r>
              <a:rPr lang="zh-CN" altLang="zh-CN" smtClean="0"/>
              <a:t>初识</a:t>
            </a:r>
            <a:r>
              <a:rPr lang="en-US" altLang="zh-CN" smtClean="0"/>
              <a:t>C#</a:t>
            </a:r>
            <a:r>
              <a:rPr lang="zh-CN" altLang="zh-CN" smtClean="0"/>
              <a:t>程序</a:t>
            </a:r>
            <a:endParaRPr lang="en-US" altLang="zh-CN" smtClean="0"/>
          </a:p>
          <a:p>
            <a:r>
              <a:rPr lang="zh-CN" altLang="zh-CN" smtClean="0"/>
              <a:t>控制台输出</a:t>
            </a:r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en-US" smtClean="0">
                <a:latin typeface="微软雅黑" pitchFamily="34" charset="-122"/>
              </a:rPr>
              <a:t>简介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en-US" altLang="zh-CN" sz="2000" smtClean="0">
                <a:latin typeface="微软雅黑" pitchFamily="34" charset="-122"/>
              </a:rPr>
              <a:t>C#</a:t>
            </a:r>
            <a:r>
              <a:rPr lang="zh-CN" altLang="zh-CN" sz="2000" smtClean="0">
                <a:latin typeface="微软雅黑" pitchFamily="34" charset="-122"/>
              </a:rPr>
              <a:t>读作“</a:t>
            </a:r>
            <a:r>
              <a:rPr lang="en-US" altLang="zh-CN" sz="2000" smtClean="0">
                <a:latin typeface="微软雅黑" pitchFamily="34" charset="-122"/>
              </a:rPr>
              <a:t>C Sharp”</a:t>
            </a:r>
            <a:r>
              <a:rPr lang="zh-CN" altLang="en-US" sz="2000" smtClean="0">
                <a:latin typeface="微软雅黑" pitchFamily="34" charset="-122"/>
              </a:rPr>
              <a:t>，</a:t>
            </a:r>
            <a:r>
              <a:rPr lang="zh-CN" altLang="zh-CN" sz="2000" smtClean="0">
                <a:latin typeface="微软雅黑" pitchFamily="34" charset="-122"/>
              </a:rPr>
              <a:t>最初它有更酷的名字</a:t>
            </a:r>
            <a:r>
              <a:rPr lang="en-US" altLang="zh-CN" sz="2000" smtClean="0">
                <a:latin typeface="微软雅黑" pitchFamily="34" charset="-122"/>
              </a:rPr>
              <a:t>——</a:t>
            </a:r>
            <a:r>
              <a:rPr lang="zh-CN" altLang="zh-CN" sz="2000" smtClean="0">
                <a:latin typeface="微软雅黑" pitchFamily="34" charset="-122"/>
              </a:rPr>
              <a:t>COOL。</a:t>
            </a:r>
            <a:endParaRPr lang="en-US" altLang="zh-CN" sz="2000" smtClean="0">
              <a:latin typeface="微软雅黑" pitchFamily="34" charset="-122"/>
            </a:endParaRPr>
          </a:p>
          <a:p>
            <a:pPr lvl="1"/>
            <a:r>
              <a:rPr lang="zh-CN" altLang="zh-CN" sz="2000" smtClean="0">
                <a:latin typeface="微软雅黑" pitchFamily="34" charset="-122"/>
              </a:rPr>
              <a:t>微软从1998年12月开始了COOL项目，直到2000年2月，COOL被正式更名为C#。</a:t>
            </a:r>
            <a:endParaRPr lang="en-US" altLang="zh-CN" sz="2000" smtClean="0">
              <a:latin typeface="微软雅黑" pitchFamily="34" charset="-122"/>
            </a:endParaRPr>
          </a:p>
          <a:p>
            <a:pPr lvl="1"/>
            <a:r>
              <a:rPr lang="zh-CN" altLang="zh-CN" sz="2000" smtClean="0">
                <a:latin typeface="微软雅黑" pitchFamily="34" charset="-122"/>
              </a:rPr>
              <a:t>1998年，设计者安德斯·海尔斯伯格（Anders Hejlsberg）带领Microsoft公司的开发团队，开始了第一个版本C#语言的设计。</a:t>
            </a:r>
            <a:endParaRPr lang="en-US" altLang="zh-CN" sz="2000" smtClean="0">
              <a:latin typeface="微软雅黑" pitchFamily="34" charset="-122"/>
            </a:endParaRPr>
          </a:p>
          <a:p>
            <a:pPr lvl="1"/>
            <a:r>
              <a:rPr lang="zh-CN" altLang="zh-CN" sz="2000" smtClean="0">
                <a:latin typeface="微软雅黑" pitchFamily="34" charset="-122"/>
              </a:rPr>
              <a:t>2000年9月，国际信息和通信系统标准化组织为C#语言定义了一个Microsoft公司建议的标准。</a:t>
            </a:r>
            <a:endParaRPr lang="en-US" altLang="zh-CN" sz="2000" smtClean="0">
              <a:latin typeface="微软雅黑" pitchFamily="34" charset="-122"/>
            </a:endParaRPr>
          </a:p>
          <a:p>
            <a:pPr lvl="1"/>
            <a:r>
              <a:rPr lang="zh-CN" altLang="zh-CN" sz="2000" smtClean="0">
                <a:latin typeface="微软雅黑" pitchFamily="34" charset="-122"/>
              </a:rPr>
              <a:t>C#语言在2001年正式发布。</a:t>
            </a:r>
          </a:p>
          <a:p>
            <a:pPr lvl="1"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6147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/>
              <a:t>1.1   C#</a:t>
            </a:r>
            <a:r>
              <a:rPr lang="zh-CN" altLang="en-US" smtClean="0"/>
              <a:t>语言简介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13" y="1270000"/>
            <a:ext cx="86296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itchFamily="34" charset="-122"/>
              </a:rPr>
              <a:t>C#</a:t>
            </a:r>
            <a:r>
              <a:rPr lang="zh-CN" altLang="en-US" dirty="0" smtClean="0">
                <a:latin typeface="微软雅黑" pitchFamily="34" charset="-122"/>
              </a:rPr>
              <a:t>含义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zh-CN" altLang="zh-CN" dirty="0" smtClean="0">
                <a:latin typeface="微软雅黑" pitchFamily="34" charset="-122"/>
              </a:rPr>
              <a:t>“</a:t>
            </a:r>
            <a:r>
              <a:rPr lang="en-US" altLang="zh-CN" dirty="0" smtClean="0">
                <a:latin typeface="微软雅黑" pitchFamily="34" charset="-122"/>
              </a:rPr>
              <a:t>C</a:t>
            </a:r>
            <a:r>
              <a:rPr lang="zh-CN" altLang="zh-CN" dirty="0" smtClean="0">
                <a:latin typeface="微软雅黑" pitchFamily="34" charset="-122"/>
              </a:rPr>
              <a:t>”表示</a:t>
            </a:r>
            <a:r>
              <a:rPr lang="zh-CN" altLang="en-US" dirty="0" smtClean="0">
                <a:latin typeface="微软雅黑" pitchFamily="34" charset="-122"/>
              </a:rPr>
              <a:t>其</a:t>
            </a:r>
            <a:r>
              <a:rPr lang="zh-CN" altLang="zh-CN" dirty="0" smtClean="0">
                <a:latin typeface="微软雅黑" pitchFamily="34" charset="-122"/>
              </a:rPr>
              <a:t>是在</a:t>
            </a:r>
            <a:r>
              <a:rPr lang="en-US" altLang="zh-CN" dirty="0" smtClean="0">
                <a:latin typeface="微软雅黑" pitchFamily="34" charset="-122"/>
              </a:rPr>
              <a:t>C</a:t>
            </a:r>
            <a:r>
              <a:rPr lang="zh-CN" altLang="zh-CN" dirty="0" smtClean="0">
                <a:latin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</a:rPr>
              <a:t>C++</a:t>
            </a:r>
            <a:r>
              <a:rPr lang="zh-CN" altLang="zh-CN" dirty="0" smtClean="0">
                <a:latin typeface="微软雅黑" pitchFamily="34" charset="-122"/>
              </a:rPr>
              <a:t>基础上重新构建的，“</a:t>
            </a:r>
            <a:r>
              <a:rPr lang="en-US" altLang="zh-CN" dirty="0" smtClean="0">
                <a:latin typeface="微软雅黑" pitchFamily="34" charset="-122"/>
              </a:rPr>
              <a:t>sharp</a:t>
            </a:r>
            <a:r>
              <a:rPr lang="zh-CN" altLang="zh-CN" dirty="0" smtClean="0">
                <a:latin typeface="微软雅黑" pitchFamily="34" charset="-122"/>
              </a:rPr>
              <a:t>”是锋利的意思</a:t>
            </a:r>
            <a:r>
              <a:rPr lang="zh-CN" altLang="en-US" dirty="0" smtClean="0">
                <a:latin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安全的、稳定的、简单的、优雅的编程语言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创新的语言特性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便捷的面向组件编程的支持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兼顾系统开发和应用开发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sz="1800" dirty="0" smtClean="0"/>
          </a:p>
        </p:txBody>
      </p:sp>
      <p:sp>
        <p:nvSpPr>
          <p:cNvPr id="717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en-US" smtClean="0">
                <a:latin typeface="微软雅黑" pitchFamily="34" charset="-122"/>
              </a:rPr>
              <a:t>语言简介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都能干什么：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桌面应用开发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应用开发（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手机开发（</a:t>
            </a:r>
            <a:r>
              <a:rPr lang="en-US" altLang="zh-CN" dirty="0" smtClean="0"/>
              <a:t>wp8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Unity3D</a:t>
            </a:r>
            <a:r>
              <a:rPr lang="zh-CN" altLang="en-US" dirty="0" smtClean="0"/>
              <a:t>游戏开发或者</a:t>
            </a:r>
            <a:r>
              <a:rPr lang="zh-CN" altLang="en-US" smtClean="0"/>
              <a:t>虚拟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sz="1800" dirty="0" smtClean="0"/>
          </a:p>
        </p:txBody>
      </p:sp>
      <p:sp>
        <p:nvSpPr>
          <p:cNvPr id="717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en-US" smtClean="0">
                <a:latin typeface="微软雅黑" pitchFamily="34" charset="-122"/>
              </a:rPr>
              <a:t>语言简介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Visual Studio 2012</a:t>
            </a:r>
            <a:r>
              <a:rPr lang="zh-CN" altLang="en-US" smtClean="0">
                <a:latin typeface="微软雅黑" pitchFamily="34" charset="-122"/>
              </a:rPr>
              <a:t>简介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最专业、最流行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</a:rPr>
              <a:t>支</a:t>
            </a:r>
            <a:r>
              <a:rPr lang="zh-CN" altLang="zh-CN" smtClean="0">
                <a:latin typeface="微软雅黑" pitchFamily="34" charset="-122"/>
              </a:rPr>
              <a:t>持多种开发语言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统一的集成开发环境和工具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大大提高了开发效率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</a:rPr>
              <a:t>增强了对</a:t>
            </a:r>
            <a:r>
              <a:rPr lang="en-US" altLang="zh-CN" smtClean="0">
                <a:latin typeface="微软雅黑" pitchFamily="34" charset="-122"/>
              </a:rPr>
              <a:t>js</a:t>
            </a:r>
            <a:r>
              <a:rPr lang="zh-CN" altLang="en-US" smtClean="0">
                <a:latin typeface="微软雅黑" pitchFamily="34" charset="-122"/>
              </a:rPr>
              <a:t>的智能感知支持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</a:rPr>
              <a:t>集成生成测试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</a:rPr>
              <a:t>新的</a:t>
            </a:r>
            <a:r>
              <a:rPr lang="en-US" altLang="zh-CN" smtClean="0">
                <a:latin typeface="微软雅黑" pitchFamily="34" charset="-122"/>
              </a:rPr>
              <a:t>CodeMap&amp;CodeReview</a:t>
            </a:r>
            <a:r>
              <a:rPr lang="zh-CN" altLang="en-US" smtClean="0">
                <a:latin typeface="微软雅黑" pitchFamily="34" charset="-122"/>
              </a:rPr>
              <a:t>增强</a:t>
            </a:r>
            <a:endParaRPr lang="zh-CN" altLang="zh-CN" smtClean="0">
              <a:latin typeface="微软雅黑" pitchFamily="34" charset="-122"/>
            </a:endParaRPr>
          </a:p>
          <a:p>
            <a:pPr lvl="1"/>
            <a:endParaRPr lang="zh-CN" altLang="zh-CN" smtClean="0">
              <a:latin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</a:t>
            </a:r>
            <a:endParaRPr lang="zh-CN" altLang="en-US" sz="1800" smtClean="0"/>
          </a:p>
        </p:txBody>
      </p:sp>
      <p:sp>
        <p:nvSpPr>
          <p:cNvPr id="8195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</a:rPr>
              <a:t>1.2  C#</a:t>
            </a:r>
            <a:r>
              <a:rPr lang="zh-CN" altLang="zh-CN" smtClean="0"/>
              <a:t>集成开发环境</a:t>
            </a:r>
            <a:endParaRPr lang="zh-CN" altLang="en-US" smtClean="0"/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5013325"/>
            <a:ext cx="2705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Visual Studio 2012</a:t>
            </a:r>
            <a:r>
              <a:rPr lang="zh-CN" altLang="zh-CN" smtClean="0">
                <a:latin typeface="微软雅黑" pitchFamily="34" charset="-122"/>
              </a:rPr>
              <a:t>的开发主界面</a:t>
            </a:r>
            <a:r>
              <a:rPr lang="zh-CN" altLang="en-US" smtClean="0">
                <a:latin typeface="微软雅黑" pitchFamily="34" charset="-122"/>
              </a:rPr>
              <a:t>包括：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/>
              <a:t>菜单和工具栏</a:t>
            </a:r>
            <a:endParaRPr lang="en-US" altLang="zh-CN" smtClean="0"/>
          </a:p>
          <a:p>
            <a:pPr lvl="1"/>
            <a:r>
              <a:rPr lang="zh-CN" altLang="zh-CN" smtClean="0"/>
              <a:t>工具箱区</a:t>
            </a:r>
          </a:p>
          <a:p>
            <a:pPr lvl="1"/>
            <a:r>
              <a:rPr lang="zh-CN" altLang="zh-CN" smtClean="0"/>
              <a:t>工作区</a:t>
            </a:r>
            <a:endParaRPr lang="en-US" altLang="zh-CN" smtClean="0"/>
          </a:p>
          <a:p>
            <a:pPr lvl="1"/>
            <a:r>
              <a:rPr lang="zh-CN" altLang="zh-CN" smtClean="0"/>
              <a:t>解决方案和属性区</a:t>
            </a:r>
          </a:p>
          <a:p>
            <a:pPr lvl="1"/>
            <a:r>
              <a:rPr lang="zh-CN" altLang="zh-CN" smtClean="0"/>
              <a:t>输出区</a:t>
            </a:r>
          </a:p>
          <a:p>
            <a:pPr lvl="1"/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zh-CN" sz="2400" smtClean="0"/>
          </a:p>
          <a:p>
            <a:pPr>
              <a:buFont typeface="Wingdings" pitchFamily="2" charset="2"/>
              <a:buNone/>
            </a:pPr>
            <a:endParaRPr lang="zh-CN" altLang="zh-CN" sz="2400" smtClean="0"/>
          </a:p>
          <a:p>
            <a:pPr lvl="1">
              <a:buFont typeface="Wingdings" pitchFamily="2" charset="2"/>
              <a:buNone/>
            </a:pPr>
            <a:endParaRPr lang="zh-CN" altLang="zh-CN" smtClean="0"/>
          </a:p>
          <a:p>
            <a:pPr lvl="1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9219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zh-CN" smtClean="0">
                <a:latin typeface="微软雅黑" pitchFamily="34" charset="-122"/>
              </a:rPr>
              <a:t>集成开发环境</a:t>
            </a:r>
            <a:endParaRPr lang="zh-CN" altLang="en-US" smtClean="0">
              <a:latin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150" y="1709738"/>
            <a:ext cx="7145338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1075" y="1916113"/>
            <a:ext cx="7110413" cy="4651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81075" y="2381250"/>
            <a:ext cx="180975" cy="11112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156325" y="2997200"/>
            <a:ext cx="1935163" cy="29924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41438" y="2781300"/>
            <a:ext cx="4598987" cy="2320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62050" y="5218113"/>
            <a:ext cx="4778375" cy="10191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1223963" y="2106613"/>
            <a:ext cx="2089150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工具箱</a:t>
            </a:r>
            <a:r>
              <a:rPr lang="zh-CN" altLang="zh-CN" sz="1600" b="1">
                <a:ea typeface="微软雅黑" pitchFamily="34" charset="-122"/>
              </a:rPr>
              <a:t>区</a:t>
            </a: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各种控件</a:t>
            </a: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3743325" y="3338513"/>
            <a:ext cx="2089150" cy="557212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工作</a:t>
            </a:r>
            <a:r>
              <a:rPr lang="zh-CN" altLang="zh-CN" sz="1600" b="1">
                <a:ea typeface="微软雅黑" pitchFamily="34" charset="-122"/>
              </a:rPr>
              <a:t>区</a:t>
            </a: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编辑代码</a:t>
            </a:r>
            <a:endParaRPr lang="zh-CN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6807200" y="1430338"/>
            <a:ext cx="208756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菜单和工具栏</a:t>
            </a:r>
          </a:p>
        </p:txBody>
      </p:sp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6456363" y="2676525"/>
            <a:ext cx="2087562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zh-CN" sz="1600" b="1">
                <a:ea typeface="微软雅黑" pitchFamily="34" charset="-122"/>
              </a:rPr>
              <a:t>解决方案区</a:t>
            </a: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zh-CN" sz="1600" b="1">
                <a:ea typeface="微软雅黑" pitchFamily="34" charset="-122"/>
              </a:rPr>
              <a:t>查看项目文件</a:t>
            </a:r>
          </a:p>
          <a:p>
            <a:pPr algn="ctr" eaLnBrk="1" hangingPunct="1">
              <a:buFont typeface="Arial" charset="0"/>
              <a:buNone/>
            </a:pP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132138" y="5360988"/>
            <a:ext cx="2089150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输出</a:t>
            </a:r>
            <a:r>
              <a:rPr lang="zh-CN" altLang="zh-CN" sz="1600" b="1">
                <a:ea typeface="微软雅黑" pitchFamily="34" charset="-122"/>
              </a:rPr>
              <a:t>区</a:t>
            </a: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显示错误等信息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9" grpId="0" animBg="1"/>
      <p:bldP spid="7" grpId="0" animBg="1"/>
      <p:bldP spid="10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zh-CN" smtClean="0">
                <a:latin typeface="微软雅黑" pitchFamily="34" charset="-122"/>
              </a:rPr>
              <a:t>创建</a:t>
            </a:r>
            <a:r>
              <a:rPr lang="zh-CN" altLang="en-US" smtClean="0">
                <a:latin typeface="微软雅黑" pitchFamily="34" charset="-122"/>
              </a:rPr>
              <a:t>第一个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zh-CN" smtClean="0">
                <a:latin typeface="微软雅黑" pitchFamily="34" charset="-122"/>
              </a:rPr>
              <a:t>程序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启动</a:t>
            </a:r>
            <a:r>
              <a:rPr lang="en-US" altLang="zh-CN" smtClean="0">
                <a:latin typeface="微软雅黑" pitchFamily="34" charset="-122"/>
              </a:rPr>
              <a:t>Visual Studio 2012</a:t>
            </a:r>
          </a:p>
          <a:p>
            <a:pPr lvl="1"/>
            <a:r>
              <a:rPr lang="zh-CN" altLang="zh-CN" smtClean="0">
                <a:latin typeface="微软雅黑" pitchFamily="34" charset="-122"/>
              </a:rPr>
              <a:t>在主界面新建项目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选择项目模板和框架版本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点击确定，完成项目的创建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编写代码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zh-CN" smtClean="0">
                <a:latin typeface="微软雅黑" pitchFamily="34" charset="-122"/>
              </a:rPr>
              <a:t>按</a:t>
            </a:r>
            <a:r>
              <a:rPr lang="en-US" altLang="zh-CN" smtClean="0">
                <a:latin typeface="微软雅黑" pitchFamily="34" charset="-122"/>
              </a:rPr>
              <a:t>Ctrl+F5</a:t>
            </a:r>
            <a:r>
              <a:rPr lang="zh-CN" altLang="zh-CN" smtClean="0">
                <a:latin typeface="微软雅黑" pitchFamily="34" charset="-122"/>
              </a:rPr>
              <a:t>编译并执行程序</a:t>
            </a:r>
            <a:endParaRPr lang="en-US" altLang="zh-CN" smtClean="0">
              <a:latin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</a:rPr>
              <a:t>运行结果</a:t>
            </a:r>
            <a:endParaRPr lang="zh-CN" altLang="zh-CN" smtClean="0">
              <a:latin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zh-CN" smtClean="0"/>
          </a:p>
          <a:p>
            <a:pPr lvl="1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0243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</a:rPr>
              <a:t>1.3  </a:t>
            </a:r>
            <a:r>
              <a:rPr lang="zh-CN" altLang="en-US" smtClean="0">
                <a:latin typeface="微软雅黑" pitchFamily="34" charset="-122"/>
              </a:rPr>
              <a:t>初识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zh-CN" smtClean="0">
                <a:latin typeface="微软雅黑" pitchFamily="34" charset="-122"/>
              </a:rPr>
              <a:t>程序</a:t>
            </a:r>
            <a:endParaRPr lang="zh-CN" altLang="en-US" smtClean="0">
              <a:latin typeface="微软雅黑" pitchFamily="34" charset="-122"/>
            </a:endParaRPr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700213"/>
            <a:ext cx="5275263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1614488"/>
            <a:ext cx="2705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1075" y="1700213"/>
            <a:ext cx="761841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1075" y="1765300"/>
            <a:ext cx="6624638" cy="433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流程图: 可选过程 3"/>
          <p:cNvSpPr>
            <a:spLocks noChangeArrowheads="1"/>
          </p:cNvSpPr>
          <p:nvPr/>
        </p:nvSpPr>
        <p:spPr bwMode="auto">
          <a:xfrm>
            <a:off x="971550" y="1765300"/>
            <a:ext cx="7856538" cy="3392488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 eaLnBrk="1" hangingPunct="1">
              <a:buFont typeface="Arial" charset="0"/>
              <a:buNone/>
            </a:pPr>
            <a:r>
              <a:rPr lang="en-US" altLang="zh-CN"/>
              <a:t>        static void </a:t>
            </a:r>
            <a:r>
              <a:rPr lang="en-US" altLang="zh-CN" b="1"/>
              <a:t>Main</a:t>
            </a:r>
            <a:r>
              <a:rPr lang="en-US" altLang="zh-CN"/>
              <a:t>(string[] args)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{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        </a:t>
            </a:r>
            <a:r>
              <a:rPr lang="en-US" altLang="zh-CN" b="1"/>
              <a:t>Console.WriteLine("Hello,C#!")</a:t>
            </a:r>
            <a:r>
              <a:rPr lang="zh-CN" altLang="zh-CN" b="1"/>
              <a:t>；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/>
              <a:t>        }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endParaRPr lang="zh-CN" altLang="en-US" b="1">
              <a:latin typeface="Adobe Gothic Std B" pitchFamily="34" charset="-128"/>
              <a:ea typeface="微软雅黑" pitchFamily="34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075" y="1700213"/>
            <a:ext cx="7191375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6950" y="1757363"/>
            <a:ext cx="7823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7300"/>
            <a:ext cx="8229600" cy="485775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项目结构分析</a:t>
            </a:r>
            <a:endParaRPr lang="en-US" altLang="zh-CN" smtClean="0"/>
          </a:p>
          <a:p>
            <a:pPr marL="457200" lvl="1" indent="0">
              <a:buFont typeface="Wingdings" pitchFamily="2" charset="2"/>
              <a:buNone/>
            </a:pPr>
            <a:endParaRPr lang="zh-CN" altLang="en-US" sz="1800" smtClean="0"/>
          </a:p>
        </p:txBody>
      </p:sp>
      <p:sp>
        <p:nvSpPr>
          <p:cNvPr id="11267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</a:rPr>
              <a:t>初识</a:t>
            </a:r>
            <a:r>
              <a:rPr lang="en-US" altLang="zh-CN" smtClean="0">
                <a:latin typeface="微软雅黑" pitchFamily="34" charset="-122"/>
              </a:rPr>
              <a:t>C#</a:t>
            </a:r>
            <a:r>
              <a:rPr lang="zh-CN" altLang="zh-CN" smtClean="0">
                <a:latin typeface="微软雅黑" pitchFamily="34" charset="-122"/>
              </a:rPr>
              <a:t>程序</a:t>
            </a:r>
            <a:endParaRPr lang="zh-CN" altLang="en-US" smtClean="0">
              <a:latin typeface="微软雅黑" pitchFamily="34" charset="-122"/>
            </a:endParaRPr>
          </a:p>
        </p:txBody>
      </p:sp>
      <p:pic>
        <p:nvPicPr>
          <p:cNvPr id="13339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1773238"/>
            <a:ext cx="30956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71775" y="2636838"/>
            <a:ext cx="3095625" cy="28797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832475" y="1989138"/>
            <a:ext cx="17637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解决方案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876550" y="2852738"/>
            <a:ext cx="2990850" cy="2520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475163" y="2251075"/>
            <a:ext cx="1044575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项目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03575" y="3213100"/>
            <a:ext cx="20161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03575" y="3468688"/>
            <a:ext cx="2016125" cy="16160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03575" y="5084763"/>
            <a:ext cx="20161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5219700" y="2667000"/>
            <a:ext cx="17637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程序集描述文件</a:t>
            </a: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5103813" y="3797300"/>
            <a:ext cx="1763712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项目引用</a:t>
            </a: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4997450" y="4525963"/>
            <a:ext cx="1763713" cy="558800"/>
          </a:xfrm>
          <a:prstGeom prst="wedgeRoundRectCallout">
            <a:avLst>
              <a:gd name="adj1" fmla="val -54574"/>
              <a:gd name="adj2" fmla="val 721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程序源文件</a:t>
            </a:r>
          </a:p>
        </p:txBody>
      </p:sp>
      <p:pic>
        <p:nvPicPr>
          <p:cNvPr id="17" name="图片 5" descr="注意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5183188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89000" y="6032500"/>
            <a:ext cx="80756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Clr>
                <a:srgbClr val="00CC00"/>
              </a:buClr>
              <a:buFont typeface="Wingdings" pitchFamily="2" charset="2"/>
              <a:buChar char="n"/>
              <a:defRPr/>
            </a:pPr>
            <a:r>
              <a:rPr lang="zh-CN" altLang="zh-CN" sz="2000" dirty="0">
                <a:latin typeface="+mn-ea"/>
                <a:ea typeface="+mn-ea"/>
              </a:rPr>
              <a:t>C#源文件以.cs作为扩展名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Pages>0</Pages>
  <Words>1319</Words>
  <Characters>0</Characters>
  <Application>Microsoft Office PowerPoint</Application>
  <DocSecurity>0</DocSecurity>
  <PresentationFormat>全屏显示(4:3)</PresentationFormat>
  <Lines>0</Lines>
  <Paragraphs>223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默认设计模板</vt:lpstr>
      <vt:lpstr>默认设计模板_2</vt:lpstr>
      <vt:lpstr>幻灯片 1</vt:lpstr>
      <vt:lpstr>理论内容</vt:lpstr>
      <vt:lpstr>1.1   C#语言简介</vt:lpstr>
      <vt:lpstr> C#语言简介</vt:lpstr>
      <vt:lpstr> C#语言简介</vt:lpstr>
      <vt:lpstr>1.2  C#集成开发环境</vt:lpstr>
      <vt:lpstr>C#集成开发环境</vt:lpstr>
      <vt:lpstr>1.3  初识C#程序</vt:lpstr>
      <vt:lpstr>初识C#程序</vt:lpstr>
      <vt:lpstr>初识C#程序</vt:lpstr>
      <vt:lpstr>初识C#程序</vt:lpstr>
      <vt:lpstr>1.4  控制台的输出</vt:lpstr>
      <vt:lpstr> 控制台的输出</vt:lpstr>
      <vt:lpstr> VS常用快捷键</vt:lpstr>
      <vt:lpstr>非打印字符</vt:lpstr>
      <vt:lpstr>非打印字符</vt:lpstr>
      <vt:lpstr>总结</vt:lpstr>
      <vt:lpstr>幻灯片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102</cp:revision>
  <dcterms:created xsi:type="dcterms:W3CDTF">2013-01-25T01:44:32Z</dcterms:created>
  <dcterms:modified xsi:type="dcterms:W3CDTF">2019-02-26T12:50:47Z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