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5" r:id="rId5"/>
    <p:sldId id="268" r:id="rId6"/>
    <p:sldId id="258" r:id="rId7"/>
    <p:sldId id="274" r:id="rId8"/>
    <p:sldId id="269" r:id="rId9"/>
    <p:sldId id="270" r:id="rId10"/>
    <p:sldId id="271" r:id="rId11"/>
    <p:sldId id="280" r:id="rId12"/>
    <p:sldId id="277" r:id="rId13"/>
    <p:sldId id="278" r:id="rId14"/>
    <p:sldId id="279" r:id="rId15"/>
    <p:sldId id="259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C3A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39B4AB4-6952-4F56-BDCB-77213B253007}" type="datetimeFigureOut">
              <a:rPr lang="zh-CN" altLang="en-US"/>
              <a:pPr>
                <a:defRPr/>
              </a:pPr>
              <a:t>2019/2/27</a:t>
            </a:fld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/>
            </a:lvl1pPr>
          </a:lstStyle>
          <a:p>
            <a:pPr>
              <a:defRPr/>
            </a:pPr>
            <a:fld id="{6CEFDB20-85F4-4D91-8F85-760A196D8A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 descr="ppt内页副本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27622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 userDrawn="1"/>
        </p:nvSpPr>
        <p:spPr bwMode="auto">
          <a:xfrm>
            <a:off x="3124200" y="6527800"/>
            <a:ext cx="28956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 userDrawn="1"/>
        </p:nvSpPr>
        <p:spPr bwMode="auto">
          <a:xfrm>
            <a:off x="8564563" y="6523038"/>
            <a:ext cx="5794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algn="r" eaLnBrk="1" hangingPunct="1">
              <a:buFont typeface="Arial" charset="0"/>
              <a:buNone/>
              <a:defRPr/>
            </a:pPr>
            <a:fld id="{AD00D1DC-328C-4E3D-AC89-48D698080583}" type="slidenum">
              <a:rPr lang="zh-CN" altLang="en-US" sz="1000">
                <a:latin typeface="微软雅黑" pitchFamily="34" charset="-122"/>
                <a:ea typeface="微软雅黑" pitchFamily="34" charset="-122"/>
              </a:rPr>
              <a:pPr algn="r" eaLnBrk="1" hangingPunct="1">
                <a:buFont typeface="Arial" charset="0"/>
                <a:buNone/>
                <a:defRPr/>
              </a:pPr>
              <a:t>‹#›</a:t>
            </a:fld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28938" y="4864100"/>
            <a:ext cx="600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数据类型和变量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实现思路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zh-CN" sz="2400" smtClean="0">
                <a:latin typeface="微软雅黑" pitchFamily="34" charset="-122"/>
              </a:rPr>
              <a:t>创建控制台应用程序。</a:t>
            </a:r>
          </a:p>
          <a:p>
            <a:r>
              <a:rPr lang="zh-CN" altLang="zh-CN" sz="2400" smtClean="0">
                <a:latin typeface="微软雅黑" pitchFamily="34" charset="-122"/>
              </a:rPr>
              <a:t>定义常量</a:t>
            </a:r>
            <a:r>
              <a:rPr lang="zh-CN" altLang="en-US" sz="2400" smtClean="0">
                <a:latin typeface="微软雅黑" pitchFamily="34" charset="-122"/>
              </a:rPr>
              <a:t>，</a:t>
            </a:r>
            <a:r>
              <a:rPr lang="zh-CN" altLang="zh-CN" sz="2400" smtClean="0">
                <a:latin typeface="微软雅黑" pitchFamily="34" charset="-122"/>
              </a:rPr>
              <a:t>用于表示圆周率π。</a:t>
            </a:r>
          </a:p>
          <a:p>
            <a:r>
              <a:rPr lang="zh-CN" altLang="zh-CN" sz="2400" smtClean="0">
                <a:latin typeface="微软雅黑" pitchFamily="34" charset="-122"/>
              </a:rPr>
              <a:t>定义变量</a:t>
            </a:r>
            <a:r>
              <a:rPr lang="zh-CN" altLang="en-US" sz="2400" smtClean="0">
                <a:latin typeface="微软雅黑" pitchFamily="34" charset="-122"/>
              </a:rPr>
              <a:t>，</a:t>
            </a:r>
            <a:r>
              <a:rPr lang="zh-CN" altLang="zh-CN" sz="2400" smtClean="0">
                <a:latin typeface="微软雅黑" pitchFamily="34" charset="-122"/>
              </a:rPr>
              <a:t>用于存储用户输入的圆的半径。</a:t>
            </a:r>
          </a:p>
          <a:p>
            <a:r>
              <a:rPr lang="zh-CN" altLang="zh-CN" sz="2400" smtClean="0">
                <a:latin typeface="微软雅黑" pitchFamily="34" charset="-122"/>
              </a:rPr>
              <a:t>使用</a:t>
            </a:r>
            <a:r>
              <a:rPr lang="en-US" altLang="zh-CN" sz="2400" smtClean="0">
                <a:latin typeface="微软雅黑" pitchFamily="34" charset="-122"/>
              </a:rPr>
              <a:t>Console.ReadLine()</a:t>
            </a:r>
            <a:r>
              <a:rPr lang="zh-CN" altLang="zh-CN" sz="2400" smtClean="0">
                <a:latin typeface="微软雅黑" pitchFamily="34" charset="-122"/>
              </a:rPr>
              <a:t>接收用户</a:t>
            </a:r>
            <a:r>
              <a:rPr lang="zh-CN" altLang="en-US" sz="2400" smtClean="0">
                <a:latin typeface="微软雅黑" pitchFamily="34" charset="-122"/>
              </a:rPr>
              <a:t>的</a:t>
            </a:r>
            <a:r>
              <a:rPr lang="zh-CN" altLang="zh-CN" sz="2400" smtClean="0">
                <a:latin typeface="微软雅黑" pitchFamily="34" charset="-122"/>
              </a:rPr>
              <a:t>输入。</a:t>
            </a:r>
          </a:p>
          <a:p>
            <a:r>
              <a:rPr lang="zh-CN" altLang="zh-CN" sz="2400" smtClean="0">
                <a:latin typeface="微软雅黑" pitchFamily="34" charset="-122"/>
              </a:rPr>
              <a:t>计算圆的面积和周长，并使用</a:t>
            </a:r>
            <a:r>
              <a:rPr lang="en-US" altLang="zh-CN" sz="2400" smtClean="0">
                <a:latin typeface="微软雅黑" pitchFamily="34" charset="-122"/>
              </a:rPr>
              <a:t>Console. WriteLine()</a:t>
            </a:r>
            <a:r>
              <a:rPr lang="zh-CN" altLang="zh-CN" sz="2400" smtClean="0">
                <a:latin typeface="微软雅黑" pitchFamily="34" charset="-122"/>
              </a:rPr>
              <a:t>进行输出。</a:t>
            </a:r>
          </a:p>
          <a:p>
            <a:endParaRPr lang="zh-CN" altLang="zh-CN" smtClean="0"/>
          </a:p>
          <a:p>
            <a:endParaRPr lang="zh-CN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pic>
        <p:nvPicPr>
          <p:cNvPr id="12292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5887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 descr="综合练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357313"/>
            <a:ext cx="22717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/>
        </p:nvSpPr>
        <p:spPr bwMode="auto">
          <a:xfrm>
            <a:off x="428625" y="3068638"/>
            <a:ext cx="82296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400" dirty="0" smtClean="0">
                <a:latin typeface="+mn-ea"/>
                <a:ea typeface="+mn-ea"/>
              </a:rPr>
              <a:t>创建控制台应用程序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400" dirty="0" smtClean="0">
                <a:latin typeface="+mn-ea"/>
                <a:ea typeface="+mn-ea"/>
              </a:rPr>
              <a:t>接收用户输入的一个整型数字，分别输出该数</a:t>
            </a:r>
            <a:r>
              <a:rPr lang="zh-CN" altLang="en-US" sz="2400" dirty="0" smtClean="0">
                <a:latin typeface="+mn-ea"/>
                <a:ea typeface="+mn-ea"/>
              </a:rPr>
              <a:t>字</a:t>
            </a:r>
            <a:r>
              <a:rPr lang="zh-CN" altLang="zh-CN" sz="2400" dirty="0" smtClean="0">
                <a:latin typeface="+mn-ea"/>
                <a:ea typeface="+mn-ea"/>
              </a:rPr>
              <a:t>与</a:t>
            </a:r>
            <a:r>
              <a:rPr lang="en-US" altLang="zh-CN" sz="2400" dirty="0" smtClean="0">
                <a:latin typeface="+mn-ea"/>
                <a:ea typeface="+mn-ea"/>
              </a:rPr>
              <a:t>1-10</a:t>
            </a:r>
            <a:r>
              <a:rPr lang="zh-CN" altLang="zh-CN" sz="2400" dirty="0" smtClean="0">
                <a:latin typeface="+mn-ea"/>
                <a:ea typeface="+mn-ea"/>
              </a:rPr>
              <a:t>相乘的结果。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数字与</a:t>
            </a:r>
            <a:r>
              <a:rPr lang="en-US" altLang="zh-CN" sz="3200" dirty="0" smtClean="0">
                <a:latin typeface="+mn-ea"/>
                <a:ea typeface="+mn-ea"/>
              </a:rPr>
              <a:t>1-10</a:t>
            </a:r>
            <a:r>
              <a:rPr lang="zh-CN" altLang="en-US" sz="3200" dirty="0" smtClean="0">
                <a:latin typeface="+mn-ea"/>
                <a:ea typeface="+mn-ea"/>
              </a:rPr>
              <a:t>相乘结果</a:t>
            </a:r>
            <a:endParaRPr lang="zh-CN" altLang="en-US" sz="32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14341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0431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3116263"/>
            <a:ext cx="8272463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实现思路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>
              <a:latin typeface="微软雅黑" pitchFamily="34" charset="-122"/>
            </a:endParaRPr>
          </a:p>
          <a:p>
            <a:r>
              <a:rPr lang="zh-CN" altLang="zh-CN" sz="2400" smtClean="0"/>
              <a:t>定义整型变量。</a:t>
            </a:r>
          </a:p>
          <a:p>
            <a:r>
              <a:rPr lang="zh-CN" altLang="zh-CN" sz="2400" smtClean="0"/>
              <a:t>使用</a:t>
            </a:r>
            <a:r>
              <a:rPr lang="en-US" altLang="zh-CN" sz="2400" smtClean="0">
                <a:latin typeface="微软雅黑" pitchFamily="34" charset="-122"/>
              </a:rPr>
              <a:t>Console.ReadLine()</a:t>
            </a:r>
            <a:r>
              <a:rPr lang="zh-CN" altLang="zh-CN" sz="2400" smtClean="0"/>
              <a:t>接收用户输入，并将接收的数据转换为整型存储至整型变量中。</a:t>
            </a:r>
          </a:p>
          <a:p>
            <a:r>
              <a:rPr lang="zh-CN" altLang="zh-CN" sz="2400" smtClean="0"/>
              <a:t>分别计算输入的数据与</a:t>
            </a:r>
            <a:r>
              <a:rPr lang="en-US" altLang="zh-CN" sz="2400" smtClean="0">
                <a:latin typeface="微软雅黑" pitchFamily="34" charset="-122"/>
              </a:rPr>
              <a:t>1-10</a:t>
            </a:r>
            <a:r>
              <a:rPr lang="zh-CN" altLang="zh-CN" sz="2400" smtClean="0"/>
              <a:t>的乘积结果。</a:t>
            </a:r>
            <a:endParaRPr lang="en-US" altLang="zh-CN" sz="2400" smtClean="0"/>
          </a:p>
          <a:p>
            <a:r>
              <a:rPr lang="zh-CN" altLang="zh-CN" sz="2400" smtClean="0"/>
              <a:t>使用</a:t>
            </a:r>
            <a:r>
              <a:rPr lang="en-US" altLang="zh-CN" sz="2400" smtClean="0">
                <a:latin typeface="微软雅黑" pitchFamily="34" charset="-122"/>
              </a:rPr>
              <a:t>Console.Write()</a:t>
            </a:r>
            <a:r>
              <a:rPr lang="zh-CN" altLang="zh-CN" sz="2400" smtClean="0">
                <a:latin typeface="微软雅黑" pitchFamily="34" charset="-122"/>
              </a:rPr>
              <a:t>或</a:t>
            </a:r>
            <a:r>
              <a:rPr lang="en-US" altLang="zh-CN" sz="2400" smtClean="0">
                <a:latin typeface="微软雅黑" pitchFamily="34" charset="-122"/>
              </a:rPr>
              <a:t>Console.WriteLine()</a:t>
            </a:r>
            <a:r>
              <a:rPr lang="zh-CN" altLang="zh-CN" sz="2400" smtClean="0"/>
              <a:t>进行输出，计算结果。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pic>
        <p:nvPicPr>
          <p:cNvPr id="15364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5887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 descr="综合练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357313"/>
            <a:ext cx="22717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/>
        </p:nvSpPr>
        <p:spPr bwMode="auto">
          <a:xfrm>
            <a:off x="428625" y="3068638"/>
            <a:ext cx="82296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400" dirty="0" smtClean="0">
                <a:latin typeface="+mn-ea"/>
                <a:ea typeface="+mn-ea"/>
              </a:rPr>
              <a:t>创建控制台应用程序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400" dirty="0" smtClean="0">
                <a:latin typeface="+mn-ea"/>
                <a:ea typeface="+mn-ea"/>
              </a:rPr>
              <a:t>接收用户输入的两个整数，并存储在不同的变量中，交换两个变量的值。</a:t>
            </a:r>
          </a:p>
          <a:p>
            <a:pPr marL="0" indent="0">
              <a:spcBef>
                <a:spcPct val="20000"/>
              </a:spcBef>
              <a:buClr>
                <a:srgbClr val="0099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 sz="2800" dirty="0" smtClean="0">
              <a:latin typeface="+mn-ea"/>
              <a:ea typeface="+mn-ea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交换两个变量的值</a:t>
            </a:r>
            <a:endParaRPr lang="zh-CN" altLang="en-US" sz="32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14341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0431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3068638"/>
            <a:ext cx="8189912" cy="289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实现思路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>
              <a:latin typeface="微软雅黑" pitchFamily="34" charset="-122"/>
            </a:endParaRPr>
          </a:p>
          <a:p>
            <a:r>
              <a:rPr lang="zh-CN" altLang="zh-CN" sz="2400" smtClean="0">
                <a:latin typeface="微软雅黑" pitchFamily="34" charset="-122"/>
              </a:rPr>
              <a:t>定义两个整型变量。</a:t>
            </a:r>
          </a:p>
          <a:p>
            <a:r>
              <a:rPr lang="zh-CN" altLang="zh-CN" sz="2400" smtClean="0">
                <a:latin typeface="微软雅黑" pitchFamily="34" charset="-122"/>
              </a:rPr>
              <a:t>使用</a:t>
            </a:r>
            <a:r>
              <a:rPr lang="en-US" altLang="zh-CN" sz="2400" smtClean="0">
                <a:latin typeface="微软雅黑" pitchFamily="34" charset="-122"/>
              </a:rPr>
              <a:t>Console.ReadLine()</a:t>
            </a:r>
            <a:r>
              <a:rPr lang="zh-CN" altLang="zh-CN" sz="2400" smtClean="0">
                <a:latin typeface="微软雅黑" pitchFamily="34" charset="-122"/>
              </a:rPr>
              <a:t>接收用户的输入，并将接收的数据转换为整型，分别存储至对应的整型变量中。</a:t>
            </a:r>
          </a:p>
          <a:p>
            <a:r>
              <a:rPr lang="zh-CN" altLang="zh-CN" sz="2400" smtClean="0">
                <a:latin typeface="微软雅黑" pitchFamily="34" charset="-122"/>
              </a:rPr>
              <a:t>两个变量值的交换需要借助第三个变量，关键代码如下：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微软雅黑" pitchFamily="34" charset="-122"/>
              </a:rPr>
              <a:t>     int temp = num1; </a:t>
            </a:r>
            <a:endParaRPr lang="zh-CN" altLang="zh-CN" sz="2400" smtClean="0">
              <a:latin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微软雅黑" pitchFamily="34" charset="-122"/>
              </a:rPr>
              <a:t>     num1 = num2; </a:t>
            </a:r>
            <a:endParaRPr lang="zh-CN" altLang="zh-CN" sz="2400" smtClean="0">
              <a:latin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微软雅黑" pitchFamily="34" charset="-122"/>
              </a:rPr>
              <a:t>     num2 = temp;</a:t>
            </a:r>
            <a:endParaRPr lang="zh-CN" altLang="zh-CN" sz="2400" smtClean="0">
              <a:latin typeface="微软雅黑" pitchFamily="34" charset="-122"/>
            </a:endParaRPr>
          </a:p>
          <a:p>
            <a:r>
              <a:rPr lang="zh-CN" altLang="zh-CN" sz="2400" smtClean="0">
                <a:latin typeface="微软雅黑" pitchFamily="34" charset="-122"/>
              </a:rPr>
              <a:t>使用</a:t>
            </a:r>
            <a:r>
              <a:rPr lang="en-US" altLang="zh-CN" sz="2400" smtClean="0">
                <a:latin typeface="微软雅黑" pitchFamily="34" charset="-122"/>
              </a:rPr>
              <a:t>Console.Write()</a:t>
            </a:r>
            <a:r>
              <a:rPr lang="zh-CN" altLang="zh-CN" sz="2400" smtClean="0">
                <a:latin typeface="微软雅黑" pitchFamily="34" charset="-122"/>
              </a:rPr>
              <a:t>或</a:t>
            </a:r>
            <a:r>
              <a:rPr lang="en-US" altLang="zh-CN" sz="2400" smtClean="0">
                <a:latin typeface="微软雅黑" pitchFamily="34" charset="-122"/>
              </a:rPr>
              <a:t>Console.WriteLine()</a:t>
            </a:r>
            <a:r>
              <a:rPr lang="zh-CN" altLang="zh-CN" sz="2400" smtClean="0">
                <a:latin typeface="微软雅黑" pitchFamily="34" charset="-122"/>
              </a:rPr>
              <a:t>输出交换之后的结果</a:t>
            </a:r>
            <a:r>
              <a:rPr lang="zh-CN" altLang="zh-CN" sz="2400" smtClean="0"/>
              <a:t>。</a:t>
            </a:r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</p:txBody>
      </p:sp>
      <p:pic>
        <p:nvPicPr>
          <p:cNvPr id="15364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5887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矩形 118"/>
          <p:cNvSpPr>
            <a:spLocks noChangeArrowheads="1"/>
          </p:cNvSpPr>
          <p:nvPr/>
        </p:nvSpPr>
        <p:spPr bwMode="auto">
          <a:xfrm>
            <a:off x="3373438" y="2606675"/>
            <a:ext cx="2627312" cy="1643063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4" name="矩形 118"/>
          <p:cNvSpPr>
            <a:spLocks noChangeArrowheads="1"/>
          </p:cNvSpPr>
          <p:nvPr/>
        </p:nvSpPr>
        <p:spPr bwMode="auto">
          <a:xfrm>
            <a:off x="3373438" y="642938"/>
            <a:ext cx="2627312" cy="18208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5" name="矩形 7"/>
          <p:cNvSpPr>
            <a:spLocks noChangeArrowheads="1"/>
          </p:cNvSpPr>
          <p:nvPr/>
        </p:nvSpPr>
        <p:spPr bwMode="auto">
          <a:xfrm>
            <a:off x="588963" y="4646613"/>
            <a:ext cx="2625725" cy="1425575"/>
          </a:xfrm>
          <a:prstGeom prst="rect">
            <a:avLst/>
          </a:prstGeom>
          <a:solidFill>
            <a:srgbClr val="18DCD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6" name="矩形 14"/>
          <p:cNvSpPr>
            <a:spLocks noChangeArrowheads="1"/>
          </p:cNvSpPr>
          <p:nvPr/>
        </p:nvSpPr>
        <p:spPr bwMode="auto">
          <a:xfrm>
            <a:off x="1000125" y="5214938"/>
            <a:ext cx="1770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End</a:t>
            </a:r>
          </a:p>
        </p:txBody>
      </p:sp>
      <p:sp>
        <p:nvSpPr>
          <p:cNvPr id="20487" name="TextBox 19"/>
          <p:cNvSpPr>
            <a:spLocks noChangeArrowheads="1"/>
          </p:cNvSpPr>
          <p:nvPr/>
        </p:nvSpPr>
        <p:spPr bwMode="auto">
          <a:xfrm>
            <a:off x="3857625" y="1320800"/>
            <a:ext cx="1770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谢谢观看</a:t>
            </a:r>
            <a:endParaRPr lang="zh-CN" altLang="en-US" sz="2800"/>
          </a:p>
        </p:txBody>
      </p:sp>
      <p:pic>
        <p:nvPicPr>
          <p:cNvPr id="20488" name="图片 54" descr="13728155184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2606675"/>
            <a:ext cx="262572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图片 56" descr="13630728726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642938"/>
            <a:ext cx="2571750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图片 15" descr="b_137231177477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963" y="642938"/>
            <a:ext cx="2625725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图片 16" descr="b_135802108944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3438" y="4646613"/>
            <a:ext cx="2627312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图片 12" descr="1368439186484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73438" y="2606675"/>
            <a:ext cx="2627312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图片 14" descr="154490-12050Z920599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3625" y="2606675"/>
            <a:ext cx="257175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实践目标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使用变量</a:t>
            </a:r>
            <a:endParaRPr lang="en-US" altLang="zh-CN" smtClean="0"/>
          </a:p>
          <a:p>
            <a:r>
              <a:rPr lang="zh-CN" altLang="zh-CN" smtClean="0"/>
              <a:t>控制台的输入输出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5" descr="指导部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362075"/>
            <a:ext cx="2341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/>
        </p:nvSpPr>
        <p:spPr bwMode="auto">
          <a:xfrm>
            <a:off x="457200" y="1989138"/>
            <a:ext cx="82296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将“英雄联盟”中“嘉文四世”的姓名、简介和胜率数值保存到不同变量中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zh-CN" altLang="zh-CN" sz="2400"/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zh-CN" altLang="zh-CN" sz="2800"/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en-US" altLang="zh-CN" sz="2800"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en-US" altLang="zh-CN" sz="2800"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zh-CN" altLang="en-US" sz="280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09900"/>
              </a:buClr>
              <a:buSzPct val="100000"/>
              <a:buFont typeface="Arial" charset="0"/>
              <a:buNone/>
            </a:pPr>
            <a:endParaRPr lang="zh-CN" altLang="en-US" sz="2400">
              <a:ea typeface="微软雅黑" pitchFamily="34" charset="-122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 typeface="Arial" charset="0"/>
              <a:buNone/>
            </a:pPr>
            <a:r>
              <a:rPr lang="zh-CN" altLang="en-US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任务一：保存</a:t>
            </a:r>
            <a:r>
              <a:rPr lang="zh-CN" altLang="zh-CN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英雄的信息</a:t>
            </a:r>
            <a:endParaRPr lang="zh-CN" altLang="en-US" sz="3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需求说明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zh-CN" sz="2400" dirty="0" smtClean="0"/>
              <a:t>使用</a:t>
            </a:r>
            <a:r>
              <a:rPr lang="en-US" altLang="zh-CN" sz="2400" dirty="0"/>
              <a:t>Visual Studio 2012</a:t>
            </a:r>
            <a:r>
              <a:rPr lang="zh-CN" altLang="zh-CN" sz="2400" dirty="0"/>
              <a:t>创建控制台</a:t>
            </a:r>
            <a:r>
              <a:rPr lang="zh-CN" altLang="zh-CN" sz="2400" dirty="0" smtClean="0"/>
              <a:t>应用程序</a:t>
            </a:r>
            <a:r>
              <a:rPr lang="zh-CN" altLang="en-US" sz="2400" dirty="0" smtClean="0"/>
              <a:t>。</a:t>
            </a:r>
            <a:endParaRPr lang="zh-CN" altLang="zh-CN" sz="2400" dirty="0"/>
          </a:p>
          <a:p>
            <a:pPr>
              <a:defRPr/>
            </a:pPr>
            <a:r>
              <a:rPr lang="zh-CN" altLang="zh-CN" sz="2400" dirty="0"/>
              <a:t>声明不同的</a:t>
            </a:r>
            <a:r>
              <a:rPr lang="zh-CN" altLang="zh-CN" sz="2400" dirty="0" smtClean="0"/>
              <a:t>变量</a:t>
            </a:r>
            <a:r>
              <a:rPr lang="zh-CN" altLang="en-US" sz="2400" dirty="0" smtClean="0"/>
              <a:t>，用于</a:t>
            </a:r>
            <a:r>
              <a:rPr lang="zh-CN" altLang="zh-CN" sz="2400" dirty="0" smtClean="0"/>
              <a:t>保存</a:t>
            </a:r>
            <a:r>
              <a:rPr lang="zh-CN" altLang="zh-CN" sz="2400" dirty="0"/>
              <a:t>“嘉文四世”的姓名、年龄、胜率和背景信息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zh-CN" sz="2400" dirty="0"/>
              <a:t>使用</a:t>
            </a:r>
            <a:r>
              <a:rPr lang="en-US" altLang="zh-CN" sz="2400" dirty="0"/>
              <a:t>Console</a:t>
            </a:r>
            <a:r>
              <a:rPr lang="zh-CN" altLang="zh-CN" sz="2400" dirty="0"/>
              <a:t>输出“英雄联盟”中“嘉文四世”的</a:t>
            </a:r>
            <a:r>
              <a:rPr lang="zh-CN" altLang="zh-CN" sz="2400" dirty="0" smtClean="0"/>
              <a:t>信息</a:t>
            </a:r>
            <a:r>
              <a:rPr lang="zh-CN" altLang="en-US" sz="2400" dirty="0" smtClean="0"/>
              <a:t>。</a:t>
            </a:r>
            <a:endParaRPr lang="zh-CN" altLang="zh-CN" sz="24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pic>
        <p:nvPicPr>
          <p:cNvPr id="5125" name="图片 4" descr="需求分析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70000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7931150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实现思路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401050" cy="4857750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zh-CN" sz="2400" smtClean="0"/>
              <a:t>打开</a:t>
            </a:r>
            <a:r>
              <a:rPr lang="en-US" altLang="zh-CN" sz="2400" smtClean="0">
                <a:latin typeface="微软雅黑" pitchFamily="34" charset="-122"/>
              </a:rPr>
              <a:t>Visual Studio 2012</a:t>
            </a:r>
            <a:r>
              <a:rPr lang="zh-CN" altLang="zh-CN" sz="2400" smtClean="0"/>
              <a:t>，创建控制台应用程序。</a:t>
            </a:r>
          </a:p>
          <a:p>
            <a:r>
              <a:rPr lang="zh-CN" altLang="zh-CN" sz="2400" smtClean="0"/>
              <a:t>使用</a:t>
            </a:r>
            <a:r>
              <a:rPr lang="en-US" altLang="zh-CN" sz="2400" smtClean="0">
                <a:latin typeface="微软雅黑" pitchFamily="34" charset="-122"/>
              </a:rPr>
              <a:t>int</a:t>
            </a:r>
            <a:r>
              <a:rPr lang="zh-CN" altLang="zh-CN" sz="2400" smtClean="0">
                <a:latin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</a:rPr>
              <a:t>string</a:t>
            </a:r>
            <a:r>
              <a:rPr lang="zh-CN" altLang="zh-CN" sz="2400" smtClean="0">
                <a:latin typeface="微软雅黑" pitchFamily="34" charset="-122"/>
              </a:rPr>
              <a:t>和</a:t>
            </a:r>
            <a:r>
              <a:rPr lang="en-US" altLang="zh-CN" sz="2400" smtClean="0">
                <a:latin typeface="微软雅黑" pitchFamily="34" charset="-122"/>
              </a:rPr>
              <a:t>float</a:t>
            </a:r>
            <a:r>
              <a:rPr lang="zh-CN" altLang="zh-CN" sz="2400" smtClean="0">
                <a:latin typeface="微软雅黑" pitchFamily="34" charset="-122"/>
              </a:rPr>
              <a:t>等</a:t>
            </a:r>
            <a:r>
              <a:rPr lang="zh-CN" altLang="zh-CN" sz="2400" smtClean="0"/>
              <a:t>不同类型的变量保存英雄的信息数据。</a:t>
            </a:r>
            <a:endParaRPr lang="en-US" altLang="zh-CN" sz="2400" smtClean="0"/>
          </a:p>
          <a:p>
            <a:r>
              <a:rPr lang="zh-CN" altLang="zh-CN" sz="2400" smtClean="0"/>
              <a:t>使用</a:t>
            </a:r>
            <a:r>
              <a:rPr lang="en-US" altLang="zh-CN" sz="2400" smtClean="0">
                <a:latin typeface="微软雅黑" pitchFamily="34" charset="-122"/>
              </a:rPr>
              <a:t>Console.WriteLine</a:t>
            </a:r>
            <a:r>
              <a:rPr lang="zh-CN" altLang="zh-CN" sz="2400" smtClean="0">
                <a:latin typeface="微软雅黑" pitchFamily="34" charset="-122"/>
              </a:rPr>
              <a:t>输出信息</a:t>
            </a:r>
            <a:r>
              <a:rPr lang="zh-CN" altLang="zh-CN" sz="2400" smtClean="0"/>
              <a:t>。</a:t>
            </a:r>
          </a:p>
          <a:p>
            <a:endParaRPr lang="zh-CN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pic>
        <p:nvPicPr>
          <p:cNvPr id="6148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" descr="综合练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357313"/>
            <a:ext cx="22717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/>
        </p:nvSpPr>
        <p:spPr bwMode="auto">
          <a:xfrm>
            <a:off x="428625" y="3068638"/>
            <a:ext cx="7643813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zh-CN" sz="2400" dirty="0">
                <a:latin typeface="+mn-ea"/>
                <a:ea typeface="+mn-ea"/>
              </a:rPr>
              <a:t>创建控制台应用程序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zh-CN" altLang="zh-CN" sz="240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zh-CN" sz="2400" dirty="0">
                <a:latin typeface="+mn-ea"/>
                <a:ea typeface="+mn-ea"/>
              </a:rPr>
              <a:t>用合适的变量保存“盖伦”的数据，并用</a:t>
            </a:r>
            <a:r>
              <a:rPr lang="en-US" altLang="zh-CN" sz="2400" dirty="0">
                <a:latin typeface="+mn-ea"/>
                <a:ea typeface="+mn-ea"/>
              </a:rPr>
              <a:t>Console</a:t>
            </a:r>
            <a:r>
              <a:rPr lang="zh-CN" altLang="zh-CN" sz="2400" dirty="0">
                <a:latin typeface="+mn-ea"/>
                <a:ea typeface="+mn-ea"/>
              </a:rPr>
              <a:t>输出“盖伦”的信息。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  <a:defRPr/>
            </a:pPr>
            <a:endParaRPr lang="zh-CN" altLang="zh-CN" sz="2800" dirty="0"/>
          </a:p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Arial" charset="0"/>
              <a:buNone/>
              <a:defRPr/>
            </a:pPr>
            <a:endParaRPr lang="zh-CN" altLang="en-US" sz="2800" dirty="0">
              <a:ea typeface="微软雅黑" pitchFamily="34" charset="-122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 typeface="Arial" charset="0"/>
              <a:buNone/>
            </a:pPr>
            <a:r>
              <a:rPr lang="zh-CN" altLang="zh-CN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输出“盖伦”的信息</a:t>
            </a:r>
            <a:endParaRPr lang="zh-CN" altLang="en-US" sz="3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7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082800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3095625"/>
            <a:ext cx="7102475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实现思路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zh-CN" sz="2400" smtClean="0">
                <a:latin typeface="微软雅黑" pitchFamily="34" charset="-122"/>
              </a:rPr>
              <a:t>打开</a:t>
            </a:r>
            <a:r>
              <a:rPr lang="en-US" altLang="zh-CN" sz="2400" smtClean="0">
                <a:latin typeface="微软雅黑" pitchFamily="34" charset="-122"/>
              </a:rPr>
              <a:t>Visual Studio 2012</a:t>
            </a:r>
            <a:r>
              <a:rPr lang="zh-CN" altLang="zh-CN" sz="2400" smtClean="0">
                <a:latin typeface="微软雅黑" pitchFamily="34" charset="-122"/>
              </a:rPr>
              <a:t>，创建控制台应用程序。</a:t>
            </a:r>
          </a:p>
          <a:p>
            <a:r>
              <a:rPr lang="zh-CN" altLang="zh-CN" sz="2400" smtClean="0">
                <a:latin typeface="微软雅黑" pitchFamily="34" charset="-122"/>
              </a:rPr>
              <a:t>声明</a:t>
            </a:r>
            <a:r>
              <a:rPr lang="en-US" altLang="zh-CN" sz="2400" smtClean="0">
                <a:latin typeface="微软雅黑" pitchFamily="34" charset="-122"/>
              </a:rPr>
              <a:t>int</a:t>
            </a:r>
            <a:r>
              <a:rPr lang="zh-CN" altLang="zh-CN" sz="2400" smtClean="0">
                <a:latin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</a:rPr>
              <a:t>string</a:t>
            </a:r>
            <a:r>
              <a:rPr lang="zh-CN" altLang="zh-CN" sz="2400" smtClean="0">
                <a:latin typeface="微软雅黑" pitchFamily="34" charset="-122"/>
              </a:rPr>
              <a:t>和</a:t>
            </a:r>
            <a:r>
              <a:rPr lang="en-US" altLang="zh-CN" sz="2400" smtClean="0">
                <a:latin typeface="微软雅黑" pitchFamily="34" charset="-122"/>
              </a:rPr>
              <a:t>float</a:t>
            </a:r>
            <a:r>
              <a:rPr lang="zh-CN" altLang="zh-CN" sz="2400" smtClean="0">
                <a:latin typeface="微软雅黑" pitchFamily="34" charset="-122"/>
              </a:rPr>
              <a:t>等不同类型的变量</a:t>
            </a:r>
            <a:r>
              <a:rPr lang="zh-CN" altLang="en-US" sz="2400" smtClean="0">
                <a:latin typeface="微软雅黑" pitchFamily="34" charset="-122"/>
              </a:rPr>
              <a:t>，用于</a:t>
            </a:r>
            <a:r>
              <a:rPr lang="zh-CN" altLang="zh-CN" sz="2400" smtClean="0">
                <a:latin typeface="微软雅黑" pitchFamily="34" charset="-122"/>
              </a:rPr>
              <a:t>保存“盖伦”的数据。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pic>
        <p:nvPicPr>
          <p:cNvPr id="9220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5" descr="指导部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362075"/>
            <a:ext cx="2341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/>
        </p:nvSpPr>
        <p:spPr bwMode="auto">
          <a:xfrm>
            <a:off x="457200" y="1989138"/>
            <a:ext cx="82296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根据圆半径，计算并输出圆的面积和周长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8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zh-CN" altLang="zh-CN" sz="2800"/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zh-CN" altLang="zh-CN" sz="2800"/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zh-CN" altLang="zh-CN" sz="2800"/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en-US" altLang="zh-CN" sz="2800"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en-US" altLang="zh-CN" sz="2800"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zh-CN" altLang="en-US" sz="280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09900"/>
              </a:buClr>
              <a:buSzPct val="100000"/>
              <a:buFont typeface="Arial" charset="0"/>
              <a:buNone/>
            </a:pPr>
            <a:endParaRPr lang="zh-CN" altLang="en-US" sz="2400">
              <a:ea typeface="微软雅黑" pitchFamily="34" charset="-122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sz="3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任务二：</a:t>
            </a:r>
            <a:r>
              <a:rPr lang="zh-CN" altLang="zh-CN" sz="3200" dirty="0" smtClean="0">
                <a:latin typeface="+mn-ea"/>
                <a:ea typeface="+mn-ea"/>
              </a:rPr>
              <a:t>控制台的输入输出</a:t>
            </a:r>
            <a:endParaRPr lang="zh-CN" altLang="en-US" sz="32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需求说明</a:t>
            </a:r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zh-CN" sz="2400" smtClean="0"/>
              <a:t>接收用户输入的半径。</a:t>
            </a:r>
            <a:endParaRPr lang="en-US" altLang="zh-CN" sz="2400" smtClean="0"/>
          </a:p>
          <a:p>
            <a:r>
              <a:rPr lang="zh-CN" altLang="zh-CN" sz="2400" smtClean="0"/>
              <a:t>计算并输出圆的面积和周长。</a:t>
            </a:r>
            <a:endParaRPr lang="zh-CN" altLang="en-US" sz="2400" smtClean="0"/>
          </a:p>
        </p:txBody>
      </p:sp>
      <p:pic>
        <p:nvPicPr>
          <p:cNvPr id="11268" name="图片 4" descr="需求分析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70000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3698875"/>
            <a:ext cx="61436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Pages>0</Pages>
  <Words>722</Words>
  <Characters>0</Characters>
  <Application>Microsoft Office PowerPoint</Application>
  <DocSecurity>0</DocSecurity>
  <PresentationFormat>全屏显示(4:3)</PresentationFormat>
  <Lines>0</Lines>
  <Paragraphs>76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默认设计模板</vt:lpstr>
      <vt:lpstr>幻灯片 1</vt:lpstr>
      <vt:lpstr>实践目标</vt:lpstr>
      <vt:lpstr>幻灯片 3</vt:lpstr>
      <vt:lpstr>需求说明</vt:lpstr>
      <vt:lpstr>实现思路</vt:lpstr>
      <vt:lpstr>幻灯片 6</vt:lpstr>
      <vt:lpstr>实现思路</vt:lpstr>
      <vt:lpstr>幻灯片 8</vt:lpstr>
      <vt:lpstr>需求说明</vt:lpstr>
      <vt:lpstr>实现思路</vt:lpstr>
      <vt:lpstr>幻灯片 11</vt:lpstr>
      <vt:lpstr>实现思路</vt:lpstr>
      <vt:lpstr>幻灯片 13</vt:lpstr>
      <vt:lpstr>实现思路</vt:lpstr>
      <vt:lpstr>幻灯片 15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58</cp:revision>
  <dcterms:created xsi:type="dcterms:W3CDTF">2013-01-25T01:44:32Z</dcterms:created>
  <dcterms:modified xsi:type="dcterms:W3CDTF">2019-02-27T08:02:27Z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