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65" r:id="rId5"/>
    <p:sldId id="258" r:id="rId6"/>
    <p:sldId id="263" r:id="rId7"/>
    <p:sldId id="267" r:id="rId8"/>
    <p:sldId id="264" r:id="rId9"/>
    <p:sldId id="259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C3A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94660"/>
  </p:normalViewPr>
  <p:slideViewPr>
    <p:cSldViewPr snapToObjects="1">
      <p:cViewPr varScale="1">
        <p:scale>
          <a:sx n="78" d="100"/>
          <a:sy n="78" d="100"/>
        </p:scale>
        <p:origin x="-84" y="-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66E55DB-BE4D-4F4B-8F35-80B17964B28F}" type="datetimeFigureOut">
              <a:rPr lang="zh-CN" altLang="en-US"/>
              <a:pPr>
                <a:defRPr/>
              </a:pPr>
              <a:t>2019/3/27</a:t>
            </a:fld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/>
            </a:lvl1pPr>
          </a:lstStyle>
          <a:p>
            <a:pPr>
              <a:defRPr/>
            </a:pPr>
            <a:fld id="{577D5A2A-9A24-4A23-A60A-4C0AE3EB80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6225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6225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70000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 descr="ppt内页副本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276225"/>
            <a:ext cx="6346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0000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 userDrawn="1"/>
        </p:nvSpPr>
        <p:spPr bwMode="auto">
          <a:xfrm>
            <a:off x="3124200" y="6527800"/>
            <a:ext cx="28956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 userDrawn="1"/>
        </p:nvSpPr>
        <p:spPr bwMode="auto">
          <a:xfrm>
            <a:off x="8564563" y="6523038"/>
            <a:ext cx="5794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buFont typeface="Arial" charset="0"/>
              <a:buNone/>
              <a:defRPr/>
            </a:pPr>
            <a:fld id="{DEB1685D-828C-454D-BA80-591D1C3C0051}" type="slidenum">
              <a:rPr lang="zh-CN" altLang="en-US" sz="1000">
                <a:latin typeface="微软雅黑" pitchFamily="34" charset="-122"/>
                <a:ea typeface="微软雅黑" pitchFamily="34" charset="-122"/>
              </a:rPr>
              <a:pPr algn="r" eaLnBrk="1" hangingPunct="1">
                <a:buFont typeface="Arial" charset="0"/>
                <a:buNone/>
                <a:defRPr/>
              </a:pPr>
              <a:t>‹#›</a:t>
            </a:fld>
            <a:endParaRPr lang="en-US" altLang="zh-CN" sz="1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</p:bld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C#桌面应用程序开发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50" y="-6350"/>
            <a:ext cx="9156700" cy="6870700"/>
          </a:xfrm>
          <a:prstGeom prst="rect">
            <a:avLst/>
          </a:prstGeom>
          <a:noFill/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928938" y="4864100"/>
            <a:ext cx="6000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践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  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基础控件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实践目标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2446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mtClean="0"/>
              <a:t>完善</a:t>
            </a:r>
            <a:r>
              <a:rPr lang="en-US" altLang="zh-CN" smtClean="0"/>
              <a:t>SuperKTV</a:t>
            </a:r>
            <a:r>
              <a:rPr lang="zh-CN" altLang="zh-CN" smtClean="0"/>
              <a:t>管理模块主界面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制作</a:t>
            </a:r>
            <a:r>
              <a:rPr lang="en-US" altLang="zh-CN" smtClean="0"/>
              <a:t>SuperKTV</a:t>
            </a:r>
            <a:r>
              <a:rPr lang="zh-CN" altLang="zh-CN" smtClean="0"/>
              <a:t>注册窗体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6075" y="1196975"/>
            <a:ext cx="2341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827088" y="3417888"/>
            <a:ext cx="7705725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latin typeface="+mn-ea"/>
                <a:ea typeface="+mn-ea"/>
              </a:rPr>
              <a:t>制作管理模块主界面的菜单栏</a:t>
            </a:r>
            <a:endParaRPr lang="en-US" altLang="zh-CN" sz="2400" dirty="0" smtClean="0">
              <a:latin typeface="+mn-ea"/>
              <a:ea typeface="+mn-ea"/>
            </a:endParaRPr>
          </a:p>
          <a:p>
            <a:pPr lvl="1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按功能设置菜单结构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点击菜单项“歌曲列表”和“歌手列表”打开对应窗体</a:t>
            </a:r>
          </a:p>
        </p:txBody>
      </p:sp>
      <p:sp>
        <p:nvSpPr>
          <p:cNvPr id="5124" name="Rectangle 4"/>
          <p:cNvSpPr>
            <a:spLocks noGrp="1" noChangeArrowheads="1"/>
          </p:cNvSpPr>
          <p:nvPr/>
        </p:nvSpPr>
        <p:spPr bwMode="auto">
          <a:xfrm>
            <a:off x="3348038" y="247650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任务一</a:t>
            </a:r>
            <a:r>
              <a:rPr lang="zh-CN" altLang="en-US" sz="3200" dirty="0" smtClean="0">
                <a:solidFill>
                  <a:schemeClr val="tx2"/>
                </a:solidFill>
                <a:latin typeface="+mn-ea"/>
                <a:ea typeface="+mn-ea"/>
              </a:rPr>
              <a:t>：</a:t>
            </a:r>
            <a:r>
              <a:rPr lang="zh-CN" altLang="zh-CN" sz="3200" dirty="0" smtClean="0">
                <a:latin typeface="+mn-ea"/>
                <a:ea typeface="+mn-ea"/>
              </a:rPr>
              <a:t>完善管理模块主界面</a:t>
            </a:r>
            <a:endParaRPr lang="en-US" altLang="zh-CN" sz="3200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388" y="1830388"/>
            <a:ext cx="790416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Clr>
                <a:srgbClr val="0099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制作管理模块主界面的菜单栏</a:t>
            </a:r>
          </a:p>
        </p:txBody>
      </p:sp>
      <p:pic>
        <p:nvPicPr>
          <p:cNvPr id="6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48126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2257425" y="5821363"/>
            <a:ext cx="5038725" cy="512762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运行效果</a:t>
            </a:r>
          </a:p>
        </p:txBody>
      </p:sp>
      <p:pic>
        <p:nvPicPr>
          <p:cNvPr id="512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7738" y="3406775"/>
            <a:ext cx="7466012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7738" y="3406775"/>
            <a:ext cx="7466012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4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47738" y="3402013"/>
            <a:ext cx="748506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5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7751" y="4724400"/>
            <a:ext cx="7485062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6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85918" y="6334125"/>
            <a:ext cx="75247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7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85918" y="-642966"/>
            <a:ext cx="7524750" cy="437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8" name="Picture 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9250" y="-1895474"/>
            <a:ext cx="7524750" cy="437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latin typeface="+mn-ea"/>
              </a:rPr>
              <a:t>完善管理模块主</a:t>
            </a:r>
            <a:r>
              <a:rPr lang="zh-CN" altLang="zh-CN" dirty="0" smtClean="0">
                <a:latin typeface="+mn-ea"/>
              </a:rPr>
              <a:t>界面</a:t>
            </a:r>
            <a:endParaRPr lang="zh-CN" altLang="en-US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8229600" cy="33131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smtClean="0"/>
              <a:t>向主窗体中添加菜单栏</a:t>
            </a:r>
            <a:r>
              <a:rPr lang="en-US" altLang="zh-CN" sz="2400" smtClean="0"/>
              <a:t>MenuStrip</a:t>
            </a:r>
            <a:r>
              <a:rPr lang="zh-CN" altLang="zh-CN" sz="2400" smtClean="0"/>
              <a:t>控件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按照运行效果图</a:t>
            </a:r>
            <a:r>
              <a:rPr lang="zh-CN" altLang="zh-CN" sz="2400" smtClean="0"/>
              <a:t>，设置菜单项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在设计器中双击菜单项，添加单击事件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在事件处理函数中，显示对应窗体</a:t>
            </a:r>
          </a:p>
        </p:txBody>
      </p:sp>
      <p:pic>
        <p:nvPicPr>
          <p:cNvPr id="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525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47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2" descr="综合练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357313"/>
            <a:ext cx="22717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/>
        </p:nvSpPr>
        <p:spPr bwMode="auto">
          <a:xfrm>
            <a:off x="674688" y="3284538"/>
            <a:ext cx="8053387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制作管理模块主界面的工具栏</a:t>
            </a:r>
            <a:endParaRPr lang="en-US" altLang="zh-CN" sz="24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将常用操作集成到工具栏中</a:t>
            </a:r>
            <a:endParaRPr lang="en-US" altLang="zh-CN" sz="200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制作管理模块主界面的状态栏</a:t>
            </a:r>
            <a:endParaRPr lang="en-US" altLang="zh-CN" sz="2400"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状态栏中显示当前登录用户及系统当前时间</a:t>
            </a:r>
            <a:endParaRPr lang="en-US" altLang="zh-CN" sz="2000">
              <a:ea typeface="微软雅黑" pitchFamily="34" charset="-122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zh-CN" sz="3200" dirty="0" smtClean="0">
                <a:latin typeface="+mn-ea"/>
                <a:ea typeface="+mn-ea"/>
              </a:rPr>
              <a:t>完善管理模块主界面</a:t>
            </a:r>
            <a:endParaRPr lang="zh-CN" altLang="en-US" sz="32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4688" y="1985963"/>
            <a:ext cx="57054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buClr>
                <a:srgbClr val="0099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latin typeface="+mn-ea"/>
                <a:ea typeface="+mn-ea"/>
              </a:rPr>
              <a:t>制作管理模块主界面的工具栏和状态栏</a:t>
            </a:r>
          </a:p>
        </p:txBody>
      </p:sp>
      <p:pic>
        <p:nvPicPr>
          <p:cNvPr id="8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488" y="2490788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2181225" y="5753100"/>
            <a:ext cx="5038725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运行效果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0"/>
            <a:ext cx="5586413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008188" y="2571750"/>
            <a:ext cx="5300662" cy="2809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08188" y="5270500"/>
            <a:ext cx="5300662" cy="28098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5" descr="指导部分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362075"/>
            <a:ext cx="2341563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/>
        </p:nvSpPr>
        <p:spPr bwMode="auto">
          <a:xfrm>
            <a:off x="755650" y="1920875"/>
            <a:ext cx="70564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制作会员注册界面的必填信息</a:t>
            </a:r>
          </a:p>
        </p:txBody>
      </p:sp>
      <p:sp>
        <p:nvSpPr>
          <p:cNvPr id="8196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en-US" sz="32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任务二：</a:t>
            </a:r>
            <a:r>
              <a:rPr lang="zh-CN" altLang="zh-CN" sz="3200" dirty="0" smtClean="0">
                <a:latin typeface="+mn-ea"/>
                <a:ea typeface="+mn-ea"/>
              </a:rPr>
              <a:t>制作会员注册界面</a:t>
            </a:r>
            <a:endParaRPr lang="zh-CN" altLang="en-US" sz="3200" dirty="0" smtClean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7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51142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Grp="1" noChangeArrowheads="1"/>
          </p:cNvSpPr>
          <p:nvPr/>
        </p:nvSpPr>
        <p:spPr bwMode="auto">
          <a:xfrm>
            <a:off x="755650" y="3284538"/>
            <a:ext cx="7056438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ea typeface="微软雅黑" panose="020B0503020204020204" pitchFamily="34" charset="-122"/>
              </a:rPr>
              <a:t>制作会员注册界面</a:t>
            </a:r>
            <a:endParaRPr lang="en-US" altLang="zh-CN" sz="2400" dirty="0" smtClean="0"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用户填写个人信息</a:t>
            </a:r>
            <a:r>
              <a:rPr lang="zh-CN" altLang="en-US" sz="2000" dirty="0" smtClean="0">
                <a:latin typeface="+mn-ea"/>
                <a:ea typeface="+mn-ea"/>
              </a:rPr>
              <a:t>并</a:t>
            </a:r>
            <a:r>
              <a:rPr lang="zh-CN" altLang="zh-CN" sz="2000" dirty="0" smtClean="0">
                <a:latin typeface="+mn-ea"/>
                <a:ea typeface="+mn-ea"/>
              </a:rPr>
              <a:t>提交</a:t>
            </a:r>
            <a:r>
              <a:rPr lang="zh-CN" altLang="en-US" sz="2000" dirty="0" smtClean="0">
                <a:latin typeface="+mn-ea"/>
                <a:ea typeface="+mn-ea"/>
              </a:rPr>
              <a:t>至</a:t>
            </a:r>
            <a:r>
              <a:rPr lang="zh-CN" altLang="zh-CN" sz="2000" dirty="0" smtClean="0">
                <a:latin typeface="+mn-ea"/>
                <a:ea typeface="+mn-ea"/>
              </a:rPr>
              <a:t>服务器完成注册功能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注册信息分为必填信息和选填信息两部分。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+mn-ea"/>
                <a:ea typeface="+mn-ea"/>
              </a:rPr>
              <a:t>其中必填信息包含用户名、密码和确认密码。</a:t>
            </a: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1763713" y="5753100"/>
            <a:ext cx="5040312" cy="514350"/>
          </a:xfrm>
          <a:prstGeom prst="flowChartAlternateProcess">
            <a:avLst/>
          </a:prstGeom>
          <a:gradFill rotWithShape="0">
            <a:gsLst>
              <a:gs pos="0">
                <a:srgbClr val="00FF0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lIns="90170" tIns="46990" rIns="90170" bIns="46990" anchor="ctr">
            <a:spAutoFit/>
          </a:bodyPr>
          <a:lstStyle/>
          <a:p>
            <a:pPr marL="342900" indent="-342900" algn="ctr" eaLnBrk="1" hangingPunct="1">
              <a:buFont typeface="Arial" charset="0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运行效果</a:t>
            </a:r>
          </a:p>
        </p:txBody>
      </p:sp>
      <p:pic>
        <p:nvPicPr>
          <p:cNvPr id="81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88" y="1365250"/>
            <a:ext cx="4430712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zh-CN" dirty="0">
                <a:latin typeface="+mn-ea"/>
              </a:rPr>
              <a:t>制作会员注册界面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2000250"/>
            <a:ext cx="8445500" cy="3660775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latin typeface="+mn-ea"/>
              </a:rPr>
              <a:t>添加会员注册窗体</a:t>
            </a:r>
            <a:r>
              <a:rPr lang="en-US" altLang="zh-CN" sz="2400" dirty="0" err="1">
                <a:latin typeface="+mn-ea"/>
              </a:rPr>
              <a:t>RegisterForm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>
              <a:defRPr/>
            </a:pPr>
            <a:r>
              <a:rPr lang="zh-CN" altLang="zh-CN" sz="2400" dirty="0">
                <a:latin typeface="+mn-ea"/>
              </a:rPr>
              <a:t>使用分组控件</a:t>
            </a:r>
            <a:r>
              <a:rPr lang="en-US" altLang="zh-CN" sz="2400" dirty="0" err="1">
                <a:latin typeface="+mn-ea"/>
              </a:rPr>
              <a:t>GroupBox</a:t>
            </a:r>
            <a:r>
              <a:rPr lang="zh-CN" altLang="zh-CN" sz="2400" dirty="0">
                <a:latin typeface="+mn-ea"/>
              </a:rPr>
              <a:t>对窗体划分区域，分为必填信息和选填信息两部分</a:t>
            </a:r>
            <a:r>
              <a:rPr lang="zh-CN" altLang="zh-CN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lvl="1">
              <a:defRPr/>
            </a:pPr>
            <a:r>
              <a:rPr lang="en-US" altLang="zh-CN" sz="2000" dirty="0" err="1">
                <a:latin typeface="+mn-ea"/>
              </a:rPr>
              <a:t>GroupBox</a:t>
            </a:r>
            <a:r>
              <a:rPr lang="zh-CN" altLang="zh-CN" sz="2000" dirty="0">
                <a:latin typeface="+mn-ea"/>
              </a:rPr>
              <a:t>的标题由控件的</a:t>
            </a:r>
            <a:r>
              <a:rPr lang="en-US" altLang="zh-CN" sz="2000" dirty="0">
                <a:latin typeface="+mn-ea"/>
              </a:rPr>
              <a:t>Text</a:t>
            </a:r>
            <a:r>
              <a:rPr lang="zh-CN" altLang="zh-CN" sz="2000" dirty="0">
                <a:latin typeface="+mn-ea"/>
              </a:rPr>
              <a:t>属性指定</a:t>
            </a:r>
            <a:endParaRPr lang="en-US" altLang="zh-CN" sz="2000" dirty="0" smtClean="0">
              <a:latin typeface="+mn-ea"/>
            </a:endParaRP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按界面要求，拖入</a:t>
            </a:r>
            <a:r>
              <a:rPr lang="en-US" altLang="zh-CN" sz="2400" dirty="0" smtClean="0">
                <a:latin typeface="+mn-ea"/>
              </a:rPr>
              <a:t>Label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TextBox</a:t>
            </a:r>
            <a:r>
              <a:rPr lang="zh-CN" altLang="en-US" sz="2400" dirty="0" smtClean="0">
                <a:latin typeface="+mn-ea"/>
              </a:rPr>
              <a:t>和</a:t>
            </a:r>
            <a:r>
              <a:rPr lang="en-US" altLang="zh-CN" sz="2400" dirty="0" smtClean="0">
                <a:latin typeface="+mn-ea"/>
              </a:rPr>
              <a:t>Button</a:t>
            </a:r>
            <a:r>
              <a:rPr lang="zh-CN" altLang="en-US" sz="2400" dirty="0" smtClean="0">
                <a:latin typeface="+mn-ea"/>
              </a:rPr>
              <a:t>并布局</a:t>
            </a:r>
            <a:endParaRPr lang="en-US" altLang="zh-CN" sz="2400" dirty="0" smtClean="0"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latin typeface="+mn-ea"/>
              </a:rPr>
              <a:t>密码和确认密码为密码框， </a:t>
            </a:r>
            <a:r>
              <a:rPr lang="en-US" altLang="zh-CN" sz="2000" dirty="0" err="1" smtClean="0">
                <a:latin typeface="+mn-ea"/>
              </a:rPr>
              <a:t>UseSystemPasswordChar</a:t>
            </a:r>
            <a:r>
              <a:rPr lang="zh-CN" altLang="en-US" sz="2000" dirty="0" smtClean="0">
                <a:latin typeface="+mn-ea"/>
              </a:rPr>
              <a:t>设置为</a:t>
            </a:r>
            <a:r>
              <a:rPr lang="en-US" altLang="zh-CN" sz="2000" dirty="0" smtClean="0">
                <a:latin typeface="+mn-ea"/>
              </a:rPr>
              <a:t>true</a:t>
            </a:r>
          </a:p>
          <a:p>
            <a:pPr>
              <a:defRPr/>
            </a:pPr>
            <a:r>
              <a:rPr lang="zh-CN" altLang="en-US" sz="2400" dirty="0" smtClean="0">
                <a:latin typeface="+mn-ea"/>
              </a:rPr>
              <a:t>点击注册按钮提交用户信息</a:t>
            </a:r>
            <a:endParaRPr lang="en-US" altLang="zh-CN" sz="2400" dirty="0" smtClean="0"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latin typeface="+mn-ea"/>
              </a:rPr>
              <a:t>必填信息需要非空验证</a:t>
            </a:r>
            <a:endParaRPr lang="en-US" altLang="zh-CN" sz="2000" dirty="0" smtClean="0">
              <a:latin typeface="+mn-ea"/>
            </a:endParaRPr>
          </a:p>
          <a:p>
            <a:pPr lvl="1">
              <a:defRPr/>
            </a:pPr>
            <a:r>
              <a:rPr lang="zh-CN" altLang="en-US" sz="2000" dirty="0" smtClean="0">
                <a:latin typeface="+mn-ea"/>
              </a:rPr>
              <a:t>验证两次输入的密码是否一致</a:t>
            </a:r>
            <a:endParaRPr lang="en-US" altLang="zh-CN" sz="2000" dirty="0" smtClean="0">
              <a:latin typeface="+mn-ea"/>
            </a:endParaRPr>
          </a:p>
          <a:p>
            <a:pPr lvl="1">
              <a:defRPr/>
            </a:pPr>
            <a:endParaRPr lang="en-US" altLang="zh-CN" sz="1600" dirty="0" smtClean="0">
              <a:latin typeface="+mn-ea"/>
            </a:endParaRPr>
          </a:p>
          <a:p>
            <a:pPr lvl="1">
              <a:defRPr/>
            </a:pPr>
            <a:endParaRPr lang="en-US" altLang="zh-CN" sz="2000" dirty="0" smtClean="0">
              <a:latin typeface="+mn-ea"/>
            </a:endParaRPr>
          </a:p>
          <a:p>
            <a:pPr lvl="1">
              <a:defRPr/>
            </a:pPr>
            <a:endParaRPr lang="zh-CN" altLang="en-US" dirty="0">
              <a:latin typeface="+mn-ea"/>
            </a:endParaRPr>
          </a:p>
        </p:txBody>
      </p:sp>
      <p:pic>
        <p:nvPicPr>
          <p:cNvPr id="4" name="图片 5" descr="实现思路副本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077913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9475" y="1196975"/>
            <a:ext cx="5329238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7"/>
          <p:cNvSpPr>
            <a:spLocks noChangeArrowheads="1"/>
          </p:cNvSpPr>
          <p:nvPr/>
        </p:nvSpPr>
        <p:spPr bwMode="auto">
          <a:xfrm>
            <a:off x="2924175" y="3790950"/>
            <a:ext cx="1719263" cy="358775"/>
          </a:xfrm>
          <a:prstGeom prst="wedgeRoundRectCallout">
            <a:avLst>
              <a:gd name="adj1" fmla="val -42602"/>
              <a:gd name="adj2" fmla="val -94463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1600" b="1">
                <a:ea typeface="微软雅黑" pitchFamily="34" charset="-122"/>
              </a:rPr>
              <a:t>GroupBox</a:t>
            </a:r>
            <a:r>
              <a:rPr lang="zh-CN" altLang="en-US" sz="1600" b="1">
                <a:ea typeface="微软雅黑" pitchFamily="34" charset="-122"/>
              </a:rPr>
              <a:t>控件</a:t>
            </a:r>
          </a:p>
        </p:txBody>
      </p:sp>
      <p:sp>
        <p:nvSpPr>
          <p:cNvPr id="7" name="圆角矩形标注 7"/>
          <p:cNvSpPr>
            <a:spLocks noChangeArrowheads="1"/>
          </p:cNvSpPr>
          <p:nvPr/>
        </p:nvSpPr>
        <p:spPr bwMode="auto">
          <a:xfrm>
            <a:off x="4202113" y="3197225"/>
            <a:ext cx="1223962" cy="292100"/>
          </a:xfrm>
          <a:prstGeom prst="wedgeRoundRectCallout">
            <a:avLst>
              <a:gd name="adj1" fmla="val -62824"/>
              <a:gd name="adj2" fmla="val -62306"/>
              <a:gd name="adj3" fmla="val 16667"/>
            </a:avLst>
          </a:prstGeom>
          <a:gradFill rotWithShape="0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600" b="1">
                <a:ea typeface="微软雅黑" pitchFamily="34" charset="-122"/>
              </a:rPr>
              <a:t>密码框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580063" y="2133600"/>
            <a:ext cx="1336675" cy="10636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 descr="综合练习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357313"/>
            <a:ext cx="2271713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/>
        </p:nvSpPr>
        <p:spPr bwMode="auto">
          <a:xfrm>
            <a:off x="755650" y="1938338"/>
            <a:ext cx="82296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制作会员注册界面的选填信息</a:t>
            </a:r>
          </a:p>
        </p:txBody>
      </p:sp>
      <p:sp>
        <p:nvSpPr>
          <p:cNvPr id="9220" name="Rectangle 4"/>
          <p:cNvSpPr>
            <a:spLocks noGrp="1" noChangeArrowheads="1"/>
          </p:cNvSpPr>
          <p:nvPr/>
        </p:nvSpPr>
        <p:spPr bwMode="auto">
          <a:xfrm>
            <a:off x="2401888" y="333375"/>
            <a:ext cx="63468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Font typeface="Arial" panose="020B0604020202020204" pitchFamily="34" charset="0"/>
              <a:buNone/>
              <a:defRPr/>
            </a:pPr>
            <a:r>
              <a:rPr lang="zh-CN" altLang="zh-CN" sz="3200" dirty="0" smtClean="0">
                <a:latin typeface="+mn-ea"/>
                <a:ea typeface="+mn-ea"/>
              </a:rPr>
              <a:t>制作会员注册界面</a:t>
            </a:r>
            <a:endParaRPr lang="zh-CN" altLang="en-US" sz="3200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pic>
        <p:nvPicPr>
          <p:cNvPr id="5" name="图片 4" descr="需求分析副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441575"/>
            <a:ext cx="2879725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744538" y="3484563"/>
            <a:ext cx="8229600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400">
                <a:ea typeface="微软雅黑" pitchFamily="34" charset="-122"/>
              </a:rPr>
              <a:t>制作会员注册界面的选填信息</a:t>
            </a:r>
            <a:endParaRPr lang="en-US" altLang="zh-CN" sz="2400"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选填信息包括姓名、性别、年龄和听歌喜好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姓名采用文本框输入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性别采用</a:t>
            </a:r>
            <a:r>
              <a:rPr lang="en-US" altLang="zh-CN" sz="2000">
                <a:ea typeface="微软雅黑" pitchFamily="34" charset="-122"/>
              </a:rPr>
              <a:t>RadioButton</a:t>
            </a:r>
            <a:r>
              <a:rPr lang="zh-CN" altLang="en-US" sz="2000">
                <a:ea typeface="微软雅黑" pitchFamily="34" charset="-122"/>
              </a:rPr>
              <a:t>单选，选择项包括男和女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年龄采用</a:t>
            </a:r>
            <a:r>
              <a:rPr lang="en-US" altLang="zh-CN" sz="2000">
                <a:ea typeface="微软雅黑" pitchFamily="34" charset="-122"/>
              </a:rPr>
              <a:t>RadioButton</a:t>
            </a:r>
            <a:r>
              <a:rPr lang="zh-CN" altLang="en-US" sz="2000">
                <a:ea typeface="微软雅黑" pitchFamily="34" charset="-122"/>
              </a:rPr>
              <a:t>单选，选择项包括</a:t>
            </a:r>
            <a:r>
              <a:rPr lang="en-US" altLang="zh-CN" sz="2000">
                <a:ea typeface="微软雅黑" pitchFamily="34" charset="-122"/>
              </a:rPr>
              <a:t>70</a:t>
            </a:r>
            <a:r>
              <a:rPr lang="zh-CN" altLang="en-US" sz="2000">
                <a:ea typeface="微软雅黑" pitchFamily="34" charset="-122"/>
              </a:rPr>
              <a:t>后、</a:t>
            </a:r>
            <a:r>
              <a:rPr lang="en-US" altLang="zh-CN" sz="2000">
                <a:ea typeface="微软雅黑" pitchFamily="34" charset="-122"/>
              </a:rPr>
              <a:t>80</a:t>
            </a:r>
            <a:r>
              <a:rPr lang="zh-CN" altLang="en-US" sz="2000">
                <a:ea typeface="微软雅黑" pitchFamily="34" charset="-122"/>
              </a:rPr>
              <a:t>后、</a:t>
            </a:r>
            <a:r>
              <a:rPr lang="en-US" altLang="zh-CN" sz="2000">
                <a:ea typeface="微软雅黑" pitchFamily="34" charset="-122"/>
              </a:rPr>
              <a:t>90</a:t>
            </a:r>
            <a:r>
              <a:rPr lang="zh-CN" altLang="en-US" sz="2000">
                <a:ea typeface="微软雅黑" pitchFamily="34" charset="-122"/>
              </a:rPr>
              <a:t>后等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听歌喜好采用</a:t>
            </a:r>
            <a:r>
              <a:rPr lang="en-US" altLang="zh-CN" sz="2000">
                <a:ea typeface="微软雅黑" pitchFamily="34" charset="-122"/>
              </a:rPr>
              <a:t>CheckBox</a:t>
            </a:r>
            <a:r>
              <a:rPr lang="zh-CN" altLang="en-US" sz="2000">
                <a:ea typeface="微软雅黑" pitchFamily="34" charset="-122"/>
              </a:rPr>
              <a:t>多选，选择项包括流行乐、摇滚乐等</a:t>
            </a:r>
            <a:endParaRPr lang="en-US" altLang="zh-CN" sz="2000">
              <a:ea typeface="微软雅黑" pitchFamily="34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itchFamily="2" charset="2"/>
              <a:buChar char="n"/>
            </a:pPr>
            <a:r>
              <a:rPr lang="zh-CN" altLang="en-US" sz="2000">
                <a:ea typeface="微软雅黑" pitchFamily="34" charset="-122"/>
              </a:rPr>
              <a:t>点击注册按钮，弹出提示框，显示用户注册信息</a:t>
            </a:r>
          </a:p>
        </p:txBody>
      </p:sp>
      <p:pic>
        <p:nvPicPr>
          <p:cNvPr id="92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0150" y="1470025"/>
            <a:ext cx="4778375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0150" y="1470025"/>
            <a:ext cx="4778375" cy="453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3" name="矩形 118"/>
          <p:cNvSpPr>
            <a:spLocks noChangeArrowheads="1"/>
          </p:cNvSpPr>
          <p:nvPr/>
        </p:nvSpPr>
        <p:spPr bwMode="auto">
          <a:xfrm>
            <a:off x="3373438" y="2606675"/>
            <a:ext cx="2627312" cy="1643063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4" name="矩形 118"/>
          <p:cNvSpPr>
            <a:spLocks noChangeArrowheads="1"/>
          </p:cNvSpPr>
          <p:nvPr/>
        </p:nvSpPr>
        <p:spPr bwMode="auto">
          <a:xfrm>
            <a:off x="3373438" y="642938"/>
            <a:ext cx="2627312" cy="18208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5" name="矩形 7"/>
          <p:cNvSpPr>
            <a:spLocks noChangeArrowheads="1"/>
          </p:cNvSpPr>
          <p:nvPr/>
        </p:nvSpPr>
        <p:spPr bwMode="auto">
          <a:xfrm>
            <a:off x="588963" y="4646613"/>
            <a:ext cx="2625725" cy="1425575"/>
          </a:xfrm>
          <a:prstGeom prst="rect">
            <a:avLst/>
          </a:prstGeom>
          <a:solidFill>
            <a:srgbClr val="18DCDB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246" name="矩形 14"/>
          <p:cNvSpPr>
            <a:spLocks noChangeArrowheads="1"/>
          </p:cNvSpPr>
          <p:nvPr/>
        </p:nvSpPr>
        <p:spPr bwMode="auto">
          <a:xfrm>
            <a:off x="1000125" y="5214938"/>
            <a:ext cx="17700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End</a:t>
            </a:r>
          </a:p>
        </p:txBody>
      </p:sp>
      <p:sp>
        <p:nvSpPr>
          <p:cNvPr id="10247" name="TextBox 19"/>
          <p:cNvSpPr>
            <a:spLocks noChangeArrowheads="1"/>
          </p:cNvSpPr>
          <p:nvPr/>
        </p:nvSpPr>
        <p:spPr bwMode="auto">
          <a:xfrm>
            <a:off x="3857625" y="1320800"/>
            <a:ext cx="1770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谢谢观看</a:t>
            </a:r>
            <a:endParaRPr lang="zh-CN" altLang="en-US" sz="2800"/>
          </a:p>
        </p:txBody>
      </p:sp>
      <p:pic>
        <p:nvPicPr>
          <p:cNvPr id="10248" name="图片 54" descr="13728155184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963" y="2606675"/>
            <a:ext cx="262572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图片 56" descr="13630728726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25" y="642938"/>
            <a:ext cx="2571750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图片 15" descr="b_137231177477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963" y="642938"/>
            <a:ext cx="2625725" cy="182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图片 16" descr="b_1358021089443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3438" y="4646613"/>
            <a:ext cx="2627312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图片 12" descr="1368439186484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73438" y="2606675"/>
            <a:ext cx="2627312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图片 14" descr="154490-12050Z920599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3625" y="2606675"/>
            <a:ext cx="257175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Pages>0</Pages>
  <Words>392</Words>
  <Characters>0</Characters>
  <Application>Microsoft Office PowerPoint</Application>
  <DocSecurity>0</DocSecurity>
  <PresentationFormat>全屏显示(4:3)</PresentationFormat>
  <Lines>0</Lines>
  <Paragraphs>52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幻灯片 1</vt:lpstr>
      <vt:lpstr>实践目标</vt:lpstr>
      <vt:lpstr>幻灯片 3</vt:lpstr>
      <vt:lpstr>完善管理模块主界面</vt:lpstr>
      <vt:lpstr>幻灯片 5</vt:lpstr>
      <vt:lpstr>幻灯片 6</vt:lpstr>
      <vt:lpstr>制作会员注册界面</vt:lpstr>
      <vt:lpstr>幻灯片 8</vt:lpstr>
      <vt:lpstr>幻灯片 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微软用户</cp:lastModifiedBy>
  <cp:revision>78</cp:revision>
  <dcterms:created xsi:type="dcterms:W3CDTF">2013-01-25T01:44:32Z</dcterms:created>
  <dcterms:modified xsi:type="dcterms:W3CDTF">2019-03-27T09:19:18Z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2052-9.1.0.4047</vt:lpwstr>
  </property>
</Properties>
</file>