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5" r:id="rId5"/>
    <p:sldId id="258" r:id="rId6"/>
    <p:sldId id="267" r:id="rId7"/>
    <p:sldId id="268" r:id="rId8"/>
    <p:sldId id="263" r:id="rId9"/>
    <p:sldId id="269" r:id="rId10"/>
    <p:sldId id="25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C3A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5EE878-3DB5-4879-B683-E0DE90C3E7C0}" type="datetimeFigureOut">
              <a:rPr lang="zh-CN" altLang="en-US"/>
              <a:pPr>
                <a:defRPr/>
              </a:pPr>
              <a:t>2019/3/3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 smtClean="0"/>
            </a:lvl1pPr>
          </a:lstStyle>
          <a:p>
            <a:pPr>
              <a:defRPr/>
            </a:pPr>
            <a:fld id="{7391EC28-CD11-4FDA-BC85-0F8EA612E7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 descr="ppt内页副本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/>
        </p:nvSpPr>
        <p:spPr bwMode="auto">
          <a:xfrm>
            <a:off x="8564563" y="6523038"/>
            <a:ext cx="579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buFont typeface="Arial" charset="0"/>
              <a:buNone/>
              <a:defRPr/>
            </a:pPr>
            <a:fld id="{0F3BE1EC-8F1E-448C-8A31-34949868DF8C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  <a:defRPr/>
              </a:pPr>
              <a:t>‹#›</a:t>
            </a:fld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&#19978;&#26426;&#31572;&#26696;/&#27773;&#36710;&#25253;&#20215;&#26597;&#35810;&#31995;&#32479;/&#27773;&#36710;&#25253;&#20215;&#26597;&#35810;&#31995;&#32479;/Data.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19978;&#26426;&#31572;&#26696;/&#27773;&#36710;&#25253;&#20215;&#26597;&#35810;&#31995;&#32479;/&#27773;&#36710;&#25253;&#20215;&#26597;&#35810;&#31995;&#32479;/PriceQueryForm.c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&#19978;&#26426;&#31572;&#26696;/&#27773;&#36710;&#25253;&#20215;&#26597;&#35810;&#31995;&#32479;/&#27773;&#36710;&#25253;&#20215;&#26597;&#35810;&#31995;&#32479;/AddCarForm.cs" TargetMode="External"/><Relationship Id="rId4" Type="http://schemas.openxmlformats.org/officeDocument/2006/relationships/hyperlink" Target="../&#19978;&#26426;&#31572;&#26696;/&#27773;&#36710;&#25253;&#20215;&#26597;&#35810;&#31995;&#32479;/&#27773;&#36710;&#25253;&#20215;&#26597;&#35810;&#31995;&#32479;/PriceQueryForm.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28938" y="4864100"/>
            <a:ext cx="600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践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指导学习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矩形 118"/>
          <p:cNvSpPr>
            <a:spLocks noChangeArrowheads="1"/>
          </p:cNvSpPr>
          <p:nvPr/>
        </p:nvSpPr>
        <p:spPr bwMode="auto">
          <a:xfrm>
            <a:off x="3373438" y="2606675"/>
            <a:ext cx="2627312" cy="1643063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8" name="矩形 118"/>
          <p:cNvSpPr>
            <a:spLocks noChangeArrowheads="1"/>
          </p:cNvSpPr>
          <p:nvPr/>
        </p:nvSpPr>
        <p:spPr bwMode="auto">
          <a:xfrm>
            <a:off x="3373438" y="642938"/>
            <a:ext cx="2627312" cy="18208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588963" y="4646613"/>
            <a:ext cx="2625725" cy="1425575"/>
          </a:xfrm>
          <a:prstGeom prst="rect">
            <a:avLst/>
          </a:prstGeom>
          <a:solidFill>
            <a:srgbClr val="18DCD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矩形 14"/>
          <p:cNvSpPr>
            <a:spLocks noChangeArrowheads="1"/>
          </p:cNvSpPr>
          <p:nvPr/>
        </p:nvSpPr>
        <p:spPr bwMode="auto">
          <a:xfrm>
            <a:off x="1000125" y="5214938"/>
            <a:ext cx="1770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End</a:t>
            </a:r>
          </a:p>
        </p:txBody>
      </p:sp>
      <p:sp>
        <p:nvSpPr>
          <p:cNvPr id="11271" name="TextBox 19"/>
          <p:cNvSpPr>
            <a:spLocks noChangeArrowheads="1"/>
          </p:cNvSpPr>
          <p:nvPr/>
        </p:nvSpPr>
        <p:spPr bwMode="auto">
          <a:xfrm>
            <a:off x="3857625" y="1320800"/>
            <a:ext cx="1770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  <a:endParaRPr lang="zh-CN" altLang="en-US" sz="2800"/>
          </a:p>
        </p:txBody>
      </p:sp>
      <p:pic>
        <p:nvPicPr>
          <p:cNvPr id="11272" name="图片 54" descr="1372815518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2606675"/>
            <a:ext cx="26257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图片 56" descr="1363072872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642938"/>
            <a:ext cx="257175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图片 15" descr="b_137231177477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63" y="642938"/>
            <a:ext cx="2625725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图片 16" descr="b_135802108944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3438" y="4646613"/>
            <a:ext cx="262731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图片 12" descr="136843918648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3438" y="2606675"/>
            <a:ext cx="2627312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图片 14" descr="154490-12050Z920599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25" y="2606675"/>
            <a:ext cx="25717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12875"/>
            <a:ext cx="8229600" cy="26622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制作汽车报价查询系统主界面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实现汽车报价查询功能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实现新增汽车报价功能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1969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/>
        </p:nvSpPr>
        <p:spPr bwMode="auto">
          <a:xfrm>
            <a:off x="755650" y="1820863"/>
            <a:ext cx="8229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制作汽车报价查询系统主界面</a:t>
            </a:r>
          </a:p>
        </p:txBody>
      </p:sp>
      <p:sp>
        <p:nvSpPr>
          <p:cNvPr id="41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任务一：制作报价查询系统主界面</a:t>
            </a:r>
          </a:p>
        </p:txBody>
      </p:sp>
      <p:pic>
        <p:nvPicPr>
          <p:cNvPr id="5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35902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755650" y="3198813"/>
            <a:ext cx="822960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制作汽车报价查询系统主界面</a:t>
            </a:r>
            <a:endParaRPr lang="en-US" altLang="zh-CN" sz="24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主界面采用多文档界面（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MDI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）实现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制作菜单，通过菜单响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命令，执行相关功能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制作工具栏，将系统中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常用功能集中在工具栏，方便调用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使用类来描述项目中的数据实体，如品牌、车型、汽车等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使用数组存储数据，并在主窗体加载时对其初始化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2481263"/>
            <a:ext cx="6284913" cy="333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2071688" y="5816600"/>
            <a:ext cx="51847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制作报价查询系统主界面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2103438"/>
            <a:ext cx="8520113" cy="3341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创建主窗体，并设置其为</a:t>
            </a:r>
            <a:r>
              <a:rPr lang="en-US" altLang="zh-CN" sz="2400" smtClean="0"/>
              <a:t>MDI</a:t>
            </a:r>
            <a:r>
              <a:rPr lang="zh-CN" altLang="en-US" sz="2400" smtClean="0"/>
              <a:t>父窗体，</a:t>
            </a:r>
            <a:r>
              <a:rPr lang="en-US" altLang="zh-CN" sz="2400" smtClean="0"/>
              <a:t>IsMdiContainer=true</a:t>
            </a:r>
          </a:p>
          <a:p>
            <a:pPr>
              <a:lnSpc>
                <a:spcPct val="150000"/>
              </a:lnSpc>
            </a:pPr>
            <a:r>
              <a:rPr lang="zh-CN" altLang="zh-CN" sz="2400" smtClean="0"/>
              <a:t>向主窗体中加入菜单和工具栏</a:t>
            </a:r>
            <a:r>
              <a:rPr lang="zh-CN" altLang="en-US" sz="2400" smtClean="0"/>
              <a:t>，按效果图添加命令项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为命令项添加单击事件，响应命令，显示相应窗体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封装实体类，汽车品牌类、车型类和汽车类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在</a:t>
            </a:r>
            <a:r>
              <a:rPr lang="en-US" altLang="zh-CN" sz="2400" smtClean="0"/>
              <a:t>Data</a:t>
            </a:r>
            <a:r>
              <a:rPr lang="zh-CN" altLang="en-US" sz="2400" smtClean="0"/>
              <a:t>类中定义静态成员，实现数据初始化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endParaRPr lang="zh-CN" altLang="en-US" sz="2400" smtClean="0"/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969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457200" y="1728788"/>
            <a:ext cx="7856538" cy="22447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//</a:t>
            </a:r>
            <a:r>
              <a:rPr lang="zh-CN" altLang="zh-CN" sz="1800" dirty="0" smtClean="0">
                <a:latin typeface="+mn-ea"/>
                <a:ea typeface="+mn-ea"/>
              </a:rPr>
              <a:t>品牌类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class Brand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public string </a:t>
            </a:r>
            <a:r>
              <a:rPr lang="en-US" altLang="zh-CN" sz="1800" dirty="0" err="1" smtClean="0">
                <a:latin typeface="+mn-ea"/>
                <a:ea typeface="+mn-ea"/>
              </a:rPr>
              <a:t>BrandID</a:t>
            </a:r>
            <a:r>
              <a:rPr lang="en-US" altLang="zh-CN" sz="1800" dirty="0" smtClean="0">
                <a:latin typeface="+mn-ea"/>
                <a:ea typeface="+mn-ea"/>
              </a:rPr>
              <a:t>;  //</a:t>
            </a:r>
            <a:r>
              <a:rPr lang="zh-CN" altLang="zh-CN" sz="1800" dirty="0" smtClean="0">
                <a:latin typeface="+mn-ea"/>
                <a:ea typeface="+mn-ea"/>
              </a:rPr>
              <a:t>品牌</a:t>
            </a:r>
            <a:r>
              <a:rPr lang="en-US" altLang="zh-CN" sz="1800" dirty="0" smtClean="0">
                <a:latin typeface="+mn-ea"/>
                <a:ea typeface="+mn-ea"/>
              </a:rPr>
              <a:t>ID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public string </a:t>
            </a:r>
            <a:r>
              <a:rPr lang="en-US" altLang="zh-CN" sz="1800" dirty="0" err="1" smtClean="0">
                <a:latin typeface="+mn-ea"/>
                <a:ea typeface="+mn-ea"/>
              </a:rPr>
              <a:t>BrandName</a:t>
            </a:r>
            <a:r>
              <a:rPr lang="en-US" altLang="zh-CN" sz="1800" dirty="0" smtClean="0">
                <a:latin typeface="+mn-ea"/>
                <a:ea typeface="+mn-ea"/>
              </a:rPr>
              <a:t>;    //</a:t>
            </a:r>
            <a:r>
              <a:rPr lang="zh-CN" altLang="zh-CN" sz="1800" dirty="0" smtClean="0">
                <a:latin typeface="+mn-ea"/>
                <a:ea typeface="+mn-ea"/>
              </a:rPr>
              <a:t>品牌名称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sp>
        <p:nvSpPr>
          <p:cNvPr id="6" name="流程图: 可选过程 3"/>
          <p:cNvSpPr>
            <a:spLocks noChangeArrowheads="1"/>
          </p:cNvSpPr>
          <p:nvPr/>
        </p:nvSpPr>
        <p:spPr bwMode="auto">
          <a:xfrm>
            <a:off x="463550" y="4075113"/>
            <a:ext cx="7856538" cy="224472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</a:rPr>
              <a:t> </a:t>
            </a:r>
            <a:r>
              <a:rPr lang="en-US" altLang="zh-CN">
                <a:ea typeface="微软雅黑" pitchFamily="34" charset="-122"/>
              </a:rPr>
              <a:t>//</a:t>
            </a:r>
            <a:r>
              <a:rPr lang="zh-CN" altLang="en-US">
                <a:ea typeface="微软雅黑" pitchFamily="34" charset="-122"/>
              </a:rPr>
              <a:t>车型类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</a:rPr>
              <a:t>    class Type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</a:rPr>
              <a:t>    </a:t>
            </a:r>
            <a:r>
              <a:rPr lang="en-US" altLang="zh-CN">
                <a:ea typeface="微软雅黑" pitchFamily="34" charset="-122"/>
              </a:rPr>
              <a:t>{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</a:rPr>
              <a:t>        public string TypeID;  //</a:t>
            </a:r>
            <a:r>
              <a:rPr lang="zh-CN" altLang="en-US">
                <a:ea typeface="微软雅黑" pitchFamily="34" charset="-122"/>
              </a:rPr>
              <a:t>车型</a:t>
            </a:r>
            <a:r>
              <a:rPr lang="en-US" altLang="zh-CN">
                <a:ea typeface="微软雅黑" pitchFamily="34" charset="-122"/>
              </a:rPr>
              <a:t>ID</a:t>
            </a: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en-US" altLang="zh-CN">
                <a:ea typeface="微软雅黑" pitchFamily="34" charset="-122"/>
              </a:rPr>
              <a:t>        public string TypeName;   // </a:t>
            </a:r>
            <a:r>
              <a:rPr lang="zh-CN" altLang="en-US">
                <a:ea typeface="微软雅黑" pitchFamily="34" charset="-122"/>
              </a:rPr>
              <a:t>车型名称</a:t>
            </a:r>
            <a:endParaRPr lang="en-US" altLang="zh-CN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None/>
            </a:pPr>
            <a:r>
              <a:rPr lang="zh-CN" altLang="en-US">
                <a:ea typeface="微软雅黑" pitchFamily="34" charset="-122"/>
              </a:rPr>
              <a:t>    </a:t>
            </a:r>
            <a:r>
              <a:rPr lang="en-US" altLang="zh-CN">
                <a:ea typeface="微软雅黑" pitchFamily="34" charset="-122"/>
              </a:rPr>
              <a:t>}</a:t>
            </a:r>
            <a:endParaRPr lang="zh-CN" altLang="en-US" b="1">
              <a:latin typeface="Adobe Gothic Std B" pitchFamily="34" charset="-128"/>
              <a:ea typeface="微软雅黑" pitchFamily="34" charset="-122"/>
            </a:endParaRPr>
          </a:p>
        </p:txBody>
      </p:sp>
      <p:pic>
        <p:nvPicPr>
          <p:cNvPr id="7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6713" y="178276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5438" y="40751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流程图: 可选过程 3"/>
          <p:cNvSpPr>
            <a:spLocks noChangeArrowheads="1"/>
          </p:cNvSpPr>
          <p:nvPr/>
        </p:nvSpPr>
        <p:spPr bwMode="auto">
          <a:xfrm>
            <a:off x="323850" y="2066925"/>
            <a:ext cx="8482013" cy="379730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//</a:t>
            </a:r>
            <a:r>
              <a:rPr lang="zh-CN" altLang="zh-CN" sz="1800" dirty="0" smtClean="0">
                <a:latin typeface="+mn-ea"/>
                <a:ea typeface="+mn-ea"/>
              </a:rPr>
              <a:t>汽车类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class Car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string Name;     //</a:t>
            </a:r>
            <a:r>
              <a:rPr lang="zh-CN" altLang="zh-CN" sz="1800" dirty="0" smtClean="0">
                <a:latin typeface="+mn-ea"/>
                <a:ea typeface="+mn-ea"/>
              </a:rPr>
              <a:t>名称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string Type;      //</a:t>
            </a:r>
            <a:r>
              <a:rPr lang="zh-CN" altLang="zh-CN" sz="1800" dirty="0" smtClean="0">
                <a:latin typeface="+mn-ea"/>
                <a:ea typeface="+mn-ea"/>
              </a:rPr>
              <a:t>车型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string Brand;    //</a:t>
            </a:r>
            <a:r>
              <a:rPr lang="zh-CN" altLang="zh-CN" sz="1800" dirty="0" smtClean="0">
                <a:latin typeface="+mn-ea"/>
                <a:ea typeface="+mn-ea"/>
              </a:rPr>
              <a:t>品牌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string Color;    //</a:t>
            </a:r>
            <a:r>
              <a:rPr lang="zh-CN" altLang="zh-CN" sz="1800" dirty="0" smtClean="0">
                <a:latin typeface="+mn-ea"/>
                <a:ea typeface="+mn-ea"/>
              </a:rPr>
              <a:t>颜色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string Price;    //</a:t>
            </a:r>
            <a:r>
              <a:rPr lang="zh-CN" altLang="zh-CN" sz="1800" dirty="0" smtClean="0">
                <a:latin typeface="+mn-ea"/>
                <a:ea typeface="+mn-ea"/>
              </a:rPr>
              <a:t>价格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</a:t>
            </a:r>
            <a:r>
              <a:rPr lang="en-US" altLang="zh-CN" sz="1800" dirty="0" err="1" smtClean="0">
                <a:latin typeface="+mn-ea"/>
                <a:ea typeface="+mn-ea"/>
              </a:rPr>
              <a:t>int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ImageIndex</a:t>
            </a:r>
            <a:r>
              <a:rPr lang="en-US" altLang="zh-CN" sz="1800" dirty="0" smtClean="0">
                <a:latin typeface="+mn-ea"/>
                <a:ea typeface="+mn-ea"/>
              </a:rPr>
              <a:t>;	//</a:t>
            </a:r>
            <a:r>
              <a:rPr lang="zh-CN" altLang="zh-CN" sz="1800" dirty="0" smtClean="0">
                <a:latin typeface="+mn-ea"/>
                <a:ea typeface="+mn-ea"/>
              </a:rPr>
              <a:t>图片索引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pic>
        <p:nvPicPr>
          <p:cNvPr id="10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2800" y="214788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187950" y="5630863"/>
            <a:ext cx="3095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</a:rPr>
              <a:t>参考代码 </a:t>
            </a:r>
            <a:r>
              <a:rPr lang="en-US" altLang="zh-CN" sz="2400" dirty="0" err="1">
                <a:latin typeface="+mn-ea"/>
                <a:ea typeface="+mn-ea"/>
                <a:hlinkClick r:id="rId4" action="ppaction://hlinkfile"/>
              </a:rPr>
              <a:t>Data.cs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8" name="流程图: 可选过程 37"/>
          <p:cNvSpPr>
            <a:spLocks noChangeArrowheads="1"/>
          </p:cNvSpPr>
          <p:nvPr/>
        </p:nvSpPr>
        <p:spPr bwMode="auto">
          <a:xfrm>
            <a:off x="95250" y="1123950"/>
            <a:ext cx="8929688" cy="521176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class Data    //</a:t>
            </a:r>
            <a:r>
              <a:rPr lang="zh-CN" altLang="en-US" sz="1800" dirty="0" smtClean="0">
                <a:latin typeface="+mn-ea"/>
                <a:ea typeface="+mn-ea"/>
              </a:rPr>
              <a:t>用于初始化数据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static Type[] </a:t>
            </a:r>
            <a:r>
              <a:rPr lang="en-US" altLang="zh-CN" sz="1800" dirty="0" err="1" smtClean="0">
                <a:latin typeface="+mn-ea"/>
                <a:ea typeface="+mn-ea"/>
              </a:rPr>
              <a:t>TypeList</a:t>
            </a:r>
            <a:r>
              <a:rPr lang="en-US" altLang="zh-CN" sz="1800" dirty="0" smtClean="0">
                <a:latin typeface="+mn-ea"/>
                <a:ea typeface="+mn-ea"/>
              </a:rPr>
              <a:t>;  </a:t>
            </a:r>
            <a:r>
              <a:rPr lang="en-US" altLang="zh-CN" sz="1800" dirty="0" smtClean="0">
                <a:latin typeface="+mn-ea"/>
              </a:rPr>
              <a:t> //</a:t>
            </a:r>
            <a:r>
              <a:rPr lang="zh-CN" altLang="zh-CN" sz="1800" dirty="0" smtClean="0">
                <a:latin typeface="+mn-ea"/>
              </a:rPr>
              <a:t>车型列表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static Brand[] </a:t>
            </a:r>
            <a:r>
              <a:rPr lang="en-US" altLang="zh-CN" sz="1800" dirty="0" err="1" smtClean="0">
                <a:latin typeface="+mn-ea"/>
                <a:ea typeface="+mn-ea"/>
              </a:rPr>
              <a:t>BrandList</a:t>
            </a:r>
            <a:r>
              <a:rPr lang="en-US" altLang="zh-CN" sz="1800" dirty="0" smtClean="0">
                <a:latin typeface="+mn-ea"/>
                <a:ea typeface="+mn-ea"/>
              </a:rPr>
              <a:t>;</a:t>
            </a:r>
            <a:r>
              <a:rPr lang="en-US" altLang="zh-CN" sz="1800" dirty="0" smtClean="0">
                <a:latin typeface="+mn-ea"/>
              </a:rPr>
              <a:t>   //</a:t>
            </a:r>
            <a:r>
              <a:rPr lang="zh-CN" altLang="zh-CN" sz="1800" dirty="0" smtClean="0">
                <a:latin typeface="+mn-ea"/>
              </a:rPr>
              <a:t>品牌列表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static Car[] </a:t>
            </a:r>
            <a:r>
              <a:rPr lang="en-US" altLang="zh-CN" sz="1800" dirty="0" err="1" smtClean="0">
                <a:latin typeface="+mn-ea"/>
                <a:ea typeface="+mn-ea"/>
              </a:rPr>
              <a:t>CarList</a:t>
            </a:r>
            <a:r>
              <a:rPr lang="en-US" altLang="zh-CN" sz="1800" dirty="0" smtClean="0">
                <a:latin typeface="+mn-ea"/>
                <a:ea typeface="+mn-ea"/>
              </a:rPr>
              <a:t>; </a:t>
            </a:r>
            <a:r>
              <a:rPr lang="en-US" altLang="zh-CN" sz="1800" dirty="0" smtClean="0">
                <a:latin typeface="+mn-ea"/>
              </a:rPr>
              <a:t>//</a:t>
            </a:r>
            <a:r>
              <a:rPr lang="zh-CN" altLang="zh-CN" sz="1800" dirty="0" smtClean="0">
                <a:latin typeface="+mn-ea"/>
              </a:rPr>
              <a:t>汽车列表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//</a:t>
            </a:r>
            <a:r>
              <a:rPr lang="zh-CN" altLang="zh-CN" sz="1800" dirty="0" smtClean="0">
                <a:latin typeface="+mn-ea"/>
                <a:ea typeface="+mn-ea"/>
              </a:rPr>
              <a:t>初始化数据（静态方法）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public static void </a:t>
            </a:r>
            <a:r>
              <a:rPr lang="en-US" altLang="zh-CN" sz="1800" dirty="0" err="1" smtClean="0">
                <a:latin typeface="+mn-ea"/>
                <a:ea typeface="+mn-ea"/>
              </a:rPr>
              <a:t>InitData</a:t>
            </a:r>
            <a:r>
              <a:rPr lang="en-US" altLang="zh-CN" sz="1800" dirty="0" smtClean="0">
                <a:latin typeface="+mn-ea"/>
                <a:ea typeface="+mn-ea"/>
              </a:rPr>
              <a:t>()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	//</a:t>
            </a:r>
            <a:r>
              <a:rPr lang="zh-CN" altLang="zh-CN" sz="1800" dirty="0" smtClean="0">
                <a:latin typeface="+mn-ea"/>
                <a:ea typeface="+mn-ea"/>
              </a:rPr>
              <a:t>创建车型对象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Type type1 = new Type();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type1.TypeID = "XXC";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type1.TypeName = "</a:t>
            </a:r>
            <a:r>
              <a:rPr lang="zh-CN" altLang="zh-CN" sz="1800" dirty="0" smtClean="0">
                <a:latin typeface="+mn-ea"/>
                <a:ea typeface="+mn-ea"/>
              </a:rPr>
              <a:t>小型车</a:t>
            </a:r>
            <a:r>
              <a:rPr lang="en-US" altLang="zh-CN" sz="1800" dirty="0" smtClean="0">
                <a:latin typeface="+mn-ea"/>
                <a:ea typeface="+mn-ea"/>
              </a:rPr>
              <a:t>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.........</a:t>
            </a:r>
            <a:r>
              <a:rPr lang="zh-CN" altLang="zh-CN" sz="1800" dirty="0" smtClean="0">
                <a:latin typeface="+mn-ea"/>
                <a:ea typeface="+mn-ea"/>
              </a:rPr>
              <a:t>创建其他车型对象代码略</a:t>
            </a:r>
            <a:r>
              <a:rPr lang="en-US" altLang="zh-CN" sz="1800" dirty="0" smtClean="0">
                <a:latin typeface="+mn-ea"/>
                <a:ea typeface="+mn-ea"/>
              </a:rPr>
              <a:t>........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//</a:t>
            </a:r>
            <a:r>
              <a:rPr lang="zh-CN" altLang="zh-CN" sz="1800" dirty="0" smtClean="0">
                <a:latin typeface="+mn-ea"/>
                <a:ea typeface="+mn-ea"/>
              </a:rPr>
              <a:t>初始化车型列表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TypeList</a:t>
            </a:r>
            <a:r>
              <a:rPr lang="en-US" altLang="zh-CN" sz="1800" dirty="0" smtClean="0">
                <a:latin typeface="+mn-ea"/>
                <a:ea typeface="+mn-ea"/>
              </a:rPr>
              <a:t> = new Type[] { type1, type2, type3, type4, type5};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1800" b="1" dirty="0" smtClean="0">
              <a:latin typeface="Adobe Gothic Std B" pitchFamily="34" charset="-128"/>
            </a:endParaRPr>
          </a:p>
        </p:txBody>
      </p:sp>
      <p:pic>
        <p:nvPicPr>
          <p:cNvPr id="39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6800" y="11763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925513" y="2027238"/>
            <a:ext cx="4754562" cy="102711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1" name="圆角矩形标注 7"/>
          <p:cNvSpPr>
            <a:spLocks noChangeArrowheads="1"/>
          </p:cNvSpPr>
          <p:nvPr/>
        </p:nvSpPr>
        <p:spPr bwMode="auto">
          <a:xfrm>
            <a:off x="5907088" y="2474913"/>
            <a:ext cx="2446337" cy="579437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定义静态字段，用于存储数据的对象数组</a:t>
            </a: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957263" y="3379788"/>
            <a:ext cx="4754562" cy="3492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3" name="圆角矩形标注 7"/>
          <p:cNvSpPr>
            <a:spLocks noChangeArrowheads="1"/>
          </p:cNvSpPr>
          <p:nvPr/>
        </p:nvSpPr>
        <p:spPr bwMode="auto">
          <a:xfrm>
            <a:off x="5910263" y="3365500"/>
            <a:ext cx="2427287" cy="633413"/>
          </a:xfrm>
          <a:prstGeom prst="wedgeRoundRectCallout">
            <a:avLst>
              <a:gd name="adj1" fmla="val -64255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定义静态方法，用于创建对象，初始化数组</a:t>
            </a: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957263" y="4014788"/>
            <a:ext cx="6770687" cy="23209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5" name="圆角矩形标注 7"/>
          <p:cNvSpPr>
            <a:spLocks noChangeArrowheads="1"/>
          </p:cNvSpPr>
          <p:nvPr/>
        </p:nvSpPr>
        <p:spPr bwMode="auto">
          <a:xfrm>
            <a:off x="5969000" y="4583113"/>
            <a:ext cx="1728788" cy="401637"/>
          </a:xfrm>
          <a:prstGeom prst="wedgeRoundRectCallout">
            <a:avLst>
              <a:gd name="adj1" fmla="val -67366"/>
              <a:gd name="adj2" fmla="val -1912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初始化车型列表</a:t>
            </a:r>
          </a:p>
        </p:txBody>
      </p:sp>
      <p:sp>
        <p:nvSpPr>
          <p:cNvPr id="46" name="流程图: 可选过程 45"/>
          <p:cNvSpPr>
            <a:spLocks noChangeArrowheads="1"/>
          </p:cNvSpPr>
          <p:nvPr/>
        </p:nvSpPr>
        <p:spPr bwMode="auto">
          <a:xfrm>
            <a:off x="96838" y="1130300"/>
            <a:ext cx="8929687" cy="5211763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Brand brand1 = new Brand();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brand1.BrandID = "SHVW";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brand1.BrandName = "</a:t>
            </a:r>
            <a:r>
              <a:rPr lang="zh-CN" altLang="zh-CN" sz="1800" dirty="0" smtClean="0">
                <a:latin typeface="+mn-ea"/>
                <a:ea typeface="+mn-ea"/>
              </a:rPr>
              <a:t>上海</a:t>
            </a:r>
            <a:r>
              <a:rPr lang="en-US" altLang="zh-CN" sz="1800" dirty="0" smtClean="0">
                <a:latin typeface="+mn-ea"/>
                <a:ea typeface="+mn-ea"/>
              </a:rPr>
              <a:t>-</a:t>
            </a:r>
            <a:r>
              <a:rPr lang="zh-CN" altLang="zh-CN" sz="1800" dirty="0" smtClean="0">
                <a:latin typeface="+mn-ea"/>
                <a:ea typeface="+mn-ea"/>
              </a:rPr>
              <a:t>大众</a:t>
            </a:r>
            <a:r>
              <a:rPr lang="en-US" altLang="zh-CN" sz="1800" dirty="0" smtClean="0">
                <a:latin typeface="+mn-ea"/>
                <a:ea typeface="+mn-ea"/>
              </a:rPr>
              <a:t>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........</a:t>
            </a:r>
            <a:r>
              <a:rPr lang="zh-CN" altLang="zh-CN" sz="1800" dirty="0" smtClean="0">
                <a:latin typeface="+mn-ea"/>
                <a:ea typeface="+mn-ea"/>
              </a:rPr>
              <a:t>创建其他品牌对象代码略</a:t>
            </a:r>
            <a:r>
              <a:rPr lang="en-US" altLang="zh-CN" sz="1800" dirty="0" smtClean="0">
                <a:latin typeface="+mn-ea"/>
                <a:ea typeface="+mn-ea"/>
              </a:rPr>
              <a:t>........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BrandList</a:t>
            </a:r>
            <a:r>
              <a:rPr lang="en-US" altLang="zh-CN" sz="1800" dirty="0" smtClean="0">
                <a:latin typeface="+mn-ea"/>
                <a:ea typeface="+mn-ea"/>
              </a:rPr>
              <a:t> = new Brand[] { brand1, brand2, brand3, brand4 };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Car car1 = new Car();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car1.Name = "</a:t>
            </a:r>
            <a:r>
              <a:rPr lang="zh-CN" altLang="zh-CN" sz="1800" dirty="0" smtClean="0">
                <a:latin typeface="+mn-ea"/>
                <a:ea typeface="+mn-ea"/>
              </a:rPr>
              <a:t>速腾</a:t>
            </a:r>
            <a:r>
              <a:rPr lang="en-US" altLang="zh-CN" sz="1800" dirty="0" smtClean="0">
                <a:latin typeface="+mn-ea"/>
                <a:ea typeface="+mn-ea"/>
              </a:rPr>
              <a:t>1.4TSI</a:t>
            </a:r>
            <a:r>
              <a:rPr lang="zh-CN" altLang="zh-CN" sz="1800" dirty="0" smtClean="0">
                <a:latin typeface="+mn-ea"/>
                <a:ea typeface="+mn-ea"/>
              </a:rPr>
              <a:t>自动豪华</a:t>
            </a:r>
            <a:r>
              <a:rPr lang="en-US" altLang="zh-CN" sz="1800" dirty="0" smtClean="0">
                <a:latin typeface="+mn-ea"/>
                <a:ea typeface="+mn-ea"/>
              </a:rPr>
              <a:t>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car1.Type = "</a:t>
            </a:r>
            <a:r>
              <a:rPr lang="zh-CN" altLang="zh-CN" sz="1800" dirty="0" smtClean="0">
                <a:latin typeface="+mn-ea"/>
                <a:ea typeface="+mn-ea"/>
              </a:rPr>
              <a:t>紧凑型车</a:t>
            </a:r>
            <a:r>
              <a:rPr lang="en-US" altLang="zh-CN" sz="1800" dirty="0" smtClean="0">
                <a:latin typeface="+mn-ea"/>
                <a:ea typeface="+mn-ea"/>
              </a:rPr>
              <a:t>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car1.Brand = "</a:t>
            </a:r>
            <a:r>
              <a:rPr lang="zh-CN" altLang="zh-CN" sz="1800" dirty="0" smtClean="0">
                <a:latin typeface="+mn-ea"/>
                <a:ea typeface="+mn-ea"/>
              </a:rPr>
              <a:t>一汽</a:t>
            </a:r>
            <a:r>
              <a:rPr lang="en-US" altLang="zh-CN" sz="1800" dirty="0" smtClean="0">
                <a:latin typeface="+mn-ea"/>
                <a:ea typeface="+mn-ea"/>
              </a:rPr>
              <a:t>-</a:t>
            </a:r>
            <a:r>
              <a:rPr lang="zh-CN" altLang="zh-CN" sz="1800" dirty="0" smtClean="0">
                <a:latin typeface="+mn-ea"/>
                <a:ea typeface="+mn-ea"/>
              </a:rPr>
              <a:t>大众</a:t>
            </a:r>
            <a:r>
              <a:rPr lang="en-US" altLang="zh-CN" sz="1800" dirty="0" smtClean="0">
                <a:latin typeface="+mn-ea"/>
                <a:ea typeface="+mn-ea"/>
              </a:rPr>
              <a:t>";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........</a:t>
            </a:r>
            <a:r>
              <a:rPr lang="zh-CN" altLang="zh-CN" sz="1800" dirty="0" smtClean="0">
                <a:latin typeface="+mn-ea"/>
                <a:ea typeface="+mn-ea"/>
              </a:rPr>
              <a:t>创建其他汽车对象代码略</a:t>
            </a:r>
            <a:r>
              <a:rPr lang="en-US" altLang="zh-CN" sz="1800" dirty="0" smtClean="0">
                <a:latin typeface="+mn-ea"/>
                <a:ea typeface="+mn-ea"/>
              </a:rPr>
              <a:t>........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CarList</a:t>
            </a:r>
            <a:r>
              <a:rPr lang="en-US" altLang="zh-CN" sz="1800" dirty="0" smtClean="0">
                <a:latin typeface="+mn-ea"/>
                <a:ea typeface="+mn-ea"/>
              </a:rPr>
              <a:t> = new  Car[10];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CarList</a:t>
            </a:r>
            <a:r>
              <a:rPr lang="en-US" altLang="zh-CN" sz="1800" dirty="0" smtClean="0">
                <a:latin typeface="+mn-ea"/>
                <a:ea typeface="+mn-ea"/>
              </a:rPr>
              <a:t>[0] = car1;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CarList</a:t>
            </a:r>
            <a:r>
              <a:rPr lang="en-US" altLang="zh-CN" sz="1800" dirty="0" smtClean="0">
                <a:latin typeface="+mn-ea"/>
                <a:ea typeface="+mn-ea"/>
              </a:rPr>
              <a:t>[1] = car2;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CarList</a:t>
            </a:r>
            <a:r>
              <a:rPr lang="en-US" altLang="zh-CN" sz="1800" dirty="0" smtClean="0">
                <a:latin typeface="+mn-ea"/>
                <a:ea typeface="+mn-ea"/>
              </a:rPr>
              <a:t>[2] = car3;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</a:t>
            </a:r>
            <a:r>
              <a:rPr lang="zh-CN" altLang="en-US" sz="1800" dirty="0" smtClean="0">
                <a:latin typeface="+mn-ea"/>
                <a:ea typeface="+mn-ea"/>
              </a:rPr>
              <a:t>｝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sp>
        <p:nvSpPr>
          <p:cNvPr id="47" name="圆角矩形标注 7"/>
          <p:cNvSpPr>
            <a:spLocks noChangeArrowheads="1"/>
          </p:cNvSpPr>
          <p:nvPr/>
        </p:nvSpPr>
        <p:spPr bwMode="auto">
          <a:xfrm>
            <a:off x="5448300" y="2105025"/>
            <a:ext cx="1919288" cy="431800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初始化品牌列表</a:t>
            </a: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179513" y="1349375"/>
            <a:ext cx="6707187" cy="16573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49" name="图片 48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8700" y="10652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圆角矩形标注 49"/>
          <p:cNvSpPr>
            <a:spLocks noChangeArrowheads="1"/>
          </p:cNvSpPr>
          <p:nvPr/>
        </p:nvSpPr>
        <p:spPr bwMode="auto">
          <a:xfrm>
            <a:off x="5440363" y="3832225"/>
            <a:ext cx="1916112" cy="436563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初始化汽车列表</a:t>
            </a:r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1171575" y="3076575"/>
            <a:ext cx="6715125" cy="29162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2" name="流程图: 可选过程 3"/>
          <p:cNvSpPr>
            <a:spLocks noChangeArrowheads="1"/>
          </p:cNvSpPr>
          <p:nvPr/>
        </p:nvSpPr>
        <p:spPr bwMode="auto">
          <a:xfrm>
            <a:off x="457200" y="2205038"/>
            <a:ext cx="8399463" cy="2947987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private void Form1_Load(object sender, </a:t>
            </a:r>
            <a:r>
              <a:rPr lang="en-US" altLang="zh-CN" sz="1800" dirty="0" err="1" smtClean="0">
                <a:latin typeface="+mn-ea"/>
                <a:ea typeface="+mn-ea"/>
              </a:rPr>
              <a:t>EventArgs</a:t>
            </a:r>
            <a:r>
              <a:rPr lang="en-US" altLang="zh-CN" sz="1800" dirty="0" smtClean="0">
                <a:latin typeface="+mn-ea"/>
                <a:ea typeface="+mn-ea"/>
              </a:rPr>
              <a:t> e)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//</a:t>
            </a:r>
            <a:r>
              <a:rPr lang="zh-CN" altLang="zh-CN" sz="1800" dirty="0" smtClean="0">
                <a:latin typeface="+mn-ea"/>
                <a:ea typeface="+mn-ea"/>
              </a:rPr>
              <a:t>初始化数据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</a:t>
            </a:r>
            <a:r>
              <a:rPr lang="en-US" altLang="zh-CN" sz="1800" dirty="0" err="1" smtClean="0">
                <a:latin typeface="+mn-ea"/>
                <a:ea typeface="+mn-ea"/>
              </a:rPr>
              <a:t>Data.InitData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pic>
        <p:nvPicPr>
          <p:cNvPr id="53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7713" y="2133600"/>
            <a:ext cx="3065462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圆角矩形标注 7"/>
          <p:cNvSpPr>
            <a:spLocks noChangeArrowheads="1"/>
          </p:cNvSpPr>
          <p:nvPr/>
        </p:nvSpPr>
        <p:spPr bwMode="auto">
          <a:xfrm>
            <a:off x="3219450" y="3998913"/>
            <a:ext cx="2211388" cy="530225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窗体加载时，调用静态方法初始化数据</a:t>
            </a:r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755650" y="3024188"/>
            <a:ext cx="6707188" cy="16573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2" grpId="0"/>
      <p:bldP spid="2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/>
        </p:nvSpPr>
        <p:spPr bwMode="auto">
          <a:xfrm>
            <a:off x="611188" y="17764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实现汽车报价查询系统</a:t>
            </a:r>
          </a:p>
        </p:txBody>
      </p:sp>
      <p:sp>
        <p:nvSpPr>
          <p:cNvPr id="6147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 typeface="Arial" charset="0"/>
              <a:buNone/>
            </a:pPr>
            <a:r>
              <a:rPr lang="zh-CN" altLang="en-US" sz="3200">
                <a:solidFill>
                  <a:schemeClr val="tx2"/>
                </a:solidFill>
                <a:ea typeface="微软雅黑" pitchFamily="34" charset="-122"/>
              </a:rPr>
              <a:t>任务二：实现汽车报价查询系统</a:t>
            </a:r>
          </a:p>
        </p:txBody>
      </p:sp>
      <p:pic>
        <p:nvPicPr>
          <p:cNvPr id="5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1969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3320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11188" y="3141663"/>
            <a:ext cx="82296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实现汽车报价查询系统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创建最新报价窗体，点击工具栏的“最新报价”显示窗体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窗体布局，将窗体划分为左右两部分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左侧使用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TreeView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控件展示汽车品牌列表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右侧上方使用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ComboBox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控件展示车型列表，下方使用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ListView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展示汽车列表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根据用户选择的车型和品牌筛选汽车，结果在汽车列表中展示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2133600" y="5794375"/>
            <a:ext cx="51847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9850" y="2317750"/>
            <a:ext cx="6773863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2401888" y="2760663"/>
            <a:ext cx="1665287" cy="319087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点击打开窗体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476375" y="2835275"/>
            <a:ext cx="712788" cy="2063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1651000" y="4641850"/>
            <a:ext cx="1254125" cy="319088"/>
          </a:xfrm>
          <a:prstGeom prst="wedgeRoundRectCallout">
            <a:avLst>
              <a:gd name="adj1" fmla="val -46338"/>
              <a:gd name="adj2" fmla="val -822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品牌列表</a:t>
            </a: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423988" y="3117850"/>
            <a:ext cx="1706562" cy="24399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4" name="圆角矩形标注 7"/>
          <p:cNvSpPr>
            <a:spLocks noChangeArrowheads="1"/>
          </p:cNvSpPr>
          <p:nvPr/>
        </p:nvSpPr>
        <p:spPr bwMode="auto">
          <a:xfrm>
            <a:off x="6140450" y="3148013"/>
            <a:ext cx="1254125" cy="319087"/>
          </a:xfrm>
          <a:prstGeom prst="wedgeRoundRectCallout">
            <a:avLst>
              <a:gd name="adj1" fmla="val -46338"/>
              <a:gd name="adj2" fmla="val -822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车型列表</a:t>
            </a: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216275" y="3108325"/>
            <a:ext cx="4740275" cy="3984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3216275" y="3557588"/>
            <a:ext cx="4741863" cy="20002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" name="圆角矩形标注 7"/>
          <p:cNvSpPr>
            <a:spLocks noChangeArrowheads="1"/>
          </p:cNvSpPr>
          <p:nvPr/>
        </p:nvSpPr>
        <p:spPr bwMode="auto">
          <a:xfrm>
            <a:off x="4437063" y="4641850"/>
            <a:ext cx="2276475" cy="319088"/>
          </a:xfrm>
          <a:prstGeom prst="wedgeRoundRectCallout">
            <a:avLst>
              <a:gd name="adj1" fmla="val -46338"/>
              <a:gd name="adj2" fmla="val -8227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汽车列表（平铺视图）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实现汽车报价查询系统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3816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加载品牌列表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窗体加载时，遍历品牌数组</a:t>
            </a:r>
            <a:r>
              <a:rPr lang="en-US" altLang="zh-CN" sz="2000" smtClean="0"/>
              <a:t>Data.BrandList</a:t>
            </a:r>
            <a:r>
              <a:rPr lang="zh-CN" altLang="en-US" sz="2000" smtClean="0"/>
              <a:t>，绑定</a:t>
            </a:r>
            <a:r>
              <a:rPr lang="en-US" altLang="zh-CN" sz="2000" smtClean="0"/>
              <a:t>TreeView</a:t>
            </a:r>
            <a:r>
              <a:rPr lang="zh-CN" altLang="en-US" sz="2000" smtClean="0"/>
              <a:t>控件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为</a:t>
            </a:r>
            <a:r>
              <a:rPr lang="en-US" altLang="zh-CN" sz="2000" smtClean="0"/>
              <a:t>TreeView</a:t>
            </a:r>
            <a:r>
              <a:rPr lang="zh-CN" altLang="en-US" sz="2000" smtClean="0"/>
              <a:t>控件添加</a:t>
            </a:r>
            <a:r>
              <a:rPr lang="en-US" altLang="zh-CN" sz="2000" smtClean="0"/>
              <a:t>AfterSelect</a:t>
            </a:r>
            <a:r>
              <a:rPr lang="zh-CN" altLang="en-US" sz="2000" smtClean="0"/>
              <a:t>事件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加载车型列表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窗体加载时，遍历车型数组</a:t>
            </a:r>
            <a:r>
              <a:rPr lang="en-US" altLang="zh-CN" sz="2000" smtClean="0"/>
              <a:t>Data.BrandList</a:t>
            </a:r>
            <a:r>
              <a:rPr lang="zh-CN" altLang="en-US" sz="2000" smtClean="0"/>
              <a:t>，绑定</a:t>
            </a:r>
            <a:r>
              <a:rPr lang="en-US" altLang="zh-CN" sz="2000" smtClean="0"/>
              <a:t>ComboBox</a:t>
            </a:r>
            <a:r>
              <a:rPr lang="zh-CN" altLang="en-US" sz="2000" smtClean="0"/>
              <a:t>控件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为</a:t>
            </a:r>
            <a:r>
              <a:rPr lang="en-US" altLang="zh-CN" sz="2000" smtClean="0"/>
              <a:t>ComboBox</a:t>
            </a:r>
            <a:r>
              <a:rPr lang="zh-CN" altLang="en-US" sz="2000" smtClean="0"/>
              <a:t>控件添加</a:t>
            </a:r>
            <a:r>
              <a:rPr lang="en-US" altLang="zh-CN" sz="2000" smtClean="0"/>
              <a:t>SelectedIndexChanged</a:t>
            </a:r>
            <a:r>
              <a:rPr lang="zh-CN" altLang="en-US" sz="2000" smtClean="0"/>
              <a:t>事件</a:t>
            </a:r>
            <a:endParaRPr lang="en-US" altLang="zh-CN" sz="2000" smtClean="0"/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3"/>
          <p:cNvSpPr>
            <a:spLocks noChangeArrowheads="1"/>
          </p:cNvSpPr>
          <p:nvPr/>
        </p:nvSpPr>
        <p:spPr bwMode="auto">
          <a:xfrm>
            <a:off x="34925" y="1052513"/>
            <a:ext cx="9005888" cy="5329237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private void </a:t>
            </a:r>
            <a:r>
              <a:rPr lang="en-US" altLang="zh-CN" sz="1800" dirty="0" err="1" smtClean="0">
                <a:latin typeface="+mn-ea"/>
                <a:ea typeface="+mn-ea"/>
              </a:rPr>
              <a:t>LoadBrandTree</a:t>
            </a:r>
            <a:r>
              <a:rPr lang="en-US" altLang="zh-CN" sz="1800" dirty="0" smtClean="0">
                <a:latin typeface="+mn-ea"/>
                <a:ea typeface="+mn-ea"/>
              </a:rPr>
              <a:t>()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rootNode</a:t>
            </a:r>
            <a:r>
              <a:rPr lang="en-US" altLang="zh-CN" sz="1800" dirty="0" smtClean="0">
                <a:latin typeface="+mn-ea"/>
                <a:ea typeface="+mn-ea"/>
              </a:rPr>
              <a:t> = new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全部品牌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rootNode.ImageIndex</a:t>
            </a:r>
            <a:r>
              <a:rPr lang="en-US" altLang="zh-CN" sz="1800" dirty="0" smtClean="0">
                <a:latin typeface="+mn-ea"/>
                <a:ea typeface="+mn-ea"/>
              </a:rPr>
              <a:t> = 0;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rootNode.SelectedImageIndex</a:t>
            </a:r>
            <a:r>
              <a:rPr lang="en-US" altLang="zh-CN" sz="1800" dirty="0" smtClean="0">
                <a:latin typeface="+mn-ea"/>
                <a:ea typeface="+mn-ea"/>
              </a:rPr>
              <a:t> = 0;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this.tv_brand.Nodes.Add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rootNode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foreach</a:t>
            </a:r>
            <a:r>
              <a:rPr lang="en-US" altLang="zh-CN" sz="1800" dirty="0" smtClean="0">
                <a:latin typeface="+mn-ea"/>
                <a:ea typeface="+mn-ea"/>
              </a:rPr>
              <a:t> (Brand </a:t>
            </a:r>
            <a:r>
              <a:rPr lang="en-US" altLang="zh-CN" sz="1800" dirty="0" err="1" smtClean="0">
                <a:latin typeface="+mn-ea"/>
                <a:ea typeface="+mn-ea"/>
              </a:rPr>
              <a:t>brand</a:t>
            </a:r>
            <a:r>
              <a:rPr lang="en-US" altLang="zh-CN" sz="1800" dirty="0" smtClean="0">
                <a:latin typeface="+mn-ea"/>
                <a:ea typeface="+mn-ea"/>
              </a:rPr>
              <a:t> in </a:t>
            </a:r>
            <a:r>
              <a:rPr lang="en-US" altLang="zh-CN" sz="1800" dirty="0" err="1" smtClean="0">
                <a:latin typeface="+mn-ea"/>
                <a:ea typeface="+mn-ea"/>
              </a:rPr>
              <a:t>Data.BrandList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err="1" smtClean="0">
                <a:latin typeface="+mn-ea"/>
                <a:ea typeface="+mn-ea"/>
              </a:rPr>
              <a:t>brandNode</a:t>
            </a:r>
            <a:r>
              <a:rPr lang="en-US" altLang="zh-CN" sz="1800" dirty="0" smtClean="0">
                <a:latin typeface="+mn-ea"/>
                <a:ea typeface="+mn-ea"/>
              </a:rPr>
              <a:t> = new </a:t>
            </a:r>
            <a:r>
              <a:rPr lang="en-US" altLang="zh-CN" sz="1800" dirty="0" err="1" smtClean="0">
                <a:latin typeface="+mn-ea"/>
                <a:ea typeface="+mn-ea"/>
              </a:rPr>
              <a:t>TreeNode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brand.BrandName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brandNode.ImageIndex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imageIndex_tree</a:t>
            </a:r>
            <a:r>
              <a:rPr lang="en-US" altLang="zh-CN" sz="1800" dirty="0" smtClean="0">
                <a:latin typeface="+mn-ea"/>
                <a:ea typeface="+mn-ea"/>
              </a:rPr>
              <a:t>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brandNode.SelectedImageIndex</a:t>
            </a:r>
            <a:r>
              <a:rPr lang="en-US" altLang="zh-CN" sz="1800" dirty="0" smtClean="0">
                <a:latin typeface="+mn-ea"/>
                <a:ea typeface="+mn-ea"/>
              </a:rPr>
              <a:t> = </a:t>
            </a:r>
            <a:r>
              <a:rPr lang="en-US" altLang="zh-CN" sz="1800" dirty="0" err="1" smtClean="0">
                <a:latin typeface="+mn-ea"/>
                <a:ea typeface="+mn-ea"/>
              </a:rPr>
              <a:t>imageIndex_tree</a:t>
            </a:r>
            <a:r>
              <a:rPr lang="en-US" altLang="zh-CN" sz="1800" dirty="0" smtClean="0">
                <a:latin typeface="+mn-ea"/>
                <a:ea typeface="+mn-ea"/>
              </a:rPr>
              <a:t>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rootNode.Nodes.Add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brandNode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imageIndex_tree</a:t>
            </a:r>
            <a:r>
              <a:rPr lang="en-US" altLang="zh-CN" sz="1800" dirty="0" smtClean="0">
                <a:latin typeface="+mn-ea"/>
                <a:ea typeface="+mn-ea"/>
              </a:rPr>
              <a:t>++;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rootNode.Expand</a:t>
            </a:r>
            <a:r>
              <a:rPr lang="en-US" altLang="zh-CN" sz="1800" dirty="0" smtClean="0">
                <a:latin typeface="+mn-ea"/>
                <a:ea typeface="+mn-ea"/>
              </a:rPr>
              <a:t>();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}</a:t>
            </a:r>
            <a:endParaRPr lang="zh-CN" altLang="zh-CN" sz="1800" dirty="0" smtClean="0">
              <a:latin typeface="+mn-ea"/>
              <a:ea typeface="+mn-ea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41375" y="1284288"/>
            <a:ext cx="3494088" cy="4191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pic>
        <p:nvPicPr>
          <p:cNvPr id="8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3938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4646613" y="1255713"/>
            <a:ext cx="2532062" cy="431800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定义方法，加载品牌列表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1150938" y="1947863"/>
            <a:ext cx="5532437" cy="13366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0" name="圆角矩形标注 7"/>
          <p:cNvSpPr>
            <a:spLocks noChangeArrowheads="1"/>
          </p:cNvSpPr>
          <p:nvPr/>
        </p:nvSpPr>
        <p:spPr bwMode="auto">
          <a:xfrm>
            <a:off x="6875463" y="2227263"/>
            <a:ext cx="1814512" cy="509587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创建根节点，添加到树节点中</a:t>
            </a: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127125" y="3343275"/>
            <a:ext cx="6900863" cy="2603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6451600" y="3365500"/>
            <a:ext cx="2397125" cy="615950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遍历品牌数组，创建树节点，添加到根节点中</a:t>
            </a:r>
          </a:p>
        </p:txBody>
      </p:sp>
      <p:sp>
        <p:nvSpPr>
          <p:cNvPr id="14" name="流程图: 可选过程 3"/>
          <p:cNvSpPr>
            <a:spLocks noChangeArrowheads="1"/>
          </p:cNvSpPr>
          <p:nvPr/>
        </p:nvSpPr>
        <p:spPr bwMode="auto">
          <a:xfrm>
            <a:off x="323850" y="2068513"/>
            <a:ext cx="8502650" cy="3305175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//</a:t>
            </a:r>
            <a:r>
              <a:rPr lang="zh-CN" altLang="zh-CN" sz="1800" dirty="0" smtClean="0">
                <a:latin typeface="+mn-ea"/>
                <a:ea typeface="+mn-ea"/>
              </a:rPr>
              <a:t>加载车型列表</a:t>
            </a:r>
            <a:r>
              <a:rPr lang="en-US" altLang="zh-CN" sz="1800" dirty="0" err="1" smtClean="0">
                <a:latin typeface="+mn-ea"/>
                <a:ea typeface="+mn-ea"/>
              </a:rPr>
              <a:t>ComboBox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private void </a:t>
            </a:r>
            <a:r>
              <a:rPr lang="en-US" altLang="zh-CN" sz="1800" dirty="0" err="1" smtClean="0">
                <a:latin typeface="+mn-ea"/>
                <a:ea typeface="+mn-ea"/>
              </a:rPr>
              <a:t>LoadTypeList</a:t>
            </a:r>
            <a:r>
              <a:rPr lang="en-US" altLang="zh-CN" sz="1800" dirty="0" smtClean="0">
                <a:latin typeface="+mn-ea"/>
                <a:ea typeface="+mn-ea"/>
              </a:rPr>
              <a:t>()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this.cb_type.Items.Add</a:t>
            </a:r>
            <a:r>
              <a:rPr lang="en-US" altLang="zh-CN" sz="1800" dirty="0" smtClean="0">
                <a:latin typeface="+mn-ea"/>
                <a:ea typeface="+mn-ea"/>
              </a:rPr>
              <a:t>("</a:t>
            </a:r>
            <a:r>
              <a:rPr lang="zh-CN" altLang="zh-CN" sz="1800" dirty="0" smtClean="0">
                <a:latin typeface="+mn-ea"/>
                <a:ea typeface="+mn-ea"/>
              </a:rPr>
              <a:t>所有车型</a:t>
            </a:r>
            <a:r>
              <a:rPr lang="en-US" altLang="zh-CN" sz="1800" dirty="0" smtClean="0">
                <a:latin typeface="+mn-ea"/>
                <a:ea typeface="+mn-ea"/>
              </a:rPr>
              <a:t>");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</a:t>
            </a:r>
            <a:r>
              <a:rPr lang="en-US" altLang="zh-CN" sz="1800" dirty="0" err="1" smtClean="0">
                <a:latin typeface="+mn-ea"/>
                <a:ea typeface="+mn-ea"/>
              </a:rPr>
              <a:t>foreach</a:t>
            </a:r>
            <a:r>
              <a:rPr lang="en-US" altLang="zh-CN" sz="1800" dirty="0" smtClean="0">
                <a:latin typeface="+mn-ea"/>
                <a:ea typeface="+mn-ea"/>
              </a:rPr>
              <a:t> (Type </a:t>
            </a:r>
            <a:r>
              <a:rPr lang="en-US" altLang="zh-CN" sz="1800" dirty="0" err="1" smtClean="0">
                <a:latin typeface="+mn-ea"/>
                <a:ea typeface="+mn-ea"/>
              </a:rPr>
              <a:t>type</a:t>
            </a:r>
            <a:r>
              <a:rPr lang="en-US" altLang="zh-CN" sz="1800" dirty="0" smtClean="0">
                <a:latin typeface="+mn-ea"/>
                <a:ea typeface="+mn-ea"/>
              </a:rPr>
              <a:t> in </a:t>
            </a:r>
            <a:r>
              <a:rPr lang="en-US" altLang="zh-CN" sz="1800" dirty="0" err="1" smtClean="0">
                <a:latin typeface="+mn-ea"/>
                <a:ea typeface="+mn-ea"/>
              </a:rPr>
              <a:t>Data.TypeList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{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    </a:t>
            </a:r>
            <a:r>
              <a:rPr lang="en-US" altLang="zh-CN" sz="1800" dirty="0" err="1" smtClean="0">
                <a:latin typeface="+mn-ea"/>
                <a:ea typeface="+mn-ea"/>
              </a:rPr>
              <a:t>this.cb_type.Items.Add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err="1" smtClean="0">
                <a:latin typeface="+mn-ea"/>
                <a:ea typeface="+mn-ea"/>
              </a:rPr>
              <a:t>type.TypeName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    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+mn-ea"/>
                <a:ea typeface="+mn-ea"/>
              </a:rPr>
              <a:t>        }</a:t>
            </a:r>
            <a:endParaRPr lang="zh-CN" altLang="zh-CN" sz="1800" dirty="0" smtClean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1800" dirty="0" smtClean="0">
              <a:latin typeface="+mn-ea"/>
              <a:ea typeface="+mn-ea"/>
            </a:endParaRPr>
          </a:p>
        </p:txBody>
      </p:sp>
      <p:pic>
        <p:nvPicPr>
          <p:cNvPr id="15" name="图片 6" descr="关键代码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2763" y="222726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1004888" y="2568575"/>
            <a:ext cx="5602287" cy="266065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7" name="圆角矩形标注 7"/>
          <p:cNvSpPr>
            <a:spLocks noChangeArrowheads="1"/>
          </p:cNvSpPr>
          <p:nvPr/>
        </p:nvSpPr>
        <p:spPr bwMode="auto">
          <a:xfrm>
            <a:off x="6540500" y="2911475"/>
            <a:ext cx="2206625" cy="600075"/>
          </a:xfrm>
          <a:prstGeom prst="wedgeRoundRectCallout">
            <a:avLst>
              <a:gd name="adj1" fmla="val -68130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遍历车型数组，加载车型列表</a:t>
            </a:r>
            <a:r>
              <a:rPr lang="en-US" altLang="zh-CN" sz="1600" b="1">
                <a:ea typeface="微软雅黑" pitchFamily="34" charset="-122"/>
              </a:rPr>
              <a:t>ComboBox</a:t>
            </a:r>
            <a:endParaRPr lang="zh-CN" altLang="en-US" sz="1600" b="1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实现汽车报价查询系统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321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加载汽车列表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定义方法，实现根据用户选择的品牌和车型筛选汽车数据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筛选时，可分为四种情况进行判断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zh-CN" sz="1600" smtClean="0"/>
              <a:t>窗体加载时，默认选择所有品牌和全部车型，此时加载所有的汽车数据</a:t>
            </a:r>
            <a:endParaRPr lang="en-US" altLang="zh-CN" sz="1600" smtClean="0"/>
          </a:p>
          <a:p>
            <a:pPr lvl="2">
              <a:lnSpc>
                <a:spcPct val="150000"/>
              </a:lnSpc>
            </a:pPr>
            <a:r>
              <a:rPr lang="zh-CN" altLang="zh-CN" sz="1600" smtClean="0"/>
              <a:t>用户只选择了品牌，没有选择车型，此时只按品牌进行筛选</a:t>
            </a:r>
            <a:endParaRPr lang="en-US" altLang="zh-CN" sz="1600" smtClean="0"/>
          </a:p>
          <a:p>
            <a:pPr lvl="2">
              <a:lnSpc>
                <a:spcPct val="150000"/>
              </a:lnSpc>
            </a:pPr>
            <a:r>
              <a:rPr lang="zh-CN" altLang="zh-CN" sz="1600" smtClean="0"/>
              <a:t>用户只选择了车型，没有选择品牌，此时只按车型进行筛选</a:t>
            </a:r>
            <a:endParaRPr lang="en-US" altLang="zh-CN" sz="1600" smtClean="0"/>
          </a:p>
          <a:p>
            <a:pPr lvl="2">
              <a:lnSpc>
                <a:spcPct val="150000"/>
              </a:lnSpc>
            </a:pPr>
            <a:r>
              <a:rPr lang="zh-CN" altLang="zh-CN" sz="1600" smtClean="0"/>
              <a:t>用户既选择了品牌也选择了车型，此时需要按品牌和车型两个条件进行筛选</a:t>
            </a:r>
            <a:endParaRPr lang="en-US" altLang="zh-CN" sz="16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</a:rPr>
              <a:t>窗体的</a:t>
            </a:r>
            <a:r>
              <a:rPr lang="en-US" altLang="zh-CN" sz="2000" smtClean="0">
                <a:latin typeface="微软雅黑" pitchFamily="34" charset="-122"/>
              </a:rPr>
              <a:t>Load</a:t>
            </a:r>
            <a:r>
              <a:rPr lang="zh-CN" altLang="en-US" sz="2000" smtClean="0">
                <a:latin typeface="微软雅黑" pitchFamily="34" charset="-122"/>
              </a:rPr>
              <a:t>事件、</a:t>
            </a:r>
            <a:r>
              <a:rPr lang="en-US" altLang="zh-CN" sz="2000" smtClean="0">
                <a:latin typeface="微软雅黑" pitchFamily="34" charset="-122"/>
              </a:rPr>
              <a:t>TreeView</a:t>
            </a:r>
            <a:r>
              <a:rPr lang="zh-CN" altLang="en-US" sz="2000" smtClean="0">
                <a:latin typeface="微软雅黑" pitchFamily="34" charset="-122"/>
              </a:rPr>
              <a:t>的</a:t>
            </a:r>
            <a:r>
              <a:rPr lang="en-US" altLang="zh-CN" sz="2000" smtClean="0">
                <a:latin typeface="微软雅黑" pitchFamily="34" charset="-122"/>
              </a:rPr>
              <a:t>AfterSelect</a:t>
            </a:r>
            <a:r>
              <a:rPr lang="zh-CN" altLang="en-US" sz="2000" smtClean="0">
                <a:latin typeface="微软雅黑" pitchFamily="34" charset="-122"/>
              </a:rPr>
              <a:t>事件和</a:t>
            </a:r>
            <a:r>
              <a:rPr lang="en-US" altLang="zh-CN" sz="2000" smtClean="0">
                <a:latin typeface="微软雅黑" pitchFamily="34" charset="-122"/>
              </a:rPr>
              <a:t>ComboBox</a:t>
            </a:r>
            <a:r>
              <a:rPr lang="zh-CN" altLang="en-US" sz="2000" smtClean="0">
                <a:latin typeface="微软雅黑" pitchFamily="34" charset="-122"/>
              </a:rPr>
              <a:t>的</a:t>
            </a:r>
            <a:r>
              <a:rPr lang="en-US" altLang="zh-CN" sz="2000" smtClean="0">
                <a:latin typeface="微软雅黑" pitchFamily="34" charset="-122"/>
              </a:rPr>
              <a:t>SelectedIndexChanged</a:t>
            </a:r>
            <a:r>
              <a:rPr lang="zh-CN" altLang="en-US" sz="2000" smtClean="0">
                <a:latin typeface="微软雅黑" pitchFamily="34" charset="-122"/>
              </a:rPr>
              <a:t>事件均需要调用该方法，加载汽车列表</a:t>
            </a:r>
            <a:endParaRPr lang="en-US" altLang="zh-CN" sz="2000" smtClean="0">
              <a:latin typeface="微软雅黑" pitchFamily="34" charset="-122"/>
            </a:endParaRPr>
          </a:p>
        </p:txBody>
      </p:sp>
      <p:pic>
        <p:nvPicPr>
          <p:cNvPr id="8196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>
            <a:hlinkClick r:id="rId3" action="ppaction://hlinkfile"/>
          </p:cNvPr>
          <p:cNvSpPr txBox="1"/>
          <p:nvPr/>
        </p:nvSpPr>
        <p:spPr>
          <a:xfrm>
            <a:off x="6300788" y="1954213"/>
            <a:ext cx="15113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  <a:hlinkClick r:id="rId3" action="ppaction://hlinkfile"/>
              </a:rPr>
              <a:t>参考代码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684213" y="3074988"/>
            <a:ext cx="8229600" cy="28019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实现新增汽车报价功能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提供界面让用户输入汽车基本信息和价格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除“选配”选项外，其他选项均要求</a:t>
            </a:r>
            <a:r>
              <a:rPr lang="zh-CN" altLang="en-US" sz="2000" dirty="0" smtClean="0">
                <a:latin typeface="+mn-ea"/>
                <a:ea typeface="+mn-ea"/>
              </a:rPr>
              <a:t>进行</a:t>
            </a:r>
            <a:r>
              <a:rPr lang="zh-CN" altLang="zh-CN" sz="2000" dirty="0" smtClean="0">
                <a:latin typeface="+mn-ea"/>
                <a:ea typeface="+mn-ea"/>
              </a:rPr>
              <a:t>非空验证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在窗体加载时，初始化品牌和车型</a:t>
            </a:r>
            <a:r>
              <a:rPr lang="en-US" altLang="zh-CN" sz="2000" dirty="0" err="1" smtClean="0">
                <a:latin typeface="+mn-ea"/>
                <a:ea typeface="+mn-ea"/>
              </a:rPr>
              <a:t>ComboBox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新增成功后</a:t>
            </a:r>
            <a:r>
              <a:rPr lang="zh-CN" altLang="zh-CN" sz="2000" dirty="0" smtClean="0">
                <a:latin typeface="+mn-ea"/>
                <a:ea typeface="+mn-ea"/>
              </a:rPr>
              <a:t>，将信息添加</a:t>
            </a:r>
            <a:r>
              <a:rPr lang="zh-CN" altLang="en-US" sz="2000" dirty="0" smtClean="0">
                <a:latin typeface="+mn-ea"/>
                <a:ea typeface="+mn-ea"/>
              </a:rPr>
              <a:t>至</a:t>
            </a:r>
            <a:r>
              <a:rPr lang="zh-CN" altLang="zh-CN" sz="2000" dirty="0" smtClean="0">
                <a:latin typeface="+mn-ea"/>
                <a:ea typeface="+mn-ea"/>
              </a:rPr>
              <a:t>汽车列表中</a:t>
            </a: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9218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1969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>
            <a:spLocks noGrp="1" noChangeArrowheads="1"/>
          </p:cNvSpPr>
          <p:nvPr/>
        </p:nvSpPr>
        <p:spPr bwMode="auto">
          <a:xfrm>
            <a:off x="684213" y="1822450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实现新增汽车报价功能</a:t>
            </a:r>
          </a:p>
        </p:txBody>
      </p:sp>
      <p:sp>
        <p:nvSpPr>
          <p:cNvPr id="9221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 typeface="Arial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任务三：实现新增汽车报价功能</a:t>
            </a:r>
          </a:p>
        </p:txBody>
      </p:sp>
      <p:pic>
        <p:nvPicPr>
          <p:cNvPr id="5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2764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2071688" y="5816600"/>
            <a:ext cx="518477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pic>
        <p:nvPicPr>
          <p:cNvPr id="9219" name="图片框 5" descr="图2。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0000" y="1314450"/>
            <a:ext cx="4343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3838575" y="4329113"/>
            <a:ext cx="1581150" cy="431800"/>
          </a:xfrm>
          <a:prstGeom prst="wedgeRoundRectCallout">
            <a:avLst>
              <a:gd name="adj1" fmla="val -47292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界面设计</a:t>
            </a:r>
          </a:p>
        </p:txBody>
      </p:sp>
      <p:pic>
        <p:nvPicPr>
          <p:cNvPr id="9225" name="图片框 3" descr="图1。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4763" y="1314450"/>
            <a:ext cx="4343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7"/>
          <p:cNvSpPr>
            <a:spLocks noChangeArrowheads="1"/>
          </p:cNvSpPr>
          <p:nvPr/>
        </p:nvSpPr>
        <p:spPr bwMode="auto">
          <a:xfrm>
            <a:off x="3316288" y="4487863"/>
            <a:ext cx="2965450" cy="431800"/>
          </a:xfrm>
          <a:prstGeom prst="wedgeRoundRectCallout">
            <a:avLst>
              <a:gd name="adj1" fmla="val -47292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输入车辆信息，点击添加按钮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2988" y="3055938"/>
            <a:ext cx="6783387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7"/>
          <p:cNvSpPr>
            <a:spLocks noChangeArrowheads="1"/>
          </p:cNvSpPr>
          <p:nvPr/>
        </p:nvSpPr>
        <p:spPr bwMode="auto">
          <a:xfrm>
            <a:off x="3373438" y="5292725"/>
            <a:ext cx="2701925" cy="431800"/>
          </a:xfrm>
          <a:prstGeom prst="wedgeRoundRectCallout">
            <a:avLst>
              <a:gd name="adj1" fmla="val -47292"/>
              <a:gd name="adj2" fmla="val -12444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新增信息，加入汽车列表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实现新增汽车报价功能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844675"/>
            <a:ext cx="9063037" cy="32035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新建窗体，按界面效果布局。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窗体加载时，遍历车型数组</a:t>
            </a:r>
            <a:r>
              <a:rPr lang="en-US" altLang="zh-CN" sz="2400" dirty="0" err="1" smtClean="0">
                <a:latin typeface="+mn-ea"/>
              </a:rPr>
              <a:t>TypeList</a:t>
            </a:r>
            <a:r>
              <a:rPr lang="zh-CN" altLang="en-US" sz="2400" dirty="0" smtClean="0">
                <a:latin typeface="+mn-ea"/>
              </a:rPr>
              <a:t>，绑定车型</a:t>
            </a:r>
            <a:r>
              <a:rPr lang="en-US" altLang="zh-CN" sz="2400" dirty="0" err="1" smtClean="0">
                <a:latin typeface="+mn-ea"/>
              </a:rPr>
              <a:t>ComboBox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窗体加载时，遍历品牌数组</a:t>
            </a:r>
            <a:r>
              <a:rPr lang="en-US" altLang="zh-CN" sz="2400" dirty="0" err="1" smtClean="0">
                <a:latin typeface="+mn-ea"/>
              </a:rPr>
              <a:t>BrandList</a:t>
            </a:r>
            <a:r>
              <a:rPr lang="zh-CN" altLang="en-US" sz="2400" dirty="0" smtClean="0">
                <a:latin typeface="+mn-ea"/>
              </a:rPr>
              <a:t>，绑定品牌</a:t>
            </a:r>
            <a:r>
              <a:rPr lang="en-US" altLang="zh-CN" sz="2400" dirty="0" err="1" smtClean="0">
                <a:latin typeface="+mn-ea"/>
              </a:rPr>
              <a:t>ComboBox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+mn-ea"/>
              </a:rPr>
              <a:t>在“添加”按钮单击事件中，接收用户输入的报价信息，创建</a:t>
            </a:r>
            <a:r>
              <a:rPr lang="en-US" altLang="zh-CN" sz="2400" dirty="0" smtClean="0">
                <a:latin typeface="+mn-ea"/>
              </a:rPr>
              <a:t>Car</a:t>
            </a:r>
            <a:r>
              <a:rPr lang="zh-CN" altLang="en-US" sz="2400" dirty="0" smtClean="0">
                <a:latin typeface="+mn-ea"/>
              </a:rPr>
              <a:t>对象，然后将对象添加至汽车数组</a:t>
            </a:r>
            <a:r>
              <a:rPr lang="en-US" altLang="zh-CN" sz="2400" dirty="0" err="1" smtClean="0">
                <a:latin typeface="+mn-ea"/>
              </a:rPr>
              <a:t>CarList</a:t>
            </a:r>
            <a:r>
              <a:rPr lang="zh-CN" altLang="en-US" sz="2400" dirty="0" smtClean="0">
                <a:latin typeface="+mn-ea"/>
              </a:rPr>
              <a:t>中。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7" descr="补充说明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4838700"/>
            <a:ext cx="288131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82563" y="5661025"/>
            <a:ext cx="89614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en-US" altLang="zh-CN" sz="2400">
                <a:ea typeface="微软雅黑" pitchFamily="34" charset="-122"/>
              </a:rPr>
              <a:t>CarList</a:t>
            </a:r>
            <a:r>
              <a:rPr lang="zh-CN" altLang="en-US" sz="2400">
                <a:ea typeface="微软雅黑" pitchFamily="34" charset="-122"/>
              </a:rPr>
              <a:t>是数组，不能自动扩展，在添加时需要判断是否已满。</a:t>
            </a:r>
          </a:p>
        </p:txBody>
      </p:sp>
      <p:sp>
        <p:nvSpPr>
          <p:cNvPr id="8" name="文本框 7">
            <a:hlinkClick r:id="rId4" action="ppaction://hlinkfile"/>
          </p:cNvPr>
          <p:cNvSpPr txBox="1"/>
          <p:nvPr/>
        </p:nvSpPr>
        <p:spPr>
          <a:xfrm>
            <a:off x="6875463" y="1382713"/>
            <a:ext cx="15128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+mn-ea"/>
                <a:ea typeface="+mn-ea"/>
                <a:hlinkClick r:id="rId5" action="ppaction://hlinkfile"/>
              </a:rPr>
              <a:t>参考代码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Pages>0</Pages>
  <Words>1636</Words>
  <Characters>0</Characters>
  <Application>Microsoft Office PowerPoint</Application>
  <DocSecurity>0</DocSecurity>
  <PresentationFormat>全屏显示(4:3)</PresentationFormat>
  <Lines>0</Lines>
  <Paragraphs>167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实践目标</vt:lpstr>
      <vt:lpstr>任务一：制作报价查询系统主界面</vt:lpstr>
      <vt:lpstr>制作报价查询系统主界面</vt:lpstr>
      <vt:lpstr>幻灯片 5</vt:lpstr>
      <vt:lpstr>实现汽车报价查询系统</vt:lpstr>
      <vt:lpstr>实现汽车报价查询系统</vt:lpstr>
      <vt:lpstr>幻灯片 8</vt:lpstr>
      <vt:lpstr>实现新增汽车报价功能</vt:lpstr>
      <vt:lpstr>幻灯片 10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69</cp:revision>
  <dcterms:created xsi:type="dcterms:W3CDTF">2013-01-25T01:44:32Z</dcterms:created>
  <dcterms:modified xsi:type="dcterms:W3CDTF">2019-03-03T02:10:18Z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