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1"/>
  </p:notesMasterIdLst>
  <p:sldIdLst>
    <p:sldId id="256" r:id="rId3"/>
    <p:sldId id="265" r:id="rId4"/>
    <p:sldId id="264" r:id="rId5"/>
    <p:sldId id="261" r:id="rId6"/>
    <p:sldId id="268" r:id="rId7"/>
    <p:sldId id="267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6" r:id="rId29"/>
    <p:sldId id="260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FF6"/>
    <a:srgbClr val="C7EAF6"/>
    <a:srgbClr val="00CC00"/>
    <a:srgbClr val="E5FFD0"/>
    <a:srgbClr val="2D99F3"/>
    <a:srgbClr val="F7F7CB"/>
    <a:srgbClr val="3333CC"/>
    <a:srgbClr val="DB9D1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102" y="-300"/>
      </p:cViewPr>
      <p:guideLst>
        <p:guide orient="horz" pos="2159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BBA891-1B88-4210-8B82-AE781418099C}" type="datetimeFigureOut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ea typeface="宋体" pitchFamily="2" charset="-122"/>
              </a:defRPr>
            </a:lvl1pPr>
          </a:lstStyle>
          <a:p>
            <a:fld id="{BC56FAA5-60E1-4B04-8922-D199589A55A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5981C-4410-45EA-9F6D-5C973C1A4A3A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9164E-491F-4262-9CC1-8258A77B3293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8504F-1B9A-4ED5-A19C-D36FAFE62B7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D282-6ECC-414F-A0A8-DB94AE6B8477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5372B-4F84-47AA-A063-F949191415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03129-E6E4-4D30-BAB9-A846B63EF24C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B518D-0A83-4890-AADF-DCD7548F1D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B0FD7-E8CD-47B0-9C9F-3A4223E73FB4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BE1CC-3221-469B-9506-5D9C6CC7BC2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DEE9B-6C70-4423-8778-7C925B732098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B3FB4-3515-4889-A158-4D5A6D0E39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C12F2-0DBA-4592-9CF1-4C20F081FD64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1EA66-6E99-4C32-9B42-0E272B8892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EB051-6E3B-44F0-A816-E979A4D2BAEE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DAAD2-8FF7-4B59-B08B-EA4E92B86E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85A28-E5A1-4FDE-B758-EDBE88075BA7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5F3C8-6BD5-4CB9-9CAD-7AB163A2B3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9045B-A74E-4971-BC9C-FAE5CD3544C0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73DF7-6B66-482E-A867-012F4A1DED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A353-66C4-4A02-8DB9-B404ED2079C3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6759B-0DE2-4ED5-853A-CB449438E65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F7E89-7F14-4322-B7A2-B5E1746433BB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6D676-89D6-456F-8D98-FD19CA231D8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857DB4C-037C-4ED9-ACF7-74B90B17849C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>
                <a:ea typeface="宋体" pitchFamily="2" charset="-122"/>
              </a:defRPr>
            </a:lvl1pPr>
          </a:lstStyle>
          <a:p>
            <a:fld id="{4A88D831-3B32-4DBB-8713-345149F62A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内页副本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 userDrawn="1"/>
        </p:nvSpPr>
        <p:spPr bwMode="auto">
          <a:xfrm>
            <a:off x="457200" y="6526213"/>
            <a:ext cx="2133600" cy="3317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1A2153C-6FFA-4B47-B45F-0DC55A1A2201}" type="datetime1"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2019/3/3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 userDrawn="1"/>
        </p:nvSpPr>
        <p:spPr bwMode="auto">
          <a:xfrm>
            <a:off x="8529638" y="6488113"/>
            <a:ext cx="579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buFont typeface="Arial" charset="0"/>
              <a:buNone/>
            </a:pPr>
            <a:fld id="{0FA1BF28-A82B-4BEB-B169-7BDE38CC4231}" type="slidenum">
              <a:rPr lang="zh-CN" altLang="en-US" sz="1400">
                <a:latin typeface="微软雅黑" pitchFamily="34" charset="-122"/>
              </a:rPr>
              <a:pPr algn="r" eaLnBrk="1" hangingPunct="1">
                <a:buFont typeface="Arial" charset="0"/>
                <a:buNone/>
              </a:pPr>
              <a:t>‹#›</a:t>
            </a:fld>
            <a:endParaRPr lang="en-US" altLang="zh-CN" sz="1400">
              <a:latin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5.jpeg"/><Relationship Id="rId11" Type="http://schemas.openxmlformats.org/officeDocument/2006/relationships/image" Target="../media/image60.jpeg"/><Relationship Id="rId5" Type="http://schemas.openxmlformats.org/officeDocument/2006/relationships/image" Target="../media/image54.png"/><Relationship Id="rId10" Type="http://schemas.openxmlformats.org/officeDocument/2006/relationships/image" Target="../media/image59.jpeg"/><Relationship Id="rId4" Type="http://schemas.openxmlformats.org/officeDocument/2006/relationships/image" Target="../media/image53.png"/><Relationship Id="rId9" Type="http://schemas.openxmlformats.org/officeDocument/2006/relationships/image" Target="../media/image5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714375" y="5013325"/>
            <a:ext cx="785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</a:rPr>
              <a:t>第</a:t>
            </a: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</a:rPr>
              <a:t>6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</a:rPr>
              <a:t>章  </a:t>
            </a: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</a:rPr>
              <a:t>Windows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</a:rPr>
              <a:t>高级控件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通过代码添加树节点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0825" y="2027238"/>
            <a:ext cx="8229600" cy="2986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创建窗体，向其中拖入</a:t>
            </a:r>
            <a:r>
              <a:rPr lang="en-US" altLang="zh-CN" sz="2000" smtClean="0"/>
              <a:t>TreeView</a:t>
            </a:r>
            <a:r>
              <a:rPr lang="zh-CN" altLang="en-US" sz="2000" smtClean="0"/>
              <a:t>控件。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设置</a:t>
            </a:r>
            <a:r>
              <a:rPr lang="en-US" altLang="zh-CN" sz="2000" smtClean="0"/>
              <a:t>TreeView</a:t>
            </a:r>
            <a:r>
              <a:rPr lang="zh-CN" altLang="en-US" sz="2000" smtClean="0"/>
              <a:t>在父容器中停靠，</a:t>
            </a:r>
            <a:r>
              <a:rPr lang="en-US" altLang="zh-CN" sz="2000" smtClean="0"/>
              <a:t>name</a:t>
            </a:r>
            <a:r>
              <a:rPr lang="zh-CN" altLang="en-US" sz="2000" smtClean="0"/>
              <a:t>属性为</a:t>
            </a:r>
            <a:r>
              <a:rPr lang="en-US" altLang="zh-CN" sz="2000" smtClean="0"/>
              <a:t>tv_tencent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为窗体添加</a:t>
            </a:r>
            <a:r>
              <a:rPr lang="en-US" altLang="zh-CN" sz="2000" smtClean="0"/>
              <a:t>Load</a:t>
            </a:r>
            <a:r>
              <a:rPr lang="zh-CN" altLang="en-US" sz="2000" smtClean="0"/>
              <a:t>事件，在事件处理函数中编码添加树节点，描述腾讯公司管理团队成员的信息。</a:t>
            </a:r>
            <a:endParaRPr lang="en-US" altLang="zh-CN" sz="2000" smtClean="0"/>
          </a:p>
        </p:txBody>
      </p:sp>
      <p:pic>
        <p:nvPicPr>
          <p:cNvPr id="5" name="图片 12" descr="提示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图: 可选过程 3"/>
          <p:cNvSpPr>
            <a:spLocks noChangeArrowheads="1"/>
          </p:cNvSpPr>
          <p:nvPr/>
        </p:nvSpPr>
        <p:spPr bwMode="auto">
          <a:xfrm>
            <a:off x="142875" y="1052513"/>
            <a:ext cx="8791575" cy="52562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private void TreeViewForm1_Load(object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创建根节点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 root = new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腾讯公司管理团队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将根节点</a:t>
            </a:r>
            <a:r>
              <a:rPr lang="zh-CN" altLang="en-US" sz="1800" dirty="0" smtClean="0">
                <a:latin typeface="+mn-ea"/>
                <a:ea typeface="+mn-ea"/>
              </a:rPr>
              <a:t>挂</a:t>
            </a:r>
            <a:r>
              <a:rPr lang="zh-CN" altLang="zh-CN" sz="1800" dirty="0" smtClean="0">
                <a:latin typeface="+mn-ea"/>
                <a:ea typeface="+mn-ea"/>
              </a:rPr>
              <a:t>到</a:t>
            </a:r>
            <a:r>
              <a:rPr lang="en-US" altLang="zh-CN" sz="1800" dirty="0" err="1" smtClean="0">
                <a:latin typeface="+mn-ea"/>
                <a:ea typeface="+mn-ea"/>
              </a:rPr>
              <a:t>TreeView</a:t>
            </a:r>
            <a:r>
              <a:rPr lang="zh-CN" altLang="zh-CN" sz="1800" dirty="0" smtClean="0">
                <a:latin typeface="+mn-ea"/>
                <a:ea typeface="+mn-ea"/>
              </a:rPr>
              <a:t>控件上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this.tv_tencent.Nodes.Add</a:t>
            </a:r>
            <a:r>
              <a:rPr lang="en-US" altLang="zh-CN" sz="1800" dirty="0" smtClean="0">
                <a:latin typeface="+mn-ea"/>
                <a:ea typeface="+mn-ea"/>
              </a:rPr>
              <a:t>(root);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创建职称节点，并将其</a:t>
            </a:r>
            <a:r>
              <a:rPr lang="zh-CN" altLang="en-US" sz="1800" dirty="0" smtClean="0">
                <a:latin typeface="+mn-ea"/>
                <a:ea typeface="+mn-ea"/>
              </a:rPr>
              <a:t>挂</a:t>
            </a:r>
            <a:r>
              <a:rPr lang="zh-CN" altLang="zh-CN" sz="1800" dirty="0" smtClean="0">
                <a:latin typeface="+mn-ea"/>
                <a:ea typeface="+mn-ea"/>
              </a:rPr>
              <a:t>到</a:t>
            </a:r>
            <a:r>
              <a:rPr lang="en-US" altLang="zh-CN" sz="1800" dirty="0" smtClean="0">
                <a:latin typeface="+mn-ea"/>
                <a:ea typeface="+mn-ea"/>
              </a:rPr>
              <a:t>root</a:t>
            </a:r>
            <a:r>
              <a:rPr lang="zh-CN" altLang="zh-CN" sz="1800" dirty="0" smtClean="0">
                <a:latin typeface="+mn-ea"/>
                <a:ea typeface="+mn-ea"/>
              </a:rPr>
              <a:t>根节点上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 postNode1 = new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首席执行官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root.Nodes.Add</a:t>
            </a:r>
            <a:r>
              <a:rPr lang="en-US" altLang="zh-CN" sz="1800" dirty="0" smtClean="0">
                <a:latin typeface="+mn-ea"/>
                <a:ea typeface="+mn-ea"/>
              </a:rPr>
              <a:t>(postNode1);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创建人物节点，并将其</a:t>
            </a:r>
            <a:r>
              <a:rPr lang="zh-CN" altLang="en-US" sz="1800" dirty="0" smtClean="0">
                <a:latin typeface="+mn-ea"/>
                <a:ea typeface="+mn-ea"/>
              </a:rPr>
              <a:t>挂</a:t>
            </a:r>
            <a:r>
              <a:rPr lang="zh-CN" altLang="zh-CN" sz="1800" dirty="0" smtClean="0">
                <a:latin typeface="+mn-ea"/>
                <a:ea typeface="+mn-ea"/>
              </a:rPr>
              <a:t>到职称节点上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 personNode1 = new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马化腾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postNode1.Nodes.Add(personNode1);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en-US" sz="1800" dirty="0" smtClean="0">
                <a:latin typeface="+mn-ea"/>
                <a:ea typeface="+mn-ea"/>
              </a:rPr>
              <a:t>同理，逐层添加后续节点，代码略</a:t>
            </a:r>
            <a:r>
              <a:rPr lang="en-US" altLang="zh-CN" sz="1800" dirty="0" smtClean="0">
                <a:latin typeface="+mn-ea"/>
                <a:ea typeface="+mn-ea"/>
              </a:rPr>
              <a:t>………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展开</a:t>
            </a:r>
            <a:r>
              <a:rPr lang="en-US" altLang="zh-CN" sz="1800" dirty="0" err="1" smtClean="0">
                <a:latin typeface="+mn-ea"/>
                <a:ea typeface="+mn-ea"/>
              </a:rPr>
              <a:t>TreeView</a:t>
            </a:r>
            <a:r>
              <a:rPr lang="zh-CN" altLang="zh-CN" sz="1800" dirty="0" smtClean="0">
                <a:latin typeface="+mn-ea"/>
                <a:ea typeface="+mn-ea"/>
              </a:rPr>
              <a:t>控件上的所有节点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this.tv_tencent.ExpandAll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 		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187450" y="1916113"/>
            <a:ext cx="6121400" cy="13303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7308850" y="2571750"/>
            <a:ext cx="1631950" cy="430213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添加根节点</a:t>
            </a: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187450" y="3302000"/>
            <a:ext cx="6121400" cy="19240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6626225" y="4049713"/>
            <a:ext cx="2308225" cy="430212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添加一个管理团队成员</a:t>
            </a: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187450" y="5594350"/>
            <a:ext cx="6121400" cy="6810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7091363" y="5626100"/>
            <a:ext cx="1595437" cy="430213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展开所有节点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1630363" y="5661025"/>
            <a:ext cx="5472112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两种方式，运行效果一致</a:t>
            </a:r>
          </a:p>
        </p:txBody>
      </p:sp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6875" y="2290763"/>
            <a:ext cx="5364163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通过代码删除树节点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2217738"/>
            <a:ext cx="8229600" cy="720725"/>
          </a:xfrm>
        </p:spPr>
        <p:txBody>
          <a:bodyPr/>
          <a:lstStyle/>
          <a:p>
            <a:r>
              <a:rPr lang="zh-CN" altLang="en-US" sz="2400" smtClean="0"/>
              <a:t>删除树节点</a:t>
            </a:r>
          </a:p>
        </p:txBody>
      </p:sp>
      <p:pic>
        <p:nvPicPr>
          <p:cNvPr id="4" name="图片 6" descr="语法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125095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468313" y="2708275"/>
            <a:ext cx="7856537" cy="82391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>
                <a:latin typeface="+mn-ea"/>
                <a:ea typeface="+mn-ea"/>
              </a:rPr>
              <a:t>TreeView</a:t>
            </a:r>
            <a:r>
              <a:rPr lang="zh-CN" altLang="zh-CN" sz="1800" dirty="0" smtClean="0">
                <a:latin typeface="+mn-ea"/>
                <a:ea typeface="+mn-ea"/>
              </a:rPr>
              <a:t>控件</a:t>
            </a:r>
            <a:r>
              <a:rPr lang="en-US" altLang="zh-CN" sz="1800" dirty="0" smtClean="0">
                <a:latin typeface="+mn-ea"/>
                <a:ea typeface="+mn-ea"/>
              </a:rPr>
              <a:t>.</a:t>
            </a:r>
            <a:r>
              <a:rPr lang="en-US" altLang="zh-CN" sz="1800" dirty="0" err="1" smtClean="0">
                <a:latin typeface="+mn-ea"/>
                <a:ea typeface="+mn-ea"/>
              </a:rPr>
              <a:t>Nodes.Remove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zh-CN" altLang="zh-CN" sz="1800" dirty="0" smtClean="0">
                <a:latin typeface="+mn-ea"/>
                <a:ea typeface="+mn-ea"/>
              </a:rPr>
              <a:t>要删除的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zh-CN" altLang="zh-CN" sz="1800" dirty="0" smtClean="0">
                <a:latin typeface="+mn-ea"/>
                <a:ea typeface="+mn-ea"/>
              </a:rPr>
              <a:t>节点对象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pic>
        <p:nvPicPr>
          <p:cNvPr id="6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36226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813" y="4630738"/>
            <a:ext cx="8229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400"/>
              <a:t>删除</a:t>
            </a:r>
            <a:r>
              <a:rPr lang="zh-CN" altLang="en-US" sz="2400">
                <a:latin typeface="微软雅黑" pitchFamily="34" charset="-122"/>
              </a:rPr>
              <a:t>“</a:t>
            </a:r>
            <a:r>
              <a:rPr lang="zh-CN" altLang="en-US" sz="2400"/>
              <a:t>总裁</a:t>
            </a:r>
            <a:r>
              <a:rPr lang="zh-CN" altLang="en-US" sz="2400">
                <a:latin typeface="微软雅黑" pitchFamily="34" charset="-122"/>
              </a:rPr>
              <a:t>”</a:t>
            </a:r>
            <a:r>
              <a:rPr lang="zh-CN" altLang="en-US" sz="2400"/>
              <a:t>节点</a:t>
            </a:r>
          </a:p>
        </p:txBody>
      </p:sp>
      <p:sp>
        <p:nvSpPr>
          <p:cNvPr id="8" name="流程图: 可选过程 3"/>
          <p:cNvSpPr>
            <a:spLocks noChangeArrowheads="1"/>
          </p:cNvSpPr>
          <p:nvPr/>
        </p:nvSpPr>
        <p:spPr bwMode="auto">
          <a:xfrm>
            <a:off x="468313" y="5119688"/>
            <a:ext cx="7856537" cy="109696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“总裁”树节点对象为</a:t>
            </a:r>
            <a:r>
              <a:rPr lang="en-US" altLang="zh-CN" sz="1800" dirty="0" smtClean="0">
                <a:latin typeface="+mn-ea"/>
                <a:ea typeface="+mn-ea"/>
              </a:rPr>
              <a:t>postNode2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>
                <a:latin typeface="+mn-ea"/>
                <a:ea typeface="+mn-ea"/>
              </a:rPr>
              <a:t>this.tv_tencent.Nodes.Remove</a:t>
            </a:r>
            <a:r>
              <a:rPr lang="en-US" altLang="zh-CN" sz="1800" dirty="0" smtClean="0">
                <a:latin typeface="+mn-ea"/>
                <a:ea typeface="+mn-ea"/>
              </a:rPr>
              <a:t>(postNode2);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TreeView</a:t>
            </a:r>
            <a:r>
              <a:rPr lang="zh-CN" altLang="en-US" smtClean="0"/>
              <a:t>控件的常用操作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2008188"/>
            <a:ext cx="8229600" cy="3005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腾讯公司管理团队成员展示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使用</a:t>
            </a:r>
            <a:r>
              <a:rPr lang="en-US" altLang="zh-CN" sz="2000" smtClean="0">
                <a:latin typeface="微软雅黑" pitchFamily="34" charset="-122"/>
              </a:rPr>
              <a:t>TreeView</a:t>
            </a:r>
            <a:r>
              <a:rPr lang="zh-CN" altLang="en-US" sz="2000" smtClean="0">
                <a:latin typeface="微软雅黑" pitchFamily="34" charset="-122"/>
              </a:rPr>
              <a:t>控件层次化展示成员信息（已完成）</a:t>
            </a:r>
            <a:endParaRPr lang="en-US" altLang="zh-CN" sz="2000" smtClean="0">
              <a:latin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为</a:t>
            </a:r>
            <a:r>
              <a:rPr lang="en-US" altLang="zh-CN" sz="2000" smtClean="0">
                <a:latin typeface="微软雅黑" pitchFamily="34" charset="-122"/>
              </a:rPr>
              <a:t>TreeView</a:t>
            </a:r>
            <a:r>
              <a:rPr lang="zh-CN" altLang="en-US" sz="2000" smtClean="0">
                <a:latin typeface="微软雅黑" pitchFamily="34" charset="-122"/>
              </a:rPr>
              <a:t>控件中的节点添加图标，要求选中节点的图标与其他图标不同。</a:t>
            </a:r>
            <a:endParaRPr lang="en-US" altLang="zh-CN" sz="2000" smtClean="0">
              <a:latin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当选中某节点时，响应事件，并获取选中节点的标签文本值。</a:t>
            </a:r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1064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1936750" y="5668963"/>
            <a:ext cx="5472113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运行效果</a:t>
            </a:r>
          </a:p>
        </p:txBody>
      </p:sp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2008188"/>
            <a:ext cx="4376738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643438" y="2990850"/>
            <a:ext cx="1704975" cy="582613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/>
              <a:t>选中节点图标与其他图标不同</a:t>
            </a:r>
          </a:p>
        </p:txBody>
      </p:sp>
      <p:pic>
        <p:nvPicPr>
          <p:cNvPr id="2662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000" y="1989138"/>
            <a:ext cx="68453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2944813" y="3886200"/>
            <a:ext cx="2695575" cy="569913"/>
          </a:xfrm>
          <a:prstGeom prst="wedgeRoundRectCallout">
            <a:avLst>
              <a:gd name="adj1" fmla="val -35435"/>
              <a:gd name="adj2" fmla="val -2607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/>
              <a:t>选中某节点，响应事件，获取选中节点的标签文本值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为树节点添加图标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3922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向窗体中添加</a:t>
            </a:r>
            <a:r>
              <a:rPr lang="en-US" altLang="zh-CN" sz="2400" smtClean="0"/>
              <a:t>ImageList</a:t>
            </a:r>
            <a:r>
              <a:rPr lang="zh-CN" altLang="en-US" sz="2400" smtClean="0"/>
              <a:t>控件，用于存储图像资源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向</a:t>
            </a:r>
            <a:r>
              <a:rPr lang="en-US" altLang="zh-CN" sz="2400" smtClean="0"/>
              <a:t>ImageList</a:t>
            </a:r>
            <a:r>
              <a:rPr lang="zh-CN" altLang="en-US" sz="2400" smtClean="0"/>
              <a:t>控件中添加两张图片，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默认状态节点显示的图片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选中节点时显示的图片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ImageList</a:t>
            </a:r>
            <a:r>
              <a:rPr lang="zh-CN" altLang="en-US" sz="2400" smtClean="0"/>
              <a:t>控件与</a:t>
            </a:r>
            <a:r>
              <a:rPr lang="en-US" altLang="zh-CN" sz="2400" smtClean="0"/>
              <a:t>TreeView</a:t>
            </a:r>
            <a:r>
              <a:rPr lang="zh-CN" altLang="en-US" sz="2400" smtClean="0"/>
              <a:t>控件进行关联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设置</a:t>
            </a:r>
            <a:r>
              <a:rPr lang="en-US" altLang="zh-CN" sz="2400" smtClean="0"/>
              <a:t>TreeView</a:t>
            </a:r>
            <a:r>
              <a:rPr lang="zh-CN" altLang="en-US" sz="2400" smtClean="0"/>
              <a:t>控件默认节点图标和选中节点图标</a:t>
            </a: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953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563" y="2125663"/>
            <a:ext cx="836453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1258888" y="4287838"/>
            <a:ext cx="2160587" cy="430212"/>
          </a:xfrm>
          <a:prstGeom prst="wedgeRoundRectCallout">
            <a:avLst>
              <a:gd name="adj1" fmla="val -42282"/>
              <a:gd name="adj2" fmla="val 10054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</a:t>
            </a:r>
            <a:r>
              <a:rPr lang="en-US" altLang="zh-CN" sz="1600" b="1"/>
              <a:t>ImageList</a:t>
            </a:r>
            <a:r>
              <a:rPr lang="zh-CN" altLang="en-US" sz="1600" b="1"/>
              <a:t>控件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724525" y="2708275"/>
            <a:ext cx="1655763" cy="430213"/>
          </a:xfrm>
          <a:prstGeom prst="wedgeRoundRectCallout">
            <a:avLst>
              <a:gd name="adj1" fmla="val -64690"/>
              <a:gd name="adj2" fmla="val -885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添加两张图片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9413" y="1989138"/>
            <a:ext cx="5845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2052638" y="3960813"/>
            <a:ext cx="2663825" cy="655637"/>
          </a:xfrm>
          <a:prstGeom prst="wedgeRoundRectCallout">
            <a:avLst>
              <a:gd name="adj1" fmla="val 65074"/>
              <a:gd name="adj2" fmla="val -885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/>
              <a:t>将</a:t>
            </a:r>
            <a:r>
              <a:rPr lang="en-US" altLang="zh-CN" sz="1600" b="1"/>
              <a:t>ImageList</a:t>
            </a:r>
            <a:r>
              <a:rPr lang="zh-CN" altLang="en-US" sz="1600" b="1"/>
              <a:t>控件与</a:t>
            </a:r>
            <a:r>
              <a:rPr lang="en-US" altLang="zh-CN" sz="1600" b="1"/>
              <a:t>TreeView</a:t>
            </a:r>
            <a:r>
              <a:rPr lang="zh-CN" altLang="en-US" sz="1600" b="1"/>
              <a:t>控件进行关联</a:t>
            </a:r>
          </a:p>
        </p:txBody>
      </p:sp>
      <p:pic>
        <p:nvPicPr>
          <p:cNvPr id="2765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413" y="1268413"/>
            <a:ext cx="4287837" cy="43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5772150" y="2214563"/>
            <a:ext cx="2328863" cy="430212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设置默认状态节点图标</a:t>
            </a:r>
          </a:p>
        </p:txBody>
      </p:sp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5724525" y="4537075"/>
            <a:ext cx="2328863" cy="430213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设置选中节点的图标</a:t>
            </a:r>
          </a:p>
        </p:txBody>
      </p:sp>
      <p:pic>
        <p:nvPicPr>
          <p:cNvPr id="2765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1875" y="2493963"/>
            <a:ext cx="4619625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3248025" y="5951538"/>
            <a:ext cx="2554288" cy="430212"/>
          </a:xfrm>
          <a:prstGeom prst="wedgeRoundRectCallout">
            <a:avLst>
              <a:gd name="adj1" fmla="val -45556"/>
              <a:gd name="adj2" fmla="val -1198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添加图标后的运行效果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响应事件，获取选中节点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2062163"/>
            <a:ext cx="8712200" cy="115093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err="1" smtClean="0">
                <a:latin typeface="+mn-ea"/>
              </a:rPr>
              <a:t>TreeView</a:t>
            </a:r>
            <a:r>
              <a:rPr lang="zh-CN" altLang="en-US" sz="2400" dirty="0" smtClean="0">
                <a:latin typeface="+mn-ea"/>
              </a:rPr>
              <a:t>控件添加</a:t>
            </a:r>
            <a:r>
              <a:rPr lang="en-US" altLang="zh-CN" sz="2400" dirty="0" err="1" smtClean="0">
                <a:latin typeface="+mn-ea"/>
              </a:rPr>
              <a:t>AfterSelect</a:t>
            </a:r>
            <a:r>
              <a:rPr lang="zh-CN" altLang="en-US" sz="2400" dirty="0" smtClean="0">
                <a:latin typeface="+mn-ea"/>
              </a:rPr>
              <a:t>事件，节点被选中后触发。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在事件处理函数中，获取选中节点，并提示其标签文本值。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604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323850" y="3429000"/>
            <a:ext cx="8496300" cy="28797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en-US" altLang="zh-CN" sz="1800" dirty="0" err="1" smtClean="0">
                <a:latin typeface="+mn-ea"/>
                <a:ea typeface="+mn-ea"/>
              </a:rPr>
              <a:t>tv_tencent_AfterSelect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TreeViewEventArgs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//</a:t>
            </a:r>
            <a:r>
              <a:rPr lang="zh-CN" altLang="zh-CN" sz="1800" dirty="0" smtClean="0">
                <a:latin typeface="+mn-ea"/>
                <a:ea typeface="+mn-ea"/>
              </a:rPr>
              <a:t>获取当前选中节点对象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latin typeface="+mn-ea"/>
                <a:ea typeface="+mn-ea"/>
              </a:rPr>
              <a:t>selectedNode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this.tv_tencent.SelectedNode</a:t>
            </a:r>
            <a:r>
              <a:rPr lang="en-US" altLang="zh-CN" sz="1800" dirty="0" smtClean="0">
                <a:latin typeface="+mn-ea"/>
                <a:ea typeface="+mn-ea"/>
              </a:rPr>
              <a:t>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//</a:t>
            </a:r>
            <a:r>
              <a:rPr lang="zh-CN" altLang="zh-CN" sz="1800" dirty="0" smtClean="0">
                <a:latin typeface="+mn-ea"/>
                <a:ea typeface="+mn-ea"/>
              </a:rPr>
              <a:t>弹出提示框，显示选中节点的文本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</a:t>
            </a:r>
            <a:r>
              <a:rPr lang="en-US" altLang="zh-CN" sz="1800" dirty="0" err="1" smtClean="0">
                <a:latin typeface="+mn-ea"/>
                <a:ea typeface="+mn-ea"/>
              </a:rPr>
              <a:t>MessageBox.Show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latin typeface="+mn-ea"/>
                <a:ea typeface="+mn-ea"/>
              </a:rPr>
              <a:t>string.Format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你选中了节点：“</a:t>
            </a:r>
            <a:r>
              <a:rPr lang="en-US" altLang="zh-CN" sz="1800" dirty="0" smtClean="0">
                <a:latin typeface="+mn-ea"/>
                <a:ea typeface="+mn-ea"/>
              </a:rPr>
              <a:t>{0}</a:t>
            </a:r>
            <a:r>
              <a:rPr lang="zh-CN" altLang="zh-CN" sz="1800" dirty="0" smtClean="0">
                <a:latin typeface="+mn-ea"/>
                <a:ea typeface="+mn-ea"/>
              </a:rPr>
              <a:t>”！</a:t>
            </a:r>
            <a:r>
              <a:rPr lang="en-US" altLang="zh-CN" sz="1800" dirty="0" smtClean="0">
                <a:latin typeface="+mn-ea"/>
                <a:ea typeface="+mn-ea"/>
              </a:rPr>
              <a:t>", 	</a:t>
            </a:r>
            <a:r>
              <a:rPr lang="en-US" altLang="zh-CN" sz="1800" dirty="0" err="1" smtClean="0">
                <a:latin typeface="+mn-ea"/>
                <a:ea typeface="+mn-ea"/>
              </a:rPr>
              <a:t>selectedNode.Text</a:t>
            </a:r>
            <a:r>
              <a:rPr lang="en-US" altLang="zh-CN" sz="1800" dirty="0" smtClean="0">
                <a:latin typeface="+mn-ea"/>
                <a:ea typeface="+mn-ea"/>
              </a:rPr>
              <a:t>));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68313" y="3609975"/>
            <a:ext cx="8218487" cy="2555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7356475" y="4622800"/>
            <a:ext cx="1787525" cy="430213"/>
          </a:xfrm>
          <a:prstGeom prst="wedgeRoundRectCallout">
            <a:avLst>
              <a:gd name="adj1" fmla="val -63833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获取选中的节点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27088" y="4618038"/>
            <a:ext cx="6310312" cy="2873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4749800" y="4006850"/>
            <a:ext cx="2787650" cy="430213"/>
          </a:xfrm>
          <a:prstGeom prst="wedgeRoundRectCallout">
            <a:avLst>
              <a:gd name="adj1" fmla="val -41162"/>
              <a:gd name="adj2" fmla="val -2761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/>
              <a:t>AfterSelect</a:t>
            </a:r>
            <a:r>
              <a:rPr lang="zh-CN" altLang="en-US" sz="1600" b="1"/>
              <a:t>事件处理函数</a:t>
            </a:r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663" y="3284538"/>
            <a:ext cx="561657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3425825" y="5957888"/>
            <a:ext cx="2620963" cy="430212"/>
          </a:xfrm>
          <a:prstGeom prst="wedgeRoundRectCallout">
            <a:avLst>
              <a:gd name="adj1" fmla="val -46398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响应事件，获取选中节点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6.2   </a:t>
            </a:r>
            <a:r>
              <a:rPr lang="zh-CN" altLang="en-US" smtClean="0"/>
              <a:t>列表视图控件</a:t>
            </a:r>
            <a:r>
              <a:rPr lang="en-US" altLang="zh-CN" smtClean="0"/>
              <a:t>ListView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6763"/>
            <a:ext cx="8229600" cy="600075"/>
          </a:xfrm>
        </p:spPr>
        <p:txBody>
          <a:bodyPr/>
          <a:lstStyle/>
          <a:p>
            <a:r>
              <a:rPr lang="zh-CN" altLang="en-US" sz="2400" smtClean="0"/>
              <a:t>如果需要采用多种显示视图展示数据，该如何处理？</a:t>
            </a:r>
          </a:p>
        </p:txBody>
      </p:sp>
      <p:pic>
        <p:nvPicPr>
          <p:cNvPr id="4" name="图片 11" descr="思考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2071688" y="2852738"/>
            <a:ext cx="496887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</a:rPr>
              <a:t>ListView</a:t>
            </a:r>
            <a:r>
              <a:rPr lang="zh-CN" altLang="en-US" sz="2400">
                <a:latin typeface="微软雅黑" pitchFamily="34" charset="-122"/>
              </a:rPr>
              <a:t>控件</a:t>
            </a:r>
          </a:p>
        </p:txBody>
      </p:sp>
      <p:pic>
        <p:nvPicPr>
          <p:cNvPr id="6" name="图片 8" descr="说明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338455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88938" y="4425950"/>
            <a:ext cx="8229600" cy="1379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kern="0" dirty="0" err="1" smtClean="0"/>
              <a:t>ListView</a:t>
            </a:r>
            <a:r>
              <a:rPr lang="zh-CN" altLang="en-US" sz="2400" kern="0" dirty="0" smtClean="0"/>
              <a:t>控件可以展示带有图标的项列表</a:t>
            </a:r>
            <a:endParaRPr lang="en-US" altLang="zh-CN" sz="2400" kern="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400" kern="0" dirty="0" err="1" smtClean="0"/>
              <a:t>ListView</a:t>
            </a:r>
            <a:r>
              <a:rPr lang="zh-CN" altLang="en-US" sz="2400" kern="0" dirty="0" smtClean="0"/>
              <a:t>控件支持</a:t>
            </a:r>
            <a:r>
              <a:rPr lang="en-US" altLang="zh-CN" sz="2400" kern="0" dirty="0" smtClean="0"/>
              <a:t>5</a:t>
            </a:r>
            <a:r>
              <a:rPr lang="zh-CN" altLang="en-US" sz="2400" kern="0" dirty="0" smtClean="0"/>
              <a:t>种显示视图展示数据</a:t>
            </a:r>
            <a:endParaRPr lang="zh-CN" altLang="en-US" sz="2400" kern="0" dirty="0"/>
          </a:p>
        </p:txBody>
      </p:sp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88" y="1136650"/>
            <a:ext cx="7561262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3649663" y="1990725"/>
            <a:ext cx="3349625" cy="430213"/>
          </a:xfrm>
          <a:prstGeom prst="wedgeRoundRectCallout">
            <a:avLst>
              <a:gd name="adj1" fmla="val -43250"/>
              <a:gd name="adj2" fmla="val -307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资源管理器中的</a:t>
            </a:r>
            <a:r>
              <a:rPr lang="en-US" altLang="zh-CN" sz="1600" b="1"/>
              <a:t>ListView</a:t>
            </a:r>
            <a:endParaRPr lang="zh-CN" altLang="en-US" sz="1600" b="1"/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6473825" y="4594225"/>
            <a:ext cx="1981200" cy="430213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支持多种显示视图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控件的常用属性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74675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控件的常用属性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750" y="1857375"/>
          <a:ext cx="8147050" cy="40798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231"/>
                <a:gridCol w="5482819"/>
              </a:tblGrid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说明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控件的名称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Items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包含控件中所有项的集合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Columns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控件中显示的所有列标题的集合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View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控件的显示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视图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LargeImageList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当控件以大图标视图显示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时使用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ImageList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SmallImageList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当控件以小图标视图显示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时使用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ImageList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GridLines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在包含控件中的行和列之间是否显示网格线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MultiSelect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是否可以选择多项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SelectedItems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获取在控件选定的项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FullRowSelect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单击某项是否选择其所有子项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控件的常用事件和方法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74675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控件的常用事件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750" y="1857375"/>
          <a:ext cx="8147050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52256"/>
                <a:gridCol w="5194794"/>
              </a:tblGrid>
              <a:tr h="370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+mn-ea"/>
                          <a:ea typeface="+mn-ea"/>
                        </a:rPr>
                        <a:t>事件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说明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在单击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ListView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控件时触发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SelectedIndexChanged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当选定项发生更改时触发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4663" y="3417888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en-US" altLang="zh-CN" sz="2800">
                <a:latin typeface="微软雅黑" pitchFamily="34" charset="-122"/>
              </a:rPr>
              <a:t>ListView</a:t>
            </a:r>
            <a:r>
              <a:rPr lang="zh-CN" altLang="en-US" sz="2800"/>
              <a:t>控件的常用方法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7213" y="4005263"/>
          <a:ext cx="8147050" cy="741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52256"/>
                <a:gridCol w="5194794"/>
              </a:tblGrid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</a:rPr>
                        <a:t>方法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smtClean="0">
                          <a:effectLst/>
                          <a:latin typeface="+mn-ea"/>
                          <a:ea typeface="+mn-ea"/>
                        </a:rPr>
                        <a:t>说明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</a:rPr>
                        <a:t>Clear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从控件中移除所有项和列，清空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控件的显示视图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263"/>
            <a:ext cx="8229600" cy="1023937"/>
          </a:xfrm>
        </p:spPr>
        <p:txBody>
          <a:bodyPr/>
          <a:lstStyle/>
          <a:p>
            <a:r>
              <a:rPr lang="en-US" altLang="zh-CN" sz="2400" smtClean="0">
                <a:latin typeface="微软雅黑" pitchFamily="34" charset="-122"/>
              </a:rPr>
              <a:t>ListView</a:t>
            </a:r>
            <a:r>
              <a:rPr lang="zh-CN" altLang="en-US" sz="2400" smtClean="0">
                <a:latin typeface="微软雅黑" pitchFamily="34" charset="-122"/>
              </a:rPr>
              <a:t>控件具有</a:t>
            </a:r>
            <a:r>
              <a:rPr lang="en-US" altLang="zh-CN" sz="2400" smtClean="0">
                <a:latin typeface="微软雅黑" pitchFamily="34" charset="-122"/>
              </a:rPr>
              <a:t>5</a:t>
            </a:r>
            <a:r>
              <a:rPr lang="zh-CN" altLang="en-US" sz="2400" smtClean="0">
                <a:latin typeface="微软雅黑" pitchFamily="34" charset="-122"/>
              </a:rPr>
              <a:t>种显示视图，由</a:t>
            </a:r>
            <a:r>
              <a:rPr lang="en-US" altLang="zh-CN" sz="2400" smtClean="0">
                <a:latin typeface="微软雅黑" pitchFamily="34" charset="-122"/>
              </a:rPr>
              <a:t>View</a:t>
            </a:r>
            <a:r>
              <a:rPr lang="zh-CN" altLang="en-US" sz="2400" smtClean="0">
                <a:latin typeface="微软雅黑" pitchFamily="34" charset="-122"/>
              </a:rPr>
              <a:t>属性设置</a:t>
            </a:r>
            <a:endParaRPr lang="en-US" altLang="zh-CN" sz="2400" smtClean="0">
              <a:latin typeface="微软雅黑" pitchFamily="34" charset="-122"/>
            </a:endParaRPr>
          </a:p>
          <a:p>
            <a:r>
              <a:rPr lang="en-US" altLang="zh-CN" sz="2400" smtClean="0">
                <a:latin typeface="微软雅黑" pitchFamily="34" charset="-122"/>
              </a:rPr>
              <a:t>View</a:t>
            </a:r>
            <a:r>
              <a:rPr lang="zh-CN" altLang="en-US" sz="2400" smtClean="0">
                <a:latin typeface="微软雅黑" pitchFamily="34" charset="-122"/>
              </a:rPr>
              <a:t>属性的值及说明见下表</a:t>
            </a:r>
          </a:p>
        </p:txBody>
      </p:sp>
      <p:pic>
        <p:nvPicPr>
          <p:cNvPr id="4" name="图片 8" descr="说明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188" y="3068638"/>
          <a:ext cx="7921625" cy="220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591"/>
                <a:gridCol w="5041034"/>
              </a:tblGrid>
              <a:tr h="355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属性值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+mn-ea"/>
                          <a:ea typeface="+mn-ea"/>
                        </a:rPr>
                        <a:t>说明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Details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详细视图，标准的二维表格，第一行为表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头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LargeIcon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（默认值）</a:t>
                      </a: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大图标，每一项显示为一个大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图标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SmallIcon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小图标，每一项显示为一个小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图标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列表，每项显示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一行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Tile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平铺，显示大图标，并在右侧显示详细</a:t>
                      </a:r>
                      <a:r>
                        <a:rPr lang="zh-CN" sz="1800" kern="100" dirty="0" smtClean="0">
                          <a:effectLst/>
                          <a:latin typeface="+mn-ea"/>
                          <a:ea typeface="+mn-ea"/>
                        </a:rPr>
                        <a:t>信息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016250"/>
            <a:ext cx="7921625" cy="2376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2603500" y="5670550"/>
            <a:ext cx="3389313" cy="430213"/>
          </a:xfrm>
          <a:prstGeom prst="wedgeRoundRectCallout">
            <a:avLst>
              <a:gd name="adj1" fmla="val -43523"/>
              <a:gd name="adj2" fmla="val -57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详细视图效果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997200"/>
            <a:ext cx="7983537" cy="239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2603500" y="5670550"/>
            <a:ext cx="3389313" cy="430213"/>
          </a:xfrm>
          <a:prstGeom prst="wedgeRoundRectCallout">
            <a:avLst>
              <a:gd name="adj1" fmla="val -43523"/>
              <a:gd name="adj2" fmla="val -57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大图标效果</a:t>
            </a:r>
          </a:p>
        </p:txBody>
      </p:sp>
      <p:pic>
        <p:nvPicPr>
          <p:cNvPr id="3072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38" y="3016250"/>
            <a:ext cx="8002587" cy="2376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2597150" y="5670550"/>
            <a:ext cx="3389313" cy="430213"/>
          </a:xfrm>
          <a:prstGeom prst="wedgeRoundRectCallout">
            <a:avLst>
              <a:gd name="adj1" fmla="val -43523"/>
              <a:gd name="adj2" fmla="val -57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小图标效果</a:t>
            </a:r>
          </a:p>
        </p:txBody>
      </p:sp>
      <p:pic>
        <p:nvPicPr>
          <p:cNvPr id="307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300" y="2997200"/>
            <a:ext cx="7972425" cy="2392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2590800" y="5672138"/>
            <a:ext cx="3389313" cy="430212"/>
          </a:xfrm>
          <a:prstGeom prst="wedgeRoundRectCallout">
            <a:avLst>
              <a:gd name="adj1" fmla="val -43523"/>
              <a:gd name="adj2" fmla="val -57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列表效果</a:t>
            </a:r>
          </a:p>
        </p:txBody>
      </p:sp>
      <p:pic>
        <p:nvPicPr>
          <p:cNvPr id="30726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4838" y="2989263"/>
            <a:ext cx="8002587" cy="2401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2579688" y="5667375"/>
            <a:ext cx="3389312" cy="430213"/>
          </a:xfrm>
          <a:prstGeom prst="wedgeRoundRectCallout">
            <a:avLst>
              <a:gd name="adj1" fmla="val -43523"/>
              <a:gd name="adj2" fmla="val -57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平铺效果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中添加删除项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2078038"/>
            <a:ext cx="9036050" cy="293528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err="1" smtClean="0">
                <a:latin typeface="+mn-ea"/>
              </a:rPr>
              <a:t>ListView</a:t>
            </a:r>
            <a:r>
              <a:rPr lang="zh-CN" altLang="en-US" sz="2400" dirty="0" smtClean="0">
                <a:latin typeface="+mn-ea"/>
              </a:rPr>
              <a:t>的结构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+mn-ea"/>
              </a:rPr>
              <a:t>ListView</a:t>
            </a:r>
            <a:r>
              <a:rPr lang="zh-CN" altLang="en-US" sz="2000" dirty="0" smtClean="0">
                <a:latin typeface="+mn-ea"/>
              </a:rPr>
              <a:t>控件可以展示多项数据，</a:t>
            </a:r>
            <a:r>
              <a:rPr lang="en-US" altLang="zh-CN" sz="2000" dirty="0" smtClean="0">
                <a:latin typeface="+mn-ea"/>
              </a:rPr>
              <a:t>Items</a:t>
            </a:r>
            <a:r>
              <a:rPr lang="zh-CN" altLang="en-US" sz="2000" dirty="0" smtClean="0">
                <a:latin typeface="+mn-ea"/>
              </a:rPr>
              <a:t>属性表示所有项的集合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其中每一项均为</a:t>
            </a:r>
            <a:r>
              <a:rPr lang="en-US" altLang="zh-CN" sz="2000" dirty="0" err="1" smtClean="0">
                <a:latin typeface="+mn-ea"/>
              </a:rPr>
              <a:t>ListViewItem</a:t>
            </a:r>
            <a:r>
              <a:rPr lang="zh-CN" altLang="en-US" sz="2000" dirty="0" smtClean="0">
                <a:latin typeface="+mn-ea"/>
              </a:rPr>
              <a:t>对象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每个</a:t>
            </a:r>
            <a:r>
              <a:rPr lang="en-US" altLang="zh-CN" sz="2000" dirty="0" err="1" smtClean="0">
                <a:latin typeface="+mn-ea"/>
              </a:rPr>
              <a:t>ListViewItem</a:t>
            </a:r>
            <a:r>
              <a:rPr lang="zh-CN" altLang="en-US" sz="2000" dirty="0" smtClean="0">
                <a:latin typeface="+mn-ea"/>
              </a:rPr>
              <a:t>对象中包含</a:t>
            </a:r>
            <a:r>
              <a:rPr lang="en-US" altLang="zh-CN" sz="2000" dirty="0" err="1" smtClean="0">
                <a:latin typeface="+mn-ea"/>
              </a:rPr>
              <a:t>SubItems</a:t>
            </a:r>
            <a:r>
              <a:rPr lang="zh-CN" altLang="en-US" sz="2000" dirty="0" smtClean="0">
                <a:latin typeface="+mn-ea"/>
              </a:rPr>
              <a:t>属性表示该项中所有子项的集合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其中每个子项均为</a:t>
            </a:r>
            <a:r>
              <a:rPr lang="en-US" altLang="zh-CN" sz="2000" dirty="0" err="1" smtClean="0">
                <a:latin typeface="+mn-ea"/>
              </a:rPr>
              <a:t>ListViewSubItem</a:t>
            </a:r>
            <a:r>
              <a:rPr lang="zh-CN" altLang="en-US" sz="2000" dirty="0" smtClean="0">
                <a:latin typeface="+mn-ea"/>
              </a:rPr>
              <a:t>对象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5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63" y="1176338"/>
            <a:ext cx="1965326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1852613" y="5657850"/>
            <a:ext cx="5545137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</a:rPr>
              <a:t>ListView</a:t>
            </a:r>
            <a:r>
              <a:rPr lang="zh-CN" altLang="en-US" sz="2400">
                <a:latin typeface="微软雅黑" pitchFamily="34" charset="-122"/>
              </a:rPr>
              <a:t>结构图</a:t>
            </a:r>
          </a:p>
        </p:txBody>
      </p:sp>
      <p:pic>
        <p:nvPicPr>
          <p:cNvPr id="31746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176338"/>
            <a:ext cx="7489825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507413" cy="4857750"/>
          </a:xfrm>
        </p:spPr>
        <p:txBody>
          <a:bodyPr/>
          <a:lstStyle/>
          <a:p>
            <a:r>
              <a:rPr lang="zh-CN" altLang="zh-CN" smtClean="0">
                <a:latin typeface="微软雅黑" pitchFamily="34" charset="-122"/>
              </a:rPr>
              <a:t>指定</a:t>
            </a:r>
            <a:r>
              <a:rPr lang="en-US" altLang="zh-CN" smtClean="0">
                <a:latin typeface="微软雅黑" pitchFamily="34" charset="-122"/>
              </a:rPr>
              <a:t>PictureBox</a:t>
            </a:r>
            <a:r>
              <a:rPr lang="zh-CN" altLang="zh-CN" smtClean="0">
                <a:latin typeface="微软雅黑" pitchFamily="34" charset="-122"/>
              </a:rPr>
              <a:t>控件的图像可以设置</a:t>
            </a:r>
            <a:r>
              <a:rPr lang="en-US" altLang="zh-CN" smtClean="0">
                <a:latin typeface="微软雅黑" pitchFamily="34" charset="-122"/>
              </a:rPr>
              <a:t>Image</a:t>
            </a:r>
            <a:r>
              <a:rPr lang="zh-CN" altLang="zh-CN" smtClean="0">
                <a:latin typeface="微软雅黑" pitchFamily="34" charset="-122"/>
              </a:rPr>
              <a:t>属性，也可以设置</a:t>
            </a:r>
            <a:r>
              <a:rPr lang="en-US" altLang="zh-CN" smtClean="0">
                <a:latin typeface="微软雅黑" pitchFamily="34" charset="-122"/>
              </a:rPr>
              <a:t>ImageLocation</a:t>
            </a:r>
            <a:r>
              <a:rPr lang="zh-CN" altLang="zh-CN" smtClean="0">
                <a:latin typeface="微软雅黑" pitchFamily="34" charset="-122"/>
              </a:rPr>
              <a:t>属性。</a:t>
            </a:r>
            <a:endParaRPr lang="en-US" altLang="zh-CN" smtClean="0">
              <a:latin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</a:rPr>
              <a:t>Timer</a:t>
            </a:r>
            <a:r>
              <a:rPr lang="zh-CN" altLang="zh-CN" smtClean="0">
                <a:latin typeface="微软雅黑" pitchFamily="34" charset="-122"/>
              </a:rPr>
              <a:t>控件可以定时引发事件，时间间隔由</a:t>
            </a:r>
            <a:r>
              <a:rPr lang="en-US" altLang="zh-CN" smtClean="0">
                <a:latin typeface="微软雅黑" pitchFamily="34" charset="-122"/>
              </a:rPr>
              <a:t>Interval</a:t>
            </a:r>
            <a:r>
              <a:rPr lang="zh-CN" altLang="zh-CN" smtClean="0">
                <a:latin typeface="微软雅黑" pitchFamily="34" charset="-122"/>
              </a:rPr>
              <a:t>属性指定</a:t>
            </a:r>
            <a:r>
              <a:rPr lang="zh-CN" altLang="en-US" smtClean="0">
                <a:latin typeface="微软雅黑" pitchFamily="34" charset="-122"/>
              </a:rPr>
              <a:t>，</a:t>
            </a:r>
            <a:r>
              <a:rPr lang="zh-CN" altLang="zh-CN" smtClean="0">
                <a:latin typeface="微软雅黑" pitchFamily="34" charset="-122"/>
              </a:rPr>
              <a:t>其单位是毫秒，当定时间隔到</a:t>
            </a:r>
            <a:r>
              <a:rPr lang="zh-CN" altLang="en-US" smtClean="0">
                <a:latin typeface="微软雅黑" pitchFamily="34" charset="-122"/>
              </a:rPr>
              <a:t>达</a:t>
            </a:r>
            <a:r>
              <a:rPr lang="zh-CN" altLang="zh-CN" smtClean="0">
                <a:latin typeface="微软雅黑" pitchFamily="34" charset="-122"/>
              </a:rPr>
              <a:t>时自动触发</a:t>
            </a:r>
            <a:r>
              <a:rPr lang="en-US" altLang="zh-CN" smtClean="0">
                <a:latin typeface="微软雅黑" pitchFamily="34" charset="-122"/>
              </a:rPr>
              <a:t>Tick</a:t>
            </a:r>
            <a:r>
              <a:rPr lang="zh-CN" altLang="zh-CN" smtClean="0">
                <a:latin typeface="微软雅黑" pitchFamily="34" charset="-122"/>
              </a:rPr>
              <a:t>事件。</a:t>
            </a:r>
          </a:p>
          <a:p>
            <a:r>
              <a:rPr lang="en-US" altLang="zh-CN" smtClean="0">
                <a:latin typeface="微软雅黑" pitchFamily="34" charset="-122"/>
              </a:rPr>
              <a:t>ImageList</a:t>
            </a:r>
            <a:r>
              <a:rPr lang="zh-CN" altLang="zh-CN" smtClean="0">
                <a:latin typeface="微软雅黑" pitchFamily="34" charset="-122"/>
              </a:rPr>
              <a:t>控件用于存储图像资源，</a:t>
            </a:r>
            <a:r>
              <a:rPr lang="zh-CN" altLang="en-US" smtClean="0">
                <a:latin typeface="微软雅黑" pitchFamily="34" charset="-122"/>
              </a:rPr>
              <a:t>类似</a:t>
            </a:r>
            <a:r>
              <a:rPr lang="zh-CN" altLang="zh-CN" smtClean="0">
                <a:latin typeface="微软雅黑" pitchFamily="34" charset="-122"/>
              </a:rPr>
              <a:t>于一个图像集，当想要对其中某一图片进行操作时，只需根据图片的</a:t>
            </a:r>
            <a:r>
              <a:rPr lang="zh-CN" altLang="en-US" smtClean="0">
                <a:latin typeface="微软雅黑" pitchFamily="34" charset="-122"/>
              </a:rPr>
              <a:t>索引</a:t>
            </a:r>
            <a:r>
              <a:rPr lang="zh-CN" altLang="zh-CN" smtClean="0">
                <a:latin typeface="微软雅黑" pitchFamily="34" charset="-122"/>
              </a:rPr>
              <a:t>找出该图片即可。</a:t>
            </a:r>
          </a:p>
          <a:p>
            <a:r>
              <a:rPr lang="zh-CN" altLang="zh-CN" smtClean="0">
                <a:latin typeface="微软雅黑" pitchFamily="34" charset="-122"/>
              </a:rPr>
              <a:t>系统托盘</a:t>
            </a:r>
            <a:r>
              <a:rPr lang="en-US" altLang="zh-CN" smtClean="0">
                <a:latin typeface="微软雅黑" pitchFamily="34" charset="-122"/>
              </a:rPr>
              <a:t>NotifyIcon</a:t>
            </a:r>
            <a:r>
              <a:rPr lang="zh-CN" altLang="zh-CN" smtClean="0">
                <a:latin typeface="微软雅黑" pitchFamily="34" charset="-122"/>
              </a:rPr>
              <a:t>控件中</a:t>
            </a:r>
            <a:r>
              <a:rPr lang="zh-CN" altLang="en-US" smtClean="0">
                <a:latin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</a:rPr>
              <a:t>Icon</a:t>
            </a:r>
            <a:r>
              <a:rPr lang="zh-CN" altLang="zh-CN" smtClean="0">
                <a:latin typeface="微软雅黑" pitchFamily="34" charset="-122"/>
              </a:rPr>
              <a:t>属性指定显示的图标，只支持</a:t>
            </a:r>
            <a:r>
              <a:rPr lang="en-US" altLang="zh-CN" smtClean="0">
                <a:latin typeface="微软雅黑" pitchFamily="34" charset="-122"/>
              </a:rPr>
              <a:t>ico</a:t>
            </a:r>
            <a:r>
              <a:rPr lang="zh-CN" altLang="zh-CN" smtClean="0">
                <a:latin typeface="微软雅黑" pitchFamily="34" charset="-122"/>
              </a:rPr>
              <a:t>格式的图片</a:t>
            </a:r>
            <a:r>
              <a:rPr lang="zh-CN" altLang="en-US" smtClean="0">
                <a:latin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中添加删除项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588" y="1773238"/>
            <a:ext cx="8229600" cy="26987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向</a:t>
            </a:r>
            <a:r>
              <a:rPr lang="en-US" altLang="zh-CN" sz="2400" dirty="0" err="1" smtClean="0">
                <a:latin typeface="+mn-ea"/>
              </a:rPr>
              <a:t>ListView</a:t>
            </a:r>
            <a:r>
              <a:rPr lang="zh-CN" altLang="en-US" sz="2400" dirty="0" smtClean="0">
                <a:latin typeface="+mn-ea"/>
              </a:rPr>
              <a:t>中添加删除项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方法一：通过</a:t>
            </a:r>
            <a:r>
              <a:rPr lang="en-US" altLang="zh-CN" sz="2000" dirty="0" err="1" smtClean="0">
                <a:latin typeface="+mn-ea"/>
              </a:rPr>
              <a:t>ListViewItem</a:t>
            </a:r>
            <a:r>
              <a:rPr lang="zh-CN" altLang="en-US" sz="2000" dirty="0" smtClean="0">
                <a:latin typeface="+mn-ea"/>
              </a:rPr>
              <a:t>集合编辑器添加删除项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应用场合：添加固定不变的数据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方法二：通过编码添加删除项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应用场合：动态数据的添加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4580" name="图片 9" descr="提醒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588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436562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288" y="5157788"/>
            <a:ext cx="8229600" cy="10239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 smtClean="0">
                <a:latin typeface="+mn-ea"/>
              </a:rPr>
              <a:t>使用</a:t>
            </a:r>
            <a:r>
              <a:rPr lang="en-US" altLang="zh-CN" sz="2400" kern="0" dirty="0" err="1" smtClean="0">
                <a:latin typeface="+mn-ea"/>
              </a:rPr>
              <a:t>ListView</a:t>
            </a:r>
            <a:r>
              <a:rPr lang="zh-CN" altLang="en-US" sz="2400" kern="0" dirty="0" smtClean="0">
                <a:latin typeface="+mn-ea"/>
              </a:rPr>
              <a:t>控件展示腾讯公司管理团队成员的信息</a:t>
            </a:r>
            <a:endParaRPr lang="en-US" altLang="zh-CN" sz="2400" kern="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kern="0" dirty="0" smtClean="0">
                <a:latin typeface="+mn-ea"/>
              </a:rPr>
              <a:t>采用两种方法分别实现此功能</a:t>
            </a:r>
            <a:endParaRPr lang="en-US" altLang="zh-CN" sz="2400" kern="0" dirty="0" smtClean="0">
              <a:latin typeface="+mn-ea"/>
            </a:endParaRPr>
          </a:p>
        </p:txBody>
      </p:sp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1939925"/>
            <a:ext cx="6481763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2416175" y="4643438"/>
            <a:ext cx="5545138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运行结果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339975" y="276225"/>
            <a:ext cx="6624638" cy="561975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ListViewItem</a:t>
            </a:r>
            <a:r>
              <a:rPr lang="zh-CN" altLang="en-US" smtClean="0"/>
              <a:t>集合编辑器添加项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2068513"/>
            <a:ext cx="8229600" cy="3490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创建窗体</a:t>
            </a:r>
            <a:r>
              <a:rPr lang="zh-CN" altLang="en-US" sz="2000" smtClean="0"/>
              <a:t>，并向其中拖入</a:t>
            </a:r>
            <a:r>
              <a:rPr lang="en-US" altLang="zh-CN" sz="2000" smtClean="0"/>
              <a:t>ListView</a:t>
            </a:r>
            <a:r>
              <a:rPr lang="zh-CN" altLang="en-US" sz="2000" smtClean="0"/>
              <a:t>控件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设置</a:t>
            </a:r>
            <a:r>
              <a:rPr lang="en-US" altLang="zh-CN" sz="2000" smtClean="0"/>
              <a:t>ListView</a:t>
            </a:r>
            <a:r>
              <a:rPr lang="zh-CN" altLang="en-US" sz="2000" smtClean="0"/>
              <a:t>控件在父容器中停靠，</a:t>
            </a:r>
            <a:r>
              <a:rPr lang="en-US" altLang="zh-CN" sz="2000" smtClean="0"/>
              <a:t>Name</a:t>
            </a:r>
            <a:r>
              <a:rPr lang="zh-CN" altLang="en-US" sz="2000" smtClean="0"/>
              <a:t>属性</a:t>
            </a:r>
            <a:r>
              <a:rPr lang="zh-CN" altLang="zh-CN" sz="2000" smtClean="0"/>
              <a:t>为</a:t>
            </a:r>
            <a:r>
              <a:rPr lang="en-US" altLang="zh-CN" sz="2000" smtClean="0"/>
              <a:t>lv_tencent</a:t>
            </a:r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向</a:t>
            </a:r>
            <a:r>
              <a:rPr lang="en-US" altLang="zh-CN" sz="2000" smtClean="0"/>
              <a:t>ListView</a:t>
            </a:r>
            <a:r>
              <a:rPr lang="zh-CN" altLang="en-US" sz="2000" smtClean="0"/>
              <a:t>控件中添加列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设置</a:t>
            </a:r>
            <a:r>
              <a:rPr lang="en-US" altLang="zh-CN" sz="2000" smtClean="0"/>
              <a:t>ListView</a:t>
            </a:r>
            <a:r>
              <a:rPr lang="zh-CN" altLang="en-US" sz="2000" smtClean="0"/>
              <a:t>控件的显示视图为</a:t>
            </a:r>
            <a:r>
              <a:rPr lang="en-US" altLang="zh-CN" sz="2000" smtClean="0"/>
              <a:t>Detail</a:t>
            </a:r>
            <a:r>
              <a:rPr lang="zh-CN" altLang="en-US" sz="2000" smtClean="0"/>
              <a:t>，此时可以看到列标题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向</a:t>
            </a:r>
            <a:r>
              <a:rPr lang="en-US" altLang="zh-CN" sz="2000" smtClean="0"/>
              <a:t>ListView</a:t>
            </a:r>
            <a:r>
              <a:rPr lang="zh-CN" altLang="en-US" sz="2000" smtClean="0"/>
              <a:t>控件中添加项</a:t>
            </a: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101850"/>
            <a:ext cx="7993062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872038" y="4406900"/>
            <a:ext cx="588962" cy="1746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5821363" y="4305300"/>
            <a:ext cx="2881312" cy="552450"/>
          </a:xfrm>
          <a:prstGeom prst="wedgeRoundRectCallout">
            <a:avLst>
              <a:gd name="adj1" fmla="val -62949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/>
              <a:t>点击，进入</a:t>
            </a:r>
            <a:r>
              <a:rPr lang="en-US" altLang="zh-CN" sz="1600" b="1"/>
              <a:t>ColumnHanders</a:t>
            </a:r>
            <a:r>
              <a:rPr lang="zh-CN" altLang="en-US" sz="1600" b="1"/>
              <a:t>集合编辑器</a:t>
            </a:r>
          </a:p>
        </p:txBody>
      </p:sp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2068513"/>
            <a:ext cx="59055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700213" y="5024438"/>
            <a:ext cx="2366962" cy="3492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2073275" y="4406900"/>
            <a:ext cx="1381125" cy="430213"/>
          </a:xfrm>
          <a:prstGeom prst="wedgeRoundRectCallout">
            <a:avLst>
              <a:gd name="adj1" fmla="val -8907"/>
              <a:gd name="adj2" fmla="val 9741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添加删除列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4840288" y="4675188"/>
            <a:ext cx="2179637" cy="2238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5545138" y="4048125"/>
            <a:ext cx="1382712" cy="430213"/>
          </a:xfrm>
          <a:prstGeom prst="wedgeRoundRectCallout">
            <a:avLst>
              <a:gd name="adj1" fmla="val -8907"/>
              <a:gd name="adj2" fmla="val 9741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设置列标题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688" y="2027238"/>
            <a:ext cx="72723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5472113" y="4606925"/>
            <a:ext cx="2505075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3059113" y="4567238"/>
            <a:ext cx="2220912" cy="430212"/>
          </a:xfrm>
          <a:prstGeom prst="wedgeRoundRectCallout">
            <a:avLst>
              <a:gd name="adj1" fmla="val 67787"/>
              <a:gd name="adj2" fmla="val -2448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设置显示视图为</a:t>
            </a:r>
            <a:r>
              <a:rPr lang="en-US" altLang="zh-CN" sz="1600" b="1"/>
              <a:t>Detail</a:t>
            </a:r>
            <a:endParaRPr lang="zh-CN" altLang="en-US" sz="1600" b="1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336675" y="3805238"/>
            <a:ext cx="4124325" cy="2508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圆角矩形标注 7"/>
          <p:cNvSpPr>
            <a:spLocks noChangeArrowheads="1"/>
          </p:cNvSpPr>
          <p:nvPr/>
        </p:nvSpPr>
        <p:spPr bwMode="auto">
          <a:xfrm>
            <a:off x="5710238" y="3760788"/>
            <a:ext cx="1681162" cy="430212"/>
          </a:xfrm>
          <a:prstGeom prst="wedgeRoundRectCallout">
            <a:avLst>
              <a:gd name="adj1" fmla="val -63690"/>
              <a:gd name="adj2" fmla="val -88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可以看到列标题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3" y="2027238"/>
            <a:ext cx="7669212" cy="400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4976813" y="4027488"/>
            <a:ext cx="581025" cy="2508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2" name="圆角矩形标注 7"/>
          <p:cNvSpPr>
            <a:spLocks noChangeArrowheads="1"/>
          </p:cNvSpPr>
          <p:nvPr/>
        </p:nvSpPr>
        <p:spPr bwMode="auto">
          <a:xfrm>
            <a:off x="5938838" y="4043363"/>
            <a:ext cx="2541587" cy="544512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/>
              <a:t>点击，打开</a:t>
            </a:r>
            <a:r>
              <a:rPr lang="en-US" altLang="zh-CN" sz="1600" b="1"/>
              <a:t>ListViewItem</a:t>
            </a:r>
            <a:r>
              <a:rPr lang="zh-CN" altLang="en-US" sz="1600" b="1"/>
              <a:t>集合编辑器</a:t>
            </a:r>
          </a:p>
        </p:txBody>
      </p:sp>
      <p:pic>
        <p:nvPicPr>
          <p:cNvPr id="33796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313" y="1995488"/>
            <a:ext cx="7339012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5364163" y="5075238"/>
            <a:ext cx="2106612" cy="2111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" name="圆角矩形标注 7"/>
          <p:cNvSpPr>
            <a:spLocks noChangeArrowheads="1"/>
          </p:cNvSpPr>
          <p:nvPr/>
        </p:nvSpPr>
        <p:spPr bwMode="auto">
          <a:xfrm>
            <a:off x="3157538" y="4957763"/>
            <a:ext cx="1981200" cy="430212"/>
          </a:xfrm>
          <a:prstGeom prst="wedgeRoundRectCallout">
            <a:avLst>
              <a:gd name="adj1" fmla="val 66431"/>
              <a:gd name="adj2" fmla="val -57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设置第一列的文本</a:t>
            </a: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5365750" y="3681413"/>
            <a:ext cx="2106613" cy="2111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圆角矩形标注 7"/>
          <p:cNvSpPr>
            <a:spLocks noChangeArrowheads="1"/>
          </p:cNvSpPr>
          <p:nvPr/>
        </p:nvSpPr>
        <p:spPr bwMode="auto">
          <a:xfrm>
            <a:off x="2192338" y="3511550"/>
            <a:ext cx="2784475" cy="654050"/>
          </a:xfrm>
          <a:prstGeom prst="wedgeRoundRectCallout">
            <a:avLst>
              <a:gd name="adj1" fmla="val 66431"/>
              <a:gd name="adj2" fmla="val -57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打开</a:t>
            </a:r>
            <a:r>
              <a:rPr lang="en-US" altLang="zh-CN" sz="1600" b="1"/>
              <a:t>ListViewSubItem</a:t>
            </a:r>
            <a:r>
              <a:rPr lang="zh-CN" altLang="en-US" sz="1600" b="1"/>
              <a:t>集合编辑器，设置后续列的文本</a:t>
            </a:r>
          </a:p>
        </p:txBody>
      </p:sp>
      <p:pic>
        <p:nvPicPr>
          <p:cNvPr id="3379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09675" y="2005013"/>
            <a:ext cx="645795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408113" y="2732088"/>
            <a:ext cx="2659062" cy="7842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" name="圆角矩形标注 7"/>
          <p:cNvSpPr>
            <a:spLocks noChangeArrowheads="1"/>
          </p:cNvSpPr>
          <p:nvPr/>
        </p:nvSpPr>
        <p:spPr bwMode="auto">
          <a:xfrm>
            <a:off x="1497013" y="3746500"/>
            <a:ext cx="1562100" cy="349250"/>
          </a:xfrm>
          <a:prstGeom prst="wedgeRoundRectCallout">
            <a:avLst>
              <a:gd name="adj1" fmla="val 35671"/>
              <a:gd name="adj2" fmla="val -12312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添加后续三列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54100" y="2024063"/>
            <a:ext cx="658653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1730375" y="4375150"/>
            <a:ext cx="4117975" cy="254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" name="圆角矩形标注 7"/>
          <p:cNvSpPr>
            <a:spLocks noChangeArrowheads="1"/>
          </p:cNvSpPr>
          <p:nvPr/>
        </p:nvSpPr>
        <p:spPr bwMode="auto">
          <a:xfrm>
            <a:off x="6197600" y="4379913"/>
            <a:ext cx="1981200" cy="430212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成功添加一项数据</a:t>
            </a:r>
          </a:p>
        </p:txBody>
      </p:sp>
      <p:pic>
        <p:nvPicPr>
          <p:cNvPr id="33798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50938" y="2549525"/>
            <a:ext cx="674211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标注 7"/>
          <p:cNvSpPr>
            <a:spLocks noChangeArrowheads="1"/>
          </p:cNvSpPr>
          <p:nvPr/>
        </p:nvSpPr>
        <p:spPr bwMode="auto">
          <a:xfrm>
            <a:off x="2524125" y="4489450"/>
            <a:ext cx="3386138" cy="430213"/>
          </a:xfrm>
          <a:prstGeom prst="wedgeRoundRectCallout">
            <a:avLst>
              <a:gd name="adj1" fmla="val -44880"/>
              <a:gd name="adj2" fmla="val -3386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同理，添加三条数据，运行效果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使用代码为</a:t>
            </a:r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添加项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41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实现步骤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创建新</a:t>
            </a:r>
            <a:r>
              <a:rPr lang="zh-CN" altLang="zh-CN" sz="2000" dirty="0" smtClean="0">
                <a:latin typeface="+mn-ea"/>
              </a:rPr>
              <a:t>窗体，</a:t>
            </a:r>
            <a:r>
              <a:rPr lang="zh-CN" altLang="zh-CN" sz="2000" dirty="0">
                <a:latin typeface="+mn-ea"/>
              </a:rPr>
              <a:t>拖入</a:t>
            </a:r>
            <a:r>
              <a:rPr lang="en-US" altLang="zh-CN" sz="2000" dirty="0" err="1">
                <a:latin typeface="+mn-ea"/>
              </a:rPr>
              <a:t>ListView</a:t>
            </a:r>
            <a:r>
              <a:rPr lang="zh-CN" altLang="zh-CN" sz="2000" dirty="0" smtClean="0">
                <a:latin typeface="+mn-ea"/>
              </a:rPr>
              <a:t>控件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设置</a:t>
            </a:r>
            <a:r>
              <a:rPr lang="en-US" altLang="zh-CN" sz="2000" dirty="0" err="1" smtClean="0">
                <a:latin typeface="+mn-ea"/>
              </a:rPr>
              <a:t>ListView</a:t>
            </a:r>
            <a:r>
              <a:rPr lang="zh-CN" altLang="en-US" sz="2000" dirty="0" smtClean="0">
                <a:latin typeface="+mn-ea"/>
              </a:rPr>
              <a:t>控件在父容器中停靠，</a:t>
            </a:r>
            <a:r>
              <a:rPr lang="en-US" altLang="zh-CN" sz="2000" dirty="0" smtClean="0">
                <a:latin typeface="+mn-ea"/>
              </a:rPr>
              <a:t>Name</a:t>
            </a:r>
            <a:r>
              <a:rPr lang="zh-CN" altLang="en-US" sz="2000" dirty="0" smtClean="0">
                <a:latin typeface="+mn-ea"/>
              </a:rPr>
              <a:t>属性为</a:t>
            </a:r>
            <a:r>
              <a:rPr lang="en-US" altLang="zh-CN" sz="2000" dirty="0" err="1" smtClean="0">
                <a:latin typeface="+mn-ea"/>
              </a:rPr>
              <a:t>lv_tencent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err="1" smtClean="0">
                <a:latin typeface="+mn-ea"/>
              </a:rPr>
              <a:t>ListView</a:t>
            </a:r>
            <a:r>
              <a:rPr lang="zh-CN" altLang="en-US" sz="2000" dirty="0" smtClean="0">
                <a:latin typeface="+mn-ea"/>
              </a:rPr>
              <a:t>控件设置列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设置显示视图为</a:t>
            </a:r>
            <a:r>
              <a:rPr lang="en-US" altLang="zh-CN" sz="2000" dirty="0" smtClean="0">
                <a:latin typeface="+mn-ea"/>
              </a:rPr>
              <a:t>Detail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在窗体加载时，编写代码为</a:t>
            </a:r>
            <a:r>
              <a:rPr lang="en-US" altLang="zh-CN" sz="2000" dirty="0" err="1" smtClean="0">
                <a:latin typeface="+mn-ea"/>
              </a:rPr>
              <a:t>ListView</a:t>
            </a:r>
            <a:r>
              <a:rPr lang="zh-CN" altLang="en-US" sz="2000" dirty="0" smtClean="0">
                <a:latin typeface="+mn-ea"/>
              </a:rPr>
              <a:t>添加项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969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323850" y="2060575"/>
            <a:ext cx="8496300" cy="424815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private void ListViewForm1_Load(object sender, EventArgs e)</a:t>
            </a:r>
            <a:endParaRPr lang="zh-CN" altLang="zh-CN"/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{</a:t>
            </a:r>
            <a:endParaRPr lang="zh-CN" altLang="zh-CN"/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//</a:t>
            </a:r>
            <a:r>
              <a:rPr lang="zh-CN" altLang="zh-CN"/>
              <a:t>创建</a:t>
            </a:r>
            <a:r>
              <a:rPr lang="en-US" altLang="zh-CN"/>
              <a:t>ListViewItem</a:t>
            </a:r>
            <a:r>
              <a:rPr lang="zh-CN" altLang="zh-CN"/>
              <a:t>对象，并设置</a:t>
            </a:r>
            <a:r>
              <a:rPr lang="en-US" altLang="zh-CN"/>
              <a:t>Text</a:t>
            </a:r>
            <a:r>
              <a:rPr lang="zh-CN" altLang="zh-CN"/>
              <a:t>属性</a:t>
            </a: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ListViewItem item1 = new ListViewItem("</a:t>
            </a:r>
            <a:r>
              <a:rPr lang="zh-CN" altLang="zh-CN"/>
              <a:t>马化腾</a:t>
            </a:r>
            <a:r>
              <a:rPr lang="en-US" altLang="zh-CN"/>
              <a:t>");</a:t>
            </a:r>
            <a:endParaRPr lang="zh-CN" altLang="zh-CN"/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//</a:t>
            </a:r>
            <a:r>
              <a:rPr lang="zh-CN" altLang="zh-CN"/>
              <a:t>向</a:t>
            </a:r>
            <a:r>
              <a:rPr lang="en-US" altLang="zh-CN"/>
              <a:t>ListViewItem</a:t>
            </a:r>
            <a:r>
              <a:rPr lang="zh-CN" altLang="zh-CN"/>
              <a:t>对象中依次添加子项</a:t>
            </a:r>
            <a:r>
              <a:rPr lang="en-US" altLang="zh-CN"/>
              <a:t> </a:t>
            </a:r>
            <a:endParaRPr lang="zh-CN" altLang="zh-CN"/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item1.SubItems.Add("</a:t>
            </a:r>
            <a:r>
              <a:rPr lang="zh-CN" altLang="zh-CN"/>
              <a:t>首席执行官</a:t>
            </a:r>
            <a:r>
              <a:rPr lang="en-US" altLang="zh-CN"/>
              <a:t>");</a:t>
            </a:r>
            <a:endParaRPr lang="zh-CN" altLang="zh-CN"/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item1.SubItems.Add("</a:t>
            </a:r>
            <a:r>
              <a:rPr lang="zh-CN" altLang="zh-CN"/>
              <a:t>深圳大学</a:t>
            </a:r>
            <a:r>
              <a:rPr lang="en-US" altLang="zh-CN"/>
              <a:t>");</a:t>
            </a:r>
            <a:endParaRPr lang="zh-CN" altLang="zh-CN"/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item1.SubItems.Add("403</a:t>
            </a:r>
            <a:r>
              <a:rPr lang="zh-CN" altLang="zh-CN"/>
              <a:t>亿元</a:t>
            </a:r>
            <a:r>
              <a:rPr lang="en-US" altLang="zh-CN"/>
              <a:t>");</a:t>
            </a:r>
            <a:endParaRPr lang="zh-CN" altLang="zh-CN"/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//</a:t>
            </a:r>
            <a:r>
              <a:rPr lang="zh-CN" altLang="zh-CN"/>
              <a:t>向</a:t>
            </a:r>
            <a:r>
              <a:rPr lang="en-US" altLang="zh-CN"/>
              <a:t>ListView</a:t>
            </a:r>
            <a:r>
              <a:rPr lang="zh-CN" altLang="zh-CN"/>
              <a:t>控件中添加项</a:t>
            </a: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this.lv_tencent.Items.Add(item1);</a:t>
            </a: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/>
              <a:t>      //</a:t>
            </a:r>
            <a:r>
              <a:rPr lang="zh-CN" altLang="en-US"/>
              <a:t>同理，添加另外两条数据，代码略</a:t>
            </a:r>
            <a:r>
              <a:rPr lang="en-US" altLang="zh-CN"/>
              <a:t>……	</a:t>
            </a:r>
            <a:endParaRPr lang="zh-CN" altLang="zh-CN"/>
          </a:p>
          <a:p>
            <a:pPr eaLnBrk="1" hangingPunct="1">
              <a:buFont typeface="Arial" charset="0"/>
              <a:buNone/>
            </a:pPr>
            <a:r>
              <a:rPr lang="en-US" altLang="zh-CN" b="1">
                <a:latin typeface="Adobe Gothic Std B" pitchFamily="34" charset="-128"/>
              </a:rPr>
              <a:t>  }</a:t>
            </a:r>
            <a:endParaRPr lang="zh-CN" altLang="en-US" b="1">
              <a:latin typeface="Adobe Gothic Std B" pitchFamily="34" charset="-128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860425" y="2997200"/>
            <a:ext cx="5367338" cy="25923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613400" y="3854450"/>
            <a:ext cx="3140075" cy="430213"/>
          </a:xfrm>
          <a:prstGeom prst="wedgeRoundRectCallout">
            <a:avLst>
              <a:gd name="adj1" fmla="val -58079"/>
              <a:gd name="adj2" fmla="val -1511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向</a:t>
            </a:r>
            <a:r>
              <a:rPr lang="en-US" altLang="zh-CN" sz="1600" b="1"/>
              <a:t>ListView</a:t>
            </a:r>
            <a:r>
              <a:rPr lang="zh-CN" altLang="en-US" sz="1600" b="1"/>
              <a:t>控件中添加一条数据</a:t>
            </a:r>
          </a:p>
        </p:txBody>
      </p:sp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2752725"/>
            <a:ext cx="6738937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2447925" y="5181600"/>
            <a:ext cx="4248150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运行效果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移除</a:t>
            </a:r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控件中的项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1439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</a:rPr>
              <a:t>ListViewItem</a:t>
            </a:r>
            <a:r>
              <a:rPr lang="zh-CN" altLang="en-US" smtClean="0">
                <a:latin typeface="微软雅黑" pitchFamily="34" charset="-122"/>
              </a:rPr>
              <a:t>集合编辑器中移除项</a:t>
            </a:r>
            <a:endParaRPr lang="en-US" altLang="zh-CN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</a:rPr>
              <a:t>通过代码移除</a:t>
            </a:r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>
                <a:latin typeface="微软雅黑" pitchFamily="34" charset="-122"/>
              </a:rPr>
              <a:t>控件中的项</a:t>
            </a:r>
          </a:p>
        </p:txBody>
      </p:sp>
      <p:pic>
        <p:nvPicPr>
          <p:cNvPr id="6" name="图片 8" descr="说明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1382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语法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39925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流程图: 可选过程 3"/>
          <p:cNvSpPr>
            <a:spLocks noChangeArrowheads="1"/>
          </p:cNvSpPr>
          <p:nvPr/>
        </p:nvSpPr>
        <p:spPr bwMode="auto">
          <a:xfrm>
            <a:off x="455613" y="4983163"/>
            <a:ext cx="8229600" cy="9636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>
                <a:latin typeface="+mn-ea"/>
                <a:ea typeface="+mn-ea"/>
              </a:rPr>
              <a:t>ListView</a:t>
            </a:r>
            <a:r>
              <a:rPr lang="zh-CN" altLang="zh-CN" sz="1800" dirty="0" smtClean="0">
                <a:latin typeface="+mn-ea"/>
                <a:ea typeface="+mn-ea"/>
              </a:rPr>
              <a:t>对象</a:t>
            </a:r>
            <a:r>
              <a:rPr lang="en-US" altLang="zh-CN" sz="1800" dirty="0" smtClean="0">
                <a:latin typeface="+mn-ea"/>
                <a:ea typeface="+mn-ea"/>
              </a:rPr>
              <a:t>.</a:t>
            </a:r>
            <a:r>
              <a:rPr lang="en-US" altLang="zh-CN" sz="1800" dirty="0" err="1" smtClean="0">
                <a:latin typeface="+mn-ea"/>
                <a:ea typeface="+mn-ea"/>
              </a:rPr>
              <a:t>Items.Remove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zh-CN" altLang="zh-CN" sz="1800" dirty="0" smtClean="0">
                <a:latin typeface="+mn-ea"/>
                <a:ea typeface="+mn-ea"/>
              </a:rPr>
              <a:t>要移除的项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905125"/>
            <a:ext cx="56800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151188" y="5516563"/>
            <a:ext cx="3068637" cy="430212"/>
          </a:xfrm>
          <a:prstGeom prst="wedgeRoundRectCallout">
            <a:avLst>
              <a:gd name="adj1" fmla="val -60398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选中要移除的项，点击移除按钮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</a:rPr>
              <a:t>移除</a:t>
            </a:r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>
                <a:latin typeface="微软雅黑" pitchFamily="34" charset="-122"/>
              </a:rPr>
              <a:t>控件</a:t>
            </a:r>
            <a:r>
              <a:rPr lang="zh-CN" altLang="en-US" smtClean="0"/>
              <a:t>中的项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3" y="2101850"/>
            <a:ext cx="8229600" cy="503238"/>
          </a:xfrm>
        </p:spPr>
        <p:txBody>
          <a:bodyPr/>
          <a:lstStyle/>
          <a:p>
            <a:r>
              <a:rPr lang="zh-CN" altLang="en-US" sz="2400" smtClean="0"/>
              <a:t>通过右键菜单移除</a:t>
            </a:r>
            <a:r>
              <a:rPr lang="en-US" altLang="zh-CN" sz="2400" smtClean="0"/>
              <a:t>ListView</a:t>
            </a:r>
            <a:r>
              <a:rPr lang="zh-CN" altLang="en-US" sz="2400" smtClean="0"/>
              <a:t>中的项</a:t>
            </a:r>
          </a:p>
          <a:p>
            <a:pPr marL="457200" lvl="1" indent="0">
              <a:buFont typeface="Wingdings" pitchFamily="2" charset="2"/>
              <a:buNone/>
            </a:pPr>
            <a:endParaRPr lang="zh-CN" altLang="en-US" sz="2000" smtClean="0"/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0969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3" descr="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25352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06438" y="3500438"/>
            <a:ext cx="8315325" cy="24796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实现步骤</a:t>
            </a:r>
            <a:endParaRPr lang="en-US" altLang="zh-CN" sz="2400" kern="0" dirty="0" smtClean="0"/>
          </a:p>
          <a:p>
            <a:pPr lvl="1">
              <a:defRPr/>
            </a:pPr>
            <a:r>
              <a:rPr lang="zh-CN" altLang="en-US" sz="2000" kern="0" dirty="0" smtClean="0"/>
              <a:t>向窗体内添加右键菜单，添加“删除”菜单项</a:t>
            </a:r>
            <a:endParaRPr lang="en-US" altLang="zh-CN" sz="2000" kern="0" dirty="0" smtClean="0"/>
          </a:p>
          <a:p>
            <a:pPr lvl="1">
              <a:defRPr/>
            </a:pPr>
            <a:r>
              <a:rPr lang="zh-CN" altLang="en-US" sz="2000" kern="0" dirty="0" smtClean="0"/>
              <a:t>将右键菜单与</a:t>
            </a:r>
            <a:r>
              <a:rPr lang="en-US" altLang="zh-CN" sz="2000" kern="0" dirty="0" err="1" smtClean="0"/>
              <a:t>ListView</a:t>
            </a:r>
            <a:r>
              <a:rPr lang="zh-CN" altLang="en-US" sz="2000" kern="0" dirty="0" smtClean="0"/>
              <a:t>控件绑定</a:t>
            </a:r>
            <a:endParaRPr lang="en-US" altLang="zh-CN" sz="2000" kern="0" dirty="0" smtClean="0"/>
          </a:p>
          <a:p>
            <a:pPr lvl="1">
              <a:defRPr/>
            </a:pPr>
            <a:r>
              <a:rPr lang="zh-CN" altLang="en-US" sz="2000" kern="0" dirty="0" smtClean="0"/>
              <a:t>设置</a:t>
            </a:r>
            <a:r>
              <a:rPr lang="en-US" altLang="zh-CN" sz="2000" kern="0" dirty="0" err="1" smtClean="0"/>
              <a:t>ListView</a:t>
            </a:r>
            <a:r>
              <a:rPr lang="zh-CN" altLang="en-US" sz="2000" kern="0" dirty="0" smtClean="0"/>
              <a:t>控件的</a:t>
            </a:r>
            <a:r>
              <a:rPr lang="en-US" altLang="zh-CN" sz="2000" kern="0" dirty="0" err="1" smtClean="0"/>
              <a:t>FullRowSelect</a:t>
            </a:r>
            <a:r>
              <a:rPr lang="zh-CN" altLang="en-US" sz="2000" kern="0" dirty="0" smtClean="0"/>
              <a:t>属性为</a:t>
            </a:r>
            <a:r>
              <a:rPr lang="en-US" altLang="zh-CN" sz="2000" kern="0" dirty="0" smtClean="0"/>
              <a:t>True</a:t>
            </a:r>
            <a:r>
              <a:rPr lang="zh-CN" altLang="en-US" sz="2000" kern="0" dirty="0" smtClean="0"/>
              <a:t>，整行选中</a:t>
            </a:r>
            <a:endParaRPr lang="en-US" altLang="zh-CN" sz="2000" kern="0" dirty="0" smtClean="0"/>
          </a:p>
          <a:p>
            <a:pPr lvl="1">
              <a:defRPr/>
            </a:pPr>
            <a:r>
              <a:rPr lang="zh-CN" altLang="en-US" sz="2000" kern="0" dirty="0" smtClean="0"/>
              <a:t>设置</a:t>
            </a:r>
            <a:r>
              <a:rPr lang="en-US" altLang="zh-CN" sz="2000" kern="0" dirty="0" err="1" smtClean="0"/>
              <a:t>ListView</a:t>
            </a:r>
            <a:r>
              <a:rPr lang="zh-CN" altLang="en-US" sz="2000" kern="0" dirty="0" smtClean="0"/>
              <a:t>控件的</a:t>
            </a:r>
            <a:r>
              <a:rPr lang="en-US" altLang="zh-CN" sz="2000" kern="0" dirty="0" err="1" smtClean="0"/>
              <a:t>MultiSelect</a:t>
            </a:r>
            <a:r>
              <a:rPr lang="zh-CN" altLang="en-US" sz="2000" kern="0" dirty="0" smtClean="0"/>
              <a:t>属性为</a:t>
            </a:r>
            <a:r>
              <a:rPr lang="en-US" altLang="zh-CN" sz="2000" kern="0" dirty="0" smtClean="0"/>
              <a:t>false</a:t>
            </a:r>
            <a:r>
              <a:rPr lang="zh-CN" altLang="en-US" sz="2000" kern="0" dirty="0" smtClean="0"/>
              <a:t>，不允许多选</a:t>
            </a:r>
            <a:endParaRPr lang="en-US" altLang="zh-CN" sz="2000" kern="0" dirty="0" smtClean="0"/>
          </a:p>
          <a:p>
            <a:pPr lvl="1">
              <a:defRPr/>
            </a:pPr>
            <a:r>
              <a:rPr lang="zh-CN" altLang="en-US" sz="2000" kern="0" dirty="0" smtClean="0"/>
              <a:t>为“删除”菜单项添加单击事件，在事件处理函数中移除选中的项</a:t>
            </a:r>
            <a:endParaRPr lang="zh-CN" altLang="en-US" sz="2000" kern="0" dirty="0"/>
          </a:p>
        </p:txBody>
      </p:sp>
      <p:sp>
        <p:nvSpPr>
          <p:cNvPr id="7" name="流程图: 可选过程 3"/>
          <p:cNvSpPr>
            <a:spLocks noChangeArrowheads="1"/>
          </p:cNvSpPr>
          <p:nvPr/>
        </p:nvSpPr>
        <p:spPr bwMode="auto">
          <a:xfrm>
            <a:off x="231775" y="2101850"/>
            <a:ext cx="8789988" cy="387826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“删除”菜单项单击事件，处理函数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zh-CN" altLang="zh-CN" sz="1800" dirty="0" smtClean="0">
                <a:latin typeface="+mn-ea"/>
                <a:ea typeface="+mn-ea"/>
              </a:rPr>
              <a:t>删除</a:t>
            </a:r>
            <a:r>
              <a:rPr lang="en-US" altLang="zh-CN" sz="1800" dirty="0" err="1" smtClean="0">
                <a:latin typeface="+mn-ea"/>
                <a:ea typeface="+mn-ea"/>
              </a:rPr>
              <a:t>ToolStripMenuItem_Click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//</a:t>
            </a:r>
            <a:r>
              <a:rPr lang="zh-CN" altLang="zh-CN" sz="1800" dirty="0" smtClean="0">
                <a:latin typeface="+mn-ea"/>
                <a:ea typeface="+mn-ea"/>
              </a:rPr>
              <a:t>获取要删除的项（当前选中的项）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</a:t>
            </a:r>
            <a:r>
              <a:rPr lang="en-US" altLang="zh-CN" sz="1800" dirty="0" err="1" smtClean="0">
                <a:latin typeface="+mn-ea"/>
                <a:ea typeface="+mn-ea"/>
              </a:rPr>
              <a:t>ListViewItem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latin typeface="+mn-ea"/>
                <a:ea typeface="+mn-ea"/>
              </a:rPr>
              <a:t>selectedItem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this.lv_tencent.SelectedItems</a:t>
            </a:r>
            <a:r>
              <a:rPr lang="en-US" altLang="zh-CN" sz="1800" dirty="0" smtClean="0">
                <a:latin typeface="+mn-ea"/>
                <a:ea typeface="+mn-ea"/>
              </a:rPr>
              <a:t>[0];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//</a:t>
            </a:r>
            <a:r>
              <a:rPr lang="zh-CN" altLang="zh-CN" sz="1800" dirty="0" smtClean="0">
                <a:latin typeface="+mn-ea"/>
                <a:ea typeface="+mn-ea"/>
              </a:rPr>
              <a:t>移除选中项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if (</a:t>
            </a:r>
            <a:r>
              <a:rPr lang="en-US" altLang="zh-CN" sz="1800" dirty="0" err="1" smtClean="0">
                <a:latin typeface="+mn-ea"/>
                <a:ea typeface="+mn-ea"/>
              </a:rPr>
              <a:t>selectedItem</a:t>
            </a:r>
            <a:r>
              <a:rPr lang="en-US" altLang="zh-CN" sz="1800" dirty="0" smtClean="0">
                <a:latin typeface="+mn-ea"/>
                <a:ea typeface="+mn-ea"/>
              </a:rPr>
              <a:t> != null)</a:t>
            </a:r>
            <a:endParaRPr lang="zh-CN" altLang="zh-CN" sz="1800" dirty="0" smtClean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</a:t>
            </a:r>
            <a:r>
              <a:rPr lang="en-US" altLang="zh-CN" sz="1800" dirty="0" err="1" smtClean="0">
                <a:latin typeface="+mn-ea"/>
                <a:ea typeface="+mn-ea"/>
              </a:rPr>
              <a:t>this.lv_tencent.Items.Remove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latin typeface="+mn-ea"/>
                <a:ea typeface="+mn-ea"/>
              </a:rPr>
              <a:t>selectedItem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884238" y="3616325"/>
            <a:ext cx="6856412" cy="317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4843463" y="4087813"/>
            <a:ext cx="3240087" cy="677862"/>
          </a:xfrm>
          <a:prstGeom prst="wedgeRoundRectCallout">
            <a:avLst>
              <a:gd name="adj1" fmla="val -38722"/>
              <a:gd name="adj2" fmla="val -7128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因为</a:t>
            </a:r>
            <a:r>
              <a:rPr lang="en-US" altLang="zh-CN" sz="1600" b="1"/>
              <a:t>ListView</a:t>
            </a:r>
            <a:r>
              <a:rPr lang="zh-CN" altLang="en-US" sz="1600" b="1"/>
              <a:t>设置为单选，因此集合中第一个元素即为选中的项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331913" y="4938713"/>
            <a:ext cx="4968875" cy="317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3998913" y="5481638"/>
            <a:ext cx="3028950" cy="360362"/>
          </a:xfrm>
          <a:prstGeom prst="wedgeRoundRectCallout">
            <a:avLst>
              <a:gd name="adj1" fmla="val -38278"/>
              <a:gd name="adj2" fmla="val -9743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使用代码移除</a:t>
            </a:r>
            <a:r>
              <a:rPr lang="en-US" altLang="zh-CN" sz="1600" b="1"/>
              <a:t>ListView</a:t>
            </a:r>
            <a:r>
              <a:rPr lang="zh-CN" altLang="en-US" sz="1600" b="1"/>
              <a:t>中的项</a:t>
            </a: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1984375" y="5749925"/>
            <a:ext cx="4656138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运行效果</a:t>
            </a:r>
          </a:p>
        </p:txBody>
      </p:sp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4100" y="2724150"/>
            <a:ext cx="6516688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3146425" y="4754563"/>
            <a:ext cx="2330450" cy="430212"/>
          </a:xfrm>
          <a:prstGeom prst="wedgeRoundRectCallout">
            <a:avLst>
              <a:gd name="adj1" fmla="val -44236"/>
              <a:gd name="adj2" fmla="val -2761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右键，点击删除菜单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400" y="2719388"/>
            <a:ext cx="6529388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3316288" y="4586288"/>
            <a:ext cx="1981200" cy="430212"/>
          </a:xfrm>
          <a:prstGeom prst="wedgeRoundRectCallout">
            <a:avLst>
              <a:gd name="adj1" fmla="val -44880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删除成功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视图切换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2151063"/>
            <a:ext cx="8229600" cy="12938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微软雅黑" pitchFamily="34" charset="-122"/>
              </a:rPr>
              <a:t>ListView</a:t>
            </a:r>
            <a:r>
              <a:rPr lang="zh-CN" altLang="en-US" sz="2400" smtClean="0">
                <a:latin typeface="微软雅黑" pitchFamily="34" charset="-122"/>
              </a:rPr>
              <a:t>控件支持多种显示视图</a:t>
            </a:r>
            <a:endParaRPr lang="en-US" altLang="zh-CN" sz="240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itchFamily="34" charset="-122"/>
              </a:rPr>
              <a:t>通过设置</a:t>
            </a:r>
            <a:r>
              <a:rPr lang="en-US" altLang="zh-CN" sz="2400" smtClean="0">
                <a:latin typeface="微软雅黑" pitchFamily="34" charset="-122"/>
              </a:rPr>
              <a:t>View</a:t>
            </a:r>
            <a:r>
              <a:rPr lang="zh-CN" altLang="en-US" sz="2400" smtClean="0">
                <a:latin typeface="微软雅黑" pitchFamily="34" charset="-122"/>
              </a:rPr>
              <a:t>属性可以切换其显示视图</a:t>
            </a:r>
          </a:p>
        </p:txBody>
      </p:sp>
      <p:pic>
        <p:nvPicPr>
          <p:cNvPr id="4" name="图片 9" descr="提醒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12144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650" y="342900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4213" y="4330700"/>
            <a:ext cx="8229600" cy="6111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 smtClean="0"/>
              <a:t>实现腾讯公司管理团队成员信息多视图切换效果</a:t>
            </a:r>
            <a:endParaRPr lang="zh-CN" altLang="en-US" sz="2400" kern="0" dirty="0"/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984375" y="5749925"/>
            <a:ext cx="4656138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运行效果</a:t>
            </a:r>
          </a:p>
        </p:txBody>
      </p:sp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1825" y="2151063"/>
            <a:ext cx="5792788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2987675" y="4205288"/>
            <a:ext cx="2952750" cy="430212"/>
          </a:xfrm>
          <a:prstGeom prst="wedgeRoundRectCallout">
            <a:avLst>
              <a:gd name="adj1" fmla="val 5966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添加右键菜单，切换显示视图</a:t>
            </a: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3444875" y="4757738"/>
            <a:ext cx="1735138" cy="430212"/>
          </a:xfrm>
          <a:prstGeom prst="wedgeRoundRectCallout">
            <a:avLst>
              <a:gd name="adj1" fmla="val 47366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大图标视图</a:t>
            </a:r>
          </a:p>
        </p:txBody>
      </p:sp>
      <p:pic>
        <p:nvPicPr>
          <p:cNvPr id="3789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4413" y="3395663"/>
            <a:ext cx="756761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3808413" y="4810125"/>
            <a:ext cx="1981200" cy="430213"/>
          </a:xfrm>
          <a:prstGeom prst="wedgeRoundRectCallout">
            <a:avLst>
              <a:gd name="adj1" fmla="val -48273"/>
              <a:gd name="adj2" fmla="val -1511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小图标视图</a:t>
            </a:r>
          </a:p>
        </p:txBody>
      </p:sp>
      <p:pic>
        <p:nvPicPr>
          <p:cNvPr id="3789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9963" y="2878138"/>
            <a:ext cx="7656512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3663950" y="4941888"/>
            <a:ext cx="1981200" cy="430212"/>
          </a:xfrm>
          <a:prstGeom prst="wedgeRoundRectCallout">
            <a:avLst>
              <a:gd name="adj1" fmla="val -48954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详细视图</a:t>
            </a:r>
          </a:p>
        </p:txBody>
      </p:sp>
      <p:pic>
        <p:nvPicPr>
          <p:cNvPr id="37894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7425" y="2852738"/>
            <a:ext cx="76390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3951288" y="4792663"/>
            <a:ext cx="1981200" cy="430212"/>
          </a:xfrm>
          <a:prstGeom prst="wedgeRoundRectCallout">
            <a:avLst>
              <a:gd name="adj1" fmla="val -48273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列表视图</a:t>
            </a:r>
          </a:p>
        </p:txBody>
      </p:sp>
      <p:pic>
        <p:nvPicPr>
          <p:cNvPr id="37895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5675" y="2863850"/>
            <a:ext cx="7656513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圆角矩形标注 7"/>
          <p:cNvSpPr>
            <a:spLocks noChangeArrowheads="1"/>
          </p:cNvSpPr>
          <p:nvPr/>
        </p:nvSpPr>
        <p:spPr bwMode="auto">
          <a:xfrm>
            <a:off x="3794125" y="4875213"/>
            <a:ext cx="1981200" cy="430212"/>
          </a:xfrm>
          <a:prstGeom prst="wedgeRoundRectCallout">
            <a:avLst>
              <a:gd name="adj1" fmla="val -48954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平铺视图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ListView</a:t>
            </a:r>
            <a:r>
              <a:rPr lang="zh-CN" altLang="en-US" smtClean="0"/>
              <a:t>视图切换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2133600"/>
            <a:ext cx="8229600" cy="35623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实现步骤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向窗体中拖入两个</a:t>
            </a:r>
            <a:r>
              <a:rPr lang="en-US" altLang="zh-CN" sz="2000" dirty="0" err="1" smtClean="0">
                <a:latin typeface="+mn-ea"/>
              </a:rPr>
              <a:t>ImageList</a:t>
            </a:r>
            <a:r>
              <a:rPr lang="zh-CN" altLang="en-US" sz="2000" dirty="0" smtClean="0">
                <a:latin typeface="+mn-ea"/>
              </a:rPr>
              <a:t>，用于存储大图标和小图标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将以上</a:t>
            </a:r>
            <a:r>
              <a:rPr lang="en-US" altLang="zh-CN" sz="2000" dirty="0" err="1" smtClean="0">
                <a:latin typeface="+mn-ea"/>
              </a:rPr>
              <a:t>ImageList</a:t>
            </a:r>
            <a:r>
              <a:rPr lang="zh-CN" altLang="en-US" sz="2000" dirty="0" smtClean="0">
                <a:latin typeface="+mn-ea"/>
              </a:rPr>
              <a:t>分别绑定到</a:t>
            </a:r>
            <a:r>
              <a:rPr lang="en-US" altLang="zh-CN" sz="2000" dirty="0" err="1" smtClean="0">
                <a:latin typeface="+mn-ea"/>
              </a:rPr>
              <a:t>ListView</a:t>
            </a:r>
            <a:r>
              <a:rPr lang="zh-CN" altLang="en-US" sz="2000" dirty="0" smtClean="0">
                <a:latin typeface="+mn-ea"/>
              </a:rPr>
              <a:t>的大、小</a:t>
            </a:r>
            <a:r>
              <a:rPr lang="en-US" altLang="zh-CN" sz="2000" dirty="0" err="1" smtClean="0">
                <a:latin typeface="+mn-ea"/>
              </a:rPr>
              <a:t>ImageList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修改代码，在</a:t>
            </a:r>
            <a:r>
              <a:rPr lang="en-US" altLang="zh-CN" sz="2000" dirty="0" err="1" smtClean="0">
                <a:latin typeface="+mn-ea"/>
              </a:rPr>
              <a:t>ListView</a:t>
            </a:r>
            <a:r>
              <a:rPr lang="zh-CN" altLang="en-US" sz="2000" dirty="0" smtClean="0">
                <a:latin typeface="+mn-ea"/>
              </a:rPr>
              <a:t>添加项时，指定图片索引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修改</a:t>
            </a:r>
            <a:r>
              <a:rPr lang="en-US" altLang="zh-CN" sz="2000" dirty="0" err="1" smtClean="0">
                <a:latin typeface="+mn-ea"/>
              </a:rPr>
              <a:t>ListView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View</a:t>
            </a:r>
            <a:r>
              <a:rPr lang="zh-CN" altLang="en-US" sz="2000" dirty="0" smtClean="0">
                <a:latin typeface="+mn-ea"/>
              </a:rPr>
              <a:t>属性，更换显示视图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添加右键菜单，并添加单击事件，实现显示视图的切换效果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000250"/>
            <a:ext cx="720090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2201863" y="5357813"/>
            <a:ext cx="2611437" cy="430212"/>
          </a:xfrm>
          <a:prstGeom prst="wedgeRoundRectCallout">
            <a:avLst>
              <a:gd name="adj1" fmla="val 37245"/>
              <a:gd name="adj2" fmla="val -10575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添加大图标</a:t>
            </a:r>
            <a:r>
              <a:rPr lang="en-US" altLang="zh-CN" sz="1600" b="1"/>
              <a:t>ImageList</a:t>
            </a:r>
            <a:r>
              <a:rPr lang="zh-CN" altLang="en-US" sz="1600" b="1"/>
              <a:t>控件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088" y="2098675"/>
            <a:ext cx="7939087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616200" y="5441950"/>
            <a:ext cx="2593975" cy="384175"/>
          </a:xfrm>
          <a:prstGeom prst="wedgeRoundRectCallout">
            <a:avLst>
              <a:gd name="adj1" fmla="val 39032"/>
              <a:gd name="adj2" fmla="val -10895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添加小图标</a:t>
            </a:r>
            <a:r>
              <a:rPr lang="en-US" altLang="zh-CN" sz="1600" b="1"/>
              <a:t>ImageList</a:t>
            </a:r>
            <a:r>
              <a:rPr lang="zh-CN" altLang="en-US" sz="1600" b="1"/>
              <a:t>控件</a:t>
            </a:r>
          </a:p>
        </p:txBody>
      </p:sp>
      <p:pic>
        <p:nvPicPr>
          <p:cNvPr id="3891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6175" y="2000250"/>
            <a:ext cx="68373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725988" y="5357813"/>
            <a:ext cx="2870200" cy="6635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1425575" y="5311775"/>
            <a:ext cx="3062288" cy="430213"/>
          </a:xfrm>
          <a:prstGeom prst="wedgeRoundRectCallout">
            <a:avLst>
              <a:gd name="adj1" fmla="val 59880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绑定大小图标的</a:t>
            </a:r>
            <a:r>
              <a:rPr lang="en-US" altLang="zh-CN" sz="1600" b="1"/>
              <a:t>ImageList</a:t>
            </a:r>
            <a:r>
              <a:rPr lang="zh-CN" altLang="en-US" sz="1600" b="1"/>
              <a:t>控件</a:t>
            </a:r>
          </a:p>
        </p:txBody>
      </p:sp>
      <p:sp>
        <p:nvSpPr>
          <p:cNvPr id="25" name="流程图: 可选过程 24"/>
          <p:cNvSpPr>
            <a:spLocks noChangeArrowheads="1"/>
          </p:cNvSpPr>
          <p:nvPr/>
        </p:nvSpPr>
        <p:spPr bwMode="auto">
          <a:xfrm>
            <a:off x="250825" y="2022475"/>
            <a:ext cx="8134350" cy="436245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private void ListViewForm1_Load(object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      </a:t>
            </a:r>
            <a:r>
              <a:rPr lang="en-US" altLang="zh-CN" sz="1800" dirty="0" smtClean="0">
                <a:latin typeface="+mn-ea"/>
                <a:ea typeface="+mn-ea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创建</a:t>
            </a:r>
            <a:r>
              <a:rPr lang="en-US" altLang="zh-CN" sz="1800" dirty="0" err="1" smtClean="0">
                <a:latin typeface="+mn-ea"/>
                <a:ea typeface="+mn-ea"/>
              </a:rPr>
              <a:t>ListViewItem</a:t>
            </a:r>
            <a:r>
              <a:rPr lang="zh-CN" altLang="en-US" sz="1800" dirty="0" smtClean="0">
                <a:latin typeface="+mn-ea"/>
                <a:ea typeface="+mn-ea"/>
              </a:rPr>
              <a:t>对象，并设置</a:t>
            </a:r>
            <a:r>
              <a:rPr lang="en-US" altLang="zh-CN" sz="1800" dirty="0" smtClean="0">
                <a:latin typeface="+mn-ea"/>
                <a:ea typeface="+mn-ea"/>
              </a:rPr>
              <a:t>Text</a:t>
            </a:r>
            <a:r>
              <a:rPr lang="zh-CN" altLang="en-US" sz="1800" dirty="0" smtClean="0">
                <a:latin typeface="+mn-ea"/>
                <a:ea typeface="+mn-ea"/>
              </a:rPr>
              <a:t>属性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ListViewItem</a:t>
            </a:r>
            <a:r>
              <a:rPr lang="en-US" altLang="zh-CN" sz="1800" dirty="0" smtClean="0">
                <a:latin typeface="+mn-ea"/>
                <a:ea typeface="+mn-ea"/>
              </a:rPr>
              <a:t> item1 = new </a:t>
            </a:r>
            <a:r>
              <a:rPr lang="en-US" altLang="zh-CN" sz="1800" dirty="0" err="1" smtClean="0">
                <a:latin typeface="+mn-ea"/>
                <a:ea typeface="+mn-ea"/>
              </a:rPr>
              <a:t>ListViewItem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en-US" sz="1800" dirty="0" smtClean="0">
                <a:latin typeface="+mn-ea"/>
                <a:ea typeface="+mn-ea"/>
              </a:rPr>
              <a:t>马化腾</a:t>
            </a:r>
            <a:r>
              <a:rPr lang="en-US" altLang="zh-CN" sz="1800" dirty="0" smtClean="0">
                <a:latin typeface="+mn-ea"/>
                <a:ea typeface="+mn-ea"/>
              </a:rPr>
              <a:t>", 0);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向</a:t>
            </a:r>
            <a:r>
              <a:rPr lang="en-US" altLang="zh-CN" sz="1800" dirty="0" err="1" smtClean="0">
                <a:latin typeface="+mn-ea"/>
                <a:ea typeface="+mn-ea"/>
              </a:rPr>
              <a:t>ListViewItem</a:t>
            </a:r>
            <a:r>
              <a:rPr lang="zh-CN" altLang="en-US" sz="1800" dirty="0" smtClean="0">
                <a:latin typeface="+mn-ea"/>
                <a:ea typeface="+mn-ea"/>
              </a:rPr>
              <a:t>对象中依次添加子项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item1.SubItems.Add("</a:t>
            </a:r>
            <a:r>
              <a:rPr lang="zh-CN" altLang="en-US" sz="1800" dirty="0" smtClean="0">
                <a:latin typeface="+mn-ea"/>
                <a:ea typeface="+mn-ea"/>
              </a:rPr>
              <a:t>首席执行官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item1.SubItems.Add("</a:t>
            </a:r>
            <a:r>
              <a:rPr lang="zh-CN" altLang="en-US" sz="1800" dirty="0" smtClean="0">
                <a:latin typeface="+mn-ea"/>
                <a:ea typeface="+mn-ea"/>
              </a:rPr>
              <a:t>深圳大学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item1.SubItems.Add("403</a:t>
            </a:r>
            <a:r>
              <a:rPr lang="zh-CN" altLang="en-US" sz="1800" dirty="0" smtClean="0">
                <a:latin typeface="+mn-ea"/>
                <a:ea typeface="+mn-ea"/>
              </a:rPr>
              <a:t>亿元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en-US" sz="1800" dirty="0" smtClean="0">
                <a:latin typeface="+mn-ea"/>
                <a:ea typeface="+mn-ea"/>
              </a:rPr>
              <a:t>向</a:t>
            </a:r>
            <a:r>
              <a:rPr lang="en-US" altLang="zh-CN" sz="1800" dirty="0" err="1" smtClean="0">
                <a:latin typeface="+mn-ea"/>
                <a:ea typeface="+mn-ea"/>
              </a:rPr>
              <a:t>ListView</a:t>
            </a:r>
            <a:r>
              <a:rPr lang="zh-CN" altLang="en-US" sz="1800" dirty="0" smtClean="0">
                <a:latin typeface="+mn-ea"/>
                <a:ea typeface="+mn-ea"/>
              </a:rPr>
              <a:t>控件中添加项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this.lv_tencent.Items.Add</a:t>
            </a:r>
            <a:r>
              <a:rPr lang="en-US" altLang="zh-CN" sz="1800" dirty="0" smtClean="0">
                <a:latin typeface="+mn-ea"/>
                <a:ea typeface="+mn-ea"/>
              </a:rPr>
              <a:t>(item1);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//</a:t>
            </a:r>
            <a:r>
              <a:rPr lang="zh-CN" altLang="en-US" sz="1800" dirty="0" smtClean="0">
                <a:latin typeface="+mn-ea"/>
                <a:ea typeface="+mn-ea"/>
              </a:rPr>
              <a:t>同理，添加其他成员，代码略</a:t>
            </a:r>
            <a:r>
              <a:rPr lang="en-US" altLang="zh-CN" sz="1800" dirty="0" smtClean="0">
                <a:latin typeface="+mn-ea"/>
                <a:ea typeface="+mn-ea"/>
              </a:rPr>
              <a:t>…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}</a:t>
            </a:r>
            <a:r>
              <a:rPr lang="en-US" altLang="zh-CN" sz="1800" b="1" dirty="0" smtClean="0">
                <a:latin typeface="Adobe Gothic Std B" pitchFamily="34" charset="-128"/>
              </a:rPr>
              <a:t>	</a:t>
            </a: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732588" y="3248025"/>
            <a:ext cx="201612" cy="3254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圆角矩形标注 7"/>
          <p:cNvSpPr>
            <a:spLocks noChangeArrowheads="1"/>
          </p:cNvSpPr>
          <p:nvPr/>
        </p:nvSpPr>
        <p:spPr bwMode="auto">
          <a:xfrm>
            <a:off x="5381625" y="3821113"/>
            <a:ext cx="2921000" cy="430212"/>
          </a:xfrm>
          <a:prstGeom prst="wedgeRoundRectCallout">
            <a:avLst>
              <a:gd name="adj1" fmla="val 2745"/>
              <a:gd name="adj2" fmla="val -10888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修改代码，指定项的图片索引</a:t>
            </a:r>
          </a:p>
        </p:txBody>
      </p:sp>
      <p:sp>
        <p:nvSpPr>
          <p:cNvPr id="28" name="圆角矩形标注 7"/>
          <p:cNvSpPr>
            <a:spLocks noChangeArrowheads="1"/>
          </p:cNvSpPr>
          <p:nvPr/>
        </p:nvSpPr>
        <p:spPr bwMode="auto">
          <a:xfrm>
            <a:off x="1555750" y="5913438"/>
            <a:ext cx="5626100" cy="430212"/>
          </a:xfrm>
          <a:prstGeom prst="wedgeRoundRectCallout">
            <a:avLst>
              <a:gd name="adj1" fmla="val -46806"/>
              <a:gd name="adj2" fmla="val -3386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注意：大小图标</a:t>
            </a:r>
            <a:r>
              <a:rPr lang="en-US" altLang="zh-CN" sz="1600" b="1"/>
              <a:t>ImageList</a:t>
            </a:r>
            <a:r>
              <a:rPr lang="zh-CN" altLang="en-US" sz="1600" b="1"/>
              <a:t>控件中的图片顺序需要保持一致</a:t>
            </a:r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1238" y="2008188"/>
            <a:ext cx="68326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4579938" y="5005388"/>
            <a:ext cx="2944812" cy="3444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" name="圆角矩形标注 7"/>
          <p:cNvSpPr>
            <a:spLocks noChangeArrowheads="1"/>
          </p:cNvSpPr>
          <p:nvPr/>
        </p:nvSpPr>
        <p:spPr bwMode="auto">
          <a:xfrm>
            <a:off x="5422900" y="4159250"/>
            <a:ext cx="1855788" cy="582613"/>
          </a:xfrm>
          <a:prstGeom prst="wedgeRoundRectCallout">
            <a:avLst>
              <a:gd name="adj1" fmla="val -41639"/>
              <a:gd name="adj2" fmla="val 9741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更改</a:t>
            </a:r>
            <a:r>
              <a:rPr lang="en-US" altLang="zh-CN" sz="1600" b="1"/>
              <a:t>View</a:t>
            </a:r>
            <a:r>
              <a:rPr lang="zh-CN" altLang="en-US" sz="1600" b="1"/>
              <a:t>属性，测试大图标视图</a:t>
            </a:r>
          </a:p>
        </p:txBody>
      </p: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98600" y="3702050"/>
            <a:ext cx="6132513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圆角矩形标注 7"/>
          <p:cNvSpPr>
            <a:spLocks noChangeArrowheads="1"/>
          </p:cNvSpPr>
          <p:nvPr/>
        </p:nvSpPr>
        <p:spPr bwMode="auto">
          <a:xfrm>
            <a:off x="3151188" y="5092700"/>
            <a:ext cx="2133600" cy="430213"/>
          </a:xfrm>
          <a:prstGeom prst="wedgeRoundRectCallout">
            <a:avLst>
              <a:gd name="adj1" fmla="val -45560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大图标视图正常显示</a:t>
            </a:r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16150" y="1220788"/>
            <a:ext cx="5715000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标注 7"/>
          <p:cNvSpPr>
            <a:spLocks noChangeArrowheads="1"/>
          </p:cNvSpPr>
          <p:nvPr/>
        </p:nvSpPr>
        <p:spPr bwMode="auto">
          <a:xfrm>
            <a:off x="2819400" y="4260850"/>
            <a:ext cx="1871663" cy="614363"/>
          </a:xfrm>
          <a:prstGeom prst="wedgeRoundRectCallout">
            <a:avLst>
              <a:gd name="adj1" fmla="val 64528"/>
              <a:gd name="adj2" fmla="val -307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/>
              <a:t>添加右键菜单，双击添加单击事件</a:t>
            </a:r>
          </a:p>
        </p:txBody>
      </p:sp>
      <p:sp>
        <p:nvSpPr>
          <p:cNvPr id="24" name="流程图: 可选过程 3"/>
          <p:cNvSpPr>
            <a:spLocks noChangeArrowheads="1"/>
          </p:cNvSpPr>
          <p:nvPr/>
        </p:nvSpPr>
        <p:spPr bwMode="auto">
          <a:xfrm>
            <a:off x="173038" y="1125538"/>
            <a:ext cx="8783637" cy="52165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zh-CN" altLang="zh-CN" sz="1800" dirty="0" smtClean="0">
                <a:latin typeface="+mn-ea"/>
                <a:ea typeface="+mn-ea"/>
              </a:rPr>
              <a:t>大图标</a:t>
            </a:r>
            <a:r>
              <a:rPr lang="en-US" altLang="zh-CN" sz="1800" dirty="0" err="1" smtClean="0">
                <a:latin typeface="+mn-ea"/>
                <a:ea typeface="+mn-ea"/>
              </a:rPr>
              <a:t>ToolStripMenuItem_Click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latin typeface="+mn-ea"/>
                <a:ea typeface="+mn-ea"/>
              </a:rPr>
              <a:t>this.lv_tencent.View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View.LargeIcon</a:t>
            </a:r>
            <a:r>
              <a:rPr lang="en-US" altLang="zh-CN" sz="1800" dirty="0" smtClean="0">
                <a:latin typeface="+mn-ea"/>
                <a:ea typeface="+mn-ea"/>
              </a:rPr>
              <a:t>;	//</a:t>
            </a:r>
            <a:r>
              <a:rPr lang="zh-CN" altLang="zh-CN" sz="1800" dirty="0" smtClean="0">
                <a:latin typeface="+mn-ea"/>
                <a:ea typeface="+mn-ea"/>
              </a:rPr>
              <a:t>设置为大图标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 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zh-CN" altLang="zh-CN" sz="1800" dirty="0" smtClean="0">
                <a:latin typeface="+mn-ea"/>
                <a:ea typeface="+mn-ea"/>
              </a:rPr>
              <a:t>小图标</a:t>
            </a:r>
            <a:r>
              <a:rPr lang="en-US" altLang="zh-CN" sz="1800" dirty="0" err="1" smtClean="0">
                <a:latin typeface="+mn-ea"/>
                <a:ea typeface="+mn-ea"/>
              </a:rPr>
              <a:t>ToolStripMenuItem_Click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latin typeface="+mn-ea"/>
                <a:ea typeface="+mn-ea"/>
              </a:rPr>
              <a:t>this.lv_tencent.View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View.SmallIcon</a:t>
            </a:r>
            <a:r>
              <a:rPr lang="en-US" altLang="zh-CN" sz="1800" dirty="0" smtClean="0">
                <a:latin typeface="+mn-ea"/>
                <a:ea typeface="+mn-ea"/>
              </a:rPr>
              <a:t>; //</a:t>
            </a:r>
            <a:r>
              <a:rPr lang="zh-CN" altLang="zh-CN" sz="1800" dirty="0" smtClean="0">
                <a:latin typeface="+mn-ea"/>
                <a:ea typeface="+mn-ea"/>
              </a:rPr>
              <a:t>设置为小图标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 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zh-CN" altLang="zh-CN" sz="1800" dirty="0" smtClean="0">
                <a:latin typeface="+mn-ea"/>
                <a:ea typeface="+mn-ea"/>
              </a:rPr>
              <a:t>详细</a:t>
            </a:r>
            <a:r>
              <a:rPr lang="en-US" altLang="zh-CN" sz="1800" dirty="0" err="1" smtClean="0">
                <a:latin typeface="+mn-ea"/>
                <a:ea typeface="+mn-ea"/>
              </a:rPr>
              <a:t>ToolStripMenuItem_Click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</a:t>
            </a:r>
            <a:r>
              <a:rPr lang="en-US" altLang="zh-CN" sz="1800" dirty="0" err="1" smtClean="0">
                <a:latin typeface="+mn-ea"/>
                <a:ea typeface="+mn-ea"/>
              </a:rPr>
              <a:t>this.lv_tencent.View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View.Details</a:t>
            </a:r>
            <a:r>
              <a:rPr lang="en-US" altLang="zh-CN" sz="1800" dirty="0" smtClean="0">
                <a:latin typeface="+mn-ea"/>
                <a:ea typeface="+mn-ea"/>
              </a:rPr>
              <a:t>; 	//</a:t>
            </a:r>
            <a:r>
              <a:rPr lang="zh-CN" altLang="zh-CN" sz="1800" dirty="0" smtClean="0">
                <a:latin typeface="+mn-ea"/>
                <a:ea typeface="+mn-ea"/>
              </a:rPr>
              <a:t>设置为详细视图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439738" y="1404938"/>
            <a:ext cx="8023225" cy="13096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" name="圆角矩形标注 7"/>
          <p:cNvSpPr>
            <a:spLocks noChangeArrowheads="1"/>
          </p:cNvSpPr>
          <p:nvPr/>
        </p:nvSpPr>
        <p:spPr bwMode="auto">
          <a:xfrm>
            <a:off x="3573463" y="2392363"/>
            <a:ext cx="1981200" cy="430212"/>
          </a:xfrm>
          <a:prstGeom prst="wedgeRoundRectCallout">
            <a:avLst>
              <a:gd name="adj1" fmla="val -46917"/>
              <a:gd name="adj2" fmla="val -885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切换到大图标视图</a:t>
            </a: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401638" y="3063875"/>
            <a:ext cx="8023225" cy="13096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" name="圆角矩形标注 7"/>
          <p:cNvSpPr>
            <a:spLocks noChangeArrowheads="1"/>
          </p:cNvSpPr>
          <p:nvPr/>
        </p:nvSpPr>
        <p:spPr bwMode="auto">
          <a:xfrm>
            <a:off x="3535363" y="4051300"/>
            <a:ext cx="1981200" cy="430213"/>
          </a:xfrm>
          <a:prstGeom prst="wedgeRoundRectCallout">
            <a:avLst>
              <a:gd name="adj1" fmla="val -46917"/>
              <a:gd name="adj2" fmla="val -885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切换到小图标视图</a:t>
            </a:r>
          </a:p>
        </p:txBody>
      </p: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446088" y="4703763"/>
            <a:ext cx="8023225" cy="13081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" name="圆角矩形标注 7"/>
          <p:cNvSpPr>
            <a:spLocks noChangeArrowheads="1"/>
          </p:cNvSpPr>
          <p:nvPr/>
        </p:nvSpPr>
        <p:spPr bwMode="auto">
          <a:xfrm>
            <a:off x="3579813" y="5689600"/>
            <a:ext cx="1981200" cy="430213"/>
          </a:xfrm>
          <a:prstGeom prst="wedgeRoundRectCallout">
            <a:avLst>
              <a:gd name="adj1" fmla="val -46917"/>
              <a:gd name="adj2" fmla="val -885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切换到详细视图</a:t>
            </a:r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742950" y="5691188"/>
            <a:ext cx="7643813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修改</a:t>
            </a:r>
            <a:r>
              <a:rPr lang="en-US" altLang="zh-CN" sz="2400">
                <a:latin typeface="微软雅黑" pitchFamily="34" charset="-122"/>
              </a:rPr>
              <a:t>ListView</a:t>
            </a:r>
            <a:r>
              <a:rPr lang="zh-CN" altLang="en-US" sz="2400">
                <a:latin typeface="微软雅黑" pitchFamily="34" charset="-122"/>
              </a:rPr>
              <a:t>控件的</a:t>
            </a:r>
            <a:r>
              <a:rPr lang="en-US" altLang="zh-CN" sz="2400">
                <a:latin typeface="微软雅黑" pitchFamily="34" charset="-122"/>
              </a:rPr>
              <a:t>View</a:t>
            </a:r>
            <a:r>
              <a:rPr lang="zh-CN" altLang="en-US" sz="2400">
                <a:latin typeface="微软雅黑" pitchFamily="34" charset="-122"/>
              </a:rPr>
              <a:t>属性即可切换显示视图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5" grpId="0" animBg="1"/>
      <p:bldP spid="35" grpId="1" animBg="1"/>
      <p:bldP spid="2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57325"/>
            <a:ext cx="8208963" cy="44926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latin typeface="+mn-ea"/>
              </a:rPr>
              <a:t>TreeView</a:t>
            </a:r>
            <a:r>
              <a:rPr lang="zh-CN" altLang="zh-CN" sz="2000" dirty="0">
                <a:latin typeface="+mn-ea"/>
              </a:rPr>
              <a:t>控件用于显示具有层次结构的数据，由层叠的</a:t>
            </a:r>
            <a:r>
              <a:rPr lang="zh-CN" altLang="zh-CN" sz="2000" dirty="0" smtClean="0">
                <a:latin typeface="+mn-ea"/>
              </a:rPr>
              <a:t>节点分支</a:t>
            </a:r>
            <a:r>
              <a:rPr lang="zh-CN" altLang="zh-CN" sz="2000" dirty="0">
                <a:latin typeface="+mn-ea"/>
              </a:rPr>
              <a:t>构成，每个节点由图像和标签组成。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000" dirty="0" smtClean="0">
                <a:latin typeface="+mn-ea"/>
              </a:rPr>
              <a:t>添加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zh-CN" sz="2000" dirty="0" smtClean="0">
                <a:latin typeface="+mn-ea"/>
              </a:rPr>
              <a:t>删除</a:t>
            </a:r>
            <a:r>
              <a:rPr lang="zh-CN" altLang="zh-CN" sz="2000" dirty="0">
                <a:latin typeface="+mn-ea"/>
              </a:rPr>
              <a:t>树节点有两种方式，一种是在窗体设计器中编辑节点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另一</a:t>
            </a:r>
            <a:r>
              <a:rPr lang="zh-CN" altLang="zh-CN" sz="2000" dirty="0" smtClean="0">
                <a:latin typeface="+mn-ea"/>
              </a:rPr>
              <a:t>种</a:t>
            </a:r>
            <a:r>
              <a:rPr lang="zh-CN" altLang="zh-CN" sz="2000" dirty="0">
                <a:latin typeface="+mn-ea"/>
              </a:rPr>
              <a:t>是通过代码</a:t>
            </a:r>
            <a:r>
              <a:rPr lang="zh-CN" altLang="zh-CN" sz="2000" dirty="0" smtClean="0">
                <a:latin typeface="+mn-ea"/>
              </a:rPr>
              <a:t>添加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zh-CN" sz="2000" dirty="0" smtClean="0">
                <a:latin typeface="+mn-ea"/>
              </a:rPr>
              <a:t>删除</a:t>
            </a:r>
            <a:r>
              <a:rPr lang="zh-CN" altLang="zh-CN" sz="2000" dirty="0">
                <a:latin typeface="+mn-ea"/>
              </a:rPr>
              <a:t>节点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TreeView</a:t>
            </a:r>
            <a:r>
              <a:rPr lang="zh-CN" altLang="zh-CN" sz="2000" dirty="0">
                <a:latin typeface="+mn-ea"/>
              </a:rPr>
              <a:t>控件中，当选中节点后触发</a:t>
            </a:r>
            <a:r>
              <a:rPr lang="en-US" altLang="zh-CN" sz="2000" dirty="0" err="1">
                <a:latin typeface="+mn-ea"/>
              </a:rPr>
              <a:t>AfterSelect</a:t>
            </a:r>
            <a:r>
              <a:rPr lang="zh-CN" altLang="zh-CN" sz="2000" dirty="0">
                <a:latin typeface="+mn-ea"/>
              </a:rPr>
              <a:t>事件。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latin typeface="+mn-ea"/>
              </a:rPr>
              <a:t>ListView</a:t>
            </a:r>
            <a:r>
              <a:rPr lang="zh-CN" altLang="zh-CN" sz="2000" dirty="0">
                <a:latin typeface="+mn-ea"/>
              </a:rPr>
              <a:t>控件可以显示</a:t>
            </a:r>
            <a:r>
              <a:rPr lang="zh-CN" altLang="zh-CN" sz="2000" dirty="0" smtClean="0">
                <a:latin typeface="+mn-ea"/>
              </a:rPr>
              <a:t>带图标</a:t>
            </a:r>
            <a:r>
              <a:rPr lang="zh-CN" altLang="zh-CN" sz="2000" dirty="0">
                <a:latin typeface="+mn-ea"/>
              </a:rPr>
              <a:t>的项列表，且具有多种</a:t>
            </a:r>
            <a:r>
              <a:rPr lang="zh-CN" altLang="zh-CN" sz="2000" dirty="0" smtClean="0">
                <a:latin typeface="+mn-ea"/>
              </a:rPr>
              <a:t>显示</a:t>
            </a:r>
            <a:r>
              <a:rPr lang="zh-CN" altLang="en-US" sz="2000" dirty="0" smtClean="0">
                <a:latin typeface="+mn-ea"/>
              </a:rPr>
              <a:t>视图，</a:t>
            </a:r>
            <a:r>
              <a:rPr lang="zh-CN" altLang="zh-CN" sz="2000" dirty="0" smtClean="0">
                <a:latin typeface="+mn-ea"/>
              </a:rPr>
              <a:t>由</a:t>
            </a:r>
            <a:r>
              <a:rPr lang="zh-CN" altLang="zh-CN" sz="2000" dirty="0">
                <a:latin typeface="+mn-ea"/>
              </a:rPr>
              <a:t>属性</a:t>
            </a:r>
            <a:r>
              <a:rPr lang="en-US" altLang="zh-CN" sz="2000" dirty="0">
                <a:latin typeface="+mn-ea"/>
              </a:rPr>
              <a:t>View</a:t>
            </a:r>
            <a:r>
              <a:rPr lang="zh-CN" altLang="zh-CN" sz="2000" dirty="0">
                <a:latin typeface="+mn-ea"/>
              </a:rPr>
              <a:t>进行设置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latin typeface="+mn-ea"/>
              </a:rPr>
              <a:t>ListView</a:t>
            </a:r>
            <a:r>
              <a:rPr lang="zh-CN" altLang="zh-CN" sz="2000" dirty="0">
                <a:latin typeface="+mn-ea"/>
              </a:rPr>
              <a:t>控件支持大图标和小图标，分别</a:t>
            </a:r>
            <a:r>
              <a:rPr lang="zh-CN" altLang="zh-CN" sz="2000" dirty="0" smtClean="0">
                <a:latin typeface="+mn-ea"/>
              </a:rPr>
              <a:t>存储</a:t>
            </a:r>
            <a:r>
              <a:rPr lang="zh-CN" altLang="en-US" sz="2000" dirty="0" smtClean="0">
                <a:latin typeface="+mn-ea"/>
              </a:rPr>
              <a:t>于</a:t>
            </a:r>
            <a:r>
              <a:rPr lang="en-US" altLang="zh-CN" sz="2000" dirty="0" err="1" smtClean="0">
                <a:latin typeface="+mn-ea"/>
              </a:rPr>
              <a:t>LargeImageList</a:t>
            </a:r>
            <a:r>
              <a:rPr lang="zh-CN" altLang="zh-CN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SmallImageList</a:t>
            </a:r>
            <a:r>
              <a:rPr lang="zh-CN" altLang="zh-CN" sz="2000" dirty="0" smtClean="0">
                <a:latin typeface="+mn-ea"/>
              </a:rPr>
              <a:t>中</a:t>
            </a:r>
            <a:r>
              <a:rPr lang="zh-CN" altLang="en-US" sz="2000" dirty="0" smtClean="0"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22"/>
          <p:cNvSpPr>
            <a:spLocks noChangeArrowheads="1"/>
          </p:cNvSpPr>
          <p:nvPr/>
        </p:nvSpPr>
        <p:spPr bwMode="auto">
          <a:xfrm>
            <a:off x="3175" y="-17463"/>
            <a:ext cx="9180513" cy="63992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grpSp>
        <p:nvGrpSpPr>
          <p:cNvPr id="32771" name="Group 3" hidden="1"/>
          <p:cNvGrpSpPr>
            <a:grpSpLocks/>
          </p:cNvGrpSpPr>
          <p:nvPr/>
        </p:nvGrpSpPr>
        <p:grpSpPr bwMode="auto">
          <a:xfrm>
            <a:off x="323850" y="622300"/>
            <a:ext cx="8420100" cy="4994275"/>
            <a:chOff x="0" y="0"/>
            <a:chExt cx="7512582" cy="4453082"/>
          </a:xfrm>
        </p:grpSpPr>
        <p:sp>
          <p:nvSpPr>
            <p:cNvPr id="32785" name="矩形 50"/>
            <p:cNvSpPr>
              <a:spLocks noChangeArrowheads="1"/>
            </p:cNvSpPr>
            <p:nvPr/>
          </p:nvSpPr>
          <p:spPr bwMode="auto">
            <a:xfrm>
              <a:off x="5256585" y="585806"/>
              <a:ext cx="2160741" cy="1439910"/>
            </a:xfrm>
            <a:prstGeom prst="rect">
              <a:avLst/>
            </a:prstGeom>
            <a:solidFill>
              <a:srgbClr val="F19822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86" name="矩形 3"/>
            <p:cNvSpPr>
              <a:spLocks noChangeArrowheads="1"/>
            </p:cNvSpPr>
            <p:nvPr/>
          </p:nvSpPr>
          <p:spPr bwMode="auto">
            <a:xfrm>
              <a:off x="36516" y="11112"/>
              <a:ext cx="7371284" cy="358787"/>
            </a:xfrm>
            <a:prstGeom prst="rect">
              <a:avLst/>
            </a:prstGeom>
            <a:solidFill>
              <a:srgbClr val="66B64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87" name="TextBox 4"/>
            <p:cNvSpPr>
              <a:spLocks noChangeArrowheads="1"/>
            </p:cNvSpPr>
            <p:nvPr/>
          </p:nvSpPr>
          <p:spPr bwMode="auto">
            <a:xfrm>
              <a:off x="6271811" y="0"/>
              <a:ext cx="11150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Title Here</a:t>
              </a:r>
              <a:endParaRPr lang="zh-CN" altLang="en-US" b="1">
                <a:solidFill>
                  <a:srgbClr val="FFFFFF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32788" name="矩形 9"/>
            <p:cNvSpPr>
              <a:spLocks noChangeArrowheads="1"/>
            </p:cNvSpPr>
            <p:nvPr/>
          </p:nvSpPr>
          <p:spPr bwMode="auto">
            <a:xfrm>
              <a:off x="36516" y="2170183"/>
              <a:ext cx="2378243" cy="5746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32789" name="Group 8"/>
            <p:cNvGrpSpPr>
              <a:grpSpLocks/>
            </p:cNvGrpSpPr>
            <p:nvPr/>
          </p:nvGrpSpPr>
          <p:grpSpPr bwMode="auto">
            <a:xfrm>
              <a:off x="0" y="585207"/>
              <a:ext cx="1468298" cy="1440309"/>
              <a:chOff x="0" y="0"/>
              <a:chExt cx="1468298" cy="1440309"/>
            </a:xfrm>
          </p:grpSpPr>
          <p:sp>
            <p:nvSpPr>
              <p:cNvPr id="32814" name="矩形 1"/>
              <p:cNvSpPr>
                <a:spLocks noChangeArrowheads="1"/>
              </p:cNvSpPr>
              <p:nvPr/>
            </p:nvSpPr>
            <p:spPr bwMode="auto">
              <a:xfrm>
                <a:off x="36516" y="599"/>
                <a:ext cx="1406625" cy="1439910"/>
              </a:xfrm>
              <a:prstGeom prst="rect">
                <a:avLst/>
              </a:prstGeom>
              <a:solidFill>
                <a:srgbClr val="6CBF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32815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008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16" name="TextBox 2"/>
              <p:cNvSpPr>
                <a:spLocks noChangeArrowheads="1"/>
              </p:cNvSpPr>
              <p:nvPr/>
            </p:nvSpPr>
            <p:spPr bwMode="auto">
              <a:xfrm>
                <a:off x="412261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Data 1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</p:txBody>
          </p:sp>
          <p:sp>
            <p:nvSpPr>
              <p:cNvPr id="32817" name="TextBox 39"/>
              <p:cNvSpPr>
                <a:spLocks noChangeArrowheads="1"/>
              </p:cNvSpPr>
              <p:nvPr/>
            </p:nvSpPr>
            <p:spPr bwMode="auto">
              <a:xfrm>
                <a:off x="0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</p:txBody>
          </p:sp>
        </p:grpSp>
        <p:grpSp>
          <p:nvGrpSpPr>
            <p:cNvPr id="32790" name="Group 13"/>
            <p:cNvGrpSpPr>
              <a:grpSpLocks/>
            </p:cNvGrpSpPr>
            <p:nvPr/>
          </p:nvGrpSpPr>
          <p:grpSpPr bwMode="auto">
            <a:xfrm>
              <a:off x="1548432" y="585207"/>
              <a:ext cx="1599923" cy="1440307"/>
              <a:chOff x="0" y="0"/>
              <a:chExt cx="1599923" cy="1440307"/>
            </a:xfrm>
          </p:grpSpPr>
          <p:sp>
            <p:nvSpPr>
              <p:cNvPr id="32810" name="矩形 5"/>
              <p:cNvSpPr>
                <a:spLocks noChangeArrowheads="1"/>
              </p:cNvSpPr>
              <p:nvPr/>
            </p:nvSpPr>
            <p:spPr bwMode="auto">
              <a:xfrm>
                <a:off x="-510" y="599"/>
                <a:ext cx="1600313" cy="1439910"/>
              </a:xfrm>
              <a:prstGeom prst="rect">
                <a:avLst/>
              </a:prstGeom>
              <a:solidFill>
                <a:srgbClr val="18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32811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8227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12" name="TextBox 18"/>
              <p:cNvSpPr>
                <a:spLocks noChangeArrowheads="1"/>
              </p:cNvSpPr>
              <p:nvPr/>
            </p:nvSpPr>
            <p:spPr bwMode="auto">
              <a:xfrm>
                <a:off x="426125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Data 2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</p:txBody>
          </p:sp>
          <p:sp>
            <p:nvSpPr>
              <p:cNvPr id="32813" name="TextBox 42"/>
              <p:cNvSpPr>
                <a:spLocks noChangeArrowheads="1"/>
              </p:cNvSpPr>
              <p:nvPr/>
            </p:nvSpPr>
            <p:spPr bwMode="auto">
              <a:xfrm>
                <a:off x="131625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</p:txBody>
          </p:sp>
        </p:grpSp>
        <p:sp>
          <p:nvSpPr>
            <p:cNvPr id="32791" name="矩形 51"/>
            <p:cNvSpPr>
              <a:spLocks noChangeArrowheads="1"/>
            </p:cNvSpPr>
            <p:nvPr/>
          </p:nvSpPr>
          <p:spPr bwMode="auto">
            <a:xfrm>
              <a:off x="3264132" y="585806"/>
              <a:ext cx="1921011" cy="1439910"/>
            </a:xfrm>
            <a:prstGeom prst="rect">
              <a:avLst/>
            </a:prstGeom>
            <a:solidFill>
              <a:srgbClr val="E61F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92" name="TextBox 55"/>
            <p:cNvSpPr>
              <a:spLocks noChangeArrowheads="1"/>
            </p:cNvSpPr>
            <p:nvPr/>
          </p:nvSpPr>
          <p:spPr bwMode="auto">
            <a:xfrm>
              <a:off x="3312368" y="989295"/>
              <a:ext cx="146829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 bla bla bla bla bla bla 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  <p:grpSp>
          <p:nvGrpSpPr>
            <p:cNvPr id="32793" name="Group 20"/>
            <p:cNvGrpSpPr>
              <a:grpSpLocks/>
            </p:cNvGrpSpPr>
            <p:nvPr/>
          </p:nvGrpSpPr>
          <p:grpSpPr bwMode="auto">
            <a:xfrm>
              <a:off x="5312476" y="627898"/>
              <a:ext cx="2200106" cy="1121461"/>
              <a:chOff x="0" y="0"/>
              <a:chExt cx="2200106" cy="1121461"/>
            </a:xfrm>
          </p:grpSpPr>
          <p:pic>
            <p:nvPicPr>
              <p:cNvPr id="32807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15096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08" name="TextBox 56"/>
              <p:cNvSpPr>
                <a:spLocks noChangeArrowheads="1"/>
              </p:cNvSpPr>
              <p:nvPr/>
            </p:nvSpPr>
            <p:spPr bwMode="auto">
              <a:xfrm>
                <a:off x="313566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Data 4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</p:txBody>
          </p:sp>
          <p:sp>
            <p:nvSpPr>
              <p:cNvPr id="32809" name="TextBox 57"/>
              <p:cNvSpPr>
                <a:spLocks noChangeArrowheads="1"/>
              </p:cNvSpPr>
              <p:nvPr/>
            </p:nvSpPr>
            <p:spPr bwMode="auto">
              <a:xfrm>
                <a:off x="296963" y="382797"/>
                <a:ext cx="1903143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Bla bla bla bla bla 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</p:txBody>
          </p:sp>
        </p:grpSp>
        <p:grpSp>
          <p:nvGrpSpPr>
            <p:cNvPr id="32794" name="Group 24"/>
            <p:cNvGrpSpPr>
              <a:grpSpLocks/>
            </p:cNvGrpSpPr>
            <p:nvPr/>
          </p:nvGrpSpPr>
          <p:grpSpPr bwMode="auto">
            <a:xfrm>
              <a:off x="3317651" y="624322"/>
              <a:ext cx="1146374" cy="369332"/>
              <a:chOff x="0" y="0"/>
              <a:chExt cx="1146374" cy="369332"/>
            </a:xfrm>
          </p:grpSpPr>
          <p:pic>
            <p:nvPicPr>
              <p:cNvPr id="32805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7495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806" name="TextBox 69"/>
              <p:cNvSpPr>
                <a:spLocks noChangeArrowheads="1"/>
              </p:cNvSpPr>
              <p:nvPr/>
            </p:nvSpPr>
            <p:spPr bwMode="auto">
              <a:xfrm>
                <a:off x="342500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rPr>
                  <a:t>Data 3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endParaRPr>
              </a:p>
            </p:txBody>
          </p:sp>
        </p:grpSp>
        <p:sp>
          <p:nvSpPr>
            <p:cNvPr id="32795" name="TextBox 21"/>
            <p:cNvSpPr>
              <a:spLocks noChangeArrowheads="1"/>
            </p:cNvSpPr>
            <p:nvPr/>
          </p:nvSpPr>
          <p:spPr bwMode="auto">
            <a:xfrm>
              <a:off x="23815" y="2125731"/>
              <a:ext cx="2351254" cy="584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3200" b="1">
                  <a:solidFill>
                    <a:srgbClr val="04AEDA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Conclusion ..</a:t>
              </a:r>
              <a:endParaRPr lang="zh-CN" altLang="en-US" sz="3200" b="1">
                <a:solidFill>
                  <a:srgbClr val="04AEDA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32796" name="矩形 72"/>
            <p:cNvSpPr>
              <a:spLocks noChangeArrowheads="1"/>
            </p:cNvSpPr>
            <p:nvPr/>
          </p:nvSpPr>
          <p:spPr bwMode="auto">
            <a:xfrm>
              <a:off x="36516" y="3105251"/>
              <a:ext cx="2378243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97" name="矩形 76"/>
            <p:cNvSpPr>
              <a:spLocks noChangeArrowheads="1"/>
            </p:cNvSpPr>
            <p:nvPr/>
          </p:nvSpPr>
          <p:spPr bwMode="auto">
            <a:xfrm>
              <a:off x="2560819" y="3105251"/>
              <a:ext cx="2297275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98" name="矩形 77"/>
            <p:cNvSpPr>
              <a:spLocks noChangeArrowheads="1"/>
            </p:cNvSpPr>
            <p:nvPr/>
          </p:nvSpPr>
          <p:spPr bwMode="auto">
            <a:xfrm>
              <a:off x="5004155" y="3105251"/>
              <a:ext cx="2414758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99" name="TextBox 80"/>
            <p:cNvSpPr>
              <a:spLocks noChangeArrowheads="1"/>
            </p:cNvSpPr>
            <p:nvPr/>
          </p:nvSpPr>
          <p:spPr bwMode="auto">
            <a:xfrm>
              <a:off x="278465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  <p:pic>
          <p:nvPicPr>
            <p:cNvPr id="32800" name="Picture 2" descr="C:\Users\ShiYanch\Desktop\PNG\Communications\Blue\MB_0011_pe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524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5371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6119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03" name="TextBox 85"/>
            <p:cNvSpPr>
              <a:spLocks noChangeArrowheads="1"/>
            </p:cNvSpPr>
            <p:nvPr/>
          </p:nvSpPr>
          <p:spPr bwMode="auto">
            <a:xfrm>
              <a:off x="2808311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32804" name="TextBox 86"/>
            <p:cNvSpPr>
              <a:spLocks noChangeArrowheads="1"/>
            </p:cNvSpPr>
            <p:nvPr/>
          </p:nvSpPr>
          <p:spPr bwMode="auto">
            <a:xfrm>
              <a:off x="5256584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</p:grpSp>
      <p:grpSp>
        <p:nvGrpSpPr>
          <p:cNvPr id="32772" name="Group 37"/>
          <p:cNvGrpSpPr>
            <a:grpSpLocks/>
          </p:cNvGrpSpPr>
          <p:nvPr/>
        </p:nvGrpSpPr>
        <p:grpSpPr bwMode="auto">
          <a:xfrm>
            <a:off x="588963" y="620713"/>
            <a:ext cx="8023225" cy="5329237"/>
            <a:chOff x="0" y="0"/>
            <a:chExt cx="8023225" cy="5329237"/>
          </a:xfrm>
        </p:grpSpPr>
        <p:sp>
          <p:nvSpPr>
            <p:cNvPr id="32773" name="矩形 118"/>
            <p:cNvSpPr>
              <a:spLocks noChangeArrowheads="1"/>
            </p:cNvSpPr>
            <p:nvPr/>
          </p:nvSpPr>
          <p:spPr bwMode="auto">
            <a:xfrm>
              <a:off x="2620962" y="1817687"/>
              <a:ext cx="2543175" cy="1714500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74" name="矩形 7"/>
            <p:cNvSpPr>
              <a:spLocks noChangeArrowheads="1"/>
            </p:cNvSpPr>
            <p:nvPr/>
          </p:nvSpPr>
          <p:spPr bwMode="auto">
            <a:xfrm>
              <a:off x="0" y="0"/>
              <a:ext cx="2474912" cy="1703387"/>
            </a:xfrm>
            <a:prstGeom prst="rect">
              <a:avLst/>
            </a:prstGeom>
            <a:solidFill>
              <a:srgbClr val="18DCD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75" name="矩形 122"/>
            <p:cNvSpPr>
              <a:spLocks noChangeArrowheads="1"/>
            </p:cNvSpPr>
            <p:nvPr/>
          </p:nvSpPr>
          <p:spPr bwMode="auto">
            <a:xfrm>
              <a:off x="5300662" y="3665537"/>
              <a:ext cx="2722563" cy="16637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32776" name="TextBox 19"/>
            <p:cNvSpPr>
              <a:spLocks noChangeArrowheads="1"/>
            </p:cNvSpPr>
            <p:nvPr/>
          </p:nvSpPr>
          <p:spPr bwMode="auto">
            <a:xfrm>
              <a:off x="2620962" y="2386012"/>
              <a:ext cx="2460625" cy="53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谢谢观看</a:t>
              </a: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2777" name="Picture 43" descr="11666407_1337333490213_800x60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99075" y="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8" name="Picture 45" descr="18606554_1362377533144_800x6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99075" y="182880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9" name="Picture 46" descr="22793001_1372648074589_800x60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700" y="3665537"/>
              <a:ext cx="2463800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0" name="Picture 47" descr="22174720_1371435271328_800x60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20962" y="3665537"/>
              <a:ext cx="2543175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2" name="图片 18" descr="1108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22550" y="0"/>
              <a:ext cx="2541587" cy="170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3" name="图片 21" descr="b_1323856864476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700" y="1836737"/>
              <a:ext cx="2463800" cy="169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84" name="矩形 14"/>
            <p:cNvSpPr>
              <a:spLocks noChangeArrowheads="1"/>
            </p:cNvSpPr>
            <p:nvPr/>
          </p:nvSpPr>
          <p:spPr bwMode="auto">
            <a:xfrm>
              <a:off x="5840425" y="4165609"/>
              <a:ext cx="1624013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600" b="1">
                  <a:solidFill>
                    <a:srgbClr val="FFFFFF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理论内容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2879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学习</a:t>
            </a:r>
            <a:r>
              <a:rPr lang="zh-CN" altLang="zh-CN" dirty="0" smtClean="0">
                <a:latin typeface="+mn-ea"/>
              </a:rPr>
              <a:t>树</a:t>
            </a:r>
            <a:r>
              <a:rPr lang="zh-CN" altLang="zh-CN" dirty="0">
                <a:latin typeface="+mn-ea"/>
              </a:rPr>
              <a:t>型控件</a:t>
            </a:r>
            <a:r>
              <a:rPr lang="en-US" altLang="zh-CN" dirty="0" err="1">
                <a:latin typeface="+mn-ea"/>
              </a:rPr>
              <a:t>TreeView</a:t>
            </a:r>
            <a:r>
              <a:rPr lang="zh-CN" altLang="zh-CN" dirty="0">
                <a:latin typeface="+mn-ea"/>
              </a:rPr>
              <a:t>的</a:t>
            </a:r>
            <a:r>
              <a:rPr lang="zh-CN" altLang="zh-CN" dirty="0" smtClean="0">
                <a:latin typeface="+mn-ea"/>
              </a:rPr>
              <a:t>用法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学习</a:t>
            </a:r>
            <a:r>
              <a:rPr lang="zh-CN" altLang="zh-CN" dirty="0">
                <a:latin typeface="+mn-ea"/>
              </a:rPr>
              <a:t>列表视图</a:t>
            </a:r>
            <a:r>
              <a:rPr lang="en-US" altLang="zh-CN" dirty="0" err="1">
                <a:latin typeface="+mn-ea"/>
              </a:rPr>
              <a:t>ListView</a:t>
            </a:r>
            <a:r>
              <a:rPr lang="zh-CN" altLang="zh-CN" dirty="0">
                <a:latin typeface="+mn-ea"/>
              </a:rPr>
              <a:t>控件的用法</a:t>
            </a:r>
            <a:r>
              <a:rPr lang="en-US" altLang="zh-CN" dirty="0" smtClean="0">
                <a:latin typeface="+mn-ea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TreeView</a:t>
            </a:r>
            <a:r>
              <a:rPr lang="zh-CN" altLang="en-US" smtClean="0"/>
              <a:t>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285750" y="2074863"/>
            <a:ext cx="8229600" cy="322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itchFamily="34" charset="-122"/>
              </a:rPr>
              <a:t>树型控件</a:t>
            </a:r>
            <a:r>
              <a:rPr lang="en-US" altLang="zh-CN" sz="2400" smtClean="0">
                <a:latin typeface="微软雅黑" pitchFamily="34" charset="-122"/>
              </a:rPr>
              <a:t>TreeView</a:t>
            </a: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用于显示具有层次结构的数据</a:t>
            </a:r>
            <a:endParaRPr lang="en-US" altLang="zh-CN" sz="2000" smtClean="0">
              <a:latin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由层叠的节点（</a:t>
            </a:r>
            <a:r>
              <a:rPr lang="en-US" altLang="zh-CN" sz="2000" smtClean="0">
                <a:latin typeface="微软雅黑" pitchFamily="34" charset="-122"/>
              </a:rPr>
              <a:t>Node</a:t>
            </a:r>
            <a:r>
              <a:rPr lang="zh-CN" altLang="en-US" sz="2000" smtClean="0">
                <a:latin typeface="微软雅黑" pitchFamily="34" charset="-122"/>
              </a:rPr>
              <a:t>）分支构成，每个节点由图像和标签组成</a:t>
            </a:r>
            <a:endParaRPr lang="en-US" altLang="zh-CN" sz="2000" smtClean="0">
              <a:latin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每个</a:t>
            </a:r>
            <a:r>
              <a:rPr lang="en-US" altLang="zh-CN" sz="2000" smtClean="0">
                <a:latin typeface="微软雅黑" pitchFamily="34" charset="-122"/>
              </a:rPr>
              <a:t>TreeView</a:t>
            </a:r>
            <a:r>
              <a:rPr lang="zh-CN" altLang="en-US" sz="2000" smtClean="0">
                <a:latin typeface="微软雅黑" pitchFamily="34" charset="-122"/>
              </a:rPr>
              <a:t>控件均包含一个或多个根节点，根节点下面包含多个子节点，子节点下面还可以包含子节点。</a:t>
            </a:r>
            <a:endParaRPr lang="en-US" altLang="zh-CN" sz="2000" smtClean="0">
              <a:latin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包含子节点的节点可以展开或折叠</a:t>
            </a:r>
          </a:p>
          <a:p>
            <a:pPr lvl="3">
              <a:lnSpc>
                <a:spcPct val="150000"/>
              </a:lnSpc>
            </a:pPr>
            <a:endParaRPr lang="zh-CN" altLang="en-US" sz="1600" smtClean="0"/>
          </a:p>
        </p:txBody>
      </p:sp>
      <p:pic>
        <p:nvPicPr>
          <p:cNvPr id="4" name="图片 8" descr="说明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166813"/>
            <a:ext cx="7056437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833438" y="2112963"/>
            <a:ext cx="1938337" cy="39449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2339975" y="4402138"/>
            <a:ext cx="2736850" cy="430212"/>
          </a:xfrm>
          <a:prstGeom prst="wedgeRoundRectCallout">
            <a:avLst>
              <a:gd name="adj1" fmla="val -64963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资源管理器中的树型控件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TreeView</a:t>
            </a:r>
            <a:r>
              <a:rPr lang="zh-CN" altLang="en-US" smtClean="0"/>
              <a:t>控件的常用属性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88" y="14128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latin typeface="+mn-ea"/>
              </a:rPr>
              <a:t>TreeView</a:t>
            </a:r>
            <a:r>
              <a:rPr lang="zh-CN" altLang="en-US" dirty="0" smtClean="0">
                <a:latin typeface="+mn-ea"/>
              </a:rPr>
              <a:t>控件的常用属性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7363" y="2219325"/>
          <a:ext cx="8147050" cy="3129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6238"/>
                <a:gridCol w="5410812"/>
              </a:tblGrid>
              <a:tr h="3707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属性</a:t>
                      </a:r>
                      <a:endParaRPr lang="zh-CN" altLang="en-US" sz="1800" dirty="0"/>
                    </a:p>
                  </a:txBody>
                  <a:tcPr marL="91438" marR="9143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L="91438" marR="9143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获取或设置控件的名称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Nodes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TreeView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控件根节点集合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SelectedNode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获取或设置当前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TreeView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控件中选定的树节点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ImageList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获取或设置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TreeView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中所使用的图像集，关联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ImageList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控件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ImageIndex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获取或设置树节点显示的图像在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ImageList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图像集中的索引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SelectedImgeIndex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获取或设置节点被选中时显示的图像在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ImageList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图像集中的索引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TreeView</a:t>
            </a:r>
            <a:r>
              <a:rPr lang="zh-CN" altLang="en-US" smtClean="0"/>
              <a:t>控件的常用事件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88" y="14128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latin typeface="+mn-ea"/>
              </a:rPr>
              <a:t>TreeView</a:t>
            </a:r>
            <a:r>
              <a:rPr lang="zh-CN" altLang="en-US" dirty="0" smtClean="0">
                <a:latin typeface="+mn-ea"/>
              </a:rPr>
              <a:t>控件的常用事件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7363" y="2219325"/>
          <a:ext cx="81470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6238"/>
                <a:gridCol w="5410812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事件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说明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AfterCollapse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在折叠树节点后触发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AfterExpand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在展开树节点后触发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AfterSelect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在更改选中节点后触发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在点击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TreeView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控件时触发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5" descr="注意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88" y="4221163"/>
            <a:ext cx="19653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60413" y="5111750"/>
            <a:ext cx="8229600" cy="11858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 smtClean="0">
                <a:latin typeface="+mn-ea"/>
              </a:rPr>
              <a:t>对</a:t>
            </a:r>
            <a:r>
              <a:rPr lang="en-US" altLang="zh-CN" sz="2400" kern="0" dirty="0" err="1" smtClean="0">
                <a:latin typeface="+mn-ea"/>
              </a:rPr>
              <a:t>TreeView</a:t>
            </a:r>
            <a:r>
              <a:rPr lang="zh-CN" altLang="en-US" sz="2400" kern="0" dirty="0" smtClean="0">
                <a:latin typeface="+mn-ea"/>
              </a:rPr>
              <a:t>控件的操作，其本质是对树节点的操作。</a:t>
            </a:r>
            <a:endParaRPr lang="en-US" altLang="zh-CN" sz="2400" kern="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kern="0" dirty="0" smtClean="0">
                <a:latin typeface="+mn-ea"/>
              </a:rPr>
              <a:t>无论是根节点，还是子节点都是</a:t>
            </a:r>
            <a:r>
              <a:rPr lang="en-US" altLang="zh-CN" sz="2400" kern="0" dirty="0" err="1" smtClean="0">
                <a:latin typeface="+mn-ea"/>
              </a:rPr>
              <a:t>TreeNode</a:t>
            </a:r>
            <a:r>
              <a:rPr lang="zh-CN" altLang="en-US" sz="2400" kern="0" dirty="0" smtClean="0">
                <a:latin typeface="+mn-ea"/>
              </a:rPr>
              <a:t>对象。</a:t>
            </a:r>
            <a:endParaRPr lang="zh-CN" altLang="en-US" sz="24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添加、删除树节点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813" y="1778000"/>
            <a:ext cx="8229600" cy="2592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添加、删除树节点是</a:t>
            </a:r>
            <a:r>
              <a:rPr lang="en-US" altLang="zh-CN" sz="2400" smtClean="0"/>
              <a:t>TreeView</a:t>
            </a:r>
            <a:r>
              <a:rPr lang="zh-CN" altLang="en-US" sz="2400" smtClean="0"/>
              <a:t>控件的基本操作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添加树节点有两种方式实现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在</a:t>
            </a:r>
            <a:r>
              <a:rPr lang="en-US" altLang="zh-CN" sz="2000" smtClean="0">
                <a:latin typeface="微软雅黑" pitchFamily="34" charset="-122"/>
              </a:rPr>
              <a:t>TreeNode</a:t>
            </a:r>
            <a:r>
              <a:rPr lang="zh-CN" altLang="en-US" sz="2000" smtClean="0">
                <a:latin typeface="微软雅黑" pitchFamily="34" charset="-122"/>
              </a:rPr>
              <a:t>编辑器中添加、删除树节点</a:t>
            </a:r>
            <a:endParaRPr lang="en-US" altLang="zh-CN" sz="2000" smtClean="0">
              <a:latin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通过代码添加、删除树节点</a:t>
            </a: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810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425" y="3919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7988" y="4721225"/>
            <a:ext cx="82296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latin typeface="微软雅黑" pitchFamily="34" charset="-122"/>
              </a:rPr>
              <a:t>使用</a:t>
            </a:r>
            <a:r>
              <a:rPr lang="en-US" altLang="zh-CN" sz="2400">
                <a:latin typeface="微软雅黑" pitchFamily="34" charset="-122"/>
              </a:rPr>
              <a:t>TreeView</a:t>
            </a:r>
            <a:r>
              <a:rPr lang="zh-CN" altLang="en-US" sz="2400">
                <a:latin typeface="微软雅黑" pitchFamily="34" charset="-122"/>
              </a:rPr>
              <a:t>控件展示腾讯公司管理团队信息</a:t>
            </a:r>
            <a:endParaRPr lang="en-US" altLang="zh-CN" sz="2400">
              <a:latin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</a:rPr>
              <a:t>添加树节点，描述腾讯管理团队成员的职称和姓名</a:t>
            </a:r>
            <a:endParaRPr lang="en-US" altLang="zh-CN" sz="2000">
              <a:latin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</a:rPr>
              <a:t>分别使用</a:t>
            </a:r>
            <a:r>
              <a:rPr lang="en-US" altLang="zh-CN" sz="2000">
                <a:latin typeface="微软雅黑" pitchFamily="34" charset="-122"/>
              </a:rPr>
              <a:t>TreeNode</a:t>
            </a:r>
            <a:r>
              <a:rPr lang="zh-CN" altLang="en-US" sz="2000">
                <a:latin typeface="微软雅黑" pitchFamily="34" charset="-122"/>
              </a:rPr>
              <a:t>编辑器和编写代码两种方式实现</a:t>
            </a:r>
            <a:endParaRPr lang="en-US" altLang="zh-CN" sz="2000">
              <a:latin typeface="微软雅黑" pitchFamily="34" charset="-122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1835150" y="5794375"/>
            <a:ext cx="5473700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</a:rPr>
              <a:t>运行效果</a:t>
            </a:r>
          </a:p>
        </p:txBody>
      </p:sp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75" y="1844675"/>
            <a:ext cx="459105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3019425" y="2476500"/>
            <a:ext cx="2160588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5384800" y="2476500"/>
            <a:ext cx="1116013" cy="430213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根节点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3019425" y="2835275"/>
            <a:ext cx="2160588" cy="22336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5327650" y="3846513"/>
            <a:ext cx="1508125" cy="430212"/>
          </a:xfrm>
          <a:prstGeom prst="wedgeRoundRectCallout">
            <a:avLst>
              <a:gd name="adj1" fmla="val -71352"/>
              <a:gd name="adj2" fmla="val -2136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管理团队成员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159000" y="276225"/>
            <a:ext cx="6985000" cy="561975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TreeNode</a:t>
            </a:r>
            <a:r>
              <a:rPr lang="zh-CN" altLang="en-US" smtClean="0"/>
              <a:t>编辑器添加删除树节点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2027238"/>
            <a:ext cx="8229600" cy="28416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实现步骤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添加窗体“</a:t>
            </a:r>
            <a:r>
              <a:rPr lang="en-US" altLang="zh-CN" sz="2000" dirty="0" err="1"/>
              <a:t>TreeViewForm</a:t>
            </a:r>
            <a:r>
              <a:rPr lang="zh-CN" altLang="zh-CN" sz="2000" dirty="0"/>
              <a:t>”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并</a:t>
            </a:r>
            <a:r>
              <a:rPr lang="zh-CN" altLang="zh-CN" sz="2000" dirty="0" smtClean="0"/>
              <a:t>向</a:t>
            </a:r>
            <a:r>
              <a:rPr lang="zh-CN" altLang="zh-CN" sz="2000" dirty="0"/>
              <a:t>其中拖入</a:t>
            </a:r>
            <a:r>
              <a:rPr lang="en-US" altLang="zh-CN" sz="2000" dirty="0" err="1"/>
              <a:t>TreeView</a:t>
            </a:r>
            <a:r>
              <a:rPr lang="zh-CN" altLang="zh-CN" sz="2000" dirty="0"/>
              <a:t>控件。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选中</a:t>
            </a:r>
            <a:r>
              <a:rPr lang="en-US" altLang="zh-CN" sz="2000" dirty="0" err="1"/>
              <a:t>TreeView</a:t>
            </a:r>
            <a:r>
              <a:rPr lang="zh-CN" altLang="zh-CN" sz="2000" dirty="0"/>
              <a:t>控件，点击右</a:t>
            </a:r>
            <a:r>
              <a:rPr lang="zh-CN" altLang="zh-CN" sz="2000" dirty="0" smtClean="0"/>
              <a:t>上角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小</a:t>
            </a:r>
            <a:r>
              <a:rPr lang="zh-CN" altLang="zh-CN" sz="2000" dirty="0"/>
              <a:t>三角</a:t>
            </a:r>
            <a:r>
              <a:rPr lang="zh-CN" altLang="zh-CN" sz="2000" dirty="0" smtClean="0"/>
              <a:t>图标</a:t>
            </a:r>
            <a:r>
              <a:rPr lang="zh-CN" altLang="en-US" sz="2000" dirty="0" smtClean="0"/>
              <a:t>，弹出快捷菜单。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点击“编辑节点”，打开“</a:t>
            </a:r>
            <a:r>
              <a:rPr lang="en-US" altLang="zh-CN" sz="2000" dirty="0" err="1" smtClean="0">
                <a:latin typeface="+mn-ea"/>
              </a:rPr>
              <a:t>TreeNode</a:t>
            </a:r>
            <a:r>
              <a:rPr lang="zh-CN" altLang="en-US" sz="2000" dirty="0" smtClean="0">
                <a:latin typeface="+mn-ea"/>
              </a:rPr>
              <a:t>编辑器”，按层级关系添加树节点，同时也可以删除树节点。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2000" dirty="0">
              <a:latin typeface="+mn-ea"/>
            </a:endParaRP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125538"/>
            <a:ext cx="72739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4230688" y="3644900"/>
            <a:ext cx="3222625" cy="334963"/>
          </a:xfrm>
          <a:prstGeom prst="wedgeRoundRectCallout">
            <a:avLst>
              <a:gd name="adj1" fmla="val -56398"/>
              <a:gd name="adj2" fmla="val 223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点击，打开“</a:t>
            </a:r>
            <a:r>
              <a:rPr lang="en-US" altLang="zh-CN" sz="1600" b="1"/>
              <a:t>TreeNode</a:t>
            </a:r>
            <a:r>
              <a:rPr lang="zh-CN" altLang="en-US" sz="1600" b="1"/>
              <a:t>编辑器”</a:t>
            </a:r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4572000" y="4267200"/>
            <a:ext cx="3602038" cy="373063"/>
          </a:xfrm>
          <a:prstGeom prst="wedgeRoundRectCallout">
            <a:avLst>
              <a:gd name="adj1" fmla="val -56093"/>
              <a:gd name="adj2" fmla="val 223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点击，使</a:t>
            </a:r>
            <a:r>
              <a:rPr lang="en-US" altLang="zh-CN" sz="1600" b="1"/>
              <a:t>TreeView</a:t>
            </a:r>
            <a:r>
              <a:rPr lang="zh-CN" altLang="en-US" sz="1600" b="1"/>
              <a:t>控件在窗体内填充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850" y="1125538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788988" y="5273675"/>
            <a:ext cx="3638550" cy="469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4679950" y="5273675"/>
            <a:ext cx="2309813" cy="430213"/>
          </a:xfrm>
          <a:prstGeom prst="wedgeRoundRectCallout">
            <a:avLst>
              <a:gd name="adj1" fmla="val -66111"/>
              <a:gd name="adj2" fmla="val 1302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/>
              <a:t>按层级关系添加树节点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5291138" y="4352925"/>
            <a:ext cx="2852737" cy="2555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2770188" y="4300538"/>
            <a:ext cx="2309812" cy="430212"/>
          </a:xfrm>
          <a:prstGeom prst="wedgeRoundRectCallout">
            <a:avLst>
              <a:gd name="adj1" fmla="val 63134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/>
              <a:t> </a:t>
            </a:r>
            <a:r>
              <a:rPr lang="zh-CN" altLang="en-US" sz="1600" b="1"/>
              <a:t>树节点中显示的文本</a:t>
            </a: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4449763" y="2538413"/>
            <a:ext cx="336550" cy="358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圆角矩形标注 7"/>
          <p:cNvSpPr>
            <a:spLocks noChangeArrowheads="1"/>
          </p:cNvSpPr>
          <p:nvPr/>
        </p:nvSpPr>
        <p:spPr bwMode="auto">
          <a:xfrm>
            <a:off x="1905000" y="2598738"/>
            <a:ext cx="2370138" cy="430212"/>
          </a:xfrm>
          <a:prstGeom prst="wedgeRoundRectCallout">
            <a:avLst>
              <a:gd name="adj1" fmla="val 63134"/>
              <a:gd name="adj2" fmla="val -18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/>
              <a:t> </a:t>
            </a:r>
            <a:r>
              <a:rPr lang="zh-CN" altLang="en-US" sz="1600" b="1"/>
              <a:t>选中节点后，点击删除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通过代码添加树节点</a:t>
            </a:r>
          </a:p>
        </p:txBody>
      </p:sp>
      <p:pic>
        <p:nvPicPr>
          <p:cNvPr id="5" name="图片 11" descr="思考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88925" y="2111375"/>
            <a:ext cx="8855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400"/>
              <a:t>如果</a:t>
            </a:r>
            <a:r>
              <a:rPr lang="en-US" altLang="zh-CN" sz="2400">
                <a:latin typeface="微软雅黑" pitchFamily="34" charset="-122"/>
              </a:rPr>
              <a:t>TreeView</a:t>
            </a:r>
            <a:r>
              <a:rPr lang="zh-CN" altLang="en-US" sz="2400"/>
              <a:t>中的节点需要从数据库动态加载，则如何实现？</a:t>
            </a:r>
          </a:p>
        </p:txBody>
      </p:sp>
      <p:pic>
        <p:nvPicPr>
          <p:cNvPr id="8" name="图片 13" descr="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58762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88925" y="3489325"/>
            <a:ext cx="8531225" cy="22431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kern="0" dirty="0" err="1" smtClean="0">
                <a:latin typeface="+mn-ea"/>
              </a:rPr>
              <a:t>TreeNode</a:t>
            </a:r>
            <a:r>
              <a:rPr lang="zh-CN" altLang="en-US" sz="2400" kern="0" dirty="0" smtClean="0">
                <a:latin typeface="+mn-ea"/>
              </a:rPr>
              <a:t>编辑器中只能手动添加、删除树节点</a:t>
            </a:r>
            <a:endParaRPr lang="en-US" altLang="zh-CN" sz="2400" kern="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kern="0" dirty="0" smtClean="0">
                <a:latin typeface="+mn-ea"/>
              </a:rPr>
              <a:t>如果需要动态添加、删除树节点，必须通过编码实现</a:t>
            </a:r>
            <a:endParaRPr lang="en-US" altLang="zh-CN" sz="2400" kern="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kern="0" dirty="0" smtClean="0">
                <a:latin typeface="+mn-ea"/>
              </a:rPr>
              <a:t>创建</a:t>
            </a:r>
            <a:r>
              <a:rPr lang="en-US" altLang="zh-CN" sz="2000" kern="0" dirty="0" err="1" smtClean="0">
                <a:latin typeface="+mn-ea"/>
              </a:rPr>
              <a:t>TreeNode</a:t>
            </a:r>
            <a:r>
              <a:rPr lang="zh-CN" altLang="en-US" sz="2000" kern="0" dirty="0" smtClean="0">
                <a:latin typeface="+mn-ea"/>
              </a:rPr>
              <a:t>树节点对象，并设置标签文本和图标</a:t>
            </a:r>
            <a:endParaRPr lang="en-US" altLang="zh-CN" sz="2000" kern="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kern="0" dirty="0" smtClean="0">
                <a:latin typeface="+mn-ea"/>
              </a:rPr>
              <a:t>根据层级关系，将</a:t>
            </a:r>
            <a:r>
              <a:rPr lang="en-US" altLang="zh-CN" sz="2000" kern="0" dirty="0" err="1" smtClean="0">
                <a:latin typeface="+mn-ea"/>
              </a:rPr>
              <a:t>TreeNode</a:t>
            </a:r>
            <a:r>
              <a:rPr lang="zh-CN" altLang="en-US" sz="2000" kern="0" dirty="0" smtClean="0">
                <a:latin typeface="+mn-ea"/>
              </a:rPr>
              <a:t>树节点连接到对应父节点上</a:t>
            </a:r>
            <a:endParaRPr lang="en-US" altLang="zh-CN" sz="2000" kern="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Pages>0</Pages>
  <Words>3708</Words>
  <Characters>0</Characters>
  <Application>Microsoft Office PowerPoint</Application>
  <DocSecurity>0</DocSecurity>
  <PresentationFormat>全屏显示(4:3)</PresentationFormat>
  <Lines>0</Lines>
  <Paragraphs>374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默认设计模板</vt:lpstr>
      <vt:lpstr>默认设计模板_2</vt:lpstr>
      <vt:lpstr>幻灯片 1</vt:lpstr>
      <vt:lpstr>回顾</vt:lpstr>
      <vt:lpstr>理论内容</vt:lpstr>
      <vt:lpstr>TreeView </vt:lpstr>
      <vt:lpstr>TreeView控件的常用属性 </vt:lpstr>
      <vt:lpstr>TreeView控件的常用事件 </vt:lpstr>
      <vt:lpstr>添加、删除树节点</vt:lpstr>
      <vt:lpstr>使用TreeNode编辑器添加删除树节点</vt:lpstr>
      <vt:lpstr>通过代码添加树节点</vt:lpstr>
      <vt:lpstr>通过代码添加树节点</vt:lpstr>
      <vt:lpstr>通过代码删除树节点</vt:lpstr>
      <vt:lpstr>TreeView控件的常用操作</vt:lpstr>
      <vt:lpstr>为树节点添加图标</vt:lpstr>
      <vt:lpstr>响应事件，获取选中节点</vt:lpstr>
      <vt:lpstr>6.2   列表视图控件ListView</vt:lpstr>
      <vt:lpstr>ListView控件的常用属性</vt:lpstr>
      <vt:lpstr>ListView控件的常用事件和方法</vt:lpstr>
      <vt:lpstr>ListView控件的显示视图</vt:lpstr>
      <vt:lpstr>在ListView中添加删除项</vt:lpstr>
      <vt:lpstr>在ListView中添加删除项</vt:lpstr>
      <vt:lpstr>使用ListViewItem集合编辑器添加项</vt:lpstr>
      <vt:lpstr>使用代码为ListView添加项</vt:lpstr>
      <vt:lpstr>移除ListView控件中的项</vt:lpstr>
      <vt:lpstr>移除ListView控件中的项</vt:lpstr>
      <vt:lpstr>ListView视图切换</vt:lpstr>
      <vt:lpstr>ListView视图切换</vt:lpstr>
      <vt:lpstr>总结</vt:lpstr>
      <vt:lpstr>幻灯片 28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115</cp:revision>
  <dcterms:created xsi:type="dcterms:W3CDTF">2013-01-25T01:44:32Z</dcterms:created>
  <dcterms:modified xsi:type="dcterms:W3CDTF">2019-03-03T02:06:34Z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