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1" r:id="rId16"/>
    <p:sldId id="273" r:id="rId17"/>
    <p:sldId id="270" r:id="rId18"/>
    <p:sldId id="272" r:id="rId19"/>
    <p:sldId id="274" r:id="rId20"/>
    <p:sldId id="275" r:id="rId21"/>
    <p:sldId id="307" r:id="rId22"/>
    <p:sldId id="276" r:id="rId23"/>
    <p:sldId id="308" r:id="rId24"/>
    <p:sldId id="311" r:id="rId25"/>
    <p:sldId id="309" r:id="rId26"/>
    <p:sldId id="310" r:id="rId27"/>
    <p:sldId id="317" r:id="rId28"/>
    <p:sldId id="312" r:id="rId29"/>
    <p:sldId id="313" r:id="rId30"/>
    <p:sldId id="314" r:id="rId31"/>
    <p:sldId id="315" r:id="rId32"/>
    <p:sldId id="316" r:id="rId33"/>
    <p:sldId id="30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6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ADCCA-8253-4105-A634-0C1E0459C03F}" type="doc">
      <dgm:prSet loTypeId="urn:microsoft.com/office/officeart/2005/8/layout/vList6" loCatId="list" qsTypeId="urn:microsoft.com/office/officeart/2005/8/quickstyle/simple5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9ACBF248-6A21-45DC-BA79-567734C1D0C6}">
      <dgm:prSet phldrT="[文本]" custT="1"/>
      <dgm:spPr/>
      <dgm:t>
        <a:bodyPr/>
        <a:lstStyle/>
        <a:p>
          <a:r>
            <a:rPr lang="zh-CN" altLang="en-US" sz="4800" b="1" dirty="0">
              <a:latin typeface="微软雅黑" pitchFamily="34" charset="-122"/>
              <a:ea typeface="微软雅黑" pitchFamily="34" charset="-122"/>
            </a:rPr>
            <a:t>理论</a:t>
          </a:r>
        </a:p>
      </dgm:t>
    </dgm:pt>
    <dgm:pt modelId="{D28751E3-C7DA-43D0-8296-E90134B457D3}" type="par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00FDFE39-46A5-40A2-B9E4-5CB202FE8CDD}" type="sibTrans" cxnId="{811556A9-1DA4-4B11-A6C8-4262B2054131}">
      <dgm:prSet/>
      <dgm:spPr/>
      <dgm:t>
        <a:bodyPr/>
        <a:lstStyle/>
        <a:p>
          <a:endParaRPr lang="zh-CN" altLang="en-US"/>
        </a:p>
      </dgm:t>
    </dgm:pt>
    <dgm:pt modelId="{CA1C7C36-7D42-41BD-B8F3-6D87B1C0EFEC}">
      <dgm:prSet phldrT="[文本]" custT="1"/>
      <dgm:spPr/>
      <dgm:t>
        <a:bodyPr anchor="ctr"/>
        <a:lstStyle/>
        <a:p>
          <a:r>
            <a:rPr lang="en-US" altLang="zh-CN" sz="1600" b="1" dirty="0">
              <a:latin typeface="+mn-ea"/>
              <a:ea typeface="+mn-ea"/>
            </a:rPr>
            <a:t>Servlet</a:t>
          </a:r>
          <a:r>
            <a:rPr lang="zh-CN" altLang="en-US" sz="1600" b="1" dirty="0">
              <a:latin typeface="+mn-ea"/>
              <a:ea typeface="+mn-ea"/>
            </a:rPr>
            <a:t>概述</a:t>
          </a:r>
        </a:p>
      </dgm:t>
    </dgm:pt>
    <dgm:pt modelId="{004E8728-1EC0-4AD5-91A1-4A75062838CE}" type="par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1B8BA2EF-0EE2-4F26-A98A-54681EBB23C7}" type="sibTrans" cxnId="{E20D9702-9C92-4944-B4A9-88F170A9A61A}">
      <dgm:prSet/>
      <dgm:spPr/>
      <dgm:t>
        <a:bodyPr/>
        <a:lstStyle/>
        <a:p>
          <a:endParaRPr lang="zh-CN" altLang="en-US"/>
        </a:p>
      </dgm:t>
    </dgm:pt>
    <dgm:pt modelId="{EBAE87CD-AC39-4131-BCC4-56549EA5FEAB}">
      <dgm:prSet phldrT="[文本]" custT="1"/>
      <dgm:spPr/>
      <dgm:t>
        <a:bodyPr/>
        <a:lstStyle/>
        <a:p>
          <a:r>
            <a:rPr lang="zh-CN" altLang="en-US" sz="4800" b="1" dirty="0">
              <a:latin typeface="微软雅黑" pitchFamily="34" charset="-122"/>
              <a:ea typeface="微软雅黑" pitchFamily="34" charset="-122"/>
            </a:rPr>
            <a:t>实践</a:t>
          </a:r>
        </a:p>
      </dgm:t>
    </dgm:pt>
    <dgm:pt modelId="{CF019B95-5BE2-4BE9-B3F0-74373861AC5E}" type="par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DA195C88-EAF4-4F47-A154-6A3C19B42F3A}" type="sibTrans" cxnId="{900E24E6-D587-43E7-942D-C450624BE890}">
      <dgm:prSet/>
      <dgm:spPr/>
      <dgm:t>
        <a:bodyPr/>
        <a:lstStyle/>
        <a:p>
          <a:endParaRPr lang="zh-CN" altLang="en-US"/>
        </a:p>
      </dgm:t>
    </dgm:pt>
    <dgm:pt modelId="{24D683F1-4623-43DA-A45D-DC00ED1F5673}">
      <dgm:prSet phldrT="[文本]" custT="1"/>
      <dgm:spPr/>
      <dgm:t>
        <a:bodyPr anchor="ctr"/>
        <a:lstStyle/>
        <a:p>
          <a:r>
            <a:rPr lang="zh-CN" altLang="en-US" sz="2000" dirty="0"/>
            <a:t>实现用户登录</a:t>
          </a:r>
          <a:endParaRPr lang="zh-CN" altLang="en-US" sz="2000" b="1" dirty="0">
            <a:latin typeface="+mn-ea"/>
            <a:ea typeface="+mn-ea"/>
          </a:endParaRPr>
        </a:p>
      </dgm:t>
    </dgm:pt>
    <dgm:pt modelId="{BA3AE170-E75A-4C3F-A9C1-F609C7291658}" type="par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F589EC50-F3BC-4282-9BEC-DCA58D94578B}" type="sibTrans" cxnId="{63E6C346-15BB-4FFB-99AF-F8D2C6641108}">
      <dgm:prSet/>
      <dgm:spPr/>
      <dgm:t>
        <a:bodyPr/>
        <a:lstStyle/>
        <a:p>
          <a:endParaRPr lang="zh-CN" altLang="en-US"/>
        </a:p>
      </dgm:t>
    </dgm:pt>
    <dgm:pt modelId="{D13ACAAA-7958-4BBB-BA8B-F11C8E524B00}">
      <dgm:prSet phldrT="[文本]" custT="1"/>
      <dgm:spPr/>
      <dgm:t>
        <a:bodyPr anchor="ctr"/>
        <a:lstStyle/>
        <a:p>
          <a:r>
            <a:rPr lang="en-US" altLang="zh-CN" sz="1600" b="1" dirty="0">
              <a:latin typeface="+mn-ea"/>
              <a:ea typeface="+mn-ea"/>
            </a:rPr>
            <a:t>Servlet</a:t>
          </a:r>
          <a:r>
            <a:rPr lang="zh-CN" altLang="en-US" sz="1600" b="1" dirty="0">
              <a:latin typeface="+mn-ea"/>
              <a:ea typeface="+mn-ea"/>
            </a:rPr>
            <a:t>的生命周期</a:t>
          </a:r>
        </a:p>
      </dgm:t>
    </dgm:pt>
    <dgm:pt modelId="{C8AF60E8-1E16-4B61-BB8F-2CC4DACC268C}" type="parTrans" cxnId="{7DF04988-5395-4648-98D4-AEC4B721CBB0}">
      <dgm:prSet/>
      <dgm:spPr/>
      <dgm:t>
        <a:bodyPr/>
        <a:lstStyle/>
        <a:p>
          <a:endParaRPr lang="zh-CN" altLang="en-US"/>
        </a:p>
      </dgm:t>
    </dgm:pt>
    <dgm:pt modelId="{814099E0-4226-4574-8EA8-07FEBD25FF31}" type="sibTrans" cxnId="{7DF04988-5395-4648-98D4-AEC4B721CBB0}">
      <dgm:prSet/>
      <dgm:spPr/>
      <dgm:t>
        <a:bodyPr/>
        <a:lstStyle/>
        <a:p>
          <a:endParaRPr lang="zh-CN" altLang="en-US"/>
        </a:p>
      </dgm:t>
    </dgm:pt>
    <dgm:pt modelId="{D95DA163-4619-481A-AF9F-1ECBAE3E8152}">
      <dgm:prSet phldrT="[文本]" custT="1"/>
      <dgm:spPr/>
      <dgm:t>
        <a:bodyPr anchor="ctr"/>
        <a:lstStyle/>
        <a:p>
          <a:r>
            <a:rPr lang="en-US" altLang="zh-CN" sz="1600" b="1" dirty="0">
              <a:latin typeface="+mn-ea"/>
              <a:ea typeface="+mn-ea"/>
            </a:rPr>
            <a:t>Servlet</a:t>
          </a:r>
          <a:r>
            <a:rPr lang="zh-CN" altLang="en-US" sz="1600" b="1" dirty="0">
              <a:latin typeface="+mn-ea"/>
              <a:ea typeface="+mn-ea"/>
            </a:rPr>
            <a:t>的常用接口</a:t>
          </a:r>
        </a:p>
      </dgm:t>
    </dgm:pt>
    <dgm:pt modelId="{FC87BCE6-5CAA-4487-99D4-068387BB92C3}" type="parTrans" cxnId="{F585DA4F-D06B-4169-ACB9-F8139BCE7D14}">
      <dgm:prSet/>
      <dgm:spPr/>
      <dgm:t>
        <a:bodyPr/>
        <a:lstStyle/>
        <a:p>
          <a:endParaRPr lang="zh-CN" altLang="en-US"/>
        </a:p>
      </dgm:t>
    </dgm:pt>
    <dgm:pt modelId="{8B9F6D40-E6B7-4041-8EED-C1E92B091CB3}" type="sibTrans" cxnId="{F585DA4F-D06B-4169-ACB9-F8139BCE7D14}">
      <dgm:prSet/>
      <dgm:spPr/>
      <dgm:t>
        <a:bodyPr/>
        <a:lstStyle/>
        <a:p>
          <a:endParaRPr lang="zh-CN" altLang="en-US"/>
        </a:p>
      </dgm:t>
    </dgm:pt>
    <dgm:pt modelId="{43F03AE3-CBE5-4315-84D6-E526DF0FCEB3}">
      <dgm:prSet phldrT="[文本]" custT="1"/>
      <dgm:spPr/>
      <dgm:t>
        <a:bodyPr anchor="ctr"/>
        <a:lstStyle/>
        <a:p>
          <a:r>
            <a:rPr lang="en-US" altLang="zh-CN" sz="1600" b="1" dirty="0" err="1">
              <a:latin typeface="+mn-ea"/>
              <a:ea typeface="+mn-ea"/>
            </a:rPr>
            <a:t>Servlet</a:t>
          </a:r>
          <a:r>
            <a:rPr lang="zh-CN" altLang="en-US" sz="1600" b="1" dirty="0">
              <a:latin typeface="+mn-ea"/>
              <a:ea typeface="+mn-ea"/>
            </a:rPr>
            <a:t>的四大作用域</a:t>
          </a:r>
        </a:p>
      </dgm:t>
    </dgm:pt>
    <dgm:pt modelId="{680B8971-5941-4ED6-B3F2-DA9E7E4011FD}" type="parTrans" cxnId="{6CB2A452-9B17-4627-85FF-1B7156480758}">
      <dgm:prSet/>
      <dgm:spPr/>
      <dgm:t>
        <a:bodyPr/>
        <a:lstStyle/>
        <a:p>
          <a:endParaRPr lang="zh-CN" altLang="en-US"/>
        </a:p>
      </dgm:t>
    </dgm:pt>
    <dgm:pt modelId="{F2010195-EBB0-4225-9E86-F03FBECD65CC}" type="sibTrans" cxnId="{6CB2A452-9B17-4627-85FF-1B7156480758}">
      <dgm:prSet/>
      <dgm:spPr/>
      <dgm:t>
        <a:bodyPr/>
        <a:lstStyle/>
        <a:p>
          <a:endParaRPr lang="zh-CN" altLang="en-US"/>
        </a:p>
      </dgm:t>
    </dgm:pt>
    <dgm:pt modelId="{E0C6A232-F85D-4BE1-9B22-DB18AEFA5C6D}" type="pres">
      <dgm:prSet presAssocID="{13CADCCA-8253-4105-A634-0C1E0459C03F}" presName="Name0" presStyleCnt="0">
        <dgm:presLayoutVars>
          <dgm:dir/>
          <dgm:animLvl val="lvl"/>
          <dgm:resizeHandles/>
        </dgm:presLayoutVars>
      </dgm:prSet>
      <dgm:spPr/>
    </dgm:pt>
    <dgm:pt modelId="{8DD78370-D06D-4097-B2B0-1D5693F5FE02}" type="pres">
      <dgm:prSet presAssocID="{9ACBF248-6A21-45DC-BA79-567734C1D0C6}" presName="linNode" presStyleCnt="0"/>
      <dgm:spPr/>
    </dgm:pt>
    <dgm:pt modelId="{E14B3DFD-BAE3-4803-899F-1CFBEA2F1143}" type="pres">
      <dgm:prSet presAssocID="{9ACBF248-6A21-45DC-BA79-567734C1D0C6}" presName="parentShp" presStyleLbl="node1" presStyleIdx="0" presStyleCnt="2">
        <dgm:presLayoutVars>
          <dgm:bulletEnabled val="1"/>
        </dgm:presLayoutVars>
      </dgm:prSet>
      <dgm:spPr/>
    </dgm:pt>
    <dgm:pt modelId="{6A4BD632-934E-41B1-B411-7C9B63345580}" type="pres">
      <dgm:prSet presAssocID="{9ACBF248-6A21-45DC-BA79-567734C1D0C6}" presName="childShp" presStyleLbl="bgAccFollowNode1" presStyleIdx="0" presStyleCnt="2" custScaleY="108803">
        <dgm:presLayoutVars>
          <dgm:bulletEnabled val="1"/>
        </dgm:presLayoutVars>
      </dgm:prSet>
      <dgm:spPr/>
    </dgm:pt>
    <dgm:pt modelId="{1C1D1AC4-29FD-4268-A97B-3322471341A5}" type="pres">
      <dgm:prSet presAssocID="{00FDFE39-46A5-40A2-B9E4-5CB202FE8CDD}" presName="spacing" presStyleCnt="0"/>
      <dgm:spPr/>
    </dgm:pt>
    <dgm:pt modelId="{F18D90C1-D2F4-476B-8326-F1E487229F85}" type="pres">
      <dgm:prSet presAssocID="{EBAE87CD-AC39-4131-BCC4-56549EA5FEAB}" presName="linNode" presStyleCnt="0"/>
      <dgm:spPr/>
    </dgm:pt>
    <dgm:pt modelId="{74ECDE33-C338-4A00-B8B3-04A4AF35A45D}" type="pres">
      <dgm:prSet presAssocID="{EBAE87CD-AC39-4131-BCC4-56549EA5FEAB}" presName="parentShp" presStyleLbl="node1" presStyleIdx="1" presStyleCnt="2">
        <dgm:presLayoutVars>
          <dgm:bulletEnabled val="1"/>
        </dgm:presLayoutVars>
      </dgm:prSet>
      <dgm:spPr/>
    </dgm:pt>
    <dgm:pt modelId="{53CAE161-CE2A-46D2-8D85-2A5A64094FCD}" type="pres">
      <dgm:prSet presAssocID="{EBAE87CD-AC39-4131-BCC4-56549EA5FEAB}" presName="childShp" presStyleLbl="bgAccFollowNode1" presStyleIdx="1" presStyleCnt="2" custLinFactNeighborX="1012">
        <dgm:presLayoutVars>
          <dgm:bulletEnabled val="1"/>
        </dgm:presLayoutVars>
      </dgm:prSet>
      <dgm:spPr/>
    </dgm:pt>
  </dgm:ptLst>
  <dgm:cxnLst>
    <dgm:cxn modelId="{E20D9702-9C92-4944-B4A9-88F170A9A61A}" srcId="{9ACBF248-6A21-45DC-BA79-567734C1D0C6}" destId="{CA1C7C36-7D42-41BD-B8F3-6D87B1C0EFEC}" srcOrd="0" destOrd="0" parTransId="{004E8728-1EC0-4AD5-91A1-4A75062838CE}" sibTransId="{1B8BA2EF-0EE2-4F26-A98A-54681EBB23C7}"/>
    <dgm:cxn modelId="{7312E911-63D0-41D4-9BB6-AE8D119EEAAC}" type="presOf" srcId="{9ACBF248-6A21-45DC-BA79-567734C1D0C6}" destId="{E14B3DFD-BAE3-4803-899F-1CFBEA2F1143}" srcOrd="0" destOrd="0" presId="urn:microsoft.com/office/officeart/2005/8/layout/vList6"/>
    <dgm:cxn modelId="{76A9871B-4C5D-470F-91A9-CEF8834831EF}" type="presOf" srcId="{D95DA163-4619-481A-AF9F-1ECBAE3E8152}" destId="{6A4BD632-934E-41B1-B411-7C9B63345580}" srcOrd="0" destOrd="2" presId="urn:microsoft.com/office/officeart/2005/8/layout/vList6"/>
    <dgm:cxn modelId="{6AE53442-88D4-444B-993B-F26ECAC0E102}" type="presOf" srcId="{CA1C7C36-7D42-41BD-B8F3-6D87B1C0EFEC}" destId="{6A4BD632-934E-41B1-B411-7C9B63345580}" srcOrd="0" destOrd="0" presId="urn:microsoft.com/office/officeart/2005/8/layout/vList6"/>
    <dgm:cxn modelId="{63E6C346-15BB-4FFB-99AF-F8D2C6641108}" srcId="{EBAE87CD-AC39-4131-BCC4-56549EA5FEAB}" destId="{24D683F1-4623-43DA-A45D-DC00ED1F5673}" srcOrd="0" destOrd="0" parTransId="{BA3AE170-E75A-4C3F-A9C1-F609C7291658}" sibTransId="{F589EC50-F3BC-4282-9BEC-DCA58D94578B}"/>
    <dgm:cxn modelId="{F5E9C747-D3EA-4313-A803-2E516EA1C920}" type="presOf" srcId="{43F03AE3-CBE5-4315-84D6-E526DF0FCEB3}" destId="{6A4BD632-934E-41B1-B411-7C9B63345580}" srcOrd="0" destOrd="3" presId="urn:microsoft.com/office/officeart/2005/8/layout/vList6"/>
    <dgm:cxn modelId="{F585DA4F-D06B-4169-ACB9-F8139BCE7D14}" srcId="{9ACBF248-6A21-45DC-BA79-567734C1D0C6}" destId="{D95DA163-4619-481A-AF9F-1ECBAE3E8152}" srcOrd="2" destOrd="0" parTransId="{FC87BCE6-5CAA-4487-99D4-068387BB92C3}" sibTransId="{8B9F6D40-E6B7-4041-8EED-C1E92B091CB3}"/>
    <dgm:cxn modelId="{6CB2A452-9B17-4627-85FF-1B7156480758}" srcId="{9ACBF248-6A21-45DC-BA79-567734C1D0C6}" destId="{43F03AE3-CBE5-4315-84D6-E526DF0FCEB3}" srcOrd="3" destOrd="0" parTransId="{680B8971-5941-4ED6-B3F2-DA9E7E4011FD}" sibTransId="{F2010195-EBB0-4225-9E86-F03FBECD65CC}"/>
    <dgm:cxn modelId="{731DB773-F7DD-467E-8F85-412A052C954F}" type="presOf" srcId="{24D683F1-4623-43DA-A45D-DC00ED1F5673}" destId="{53CAE161-CE2A-46D2-8D85-2A5A64094FCD}" srcOrd="0" destOrd="0" presId="urn:microsoft.com/office/officeart/2005/8/layout/vList6"/>
    <dgm:cxn modelId="{7DF04988-5395-4648-98D4-AEC4B721CBB0}" srcId="{9ACBF248-6A21-45DC-BA79-567734C1D0C6}" destId="{D13ACAAA-7958-4BBB-BA8B-F11C8E524B00}" srcOrd="1" destOrd="0" parTransId="{C8AF60E8-1E16-4B61-BB8F-2CC4DACC268C}" sibTransId="{814099E0-4226-4574-8EA8-07FEBD25FF31}"/>
    <dgm:cxn modelId="{DF51B09A-ED37-4562-AA1C-52CCB1E4B1ED}" type="presOf" srcId="{13CADCCA-8253-4105-A634-0C1E0459C03F}" destId="{E0C6A232-F85D-4BE1-9B22-DB18AEFA5C6D}" srcOrd="0" destOrd="0" presId="urn:microsoft.com/office/officeart/2005/8/layout/vList6"/>
    <dgm:cxn modelId="{811556A9-1DA4-4B11-A6C8-4262B2054131}" srcId="{13CADCCA-8253-4105-A634-0C1E0459C03F}" destId="{9ACBF248-6A21-45DC-BA79-567734C1D0C6}" srcOrd="0" destOrd="0" parTransId="{D28751E3-C7DA-43D0-8296-E90134B457D3}" sibTransId="{00FDFE39-46A5-40A2-B9E4-5CB202FE8CDD}"/>
    <dgm:cxn modelId="{C45820DE-982B-46BC-9FA9-C7922BB88B6B}" type="presOf" srcId="{D13ACAAA-7958-4BBB-BA8B-F11C8E524B00}" destId="{6A4BD632-934E-41B1-B411-7C9B63345580}" srcOrd="0" destOrd="1" presId="urn:microsoft.com/office/officeart/2005/8/layout/vList6"/>
    <dgm:cxn modelId="{616C7CDF-DC59-45D5-BECF-B56B6DBAE3FA}" type="presOf" srcId="{EBAE87CD-AC39-4131-BCC4-56549EA5FEAB}" destId="{74ECDE33-C338-4A00-B8B3-04A4AF35A45D}" srcOrd="0" destOrd="0" presId="urn:microsoft.com/office/officeart/2005/8/layout/vList6"/>
    <dgm:cxn modelId="{900E24E6-D587-43E7-942D-C450624BE890}" srcId="{13CADCCA-8253-4105-A634-0C1E0459C03F}" destId="{EBAE87CD-AC39-4131-BCC4-56549EA5FEAB}" srcOrd="1" destOrd="0" parTransId="{CF019B95-5BE2-4BE9-B3F0-74373861AC5E}" sibTransId="{DA195C88-EAF4-4F47-A154-6A3C19B42F3A}"/>
    <dgm:cxn modelId="{5E7B4814-1071-4D48-8A37-63C8C820F238}" type="presParOf" srcId="{E0C6A232-F85D-4BE1-9B22-DB18AEFA5C6D}" destId="{8DD78370-D06D-4097-B2B0-1D5693F5FE02}" srcOrd="0" destOrd="0" presId="urn:microsoft.com/office/officeart/2005/8/layout/vList6"/>
    <dgm:cxn modelId="{07C29E7F-ED93-4B39-9CB4-D8CCE2515C7F}" type="presParOf" srcId="{8DD78370-D06D-4097-B2B0-1D5693F5FE02}" destId="{E14B3DFD-BAE3-4803-899F-1CFBEA2F1143}" srcOrd="0" destOrd="0" presId="urn:microsoft.com/office/officeart/2005/8/layout/vList6"/>
    <dgm:cxn modelId="{29EDDCD2-E7F3-4788-BF0F-949AD6B7AF75}" type="presParOf" srcId="{8DD78370-D06D-4097-B2B0-1D5693F5FE02}" destId="{6A4BD632-934E-41B1-B411-7C9B63345580}" srcOrd="1" destOrd="0" presId="urn:microsoft.com/office/officeart/2005/8/layout/vList6"/>
    <dgm:cxn modelId="{053B7581-BD1A-48E1-B026-01A58A7171A2}" type="presParOf" srcId="{E0C6A232-F85D-4BE1-9B22-DB18AEFA5C6D}" destId="{1C1D1AC4-29FD-4268-A97B-3322471341A5}" srcOrd="1" destOrd="0" presId="urn:microsoft.com/office/officeart/2005/8/layout/vList6"/>
    <dgm:cxn modelId="{542B9B0E-0C2E-4DBB-8821-AA53FB450FCD}" type="presParOf" srcId="{E0C6A232-F85D-4BE1-9B22-DB18AEFA5C6D}" destId="{F18D90C1-D2F4-476B-8326-F1E487229F85}" srcOrd="2" destOrd="0" presId="urn:microsoft.com/office/officeart/2005/8/layout/vList6"/>
    <dgm:cxn modelId="{976D107F-163D-47D5-B868-DB36C9F3106F}" type="presParOf" srcId="{F18D90C1-D2F4-476B-8326-F1E487229F85}" destId="{74ECDE33-C338-4A00-B8B3-04A4AF35A45D}" srcOrd="0" destOrd="0" presId="urn:microsoft.com/office/officeart/2005/8/layout/vList6"/>
    <dgm:cxn modelId="{425B0D53-AEDB-49DD-9980-2C8255DAE1C3}" type="presParOf" srcId="{F18D90C1-D2F4-476B-8326-F1E487229F85}" destId="{53CAE161-CE2A-46D2-8D85-2A5A64094FC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BD632-934E-41B1-B411-7C9B63345580}">
      <dsp:nvSpPr>
        <dsp:cNvPr id="0" name=""/>
        <dsp:cNvSpPr/>
      </dsp:nvSpPr>
      <dsp:spPr>
        <a:xfrm>
          <a:off x="2438995" y="3"/>
          <a:ext cx="3654028" cy="17187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+mn-ea"/>
              <a:ea typeface="+mn-ea"/>
            </a:rPr>
            <a:t>Servlet</a:t>
          </a:r>
          <a:r>
            <a:rPr lang="zh-CN" altLang="en-US" sz="1600" b="1" kern="1200" dirty="0">
              <a:latin typeface="+mn-ea"/>
              <a:ea typeface="+mn-ea"/>
            </a:rPr>
            <a:t>概述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+mn-ea"/>
              <a:ea typeface="+mn-ea"/>
            </a:rPr>
            <a:t>Servlet</a:t>
          </a:r>
          <a:r>
            <a:rPr lang="zh-CN" altLang="en-US" sz="1600" b="1" kern="1200" dirty="0">
              <a:latin typeface="+mn-ea"/>
              <a:ea typeface="+mn-ea"/>
            </a:rPr>
            <a:t>的生命周期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+mn-ea"/>
              <a:ea typeface="+mn-ea"/>
            </a:rPr>
            <a:t>Servlet</a:t>
          </a:r>
          <a:r>
            <a:rPr lang="zh-CN" altLang="en-US" sz="1600" b="1" kern="1200" dirty="0">
              <a:latin typeface="+mn-ea"/>
              <a:ea typeface="+mn-ea"/>
            </a:rPr>
            <a:t>的常用接口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 err="1">
              <a:latin typeface="+mn-ea"/>
              <a:ea typeface="+mn-ea"/>
            </a:rPr>
            <a:t>Servlet</a:t>
          </a:r>
          <a:r>
            <a:rPr lang="zh-CN" altLang="en-US" sz="1600" b="1" kern="1200" dirty="0">
              <a:latin typeface="+mn-ea"/>
              <a:ea typeface="+mn-ea"/>
            </a:rPr>
            <a:t>的四大作用域</a:t>
          </a:r>
        </a:p>
      </dsp:txBody>
      <dsp:txXfrm>
        <a:off x="2438995" y="214849"/>
        <a:ext cx="3009489" cy="1289079"/>
      </dsp:txXfrm>
    </dsp:sp>
    <dsp:sp modelId="{E14B3DFD-BAE3-4803-899F-1CFBEA2F1143}">
      <dsp:nvSpPr>
        <dsp:cNvPr id="0" name=""/>
        <dsp:cNvSpPr/>
      </dsp:nvSpPr>
      <dsp:spPr>
        <a:xfrm>
          <a:off x="2976" y="69534"/>
          <a:ext cx="2436018" cy="15797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 dirty="0">
              <a:latin typeface="微软雅黑" pitchFamily="34" charset="-122"/>
              <a:ea typeface="微软雅黑" pitchFamily="34" charset="-122"/>
            </a:rPr>
            <a:t>理论</a:t>
          </a:r>
        </a:p>
      </dsp:txBody>
      <dsp:txXfrm>
        <a:off x="80091" y="146649"/>
        <a:ext cx="2281788" cy="1425479"/>
      </dsp:txXfrm>
    </dsp:sp>
    <dsp:sp modelId="{53CAE161-CE2A-46D2-8D85-2A5A64094FCD}">
      <dsp:nvSpPr>
        <dsp:cNvPr id="0" name=""/>
        <dsp:cNvSpPr/>
      </dsp:nvSpPr>
      <dsp:spPr>
        <a:xfrm>
          <a:off x="2438400" y="1876745"/>
          <a:ext cx="3657600" cy="15797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实现用户登录</a:t>
          </a:r>
          <a:endParaRPr lang="zh-CN" altLang="en-US" sz="2000" b="1" kern="1200" dirty="0">
            <a:latin typeface="+mn-ea"/>
            <a:ea typeface="+mn-ea"/>
          </a:endParaRPr>
        </a:p>
      </dsp:txBody>
      <dsp:txXfrm>
        <a:off x="2438400" y="2074209"/>
        <a:ext cx="3065209" cy="1184781"/>
      </dsp:txXfrm>
    </dsp:sp>
    <dsp:sp modelId="{74ECDE33-C338-4A00-B8B3-04A4AF35A45D}">
      <dsp:nvSpPr>
        <dsp:cNvPr id="0" name=""/>
        <dsp:cNvSpPr/>
      </dsp:nvSpPr>
      <dsp:spPr>
        <a:xfrm>
          <a:off x="0" y="1876745"/>
          <a:ext cx="2438400" cy="157970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b="1" kern="1200" dirty="0">
              <a:latin typeface="微软雅黑" pitchFamily="34" charset="-122"/>
              <a:ea typeface="微软雅黑" pitchFamily="34" charset="-122"/>
            </a:rPr>
            <a:t>实践</a:t>
          </a:r>
        </a:p>
      </dsp:txBody>
      <dsp:txXfrm>
        <a:off x="77115" y="1953860"/>
        <a:ext cx="2284170" cy="1425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EFB8E-9011-4569-89EA-A346E693FED8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515D3-496B-47BB-89AA-141034EAE9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56FC14-9499-4DF6-BE3A-59FD8E7874EC}" type="slidenum">
              <a:rPr lang="zh-CN" altLang="en-US"/>
              <a:pPr/>
              <a:t>5</a:t>
            </a:fld>
            <a:endParaRPr lang="zh-CN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7B2931-8117-4F25-94E9-B0F26D80F69D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D32119-70AA-43E7-AC25-6AC9F00A19D0}" type="slidenum">
              <a:rPr lang="zh-CN" altLang="en-US"/>
              <a:pPr/>
              <a:t>9</a:t>
            </a:fld>
            <a:endParaRPr lang="zh-CN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dirty="0">
                <a:latin typeface="黑体" pitchFamily="49" charset="-122"/>
                <a:ea typeface="黑体" pitchFamily="49" charset="-122"/>
              </a:rPr>
              <a:t>06</a:t>
            </a:r>
            <a:r>
              <a:rPr lang="zh-CN" altLang="en-US" sz="4400" dirty="0">
                <a:latin typeface="黑体" pitchFamily="49" charset="-122"/>
                <a:ea typeface="黑体" pitchFamily="49" charset="-122"/>
              </a:rPr>
              <a:t>章</a:t>
            </a:r>
            <a:endParaRPr lang="en-US" altLang="zh-CN" sz="4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437063"/>
            <a:ext cx="6343650" cy="121443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入门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/>
          </a:p>
          <a:p>
            <a:pPr lvl="4">
              <a:lnSpc>
                <a:spcPct val="90000"/>
              </a:lnSpc>
            </a:pPr>
            <a:endParaRPr lang="zh-CN" altLang="en-US" sz="1800"/>
          </a:p>
        </p:txBody>
      </p:sp>
      <p:sp>
        <p:nvSpPr>
          <p:cNvPr id="13315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5" y="0"/>
            <a:ext cx="6873875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dirty="0">
                <a:ea typeface="黑体" pitchFamily="49" charset="-122"/>
              </a:rPr>
              <a:t>Servlet生命周期</a:t>
            </a:r>
          </a:p>
        </p:txBody>
      </p:sp>
      <p:pic>
        <p:nvPicPr>
          <p:cNvPr id="13316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0038" y="2089770"/>
            <a:ext cx="8542337" cy="2419350"/>
            <a:chOff x="0" y="0"/>
            <a:chExt cx="13452" cy="3810"/>
          </a:xfrm>
        </p:grpSpPr>
        <p:pic>
          <p:nvPicPr>
            <p:cNvPr id="1741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3453" cy="3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4" name="AutoShape 20"/>
            <p:cNvSpPr>
              <a:spLocks noChangeArrowheads="1"/>
            </p:cNvSpPr>
            <p:nvPr/>
          </p:nvSpPr>
          <p:spPr bwMode="auto">
            <a:xfrm>
              <a:off x="8315" y="1452"/>
              <a:ext cx="3742" cy="1135"/>
            </a:xfrm>
            <a:prstGeom prst="wedgeRoundRectCallout">
              <a:avLst>
                <a:gd name="adj1" fmla="val -116403"/>
                <a:gd name="adj2" fmla="val -123829"/>
                <a:gd name="adj3" fmla="val 16667"/>
              </a:avLst>
            </a:prstGeom>
            <a:gradFill rotWithShape="1">
              <a:gsLst>
                <a:gs pos="0">
                  <a:srgbClr val="FFCC99">
                    <a:alpha val="78000"/>
                  </a:srgb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>
                  <a:latin typeface="Arial" pitchFamily="34" charset="0"/>
                </a:rPr>
                <a:t>访问</a:t>
              </a:r>
            </a:p>
            <a:p>
              <a:pPr algn="ctr"/>
              <a:r>
                <a:rPr lang="zh-CN" altLang="en-US" b="1">
                  <a:latin typeface="Arial" pitchFamily="34" charset="0"/>
                </a:rPr>
                <a:t>LifeCycleServlet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560" y="1916832"/>
            <a:ext cx="6480894" cy="2838450"/>
            <a:chOff x="1475656" y="1958702"/>
            <a:chExt cx="6480894" cy="2838450"/>
          </a:xfrm>
        </p:grpSpPr>
        <p:pic>
          <p:nvPicPr>
            <p:cNvPr id="1332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75656" y="1958702"/>
              <a:ext cx="6153150" cy="283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1" name="AutoShape 20"/>
            <p:cNvSpPr>
              <a:spLocks noChangeArrowheads="1"/>
            </p:cNvSpPr>
            <p:nvPr/>
          </p:nvSpPr>
          <p:spPr bwMode="auto">
            <a:xfrm>
              <a:off x="5580063" y="2708275"/>
              <a:ext cx="2376487" cy="720725"/>
            </a:xfrm>
            <a:prstGeom prst="wedgeRoundRectCallout">
              <a:avLst>
                <a:gd name="adj1" fmla="val -165546"/>
                <a:gd name="adj2" fmla="val 34935"/>
                <a:gd name="adj3" fmla="val 16667"/>
              </a:avLst>
            </a:prstGeom>
            <a:gradFill rotWithShape="1">
              <a:gsLst>
                <a:gs pos="0">
                  <a:srgbClr val="FFCC99">
                    <a:alpha val="78000"/>
                  </a:srgb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>
                  <a:latin typeface="Arial" pitchFamily="34" charset="0"/>
                </a:rPr>
                <a:t>只有第一次访问该Servlet时才进入初始化阶段执行init()方法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495425" y="3430588"/>
              <a:ext cx="6005513" cy="1006475"/>
              <a:chOff x="0" y="0"/>
              <a:chExt cx="9689" cy="1587"/>
            </a:xfrm>
          </p:grpSpPr>
          <p:sp>
            <p:nvSpPr>
              <p:cNvPr id="17418" name="AutoShape 20"/>
              <p:cNvSpPr>
                <a:spLocks noChangeArrowheads="1"/>
              </p:cNvSpPr>
              <p:nvPr/>
            </p:nvSpPr>
            <p:spPr bwMode="auto">
              <a:xfrm>
                <a:off x="6432" y="199"/>
                <a:ext cx="3257" cy="1135"/>
              </a:xfrm>
              <a:prstGeom prst="wedgeRoundRectCallout">
                <a:avLst>
                  <a:gd name="adj1" fmla="val -135509"/>
                  <a:gd name="adj2" fmla="val -10440"/>
                  <a:gd name="adj3" fmla="val 16667"/>
                </a:avLst>
              </a:prstGeom>
              <a:gradFill rotWithShape="1">
                <a:gsLst>
                  <a:gs pos="0">
                    <a:srgbClr val="FFCC99">
                      <a:alpha val="78000"/>
                    </a:srgb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>
                    <a:latin typeface="Arial" pitchFamily="34" charset="0"/>
                  </a:rPr>
                  <a:t>每次访问该Servlet时都会进入服务阶段执行service</a:t>
                </a:r>
                <a:r>
                  <a:rPr lang="en-US" altLang="zh-CN" sz="1400" b="1">
                    <a:latin typeface="Arial" pitchFamily="34" charset="0"/>
                  </a:rPr>
                  <a:t>()</a:t>
                </a:r>
                <a:r>
                  <a:rPr lang="zh-CN" altLang="en-US" sz="1400" b="1">
                    <a:latin typeface="Arial" pitchFamily="34" charset="0"/>
                  </a:rPr>
                  <a:t>方法</a:t>
                </a: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7419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31" cy="1587"/>
              </a:xfrm>
              <a:prstGeom prst="rect">
                <a:avLst/>
              </a:prstGeom>
              <a:noFill/>
              <a:ln w="3175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39552" y="1340768"/>
            <a:ext cx="8047037" cy="4838700"/>
            <a:chOff x="485403" y="1289050"/>
            <a:chExt cx="8047037" cy="4838700"/>
          </a:xfrm>
        </p:grpSpPr>
        <p:pic>
          <p:nvPicPr>
            <p:cNvPr id="13325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5403" y="1289050"/>
              <a:ext cx="8047037" cy="483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6" name="AutoShape 20"/>
            <p:cNvSpPr>
              <a:spLocks noChangeArrowheads="1"/>
            </p:cNvSpPr>
            <p:nvPr/>
          </p:nvSpPr>
          <p:spPr bwMode="auto">
            <a:xfrm>
              <a:off x="4737100" y="4502150"/>
              <a:ext cx="2520950" cy="1295400"/>
            </a:xfrm>
            <a:prstGeom prst="wedgeRoundRectCallout">
              <a:avLst>
                <a:gd name="adj1" fmla="val -160880"/>
                <a:gd name="adj2" fmla="val 19671"/>
                <a:gd name="adj3" fmla="val 16667"/>
              </a:avLst>
            </a:prstGeom>
            <a:gradFill rotWithShape="1">
              <a:gsLst>
                <a:gs pos="0">
                  <a:srgbClr val="FFCC99">
                    <a:alpha val="78000"/>
                  </a:srgb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600" b="1" dirty="0">
                  <a:latin typeface="Arial" pitchFamily="34" charset="0"/>
                </a:rPr>
                <a:t>当停止服务器，或重新启动服务器时，该Servlet进入销毁阶段，执行destroy</a:t>
              </a:r>
              <a:r>
                <a:rPr lang="en-US" altLang="zh-CN" sz="1600" b="1" dirty="0">
                  <a:latin typeface="Arial" pitchFamily="34" charset="0"/>
                </a:rPr>
                <a:t>()</a:t>
              </a:r>
              <a:r>
                <a:rPr lang="zh-CN" altLang="en-US" sz="1600" b="1" dirty="0">
                  <a:latin typeface="Arial" pitchFamily="34" charset="0"/>
                </a:rPr>
                <a:t>方法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/>
              <a:t>代码说明</a:t>
            </a:r>
          </a:p>
        </p:txBody>
      </p:sp>
      <p:sp>
        <p:nvSpPr>
          <p:cNvPr id="14339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5" y="0"/>
            <a:ext cx="6873875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dirty="0">
                <a:ea typeface="黑体" pitchFamily="49" charset="-122"/>
              </a:rPr>
              <a:t>Servlet生命周期</a:t>
            </a:r>
          </a:p>
        </p:txBody>
      </p:sp>
      <p:sp>
        <p:nvSpPr>
          <p:cNvPr id="14340" name="流程图: 可选过程 3"/>
          <p:cNvSpPr>
            <a:spLocks noChangeArrowheads="1"/>
          </p:cNvSpPr>
          <p:nvPr/>
        </p:nvSpPr>
        <p:spPr bwMode="auto">
          <a:xfrm>
            <a:off x="457200" y="1954213"/>
            <a:ext cx="8229600" cy="43545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1400" b="1">
                <a:latin typeface="Arial Black" pitchFamily="34" charset="0"/>
              </a:rPr>
              <a:t>public class LifeCycleServlet extends HttpServlet {</a:t>
            </a:r>
          </a:p>
          <a:p>
            <a:r>
              <a:rPr lang="zh-CN" altLang="en-US" sz="1400" b="1">
                <a:latin typeface="Arial Black" pitchFamily="34" charset="0"/>
              </a:rPr>
              <a:t>	</a:t>
            </a:r>
          </a:p>
          <a:p>
            <a:r>
              <a:rPr lang="zh-CN" altLang="en-US" sz="1400" b="1">
                <a:latin typeface="Arial Black" pitchFamily="34" charset="0"/>
              </a:rPr>
              <a:t>	public void destroy() {//销毁方法</a:t>
            </a:r>
          </a:p>
          <a:p>
            <a:r>
              <a:rPr lang="zh-CN" altLang="en-US" sz="1400" b="1">
                <a:latin typeface="Arial Black" pitchFamily="34" charset="0"/>
              </a:rPr>
              <a:t>	    System.out.print("servlet正在销毁.....\n");</a:t>
            </a:r>
          </a:p>
          <a:p>
            <a:r>
              <a:rPr lang="zh-CN" altLang="en-US" sz="1400" b="1">
                <a:latin typeface="Arial Black" pitchFamily="34" charset="0"/>
              </a:rPr>
              <a:t>		super.destroy(); </a:t>
            </a:r>
          </a:p>
          <a:p>
            <a:r>
              <a:rPr lang="zh-CN" altLang="en-US" sz="1400" b="1">
                <a:latin typeface="Arial Black" pitchFamily="34" charset="0"/>
              </a:rPr>
              <a:t>	</a:t>
            </a:r>
          </a:p>
          <a:p>
            <a:r>
              <a:rPr lang="zh-CN" altLang="en-US" sz="1400" b="1">
                <a:latin typeface="Arial Black" pitchFamily="34" charset="0"/>
              </a:rPr>
              <a:t>	}</a:t>
            </a:r>
          </a:p>
          <a:p>
            <a:endParaRPr lang="zh-CN" altLang="en-US" sz="1400" b="1">
              <a:latin typeface="Arial Black" pitchFamily="34" charset="0"/>
            </a:endParaRPr>
          </a:p>
          <a:p>
            <a:r>
              <a:rPr lang="zh-CN" altLang="en-US" sz="1400" b="1">
                <a:latin typeface="Arial Black" pitchFamily="34" charset="0"/>
              </a:rPr>
              <a:t>	public void doGet(HttpServletRequest request, HttpServletResponse     </a:t>
            </a:r>
          </a:p>
          <a:p>
            <a:r>
              <a:rPr lang="zh-CN" altLang="en-US" sz="1400" b="1">
                <a:latin typeface="Arial Black" pitchFamily="34" charset="0"/>
              </a:rPr>
              <a:t>                response)</a:t>
            </a:r>
          </a:p>
          <a:p>
            <a:r>
              <a:rPr lang="zh-CN" altLang="en-US" sz="1400" b="1">
                <a:latin typeface="Arial Black" pitchFamily="34" charset="0"/>
              </a:rPr>
              <a:t>		throws ServletException, IOException {//处理请求方法</a:t>
            </a:r>
          </a:p>
          <a:p>
            <a:r>
              <a:rPr lang="zh-CN" altLang="en-US" sz="1400" b="1">
                <a:latin typeface="Arial Black" pitchFamily="34" charset="0"/>
              </a:rPr>
              <a:t>		  System.out.print(“Servlet正在接收请求...\n");</a:t>
            </a:r>
          </a:p>
          <a:p>
            <a:r>
              <a:rPr lang="zh-CN" altLang="en-US" sz="1400" b="1">
                <a:latin typeface="Arial Black" pitchFamily="34" charset="0"/>
              </a:rPr>
              <a:t>	}</a:t>
            </a:r>
          </a:p>
          <a:p>
            <a:endParaRPr lang="zh-CN" altLang="en-US" sz="1400" b="1">
              <a:latin typeface="Arial Black" pitchFamily="34" charset="0"/>
            </a:endParaRPr>
          </a:p>
          <a:p>
            <a:r>
              <a:rPr lang="zh-CN" altLang="en-US" sz="1400" b="1">
                <a:latin typeface="Arial Black" pitchFamily="34" charset="0"/>
              </a:rPr>
              <a:t>	public void init() throws ServletException {//初始化方法</a:t>
            </a:r>
          </a:p>
          <a:p>
            <a:r>
              <a:rPr lang="zh-CN" altLang="en-US" sz="1400" b="1">
                <a:latin typeface="Arial Black" pitchFamily="34" charset="0"/>
              </a:rPr>
              <a:t>		System.out.print("Servlet正在初始化...\n");</a:t>
            </a:r>
          </a:p>
          <a:p>
            <a:r>
              <a:rPr lang="zh-CN" altLang="en-US" sz="1400" b="1">
                <a:latin typeface="Arial Black" pitchFamily="34" charset="0"/>
              </a:rPr>
              <a:t>	}</a:t>
            </a:r>
          </a:p>
          <a:p>
            <a:endParaRPr lang="zh-CN" altLang="en-US" sz="1400" b="1">
              <a:latin typeface="Arial Black" pitchFamily="34" charset="0"/>
            </a:endParaRPr>
          </a:p>
          <a:p>
            <a:r>
              <a:rPr lang="zh-CN" altLang="en-US" sz="1400" b="1">
                <a:latin typeface="Arial Black" pitchFamily="34" charset="0"/>
              </a:rPr>
              <a:t>}</a:t>
            </a:r>
          </a:p>
        </p:txBody>
      </p:sp>
      <p:sp>
        <p:nvSpPr>
          <p:cNvPr id="14341" name="AutoShape 20"/>
          <p:cNvSpPr>
            <a:spLocks noChangeArrowheads="1"/>
          </p:cNvSpPr>
          <p:nvPr/>
        </p:nvSpPr>
        <p:spPr bwMode="auto">
          <a:xfrm>
            <a:off x="6310313" y="2133600"/>
            <a:ext cx="2376487" cy="720725"/>
          </a:xfrm>
          <a:prstGeom prst="wedgeRoundRectCallout">
            <a:avLst>
              <a:gd name="adj1" fmla="val -165546"/>
              <a:gd name="adj2" fmla="val 34935"/>
              <a:gd name="adj3" fmla="val 16667"/>
            </a:avLst>
          </a:prstGeom>
          <a:gradFill rotWithShape="1">
            <a:gsLst>
              <a:gs pos="0">
                <a:srgbClr val="FFCC99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latin typeface="Arial" pitchFamily="34" charset="0"/>
              </a:rPr>
              <a:t>销毁方法</a:t>
            </a:r>
            <a:endParaRPr lang="zh-CN" altLang="en-US" b="1">
              <a:latin typeface="Arial" pitchFamily="34" charset="0"/>
            </a:endParaRPr>
          </a:p>
        </p:txBody>
      </p:sp>
      <p:sp>
        <p:nvSpPr>
          <p:cNvPr id="14342" name="AutoShape 19"/>
          <p:cNvSpPr>
            <a:spLocks noChangeArrowheads="1"/>
          </p:cNvSpPr>
          <p:nvPr/>
        </p:nvSpPr>
        <p:spPr bwMode="auto">
          <a:xfrm>
            <a:off x="6156325" y="3140075"/>
            <a:ext cx="2376488" cy="720725"/>
          </a:xfrm>
          <a:prstGeom prst="wedgeRoundRectCallout">
            <a:avLst>
              <a:gd name="adj1" fmla="val -166097"/>
              <a:gd name="adj2" fmla="val 57708"/>
              <a:gd name="adj3" fmla="val 16667"/>
            </a:avLst>
          </a:prstGeom>
          <a:gradFill rotWithShape="1">
            <a:gsLst>
              <a:gs pos="0">
                <a:srgbClr val="FFCC99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latin typeface="Arial" pitchFamily="34" charset="0"/>
              </a:rPr>
              <a:t>处理请求方法</a:t>
            </a:r>
            <a:endParaRPr lang="zh-CN" altLang="en-US" b="1">
              <a:latin typeface="Arial" pitchFamily="34" charset="0"/>
            </a:endParaRPr>
          </a:p>
        </p:txBody>
      </p:sp>
      <p:sp>
        <p:nvSpPr>
          <p:cNvPr id="14343" name="AutoShape 18"/>
          <p:cNvSpPr>
            <a:spLocks noChangeArrowheads="1"/>
          </p:cNvSpPr>
          <p:nvPr/>
        </p:nvSpPr>
        <p:spPr bwMode="auto">
          <a:xfrm>
            <a:off x="6011863" y="4581525"/>
            <a:ext cx="2376487" cy="720725"/>
          </a:xfrm>
          <a:prstGeom prst="wedgeRoundRectCallout">
            <a:avLst>
              <a:gd name="adj1" fmla="val -166097"/>
              <a:gd name="adj2" fmla="val 37667"/>
              <a:gd name="adj3" fmla="val 16667"/>
            </a:avLst>
          </a:prstGeom>
          <a:gradFill rotWithShape="1">
            <a:gsLst>
              <a:gs pos="0">
                <a:srgbClr val="FFCC99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latin typeface="Arial" pitchFamily="34" charset="0"/>
              </a:rPr>
              <a:t>初始化方法</a:t>
            </a:r>
            <a:endParaRPr lang="zh-CN" altLang="en-US" b="1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14340" grpId="0" bldLvl="0" animBg="1"/>
      <p:bldP spid="14341" grpId="0" bldLvl="0" animBg="1"/>
      <p:bldP spid="14342" grpId="0" bldLvl="0" animBg="1"/>
      <p:bldP spid="1434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9263" y="1270000"/>
            <a:ext cx="8623300" cy="4857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Servlet配置文件说明：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/>
              <a:t>Servlet的配置信息在web.xml文件中，主要通过以下两个步骤进行设置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/>
              <a:t>声明Servlet对象</a:t>
            </a:r>
            <a:endParaRPr lang="en-US" altLang="zh-CN" sz="180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80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800"/>
          </a:p>
          <a:p>
            <a:pPr lvl="1">
              <a:lnSpc>
                <a:spcPct val="150000"/>
              </a:lnSpc>
              <a:buFont typeface="Arial" pitchFamily="34" charset="0"/>
              <a:buNone/>
            </a:pPr>
            <a:endParaRPr lang="zh-CN" altLang="en-US" sz="1800"/>
          </a:p>
          <a:p>
            <a:pPr lvl="1">
              <a:lnSpc>
                <a:spcPct val="150000"/>
              </a:lnSpc>
            </a:pPr>
            <a:r>
              <a:rPr lang="zh-CN" altLang="en-US" sz="1800"/>
              <a:t>映射Servlet</a:t>
            </a:r>
          </a:p>
          <a:p>
            <a:pPr lvl="3">
              <a:lnSpc>
                <a:spcPct val="150000"/>
              </a:lnSpc>
              <a:buFont typeface="Wingdings" pitchFamily="2" charset="2"/>
              <a:buNone/>
            </a:pPr>
            <a:endParaRPr lang="zh-CN" altLang="en-US"/>
          </a:p>
          <a:p>
            <a:pPr lvl="4">
              <a:lnSpc>
                <a:spcPct val="150000"/>
              </a:lnSpc>
            </a:pPr>
            <a:endParaRPr lang="zh-CN" altLang="en-US"/>
          </a:p>
        </p:txBody>
      </p:sp>
      <p:sp>
        <p:nvSpPr>
          <p:cNvPr id="9219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Servlet配置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9220" name="流程图: 可选过程 3"/>
          <p:cNvSpPr>
            <a:spLocks noChangeArrowheads="1"/>
          </p:cNvSpPr>
          <p:nvPr/>
        </p:nvSpPr>
        <p:spPr bwMode="auto">
          <a:xfrm>
            <a:off x="830263" y="2779713"/>
            <a:ext cx="7856537" cy="1441450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b="1">
                <a:latin typeface="Arial Black" pitchFamily="34" charset="0"/>
              </a:rPr>
              <a:t> &lt;servlet&gt;</a:t>
            </a:r>
          </a:p>
          <a:p>
            <a:r>
              <a:rPr lang="zh-CN" altLang="en-US" b="1">
                <a:latin typeface="Arial Black" pitchFamily="34" charset="0"/>
              </a:rPr>
              <a:t>    &lt;servlet-name&gt;FirstServlet&lt;/servlet-name&gt;</a:t>
            </a:r>
          </a:p>
          <a:p>
            <a:r>
              <a:rPr lang="zh-CN" altLang="en-US" b="1">
                <a:latin typeface="Arial Black" pitchFamily="34" charset="0"/>
              </a:rPr>
              <a:t>　　&lt;servlet-class&gt;com.</a:t>
            </a:r>
            <a:r>
              <a:rPr lang="en-US" altLang="zh-CN" b="1">
                <a:latin typeface="Arial Black" pitchFamily="34" charset="0"/>
              </a:rPr>
              <a:t>pxy</a:t>
            </a:r>
            <a:r>
              <a:rPr lang="zh-CN" altLang="en-US" b="1">
                <a:latin typeface="Arial Black" pitchFamily="34" charset="0"/>
              </a:rPr>
              <a:t>.servlet.FirstServlet&lt;/servlet-class&gt;</a:t>
            </a:r>
          </a:p>
          <a:p>
            <a:r>
              <a:rPr lang="zh-CN" altLang="en-US" b="1">
                <a:latin typeface="Arial Black" pitchFamily="34" charset="0"/>
              </a:rPr>
              <a:t> &lt;/servlet&gt;</a:t>
            </a:r>
          </a:p>
        </p:txBody>
      </p:sp>
      <p:sp>
        <p:nvSpPr>
          <p:cNvPr id="9221" name="流程图: 可选过程 3"/>
          <p:cNvSpPr>
            <a:spLocks noChangeArrowheads="1"/>
          </p:cNvSpPr>
          <p:nvPr/>
        </p:nvSpPr>
        <p:spPr bwMode="auto">
          <a:xfrm>
            <a:off x="830263" y="4652963"/>
            <a:ext cx="7856537" cy="143986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b="1">
                <a:latin typeface="Arial Black" pitchFamily="34" charset="0"/>
              </a:rPr>
              <a:t> &lt;servlet-mapping&gt;</a:t>
            </a:r>
          </a:p>
          <a:p>
            <a:r>
              <a:rPr lang="zh-CN" altLang="en-US" b="1">
                <a:latin typeface="Arial Black" pitchFamily="34" charset="0"/>
              </a:rPr>
              <a:t>    &lt;servlet-name&gt;FirstServlet&lt;/servlet-name&gt;</a:t>
            </a:r>
          </a:p>
          <a:p>
            <a:r>
              <a:rPr lang="zh-CN" altLang="en-US" b="1">
                <a:latin typeface="Arial Black" pitchFamily="34" charset="0"/>
              </a:rPr>
              <a:t>　　&lt;url-pattern&gt;/FirstServlet&lt;/url-pattern&gt;</a:t>
            </a:r>
          </a:p>
          <a:p>
            <a:r>
              <a:rPr lang="zh-CN" altLang="en-US" b="1">
                <a:latin typeface="Arial Black" pitchFamily="34" charset="0"/>
              </a:rPr>
              <a:t>&lt;/servlet-mapping&gt;	</a:t>
            </a:r>
            <a:r>
              <a:rPr lang="zh-CN" altLang="en-US" b="1">
                <a:latin typeface="Adobe Gothic Std B"/>
                <a:ea typeface="微软雅黑" pitchFamily="34" charset="-122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nimBg="1"/>
      <p:bldP spid="922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  HpptServletRequest接口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黑体" pitchFamily="49" charset="-122"/>
              </a:rPr>
              <a:t>Servlet容器在调用Servlet的doGet()方法或doPsot()方法时，会创建一个HttpServletRequest接口实例和一个HttpServletResponse接口实例，作为参数传递给doGet()方法或doPost()方法。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黑体" pitchFamily="49" charset="-122"/>
              </a:rPr>
              <a:t>HttpServletRequest接口代表客户端的请求，它提供了许多获取客户端请求数据的方法</a:t>
            </a:r>
          </a:p>
          <a:p>
            <a:pPr lvl="4">
              <a:lnSpc>
                <a:spcPct val="150000"/>
              </a:lnSpc>
            </a:pPr>
            <a:endParaRPr lang="zh-CN" altLang="en-US" sz="1800"/>
          </a:p>
        </p:txBody>
      </p:sp>
      <p:sp>
        <p:nvSpPr>
          <p:cNvPr id="16387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Servlet API编程常用接口和类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graphicFrame>
        <p:nvGraphicFramePr>
          <p:cNvPr id="16388" name="Group 4"/>
          <p:cNvGraphicFramePr>
            <a:graphicFrameLocks noGrp="1"/>
          </p:cNvGraphicFramePr>
          <p:nvPr/>
        </p:nvGraphicFramePr>
        <p:xfrm>
          <a:off x="439738" y="1270000"/>
          <a:ext cx="8247062" cy="5137152"/>
        </p:xfrm>
        <a:graphic>
          <a:graphicData uri="http://schemas.openxmlformats.org/drawingml/2006/table">
            <a:tbl>
              <a:tblPr/>
              <a:tblGrid>
                <a:gridCol w="408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        方法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String getParameter(String name)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获取页面提交指定名称的参数值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String[] getParameterValues(String name)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获取页面提交相同名称参数的数组值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Enumeration getParameterNames()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返回一个包含请求消息中的所有参数名的Enumeration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Map getParameterMap()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返回一个保存了请求的所有参数和值的Map对象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void setAttribute(String name,Object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向request范围内设置属性，参数name为属性名，obj为属性值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Object getAttribute(String name)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返回一个请求中属性名为name的属性值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String request.getContextPath()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返回当前Web项目的根路径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  <a:p>
            <a:pPr lvl="4">
              <a:lnSpc>
                <a:spcPct val="90000"/>
              </a:lnSpc>
            </a:pPr>
            <a:endParaRPr lang="zh-CN" altLang="en-US" sz="1800" dirty="0"/>
          </a:p>
        </p:txBody>
      </p:sp>
      <p:sp>
        <p:nvSpPr>
          <p:cNvPr id="1741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5" y="0"/>
            <a:ext cx="6873875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dirty="0">
                <a:ea typeface="黑体" pitchFamily="49" charset="-122"/>
              </a:rPr>
              <a:t>Servlet生命周期</a:t>
            </a:r>
          </a:p>
        </p:txBody>
      </p:sp>
      <p:pic>
        <p:nvPicPr>
          <p:cNvPr id="17412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954213"/>
            <a:ext cx="6913563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2566988"/>
            <a:ext cx="4465638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流程图: 可选过程 3"/>
          <p:cNvSpPr>
            <a:spLocks noChangeArrowheads="1"/>
          </p:cNvSpPr>
          <p:nvPr/>
        </p:nvSpPr>
        <p:spPr bwMode="auto">
          <a:xfrm>
            <a:off x="457200" y="1954213"/>
            <a:ext cx="8229600" cy="43545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1400" dirty="0">
                <a:latin typeface="Arial Black" pitchFamily="34" charset="0"/>
              </a:rPr>
              <a:t>regist.html</a:t>
            </a:r>
          </a:p>
          <a:p>
            <a:r>
              <a:rPr lang="zh-CN" altLang="en-US" sz="1400" dirty="0">
                <a:latin typeface="Arial Black" pitchFamily="34" charset="0"/>
              </a:rPr>
              <a:t> &lt;form id="form1" name="form1" action="RegistServlet"&gt;</a:t>
            </a:r>
          </a:p>
          <a:p>
            <a:r>
              <a:rPr lang="zh-CN" altLang="en-US" sz="1400" dirty="0">
                <a:latin typeface="Arial Black" pitchFamily="34" charset="0"/>
              </a:rPr>
              <a:t>&lt;div class="text1"&gt;您的个人资料:&lt;/div&gt;</a:t>
            </a:r>
          </a:p>
          <a:p>
            <a:r>
              <a:rPr lang="zh-CN" altLang="en-US" sz="1400" dirty="0">
                <a:latin typeface="Arial Black" pitchFamily="34" charset="0"/>
              </a:rPr>
              <a:t>&lt;div class="text2"&gt;姓名：</a:t>
            </a:r>
          </a:p>
          <a:p>
            <a:r>
              <a:rPr lang="zh-CN" altLang="en-US" sz="1400" dirty="0">
                <a:latin typeface="Arial Black" pitchFamily="34" charset="0"/>
              </a:rPr>
              <a:t>    &lt;input name="name" type="text" class="box" id="textfield" /&gt;</a:t>
            </a:r>
          </a:p>
          <a:p>
            <a:r>
              <a:rPr lang="zh-CN" altLang="en-US" sz="1400" dirty="0">
                <a:latin typeface="Arial Black" pitchFamily="34" charset="0"/>
              </a:rPr>
              <a:t>&lt;/div&gt;</a:t>
            </a:r>
          </a:p>
          <a:p>
            <a:r>
              <a:rPr lang="zh-CN" altLang="en-US" sz="1400" dirty="0">
                <a:latin typeface="Arial Black" pitchFamily="34" charset="0"/>
              </a:rPr>
              <a:t>&lt;div class="text1"&gt;/**此处代码省略*/您的意见:&lt;/div&gt;</a:t>
            </a:r>
          </a:p>
          <a:p>
            <a:r>
              <a:rPr lang="zh-CN" altLang="en-US" sz="1400" dirty="0">
                <a:latin typeface="Arial Black" pitchFamily="34" charset="0"/>
              </a:rPr>
              <a:t>&lt;div&gt;</a:t>
            </a:r>
          </a:p>
          <a:p>
            <a:r>
              <a:rPr lang="zh-CN" altLang="en-US" sz="1400" dirty="0">
                <a:latin typeface="Arial Black" pitchFamily="34" charset="0"/>
              </a:rPr>
              <a:t>    &lt;label for="textarea"&gt;&lt;/label&gt;</a:t>
            </a:r>
          </a:p>
          <a:p>
            <a:r>
              <a:rPr lang="zh-CN" altLang="en-US" sz="1400" dirty="0">
                <a:latin typeface="Arial Black" pitchFamily="34" charset="0"/>
              </a:rPr>
              <a:t>    &lt;textarea name="suggest" id="textarea" cols="38" rows="10"&gt;&lt;/textarea&gt;</a:t>
            </a:r>
          </a:p>
          <a:p>
            <a:r>
              <a:rPr lang="zh-CN" altLang="en-US" sz="1400" dirty="0">
                <a:latin typeface="Arial Black" pitchFamily="34" charset="0"/>
              </a:rPr>
              <a:t>&lt;/div&gt;</a:t>
            </a:r>
          </a:p>
          <a:p>
            <a:r>
              <a:rPr lang="zh-CN" altLang="en-US" sz="1400" dirty="0">
                <a:latin typeface="Arial Black" pitchFamily="34" charset="0"/>
              </a:rPr>
              <a:t>&lt;div class="but"&gt;</a:t>
            </a:r>
          </a:p>
          <a:p>
            <a:r>
              <a:rPr lang="zh-CN" altLang="en-US" sz="1400" dirty="0">
                <a:latin typeface="Arial Black" pitchFamily="34" charset="0"/>
              </a:rPr>
              <a:t> &lt;input name="submit" type="image" id="button" value="提交" src="qr.jpg" /&gt;</a:t>
            </a:r>
          </a:p>
          <a:p>
            <a:r>
              <a:rPr lang="zh-CN" altLang="en-US" sz="1400" dirty="0">
                <a:latin typeface="Arial Black" pitchFamily="34" charset="0"/>
              </a:rPr>
              <a:t> &lt;input name="button2" type="image" id="button2" value="取消" src="qx.jpg" /&gt;</a:t>
            </a:r>
          </a:p>
          <a:p>
            <a:r>
              <a:rPr lang="zh-CN" altLang="en-US" sz="1400" dirty="0">
                <a:latin typeface="Arial Black" pitchFamily="34" charset="0"/>
              </a:rPr>
              <a:t>&lt;/div&gt;</a:t>
            </a:r>
          </a:p>
          <a:p>
            <a:r>
              <a:rPr lang="zh-CN" altLang="en-US" sz="1400" dirty="0">
                <a:latin typeface="Arial Black" pitchFamily="34" charset="0"/>
              </a:rPr>
              <a:t>&lt;/div&gt;</a:t>
            </a:r>
          </a:p>
          <a:p>
            <a:r>
              <a:rPr lang="zh-CN" altLang="en-US" sz="1400" dirty="0">
                <a:latin typeface="Arial Black" pitchFamily="34" charset="0"/>
              </a:rPr>
              <a:t>&lt;/div&gt;</a:t>
            </a:r>
          </a:p>
          <a:p>
            <a:r>
              <a:rPr lang="zh-CN" altLang="en-US" sz="1400" dirty="0">
                <a:latin typeface="Arial Black" pitchFamily="34" charset="0"/>
              </a:rPr>
              <a:t> &lt;/form&gt;</a:t>
            </a:r>
          </a:p>
          <a:p>
            <a:endParaRPr lang="zh-CN" altLang="en-US" sz="1400" dirty="0">
              <a:latin typeface="Arial" pitchFamily="34" charset="0"/>
            </a:endParaRPr>
          </a:p>
          <a:p>
            <a:endParaRPr lang="zh-CN" altLang="en-US" sz="1000" dirty="0">
              <a:latin typeface="Arial" pitchFamily="34" charset="0"/>
            </a:endParaRPr>
          </a:p>
        </p:txBody>
      </p:sp>
      <p:sp>
        <p:nvSpPr>
          <p:cNvPr id="17416" name="流程图: 可选过程 3"/>
          <p:cNvSpPr>
            <a:spLocks noChangeArrowheads="1"/>
          </p:cNvSpPr>
          <p:nvPr/>
        </p:nvSpPr>
        <p:spPr bwMode="auto">
          <a:xfrm>
            <a:off x="467544" y="2132856"/>
            <a:ext cx="8229600" cy="208823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1400" dirty="0">
                <a:latin typeface="Arial Black" pitchFamily="34" charset="0"/>
              </a:rPr>
              <a:t>web.xml </a:t>
            </a:r>
          </a:p>
          <a:p>
            <a:r>
              <a:rPr lang="zh-CN" altLang="en-US" sz="1400" dirty="0">
                <a:latin typeface="Arial Black" pitchFamily="34" charset="0"/>
              </a:rPr>
              <a:t>&lt;servlet&gt;</a:t>
            </a:r>
          </a:p>
          <a:p>
            <a:r>
              <a:rPr lang="zh-CN" altLang="en-US" sz="1400" dirty="0">
                <a:latin typeface="Arial Black" pitchFamily="34" charset="0"/>
              </a:rPr>
              <a:t>    &lt;servlet-name&gt;RegistServlet&lt;/servlet-name&gt;</a:t>
            </a:r>
          </a:p>
          <a:p>
            <a:r>
              <a:rPr lang="zh-CN" altLang="en-US" sz="1400" dirty="0">
                <a:latin typeface="Arial Black" pitchFamily="34" charset="0"/>
              </a:rPr>
              <a:t>    &lt;servlet-class&gt;com.</a:t>
            </a:r>
            <a:r>
              <a:rPr lang="en-US" altLang="zh-CN" sz="1400" dirty="0" err="1">
                <a:latin typeface="Arial Black" pitchFamily="34" charset="0"/>
              </a:rPr>
              <a:t>pxy</a:t>
            </a:r>
            <a:r>
              <a:rPr lang="zh-CN" altLang="en-US" sz="1400" dirty="0">
                <a:latin typeface="Arial Black" pitchFamily="34" charset="0"/>
              </a:rPr>
              <a:t>.servlet.RegistServlet&lt;/servlet-class&gt;</a:t>
            </a:r>
          </a:p>
          <a:p>
            <a:r>
              <a:rPr lang="zh-CN" altLang="en-US" sz="1400" dirty="0">
                <a:latin typeface="Arial Black" pitchFamily="34" charset="0"/>
              </a:rPr>
              <a:t>  &lt;/servlet&gt;</a:t>
            </a:r>
          </a:p>
          <a:p>
            <a:r>
              <a:rPr lang="zh-CN" altLang="en-US" sz="1400" dirty="0">
                <a:latin typeface="Arial Black" pitchFamily="34" charset="0"/>
              </a:rPr>
              <a:t>  &lt;servlet-mapping&gt;</a:t>
            </a:r>
          </a:p>
          <a:p>
            <a:r>
              <a:rPr lang="zh-CN" altLang="en-US" sz="1400" dirty="0">
                <a:latin typeface="Arial Black" pitchFamily="34" charset="0"/>
              </a:rPr>
              <a:t>    &lt;servlet-name&gt;RegistServlet&lt;/servlet-name&gt;</a:t>
            </a:r>
          </a:p>
          <a:p>
            <a:r>
              <a:rPr lang="zh-CN" altLang="en-US" sz="1400" dirty="0">
                <a:latin typeface="Arial Black" pitchFamily="34" charset="0"/>
              </a:rPr>
              <a:t>    &lt;url-pattern&gt;/RegistServlet</a:t>
            </a:r>
          </a:p>
          <a:p>
            <a:r>
              <a:rPr lang="zh-CN" altLang="en-US" sz="1400" dirty="0">
                <a:latin typeface="Arial Black" pitchFamily="34" charset="0"/>
              </a:rPr>
              <a:t>&lt;/servlet-mapping&gt;	</a:t>
            </a:r>
          </a:p>
          <a:p>
            <a:endParaRPr lang="zh-CN" altLang="en-US" sz="1000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ldLvl="0" animBg="1"/>
      <p:bldP spid="17415" grpId="1" bldLvl="0" animBg="1"/>
      <p:bldP spid="17416" grpId="0" bldLvl="0" animBg="1"/>
      <p:bldP spid="17416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  <a:p>
            <a:pPr lvl="4"/>
            <a:endParaRPr lang="zh-CN" altLang="en-US" sz="1800"/>
          </a:p>
          <a:p>
            <a:r>
              <a:rPr lang="zh-CN" altLang="en-US" sz="2500"/>
              <a:t>将HttpServletRequest接口示例中的控制台输出换成页面显示输出</a:t>
            </a:r>
          </a:p>
        </p:txBody>
      </p:sp>
      <p:sp>
        <p:nvSpPr>
          <p:cNvPr id="19459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5" y="0"/>
            <a:ext cx="6873875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b="1" dirty="0">
                <a:ea typeface="黑体" pitchFamily="49" charset="-122"/>
              </a:rPr>
              <a:t>Servlet生命周期</a:t>
            </a:r>
          </a:p>
        </p:txBody>
      </p:sp>
      <p:pic>
        <p:nvPicPr>
          <p:cNvPr id="19460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" y="1954213"/>
            <a:ext cx="7859713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3717925"/>
            <a:ext cx="4610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流程图: 可选过程 3"/>
          <p:cNvSpPr>
            <a:spLocks noChangeArrowheads="1"/>
          </p:cNvSpPr>
          <p:nvPr/>
        </p:nvSpPr>
        <p:spPr bwMode="auto">
          <a:xfrm>
            <a:off x="457200" y="1954213"/>
            <a:ext cx="8439150" cy="43545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1400">
                <a:latin typeface="Arial Black" pitchFamily="34" charset="0"/>
              </a:rPr>
              <a:t>RegistServlet.java</a:t>
            </a:r>
          </a:p>
          <a:p>
            <a:r>
              <a:rPr lang="zh-CN" altLang="en-US" sz="1400">
                <a:latin typeface="Arial Black" pitchFamily="34" charset="0"/>
              </a:rPr>
              <a:t>public class RegistServlet extends HttpServlet {</a:t>
            </a:r>
          </a:p>
          <a:p>
            <a:r>
              <a:rPr lang="zh-CN" altLang="en-US" sz="1400">
                <a:latin typeface="Arial Black" pitchFamily="34" charset="0"/>
              </a:rPr>
              <a:t>       public void doGet(HttpServletRequest request, HttpServletResponse </a:t>
            </a:r>
          </a:p>
          <a:p>
            <a:r>
              <a:rPr lang="zh-CN" altLang="en-US" sz="1400">
                <a:latin typeface="Arial Black" pitchFamily="34" charset="0"/>
              </a:rPr>
              <a:t>           response)throws ServletException, IOException {</a:t>
            </a:r>
          </a:p>
          <a:p>
            <a:r>
              <a:rPr lang="zh-CN" altLang="en-US" sz="1400">
                <a:latin typeface="Arial Black" pitchFamily="34" charset="0"/>
              </a:rPr>
              <a:t>	   String  name=request.getParameter("name");//接收页面传递的姓名参数值</a:t>
            </a:r>
          </a:p>
          <a:p>
            <a:r>
              <a:rPr lang="zh-CN" altLang="en-US" sz="1400">
                <a:latin typeface="Arial Black" pitchFamily="34" charset="0"/>
              </a:rPr>
              <a:t>	   String  sex=request.getParameter("sex");//接收页面传递的性别参数值</a:t>
            </a:r>
          </a:p>
          <a:p>
            <a:r>
              <a:rPr lang="zh-CN" altLang="en-US" sz="1400">
                <a:latin typeface="Arial Black" pitchFamily="34" charset="0"/>
              </a:rPr>
              <a:t>	   String[]  interest=request.getParameterValues(“interest”);//接收兴趣	   response.setCharacterEncoding("utf-8");//设置响应的编码为utf-8</a:t>
            </a:r>
          </a:p>
          <a:p>
            <a:r>
              <a:rPr lang="zh-CN" altLang="en-US" sz="1400">
                <a:latin typeface="Arial Black" pitchFamily="34" charset="0"/>
              </a:rPr>
              <a:t>	    PrintWriter pw=response.getWriter();//获取响应客户的打印流 </a:t>
            </a:r>
          </a:p>
          <a:p>
            <a:r>
              <a:rPr lang="zh-CN" altLang="en-US" sz="1400">
                <a:latin typeface="Arial Black" pitchFamily="34" charset="0"/>
              </a:rPr>
              <a:t>	    pw.print("姓名:"+name+"&lt;/br&gt;");//将接收表单中的数据通过打印流回传给用户</a:t>
            </a:r>
          </a:p>
          <a:p>
            <a:r>
              <a:rPr lang="zh-CN" altLang="en-US" sz="1400">
                <a:latin typeface="Arial Black" pitchFamily="34" charset="0"/>
              </a:rPr>
              <a:t>	    pw.print("性别:"+sex+"&lt;br&gt;");</a:t>
            </a:r>
          </a:p>
          <a:p>
            <a:r>
              <a:rPr lang="zh-CN" altLang="en-US" sz="1400">
                <a:latin typeface="Arial Black" pitchFamily="34" charset="0"/>
              </a:rPr>
              <a:t>	    pw.print("兴趣:"+"&lt;/br&gt;");</a:t>
            </a:r>
          </a:p>
          <a:p>
            <a:r>
              <a:rPr lang="zh-CN" altLang="en-US" sz="1400">
                <a:latin typeface="Arial Black" pitchFamily="34" charset="0"/>
              </a:rPr>
              <a:t>	    for(String xq:interest){	    	</a:t>
            </a:r>
          </a:p>
          <a:p>
            <a:r>
              <a:rPr lang="zh-CN" altLang="en-US" sz="1400">
                <a:latin typeface="Arial Black" pitchFamily="34" charset="0"/>
              </a:rPr>
              <a:t>	      pw.print(xq+"&amp;nbsp;&amp;nbsp;");</a:t>
            </a:r>
          </a:p>
          <a:p>
            <a:r>
              <a:rPr lang="zh-CN" altLang="en-US" sz="1400">
                <a:latin typeface="Arial Black" pitchFamily="34" charset="0"/>
              </a:rPr>
              <a:t>	    }</a:t>
            </a:r>
          </a:p>
          <a:p>
            <a:r>
              <a:rPr lang="zh-CN" altLang="en-US" sz="1400">
                <a:latin typeface="Arial Black" pitchFamily="34" charset="0"/>
              </a:rPr>
              <a:t>	    pw.print("&lt;/br&gt;意见:"+suggest+"&lt;/br&gt;");</a:t>
            </a:r>
          </a:p>
          <a:p>
            <a:r>
              <a:rPr lang="zh-CN" altLang="en-US" sz="1400">
                <a:latin typeface="Arial Black" pitchFamily="34" charset="0"/>
              </a:rPr>
              <a:t>	}</a:t>
            </a:r>
          </a:p>
          <a:p>
            <a:r>
              <a:rPr lang="zh-CN" altLang="en-US" sz="1400">
                <a:latin typeface="Arial Black" pitchFamily="34" charset="0"/>
              </a:rPr>
              <a:t>}</a:t>
            </a:r>
          </a:p>
          <a:p>
            <a:endParaRPr lang="zh-CN" altLang="en-US" sz="100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2000"/>
          </a:p>
          <a:p>
            <a:pPr lvl="4"/>
            <a:endParaRPr lang="zh-CN" altLang="en-US"/>
          </a:p>
          <a:p>
            <a:r>
              <a:rPr lang="zh-CN" altLang="en-US" sz="2000"/>
              <a:t>使用ServletConfig获取web.xml文件中的初始化参数</a:t>
            </a:r>
          </a:p>
        </p:txBody>
      </p:sp>
      <p:sp>
        <p:nvSpPr>
          <p:cNvPr id="21507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5" y="0"/>
            <a:ext cx="6873875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dirty="0">
                <a:ea typeface="黑体" pitchFamily="49" charset="-122"/>
              </a:rPr>
              <a:t>Servlet生命周期</a:t>
            </a:r>
          </a:p>
        </p:txBody>
      </p:sp>
      <p:pic>
        <p:nvPicPr>
          <p:cNvPr id="21508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3141663"/>
            <a:ext cx="705802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流程图: 可选过程 3"/>
          <p:cNvSpPr>
            <a:spLocks noChangeArrowheads="1"/>
          </p:cNvSpPr>
          <p:nvPr/>
        </p:nvSpPr>
        <p:spPr bwMode="auto">
          <a:xfrm>
            <a:off x="457200" y="1954213"/>
            <a:ext cx="8439150" cy="43545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1400">
                <a:latin typeface="Arial Black" pitchFamily="34" charset="0"/>
              </a:rPr>
              <a:t>ConfigServlet.java：</a:t>
            </a:r>
          </a:p>
          <a:p>
            <a:r>
              <a:rPr lang="zh-CN" altLang="en-US" sz="1400">
                <a:latin typeface="Arial Black" pitchFamily="34" charset="0"/>
              </a:rPr>
              <a:t>public class ConfigServlet extends HttpServlet {</a:t>
            </a:r>
          </a:p>
          <a:p>
            <a:r>
              <a:rPr lang="zh-CN" altLang="en-US" sz="1400">
                <a:latin typeface="Arial Black" pitchFamily="34" charset="0"/>
              </a:rPr>
              <a:t>     public void doGet(HttpServletRequest request, HttpServletResponse </a:t>
            </a:r>
          </a:p>
          <a:p>
            <a:r>
              <a:rPr lang="zh-CN" altLang="en-US" sz="1400">
                <a:latin typeface="Arial Black" pitchFamily="34" charset="0"/>
              </a:rPr>
              <a:t>         response)throws ServletException, IOException {</a:t>
            </a:r>
          </a:p>
          <a:p>
            <a:r>
              <a:rPr lang="zh-CN" altLang="en-US" sz="1400">
                <a:latin typeface="Arial Black" pitchFamily="34" charset="0"/>
              </a:rPr>
              <a:t>         ServletConfig  config=this.getServletConfig();//获取ServletConfig </a:t>
            </a:r>
          </a:p>
          <a:p>
            <a:r>
              <a:rPr lang="zh-CN" altLang="en-US" sz="1400">
                <a:latin typeface="Arial Black" pitchFamily="34" charset="0"/>
              </a:rPr>
              <a:t>         String url=config.getInitParameter("url");//获取web.xml中名为url的初始化参数值</a:t>
            </a:r>
          </a:p>
          <a:p>
            <a:r>
              <a:rPr lang="zh-CN" altLang="en-US" sz="1400">
                <a:latin typeface="Arial Black" pitchFamily="34" charset="0"/>
              </a:rPr>
              <a:t>         String user=config.getInitParameter("user");</a:t>
            </a:r>
          </a:p>
          <a:p>
            <a:r>
              <a:rPr lang="zh-CN" altLang="en-US" sz="1400">
                <a:latin typeface="Arial Black" pitchFamily="34" charset="0"/>
              </a:rPr>
              <a:t>         String password=config.getInitParameter("password");</a:t>
            </a:r>
          </a:p>
          <a:p>
            <a:r>
              <a:rPr lang="zh-CN" altLang="en-US" sz="1400">
                <a:latin typeface="Arial Black" pitchFamily="34" charset="0"/>
              </a:rPr>
              <a:t>         response.setCharacterEncoding("utf-8");//设置响应编码</a:t>
            </a:r>
          </a:p>
          <a:p>
            <a:r>
              <a:rPr lang="zh-CN" altLang="en-US" sz="1400">
                <a:latin typeface="Arial Black" pitchFamily="34" charset="0"/>
              </a:rPr>
              <a:t>         PrintWriter pw=response.getWriter();//获取打印流对象</a:t>
            </a:r>
          </a:p>
          <a:p>
            <a:r>
              <a:rPr lang="zh-CN" altLang="en-US" sz="1400">
                <a:latin typeface="Arial Black" pitchFamily="34" charset="0"/>
              </a:rPr>
              <a:t>         pw.print("url="+url+"&lt;/br&gt;");</a:t>
            </a:r>
          </a:p>
          <a:p>
            <a:r>
              <a:rPr lang="zh-CN" altLang="en-US" sz="1400">
                <a:latin typeface="Arial Black" pitchFamily="34" charset="0"/>
              </a:rPr>
              <a:t>         pw.print("user="+user+"&lt;/br&gt;");</a:t>
            </a:r>
          </a:p>
          <a:p>
            <a:r>
              <a:rPr lang="zh-CN" altLang="en-US" sz="1400">
                <a:latin typeface="Arial Black" pitchFamily="34" charset="0"/>
              </a:rPr>
              <a:t>         pw.print("password="+password+"&lt;/br&gt;");</a:t>
            </a:r>
          </a:p>
          <a:p>
            <a:r>
              <a:rPr lang="zh-CN" altLang="en-US" sz="1400">
                <a:latin typeface="Arial Black" pitchFamily="34" charset="0"/>
              </a:rPr>
              <a:t>     }</a:t>
            </a:r>
          </a:p>
          <a:p>
            <a:r>
              <a:rPr lang="zh-CN" altLang="en-US" sz="1400">
                <a:latin typeface="Arial Black" pitchFamily="34" charset="0"/>
              </a:rPr>
              <a:t>}</a:t>
            </a:r>
          </a:p>
          <a:p>
            <a:endParaRPr lang="zh-CN" altLang="en-US" sz="1000">
              <a:latin typeface="Arial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04850" y="2060848"/>
            <a:ext cx="8439150" cy="4138488"/>
            <a:chOff x="0" y="0"/>
            <a:chExt cx="13290" cy="6858"/>
          </a:xfrm>
        </p:grpSpPr>
        <p:sp>
          <p:nvSpPr>
            <p:cNvPr id="24583" name="流程图: 可选过程 3"/>
            <p:cNvSpPr>
              <a:spLocks noChangeArrowheads="1"/>
            </p:cNvSpPr>
            <p:nvPr/>
          </p:nvSpPr>
          <p:spPr bwMode="auto">
            <a:xfrm>
              <a:off x="0" y="0"/>
              <a:ext cx="13290" cy="6858"/>
            </a:xfrm>
            <a:prstGeom prst="flowChartAlternateProcess">
              <a:avLst/>
            </a:prstGeom>
            <a:gradFill rotWithShape="0">
              <a:gsLst>
                <a:gs pos="0">
                  <a:srgbClr val="6DCFF6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lIns="90170" tIns="46990" rIns="90170" bIns="46990"/>
            <a:lstStyle/>
            <a:p>
              <a:r>
                <a:rPr lang="zh-CN" altLang="en-US" sz="1200" dirty="0">
                  <a:latin typeface="Arial Black" pitchFamily="34" charset="0"/>
                </a:rPr>
                <a:t>web.xml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&lt;servlet&gt;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&lt;servlet-name&gt;ConfigServlet&lt;/servlet-name&gt;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&lt;servlet-class&gt;com.</a:t>
              </a:r>
              <a:r>
                <a:rPr lang="en-US" altLang="zh-CN" sz="1200" dirty="0" err="1">
                  <a:latin typeface="Arial Black" pitchFamily="34" charset="0"/>
                </a:rPr>
                <a:t>pxy</a:t>
              </a:r>
              <a:r>
                <a:rPr lang="zh-CN" altLang="en-US" sz="1200" dirty="0">
                  <a:latin typeface="Arial Black" pitchFamily="34" charset="0"/>
                </a:rPr>
                <a:t>.servlet.ConfigServlet&lt;/servlet-class&gt;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&lt;init-param&gt;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     &lt;param-name&gt;url&lt;/param-name&gt;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     &lt;param-value&gt;jdbc:mysql://localhost:3306/blank&lt;/param-value&gt;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&lt;/init-param&gt;	 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&lt;init-param&gt;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     &lt;param-name&gt;user&lt;/param-name&gt;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     &lt;param-value&gt;root&lt;/param-value&gt;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&lt;/init-param&gt;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&lt;init-param&gt;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     &lt;param-name&gt;password&lt;/param-name&gt;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     &lt;param-value&gt;root&lt;/param-value&gt;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　　&lt;/init-param&gt;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&lt;/servlet&gt;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&lt;servlet-mapping&gt;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&lt;servlet-name&gt;ConfigServlet&lt;/servlet-name&gt;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  &lt;url-pattern&gt;/ConfigServlet&lt;/url-pattern&gt;</a:t>
              </a:r>
            </a:p>
            <a:p>
              <a:r>
                <a:rPr lang="zh-CN" altLang="en-US" sz="1200" dirty="0">
                  <a:latin typeface="Arial Black" pitchFamily="34" charset="0"/>
                </a:rPr>
                <a:t>  &lt;/servlet-mapping&gt;</a:t>
              </a:r>
              <a:r>
                <a:rPr lang="zh-CN" altLang="en-US" sz="1400" dirty="0">
                  <a:latin typeface="Arial Black" pitchFamily="34" charset="0"/>
                </a:rPr>
                <a:t>	    </a:t>
              </a:r>
            </a:p>
            <a:p>
              <a:endParaRPr lang="zh-CN" altLang="en-US" sz="1000" dirty="0">
                <a:latin typeface="Arial" pitchFamily="34" charset="0"/>
              </a:endParaRPr>
            </a:p>
          </p:txBody>
        </p:sp>
        <p:sp>
          <p:nvSpPr>
            <p:cNvPr id="24584" name="AutoShape 20"/>
            <p:cNvSpPr>
              <a:spLocks noChangeArrowheads="1"/>
            </p:cNvSpPr>
            <p:nvPr/>
          </p:nvSpPr>
          <p:spPr bwMode="auto">
            <a:xfrm>
              <a:off x="7841" y="1073"/>
              <a:ext cx="3742" cy="796"/>
            </a:xfrm>
            <a:prstGeom prst="wedgeRoundRectCallout">
              <a:avLst>
                <a:gd name="adj1" fmla="val -113866"/>
                <a:gd name="adj2" fmla="val 50000"/>
                <a:gd name="adj3" fmla="val 16667"/>
              </a:avLst>
            </a:prstGeom>
            <a:gradFill rotWithShape="1">
              <a:gsLst>
                <a:gs pos="0">
                  <a:srgbClr val="FFCC99">
                    <a:alpha val="78000"/>
                  </a:srgb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>
                  <a:latin typeface="Arial" pitchFamily="34" charset="0"/>
                </a:rPr>
                <a:t>初始化参数名</a:t>
              </a:r>
            </a:p>
          </p:txBody>
        </p:sp>
        <p:sp>
          <p:nvSpPr>
            <p:cNvPr id="24585" name="AutoShape 20"/>
            <p:cNvSpPr>
              <a:spLocks noChangeArrowheads="1"/>
            </p:cNvSpPr>
            <p:nvPr/>
          </p:nvSpPr>
          <p:spPr bwMode="auto">
            <a:xfrm>
              <a:off x="8041" y="2436"/>
              <a:ext cx="3742" cy="796"/>
            </a:xfrm>
            <a:prstGeom prst="wedgeRoundRectCallout">
              <a:avLst>
                <a:gd name="adj1" fmla="val -75009"/>
                <a:gd name="adj2" fmla="val -67833"/>
                <a:gd name="adj3" fmla="val 16667"/>
              </a:avLst>
            </a:prstGeom>
            <a:gradFill rotWithShape="1">
              <a:gsLst>
                <a:gs pos="0">
                  <a:srgbClr val="FFCC99">
                    <a:alpha val="78000"/>
                  </a:srgb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>
                  <a:latin typeface="Arial" pitchFamily="34" charset="0"/>
                </a:rPr>
                <a:t>初始化参数值</a:t>
              </a: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21515" name="AutoShape 23"/>
          <p:cNvSpPr>
            <a:spLocks noChangeArrowheads="1"/>
          </p:cNvSpPr>
          <p:nvPr/>
        </p:nvSpPr>
        <p:spPr bwMode="auto">
          <a:xfrm>
            <a:off x="539552" y="2060848"/>
            <a:ext cx="8228012" cy="544512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   在浏览器中输入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http://localhost:8080/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servletdemo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ConfigServlet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ldLvl="0" animBg="1"/>
      <p:bldP spid="2151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  HpptServletResponse接口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黑体" pitchFamily="49" charset="-122"/>
              </a:rPr>
              <a:t>HttpServletResponse接口代表返回客户端的响应，它提供了许多将数据写往客户端的用法</a:t>
            </a:r>
          </a:p>
          <a:p>
            <a:pPr lvl="4">
              <a:lnSpc>
                <a:spcPct val="150000"/>
              </a:lnSpc>
            </a:pPr>
            <a:endParaRPr lang="zh-CN" altLang="en-US" sz="1800"/>
          </a:p>
        </p:txBody>
      </p:sp>
      <p:sp>
        <p:nvSpPr>
          <p:cNvPr id="18435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>
                <a:ea typeface="黑体" pitchFamily="49" charset="-122"/>
              </a:rPr>
              <a:t>Servlet API编程常用接口和容器</a:t>
            </a:r>
          </a:p>
        </p:txBody>
      </p:sp>
      <p:graphicFrame>
        <p:nvGraphicFramePr>
          <p:cNvPr id="18436" name="Group 4"/>
          <p:cNvGraphicFramePr>
            <a:graphicFrameLocks noGrp="1"/>
          </p:cNvGraphicFramePr>
          <p:nvPr/>
        </p:nvGraphicFramePr>
        <p:xfrm>
          <a:off x="649288" y="3068960"/>
          <a:ext cx="8247062" cy="2581277"/>
        </p:xfrm>
        <a:graphic>
          <a:graphicData uri="http://schemas.openxmlformats.org/drawingml/2006/table">
            <a:tbl>
              <a:tblPr/>
              <a:tblGrid>
                <a:gridCol w="474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        方法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 PrintWriter getWriter()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获取响应的打印输出流对象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 void addCookie()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向响应中添加cookie对象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 void setCharacterEncoding(String enc)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设置响应的编码名的Enumeration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 void sendRedirect(String path)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将请求重定向到指定位置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80975" y="1270000"/>
            <a:ext cx="8715375" cy="4857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ServletConfig接口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黑体" pitchFamily="49" charset="-122"/>
              </a:rPr>
              <a:t>ServletConfig对象能够读取配置在web.xml文件中的Servlet初始化参数，常用方法如下</a:t>
            </a:r>
          </a:p>
          <a:p>
            <a:pPr lvl="4">
              <a:lnSpc>
                <a:spcPct val="150000"/>
              </a:lnSpc>
            </a:pPr>
            <a:endParaRPr lang="zh-CN" altLang="en-US" sz="1800"/>
          </a:p>
        </p:txBody>
      </p:sp>
      <p:sp>
        <p:nvSpPr>
          <p:cNvPr id="20483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>
                <a:ea typeface="黑体" pitchFamily="49" charset="-122"/>
              </a:rPr>
              <a:t>Servlet API编程常用接口和容器</a:t>
            </a:r>
          </a:p>
        </p:txBody>
      </p:sp>
      <p:graphicFrame>
        <p:nvGraphicFramePr>
          <p:cNvPr id="20484" name="Group 4"/>
          <p:cNvGraphicFramePr>
            <a:graphicFrameLocks noGrp="1"/>
          </p:cNvGraphicFramePr>
          <p:nvPr/>
        </p:nvGraphicFramePr>
        <p:xfrm>
          <a:off x="396875" y="3050008"/>
          <a:ext cx="8247063" cy="2035176"/>
        </p:xfrm>
        <a:graphic>
          <a:graphicData uri="http://schemas.openxmlformats.org/drawingml/2006/table">
            <a:tbl>
              <a:tblPr/>
              <a:tblGrid>
                <a:gridCol w="4748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        方法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String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getInitParameter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(String path)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获取web.xml中指定Servlet的初始化参数值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ServletContext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getServletContext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获取ServletContext实例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String getServletName()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获取当前Servlet的名称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/>
              <a:t>ServletContext接口</a:t>
            </a:r>
          </a:p>
          <a:p>
            <a:pPr lvl="1"/>
            <a:r>
              <a:rPr lang="zh-CN" altLang="en-US" sz="1800">
                <a:latin typeface="黑体" pitchFamily="49" charset="-122"/>
              </a:rPr>
              <a:t>ServletContext是Servlet与Servlet容器之间的直接通信接口。Servlet容器在启动一个Web应用时，会为其创建一个ServletContext对象。每个web应用都有唯一的ServletContext对象</a:t>
            </a:r>
            <a:r>
              <a:rPr lang="zh-CN" altLang="en-US">
                <a:latin typeface="黑体" pitchFamily="49" charset="-122"/>
              </a:rPr>
              <a:t>。</a:t>
            </a:r>
            <a:endParaRPr lang="zh-CN" altLang="en-US" sz="1800"/>
          </a:p>
        </p:txBody>
      </p:sp>
      <p:sp>
        <p:nvSpPr>
          <p:cNvPr id="2253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Servlet API编程常用接口和容器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571500" y="2996952"/>
          <a:ext cx="8247063" cy="3243263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        方法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void setAttribute(String  name，Object object)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绑定一个java对象和一个属性名，并存放到ServletContext中，参数name指定属性名，参数Object表示共享数据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pulbic Object  getAttribute(String name)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根据参数给定的属性名，返回一个Object类型的对象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 String  getContextpath()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返回当前web应用的URL入口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public String getInitParameter(String name)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微软雅黑" pitchFamily="34" charset="-122"/>
                        </a:rPr>
                        <a:t>返回web应用范围内匹配的初始化参数值。在web.xml中，&lt;web-app&gt;元素中的&lt;context-param&gt;元素表示应用范围内的初始化参数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0"/>
            <a:ext cx="8604448" cy="764704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本章内容</a:t>
            </a: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196430" y="1844824"/>
            <a:ext cx="4895850" cy="455613"/>
            <a:chOff x="0" y="0"/>
            <a:chExt cx="4896544" cy="456882"/>
          </a:xfrm>
        </p:grpSpPr>
        <p:sp>
          <p:nvSpPr>
            <p:cNvPr id="5123" name="矩形 20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4" name="矩形 21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5" name="TextBox 21"/>
            <p:cNvSpPr>
              <a:spLocks noChangeArrowheads="1"/>
            </p:cNvSpPr>
            <p:nvPr/>
          </p:nvSpPr>
          <p:spPr bwMode="auto">
            <a:xfrm>
              <a:off x="601748" y="2586"/>
              <a:ext cx="4078865" cy="45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Arial" pitchFamily="34" charset="0"/>
                </a:rPr>
                <a:t>Servlet概述</a:t>
              </a:r>
            </a:p>
          </p:txBody>
        </p:sp>
      </p:grp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2196430" y="2492524"/>
            <a:ext cx="4895850" cy="455613"/>
            <a:chOff x="0" y="0"/>
            <a:chExt cx="4896544" cy="456674"/>
          </a:xfrm>
        </p:grpSpPr>
        <p:sp>
          <p:nvSpPr>
            <p:cNvPr id="5127" name="矩形 17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8" name="矩形 18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29" name="TextBox 33"/>
            <p:cNvSpPr>
              <a:spLocks noChangeArrowheads="1"/>
            </p:cNvSpPr>
            <p:nvPr/>
          </p:nvSpPr>
          <p:spPr bwMode="auto">
            <a:xfrm>
              <a:off x="601747" y="2378"/>
              <a:ext cx="4078866" cy="45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>
                  <a:latin typeface="Arial" pitchFamily="34" charset="0"/>
                </a:rPr>
                <a:t>Servlet生命周期</a:t>
              </a:r>
            </a:p>
          </p:txBody>
        </p:sp>
      </p:grp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2196430" y="3098056"/>
            <a:ext cx="4895850" cy="507831"/>
            <a:chOff x="0" y="-24721"/>
            <a:chExt cx="4896544" cy="508134"/>
          </a:xfrm>
        </p:grpSpPr>
        <p:sp>
          <p:nvSpPr>
            <p:cNvPr id="5131" name="矩形 14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32" name="矩形 15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3</a:t>
              </a:r>
              <a:endPara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133" name="TextBox 21"/>
            <p:cNvSpPr>
              <a:spLocks noChangeArrowheads="1"/>
            </p:cNvSpPr>
            <p:nvPr/>
          </p:nvSpPr>
          <p:spPr bwMode="auto">
            <a:xfrm>
              <a:off x="601971" y="-24721"/>
              <a:ext cx="4078865" cy="508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Arial" pitchFamily="34" charset="0"/>
                </a:rPr>
                <a:t>Servle</a:t>
              </a:r>
              <a:r>
                <a:rPr lang="en-US" altLang="zh-CN" b="1" dirty="0">
                  <a:latin typeface="Arial" pitchFamily="34" charset="0"/>
                </a:rPr>
                <a:t>t</a:t>
              </a:r>
              <a:r>
                <a:rPr lang="zh-CN" altLang="en-US" b="1" dirty="0">
                  <a:latin typeface="Arial" pitchFamily="34" charset="0"/>
                </a:rPr>
                <a:t> 配置</a:t>
              </a:r>
            </a:p>
          </p:txBody>
        </p:sp>
      </p:grpSp>
      <p:grpSp>
        <p:nvGrpSpPr>
          <p:cNvPr id="19" name="组合 5"/>
          <p:cNvGrpSpPr>
            <a:grpSpLocks/>
          </p:cNvGrpSpPr>
          <p:nvPr/>
        </p:nvGrpSpPr>
        <p:grpSpPr bwMode="auto">
          <a:xfrm>
            <a:off x="2196083" y="3770577"/>
            <a:ext cx="4895850" cy="507831"/>
            <a:chOff x="0" y="-24721"/>
            <a:chExt cx="4896544" cy="508134"/>
          </a:xfrm>
        </p:grpSpPr>
        <p:sp>
          <p:nvSpPr>
            <p:cNvPr id="20" name="矩形 14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矩形 15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4</a:t>
              </a:r>
              <a:endPara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TextBox 21"/>
            <p:cNvSpPr>
              <a:spLocks noChangeArrowheads="1"/>
            </p:cNvSpPr>
            <p:nvPr/>
          </p:nvSpPr>
          <p:spPr bwMode="auto">
            <a:xfrm>
              <a:off x="601971" y="-24721"/>
              <a:ext cx="4078865" cy="508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Arial" pitchFamily="34" charset="0"/>
                </a:rPr>
                <a:t>Servle</a:t>
              </a:r>
              <a:r>
                <a:rPr lang="en-US" altLang="zh-CN" b="1" dirty="0">
                  <a:latin typeface="Arial" pitchFamily="34" charset="0"/>
                </a:rPr>
                <a:t>t</a:t>
              </a:r>
              <a:r>
                <a:rPr lang="zh-CN" altLang="en-US" b="1" dirty="0">
                  <a:latin typeface="Arial" pitchFamily="34" charset="0"/>
                </a:rPr>
                <a:t> API </a:t>
              </a:r>
              <a:r>
                <a:rPr lang="en-US" altLang="zh-CN" b="1" dirty="0">
                  <a:latin typeface="Arial" pitchFamily="34" charset="0"/>
                </a:rPr>
                <a:t>API</a:t>
              </a:r>
              <a:r>
                <a:rPr lang="zh-CN" altLang="en-US" b="1" dirty="0">
                  <a:latin typeface="Arial" pitchFamily="34" charset="0"/>
                </a:rPr>
                <a:t>和容器</a:t>
              </a:r>
            </a:p>
          </p:txBody>
        </p:sp>
      </p:grpSp>
      <p:grpSp>
        <p:nvGrpSpPr>
          <p:cNvPr id="23" name="组合 5"/>
          <p:cNvGrpSpPr>
            <a:grpSpLocks/>
          </p:cNvGrpSpPr>
          <p:nvPr/>
        </p:nvGrpSpPr>
        <p:grpSpPr bwMode="auto">
          <a:xfrm>
            <a:off x="2196083" y="4466208"/>
            <a:ext cx="4895850" cy="507831"/>
            <a:chOff x="0" y="-24721"/>
            <a:chExt cx="4896544" cy="508134"/>
          </a:xfrm>
        </p:grpSpPr>
        <p:sp>
          <p:nvSpPr>
            <p:cNvPr id="24" name="矩形 14"/>
            <p:cNvSpPr>
              <a:spLocks noChangeArrowheads="1"/>
            </p:cNvSpPr>
            <p:nvPr/>
          </p:nvSpPr>
          <p:spPr bwMode="auto">
            <a:xfrm>
              <a:off x="0" y="0"/>
              <a:ext cx="4896544" cy="432048"/>
            </a:xfrm>
            <a:prstGeom prst="rect">
              <a:avLst/>
            </a:prstGeom>
            <a:noFill/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="1">
                <a:solidFill>
                  <a:srgbClr val="FFFFFF"/>
                </a:solidFill>
                <a:latin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" name="矩形 15"/>
            <p:cNvSpPr>
              <a:spLocks noChangeArrowheads="1"/>
            </p:cNvSpPr>
            <p:nvPr/>
          </p:nvSpPr>
          <p:spPr bwMode="auto">
            <a:xfrm>
              <a:off x="0" y="0"/>
              <a:ext cx="431861" cy="432048"/>
            </a:xfrm>
            <a:prstGeom prst="rect">
              <a:avLst/>
            </a:prstGeom>
            <a:gradFill rotWithShape="1">
              <a:gsLst>
                <a:gs pos="0">
                  <a:srgbClr val="3782C5"/>
                </a:gs>
                <a:gs pos="100000">
                  <a:srgbClr val="2857A5"/>
                </a:gs>
              </a:gsLst>
              <a:lin ang="5400000" scaled="1"/>
            </a:gradFill>
            <a:ln w="12700">
              <a:solidFill>
                <a:srgbClr val="3782C5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endPara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" name="TextBox 21"/>
            <p:cNvSpPr>
              <a:spLocks noChangeArrowheads="1"/>
            </p:cNvSpPr>
            <p:nvPr/>
          </p:nvSpPr>
          <p:spPr bwMode="auto">
            <a:xfrm>
              <a:off x="601971" y="-24721"/>
              <a:ext cx="4078865" cy="508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Arial" pitchFamily="34" charset="0"/>
                </a:rPr>
                <a:t>Servle</a:t>
              </a:r>
              <a:r>
                <a:rPr lang="en-US" altLang="zh-CN" b="1" dirty="0">
                  <a:latin typeface="Arial" pitchFamily="34" charset="0"/>
                </a:rPr>
                <a:t>t</a:t>
              </a:r>
              <a:r>
                <a:rPr lang="zh-CN" altLang="en-US" b="1" dirty="0">
                  <a:latin typeface="Arial" pitchFamily="34" charset="0"/>
                </a:rPr>
                <a:t> 四大作用域</a:t>
              </a: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4500"/>
            <a:ext cx="8686800" cy="4857750"/>
          </a:xfrm>
        </p:spPr>
        <p:txBody>
          <a:bodyPr/>
          <a:lstStyle/>
          <a:p>
            <a:endParaRPr lang="zh-CN" altLang="en-US" sz="2000"/>
          </a:p>
          <a:p>
            <a:r>
              <a:rPr lang="zh-CN" altLang="en-US" sz="2000"/>
              <a:t>使用ServletContext对象获取web.xml文件中配置的上下文初始化参数值</a:t>
            </a:r>
          </a:p>
        </p:txBody>
      </p:sp>
      <p:sp>
        <p:nvSpPr>
          <p:cNvPr id="23555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70125" y="0"/>
            <a:ext cx="6873875" cy="836613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dirty="0">
                <a:ea typeface="黑体" pitchFamily="49" charset="-122"/>
              </a:rPr>
              <a:t>Servlet API编程常用接口和容器</a:t>
            </a:r>
          </a:p>
        </p:txBody>
      </p:sp>
      <p:pic>
        <p:nvPicPr>
          <p:cNvPr id="23556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52513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3068638"/>
            <a:ext cx="6654800" cy="20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3"/>
          <p:cNvSpPr>
            <a:spLocks noChangeArrowheads="1"/>
          </p:cNvSpPr>
          <p:nvPr/>
        </p:nvSpPr>
        <p:spPr bwMode="auto">
          <a:xfrm>
            <a:off x="395536" y="1196752"/>
            <a:ext cx="8229600" cy="544512"/>
          </a:xfrm>
          <a:prstGeom prst="flowChartAlternateProcess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     在浏览器中输入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http://localhost:8080/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servletdemo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ContextServlet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流程图: 可选过程 3"/>
          <p:cNvSpPr>
            <a:spLocks noChangeArrowheads="1"/>
          </p:cNvSpPr>
          <p:nvPr/>
        </p:nvSpPr>
        <p:spPr bwMode="auto">
          <a:xfrm>
            <a:off x="395536" y="1916832"/>
            <a:ext cx="8439150" cy="435451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1400">
                <a:latin typeface="Arial Black" pitchFamily="34" charset="0"/>
              </a:rPr>
              <a:t>web.xml</a:t>
            </a:r>
          </a:p>
          <a:p>
            <a:r>
              <a:rPr lang="zh-CN" altLang="en-US" sz="1400">
                <a:latin typeface="Arial Black" pitchFamily="34" charset="0"/>
              </a:rPr>
              <a:t> &lt;!-- 定义一个Web应用程序上下文初始化参数 --&gt;	</a:t>
            </a:r>
          </a:p>
          <a:p>
            <a:r>
              <a:rPr lang="zh-CN" altLang="en-US" sz="1400">
                <a:latin typeface="Arial Black" pitchFamily="34" charset="0"/>
              </a:rPr>
              <a:t>　　&lt;context-param&gt;</a:t>
            </a:r>
          </a:p>
          <a:p>
            <a:r>
              <a:rPr lang="zh-CN" altLang="en-US" sz="1400">
                <a:latin typeface="Arial Black" pitchFamily="34" charset="0"/>
              </a:rPr>
              <a:t>       &lt;!-- 参数名 --&gt;</a:t>
            </a:r>
          </a:p>
          <a:p>
            <a:r>
              <a:rPr lang="zh-CN" altLang="en-US" sz="1400">
                <a:latin typeface="Arial Black" pitchFamily="34" charset="0"/>
              </a:rPr>
              <a:t>       &lt;param-name&gt;contextConfigLocation&lt;/param-name&gt;</a:t>
            </a:r>
          </a:p>
          <a:p>
            <a:r>
              <a:rPr lang="zh-CN" altLang="en-US" sz="1400">
                <a:latin typeface="Arial Black" pitchFamily="34" charset="0"/>
              </a:rPr>
              <a:t>       &lt;!-- 参数值 --&gt;</a:t>
            </a:r>
          </a:p>
          <a:p>
            <a:r>
              <a:rPr lang="zh-CN" altLang="en-US" sz="1400">
                <a:latin typeface="Arial Black" pitchFamily="34" charset="0"/>
              </a:rPr>
              <a:t>       &lt;param-value&gt;classpath:applicationContext.xml&lt;/param-value&gt;</a:t>
            </a:r>
          </a:p>
          <a:p>
            <a:r>
              <a:rPr lang="zh-CN" altLang="en-US" sz="1400">
                <a:latin typeface="Arial Black" pitchFamily="34" charset="0"/>
              </a:rPr>
              <a:t>   &lt;/context-param&gt;</a:t>
            </a:r>
          </a:p>
          <a:p>
            <a:r>
              <a:rPr lang="zh-CN" altLang="en-US" sz="1400">
                <a:latin typeface="Arial Black" pitchFamily="34" charset="0"/>
              </a:rPr>
              <a:t>   </a:t>
            </a:r>
          </a:p>
          <a:p>
            <a:r>
              <a:rPr lang="zh-CN" altLang="en-US" sz="1400">
                <a:latin typeface="Arial Black" pitchFamily="34" charset="0"/>
              </a:rPr>
              <a:t>   &lt;servlet&gt;</a:t>
            </a:r>
          </a:p>
          <a:p>
            <a:r>
              <a:rPr lang="zh-CN" altLang="en-US" sz="1400">
                <a:latin typeface="Arial Black" pitchFamily="34" charset="0"/>
              </a:rPr>
              <a:t>      &lt;servlet-name&gt;contextServlet&lt;/servlet-name&gt;</a:t>
            </a:r>
          </a:p>
          <a:p>
            <a:r>
              <a:rPr lang="zh-CN" altLang="en-US" sz="1400">
                <a:latin typeface="Arial Black" pitchFamily="34" charset="0"/>
              </a:rPr>
              <a:t>      &lt;servlet-class&gt;com.</a:t>
            </a:r>
            <a:r>
              <a:rPr lang="en-US" altLang="zh-CN" sz="1400">
                <a:latin typeface="Arial Black" pitchFamily="34" charset="0"/>
              </a:rPr>
              <a:t>pxy</a:t>
            </a:r>
            <a:r>
              <a:rPr lang="zh-CN" altLang="en-US" sz="1400">
                <a:latin typeface="Arial Black" pitchFamily="34" charset="0"/>
              </a:rPr>
              <a:t>.servlet.ContextServlet&lt;/servlet-class&gt;</a:t>
            </a:r>
          </a:p>
          <a:p>
            <a:r>
              <a:rPr lang="zh-CN" altLang="en-US" sz="1400">
                <a:latin typeface="Arial Black" pitchFamily="34" charset="0"/>
              </a:rPr>
              <a:t>   &lt;/servlet&gt;</a:t>
            </a:r>
          </a:p>
          <a:p>
            <a:r>
              <a:rPr lang="zh-CN" altLang="en-US" sz="1400">
                <a:latin typeface="Arial Black" pitchFamily="34" charset="0"/>
              </a:rPr>
              <a:t>   &lt;servlet-mapping&gt;</a:t>
            </a:r>
          </a:p>
          <a:p>
            <a:r>
              <a:rPr lang="zh-CN" altLang="en-US" sz="1400">
                <a:latin typeface="Arial Black" pitchFamily="34" charset="0"/>
              </a:rPr>
              <a:t>       &lt;servlet-name&gt;contextServlet&lt;/servlet-name&gt;</a:t>
            </a:r>
          </a:p>
          <a:p>
            <a:r>
              <a:rPr lang="zh-CN" altLang="en-US" sz="1400">
                <a:latin typeface="Arial Black" pitchFamily="34" charset="0"/>
              </a:rPr>
              <a:t>       &lt;url-pattern&gt;/ContextServlet&lt;/url-pattern&gt;</a:t>
            </a:r>
          </a:p>
          <a:p>
            <a:r>
              <a:rPr lang="zh-CN" altLang="en-US" sz="1400">
                <a:latin typeface="Arial Black" pitchFamily="34" charset="0"/>
              </a:rPr>
              <a:t>   &lt;/servlet-mapping&gt;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allAtOnce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35013" y="80963"/>
            <a:ext cx="8229600" cy="900112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实现用户登录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84225" y="3068960"/>
            <a:ext cx="7645400" cy="321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/>
              <a:t>训练要点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/>
              <a:t>编写</a:t>
            </a:r>
            <a:r>
              <a:rPr lang="en-US" altLang="zh-CN" sz="2400" dirty="0" err="1"/>
              <a:t>Servlet</a:t>
            </a:r>
            <a:endParaRPr lang="zh-CN" altLang="en-US" sz="2400" dirty="0"/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/>
              <a:t>配置</a:t>
            </a:r>
            <a:r>
              <a:rPr lang="en-US" altLang="zh-CN" sz="2400" dirty="0" err="1"/>
              <a:t>Servlet</a:t>
            </a:r>
            <a:r>
              <a:rPr lang="zh-CN" altLang="en-US" sz="2400" dirty="0"/>
              <a:t>，实现</a:t>
            </a:r>
            <a:r>
              <a:rPr lang="en-US" altLang="zh-CN" sz="2400" dirty="0" err="1"/>
              <a:t>Servlet</a:t>
            </a:r>
            <a:r>
              <a:rPr lang="zh-CN" altLang="en-US" sz="2400" dirty="0"/>
              <a:t>的编译和部署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/>
              <a:t>需求说明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/>
              <a:t>编写</a:t>
            </a:r>
            <a:r>
              <a:rPr lang="en-US" altLang="zh-CN" sz="2400" dirty="0" err="1"/>
              <a:t>Servlet</a:t>
            </a:r>
            <a:r>
              <a:rPr lang="zh-CN" altLang="en-US" sz="2400" dirty="0"/>
              <a:t>，验证用户登录，如果用户名与密码都为“</a:t>
            </a:r>
            <a:r>
              <a:rPr lang="en-US" altLang="zh-CN" sz="2400" dirty="0"/>
              <a:t>admin”</a:t>
            </a:r>
            <a:r>
              <a:rPr lang="zh-CN" altLang="en-US" sz="2400" dirty="0"/>
              <a:t>则验证通过，跳转欢迎页面，否则弹出提示信息“用户名或密码错误，请重新输入！”，点击“确定”后跳转至登录页面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935" y="836712"/>
            <a:ext cx="30003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0303" y="836712"/>
            <a:ext cx="2994025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9" descr="时间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836613"/>
            <a:ext cx="2179637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10"/>
          <p:cNvSpPr>
            <a:spLocks noChangeArrowheads="1"/>
          </p:cNvSpPr>
          <p:nvPr/>
        </p:nvSpPr>
        <p:spPr bwMode="auto">
          <a:xfrm>
            <a:off x="7249170" y="1350963"/>
            <a:ext cx="1211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实践时间：</a:t>
            </a:r>
          </a:p>
          <a:p>
            <a:r>
              <a:rPr lang="en-US" altLang="zh-CN" sz="16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</a:t>
            </a:r>
            <a:r>
              <a:rPr lang="zh-CN" altLang="en-US" sz="16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</a:t>
            </a:r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3671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四大作用域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2809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什么是作用域？</a:t>
            </a:r>
          </a:p>
          <a:p>
            <a:r>
              <a:rPr lang="zh-CN" altLang="en-US" dirty="0"/>
              <a:t>     我们在写代码的时候，都会遇到变量的作用域的问题；比如这是一个局部变量，     出了它的作用域就无法访问了。对于作用域的概念，最简单的理解就是：</a:t>
            </a:r>
          </a:p>
          <a:p>
            <a:r>
              <a:rPr lang="zh-CN" altLang="en-US" dirty="0"/>
              <a:t>        “在你的地盘，你还算根葱；出了你的地盘，你啥也不是。”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我们在定义每一个变量，每一个属性的时候，都会考虑这个变量、属性的作用范围，也就是作用域。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604448" cy="83671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四大作用域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400" dirty="0"/>
              <a:t>page</a:t>
            </a:r>
            <a:r>
              <a:rPr lang="zh-CN" altLang="en-US" sz="2400" dirty="0"/>
              <a:t>作用域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2400" dirty="0"/>
              <a:t>request</a:t>
            </a:r>
            <a:r>
              <a:rPr lang="zh-CN" altLang="en-US" sz="2400" dirty="0"/>
              <a:t>作用域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2400" dirty="0"/>
              <a:t>session</a:t>
            </a:r>
            <a:r>
              <a:rPr lang="zh-CN" altLang="en-US" sz="2400" dirty="0"/>
              <a:t>作用域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2400" dirty="0"/>
              <a:t>application</a:t>
            </a:r>
            <a:r>
              <a:rPr lang="zh-CN" altLang="en-US" sz="2400" dirty="0"/>
              <a:t>作用域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dirty="0"/>
              <a:t>这四个作用域的作用范围，由上到下是一个比一个大。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83671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四大作用域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2089879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话说武松一日来到景阳岗，见一旗帜迎风飘扬，旗子上书五个大字“三碗不过岗”。</a:t>
            </a:r>
          </a:p>
          <a:p>
            <a:r>
              <a:rPr lang="zh-CN" altLang="en-US" dirty="0"/>
              <a:t>武松叫道</a:t>
            </a:r>
            <a:r>
              <a:rPr lang="en-US" altLang="zh-CN" dirty="0"/>
              <a:t>:</a:t>
            </a:r>
            <a:r>
              <a:rPr lang="zh-CN" altLang="en-US" dirty="0"/>
              <a:t>“店家，拿三碗酒来，再切两斤熟牛肉！”</a:t>
            </a:r>
            <a:endParaRPr lang="en-US" altLang="zh-CN" dirty="0"/>
          </a:p>
          <a:p>
            <a:r>
              <a:rPr lang="zh-CN" altLang="en-US" dirty="0"/>
              <a:t>店小二应声道：“三碗好酒，二斤熟牛肉啰～～”</a:t>
            </a:r>
            <a:endParaRPr lang="en-US" altLang="zh-CN" dirty="0"/>
          </a:p>
          <a:p>
            <a:r>
              <a:rPr lang="zh-CN" altLang="en-US" dirty="0"/>
              <a:t>里面厨师赶忙当当当当切好牛肉，店小二倒上三碗酒，店小二端上前来。</a:t>
            </a:r>
            <a:endParaRPr lang="en-US" altLang="zh-CN" dirty="0"/>
          </a:p>
          <a:p>
            <a:r>
              <a:rPr lang="zh-CN" altLang="en-US" dirty="0"/>
              <a:t>武松咕咚咕咚连干三碗，叫一声“好酒！店家，再来三碗！”</a:t>
            </a:r>
            <a:endParaRPr lang="en-US" altLang="zh-CN" dirty="0"/>
          </a:p>
          <a:p>
            <a:r>
              <a:rPr lang="zh-CN" altLang="en-US" dirty="0"/>
              <a:t>小二忙又倒上三碗好酒，武松一饮而尽。就这样前前后后武松一共喝了十八大腕。付了帐刚要走，店小二道：“客官，这前面山上有大虫，客官刚刚喝完十八碗酒恐怕过不得岗，不如在小店暂住一夜，待明天和猎户一同过岗岂不是好？”</a:t>
            </a:r>
            <a:endParaRPr lang="en-US" altLang="zh-CN" dirty="0"/>
          </a:p>
          <a:p>
            <a:r>
              <a:rPr lang="zh-CN" altLang="en-US" dirty="0"/>
              <a:t>之后武松说什么就留待各位看官自己去回忆啦。在这段武松打虎中，</a:t>
            </a:r>
          </a:p>
          <a:p>
            <a:r>
              <a:rPr lang="zh-CN" altLang="en-US" dirty="0"/>
              <a:t>大家有没有看到些熟悉的东西？</a:t>
            </a:r>
            <a:endParaRPr lang="en-US" altLang="zh-CN" dirty="0"/>
          </a:p>
        </p:txBody>
      </p:sp>
      <p:pic>
        <p:nvPicPr>
          <p:cNvPr id="4" name="图片 7" descr="示例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64704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四大作用域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40768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武松</a:t>
            </a:r>
            <a:r>
              <a:rPr lang="en-US" altLang="zh-CN" dirty="0"/>
              <a:t>: </a:t>
            </a:r>
            <a:r>
              <a:rPr lang="zh-CN" altLang="en-US" dirty="0"/>
              <a:t>浏览器。</a:t>
            </a:r>
          </a:p>
          <a:p>
            <a:r>
              <a:rPr lang="zh-CN" altLang="en-US" dirty="0"/>
              <a:t>酒馆</a:t>
            </a:r>
            <a:r>
              <a:rPr lang="en-US" altLang="zh-CN" dirty="0"/>
              <a:t>: </a:t>
            </a:r>
            <a:r>
              <a:rPr lang="zh-CN" altLang="en-US" dirty="0"/>
              <a:t>服务器。</a:t>
            </a:r>
          </a:p>
          <a:p>
            <a:r>
              <a:rPr lang="zh-CN" altLang="en-US" dirty="0"/>
              <a:t>店小二、厨师</a:t>
            </a:r>
            <a:r>
              <a:rPr lang="en-US" altLang="zh-CN" dirty="0"/>
              <a:t>: </a:t>
            </a:r>
            <a:r>
              <a:rPr lang="en-US" altLang="zh-CN" dirty="0" err="1"/>
              <a:t>Servlet</a:t>
            </a:r>
            <a:r>
              <a:rPr lang="zh-CN" altLang="en-US" dirty="0"/>
              <a:t>或者</a:t>
            </a:r>
            <a:r>
              <a:rPr lang="en-US" altLang="zh-CN" dirty="0"/>
              <a:t>JSP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来三碗好酒！</a:t>
            </a:r>
            <a:r>
              <a:rPr lang="en-US" altLang="zh-CN" dirty="0"/>
              <a:t>: </a:t>
            </a:r>
            <a:r>
              <a:rPr lang="zh-CN" altLang="en-US" dirty="0"/>
              <a:t>浏览器向服务器发出</a:t>
            </a:r>
            <a:r>
              <a:rPr lang="en-US" altLang="zh-CN" dirty="0"/>
              <a:t>HTTP</a:t>
            </a:r>
            <a:r>
              <a:rPr lang="zh-CN" altLang="en-US" dirty="0"/>
              <a:t>请求。</a:t>
            </a:r>
          </a:p>
          <a:p>
            <a:r>
              <a:rPr lang="zh-CN" altLang="en-US" dirty="0"/>
              <a:t>店小二上酒</a:t>
            </a:r>
            <a:r>
              <a:rPr lang="en-US" altLang="zh-CN" dirty="0"/>
              <a:t>: </a:t>
            </a:r>
            <a:r>
              <a:rPr lang="zh-CN" altLang="en-US" dirty="0"/>
              <a:t>服务器的响应。</a:t>
            </a:r>
          </a:p>
          <a:p>
            <a:r>
              <a:rPr lang="zh-CN" altLang="en-US" dirty="0"/>
              <a:t>武松从进店到离开</a:t>
            </a:r>
            <a:r>
              <a:rPr lang="en-US" altLang="zh-CN" dirty="0"/>
              <a:t>: </a:t>
            </a:r>
            <a:r>
              <a:rPr lang="zh-CN" altLang="en-US" dirty="0"/>
              <a:t>一个</a:t>
            </a:r>
            <a:r>
              <a:rPr lang="en-US" altLang="zh-CN" dirty="0"/>
              <a:t>HTTP</a:t>
            </a:r>
            <a:r>
              <a:rPr lang="zh-CN" altLang="en-US" dirty="0"/>
              <a:t>对话。</a:t>
            </a:r>
          </a:p>
          <a:p>
            <a:r>
              <a:rPr lang="zh-CN" altLang="en-US" dirty="0"/>
              <a:t>我们可以看到，</a:t>
            </a:r>
            <a:r>
              <a:rPr lang="en-US" altLang="zh-CN" dirty="0"/>
              <a:t>Web</a:t>
            </a:r>
            <a:r>
              <a:rPr lang="zh-CN" altLang="en-US" dirty="0"/>
              <a:t>交互的最基本单位为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(</a:t>
            </a:r>
            <a:r>
              <a:rPr lang="zh-CN" altLang="en-US" dirty="0"/>
              <a:t>武松点菜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每个用户从进入网站到离开网站这段过程称为一个</a:t>
            </a:r>
            <a:r>
              <a:rPr lang="en-US" altLang="zh-CN" dirty="0"/>
              <a:t>HTTP</a:t>
            </a:r>
            <a:r>
              <a:rPr lang="zh-CN" altLang="en-US" dirty="0"/>
              <a:t>会话</a:t>
            </a:r>
            <a:r>
              <a:rPr lang="en-US" altLang="zh-CN" dirty="0"/>
              <a:t>(</a:t>
            </a:r>
            <a:r>
              <a:rPr lang="zh-CN" altLang="en-US" dirty="0"/>
              <a:t>武松进店到出店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一个服务器的运行过程中会有多个用户访问，就是多个</a:t>
            </a:r>
            <a:r>
              <a:rPr lang="en-US" altLang="zh-CN" dirty="0"/>
              <a:t>HTTP</a:t>
            </a:r>
            <a:r>
              <a:rPr lang="zh-CN" altLang="en-US" dirty="0"/>
              <a:t>会话</a:t>
            </a:r>
            <a:r>
              <a:rPr lang="en-US" altLang="zh-CN" dirty="0"/>
              <a:t>(</a:t>
            </a:r>
            <a:r>
              <a:rPr lang="zh-CN" altLang="en-US" dirty="0"/>
              <a:t>酒馆当然不能只接待武松一个客人</a:t>
            </a:r>
            <a:r>
              <a:rPr lang="en-US" altLang="zh-CN" dirty="0"/>
              <a:t>)</a:t>
            </a:r>
            <a:r>
              <a:rPr lang="zh-CN" altLang="en-US" dirty="0"/>
              <a:t>。那么作用域就可以理解为：</a:t>
            </a:r>
            <a:endParaRPr lang="en-US" altLang="zh-CN" dirty="0"/>
          </a:p>
          <a:p>
            <a:r>
              <a:rPr lang="en-US" altLang="zh-CN" dirty="0"/>
              <a:t>request HTTP         </a:t>
            </a:r>
            <a:r>
              <a:rPr lang="zh-CN" altLang="en-US" dirty="0"/>
              <a:t>请求开始到结束这段时间</a:t>
            </a:r>
            <a:endParaRPr lang="en-US" altLang="zh-CN" dirty="0"/>
          </a:p>
          <a:p>
            <a:r>
              <a:rPr lang="en-US" altLang="zh-CN" dirty="0"/>
              <a:t>session HTTP         </a:t>
            </a:r>
            <a:r>
              <a:rPr lang="zh-CN" altLang="en-US" dirty="0"/>
              <a:t>会话开始到结束这段时间</a:t>
            </a:r>
            <a:endParaRPr lang="en-US" altLang="zh-CN" dirty="0"/>
          </a:p>
          <a:p>
            <a:r>
              <a:rPr lang="en-US" altLang="zh-CN" dirty="0"/>
              <a:t>application             </a:t>
            </a:r>
            <a:r>
              <a:rPr lang="zh-CN" altLang="en-US" dirty="0"/>
              <a:t>服务器启动到停止这段时间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836712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四大作用域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  <a:r>
              <a:rPr lang="zh-CN" altLang="en-US" dirty="0"/>
              <a:t>：当前页面，也就是只要跳到别的页面就失效了</a:t>
            </a:r>
            <a:br>
              <a:rPr lang="zh-CN" altLang="en-US" dirty="0"/>
            </a:br>
            <a:r>
              <a:rPr lang="en-US" altLang="zh-CN" dirty="0"/>
              <a:t>request</a:t>
            </a:r>
            <a:r>
              <a:rPr lang="zh-CN" altLang="en-US" dirty="0"/>
              <a:t>：一次会话，简单的理解就是一次请求范围内有效</a:t>
            </a:r>
            <a:br>
              <a:rPr lang="zh-CN" altLang="en-US" dirty="0"/>
            </a:br>
            <a:r>
              <a:rPr lang="en-US" altLang="zh-CN" dirty="0"/>
              <a:t>session</a:t>
            </a:r>
            <a:r>
              <a:rPr lang="zh-CN" altLang="en-US" dirty="0"/>
              <a:t>：浏览器进程，只要当前页面没有被关闭（没有被程序强制清除），  不管怎么跳转都是有效的</a:t>
            </a:r>
            <a:br>
              <a:rPr lang="zh-CN" altLang="en-US" dirty="0"/>
            </a:br>
            <a:r>
              <a:rPr lang="en-US" altLang="zh-CN" dirty="0"/>
              <a:t>application</a:t>
            </a:r>
            <a:r>
              <a:rPr lang="zh-CN" altLang="en-US" dirty="0"/>
              <a:t>：服务器，只要服务器没有重启（没有被程序强制清除），数据就有效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64704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作用域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  <a:r>
              <a:rPr lang="zh-CN" altLang="en-US" dirty="0"/>
              <a:t>直译就是页面的意思，所以</a:t>
            </a:r>
            <a:r>
              <a:rPr lang="en-US" altLang="zh-CN" dirty="0"/>
              <a:t>page</a:t>
            </a:r>
            <a:r>
              <a:rPr lang="zh-CN" altLang="en-US" dirty="0"/>
              <a:t>作用域就比较好理解了</a:t>
            </a:r>
            <a:r>
              <a:rPr lang="en-US" altLang="zh-CN" dirty="0"/>
              <a:t>——page</a:t>
            </a:r>
            <a:r>
              <a:rPr lang="zh-CN" altLang="en-US" dirty="0"/>
              <a:t>作用域表示只在当前页面有效。当程序运行跑出了当前的页面，你就无法在其它的页面访问当前页面设置的属性</a:t>
            </a:r>
            <a:r>
              <a:rPr lang="zh-CN" altLang="en-US"/>
              <a:t>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64704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request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作用域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340768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r>
              <a:rPr lang="zh-CN" altLang="en-US" dirty="0"/>
              <a:t>表示一次客户端的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一次请求的生命周期从客户端发起到服务器接收并响应该请求，或者将该请求 </a:t>
            </a:r>
            <a:r>
              <a:rPr lang="en-US" altLang="zh-CN" dirty="0"/>
              <a:t>forward</a:t>
            </a:r>
            <a:r>
              <a:rPr lang="zh-CN" altLang="en-US" dirty="0"/>
              <a:t> 到另一个页面或者</a:t>
            </a:r>
            <a:r>
              <a:rPr lang="en-US" altLang="zh-CN" dirty="0" err="1"/>
              <a:t>Servlet</a:t>
            </a:r>
            <a:r>
              <a:rPr lang="zh-CN" altLang="en-US" dirty="0"/>
              <a:t>进行处理而结束。在此期间，本次请求的参数，属性都是有效的；一旦客户端刷新浏览器，重新发起请求，则之前的请求参数和属性都将失效。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HTTP</a:t>
            </a:r>
            <a:r>
              <a:rPr lang="zh-CN" altLang="en-US" dirty="0"/>
              <a:t>请求的处理可能需要多个</a:t>
            </a:r>
            <a:r>
              <a:rPr lang="en-US" altLang="zh-CN" dirty="0" err="1"/>
              <a:t>Servlet</a:t>
            </a:r>
            <a:r>
              <a:rPr lang="zh-CN" altLang="en-US" dirty="0"/>
              <a:t>合作</a:t>
            </a:r>
            <a:r>
              <a:rPr lang="en-US" altLang="zh-CN" dirty="0"/>
              <a:t>(</a:t>
            </a:r>
            <a:r>
              <a:rPr lang="zh-CN" altLang="en-US" dirty="0"/>
              <a:t>武松点菜时店小二就要吩咐厨房做菜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几个</a:t>
            </a:r>
            <a:r>
              <a:rPr lang="en-US" altLang="zh-CN" dirty="0" err="1"/>
              <a:t>Servlet</a:t>
            </a:r>
            <a:r>
              <a:rPr lang="zh-CN" altLang="en-US" dirty="0"/>
              <a:t>之间可以通过某种方式传递信息</a:t>
            </a:r>
            <a:r>
              <a:rPr lang="en-US" altLang="zh-CN" dirty="0"/>
              <a:t>(</a:t>
            </a:r>
            <a:r>
              <a:rPr lang="zh-CN" altLang="en-US" dirty="0"/>
              <a:t>店小二就用吆喝的方式通知厨房</a:t>
            </a:r>
            <a:r>
              <a:rPr lang="en-US" altLang="zh-CN" dirty="0"/>
              <a:t>)</a:t>
            </a:r>
            <a:r>
              <a:rPr lang="zh-CN" altLang="en-US" dirty="0"/>
              <a:t>，但这个信息在请求结束后就无效了</a:t>
            </a:r>
            <a:r>
              <a:rPr lang="en-US" altLang="zh-CN" dirty="0"/>
              <a:t>(</a:t>
            </a:r>
            <a:r>
              <a:rPr lang="zh-CN" altLang="en-US" dirty="0"/>
              <a:t>厨房在做完菜之后就不用再管这道菜的事儿了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</a:t>
            </a:r>
            <a:r>
              <a:rPr lang="en-US" altLang="zh-CN" dirty="0" err="1"/>
              <a:t>Servlet</a:t>
            </a:r>
            <a:r>
              <a:rPr lang="zh-CN" altLang="en-US" dirty="0"/>
              <a:t>之间的信息共享是通过</a:t>
            </a:r>
            <a:r>
              <a:rPr lang="en-US" altLang="zh-CN" dirty="0" err="1"/>
              <a:t>HttpServletRequest</a:t>
            </a:r>
            <a:r>
              <a:rPr lang="zh-CN" altLang="en-US" dirty="0"/>
              <a:t>接口的两个方法来实现的：   </a:t>
            </a:r>
            <a:r>
              <a:rPr lang="en-US" altLang="zh-CN" dirty="0"/>
              <a:t>void </a:t>
            </a:r>
            <a:r>
              <a:rPr lang="en-US" altLang="zh-CN" dirty="0" err="1"/>
              <a:t>setAttribute</a:t>
            </a:r>
            <a:r>
              <a:rPr lang="en-US" altLang="zh-CN" dirty="0"/>
              <a:t>(String name, Object value) </a:t>
            </a:r>
            <a:r>
              <a:rPr lang="zh-CN" altLang="en-US" dirty="0"/>
              <a:t>将对象 </a:t>
            </a:r>
            <a:r>
              <a:rPr lang="en-US" altLang="zh-CN" dirty="0"/>
              <a:t>value </a:t>
            </a:r>
            <a:r>
              <a:rPr lang="zh-CN" altLang="en-US" dirty="0"/>
              <a:t>以 </a:t>
            </a:r>
            <a:r>
              <a:rPr lang="en-US" altLang="zh-CN" dirty="0"/>
              <a:t>name </a:t>
            </a:r>
            <a:r>
              <a:rPr lang="zh-CN" altLang="en-US" dirty="0"/>
              <a:t>为名称保存到</a:t>
            </a:r>
            <a:r>
              <a:rPr lang="en-US" altLang="zh-CN" dirty="0"/>
              <a:t>request</a:t>
            </a:r>
            <a:r>
              <a:rPr lang="zh-CN" altLang="en-US" dirty="0"/>
              <a:t>作用域中。</a:t>
            </a:r>
            <a:r>
              <a:rPr lang="en-US" altLang="zh-CN" dirty="0"/>
              <a:t>Object </a:t>
            </a:r>
            <a:r>
              <a:rPr lang="en-US" altLang="zh-CN" dirty="0" err="1"/>
              <a:t>getAttribute</a:t>
            </a:r>
            <a:r>
              <a:rPr lang="en-US" altLang="zh-CN" dirty="0"/>
              <a:t>(String name) </a:t>
            </a:r>
            <a:r>
              <a:rPr lang="zh-CN" altLang="en-US" dirty="0"/>
              <a:t>从</a:t>
            </a:r>
            <a:r>
              <a:rPr lang="en-US" altLang="zh-CN" dirty="0"/>
              <a:t>request</a:t>
            </a:r>
            <a:r>
              <a:rPr lang="zh-CN" altLang="en-US" dirty="0"/>
              <a:t>作用域中取得指定名字的信息。</a:t>
            </a:r>
          </a:p>
          <a:p>
            <a:r>
              <a:rPr lang="zh-CN" altLang="en-US" dirty="0"/>
              <a:t> </a:t>
            </a:r>
            <a:r>
              <a:rPr lang="en-US" altLang="zh-CN" dirty="0" err="1"/>
              <a:t>doGet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doPost</a:t>
            </a:r>
            <a:r>
              <a:rPr lang="en-US" altLang="zh-CN" dirty="0"/>
              <a:t>()</a:t>
            </a:r>
            <a:r>
              <a:rPr lang="zh-CN" altLang="en-US" dirty="0"/>
              <a:t>函数的第一个参数就是</a:t>
            </a:r>
            <a:r>
              <a:rPr lang="en-US" altLang="zh-CN" dirty="0" err="1"/>
              <a:t>HttpServletRequest</a:t>
            </a:r>
            <a:r>
              <a:rPr lang="en-US" altLang="zh-CN" dirty="0"/>
              <a:t> </a:t>
            </a:r>
            <a:r>
              <a:rPr lang="zh-CN" altLang="en-US" dirty="0"/>
              <a:t>对象，使用这个对象的</a:t>
            </a:r>
          </a:p>
          <a:p>
            <a:r>
              <a:rPr lang="zh-CN" altLang="en-US" dirty="0"/>
              <a:t> </a:t>
            </a:r>
            <a:r>
              <a:rPr lang="en-US" altLang="zh-CN" dirty="0" err="1"/>
              <a:t>setAttribute</a:t>
            </a:r>
            <a:r>
              <a:rPr lang="en-US" altLang="zh-CN" dirty="0"/>
              <a:t> </a:t>
            </a:r>
            <a:r>
              <a:rPr lang="zh-CN" altLang="en-US" dirty="0"/>
              <a:t>即可传递信息。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6605588" y="1844675"/>
            <a:ext cx="2179637" cy="1179513"/>
            <a:chOff x="395288" y="2143125"/>
            <a:chExt cx="2179637" cy="1179513"/>
          </a:xfrm>
        </p:grpSpPr>
        <p:pic>
          <p:nvPicPr>
            <p:cNvPr id="6146" name="Picture 7" descr="时间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288" y="2143125"/>
              <a:ext cx="2179637" cy="117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7" name="Text Box 8"/>
            <p:cNvSpPr>
              <a:spLocks noChangeArrowheads="1"/>
            </p:cNvSpPr>
            <p:nvPr/>
          </p:nvSpPr>
          <p:spPr bwMode="auto">
            <a:xfrm>
              <a:off x="468313" y="2628900"/>
              <a:ext cx="12105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讲解时间：</a:t>
              </a:r>
            </a:p>
            <a:p>
              <a:r>
                <a:rPr lang="en-US" altLang="zh-CN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</a:t>
              </a:r>
              <a:r>
                <a:rPr lang="zh-CN" altLang="en-US" sz="1600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5分钟</a:t>
              </a:r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6605588" y="3500438"/>
            <a:ext cx="2179637" cy="1177925"/>
            <a:chOff x="6562725" y="3762375"/>
            <a:chExt cx="2179638" cy="1177925"/>
          </a:xfrm>
        </p:grpSpPr>
        <p:pic>
          <p:nvPicPr>
            <p:cNvPr id="6149" name="Picture 9" descr="时间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62725" y="3762375"/>
              <a:ext cx="2179638" cy="117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0" name="Text Box 10"/>
            <p:cNvSpPr>
              <a:spLocks noChangeArrowheads="1"/>
            </p:cNvSpPr>
            <p:nvPr/>
          </p:nvSpPr>
          <p:spPr bwMode="auto">
            <a:xfrm>
              <a:off x="6708775" y="4276725"/>
              <a:ext cx="12105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实践时间：</a:t>
              </a:r>
            </a:p>
            <a:p>
              <a:r>
                <a:rPr lang="en-US" altLang="zh-CN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r>
                <a:rPr lang="zh-CN" altLang="en-US" sz="160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5分钟</a:t>
              </a:r>
              <a:endParaRPr lang="zh-CN" altLang="en-US">
                <a:latin typeface="Arial" pitchFamily="34" charset="0"/>
              </a:endParaRPr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120189832"/>
              </p:ext>
            </p:extLst>
          </p:nvPr>
        </p:nvGraphicFramePr>
        <p:xfrm>
          <a:off x="359365" y="1556792"/>
          <a:ext cx="6096000" cy="3456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39552" y="0"/>
            <a:ext cx="8604448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本章内容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64704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作用域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当我们向服务器发送第一个请求开始，只要页面不关闭，或者会话未过期（默认</a:t>
            </a:r>
            <a:r>
              <a:rPr lang="en-US" altLang="zh-CN" dirty="0"/>
              <a:t>30</a:t>
            </a:r>
            <a:r>
              <a:rPr lang="zh-CN" altLang="en-US" dirty="0"/>
              <a:t>分钟），或者未调用</a:t>
            </a:r>
            <a:r>
              <a:rPr lang="en-US" altLang="zh-CN" dirty="0" err="1"/>
              <a:t>HttpSession</a:t>
            </a:r>
            <a:r>
              <a:rPr lang="zh-CN" altLang="en-US" dirty="0"/>
              <a:t>的</a:t>
            </a:r>
            <a:r>
              <a:rPr lang="en-US" altLang="zh-CN" dirty="0"/>
              <a:t>invalidate()</a:t>
            </a:r>
            <a:r>
              <a:rPr lang="zh-CN" altLang="en-US" dirty="0"/>
              <a:t>方法，接下来的操作都属于同一次会话的范畴。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作用域比较容易理解，同一浏览器访问多次，在这多次访问之间传递信息，就是</a:t>
            </a:r>
            <a:r>
              <a:rPr lang="en-US" altLang="zh-CN" dirty="0"/>
              <a:t>session</a:t>
            </a:r>
            <a:r>
              <a:rPr lang="zh-CN" altLang="en-US" dirty="0"/>
              <a:t>作用域。</a:t>
            </a:r>
            <a:r>
              <a:rPr lang="en-US" altLang="zh-CN" dirty="0"/>
              <a:t>('''</a:t>
            </a:r>
            <a:r>
              <a:rPr lang="zh-CN" altLang="en-US" dirty="0"/>
              <a:t>武松每次点菜帐房先生都要记一笔账，等武松走之前结帐用。这笔帐在武松吃饭过程中始终有效，即位于</a:t>
            </a:r>
            <a:r>
              <a:rPr lang="en-US" altLang="zh-CN" dirty="0"/>
              <a:t>session</a:t>
            </a:r>
            <a:r>
              <a:rPr lang="zh-CN" altLang="en-US" dirty="0"/>
              <a:t>作用域中</a:t>
            </a:r>
            <a:r>
              <a:rPr lang="en-US" altLang="zh-CN" dirty="0"/>
              <a:t>''') 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session</a:t>
            </a:r>
            <a:r>
              <a:rPr lang="zh-CN" altLang="en-US" dirty="0"/>
              <a:t>是通过</a:t>
            </a:r>
            <a:r>
              <a:rPr lang="en-US" altLang="zh-CN" dirty="0" err="1"/>
              <a:t>HttpSession</a:t>
            </a:r>
            <a:r>
              <a:rPr lang="zh-CN" altLang="en-US" dirty="0"/>
              <a:t>接口实现的。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Object </a:t>
            </a:r>
            <a:r>
              <a:rPr lang="en-US" altLang="zh-CN" dirty="0" err="1"/>
              <a:t>HttpSession.getAttribute</a:t>
            </a:r>
            <a:r>
              <a:rPr lang="en-US" altLang="zh-CN" dirty="0"/>
              <a:t>(String name) </a:t>
            </a:r>
            <a:r>
              <a:rPr lang="zh-CN" altLang="en-US" dirty="0"/>
              <a:t>从</a:t>
            </a:r>
            <a:r>
              <a:rPr lang="en-US" altLang="zh-CN" dirty="0"/>
              <a:t>session</a:t>
            </a:r>
            <a:r>
              <a:rPr lang="zh-CN" altLang="en-US" dirty="0"/>
              <a:t>中获取信息</a:t>
            </a:r>
            <a:endParaRPr lang="en-US" altLang="zh-CN" dirty="0"/>
          </a:p>
          <a:p>
            <a:r>
              <a:rPr lang="en-US" altLang="zh-CN" dirty="0"/>
              <a:t>void </a:t>
            </a:r>
            <a:r>
              <a:rPr lang="en-US" altLang="zh-CN" dirty="0" err="1"/>
              <a:t>HttpSession.setAttribute</a:t>
            </a:r>
            <a:r>
              <a:rPr lang="en-US" altLang="zh-CN" dirty="0"/>
              <a:t>(String name, Object value) </a:t>
            </a:r>
            <a:r>
              <a:rPr lang="zh-CN" altLang="en-US" dirty="0"/>
              <a:t>向</a:t>
            </a:r>
            <a:r>
              <a:rPr lang="en-US" altLang="zh-CN" dirty="0"/>
              <a:t>session</a:t>
            </a:r>
            <a:r>
              <a:rPr lang="zh-CN" altLang="en-US" dirty="0"/>
              <a:t>中保存信息</a:t>
            </a:r>
          </a:p>
          <a:p>
            <a:r>
              <a:rPr lang="en-US" altLang="zh-CN" dirty="0" err="1"/>
              <a:t>HttpServletRequest.getSession</a:t>
            </a:r>
            <a:r>
              <a:rPr lang="en-US" altLang="zh-CN" dirty="0"/>
              <a:t>()</a:t>
            </a:r>
            <a:r>
              <a:rPr lang="zh-CN" altLang="en-US" dirty="0"/>
              <a:t>方法可以获得</a:t>
            </a:r>
            <a:r>
              <a:rPr lang="en-US" altLang="zh-CN" dirty="0" err="1"/>
              <a:t>HttpSession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64704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application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作用域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124744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</a:t>
            </a:r>
            <a:r>
              <a:rPr lang="zh-CN" altLang="en-US" dirty="0"/>
              <a:t>的作用域是最广的，它代表着整个</a:t>
            </a:r>
            <a:r>
              <a:rPr lang="en-US" altLang="zh-CN" dirty="0"/>
              <a:t>Web</a:t>
            </a:r>
            <a:r>
              <a:rPr lang="zh-CN" altLang="en-US" dirty="0"/>
              <a:t>应用的全局变量，对每一个页面，每一个</a:t>
            </a:r>
            <a:r>
              <a:rPr lang="en-US" altLang="zh-CN" dirty="0" err="1"/>
              <a:t>Servlet</a:t>
            </a:r>
            <a:r>
              <a:rPr lang="zh-CN" altLang="en-US" dirty="0"/>
              <a:t>都是有效的。当我们在</a:t>
            </a:r>
            <a:r>
              <a:rPr lang="en-US" altLang="zh-CN" dirty="0"/>
              <a:t>application</a:t>
            </a:r>
            <a:r>
              <a:rPr lang="zh-CN" altLang="en-US" dirty="0"/>
              <a:t>中设置属性时，这个属性在任意的一个页面都是可以访问的。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application</a:t>
            </a:r>
            <a:r>
              <a:rPr lang="zh-CN" altLang="en-US" dirty="0"/>
              <a:t>作用域中设置的属性如果不手动调用 </a:t>
            </a:r>
            <a:r>
              <a:rPr lang="en-US" altLang="zh-CN" dirty="0" err="1"/>
              <a:t>removeAttribute</a:t>
            </a:r>
            <a:r>
              <a:rPr lang="en-US" altLang="zh-CN" dirty="0"/>
              <a:t> </a:t>
            </a:r>
            <a:r>
              <a:rPr lang="zh-CN" altLang="en-US" dirty="0"/>
              <a:t>函数进行删除的话，那么</a:t>
            </a:r>
            <a:r>
              <a:rPr lang="en-US" altLang="zh-CN" dirty="0"/>
              <a:t>application</a:t>
            </a:r>
            <a:r>
              <a:rPr lang="zh-CN" altLang="en-US" dirty="0"/>
              <a:t>中的属性将永远不会删除，如果</a:t>
            </a:r>
            <a:r>
              <a:rPr lang="en-US" altLang="zh-CN" dirty="0"/>
              <a:t>Web</a:t>
            </a:r>
            <a:r>
              <a:rPr lang="zh-CN" altLang="en-US" dirty="0"/>
              <a:t>容器发生重启，此时</a:t>
            </a:r>
            <a:r>
              <a:rPr lang="en-US" altLang="zh-CN" dirty="0"/>
              <a:t>application</a:t>
            </a:r>
            <a:r>
              <a:rPr lang="zh-CN" altLang="en-US" dirty="0"/>
              <a:t>范围内的所有属性都将丢失。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application</a:t>
            </a:r>
            <a:r>
              <a:rPr lang="zh-CN" altLang="en-US" dirty="0"/>
              <a:t>作用域就是服务器启动到关闭的整段时间，在这个作用域内设置的信息可以被所有应用程序使用。</a:t>
            </a:r>
            <a:endParaRPr lang="en-US" altLang="zh-CN" dirty="0"/>
          </a:p>
          <a:p>
            <a:r>
              <a:rPr lang="zh-CN" altLang="en-US" dirty="0"/>
              <a:t> </a:t>
            </a:r>
            <a:r>
              <a:rPr lang="en-US" altLang="zh-CN" dirty="0"/>
              <a:t>(</a:t>
            </a:r>
            <a:r>
              <a:rPr lang="zh-CN" altLang="en-US" dirty="0"/>
              <a:t>餐馆打烊后结帐，用到的即是开张到打烊之间的所有信息。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Object </a:t>
            </a:r>
            <a:r>
              <a:rPr lang="en-US" altLang="zh-CN" dirty="0" err="1"/>
              <a:t>getAttribute</a:t>
            </a:r>
            <a:r>
              <a:rPr lang="en-US" altLang="zh-CN" dirty="0"/>
              <a:t>(String name) </a:t>
            </a:r>
            <a:r>
              <a:rPr lang="zh-CN" altLang="en-US" dirty="0"/>
              <a:t>从</a:t>
            </a:r>
            <a:r>
              <a:rPr lang="en-US" altLang="zh-CN" dirty="0"/>
              <a:t>application</a:t>
            </a:r>
            <a:r>
              <a:rPr lang="zh-CN" altLang="en-US" dirty="0"/>
              <a:t>中获取信息。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void </a:t>
            </a:r>
            <a:r>
              <a:rPr lang="en-US" altLang="zh-CN" dirty="0" err="1"/>
              <a:t>setAttribute</a:t>
            </a:r>
            <a:r>
              <a:rPr lang="en-US" altLang="zh-CN" dirty="0"/>
              <a:t>(String name, Object value) </a:t>
            </a:r>
            <a:r>
              <a:rPr lang="zh-CN" altLang="en-US" dirty="0"/>
              <a:t>向</a:t>
            </a:r>
            <a:r>
              <a:rPr lang="en-US" altLang="zh-CN" dirty="0"/>
              <a:t>application</a:t>
            </a:r>
            <a:r>
              <a:rPr lang="zh-CN" altLang="en-US" dirty="0"/>
              <a:t>作用域中设置信息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764704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908720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</a:p>
          <a:p>
            <a:r>
              <a:rPr lang="zh-CN" altLang="en-US" dirty="0"/>
              <a:t>可以看到，每个作用域除了实现接口不同、意义不同之外，它们的使用方法和作用都是相同的，都是通过</a:t>
            </a:r>
            <a:r>
              <a:rPr lang="en-US" altLang="zh-CN" dirty="0" err="1">
                <a:solidFill>
                  <a:srgbClr val="FF0000"/>
                </a:solidFill>
              </a:rPr>
              <a:t>getAttribute</a:t>
            </a:r>
            <a:r>
              <a:rPr lang="en-US" altLang="zh-CN" dirty="0"/>
              <a:t> 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setAttribute</a:t>
            </a:r>
            <a:r>
              <a:rPr lang="en-US" altLang="zh-CN" dirty="0"/>
              <a:t> </a:t>
            </a:r>
            <a:r>
              <a:rPr lang="zh-CN" altLang="en-US" dirty="0"/>
              <a:t>方法进行信息传递。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dirty="0"/>
              <a:t>作用域意义实现接口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request HTTP</a:t>
            </a:r>
            <a:r>
              <a:rPr lang="zh-CN" altLang="en-US" dirty="0"/>
              <a:t>请求内</a:t>
            </a:r>
            <a:r>
              <a:rPr lang="en-US" altLang="zh-CN" dirty="0" err="1"/>
              <a:t>HttpServletRequest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 session HTTP</a:t>
            </a:r>
            <a:r>
              <a:rPr lang="zh-CN" altLang="en-US" dirty="0"/>
              <a:t>会话内</a:t>
            </a:r>
            <a:r>
              <a:rPr lang="en-US" altLang="zh-CN" dirty="0" err="1"/>
              <a:t>HttpSession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 application </a:t>
            </a:r>
            <a:r>
              <a:rPr lang="zh-CN" altLang="en-US" dirty="0"/>
              <a:t>服务器生命周期内</a:t>
            </a:r>
            <a:r>
              <a:rPr lang="en-US" altLang="zh-CN" dirty="0" err="1"/>
              <a:t>ServletContext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70000"/>
            <a:ext cx="8229600" cy="430808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</a:rPr>
              <a:t>回忆</a:t>
            </a:r>
            <a:r>
              <a:rPr lang="en-US" altLang="zh-CN" sz="2000" dirty="0">
                <a:latin typeface="微软雅黑" pitchFamily="34" charset="-122"/>
              </a:rPr>
              <a:t>Java Web </a:t>
            </a:r>
            <a:r>
              <a:rPr lang="zh-CN" altLang="en-US" sz="2000" dirty="0">
                <a:latin typeface="微软雅黑" pitchFamily="34" charset="-122"/>
              </a:rPr>
              <a:t>应用程序的处理过程 </a:t>
            </a:r>
          </a:p>
          <a:p>
            <a:pPr lvl="1"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</a:endParaRPr>
          </a:p>
          <a:p>
            <a:pPr lvl="1"/>
            <a:endParaRPr lang="zh-CN" altLang="en-US" sz="2000" dirty="0">
              <a:latin typeface="微软雅黑" pitchFamily="34" charset="-122"/>
            </a:endParaRPr>
          </a:p>
          <a:p>
            <a:pPr lvl="1"/>
            <a:endParaRPr lang="zh-CN" altLang="en-US" sz="2000" dirty="0">
              <a:latin typeface="微软雅黑" pitchFamily="34" charset="-122"/>
            </a:endParaRPr>
          </a:p>
          <a:p>
            <a:pPr lvl="2"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</a:endParaRPr>
          </a:p>
          <a:p>
            <a:pPr lvl="3"/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5123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Servlet概述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19176" y="2493988"/>
            <a:ext cx="6742113" cy="1787525"/>
            <a:chOff x="0" y="0"/>
            <a:chExt cx="6742113" cy="178752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06813" y="0"/>
              <a:ext cx="1408112" cy="1787525"/>
              <a:chOff x="0" y="0"/>
              <a:chExt cx="887" cy="1074"/>
            </a:xfrm>
          </p:grpSpPr>
          <p:pic>
            <p:nvPicPr>
              <p:cNvPr id="7173" name="Picture 5" descr="c0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887" cy="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4" name="Rectangle 6"/>
              <p:cNvSpPr>
                <a:spLocks noChangeArrowheads="1"/>
              </p:cNvSpPr>
              <p:nvPr/>
            </p:nvSpPr>
            <p:spPr bwMode="auto">
              <a:xfrm>
                <a:off x="272" y="800"/>
                <a:ext cx="45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sz="1200" b="1">
                    <a:latin typeface="Arial" pitchFamily="34" charset="0"/>
                  </a:rPr>
                  <a:t>Web</a:t>
                </a:r>
              </a:p>
              <a:p>
                <a:pPr algn="ctr"/>
                <a:r>
                  <a:rPr lang="zh-CN" altLang="en-US" sz="1200">
                    <a:latin typeface="Arial" pitchFamily="34" charset="0"/>
                  </a:rPr>
                  <a:t>服务器</a:t>
                </a:r>
              </a:p>
            </p:txBody>
          </p:sp>
        </p:grpSp>
        <p:pic>
          <p:nvPicPr>
            <p:cNvPr id="7175" name="Picture 7" descr="c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87337"/>
              <a:ext cx="1196975" cy="1223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5545138" y="287337"/>
              <a:ext cx="1196975" cy="1430338"/>
              <a:chOff x="0" y="0"/>
              <a:chExt cx="754" cy="851"/>
            </a:xfrm>
          </p:grpSpPr>
          <p:pic>
            <p:nvPicPr>
              <p:cNvPr id="7177" name="Picture 9" descr="c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754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78" name="Rectangle 10"/>
              <p:cNvSpPr>
                <a:spLocks noChangeArrowheads="1"/>
              </p:cNvSpPr>
              <p:nvPr/>
            </p:nvSpPr>
            <p:spPr bwMode="auto">
              <a:xfrm>
                <a:off x="188" y="670"/>
                <a:ext cx="454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zh-CN" altLang="en-US" sz="1400" b="1">
                    <a:latin typeface="Arial" pitchFamily="34" charset="0"/>
                  </a:rPr>
                  <a:t>数据库</a:t>
                </a:r>
              </a:p>
            </p:txBody>
          </p:sp>
        </p:grp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755576" y="2781325"/>
            <a:ext cx="890588" cy="657225"/>
            <a:chOff x="0" y="0"/>
            <a:chExt cx="561" cy="414"/>
          </a:xfrm>
        </p:grpSpPr>
        <p:sp>
          <p:nvSpPr>
            <p:cNvPr id="7180" name="AutoShape 12"/>
            <p:cNvSpPr>
              <a:spLocks noChangeArrowheads="1"/>
            </p:cNvSpPr>
            <p:nvPr/>
          </p:nvSpPr>
          <p:spPr bwMode="auto">
            <a:xfrm>
              <a:off x="0" y="120"/>
              <a:ext cx="561" cy="294"/>
            </a:xfrm>
            <a:prstGeom prst="rightArrow">
              <a:avLst>
                <a:gd name="adj1" fmla="val 50000"/>
                <a:gd name="adj2" fmla="val 47686"/>
              </a:avLst>
            </a:prstGeom>
            <a:gradFill rotWithShape="1">
              <a:gsLst>
                <a:gs pos="0">
                  <a:srgbClr val="C6E482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200" b="1">
                  <a:latin typeface="Arial" pitchFamily="34" charset="0"/>
                </a:rPr>
                <a:t>用户输入</a:t>
              </a:r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27" y="0"/>
              <a:ext cx="178" cy="192"/>
              <a:chOff x="0" y="0"/>
              <a:chExt cx="178" cy="192"/>
            </a:xfrm>
          </p:grpSpPr>
          <p:sp>
            <p:nvSpPr>
              <p:cNvPr id="7182" name="Oval 14"/>
              <p:cNvSpPr>
                <a:spLocks noChangeArrowheads="1"/>
              </p:cNvSpPr>
              <p:nvPr/>
            </p:nvSpPr>
            <p:spPr bwMode="auto">
              <a:xfrm>
                <a:off x="18" y="31"/>
                <a:ext cx="136" cy="126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500" b="1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83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Arial" pitchFamily="34" charset="0"/>
                  </a:rPr>
                  <a:t>1</a:t>
                </a:r>
              </a:p>
            </p:txBody>
          </p:sp>
        </p:grp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2050976" y="1628800"/>
            <a:ext cx="3989388" cy="1296988"/>
            <a:chOff x="0" y="0"/>
            <a:chExt cx="2513" cy="817"/>
          </a:xfrm>
        </p:grpSpPr>
        <p:pic>
          <p:nvPicPr>
            <p:cNvPr id="7185" name="Picture 17" descr="c0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08" y="0"/>
              <a:ext cx="998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0" y="227"/>
              <a:ext cx="953" cy="590"/>
              <a:chOff x="0" y="0"/>
              <a:chExt cx="953" cy="590"/>
            </a:xfrm>
          </p:grpSpPr>
          <p:sp>
            <p:nvSpPr>
              <p:cNvPr id="7187" name="Line 1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5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8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9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1878" y="190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2495" y="182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46" y="218"/>
              <a:ext cx="5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200" dirty="0">
                  <a:latin typeface="Arial" pitchFamily="34" charset="0"/>
                </a:rPr>
                <a:t>发送请求</a:t>
              </a:r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182" y="0"/>
              <a:ext cx="178" cy="192"/>
              <a:chOff x="0" y="0"/>
              <a:chExt cx="178" cy="192"/>
            </a:xfrm>
          </p:grpSpPr>
          <p:sp>
            <p:nvSpPr>
              <p:cNvPr id="7193" name="Oval 25"/>
              <p:cNvSpPr>
                <a:spLocks noChangeArrowheads="1"/>
              </p:cNvSpPr>
              <p:nvPr/>
            </p:nvSpPr>
            <p:spPr bwMode="auto">
              <a:xfrm>
                <a:off x="18" y="31"/>
                <a:ext cx="136" cy="126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7686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500" b="1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7194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Arial" pitchFamily="34" charset="0"/>
                  </a:rPr>
                  <a:t>2</a:t>
                </a:r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372151" y="2759100"/>
            <a:ext cx="1152525" cy="1174750"/>
            <a:chOff x="0" y="0"/>
            <a:chExt cx="726" cy="740"/>
          </a:xfrm>
        </p:grpSpPr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0" y="0"/>
              <a:ext cx="726" cy="181"/>
              <a:chOff x="0" y="0"/>
              <a:chExt cx="726" cy="181"/>
            </a:xfrm>
          </p:grpSpPr>
          <p:sp>
            <p:nvSpPr>
              <p:cNvPr id="7197" name="Line 29"/>
              <p:cNvSpPr>
                <a:spLocks noChangeShapeType="1"/>
              </p:cNvSpPr>
              <p:nvPr/>
            </p:nvSpPr>
            <p:spPr bwMode="auto">
              <a:xfrm>
                <a:off x="0" y="181"/>
                <a:ext cx="72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8" name="Rectangle 30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5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>
                    <a:latin typeface="Arial" pitchFamily="34" charset="0"/>
                  </a:rPr>
                  <a:t>访问数据库</a:t>
                </a:r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0" y="347"/>
              <a:ext cx="680" cy="173"/>
              <a:chOff x="0" y="0"/>
              <a:chExt cx="680" cy="173"/>
            </a:xfrm>
          </p:grpSpPr>
          <p:sp>
            <p:nvSpPr>
              <p:cNvPr id="7200" name="Line 32"/>
              <p:cNvSpPr>
                <a:spLocks noChangeShapeType="1"/>
              </p:cNvSpPr>
              <p:nvPr/>
            </p:nvSpPr>
            <p:spPr bwMode="auto">
              <a:xfrm flipH="1">
                <a:off x="0" y="166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1" name="Rectangle 33"/>
              <p:cNvSpPr>
                <a:spLocks noChangeArrowheads="1"/>
              </p:cNvSpPr>
              <p:nvPr/>
            </p:nvSpPr>
            <p:spPr bwMode="auto">
              <a:xfrm>
                <a:off x="91" y="0"/>
                <a:ext cx="50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>
                    <a:latin typeface="Arial" pitchFamily="34" charset="0"/>
                  </a:rPr>
                  <a:t>返回结果</a:t>
                </a:r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272" y="548"/>
              <a:ext cx="178" cy="192"/>
              <a:chOff x="0" y="0"/>
              <a:chExt cx="178" cy="192"/>
            </a:xfrm>
          </p:grpSpPr>
          <p:sp>
            <p:nvSpPr>
              <p:cNvPr id="7203" name="Oval 35"/>
              <p:cNvSpPr>
                <a:spLocks noChangeArrowheads="1"/>
              </p:cNvSpPr>
              <p:nvPr/>
            </p:nvSpPr>
            <p:spPr bwMode="auto">
              <a:xfrm>
                <a:off x="18" y="31"/>
                <a:ext cx="136" cy="126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57686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zh-CN" altLang="en-US" sz="500" b="1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  <p:sp>
            <p:nvSpPr>
              <p:cNvPr id="7204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8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Arial" pitchFamily="34" charset="0"/>
                  </a:rPr>
                  <a:t>3</a:t>
                </a:r>
              </a:p>
            </p:txBody>
          </p:sp>
        </p:grp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476301" y="2420963"/>
            <a:ext cx="4679950" cy="2638425"/>
            <a:chOff x="0" y="0"/>
            <a:chExt cx="2948" cy="1662"/>
          </a:xfrm>
        </p:grpSpPr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226" y="907"/>
              <a:ext cx="0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0" y="0"/>
              <a:ext cx="2948" cy="1662"/>
              <a:chOff x="0" y="0"/>
              <a:chExt cx="2948" cy="1662"/>
            </a:xfrm>
          </p:grpSpPr>
          <p:sp>
            <p:nvSpPr>
              <p:cNvPr id="7208" name="AutoShape 40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998" cy="318"/>
              </a:xfrm>
              <a:prstGeom prst="wedgeRoundRectCallout">
                <a:avLst>
                  <a:gd name="adj1" fmla="val -85269"/>
                  <a:gd name="adj2" fmla="val 71699"/>
                  <a:gd name="adj3" fmla="val 16667"/>
                </a:avLst>
              </a:prstGeom>
              <a:gradFill rotWithShape="1">
                <a:gsLst>
                  <a:gs pos="0">
                    <a:srgbClr val="FFCC99">
                      <a:alpha val="78000"/>
                    </a:srgb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>
                    <a:latin typeface="Arial" pitchFamily="34" charset="0"/>
                  </a:rPr>
                  <a:t>执行</a:t>
                </a:r>
                <a:r>
                  <a:rPr lang="en-US" altLang="zh-CN" sz="1400" b="1">
                    <a:latin typeface="Arial" pitchFamily="34" charset="0"/>
                  </a:rPr>
                  <a:t>html</a:t>
                </a:r>
                <a:r>
                  <a:rPr lang="zh-CN" altLang="en-US" sz="1400" b="1">
                    <a:latin typeface="Arial" pitchFamily="34" charset="0"/>
                  </a:rPr>
                  <a:t>代码</a:t>
                </a:r>
              </a:p>
              <a:p>
                <a:pPr algn="ctr"/>
                <a:r>
                  <a:rPr lang="zh-CN" altLang="en-US" sz="1400" b="1">
                    <a:latin typeface="Arial" pitchFamily="34" charset="0"/>
                  </a:rPr>
                  <a:t>  展现结果界面</a:t>
                </a:r>
              </a:p>
            </p:txBody>
          </p:sp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>
                <a:off x="0" y="947"/>
                <a:ext cx="2948" cy="715"/>
                <a:chOff x="0" y="0"/>
                <a:chExt cx="2948" cy="715"/>
              </a:xfrm>
            </p:grpSpPr>
            <p:pic>
              <p:nvPicPr>
                <p:cNvPr id="7210" name="Picture 42" descr="c05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704" y="193"/>
                  <a:ext cx="1724" cy="5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7" name="Group 44"/>
                <p:cNvGrpSpPr>
                  <a:grpSpLocks/>
                </p:cNvGrpSpPr>
                <p:nvPr/>
              </p:nvGrpSpPr>
              <p:grpSpPr bwMode="auto">
                <a:xfrm>
                  <a:off x="2358" y="187"/>
                  <a:ext cx="590" cy="318"/>
                  <a:chOff x="0" y="0"/>
                  <a:chExt cx="590" cy="318"/>
                </a:xfrm>
              </p:grpSpPr>
              <p:sp>
                <p:nvSpPr>
                  <p:cNvPr id="7212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318"/>
                    <a:ext cx="59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>
                      <a:latin typeface="Arial" pitchFamily="34" charset="0"/>
                    </a:endParaRPr>
                  </a:p>
                </p:txBody>
              </p:sp>
              <p:sp>
                <p:nvSpPr>
                  <p:cNvPr id="721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590" y="0"/>
                    <a:ext cx="0" cy="31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" name="Group 4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25" cy="518"/>
                  <a:chOff x="0" y="0"/>
                  <a:chExt cx="725" cy="518"/>
                </a:xfrm>
              </p:grpSpPr>
              <p:grpSp>
                <p:nvGrpSpPr>
                  <p:cNvPr id="19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88" y="0"/>
                    <a:ext cx="537" cy="518"/>
                    <a:chOff x="0" y="0"/>
                    <a:chExt cx="537" cy="518"/>
                  </a:xfrm>
                </p:grpSpPr>
                <p:sp>
                  <p:nvSpPr>
                    <p:cNvPr id="7216" name="Line 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" y="505"/>
                      <a:ext cx="49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7217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272" cy="51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pPr algn="ctr"/>
                      <a:r>
                        <a:rPr lang="zh-CN" altLang="en-US" sz="1200">
                          <a:latin typeface="Arial" pitchFamily="34" charset="0"/>
                        </a:rPr>
                        <a:t>返回响应</a:t>
                      </a:r>
                    </a:p>
                  </p:txBody>
                </p:sp>
              </p:grpSp>
              <p:grpSp>
                <p:nvGrpSpPr>
                  <p:cNvPr id="20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0" y="142"/>
                    <a:ext cx="178" cy="192"/>
                    <a:chOff x="0" y="0"/>
                    <a:chExt cx="178" cy="192"/>
                  </a:xfrm>
                </p:grpSpPr>
                <p:sp>
                  <p:nvSpPr>
                    <p:cNvPr id="7219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" y="31"/>
                      <a:ext cx="136" cy="126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pPr algn="ctr"/>
                      <a:endParaRPr lang="zh-CN" altLang="en-US" sz="500" b="1">
                        <a:solidFill>
                          <a:srgbClr val="FF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7220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78" cy="19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Arial" pitchFamily="34" charset="0"/>
                        </a:rPr>
                        <a:t>4</a:t>
                      </a:r>
                    </a:p>
                  </p:txBody>
                </p:sp>
              </p:grpSp>
            </p:grpSp>
          </p:grpSp>
        </p:grpSp>
      </p:grpSp>
      <p:sp>
        <p:nvSpPr>
          <p:cNvPr id="5174" name="AutoShape 53"/>
          <p:cNvSpPr>
            <a:spLocks noChangeArrowheads="1"/>
          </p:cNvSpPr>
          <p:nvPr/>
        </p:nvSpPr>
        <p:spPr bwMode="auto">
          <a:xfrm>
            <a:off x="6516614" y="1773263"/>
            <a:ext cx="1871662" cy="647700"/>
          </a:xfrm>
          <a:prstGeom prst="wedgeRoundRectCallout">
            <a:avLst>
              <a:gd name="adj1" fmla="val -69847"/>
              <a:gd name="adj2" fmla="val 100000"/>
              <a:gd name="adj3" fmla="val 16667"/>
            </a:avLst>
          </a:prstGeom>
          <a:gradFill rotWithShape="1">
            <a:gsLst>
              <a:gs pos="0">
                <a:srgbClr val="FFCC99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400" b="1">
                <a:latin typeface="Arial" pitchFamily="34" charset="0"/>
              </a:rPr>
              <a:t>执行服务器端脚本</a:t>
            </a:r>
          </a:p>
          <a:p>
            <a:pPr algn="ctr"/>
            <a:r>
              <a:rPr lang="zh-CN" altLang="en-US" sz="1400" b="1">
                <a:latin typeface="Arial" pitchFamily="34" charset="0"/>
              </a:rPr>
              <a:t>如：</a:t>
            </a:r>
            <a:r>
              <a:rPr lang="en-US" altLang="zh-CN" sz="1400" b="1">
                <a:latin typeface="Arial" pitchFamily="34" charset="0"/>
              </a:rPr>
              <a:t>jsp</a:t>
            </a:r>
          </a:p>
        </p:txBody>
      </p: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179512" y="4509120"/>
            <a:ext cx="7856537" cy="1872208"/>
            <a:chOff x="0" y="0"/>
            <a:chExt cx="12372" cy="2981"/>
          </a:xfrm>
        </p:grpSpPr>
        <p:pic>
          <p:nvPicPr>
            <p:cNvPr id="7223" name="图片 10" descr="提问副本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3" y="0"/>
              <a:ext cx="3095" cy="1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24" name="流程图: 可选过程 3"/>
            <p:cNvSpPr>
              <a:spLocks noChangeArrowheads="1"/>
            </p:cNvSpPr>
            <p:nvPr/>
          </p:nvSpPr>
          <p:spPr bwMode="auto">
            <a:xfrm>
              <a:off x="0" y="1520"/>
              <a:ext cx="12372" cy="1461"/>
            </a:xfrm>
            <a:prstGeom prst="flowChartAlternateProcess">
              <a:avLst/>
            </a:prstGeom>
            <a:gradFill rotWithShape="0">
              <a:gsLst>
                <a:gs pos="0">
                  <a:srgbClr val="6DCFF6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lIns="90170" tIns="46990" rIns="90170" bIns="46990"/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服务器是借助什么来接收请求并响应的呢？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Servlet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684213" y="1412875"/>
            <a:ext cx="820896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4"/>
              </a:buBlip>
            </a:pPr>
            <a:r>
              <a:rPr lang="en-US" altLang="zh-CN" sz="2800">
                <a:latin typeface="Arial" pitchFamily="34" charset="0"/>
                <a:ea typeface="黑体" pitchFamily="49" charset="-122"/>
              </a:rPr>
              <a:t>Servlet 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是一个 </a:t>
            </a:r>
            <a:r>
              <a:rPr lang="en-US" altLang="zh-CN" sz="2800">
                <a:latin typeface="Arial" pitchFamily="34" charset="0"/>
                <a:ea typeface="黑体" pitchFamily="49" charset="-122"/>
              </a:rPr>
              <a:t>Java</a:t>
            </a:r>
            <a:r>
              <a:rPr lang="zh-CN" altLang="en-US" sz="2800">
                <a:latin typeface="Arial" pitchFamily="34" charset="0"/>
                <a:ea typeface="黑体" pitchFamily="49" charset="-122"/>
              </a:rPr>
              <a:t>程序，是在服务器上运行以处理客户端请求并做出响应的程序</a:t>
            </a:r>
          </a:p>
        </p:txBody>
      </p:sp>
      <p:sp>
        <p:nvSpPr>
          <p:cNvPr id="826372" name="Line 4"/>
          <p:cNvSpPr>
            <a:spLocks noChangeShapeType="1"/>
          </p:cNvSpPr>
          <p:nvPr/>
        </p:nvSpPr>
        <p:spPr bwMode="auto">
          <a:xfrm>
            <a:off x="3635375" y="3933825"/>
            <a:ext cx="14398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26373" name="Text Box 5"/>
          <p:cNvSpPr txBox="1">
            <a:spLocks noChangeArrowheads="1"/>
          </p:cNvSpPr>
          <p:nvPr/>
        </p:nvSpPr>
        <p:spPr bwMode="auto">
          <a:xfrm>
            <a:off x="3995738" y="3573463"/>
            <a:ext cx="708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请求</a:t>
            </a:r>
            <a:r>
              <a:rPr lang="zh-CN" altLang="en-US">
                <a:solidFill>
                  <a:schemeClr val="accent2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826374" name="Line 6"/>
          <p:cNvSpPr>
            <a:spLocks noChangeShapeType="1"/>
          </p:cNvSpPr>
          <p:nvPr/>
        </p:nvSpPr>
        <p:spPr bwMode="auto">
          <a:xfrm>
            <a:off x="3635375" y="4797425"/>
            <a:ext cx="14398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26375" name="Text Box 7"/>
          <p:cNvSpPr txBox="1">
            <a:spLocks noChangeArrowheads="1"/>
          </p:cNvSpPr>
          <p:nvPr/>
        </p:nvSpPr>
        <p:spPr bwMode="auto">
          <a:xfrm>
            <a:off x="3995738" y="4365625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响应</a:t>
            </a:r>
          </a:p>
        </p:txBody>
      </p:sp>
      <p:sp>
        <p:nvSpPr>
          <p:cNvPr id="826376" name="AutoShape 8"/>
          <p:cNvSpPr>
            <a:spLocks noChangeArrowheads="1"/>
          </p:cNvSpPr>
          <p:nvPr/>
        </p:nvSpPr>
        <p:spPr bwMode="auto">
          <a:xfrm>
            <a:off x="6613525" y="2527300"/>
            <a:ext cx="1706563" cy="693738"/>
          </a:xfrm>
          <a:prstGeom prst="wedgeRoundRectCallout">
            <a:avLst>
              <a:gd name="adj1" fmla="val -47963"/>
              <a:gd name="adj2" fmla="val 906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>
                <a:latin typeface="Arial" pitchFamily="34" charset="0"/>
                <a:ea typeface="黑体" pitchFamily="49" charset="-122"/>
              </a:rPr>
              <a:t>Servlet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运行于服务器端</a:t>
            </a:r>
          </a:p>
        </p:txBody>
      </p:sp>
      <p:graphicFrame>
        <p:nvGraphicFramePr>
          <p:cNvPr id="820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543550" y="3446463"/>
          <a:ext cx="1181100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5" imgW="1225091" imgH="1962750" progId="">
                  <p:embed/>
                </p:oleObj>
              </mc:Choice>
              <mc:Fallback>
                <p:oleObj r:id="rId5" imgW="1225091" imgH="1962750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446463"/>
                        <a:ext cx="1181100" cy="227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1908175" y="3817938"/>
            <a:ext cx="1295400" cy="1668462"/>
            <a:chOff x="223" y="18"/>
            <a:chExt cx="1132" cy="1155"/>
          </a:xfrm>
        </p:grpSpPr>
        <p:graphicFrame>
          <p:nvGraphicFramePr>
            <p:cNvPr id="8202" name="Object 3"/>
            <p:cNvGraphicFramePr>
              <a:graphicFrameLocks noChangeAspect="1"/>
            </p:cNvGraphicFramePr>
            <p:nvPr/>
          </p:nvGraphicFramePr>
          <p:xfrm>
            <a:off x="223" y="18"/>
            <a:ext cx="941" cy="1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r:id="rId7" imgW="2615873" imgH="2666667" progId="">
                    <p:embed/>
                  </p:oleObj>
                </mc:Choice>
                <mc:Fallback>
                  <p:oleObj r:id="rId7" imgW="2615873" imgH="2666667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" y="18"/>
                          <a:ext cx="941" cy="1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203" name="Picture 12" descr="TowerCas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81" y="91"/>
              <a:ext cx="674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3" grpId="0"/>
      <p:bldP spid="826375" grpId="0"/>
      <p:bldP spid="8263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什么是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Servlet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8229600" cy="432271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Blip>
                <a:blip r:embed="rId3"/>
              </a:buBlip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初识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Servlet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auto">
          <a:xfrm>
            <a:off x="971550" y="1484785"/>
            <a:ext cx="8018463" cy="5225653"/>
          </a:xfrm>
          <a:prstGeom prst="roundRect">
            <a:avLst>
              <a:gd name="adj" fmla="val 615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import</a:t>
            </a:r>
            <a:r>
              <a:rPr lang="en-US" altLang="zh-CN" dirty="0">
                <a:latin typeface="Arial" pitchFamily="34" charset="0"/>
              </a:rPr>
              <a:t> java.io.*;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import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javax.servlet</a:t>
            </a:r>
            <a:r>
              <a:rPr lang="en-US" altLang="zh-CN" dirty="0">
                <a:latin typeface="Arial" pitchFamily="34" charset="0"/>
              </a:rPr>
              <a:t>.*;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import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javax.servlet.http</a:t>
            </a:r>
            <a:r>
              <a:rPr lang="en-US" altLang="zh-CN" dirty="0">
                <a:latin typeface="Arial" pitchFamily="34" charset="0"/>
              </a:rPr>
              <a:t>.*;</a:t>
            </a:r>
          </a:p>
          <a:p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public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class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HelloServletTest</a:t>
            </a:r>
            <a:r>
              <a:rPr lang="en-US" altLang="zh-CN" dirty="0">
                <a:latin typeface="Arial" pitchFamily="34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extends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HttpServlet</a:t>
            </a:r>
            <a:r>
              <a:rPr lang="en-US" altLang="zh-CN" dirty="0">
                <a:latin typeface="Arial" pitchFamily="34" charset="0"/>
              </a:rPr>
              <a:t> {</a:t>
            </a:r>
          </a:p>
          <a:p>
            <a:r>
              <a:rPr lang="en-US" altLang="zh-CN" dirty="0">
                <a:latin typeface="Arial" pitchFamily="34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public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void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doGet</a:t>
            </a:r>
            <a:r>
              <a:rPr lang="en-US" altLang="zh-CN" dirty="0">
                <a:latin typeface="Arial" pitchFamily="34" charset="0"/>
              </a:rPr>
              <a:t>(</a:t>
            </a:r>
            <a:r>
              <a:rPr lang="en-US" altLang="zh-CN" dirty="0" err="1">
                <a:latin typeface="Arial" pitchFamily="34" charset="0"/>
              </a:rPr>
              <a:t>HttpServletRequest</a:t>
            </a:r>
            <a:r>
              <a:rPr lang="en-US" altLang="zh-CN" dirty="0">
                <a:latin typeface="Arial" pitchFamily="34" charset="0"/>
              </a:rPr>
              <a:t> request,     </a:t>
            </a:r>
          </a:p>
          <a:p>
            <a:r>
              <a:rPr lang="en-US" altLang="zh-CN" dirty="0">
                <a:latin typeface="Arial" pitchFamily="34" charset="0"/>
              </a:rPr>
              <a:t>                                     </a:t>
            </a:r>
            <a:r>
              <a:rPr lang="en-US" altLang="zh-CN" dirty="0" err="1">
                <a:latin typeface="Arial" pitchFamily="34" charset="0"/>
              </a:rPr>
              <a:t>HttpServletResponse</a:t>
            </a:r>
            <a:r>
              <a:rPr lang="en-US" altLang="zh-CN" dirty="0">
                <a:latin typeface="Arial" pitchFamily="34" charset="0"/>
              </a:rPr>
              <a:t>    response)    </a:t>
            </a:r>
          </a:p>
          <a:p>
            <a:r>
              <a:rPr lang="en-US" altLang="zh-CN" dirty="0">
                <a:latin typeface="Arial" pitchFamily="34" charset="0"/>
              </a:rPr>
              <a:t>                                     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</a:rPr>
              <a:t>throws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ServletException</a:t>
            </a:r>
            <a:r>
              <a:rPr lang="en-US" altLang="zh-CN" dirty="0">
                <a:latin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</a:rPr>
              <a:t>IOException</a:t>
            </a:r>
            <a:r>
              <a:rPr lang="en-US" altLang="zh-CN" dirty="0">
                <a:latin typeface="Arial" pitchFamily="34" charset="0"/>
              </a:rPr>
              <a:t> {	  	</a:t>
            </a:r>
            <a:r>
              <a:rPr lang="en-US" altLang="zh-CN" dirty="0" err="1">
                <a:latin typeface="Arial" pitchFamily="34" charset="0"/>
              </a:rPr>
              <a:t>response.setContentType</a:t>
            </a:r>
            <a:r>
              <a:rPr lang="en-US" altLang="zh-CN" dirty="0">
                <a:latin typeface="Arial" pitchFamily="34" charset="0"/>
              </a:rPr>
              <a:t>("text/</a:t>
            </a:r>
            <a:r>
              <a:rPr lang="en-US" altLang="zh-CN" dirty="0" err="1">
                <a:latin typeface="Arial" pitchFamily="34" charset="0"/>
              </a:rPr>
              <a:t>html;charset</a:t>
            </a:r>
            <a:r>
              <a:rPr lang="en-US" altLang="zh-CN" dirty="0">
                <a:latin typeface="Arial" pitchFamily="34" charset="0"/>
              </a:rPr>
              <a:t>=GBK");</a:t>
            </a:r>
          </a:p>
          <a:p>
            <a:r>
              <a:rPr lang="en-US" altLang="zh-CN" dirty="0">
                <a:latin typeface="Arial" pitchFamily="34" charset="0"/>
              </a:rPr>
              <a:t>	</a:t>
            </a:r>
            <a:r>
              <a:rPr lang="en-US" altLang="zh-CN" dirty="0" err="1">
                <a:latin typeface="Arial" pitchFamily="34" charset="0"/>
              </a:rPr>
              <a:t>PrintWriter</a:t>
            </a:r>
            <a:r>
              <a:rPr lang="en-US" altLang="zh-CN" dirty="0">
                <a:latin typeface="Arial" pitchFamily="34" charset="0"/>
              </a:rPr>
              <a:t> out = </a:t>
            </a:r>
            <a:r>
              <a:rPr lang="en-US" altLang="zh-CN" dirty="0" err="1">
                <a:latin typeface="Arial" pitchFamily="34" charset="0"/>
              </a:rPr>
              <a:t>response.getWriter</a:t>
            </a:r>
            <a:r>
              <a:rPr lang="en-US" altLang="zh-CN" dirty="0">
                <a:latin typeface="Arial" pitchFamily="34" charset="0"/>
              </a:rPr>
              <a:t>();</a:t>
            </a:r>
          </a:p>
          <a:p>
            <a:r>
              <a:rPr lang="en-US" altLang="zh-CN" dirty="0">
                <a:latin typeface="Arial" pitchFamily="34" charset="0"/>
              </a:rPr>
              <a:t>	</a:t>
            </a:r>
            <a:r>
              <a:rPr lang="en-US" altLang="zh-CN" dirty="0" err="1">
                <a:latin typeface="Arial" pitchFamily="34" charset="0"/>
              </a:rPr>
              <a:t>out.println</a:t>
            </a:r>
            <a:r>
              <a:rPr lang="en-US" altLang="zh-CN" dirty="0">
                <a:latin typeface="Arial" pitchFamily="34" charset="0"/>
              </a:rPr>
              <a:t>("&lt;html&gt;");</a:t>
            </a:r>
          </a:p>
          <a:p>
            <a:r>
              <a:rPr lang="en-US" altLang="zh-CN" dirty="0">
                <a:latin typeface="Arial" pitchFamily="34" charset="0"/>
              </a:rPr>
              <a:t>	</a:t>
            </a:r>
            <a:r>
              <a:rPr lang="en-US" altLang="zh-CN" dirty="0" err="1">
                <a:latin typeface="Arial" pitchFamily="34" charset="0"/>
              </a:rPr>
              <a:t>out.println</a:t>
            </a:r>
            <a:r>
              <a:rPr lang="en-US" altLang="zh-CN" dirty="0">
                <a:latin typeface="Arial" pitchFamily="34" charset="0"/>
              </a:rPr>
              <a:t>("  &lt;head&gt;&lt;title&gt;</a:t>
            </a:r>
            <a:r>
              <a:rPr lang="en-US" altLang="zh-CN" dirty="0" err="1">
                <a:latin typeface="Arial" pitchFamily="34" charset="0"/>
              </a:rPr>
              <a:t>Servlet</a:t>
            </a:r>
            <a:r>
              <a:rPr lang="en-US" altLang="zh-CN" dirty="0">
                <a:latin typeface="Arial" pitchFamily="34" charset="0"/>
              </a:rPr>
              <a:t>&lt;/title&gt;&lt;/head&gt;");</a:t>
            </a:r>
          </a:p>
          <a:p>
            <a:r>
              <a:rPr lang="en-US" altLang="zh-CN" dirty="0">
                <a:latin typeface="Arial" pitchFamily="34" charset="0"/>
              </a:rPr>
              <a:t>	</a:t>
            </a:r>
            <a:r>
              <a:rPr lang="en-US" altLang="zh-CN" dirty="0" err="1">
                <a:latin typeface="Arial" pitchFamily="34" charset="0"/>
              </a:rPr>
              <a:t>out.println</a:t>
            </a:r>
            <a:r>
              <a:rPr lang="en-US" altLang="zh-CN" dirty="0">
                <a:latin typeface="Arial" pitchFamily="34" charset="0"/>
              </a:rPr>
              <a:t>("  &lt;body&gt;");</a:t>
            </a:r>
          </a:p>
          <a:p>
            <a:r>
              <a:rPr lang="en-US" altLang="zh-CN" dirty="0">
                <a:latin typeface="Arial" pitchFamily="34" charset="0"/>
              </a:rPr>
              <a:t>	</a:t>
            </a:r>
            <a:r>
              <a:rPr lang="en-US" altLang="zh-CN" dirty="0" err="1">
                <a:latin typeface="Arial" pitchFamily="34" charset="0"/>
              </a:rPr>
              <a:t>out.println</a:t>
            </a:r>
            <a:r>
              <a:rPr lang="en-US" altLang="zh-CN" dirty="0">
                <a:latin typeface="Arial" pitchFamily="34" charset="0"/>
              </a:rPr>
              <a:t>("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你好，欢迎来到</a:t>
            </a:r>
            <a:r>
              <a:rPr lang="en-US" altLang="zh-CN" dirty="0" err="1">
                <a:latin typeface="Arial" pitchFamily="34" charset="0"/>
              </a:rPr>
              <a:t>Servlet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世界</a:t>
            </a:r>
            <a:r>
              <a:rPr lang="en-US" altLang="zh-CN" dirty="0">
                <a:latin typeface="Arial" pitchFamily="34" charset="0"/>
              </a:rPr>
              <a:t>");</a:t>
            </a:r>
          </a:p>
          <a:p>
            <a:r>
              <a:rPr lang="en-US" altLang="zh-CN" dirty="0">
                <a:latin typeface="Arial" pitchFamily="34" charset="0"/>
              </a:rPr>
              <a:t>	</a:t>
            </a:r>
            <a:r>
              <a:rPr lang="en-US" altLang="zh-CN" dirty="0" err="1">
                <a:latin typeface="Arial" pitchFamily="34" charset="0"/>
              </a:rPr>
              <a:t>out.println</a:t>
            </a:r>
            <a:r>
              <a:rPr lang="en-US" altLang="zh-CN" dirty="0">
                <a:latin typeface="Arial" pitchFamily="34" charset="0"/>
              </a:rPr>
              <a:t>("  &lt;/body&gt;");</a:t>
            </a:r>
          </a:p>
          <a:p>
            <a:r>
              <a:rPr lang="en-US" altLang="zh-CN" dirty="0">
                <a:latin typeface="Arial" pitchFamily="34" charset="0"/>
              </a:rPr>
              <a:t>	</a:t>
            </a:r>
            <a:r>
              <a:rPr lang="en-US" altLang="zh-CN" dirty="0" err="1">
                <a:latin typeface="Arial" pitchFamily="34" charset="0"/>
              </a:rPr>
              <a:t>out.println</a:t>
            </a:r>
            <a:r>
              <a:rPr lang="en-US" altLang="zh-CN" dirty="0">
                <a:latin typeface="Arial" pitchFamily="34" charset="0"/>
              </a:rPr>
              <a:t>("&lt;/html&gt;");</a:t>
            </a:r>
          </a:p>
          <a:p>
            <a:r>
              <a:rPr lang="en-US" altLang="zh-CN" dirty="0">
                <a:latin typeface="Arial" pitchFamily="34" charset="0"/>
              </a:rPr>
              <a:t>	</a:t>
            </a:r>
            <a:r>
              <a:rPr lang="en-US" altLang="zh-CN" dirty="0" err="1">
                <a:latin typeface="Arial" pitchFamily="34" charset="0"/>
              </a:rPr>
              <a:t>out.close</a:t>
            </a:r>
            <a:r>
              <a:rPr lang="en-US" altLang="zh-CN" dirty="0">
                <a:latin typeface="Arial" pitchFamily="34" charset="0"/>
              </a:rPr>
              <a:t>();</a:t>
            </a:r>
          </a:p>
          <a:p>
            <a:r>
              <a:rPr lang="en-US" altLang="zh-CN" dirty="0">
                <a:latin typeface="Arial" pitchFamily="34" charset="0"/>
              </a:rPr>
              <a:t>     }</a:t>
            </a:r>
          </a:p>
          <a:p>
            <a:r>
              <a:rPr lang="en-US" altLang="zh-CN" dirty="0">
                <a:latin typeface="Arial" pitchFamily="34" charset="0"/>
              </a:rPr>
              <a:t>}</a:t>
            </a:r>
          </a:p>
        </p:txBody>
      </p:sp>
      <p:sp>
        <p:nvSpPr>
          <p:cNvPr id="828421" name="Rectangle 5"/>
          <p:cNvSpPr>
            <a:spLocks noChangeArrowheads="1"/>
          </p:cNvSpPr>
          <p:nvPr/>
        </p:nvSpPr>
        <p:spPr bwMode="auto">
          <a:xfrm>
            <a:off x="4284663" y="2420938"/>
            <a:ext cx="2233612" cy="358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28422" name="Rectangle 6"/>
          <p:cNvSpPr>
            <a:spLocks noChangeArrowheads="1"/>
          </p:cNvSpPr>
          <p:nvPr/>
        </p:nvSpPr>
        <p:spPr bwMode="auto">
          <a:xfrm>
            <a:off x="1979613" y="3572346"/>
            <a:ext cx="6192837" cy="25209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28423" name="AutoShape 7"/>
          <p:cNvSpPr>
            <a:spLocks noChangeArrowheads="1"/>
          </p:cNvSpPr>
          <p:nvPr/>
        </p:nvSpPr>
        <p:spPr bwMode="auto">
          <a:xfrm>
            <a:off x="6588125" y="1844675"/>
            <a:ext cx="23796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继承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HttpServlet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类</a:t>
            </a:r>
          </a:p>
        </p:txBody>
      </p:sp>
      <p:sp>
        <p:nvSpPr>
          <p:cNvPr id="828424" name="AutoShape 8"/>
          <p:cNvSpPr>
            <a:spLocks noChangeArrowheads="1"/>
          </p:cNvSpPr>
          <p:nvPr/>
        </p:nvSpPr>
        <p:spPr bwMode="auto">
          <a:xfrm>
            <a:off x="5522913" y="5399088"/>
            <a:ext cx="33686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>
                <a:latin typeface="Arial" pitchFamily="34" charset="0"/>
                <a:ea typeface="黑体" pitchFamily="49" charset="-122"/>
              </a:rPr>
              <a:t>Servlet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输出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HTML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标签和内容</a:t>
            </a:r>
          </a:p>
        </p:txBody>
      </p:sp>
      <p:sp>
        <p:nvSpPr>
          <p:cNvPr id="10248" name="AutoShape 9"/>
          <p:cNvSpPr>
            <a:spLocks/>
          </p:cNvSpPr>
          <p:nvPr/>
        </p:nvSpPr>
        <p:spPr bwMode="auto">
          <a:xfrm>
            <a:off x="900113" y="1773238"/>
            <a:ext cx="215900" cy="6477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249" name="AutoShape 10"/>
          <p:cNvSpPr>
            <a:spLocks/>
          </p:cNvSpPr>
          <p:nvPr/>
        </p:nvSpPr>
        <p:spPr bwMode="auto">
          <a:xfrm>
            <a:off x="900113" y="2924175"/>
            <a:ext cx="287337" cy="504825"/>
          </a:xfrm>
          <a:prstGeom prst="leftBrace">
            <a:avLst>
              <a:gd name="adj1" fmla="val 1462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96838" y="1773238"/>
            <a:ext cx="874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导入所</a:t>
            </a:r>
          </a:p>
          <a:p>
            <a:r>
              <a:rPr lang="zh-CN" altLang="en-US">
                <a:latin typeface="Arial" pitchFamily="34" charset="0"/>
                <a:ea typeface="黑体" pitchFamily="49" charset="-122"/>
              </a:rPr>
              <a:t>需的包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34925" y="2859088"/>
            <a:ext cx="1006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处理请</a:t>
            </a:r>
          </a:p>
          <a:p>
            <a:r>
              <a:rPr lang="zh-CN" altLang="en-US">
                <a:latin typeface="Arial" pitchFamily="34" charset="0"/>
                <a:ea typeface="黑体" pitchFamily="49" charset="-122"/>
              </a:rPr>
              <a:t>求的方法</a:t>
            </a:r>
          </a:p>
        </p:txBody>
      </p:sp>
      <p:sp>
        <p:nvSpPr>
          <p:cNvPr id="10252" name="AutoShape 13"/>
          <p:cNvSpPr>
            <a:spLocks/>
          </p:cNvSpPr>
          <p:nvPr/>
        </p:nvSpPr>
        <p:spPr bwMode="auto">
          <a:xfrm>
            <a:off x="971550" y="3573463"/>
            <a:ext cx="144463" cy="2447925"/>
          </a:xfrm>
          <a:prstGeom prst="leftBrace">
            <a:avLst>
              <a:gd name="adj1" fmla="val 141051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34925" y="4313238"/>
            <a:ext cx="10128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将数据</a:t>
            </a:r>
          </a:p>
          <a:p>
            <a:r>
              <a:rPr lang="zh-CN" altLang="en-US">
                <a:latin typeface="Arial" pitchFamily="34" charset="0"/>
                <a:ea typeface="黑体" pitchFamily="49" charset="-122"/>
              </a:rPr>
              <a:t>发送给</a:t>
            </a:r>
          </a:p>
          <a:p>
            <a:r>
              <a:rPr lang="zh-CN" altLang="en-US">
                <a:latin typeface="Arial" pitchFamily="34" charset="0"/>
                <a:ea typeface="黑体" pitchFamily="49" charset="-122"/>
              </a:rPr>
              <a:t>客户端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1" grpId="0" bldLvl="0" animBg="1"/>
      <p:bldP spid="828422" grpId="0" animBg="1"/>
      <p:bldP spid="828423" grpId="0" animBg="1"/>
      <p:bldP spid="8284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71588"/>
            <a:ext cx="8229600" cy="4391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itchFamily="34" charset="-122"/>
              </a:rPr>
              <a:t>Servlet技术特点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微软雅黑" pitchFamily="34" charset="-122"/>
              </a:rPr>
              <a:t>功能强大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微软雅黑" pitchFamily="34" charset="-122"/>
              </a:rPr>
              <a:t>可移植性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微软雅黑" pitchFamily="34" charset="-122"/>
              </a:rPr>
              <a:t>性能高效</a:t>
            </a:r>
          </a:p>
          <a:p>
            <a:pPr lvl="1">
              <a:lnSpc>
                <a:spcPct val="150000"/>
              </a:lnSpc>
            </a:pPr>
            <a:r>
              <a:rPr lang="zh-CN" altLang="en-US" sz="1800">
                <a:latin typeface="微软雅黑" pitchFamily="34" charset="-122"/>
              </a:rPr>
              <a:t>可扩展性</a:t>
            </a:r>
          </a:p>
          <a:p>
            <a:pPr lvl="1">
              <a:lnSpc>
                <a:spcPct val="150000"/>
              </a:lnSpc>
            </a:pPr>
            <a:endParaRPr lang="zh-CN" altLang="en-US" sz="1400">
              <a:latin typeface="微软雅黑" pitchFamily="34" charset="-122"/>
            </a:endParaRPr>
          </a:p>
          <a:p>
            <a:pPr lvl="3">
              <a:lnSpc>
                <a:spcPct val="150000"/>
              </a:lnSpc>
            </a:pPr>
            <a:endParaRPr lang="zh-CN" altLang="en-US" sz="1000"/>
          </a:p>
        </p:txBody>
      </p:sp>
      <p:sp>
        <p:nvSpPr>
          <p:cNvPr id="717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Servlet概述</a:t>
            </a: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31900"/>
            <a:ext cx="8229600" cy="4857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Servlet的生命周期是由Servlet的容器来控制的，分为3个阶段</a:t>
            </a:r>
          </a:p>
          <a:p>
            <a:pPr lvl="1">
              <a:lnSpc>
                <a:spcPct val="150000"/>
              </a:lnSpc>
            </a:pPr>
            <a:r>
              <a:rPr lang="zh-CN" altLang="en-US" sz="1800"/>
              <a:t>初始化阶段</a:t>
            </a:r>
          </a:p>
          <a:p>
            <a:pPr lvl="1">
              <a:lnSpc>
                <a:spcPct val="150000"/>
              </a:lnSpc>
            </a:pPr>
            <a:r>
              <a:rPr lang="zh-CN" altLang="en-US" sz="1800"/>
              <a:t>服务阶段</a:t>
            </a:r>
          </a:p>
          <a:p>
            <a:pPr lvl="1">
              <a:lnSpc>
                <a:spcPct val="150000"/>
              </a:lnSpc>
            </a:pPr>
            <a:r>
              <a:rPr lang="zh-CN" altLang="en-US" sz="1800"/>
              <a:t>销毁阶段</a:t>
            </a:r>
          </a:p>
          <a:p>
            <a:pPr lvl="2">
              <a:lnSpc>
                <a:spcPct val="150000"/>
              </a:lnSpc>
            </a:pPr>
            <a:endParaRPr lang="zh-CN" altLang="en-US" sz="1800"/>
          </a:p>
        </p:txBody>
      </p:sp>
      <p:sp>
        <p:nvSpPr>
          <p:cNvPr id="12291" name="TextBox 1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0"/>
            <a:ext cx="6875462" cy="765175"/>
          </a:xfrm>
        </p:spPr>
        <p:txBody>
          <a:bodyPr>
            <a:normAutofit/>
          </a:bodyPr>
          <a:lstStyle/>
          <a:p>
            <a:pPr algn="r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Servlet生命周期  </a:t>
            </a:r>
            <a:r>
              <a:rPr 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pic>
        <p:nvPicPr>
          <p:cNvPr id="12292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630488"/>
            <a:ext cx="7269162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Line 15"/>
          <p:cNvSpPr>
            <a:spLocks noChangeShapeType="1"/>
          </p:cNvSpPr>
          <p:nvPr/>
        </p:nvSpPr>
        <p:spPr bwMode="auto">
          <a:xfrm>
            <a:off x="1836738" y="3228975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2294" name="Text Box 16"/>
          <p:cNvSpPr txBox="1">
            <a:spLocks noChangeArrowheads="1"/>
          </p:cNvSpPr>
          <p:nvPr/>
        </p:nvSpPr>
        <p:spPr bwMode="auto">
          <a:xfrm>
            <a:off x="1763713" y="3660775"/>
            <a:ext cx="53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Arial" pitchFamily="34" charset="0"/>
              </a:rPr>
              <a:t>加载</a:t>
            </a:r>
          </a:p>
        </p:txBody>
      </p:sp>
      <p:sp>
        <p:nvSpPr>
          <p:cNvPr id="12295" name="Line 19"/>
          <p:cNvSpPr>
            <a:spLocks noChangeShapeType="1"/>
          </p:cNvSpPr>
          <p:nvPr/>
        </p:nvSpPr>
        <p:spPr bwMode="auto">
          <a:xfrm>
            <a:off x="1836738" y="4470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1763713" y="4937125"/>
            <a:ext cx="715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Arial" pitchFamily="34" charset="0"/>
              </a:rPr>
              <a:t>实例化</a:t>
            </a:r>
          </a:p>
        </p:txBody>
      </p:sp>
      <p:sp>
        <p:nvSpPr>
          <p:cNvPr id="12297" name="Line 24"/>
          <p:cNvSpPr>
            <a:spLocks noChangeShapeType="1"/>
          </p:cNvSpPr>
          <p:nvPr/>
        </p:nvSpPr>
        <p:spPr bwMode="auto">
          <a:xfrm>
            <a:off x="2936875" y="5838825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2298" name="Text Box 25"/>
          <p:cNvSpPr txBox="1">
            <a:spLocks noChangeArrowheads="1"/>
          </p:cNvSpPr>
          <p:nvPr/>
        </p:nvSpPr>
        <p:spPr bwMode="auto">
          <a:xfrm>
            <a:off x="2916238" y="5549900"/>
            <a:ext cx="865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Arial" pitchFamily="34" charset="0"/>
              </a:rPr>
              <a:t>1.初始化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64163" y="5407025"/>
            <a:ext cx="687387" cy="323850"/>
            <a:chOff x="0" y="0"/>
            <a:chExt cx="433" cy="205"/>
          </a:xfrm>
        </p:grpSpPr>
        <p:sp>
          <p:nvSpPr>
            <p:cNvPr id="14347" name="Line 28"/>
            <p:cNvSpPr>
              <a:spLocks noChangeShapeType="1"/>
            </p:cNvSpPr>
            <p:nvPr/>
          </p:nvSpPr>
          <p:spPr bwMode="auto">
            <a:xfrm>
              <a:off x="13" y="205"/>
              <a:ext cx="226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4348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4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Arial" pitchFamily="34" charset="0"/>
                </a:rPr>
                <a:t>2</a:t>
              </a: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</a:rPr>
                <a:t>.</a:t>
              </a:r>
              <a:r>
                <a:rPr lang="zh-CN" altLang="en-US" sz="1400">
                  <a:solidFill>
                    <a:srgbClr val="FF0000"/>
                  </a:solidFill>
                  <a:latin typeface="Arial" pitchFamily="34" charset="0"/>
                </a:rPr>
                <a:t>服务</a:t>
              </a:r>
            </a:p>
          </p:txBody>
        </p:sp>
      </p:grpSp>
      <p:sp>
        <p:nvSpPr>
          <p:cNvPr id="12302" name="Line 30"/>
          <p:cNvSpPr>
            <a:spLocks noChangeShapeType="1"/>
          </p:cNvSpPr>
          <p:nvPr/>
        </p:nvSpPr>
        <p:spPr bwMode="auto">
          <a:xfrm flipV="1">
            <a:off x="6981825" y="3965575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12303" name="Text Box 31"/>
          <p:cNvSpPr txBox="1">
            <a:spLocks noChangeArrowheads="1"/>
          </p:cNvSpPr>
          <p:nvPr/>
        </p:nvSpPr>
        <p:spPr bwMode="auto">
          <a:xfrm>
            <a:off x="6948488" y="4597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  <a:latin typeface="Arial" pitchFamily="34" charset="0"/>
              </a:rPr>
              <a:t>3.销毁</a:t>
            </a:r>
          </a:p>
        </p:txBody>
      </p:sp>
      <p:sp>
        <p:nvSpPr>
          <p:cNvPr id="12304" name="Line 34"/>
          <p:cNvSpPr>
            <a:spLocks noChangeShapeType="1"/>
          </p:cNvSpPr>
          <p:nvPr/>
        </p:nvSpPr>
        <p:spPr bwMode="auto">
          <a:xfrm>
            <a:off x="5364163" y="58388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2296" grpId="0"/>
      <p:bldP spid="12298" grpId="0"/>
      <p:bldP spid="123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0"/>
            <a:ext cx="5214937" cy="78581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生命周期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8229600" cy="5762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Blip>
                <a:blip r:embed="rId3"/>
              </a:buBlip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生命周期的各个阶段</a:t>
            </a:r>
            <a:endParaRPr lang="en-GB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67332" name="AutoShape 4"/>
          <p:cNvSpPr>
            <a:spLocks noChangeArrowheads="1"/>
          </p:cNvSpPr>
          <p:nvPr/>
        </p:nvSpPr>
        <p:spPr bwMode="auto">
          <a:xfrm>
            <a:off x="755650" y="2492375"/>
            <a:ext cx="2232025" cy="431800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实例化 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3059113" y="2708275"/>
            <a:ext cx="6477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67334" name="AutoShape 6"/>
          <p:cNvSpPr>
            <a:spLocks noChangeArrowheads="1"/>
          </p:cNvSpPr>
          <p:nvPr/>
        </p:nvSpPr>
        <p:spPr bwMode="auto">
          <a:xfrm>
            <a:off x="3763963" y="2493963"/>
            <a:ext cx="49847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黑体" pitchFamily="49" charset="-122"/>
              </a:rPr>
              <a:t>Servlet 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容器创建 </a:t>
            </a:r>
            <a:r>
              <a:rPr lang="zh-CN" altLang="zh-CN" dirty="0">
                <a:latin typeface="Arial" pitchFamily="34" charset="0"/>
                <a:ea typeface="黑体" pitchFamily="49" charset="-122"/>
              </a:rPr>
              <a:t>Servlet </a:t>
            </a:r>
            <a:r>
              <a:rPr lang="zh-CN" altLang="en-US" dirty="0">
                <a:latin typeface="Arial" pitchFamily="34" charset="0"/>
                <a:ea typeface="黑体" pitchFamily="49" charset="-122"/>
              </a:rPr>
              <a:t>的实例</a:t>
            </a:r>
          </a:p>
        </p:txBody>
      </p:sp>
      <p:sp>
        <p:nvSpPr>
          <p:cNvPr id="867335" name="AutoShape 7"/>
          <p:cNvSpPr>
            <a:spLocks noChangeArrowheads="1"/>
          </p:cNvSpPr>
          <p:nvPr/>
        </p:nvSpPr>
        <p:spPr bwMode="auto">
          <a:xfrm>
            <a:off x="758354" y="3349625"/>
            <a:ext cx="2232025" cy="501650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初始化 </a:t>
            </a:r>
          </a:p>
        </p:txBody>
      </p:sp>
      <p:sp>
        <p:nvSpPr>
          <p:cNvPr id="867336" name="Line 8"/>
          <p:cNvSpPr>
            <a:spLocks noChangeShapeType="1"/>
          </p:cNvSpPr>
          <p:nvPr/>
        </p:nvSpPr>
        <p:spPr bwMode="auto">
          <a:xfrm>
            <a:off x="3059113" y="3600450"/>
            <a:ext cx="6477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67337" name="AutoShape 9"/>
          <p:cNvSpPr>
            <a:spLocks noChangeArrowheads="1"/>
          </p:cNvSpPr>
          <p:nvPr/>
        </p:nvSpPr>
        <p:spPr bwMode="auto">
          <a:xfrm>
            <a:off x="3763963" y="3382963"/>
            <a:ext cx="49847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该容器调用 </a:t>
            </a:r>
            <a:r>
              <a:rPr lang="zh-CN" altLang="zh-CN">
                <a:latin typeface="Arial" pitchFamily="34" charset="0"/>
                <a:ea typeface="黑体" pitchFamily="49" charset="-122"/>
              </a:rPr>
              <a:t>init() 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方法</a:t>
            </a:r>
          </a:p>
        </p:txBody>
      </p:sp>
      <p:sp>
        <p:nvSpPr>
          <p:cNvPr id="867338" name="AutoShape 10"/>
          <p:cNvSpPr>
            <a:spLocks noChangeArrowheads="1"/>
          </p:cNvSpPr>
          <p:nvPr/>
        </p:nvSpPr>
        <p:spPr bwMode="auto">
          <a:xfrm>
            <a:off x="755650" y="4292600"/>
            <a:ext cx="2232025" cy="431800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  请求处理  </a:t>
            </a:r>
          </a:p>
        </p:txBody>
      </p:sp>
      <p:sp>
        <p:nvSpPr>
          <p:cNvPr id="867339" name="Line 11"/>
          <p:cNvSpPr>
            <a:spLocks noChangeShapeType="1"/>
          </p:cNvSpPr>
          <p:nvPr/>
        </p:nvSpPr>
        <p:spPr bwMode="auto">
          <a:xfrm>
            <a:off x="3059113" y="4508500"/>
            <a:ext cx="6477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67340" name="AutoShape 12"/>
          <p:cNvSpPr>
            <a:spLocks noChangeArrowheads="1"/>
          </p:cNvSpPr>
          <p:nvPr/>
        </p:nvSpPr>
        <p:spPr bwMode="auto">
          <a:xfrm>
            <a:off x="3706813" y="4328046"/>
            <a:ext cx="502443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如果请求 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Servlet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，则容器调用 </a:t>
            </a:r>
            <a:r>
              <a:rPr lang="en-US" altLang="zh-CN">
                <a:latin typeface="Arial" pitchFamily="34" charset="0"/>
                <a:ea typeface="黑体" pitchFamily="49" charset="-122"/>
              </a:rPr>
              <a:t>service() 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方法</a:t>
            </a:r>
          </a:p>
        </p:txBody>
      </p:sp>
      <p:sp>
        <p:nvSpPr>
          <p:cNvPr id="867341" name="AutoShape 13"/>
          <p:cNvSpPr>
            <a:spLocks noChangeArrowheads="1"/>
          </p:cNvSpPr>
          <p:nvPr/>
        </p:nvSpPr>
        <p:spPr bwMode="auto">
          <a:xfrm>
            <a:off x="3763963" y="5229225"/>
            <a:ext cx="50561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itchFamily="34" charset="0"/>
                <a:ea typeface="黑体" pitchFamily="49" charset="-122"/>
              </a:rPr>
              <a:t>销毁实例之前调用 </a:t>
            </a:r>
            <a:r>
              <a:rPr lang="zh-CN" altLang="zh-CN">
                <a:latin typeface="Arial" pitchFamily="34" charset="0"/>
                <a:ea typeface="黑体" pitchFamily="49" charset="-122"/>
              </a:rPr>
              <a:t>destroy() </a:t>
            </a:r>
            <a:r>
              <a:rPr lang="zh-CN" altLang="en-US">
                <a:latin typeface="Arial" pitchFamily="34" charset="0"/>
                <a:ea typeface="黑体" pitchFamily="49" charset="-122"/>
              </a:rPr>
              <a:t>方法</a:t>
            </a:r>
          </a:p>
        </p:txBody>
      </p:sp>
      <p:sp>
        <p:nvSpPr>
          <p:cNvPr id="867342" name="AutoShape 14"/>
          <p:cNvSpPr>
            <a:spLocks noChangeArrowheads="1"/>
          </p:cNvSpPr>
          <p:nvPr/>
        </p:nvSpPr>
        <p:spPr bwMode="auto">
          <a:xfrm>
            <a:off x="755650" y="5229225"/>
            <a:ext cx="2232025" cy="431800"/>
          </a:xfrm>
          <a:prstGeom prst="flowChartAlternateProcess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Arial" pitchFamily="34" charset="0"/>
                <a:ea typeface="黑体" pitchFamily="49" charset="-122"/>
              </a:rPr>
              <a:t>  服务终止  </a:t>
            </a:r>
          </a:p>
        </p:txBody>
      </p:sp>
      <p:sp>
        <p:nvSpPr>
          <p:cNvPr id="867343" name="Line 15"/>
          <p:cNvSpPr>
            <a:spLocks noChangeShapeType="1"/>
          </p:cNvSpPr>
          <p:nvPr/>
        </p:nvSpPr>
        <p:spPr bwMode="auto">
          <a:xfrm>
            <a:off x="3059113" y="5445125"/>
            <a:ext cx="6477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6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2" grpId="0" animBg="1"/>
      <p:bldP spid="867334" grpId="0" animBg="1"/>
      <p:bldP spid="867335" grpId="0" animBg="1"/>
      <p:bldP spid="867337" grpId="0" animBg="1"/>
      <p:bldP spid="867338" grpId="0" animBg="1"/>
      <p:bldP spid="867340" grpId="0" animBg="1"/>
      <p:bldP spid="867341" grpId="0" animBg="1"/>
      <p:bldP spid="86734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2274</Words>
  <Application>Microsoft Office PowerPoint</Application>
  <PresentationFormat>全屏显示(4:3)</PresentationFormat>
  <Paragraphs>410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Adobe Gothic Std B</vt:lpstr>
      <vt:lpstr>黑体</vt:lpstr>
      <vt:lpstr>宋体</vt:lpstr>
      <vt:lpstr>微软雅黑</vt:lpstr>
      <vt:lpstr>Arial</vt:lpstr>
      <vt:lpstr>Arial Black</vt:lpstr>
      <vt:lpstr>Calibri</vt:lpstr>
      <vt:lpstr>Wingdings</vt:lpstr>
      <vt:lpstr>Office 主题</vt:lpstr>
      <vt:lpstr>第06章</vt:lpstr>
      <vt:lpstr>本章内容</vt:lpstr>
      <vt:lpstr>PowerPoint 演示文稿</vt:lpstr>
      <vt:lpstr>Servlet概述     </vt:lpstr>
      <vt:lpstr>什么是Servlet</vt:lpstr>
      <vt:lpstr>什么是Servlet</vt:lpstr>
      <vt:lpstr>Servlet概述    </vt:lpstr>
      <vt:lpstr>Servlet生命周期       </vt:lpstr>
      <vt:lpstr>Servlet生命周期</vt:lpstr>
      <vt:lpstr>Servlet生命周期</vt:lpstr>
      <vt:lpstr>Servlet生命周期</vt:lpstr>
      <vt:lpstr>Servlet配置     </vt:lpstr>
      <vt:lpstr>Servlet API编程常用接口和类     </vt:lpstr>
      <vt:lpstr>Servlet生命周期</vt:lpstr>
      <vt:lpstr>Servlet生命周期</vt:lpstr>
      <vt:lpstr>Servlet生命周期</vt:lpstr>
      <vt:lpstr>Servlet API编程常用接口和容器</vt:lpstr>
      <vt:lpstr>Servlet API编程常用接口和容器</vt:lpstr>
      <vt:lpstr>Servlet API编程常用接口和容器     </vt:lpstr>
      <vt:lpstr>Servlet API编程常用接口和容器</vt:lpstr>
      <vt:lpstr>PowerPoint 演示文稿</vt:lpstr>
      <vt:lpstr>PowerPoint 演示文稿</vt:lpstr>
      <vt:lpstr>Servlet四大作用域</vt:lpstr>
      <vt:lpstr>Servlet四大作用域</vt:lpstr>
      <vt:lpstr>Servlet四大作用域</vt:lpstr>
      <vt:lpstr>Servlet四大作用域</vt:lpstr>
      <vt:lpstr>Servlet四大作用域</vt:lpstr>
      <vt:lpstr>page作用域</vt:lpstr>
      <vt:lpstr>request作用域</vt:lpstr>
      <vt:lpstr>session作用域</vt:lpstr>
      <vt:lpstr>application作用域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第05章</dc:title>
  <dc:creator>Administrator</dc:creator>
  <cp:lastModifiedBy>田利</cp:lastModifiedBy>
  <cp:revision>74</cp:revision>
  <dcterms:created xsi:type="dcterms:W3CDTF">2017-04-14T02:13:26Z</dcterms:created>
  <dcterms:modified xsi:type="dcterms:W3CDTF">2017-05-25T02:48:12Z</dcterms:modified>
</cp:coreProperties>
</file>