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86" r:id="rId2"/>
    <p:sldId id="287"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90" r:id="rId33"/>
    <p:sldId id="308" r:id="rId34"/>
    <p:sldId id="313" r:id="rId35"/>
    <p:sldId id="309" r:id="rId36"/>
    <p:sldId id="310" r:id="rId37"/>
    <p:sldId id="295" r:id="rId38"/>
    <p:sldId id="296" r:id="rId39"/>
    <p:sldId id="297" r:id="rId40"/>
    <p:sldId id="298" r:id="rId41"/>
    <p:sldId id="299" r:id="rId42"/>
    <p:sldId id="304" r:id="rId43"/>
    <p:sldId id="314" r:id="rId44"/>
    <p:sldId id="315" r:id="rId45"/>
    <p:sldId id="316" r:id="rId46"/>
    <p:sldId id="317" r:id="rId47"/>
    <p:sldId id="318" r:id="rId48"/>
    <p:sldId id="319" r:id="rId49"/>
    <p:sldId id="320" r:id="rId50"/>
    <p:sldId id="321" r:id="rId51"/>
    <p:sldId id="322" r:id="rId52"/>
    <p:sldId id="285"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53" autoAdjust="0"/>
  </p:normalViewPr>
  <p:slideViewPr>
    <p:cSldViewPr>
      <p:cViewPr varScale="1">
        <p:scale>
          <a:sx n="75" d="100"/>
          <a:sy n="75" d="100"/>
        </p:scale>
        <p:origin x="464"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3CADCCA-8253-4105-A634-0C1E0459C03F}" type="doc">
      <dgm:prSet loTypeId="urn:microsoft.com/office/officeart/2005/8/layout/vList6" loCatId="list" qsTypeId="urn:microsoft.com/office/officeart/2005/8/quickstyle/simple5#1" qsCatId="simple" csTypeId="urn:microsoft.com/office/officeart/2005/8/colors/colorful5#1" csCatId="colorful" phldr="1"/>
      <dgm:spPr/>
      <dgm:t>
        <a:bodyPr/>
        <a:lstStyle/>
        <a:p>
          <a:endParaRPr lang="zh-CN" altLang="en-US"/>
        </a:p>
      </dgm:t>
    </dgm:pt>
    <dgm:pt modelId="{9ACBF248-6A21-45DC-BA79-567734C1D0C6}">
      <dgm:prSet phldrT="[文本]" custT="1"/>
      <dgm:spPr/>
      <dgm:t>
        <a:bodyPr/>
        <a:lstStyle/>
        <a:p>
          <a:r>
            <a:rPr lang="zh-CN" altLang="en-US" sz="4800" b="1" dirty="0">
              <a:latin typeface="微软雅黑" pitchFamily="34" charset="-122"/>
              <a:ea typeface="微软雅黑" pitchFamily="34" charset="-122"/>
            </a:rPr>
            <a:t>理论</a:t>
          </a:r>
        </a:p>
      </dgm:t>
    </dgm:pt>
    <dgm:pt modelId="{D28751E3-C7DA-43D0-8296-E90134B457D3}" type="parTrans" cxnId="{811556A9-1DA4-4B11-A6C8-4262B2054131}">
      <dgm:prSet/>
      <dgm:spPr/>
      <dgm:t>
        <a:bodyPr/>
        <a:lstStyle/>
        <a:p>
          <a:endParaRPr lang="zh-CN" altLang="en-US"/>
        </a:p>
      </dgm:t>
    </dgm:pt>
    <dgm:pt modelId="{00FDFE39-46A5-40A2-B9E4-5CB202FE8CDD}" type="sibTrans" cxnId="{811556A9-1DA4-4B11-A6C8-4262B2054131}">
      <dgm:prSet/>
      <dgm:spPr/>
      <dgm:t>
        <a:bodyPr/>
        <a:lstStyle/>
        <a:p>
          <a:endParaRPr lang="zh-CN" altLang="en-US"/>
        </a:p>
      </dgm:t>
    </dgm:pt>
    <dgm:pt modelId="{CA1C7C36-7D42-41BD-B8F3-6D87B1C0EFEC}">
      <dgm:prSet phldrT="[文本]" custT="1"/>
      <dgm:spPr/>
      <dgm:t>
        <a:bodyPr anchor="ctr"/>
        <a:lstStyle/>
        <a:p>
          <a:r>
            <a:rPr lang="zh-CN" altLang="en-US" sz="2000" b="1" dirty="0">
              <a:latin typeface="+mn-ea"/>
              <a:ea typeface="+mn-ea"/>
            </a:rPr>
            <a:t>过滤器</a:t>
          </a:r>
        </a:p>
      </dgm:t>
    </dgm:pt>
    <dgm:pt modelId="{004E8728-1EC0-4AD5-91A1-4A75062838CE}" type="parTrans" cxnId="{E20D9702-9C92-4944-B4A9-88F170A9A61A}">
      <dgm:prSet/>
      <dgm:spPr/>
      <dgm:t>
        <a:bodyPr/>
        <a:lstStyle/>
        <a:p>
          <a:endParaRPr lang="zh-CN" altLang="en-US"/>
        </a:p>
      </dgm:t>
    </dgm:pt>
    <dgm:pt modelId="{1B8BA2EF-0EE2-4F26-A98A-54681EBB23C7}" type="sibTrans" cxnId="{E20D9702-9C92-4944-B4A9-88F170A9A61A}">
      <dgm:prSet/>
      <dgm:spPr/>
      <dgm:t>
        <a:bodyPr/>
        <a:lstStyle/>
        <a:p>
          <a:endParaRPr lang="zh-CN" altLang="en-US"/>
        </a:p>
      </dgm:t>
    </dgm:pt>
    <dgm:pt modelId="{EBAE87CD-AC39-4131-BCC4-56549EA5FEAB}">
      <dgm:prSet phldrT="[文本]" custT="1"/>
      <dgm:spPr/>
      <dgm:t>
        <a:bodyPr/>
        <a:lstStyle/>
        <a:p>
          <a:r>
            <a:rPr lang="zh-CN" altLang="en-US" sz="4800" b="1" dirty="0">
              <a:latin typeface="微软雅黑" pitchFamily="34" charset="-122"/>
              <a:ea typeface="微软雅黑" pitchFamily="34" charset="-122"/>
            </a:rPr>
            <a:t>实践</a:t>
          </a:r>
        </a:p>
      </dgm:t>
    </dgm:pt>
    <dgm:pt modelId="{CF019B95-5BE2-4BE9-B3F0-74373861AC5E}" type="parTrans" cxnId="{900E24E6-D587-43E7-942D-C450624BE890}">
      <dgm:prSet/>
      <dgm:spPr/>
      <dgm:t>
        <a:bodyPr/>
        <a:lstStyle/>
        <a:p>
          <a:endParaRPr lang="zh-CN" altLang="en-US"/>
        </a:p>
      </dgm:t>
    </dgm:pt>
    <dgm:pt modelId="{DA195C88-EAF4-4F47-A154-6A3C19B42F3A}" type="sibTrans" cxnId="{900E24E6-D587-43E7-942D-C450624BE890}">
      <dgm:prSet/>
      <dgm:spPr/>
      <dgm:t>
        <a:bodyPr/>
        <a:lstStyle/>
        <a:p>
          <a:endParaRPr lang="zh-CN" altLang="en-US"/>
        </a:p>
      </dgm:t>
    </dgm:pt>
    <dgm:pt modelId="{24D683F1-4623-43DA-A45D-DC00ED1F5673}">
      <dgm:prSet phldrT="[文本]" custT="1"/>
      <dgm:spPr/>
      <dgm:t>
        <a:bodyPr anchor="ctr"/>
        <a:lstStyle/>
        <a:p>
          <a:r>
            <a:rPr lang="zh-CN" altLang="en-US" sz="2000" b="1" dirty="0">
              <a:latin typeface="+mn-ea"/>
              <a:ea typeface="+mn-ea"/>
            </a:rPr>
            <a:t>过滤器解决乱码</a:t>
          </a:r>
        </a:p>
      </dgm:t>
    </dgm:pt>
    <dgm:pt modelId="{BA3AE170-E75A-4C3F-A9C1-F609C7291658}" type="parTrans" cxnId="{63E6C346-15BB-4FFB-99AF-F8D2C6641108}">
      <dgm:prSet/>
      <dgm:spPr/>
      <dgm:t>
        <a:bodyPr/>
        <a:lstStyle/>
        <a:p>
          <a:endParaRPr lang="zh-CN" altLang="en-US"/>
        </a:p>
      </dgm:t>
    </dgm:pt>
    <dgm:pt modelId="{F589EC50-F3BC-4282-9BEC-DCA58D94578B}" type="sibTrans" cxnId="{63E6C346-15BB-4FFB-99AF-F8D2C6641108}">
      <dgm:prSet/>
      <dgm:spPr/>
      <dgm:t>
        <a:bodyPr/>
        <a:lstStyle/>
        <a:p>
          <a:endParaRPr lang="zh-CN" altLang="en-US"/>
        </a:p>
      </dgm:t>
    </dgm:pt>
    <dgm:pt modelId="{D0B516E8-7DA8-424F-8B8C-97B108DE01E8}">
      <dgm:prSet phldrT="[文本]" custT="1"/>
      <dgm:spPr/>
      <dgm:t>
        <a:bodyPr anchor="ctr"/>
        <a:lstStyle/>
        <a:p>
          <a:r>
            <a:rPr lang="zh-CN" altLang="en-US" sz="2000" b="1" dirty="0">
              <a:latin typeface="+mn-ea"/>
              <a:ea typeface="+mn-ea"/>
            </a:rPr>
            <a:t>监听器</a:t>
          </a:r>
        </a:p>
      </dgm:t>
    </dgm:pt>
    <dgm:pt modelId="{2B046602-6E85-4913-997C-3599DF5E32C7}" type="parTrans" cxnId="{13B96FB7-D4AA-4946-838F-BD466AF01906}">
      <dgm:prSet/>
      <dgm:spPr/>
      <dgm:t>
        <a:bodyPr/>
        <a:lstStyle/>
        <a:p>
          <a:endParaRPr lang="zh-CN" altLang="en-US"/>
        </a:p>
      </dgm:t>
    </dgm:pt>
    <dgm:pt modelId="{61342AF4-CC34-4753-95AA-931BE789DA85}" type="sibTrans" cxnId="{13B96FB7-D4AA-4946-838F-BD466AF01906}">
      <dgm:prSet/>
      <dgm:spPr/>
      <dgm:t>
        <a:bodyPr/>
        <a:lstStyle/>
        <a:p>
          <a:endParaRPr lang="zh-CN" altLang="en-US"/>
        </a:p>
      </dgm:t>
    </dgm:pt>
    <dgm:pt modelId="{9FAE3455-59F3-49E3-887E-5ABB6BDBB214}">
      <dgm:prSet phldrT="[文本]" custT="1"/>
      <dgm:spPr/>
      <dgm:t>
        <a:bodyPr anchor="ctr"/>
        <a:lstStyle/>
        <a:p>
          <a:r>
            <a:rPr lang="zh-CN" altLang="en-US" sz="2000" b="1" dirty="0">
              <a:latin typeface="+mn-ea"/>
              <a:ea typeface="+mn-ea"/>
            </a:rPr>
            <a:t>监听器实现唯一用户登录</a:t>
          </a:r>
        </a:p>
      </dgm:t>
    </dgm:pt>
    <dgm:pt modelId="{80D76CAF-015E-4BCE-9503-803D0E54D942}" type="parTrans" cxnId="{51148641-7963-4E74-B123-66720D3CB37F}">
      <dgm:prSet/>
      <dgm:spPr/>
      <dgm:t>
        <a:bodyPr/>
        <a:lstStyle/>
        <a:p>
          <a:endParaRPr lang="zh-CN" altLang="en-US"/>
        </a:p>
      </dgm:t>
    </dgm:pt>
    <dgm:pt modelId="{21C52A4A-5E5D-4505-AD23-F1CB4F4A1DC4}" type="sibTrans" cxnId="{51148641-7963-4E74-B123-66720D3CB37F}">
      <dgm:prSet/>
      <dgm:spPr/>
      <dgm:t>
        <a:bodyPr/>
        <a:lstStyle/>
        <a:p>
          <a:endParaRPr lang="zh-CN" altLang="en-US"/>
        </a:p>
      </dgm:t>
    </dgm:pt>
    <dgm:pt modelId="{E0C6A232-F85D-4BE1-9B22-DB18AEFA5C6D}" type="pres">
      <dgm:prSet presAssocID="{13CADCCA-8253-4105-A634-0C1E0459C03F}" presName="Name0" presStyleCnt="0">
        <dgm:presLayoutVars>
          <dgm:dir/>
          <dgm:animLvl val="lvl"/>
          <dgm:resizeHandles/>
        </dgm:presLayoutVars>
      </dgm:prSet>
      <dgm:spPr/>
    </dgm:pt>
    <dgm:pt modelId="{8DD78370-D06D-4097-B2B0-1D5693F5FE02}" type="pres">
      <dgm:prSet presAssocID="{9ACBF248-6A21-45DC-BA79-567734C1D0C6}" presName="linNode" presStyleCnt="0"/>
      <dgm:spPr/>
    </dgm:pt>
    <dgm:pt modelId="{E14B3DFD-BAE3-4803-899F-1CFBEA2F1143}" type="pres">
      <dgm:prSet presAssocID="{9ACBF248-6A21-45DC-BA79-567734C1D0C6}" presName="parentShp" presStyleLbl="node1" presStyleIdx="0" presStyleCnt="2">
        <dgm:presLayoutVars>
          <dgm:bulletEnabled val="1"/>
        </dgm:presLayoutVars>
      </dgm:prSet>
      <dgm:spPr/>
    </dgm:pt>
    <dgm:pt modelId="{6A4BD632-934E-41B1-B411-7C9B63345580}" type="pres">
      <dgm:prSet presAssocID="{9ACBF248-6A21-45DC-BA79-567734C1D0C6}" presName="childShp" presStyleLbl="bgAccFollowNode1" presStyleIdx="0" presStyleCnt="2">
        <dgm:presLayoutVars>
          <dgm:bulletEnabled val="1"/>
        </dgm:presLayoutVars>
      </dgm:prSet>
      <dgm:spPr/>
    </dgm:pt>
    <dgm:pt modelId="{1C1D1AC4-29FD-4268-A97B-3322471341A5}" type="pres">
      <dgm:prSet presAssocID="{00FDFE39-46A5-40A2-B9E4-5CB202FE8CDD}" presName="spacing" presStyleCnt="0"/>
      <dgm:spPr/>
    </dgm:pt>
    <dgm:pt modelId="{F18D90C1-D2F4-476B-8326-F1E487229F85}" type="pres">
      <dgm:prSet presAssocID="{EBAE87CD-AC39-4131-BCC4-56549EA5FEAB}" presName="linNode" presStyleCnt="0"/>
      <dgm:spPr/>
    </dgm:pt>
    <dgm:pt modelId="{74ECDE33-C338-4A00-B8B3-04A4AF35A45D}" type="pres">
      <dgm:prSet presAssocID="{EBAE87CD-AC39-4131-BCC4-56549EA5FEAB}" presName="parentShp" presStyleLbl="node1" presStyleIdx="1" presStyleCnt="2">
        <dgm:presLayoutVars>
          <dgm:bulletEnabled val="1"/>
        </dgm:presLayoutVars>
      </dgm:prSet>
      <dgm:spPr/>
    </dgm:pt>
    <dgm:pt modelId="{53CAE161-CE2A-46D2-8D85-2A5A64094FCD}" type="pres">
      <dgm:prSet presAssocID="{EBAE87CD-AC39-4131-BCC4-56549EA5FEAB}" presName="childShp" presStyleLbl="bgAccFollowNode1" presStyleIdx="1" presStyleCnt="2" custLinFactNeighborX="1012">
        <dgm:presLayoutVars>
          <dgm:bulletEnabled val="1"/>
        </dgm:presLayoutVars>
      </dgm:prSet>
      <dgm:spPr/>
    </dgm:pt>
  </dgm:ptLst>
  <dgm:cxnLst>
    <dgm:cxn modelId="{E20D9702-9C92-4944-B4A9-88F170A9A61A}" srcId="{9ACBF248-6A21-45DC-BA79-567734C1D0C6}" destId="{CA1C7C36-7D42-41BD-B8F3-6D87B1C0EFEC}" srcOrd="0" destOrd="0" parTransId="{004E8728-1EC0-4AD5-91A1-4A75062838CE}" sibTransId="{1B8BA2EF-0EE2-4F26-A98A-54681EBB23C7}"/>
    <dgm:cxn modelId="{FD07C32E-CD01-46D9-9C06-426CA7C31F77}" type="presOf" srcId="{D0B516E8-7DA8-424F-8B8C-97B108DE01E8}" destId="{6A4BD632-934E-41B1-B411-7C9B63345580}" srcOrd="0" destOrd="1" presId="urn:microsoft.com/office/officeart/2005/8/layout/vList6"/>
    <dgm:cxn modelId="{3D9C483A-80B1-4197-8B99-6532B000D0F6}" type="presOf" srcId="{13CADCCA-8253-4105-A634-0C1E0459C03F}" destId="{E0C6A232-F85D-4BE1-9B22-DB18AEFA5C6D}" srcOrd="0" destOrd="0" presId="urn:microsoft.com/office/officeart/2005/8/layout/vList6"/>
    <dgm:cxn modelId="{51148641-7963-4E74-B123-66720D3CB37F}" srcId="{EBAE87CD-AC39-4131-BCC4-56549EA5FEAB}" destId="{9FAE3455-59F3-49E3-887E-5ABB6BDBB214}" srcOrd="1" destOrd="0" parTransId="{80D76CAF-015E-4BCE-9503-803D0E54D942}" sibTransId="{21C52A4A-5E5D-4505-AD23-F1CB4F4A1DC4}"/>
    <dgm:cxn modelId="{63E6C346-15BB-4FFB-99AF-F8D2C6641108}" srcId="{EBAE87CD-AC39-4131-BCC4-56549EA5FEAB}" destId="{24D683F1-4623-43DA-A45D-DC00ED1F5673}" srcOrd="0" destOrd="0" parTransId="{BA3AE170-E75A-4C3F-A9C1-F609C7291658}" sibTransId="{F589EC50-F3BC-4282-9BEC-DCA58D94578B}"/>
    <dgm:cxn modelId="{71735F4E-558C-488E-8A15-CB0C9B260C20}" type="presOf" srcId="{24D683F1-4623-43DA-A45D-DC00ED1F5673}" destId="{53CAE161-CE2A-46D2-8D85-2A5A64094FCD}" srcOrd="0" destOrd="0" presId="urn:microsoft.com/office/officeart/2005/8/layout/vList6"/>
    <dgm:cxn modelId="{78D2BB6E-6F72-49E9-9DBB-3D0F1737F033}" type="presOf" srcId="{EBAE87CD-AC39-4131-BCC4-56549EA5FEAB}" destId="{74ECDE33-C338-4A00-B8B3-04A4AF35A45D}" srcOrd="0" destOrd="0" presId="urn:microsoft.com/office/officeart/2005/8/layout/vList6"/>
    <dgm:cxn modelId="{98CAD258-D0F2-4CD0-9076-2C82013009E5}" type="presOf" srcId="{9FAE3455-59F3-49E3-887E-5ABB6BDBB214}" destId="{53CAE161-CE2A-46D2-8D85-2A5A64094FCD}" srcOrd="0" destOrd="1" presId="urn:microsoft.com/office/officeart/2005/8/layout/vList6"/>
    <dgm:cxn modelId="{811556A9-1DA4-4B11-A6C8-4262B2054131}" srcId="{13CADCCA-8253-4105-A634-0C1E0459C03F}" destId="{9ACBF248-6A21-45DC-BA79-567734C1D0C6}" srcOrd="0" destOrd="0" parTransId="{D28751E3-C7DA-43D0-8296-E90134B457D3}" sibTransId="{00FDFE39-46A5-40A2-B9E4-5CB202FE8CDD}"/>
    <dgm:cxn modelId="{C0F4CFAF-9B17-401A-AB60-36DF22FA41D8}" type="presOf" srcId="{CA1C7C36-7D42-41BD-B8F3-6D87B1C0EFEC}" destId="{6A4BD632-934E-41B1-B411-7C9B63345580}" srcOrd="0" destOrd="0" presId="urn:microsoft.com/office/officeart/2005/8/layout/vList6"/>
    <dgm:cxn modelId="{13B96FB7-D4AA-4946-838F-BD466AF01906}" srcId="{9ACBF248-6A21-45DC-BA79-567734C1D0C6}" destId="{D0B516E8-7DA8-424F-8B8C-97B108DE01E8}" srcOrd="1" destOrd="0" parTransId="{2B046602-6E85-4913-997C-3599DF5E32C7}" sibTransId="{61342AF4-CC34-4753-95AA-931BE789DA85}"/>
    <dgm:cxn modelId="{F537D6D9-849C-41A3-84BF-4CC94975E36B}" type="presOf" srcId="{9ACBF248-6A21-45DC-BA79-567734C1D0C6}" destId="{E14B3DFD-BAE3-4803-899F-1CFBEA2F1143}" srcOrd="0" destOrd="0" presId="urn:microsoft.com/office/officeart/2005/8/layout/vList6"/>
    <dgm:cxn modelId="{900E24E6-D587-43E7-942D-C450624BE890}" srcId="{13CADCCA-8253-4105-A634-0C1E0459C03F}" destId="{EBAE87CD-AC39-4131-BCC4-56549EA5FEAB}" srcOrd="1" destOrd="0" parTransId="{CF019B95-5BE2-4BE9-B3F0-74373861AC5E}" sibTransId="{DA195C88-EAF4-4F47-A154-6A3C19B42F3A}"/>
    <dgm:cxn modelId="{DC7E09A3-1785-46BC-9B92-6AA15AD78349}" type="presParOf" srcId="{E0C6A232-F85D-4BE1-9B22-DB18AEFA5C6D}" destId="{8DD78370-D06D-4097-B2B0-1D5693F5FE02}" srcOrd="0" destOrd="0" presId="urn:microsoft.com/office/officeart/2005/8/layout/vList6"/>
    <dgm:cxn modelId="{834E44B5-3D5C-4314-99DC-0F97CA8AA8FE}" type="presParOf" srcId="{8DD78370-D06D-4097-B2B0-1D5693F5FE02}" destId="{E14B3DFD-BAE3-4803-899F-1CFBEA2F1143}" srcOrd="0" destOrd="0" presId="urn:microsoft.com/office/officeart/2005/8/layout/vList6"/>
    <dgm:cxn modelId="{FC3E5F9A-7ECD-4966-9DC8-C77C1C094125}" type="presParOf" srcId="{8DD78370-D06D-4097-B2B0-1D5693F5FE02}" destId="{6A4BD632-934E-41B1-B411-7C9B63345580}" srcOrd="1" destOrd="0" presId="urn:microsoft.com/office/officeart/2005/8/layout/vList6"/>
    <dgm:cxn modelId="{EEDD21DD-9EC5-4761-9FEA-2362E904E312}" type="presParOf" srcId="{E0C6A232-F85D-4BE1-9B22-DB18AEFA5C6D}" destId="{1C1D1AC4-29FD-4268-A97B-3322471341A5}" srcOrd="1" destOrd="0" presId="urn:microsoft.com/office/officeart/2005/8/layout/vList6"/>
    <dgm:cxn modelId="{15647004-51C1-4388-BFC2-7496B2F3E3E7}" type="presParOf" srcId="{E0C6A232-F85D-4BE1-9B22-DB18AEFA5C6D}" destId="{F18D90C1-D2F4-476B-8326-F1E487229F85}" srcOrd="2" destOrd="0" presId="urn:microsoft.com/office/officeart/2005/8/layout/vList6"/>
    <dgm:cxn modelId="{D5EE594C-2C58-4E84-B63D-5AFB850A4CDA}" type="presParOf" srcId="{F18D90C1-D2F4-476B-8326-F1E487229F85}" destId="{74ECDE33-C338-4A00-B8B3-04A4AF35A45D}" srcOrd="0" destOrd="0" presId="urn:microsoft.com/office/officeart/2005/8/layout/vList6"/>
    <dgm:cxn modelId="{CC478C6A-367B-40A1-90F6-DC4AEE24E8F6}" type="presParOf" srcId="{F18D90C1-D2F4-476B-8326-F1E487229F85}" destId="{53CAE161-CE2A-46D2-8D85-2A5A64094FCD}"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CADCCA-8253-4105-A634-0C1E0459C03F}" type="doc">
      <dgm:prSet loTypeId="urn:microsoft.com/office/officeart/2005/8/layout/vList6" loCatId="list" qsTypeId="urn:microsoft.com/office/officeart/2005/8/quickstyle/simple5#1" qsCatId="simple" csTypeId="urn:microsoft.com/office/officeart/2005/8/colors/colorful5#1" csCatId="colorful" phldr="1"/>
      <dgm:spPr/>
      <dgm:t>
        <a:bodyPr/>
        <a:lstStyle/>
        <a:p>
          <a:endParaRPr lang="zh-CN" altLang="en-US"/>
        </a:p>
      </dgm:t>
    </dgm:pt>
    <dgm:pt modelId="{9ACBF248-6A21-45DC-BA79-567734C1D0C6}">
      <dgm:prSet phldrT="[文本]" custT="1"/>
      <dgm:spPr/>
      <dgm:t>
        <a:bodyPr/>
        <a:lstStyle/>
        <a:p>
          <a:r>
            <a:rPr lang="zh-CN" altLang="en-US" sz="4800" b="1" dirty="0">
              <a:latin typeface="微软雅黑" pitchFamily="34" charset="-122"/>
              <a:ea typeface="微软雅黑" pitchFamily="34" charset="-122"/>
            </a:rPr>
            <a:t>理论</a:t>
          </a:r>
        </a:p>
      </dgm:t>
    </dgm:pt>
    <dgm:pt modelId="{D28751E3-C7DA-43D0-8296-E90134B457D3}" type="parTrans" cxnId="{811556A9-1DA4-4B11-A6C8-4262B2054131}">
      <dgm:prSet/>
      <dgm:spPr/>
      <dgm:t>
        <a:bodyPr/>
        <a:lstStyle/>
        <a:p>
          <a:endParaRPr lang="zh-CN" altLang="en-US"/>
        </a:p>
      </dgm:t>
    </dgm:pt>
    <dgm:pt modelId="{00FDFE39-46A5-40A2-B9E4-5CB202FE8CDD}" type="sibTrans" cxnId="{811556A9-1DA4-4B11-A6C8-4262B2054131}">
      <dgm:prSet/>
      <dgm:spPr/>
      <dgm:t>
        <a:bodyPr/>
        <a:lstStyle/>
        <a:p>
          <a:endParaRPr lang="zh-CN" altLang="en-US"/>
        </a:p>
      </dgm:t>
    </dgm:pt>
    <dgm:pt modelId="{EBAE87CD-AC39-4131-BCC4-56549EA5FEAB}">
      <dgm:prSet phldrT="[文本]" custT="1"/>
      <dgm:spPr/>
      <dgm:t>
        <a:bodyPr/>
        <a:lstStyle/>
        <a:p>
          <a:r>
            <a:rPr lang="zh-CN" altLang="en-US" sz="4800" b="1" dirty="0">
              <a:latin typeface="微软雅黑" pitchFamily="34" charset="-122"/>
              <a:ea typeface="微软雅黑" pitchFamily="34" charset="-122"/>
            </a:rPr>
            <a:t>实践</a:t>
          </a:r>
        </a:p>
      </dgm:t>
    </dgm:pt>
    <dgm:pt modelId="{CF019B95-5BE2-4BE9-B3F0-74373861AC5E}" type="parTrans" cxnId="{900E24E6-D587-43E7-942D-C450624BE890}">
      <dgm:prSet/>
      <dgm:spPr/>
      <dgm:t>
        <a:bodyPr/>
        <a:lstStyle/>
        <a:p>
          <a:endParaRPr lang="zh-CN" altLang="en-US"/>
        </a:p>
      </dgm:t>
    </dgm:pt>
    <dgm:pt modelId="{DA195C88-EAF4-4F47-A154-6A3C19B42F3A}" type="sibTrans" cxnId="{900E24E6-D587-43E7-942D-C450624BE890}">
      <dgm:prSet/>
      <dgm:spPr/>
      <dgm:t>
        <a:bodyPr/>
        <a:lstStyle/>
        <a:p>
          <a:endParaRPr lang="zh-CN" altLang="en-US"/>
        </a:p>
      </dgm:t>
    </dgm:pt>
    <dgm:pt modelId="{24D683F1-4623-43DA-A45D-DC00ED1F5673}">
      <dgm:prSet phldrT="[文本]" custT="1"/>
      <dgm:spPr/>
      <dgm:t>
        <a:bodyPr anchor="ctr"/>
        <a:lstStyle/>
        <a:p>
          <a:r>
            <a:rPr lang="zh-CN" altLang="en-US" sz="2000" dirty="0">
              <a:latin typeface="黑体" pitchFamily="49" charset="-122"/>
              <a:ea typeface="黑体" pitchFamily="49" charset="-122"/>
              <a:sym typeface="Arial" pitchFamily="34" charset="0"/>
            </a:rPr>
            <a:t>使用</a:t>
          </a:r>
          <a:r>
            <a:rPr lang="en-US" altLang="zh-CN" sz="2000" b="1">
              <a:latin typeface="+mn-ea"/>
              <a:ea typeface="+mn-ea"/>
            </a:rPr>
            <a:t>MVC</a:t>
          </a:r>
          <a:r>
            <a:rPr lang="zh-CN" altLang="en-US" sz="2000">
              <a:latin typeface="黑体" pitchFamily="49" charset="-122"/>
              <a:ea typeface="黑体" pitchFamily="49" charset="-122"/>
              <a:sym typeface="Arial" pitchFamily="34" charset="0"/>
            </a:rPr>
            <a:t>实现</a:t>
          </a:r>
          <a:r>
            <a:rPr lang="zh-CN" altLang="en-US" sz="2000" dirty="0">
              <a:latin typeface="黑体" pitchFamily="49" charset="-122"/>
              <a:ea typeface="黑体" pitchFamily="49" charset="-122"/>
              <a:sym typeface="Arial" pitchFamily="34" charset="0"/>
            </a:rPr>
            <a:t>用户注册</a:t>
          </a:r>
          <a:endParaRPr lang="zh-CN" altLang="en-US" sz="2000" b="1" dirty="0">
            <a:latin typeface="+mn-ea"/>
            <a:ea typeface="+mn-ea"/>
          </a:endParaRPr>
        </a:p>
      </dgm:t>
    </dgm:pt>
    <dgm:pt modelId="{BA3AE170-E75A-4C3F-A9C1-F609C7291658}" type="parTrans" cxnId="{63E6C346-15BB-4FFB-99AF-F8D2C6641108}">
      <dgm:prSet/>
      <dgm:spPr/>
      <dgm:t>
        <a:bodyPr/>
        <a:lstStyle/>
        <a:p>
          <a:endParaRPr lang="zh-CN" altLang="en-US"/>
        </a:p>
      </dgm:t>
    </dgm:pt>
    <dgm:pt modelId="{F589EC50-F3BC-4282-9BEC-DCA58D94578B}" type="sibTrans" cxnId="{63E6C346-15BB-4FFB-99AF-F8D2C6641108}">
      <dgm:prSet/>
      <dgm:spPr/>
      <dgm:t>
        <a:bodyPr/>
        <a:lstStyle/>
        <a:p>
          <a:endParaRPr lang="zh-CN" altLang="en-US"/>
        </a:p>
      </dgm:t>
    </dgm:pt>
    <dgm:pt modelId="{CA1C7C36-7D42-41BD-B8F3-6D87B1C0EFEC}">
      <dgm:prSet phldrT="[文本]" custT="1"/>
      <dgm:spPr/>
      <dgm:t>
        <a:bodyPr anchor="ctr"/>
        <a:lstStyle/>
        <a:p>
          <a:r>
            <a:rPr lang="en-US" altLang="zh-CN" sz="2000" b="1" dirty="0">
              <a:latin typeface="+mn-ea"/>
              <a:ea typeface="+mn-ea"/>
            </a:rPr>
            <a:t>MVC</a:t>
          </a:r>
          <a:r>
            <a:rPr lang="zh-CN" altLang="en-US" sz="2000" b="1" dirty="0">
              <a:latin typeface="+mn-ea"/>
              <a:ea typeface="+mn-ea"/>
            </a:rPr>
            <a:t>开发模式</a:t>
          </a:r>
        </a:p>
      </dgm:t>
    </dgm:pt>
    <dgm:pt modelId="{1B8BA2EF-0EE2-4F26-A98A-54681EBB23C7}" type="sibTrans" cxnId="{E20D9702-9C92-4944-B4A9-88F170A9A61A}">
      <dgm:prSet/>
      <dgm:spPr/>
      <dgm:t>
        <a:bodyPr/>
        <a:lstStyle/>
        <a:p>
          <a:endParaRPr lang="zh-CN" altLang="en-US"/>
        </a:p>
      </dgm:t>
    </dgm:pt>
    <dgm:pt modelId="{004E8728-1EC0-4AD5-91A1-4A75062838CE}" type="parTrans" cxnId="{E20D9702-9C92-4944-B4A9-88F170A9A61A}">
      <dgm:prSet/>
      <dgm:spPr/>
      <dgm:t>
        <a:bodyPr/>
        <a:lstStyle/>
        <a:p>
          <a:endParaRPr lang="zh-CN" altLang="en-US"/>
        </a:p>
      </dgm:t>
    </dgm:pt>
    <dgm:pt modelId="{E0C6A232-F85D-4BE1-9B22-DB18AEFA5C6D}" type="pres">
      <dgm:prSet presAssocID="{13CADCCA-8253-4105-A634-0C1E0459C03F}" presName="Name0" presStyleCnt="0">
        <dgm:presLayoutVars>
          <dgm:dir/>
          <dgm:animLvl val="lvl"/>
          <dgm:resizeHandles/>
        </dgm:presLayoutVars>
      </dgm:prSet>
      <dgm:spPr/>
    </dgm:pt>
    <dgm:pt modelId="{8DD78370-D06D-4097-B2B0-1D5693F5FE02}" type="pres">
      <dgm:prSet presAssocID="{9ACBF248-6A21-45DC-BA79-567734C1D0C6}" presName="linNode" presStyleCnt="0"/>
      <dgm:spPr/>
    </dgm:pt>
    <dgm:pt modelId="{E14B3DFD-BAE3-4803-899F-1CFBEA2F1143}" type="pres">
      <dgm:prSet presAssocID="{9ACBF248-6A21-45DC-BA79-567734C1D0C6}" presName="parentShp" presStyleLbl="node1" presStyleIdx="0" presStyleCnt="2">
        <dgm:presLayoutVars>
          <dgm:bulletEnabled val="1"/>
        </dgm:presLayoutVars>
      </dgm:prSet>
      <dgm:spPr/>
    </dgm:pt>
    <dgm:pt modelId="{6A4BD632-934E-41B1-B411-7C9B63345580}" type="pres">
      <dgm:prSet presAssocID="{9ACBF248-6A21-45DC-BA79-567734C1D0C6}" presName="childShp" presStyleLbl="bgAccFollowNode1" presStyleIdx="0" presStyleCnt="2">
        <dgm:presLayoutVars>
          <dgm:bulletEnabled val="1"/>
        </dgm:presLayoutVars>
      </dgm:prSet>
      <dgm:spPr/>
    </dgm:pt>
    <dgm:pt modelId="{1C1D1AC4-29FD-4268-A97B-3322471341A5}" type="pres">
      <dgm:prSet presAssocID="{00FDFE39-46A5-40A2-B9E4-5CB202FE8CDD}" presName="spacing" presStyleCnt="0"/>
      <dgm:spPr/>
    </dgm:pt>
    <dgm:pt modelId="{F18D90C1-D2F4-476B-8326-F1E487229F85}" type="pres">
      <dgm:prSet presAssocID="{EBAE87CD-AC39-4131-BCC4-56549EA5FEAB}" presName="linNode" presStyleCnt="0"/>
      <dgm:spPr/>
    </dgm:pt>
    <dgm:pt modelId="{74ECDE33-C338-4A00-B8B3-04A4AF35A45D}" type="pres">
      <dgm:prSet presAssocID="{EBAE87CD-AC39-4131-BCC4-56549EA5FEAB}" presName="parentShp" presStyleLbl="node1" presStyleIdx="1" presStyleCnt="2">
        <dgm:presLayoutVars>
          <dgm:bulletEnabled val="1"/>
        </dgm:presLayoutVars>
      </dgm:prSet>
      <dgm:spPr/>
    </dgm:pt>
    <dgm:pt modelId="{53CAE161-CE2A-46D2-8D85-2A5A64094FCD}" type="pres">
      <dgm:prSet presAssocID="{EBAE87CD-AC39-4131-BCC4-56549EA5FEAB}" presName="childShp" presStyleLbl="bgAccFollowNode1" presStyleIdx="1" presStyleCnt="2" custLinFactNeighborX="1012">
        <dgm:presLayoutVars>
          <dgm:bulletEnabled val="1"/>
        </dgm:presLayoutVars>
      </dgm:prSet>
      <dgm:spPr/>
    </dgm:pt>
  </dgm:ptLst>
  <dgm:cxnLst>
    <dgm:cxn modelId="{E20D9702-9C92-4944-B4A9-88F170A9A61A}" srcId="{9ACBF248-6A21-45DC-BA79-567734C1D0C6}" destId="{CA1C7C36-7D42-41BD-B8F3-6D87B1C0EFEC}" srcOrd="0" destOrd="0" parTransId="{004E8728-1EC0-4AD5-91A1-4A75062838CE}" sibTransId="{1B8BA2EF-0EE2-4F26-A98A-54681EBB23C7}"/>
    <dgm:cxn modelId="{63E6C346-15BB-4FFB-99AF-F8D2C6641108}" srcId="{EBAE87CD-AC39-4131-BCC4-56549EA5FEAB}" destId="{24D683F1-4623-43DA-A45D-DC00ED1F5673}" srcOrd="0" destOrd="0" parTransId="{BA3AE170-E75A-4C3F-A9C1-F609C7291658}" sibTransId="{F589EC50-F3BC-4282-9BEC-DCA58D94578B}"/>
    <dgm:cxn modelId="{FBE6CF6F-421B-40F4-854A-DCFC69EFEFB2}" type="presOf" srcId="{9ACBF248-6A21-45DC-BA79-567734C1D0C6}" destId="{E14B3DFD-BAE3-4803-899F-1CFBEA2F1143}" srcOrd="0" destOrd="0" presId="urn:microsoft.com/office/officeart/2005/8/layout/vList6"/>
    <dgm:cxn modelId="{A255B395-EA78-403D-A348-9EDBF40696EE}" type="presOf" srcId="{13CADCCA-8253-4105-A634-0C1E0459C03F}" destId="{E0C6A232-F85D-4BE1-9B22-DB18AEFA5C6D}" srcOrd="0" destOrd="0" presId="urn:microsoft.com/office/officeart/2005/8/layout/vList6"/>
    <dgm:cxn modelId="{811556A9-1DA4-4B11-A6C8-4262B2054131}" srcId="{13CADCCA-8253-4105-A634-0C1E0459C03F}" destId="{9ACBF248-6A21-45DC-BA79-567734C1D0C6}" srcOrd="0" destOrd="0" parTransId="{D28751E3-C7DA-43D0-8296-E90134B457D3}" sibTransId="{00FDFE39-46A5-40A2-B9E4-5CB202FE8CDD}"/>
    <dgm:cxn modelId="{786C66B2-8FB2-4922-8848-8AFF54058535}" type="presOf" srcId="{CA1C7C36-7D42-41BD-B8F3-6D87B1C0EFEC}" destId="{6A4BD632-934E-41B1-B411-7C9B63345580}" srcOrd="0" destOrd="0" presId="urn:microsoft.com/office/officeart/2005/8/layout/vList6"/>
    <dgm:cxn modelId="{C6BCAAB6-A75B-446D-A7D2-F77651507F15}" type="presOf" srcId="{EBAE87CD-AC39-4131-BCC4-56549EA5FEAB}" destId="{74ECDE33-C338-4A00-B8B3-04A4AF35A45D}" srcOrd="0" destOrd="0" presId="urn:microsoft.com/office/officeart/2005/8/layout/vList6"/>
    <dgm:cxn modelId="{900E24E6-D587-43E7-942D-C450624BE890}" srcId="{13CADCCA-8253-4105-A634-0C1E0459C03F}" destId="{EBAE87CD-AC39-4131-BCC4-56549EA5FEAB}" srcOrd="1" destOrd="0" parTransId="{CF019B95-5BE2-4BE9-B3F0-74373861AC5E}" sibTransId="{DA195C88-EAF4-4F47-A154-6A3C19B42F3A}"/>
    <dgm:cxn modelId="{5E12FFE9-C451-475C-A211-F671AA52AD50}" type="presOf" srcId="{24D683F1-4623-43DA-A45D-DC00ED1F5673}" destId="{53CAE161-CE2A-46D2-8D85-2A5A64094FCD}" srcOrd="0" destOrd="0" presId="urn:microsoft.com/office/officeart/2005/8/layout/vList6"/>
    <dgm:cxn modelId="{DEF95A27-3502-43C7-9FEE-5F5506D8441A}" type="presParOf" srcId="{E0C6A232-F85D-4BE1-9B22-DB18AEFA5C6D}" destId="{8DD78370-D06D-4097-B2B0-1D5693F5FE02}" srcOrd="0" destOrd="0" presId="urn:microsoft.com/office/officeart/2005/8/layout/vList6"/>
    <dgm:cxn modelId="{304E01C3-1AB2-4D6B-9EB8-F0299C856ADD}" type="presParOf" srcId="{8DD78370-D06D-4097-B2B0-1D5693F5FE02}" destId="{E14B3DFD-BAE3-4803-899F-1CFBEA2F1143}" srcOrd="0" destOrd="0" presId="urn:microsoft.com/office/officeart/2005/8/layout/vList6"/>
    <dgm:cxn modelId="{88A0A03E-9F3F-4B2D-BD92-7E8FDC83787F}" type="presParOf" srcId="{8DD78370-D06D-4097-B2B0-1D5693F5FE02}" destId="{6A4BD632-934E-41B1-B411-7C9B63345580}" srcOrd="1" destOrd="0" presId="urn:microsoft.com/office/officeart/2005/8/layout/vList6"/>
    <dgm:cxn modelId="{CEFAEF37-6505-4846-A05D-71657C7D1C3E}" type="presParOf" srcId="{E0C6A232-F85D-4BE1-9B22-DB18AEFA5C6D}" destId="{1C1D1AC4-29FD-4268-A97B-3322471341A5}" srcOrd="1" destOrd="0" presId="urn:microsoft.com/office/officeart/2005/8/layout/vList6"/>
    <dgm:cxn modelId="{997B18B0-3770-4650-9D1A-0E7C0DBB94CB}" type="presParOf" srcId="{E0C6A232-F85D-4BE1-9B22-DB18AEFA5C6D}" destId="{F18D90C1-D2F4-476B-8326-F1E487229F85}" srcOrd="2" destOrd="0" presId="urn:microsoft.com/office/officeart/2005/8/layout/vList6"/>
    <dgm:cxn modelId="{E5639D41-2112-45DB-89A4-0BEBBE1C4D0B}" type="presParOf" srcId="{F18D90C1-D2F4-476B-8326-F1E487229F85}" destId="{74ECDE33-C338-4A00-B8B3-04A4AF35A45D}" srcOrd="0" destOrd="0" presId="urn:microsoft.com/office/officeart/2005/8/layout/vList6"/>
    <dgm:cxn modelId="{43DCF81E-E59B-434F-BBAF-F559904EEC13}" type="presParOf" srcId="{F18D90C1-D2F4-476B-8326-F1E487229F85}" destId="{53CAE161-CE2A-46D2-8D85-2A5A64094FCD}"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CADCCA-8253-4105-A634-0C1E0459C03F}" type="doc">
      <dgm:prSet loTypeId="urn:microsoft.com/office/officeart/2005/8/layout/vList6" loCatId="list" qsTypeId="urn:microsoft.com/office/officeart/2005/8/quickstyle/simple5#1" qsCatId="simple" csTypeId="urn:microsoft.com/office/officeart/2005/8/colors/colorful5#1" csCatId="colorful" phldr="1"/>
      <dgm:spPr/>
      <dgm:t>
        <a:bodyPr/>
        <a:lstStyle/>
        <a:p>
          <a:endParaRPr lang="zh-CN" altLang="en-US"/>
        </a:p>
      </dgm:t>
    </dgm:pt>
    <dgm:pt modelId="{9ACBF248-6A21-45DC-BA79-567734C1D0C6}">
      <dgm:prSet phldrT="[文本]" custT="1"/>
      <dgm:spPr/>
      <dgm:t>
        <a:bodyPr/>
        <a:lstStyle/>
        <a:p>
          <a:r>
            <a:rPr lang="zh-CN" altLang="en-US" sz="4800" b="1" dirty="0">
              <a:latin typeface="微软雅黑" pitchFamily="34" charset="-122"/>
              <a:ea typeface="微软雅黑" pitchFamily="34" charset="-122"/>
            </a:rPr>
            <a:t>理论</a:t>
          </a:r>
        </a:p>
      </dgm:t>
    </dgm:pt>
    <dgm:pt modelId="{D28751E3-C7DA-43D0-8296-E90134B457D3}" type="parTrans" cxnId="{811556A9-1DA4-4B11-A6C8-4262B2054131}">
      <dgm:prSet/>
      <dgm:spPr/>
      <dgm:t>
        <a:bodyPr/>
        <a:lstStyle/>
        <a:p>
          <a:endParaRPr lang="zh-CN" altLang="en-US"/>
        </a:p>
      </dgm:t>
    </dgm:pt>
    <dgm:pt modelId="{00FDFE39-46A5-40A2-B9E4-5CB202FE8CDD}" type="sibTrans" cxnId="{811556A9-1DA4-4B11-A6C8-4262B2054131}">
      <dgm:prSet/>
      <dgm:spPr/>
      <dgm:t>
        <a:bodyPr/>
        <a:lstStyle/>
        <a:p>
          <a:endParaRPr lang="zh-CN" altLang="en-US"/>
        </a:p>
      </dgm:t>
    </dgm:pt>
    <dgm:pt modelId="{EBAE87CD-AC39-4131-BCC4-56549EA5FEAB}">
      <dgm:prSet phldrT="[文本]" custT="1"/>
      <dgm:spPr/>
      <dgm:t>
        <a:bodyPr/>
        <a:lstStyle/>
        <a:p>
          <a:r>
            <a:rPr lang="zh-CN" altLang="en-US" sz="4800" b="1" dirty="0">
              <a:latin typeface="微软雅黑" pitchFamily="34" charset="-122"/>
              <a:ea typeface="微软雅黑" pitchFamily="34" charset="-122"/>
            </a:rPr>
            <a:t>实践</a:t>
          </a:r>
        </a:p>
      </dgm:t>
    </dgm:pt>
    <dgm:pt modelId="{CF019B95-5BE2-4BE9-B3F0-74373861AC5E}" type="parTrans" cxnId="{900E24E6-D587-43E7-942D-C450624BE890}">
      <dgm:prSet/>
      <dgm:spPr/>
      <dgm:t>
        <a:bodyPr/>
        <a:lstStyle/>
        <a:p>
          <a:endParaRPr lang="zh-CN" altLang="en-US"/>
        </a:p>
      </dgm:t>
    </dgm:pt>
    <dgm:pt modelId="{DA195C88-EAF4-4F47-A154-6A3C19B42F3A}" type="sibTrans" cxnId="{900E24E6-D587-43E7-942D-C450624BE890}">
      <dgm:prSet/>
      <dgm:spPr/>
      <dgm:t>
        <a:bodyPr/>
        <a:lstStyle/>
        <a:p>
          <a:endParaRPr lang="zh-CN" altLang="en-US"/>
        </a:p>
      </dgm:t>
    </dgm:pt>
    <dgm:pt modelId="{24D683F1-4623-43DA-A45D-DC00ED1F5673}">
      <dgm:prSet phldrT="[文本]" custT="1"/>
      <dgm:spPr/>
      <dgm:t>
        <a:bodyPr anchor="ctr"/>
        <a:lstStyle/>
        <a:p>
          <a:r>
            <a:rPr lang="zh-CN" altLang="en-US" sz="2000" dirty="0">
              <a:latin typeface="黑体" pitchFamily="49" charset="-122"/>
              <a:ea typeface="黑体" pitchFamily="49" charset="-122"/>
              <a:sym typeface="Arial" pitchFamily="34" charset="0"/>
            </a:rPr>
            <a:t>使用数据库连接池</a:t>
          </a:r>
          <a:endParaRPr lang="zh-CN" altLang="en-US" sz="2000" b="1" dirty="0">
            <a:latin typeface="+mn-ea"/>
            <a:ea typeface="+mn-ea"/>
          </a:endParaRPr>
        </a:p>
      </dgm:t>
    </dgm:pt>
    <dgm:pt modelId="{BA3AE170-E75A-4C3F-A9C1-F609C7291658}" type="parTrans" cxnId="{63E6C346-15BB-4FFB-99AF-F8D2C6641108}">
      <dgm:prSet/>
      <dgm:spPr/>
      <dgm:t>
        <a:bodyPr/>
        <a:lstStyle/>
        <a:p>
          <a:endParaRPr lang="zh-CN" altLang="en-US"/>
        </a:p>
      </dgm:t>
    </dgm:pt>
    <dgm:pt modelId="{F589EC50-F3BC-4282-9BEC-DCA58D94578B}" type="sibTrans" cxnId="{63E6C346-15BB-4FFB-99AF-F8D2C6641108}">
      <dgm:prSet/>
      <dgm:spPr/>
      <dgm:t>
        <a:bodyPr/>
        <a:lstStyle/>
        <a:p>
          <a:endParaRPr lang="zh-CN" altLang="en-US"/>
        </a:p>
      </dgm:t>
    </dgm:pt>
    <dgm:pt modelId="{CA1C7C36-7D42-41BD-B8F3-6D87B1C0EFEC}">
      <dgm:prSet phldrT="[文本]" custT="1"/>
      <dgm:spPr/>
      <dgm:t>
        <a:bodyPr anchor="ctr"/>
        <a:lstStyle/>
        <a:p>
          <a:r>
            <a:rPr lang="zh-CN" altLang="en-US" sz="2000" b="1" dirty="0">
              <a:latin typeface="+mn-ea"/>
              <a:ea typeface="+mn-ea"/>
            </a:rPr>
            <a:t>数据库连接池</a:t>
          </a:r>
        </a:p>
      </dgm:t>
    </dgm:pt>
    <dgm:pt modelId="{1B8BA2EF-0EE2-4F26-A98A-54681EBB23C7}" type="sibTrans" cxnId="{E20D9702-9C92-4944-B4A9-88F170A9A61A}">
      <dgm:prSet/>
      <dgm:spPr/>
      <dgm:t>
        <a:bodyPr/>
        <a:lstStyle/>
        <a:p>
          <a:endParaRPr lang="zh-CN" altLang="en-US"/>
        </a:p>
      </dgm:t>
    </dgm:pt>
    <dgm:pt modelId="{004E8728-1EC0-4AD5-91A1-4A75062838CE}" type="parTrans" cxnId="{E20D9702-9C92-4944-B4A9-88F170A9A61A}">
      <dgm:prSet/>
      <dgm:spPr/>
      <dgm:t>
        <a:bodyPr/>
        <a:lstStyle/>
        <a:p>
          <a:endParaRPr lang="zh-CN" altLang="en-US"/>
        </a:p>
      </dgm:t>
    </dgm:pt>
    <dgm:pt modelId="{E0C6A232-F85D-4BE1-9B22-DB18AEFA5C6D}" type="pres">
      <dgm:prSet presAssocID="{13CADCCA-8253-4105-A634-0C1E0459C03F}" presName="Name0" presStyleCnt="0">
        <dgm:presLayoutVars>
          <dgm:dir/>
          <dgm:animLvl val="lvl"/>
          <dgm:resizeHandles/>
        </dgm:presLayoutVars>
      </dgm:prSet>
      <dgm:spPr/>
    </dgm:pt>
    <dgm:pt modelId="{8DD78370-D06D-4097-B2B0-1D5693F5FE02}" type="pres">
      <dgm:prSet presAssocID="{9ACBF248-6A21-45DC-BA79-567734C1D0C6}" presName="linNode" presStyleCnt="0"/>
      <dgm:spPr/>
    </dgm:pt>
    <dgm:pt modelId="{E14B3DFD-BAE3-4803-899F-1CFBEA2F1143}" type="pres">
      <dgm:prSet presAssocID="{9ACBF248-6A21-45DC-BA79-567734C1D0C6}" presName="parentShp" presStyleLbl="node1" presStyleIdx="0" presStyleCnt="2">
        <dgm:presLayoutVars>
          <dgm:bulletEnabled val="1"/>
        </dgm:presLayoutVars>
      </dgm:prSet>
      <dgm:spPr/>
    </dgm:pt>
    <dgm:pt modelId="{6A4BD632-934E-41B1-B411-7C9B63345580}" type="pres">
      <dgm:prSet presAssocID="{9ACBF248-6A21-45DC-BA79-567734C1D0C6}" presName="childShp" presStyleLbl="bgAccFollowNode1" presStyleIdx="0" presStyleCnt="2">
        <dgm:presLayoutVars>
          <dgm:bulletEnabled val="1"/>
        </dgm:presLayoutVars>
      </dgm:prSet>
      <dgm:spPr/>
    </dgm:pt>
    <dgm:pt modelId="{1C1D1AC4-29FD-4268-A97B-3322471341A5}" type="pres">
      <dgm:prSet presAssocID="{00FDFE39-46A5-40A2-B9E4-5CB202FE8CDD}" presName="spacing" presStyleCnt="0"/>
      <dgm:spPr/>
    </dgm:pt>
    <dgm:pt modelId="{F18D90C1-D2F4-476B-8326-F1E487229F85}" type="pres">
      <dgm:prSet presAssocID="{EBAE87CD-AC39-4131-BCC4-56549EA5FEAB}" presName="linNode" presStyleCnt="0"/>
      <dgm:spPr/>
    </dgm:pt>
    <dgm:pt modelId="{74ECDE33-C338-4A00-B8B3-04A4AF35A45D}" type="pres">
      <dgm:prSet presAssocID="{EBAE87CD-AC39-4131-BCC4-56549EA5FEAB}" presName="parentShp" presStyleLbl="node1" presStyleIdx="1" presStyleCnt="2">
        <dgm:presLayoutVars>
          <dgm:bulletEnabled val="1"/>
        </dgm:presLayoutVars>
      </dgm:prSet>
      <dgm:spPr/>
    </dgm:pt>
    <dgm:pt modelId="{53CAE161-CE2A-46D2-8D85-2A5A64094FCD}" type="pres">
      <dgm:prSet presAssocID="{EBAE87CD-AC39-4131-BCC4-56549EA5FEAB}" presName="childShp" presStyleLbl="bgAccFollowNode1" presStyleIdx="1" presStyleCnt="2" custLinFactNeighborX="1012">
        <dgm:presLayoutVars>
          <dgm:bulletEnabled val="1"/>
        </dgm:presLayoutVars>
      </dgm:prSet>
      <dgm:spPr/>
    </dgm:pt>
  </dgm:ptLst>
  <dgm:cxnLst>
    <dgm:cxn modelId="{E20D9702-9C92-4944-B4A9-88F170A9A61A}" srcId="{9ACBF248-6A21-45DC-BA79-567734C1D0C6}" destId="{CA1C7C36-7D42-41BD-B8F3-6D87B1C0EFEC}" srcOrd="0" destOrd="0" parTransId="{004E8728-1EC0-4AD5-91A1-4A75062838CE}" sibTransId="{1B8BA2EF-0EE2-4F26-A98A-54681EBB23C7}"/>
    <dgm:cxn modelId="{63E6C346-15BB-4FFB-99AF-F8D2C6641108}" srcId="{EBAE87CD-AC39-4131-BCC4-56549EA5FEAB}" destId="{24D683F1-4623-43DA-A45D-DC00ED1F5673}" srcOrd="0" destOrd="0" parTransId="{BA3AE170-E75A-4C3F-A9C1-F609C7291658}" sibTransId="{F589EC50-F3BC-4282-9BEC-DCA58D94578B}"/>
    <dgm:cxn modelId="{FBE6CF6F-421B-40F4-854A-DCFC69EFEFB2}" type="presOf" srcId="{9ACBF248-6A21-45DC-BA79-567734C1D0C6}" destId="{E14B3DFD-BAE3-4803-899F-1CFBEA2F1143}" srcOrd="0" destOrd="0" presId="urn:microsoft.com/office/officeart/2005/8/layout/vList6"/>
    <dgm:cxn modelId="{A255B395-EA78-403D-A348-9EDBF40696EE}" type="presOf" srcId="{13CADCCA-8253-4105-A634-0C1E0459C03F}" destId="{E0C6A232-F85D-4BE1-9B22-DB18AEFA5C6D}" srcOrd="0" destOrd="0" presId="urn:microsoft.com/office/officeart/2005/8/layout/vList6"/>
    <dgm:cxn modelId="{811556A9-1DA4-4B11-A6C8-4262B2054131}" srcId="{13CADCCA-8253-4105-A634-0C1E0459C03F}" destId="{9ACBF248-6A21-45DC-BA79-567734C1D0C6}" srcOrd="0" destOrd="0" parTransId="{D28751E3-C7DA-43D0-8296-E90134B457D3}" sibTransId="{00FDFE39-46A5-40A2-B9E4-5CB202FE8CDD}"/>
    <dgm:cxn modelId="{786C66B2-8FB2-4922-8848-8AFF54058535}" type="presOf" srcId="{CA1C7C36-7D42-41BD-B8F3-6D87B1C0EFEC}" destId="{6A4BD632-934E-41B1-B411-7C9B63345580}" srcOrd="0" destOrd="0" presId="urn:microsoft.com/office/officeart/2005/8/layout/vList6"/>
    <dgm:cxn modelId="{C6BCAAB6-A75B-446D-A7D2-F77651507F15}" type="presOf" srcId="{EBAE87CD-AC39-4131-BCC4-56549EA5FEAB}" destId="{74ECDE33-C338-4A00-B8B3-04A4AF35A45D}" srcOrd="0" destOrd="0" presId="urn:microsoft.com/office/officeart/2005/8/layout/vList6"/>
    <dgm:cxn modelId="{900E24E6-D587-43E7-942D-C450624BE890}" srcId="{13CADCCA-8253-4105-A634-0C1E0459C03F}" destId="{EBAE87CD-AC39-4131-BCC4-56549EA5FEAB}" srcOrd="1" destOrd="0" parTransId="{CF019B95-5BE2-4BE9-B3F0-74373861AC5E}" sibTransId="{DA195C88-EAF4-4F47-A154-6A3C19B42F3A}"/>
    <dgm:cxn modelId="{5E12FFE9-C451-475C-A211-F671AA52AD50}" type="presOf" srcId="{24D683F1-4623-43DA-A45D-DC00ED1F5673}" destId="{53CAE161-CE2A-46D2-8D85-2A5A64094FCD}" srcOrd="0" destOrd="0" presId="urn:microsoft.com/office/officeart/2005/8/layout/vList6"/>
    <dgm:cxn modelId="{DEF95A27-3502-43C7-9FEE-5F5506D8441A}" type="presParOf" srcId="{E0C6A232-F85D-4BE1-9B22-DB18AEFA5C6D}" destId="{8DD78370-D06D-4097-B2B0-1D5693F5FE02}" srcOrd="0" destOrd="0" presId="urn:microsoft.com/office/officeart/2005/8/layout/vList6"/>
    <dgm:cxn modelId="{304E01C3-1AB2-4D6B-9EB8-F0299C856ADD}" type="presParOf" srcId="{8DD78370-D06D-4097-B2B0-1D5693F5FE02}" destId="{E14B3DFD-BAE3-4803-899F-1CFBEA2F1143}" srcOrd="0" destOrd="0" presId="urn:microsoft.com/office/officeart/2005/8/layout/vList6"/>
    <dgm:cxn modelId="{88A0A03E-9F3F-4B2D-BD92-7E8FDC83787F}" type="presParOf" srcId="{8DD78370-D06D-4097-B2B0-1D5693F5FE02}" destId="{6A4BD632-934E-41B1-B411-7C9B63345580}" srcOrd="1" destOrd="0" presId="urn:microsoft.com/office/officeart/2005/8/layout/vList6"/>
    <dgm:cxn modelId="{CEFAEF37-6505-4846-A05D-71657C7D1C3E}" type="presParOf" srcId="{E0C6A232-F85D-4BE1-9B22-DB18AEFA5C6D}" destId="{1C1D1AC4-29FD-4268-A97B-3322471341A5}" srcOrd="1" destOrd="0" presId="urn:microsoft.com/office/officeart/2005/8/layout/vList6"/>
    <dgm:cxn modelId="{997B18B0-3770-4650-9D1A-0E7C0DBB94CB}" type="presParOf" srcId="{E0C6A232-F85D-4BE1-9B22-DB18AEFA5C6D}" destId="{F18D90C1-D2F4-476B-8326-F1E487229F85}" srcOrd="2" destOrd="0" presId="urn:microsoft.com/office/officeart/2005/8/layout/vList6"/>
    <dgm:cxn modelId="{E5639D41-2112-45DB-89A4-0BEBBE1C4D0B}" type="presParOf" srcId="{F18D90C1-D2F4-476B-8326-F1E487229F85}" destId="{74ECDE33-C338-4A00-B8B3-04A4AF35A45D}" srcOrd="0" destOrd="0" presId="urn:microsoft.com/office/officeart/2005/8/layout/vList6"/>
    <dgm:cxn modelId="{43DCF81E-E59B-434F-BBAF-F559904EEC13}" type="presParOf" srcId="{F18D90C1-D2F4-476B-8326-F1E487229F85}" destId="{53CAE161-CE2A-46D2-8D85-2A5A64094FCD}"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4BD632-934E-41B1-B411-7C9B63345580}">
      <dsp:nvSpPr>
        <dsp:cNvPr id="0" name=""/>
        <dsp:cNvSpPr/>
      </dsp:nvSpPr>
      <dsp:spPr>
        <a:xfrm>
          <a:off x="2438400" y="386"/>
          <a:ext cx="3657600" cy="1508370"/>
        </a:xfrm>
        <a:prstGeom prst="rightArrow">
          <a:avLst>
            <a:gd name="adj1" fmla="val 75000"/>
            <a:gd name="adj2" fmla="val 50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mn-ea"/>
              <a:ea typeface="+mn-ea"/>
            </a:rPr>
            <a:t>过滤器</a:t>
          </a:r>
        </a:p>
        <a:p>
          <a:pPr marL="228600" lvl="1" indent="-228600" algn="l" defTabSz="889000">
            <a:lnSpc>
              <a:spcPct val="90000"/>
            </a:lnSpc>
            <a:spcBef>
              <a:spcPct val="0"/>
            </a:spcBef>
            <a:spcAft>
              <a:spcPct val="15000"/>
            </a:spcAft>
            <a:buChar char="•"/>
          </a:pPr>
          <a:r>
            <a:rPr lang="zh-CN" altLang="en-US" sz="2000" b="1" kern="1200" dirty="0">
              <a:latin typeface="+mn-ea"/>
              <a:ea typeface="+mn-ea"/>
            </a:rPr>
            <a:t>监听器</a:t>
          </a:r>
        </a:p>
      </dsp:txBody>
      <dsp:txXfrm>
        <a:off x="2438400" y="188932"/>
        <a:ext cx="3091961" cy="1131278"/>
      </dsp:txXfrm>
    </dsp:sp>
    <dsp:sp modelId="{E14B3DFD-BAE3-4803-899F-1CFBEA2F1143}">
      <dsp:nvSpPr>
        <dsp:cNvPr id="0" name=""/>
        <dsp:cNvSpPr/>
      </dsp:nvSpPr>
      <dsp:spPr>
        <a:xfrm>
          <a:off x="0" y="386"/>
          <a:ext cx="2438400" cy="150837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zh-CN" altLang="en-US" sz="4800" b="1" kern="1200" dirty="0">
              <a:latin typeface="微软雅黑" pitchFamily="34" charset="-122"/>
              <a:ea typeface="微软雅黑" pitchFamily="34" charset="-122"/>
            </a:rPr>
            <a:t>理论</a:t>
          </a:r>
        </a:p>
      </dsp:txBody>
      <dsp:txXfrm>
        <a:off x="73633" y="74019"/>
        <a:ext cx="2291134" cy="1361104"/>
      </dsp:txXfrm>
    </dsp:sp>
    <dsp:sp modelId="{53CAE161-CE2A-46D2-8D85-2A5A64094FCD}">
      <dsp:nvSpPr>
        <dsp:cNvPr id="0" name=""/>
        <dsp:cNvSpPr/>
      </dsp:nvSpPr>
      <dsp:spPr>
        <a:xfrm>
          <a:off x="2438400" y="1659594"/>
          <a:ext cx="3657600" cy="1508370"/>
        </a:xfrm>
        <a:prstGeom prst="rightArrow">
          <a:avLst>
            <a:gd name="adj1" fmla="val 75000"/>
            <a:gd name="adj2" fmla="val 50000"/>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10740482"/>
              <a:satOff val="48253"/>
              <a:lumOff val="331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mn-ea"/>
              <a:ea typeface="+mn-ea"/>
            </a:rPr>
            <a:t>过滤器解决乱码</a:t>
          </a:r>
        </a:p>
        <a:p>
          <a:pPr marL="228600" lvl="1" indent="-228600" algn="l" defTabSz="889000">
            <a:lnSpc>
              <a:spcPct val="90000"/>
            </a:lnSpc>
            <a:spcBef>
              <a:spcPct val="0"/>
            </a:spcBef>
            <a:spcAft>
              <a:spcPct val="15000"/>
            </a:spcAft>
            <a:buChar char="•"/>
          </a:pPr>
          <a:r>
            <a:rPr lang="zh-CN" altLang="en-US" sz="2000" b="1" kern="1200" dirty="0">
              <a:latin typeface="+mn-ea"/>
              <a:ea typeface="+mn-ea"/>
            </a:rPr>
            <a:t>监听器实现唯一用户登录</a:t>
          </a:r>
        </a:p>
      </dsp:txBody>
      <dsp:txXfrm>
        <a:off x="2438400" y="1848140"/>
        <a:ext cx="3091961" cy="1131278"/>
      </dsp:txXfrm>
    </dsp:sp>
    <dsp:sp modelId="{74ECDE33-C338-4A00-B8B3-04A4AF35A45D}">
      <dsp:nvSpPr>
        <dsp:cNvPr id="0" name=""/>
        <dsp:cNvSpPr/>
      </dsp:nvSpPr>
      <dsp:spPr>
        <a:xfrm>
          <a:off x="0" y="1659594"/>
          <a:ext cx="2438400" cy="1508370"/>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zh-CN" altLang="en-US" sz="4800" b="1" kern="1200" dirty="0">
              <a:latin typeface="微软雅黑" pitchFamily="34" charset="-122"/>
              <a:ea typeface="微软雅黑" pitchFamily="34" charset="-122"/>
            </a:rPr>
            <a:t>实践</a:t>
          </a:r>
        </a:p>
      </dsp:txBody>
      <dsp:txXfrm>
        <a:off x="73633" y="1733227"/>
        <a:ext cx="2291134" cy="1361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4BD632-934E-41B1-B411-7C9B63345580}">
      <dsp:nvSpPr>
        <dsp:cNvPr id="0" name=""/>
        <dsp:cNvSpPr/>
      </dsp:nvSpPr>
      <dsp:spPr>
        <a:xfrm>
          <a:off x="2438400" y="386"/>
          <a:ext cx="3657600" cy="1508370"/>
        </a:xfrm>
        <a:prstGeom prst="rightArrow">
          <a:avLst>
            <a:gd name="adj1" fmla="val 75000"/>
            <a:gd name="adj2" fmla="val 50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altLang="zh-CN" sz="2000" b="1" kern="1200" dirty="0">
              <a:latin typeface="+mn-ea"/>
              <a:ea typeface="+mn-ea"/>
            </a:rPr>
            <a:t>MVC</a:t>
          </a:r>
          <a:r>
            <a:rPr lang="zh-CN" altLang="en-US" sz="2000" b="1" kern="1200" dirty="0">
              <a:latin typeface="+mn-ea"/>
              <a:ea typeface="+mn-ea"/>
            </a:rPr>
            <a:t>开发模式</a:t>
          </a:r>
        </a:p>
      </dsp:txBody>
      <dsp:txXfrm>
        <a:off x="2438400" y="188932"/>
        <a:ext cx="3091961" cy="1131278"/>
      </dsp:txXfrm>
    </dsp:sp>
    <dsp:sp modelId="{E14B3DFD-BAE3-4803-899F-1CFBEA2F1143}">
      <dsp:nvSpPr>
        <dsp:cNvPr id="0" name=""/>
        <dsp:cNvSpPr/>
      </dsp:nvSpPr>
      <dsp:spPr>
        <a:xfrm>
          <a:off x="0" y="386"/>
          <a:ext cx="2438400" cy="150837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zh-CN" altLang="en-US" sz="4800" b="1" kern="1200" dirty="0">
              <a:latin typeface="微软雅黑" pitchFamily="34" charset="-122"/>
              <a:ea typeface="微软雅黑" pitchFamily="34" charset="-122"/>
            </a:rPr>
            <a:t>理论</a:t>
          </a:r>
        </a:p>
      </dsp:txBody>
      <dsp:txXfrm>
        <a:off x="73633" y="74019"/>
        <a:ext cx="2291134" cy="1361104"/>
      </dsp:txXfrm>
    </dsp:sp>
    <dsp:sp modelId="{53CAE161-CE2A-46D2-8D85-2A5A64094FCD}">
      <dsp:nvSpPr>
        <dsp:cNvPr id="0" name=""/>
        <dsp:cNvSpPr/>
      </dsp:nvSpPr>
      <dsp:spPr>
        <a:xfrm>
          <a:off x="2438400" y="1659594"/>
          <a:ext cx="3657600" cy="1508370"/>
        </a:xfrm>
        <a:prstGeom prst="rightArrow">
          <a:avLst>
            <a:gd name="adj1" fmla="val 75000"/>
            <a:gd name="adj2" fmla="val 50000"/>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10740482"/>
              <a:satOff val="48253"/>
              <a:lumOff val="331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黑体" pitchFamily="49" charset="-122"/>
              <a:ea typeface="黑体" pitchFamily="49" charset="-122"/>
              <a:sym typeface="Arial" pitchFamily="34" charset="0"/>
            </a:rPr>
            <a:t>使用</a:t>
          </a:r>
          <a:r>
            <a:rPr lang="en-US" altLang="zh-CN" sz="2000" b="1" kern="1200">
              <a:latin typeface="+mn-ea"/>
              <a:ea typeface="+mn-ea"/>
            </a:rPr>
            <a:t>MVC</a:t>
          </a:r>
          <a:r>
            <a:rPr lang="zh-CN" altLang="en-US" sz="2000" kern="1200">
              <a:latin typeface="黑体" pitchFamily="49" charset="-122"/>
              <a:ea typeface="黑体" pitchFamily="49" charset="-122"/>
              <a:sym typeface="Arial" pitchFamily="34" charset="0"/>
            </a:rPr>
            <a:t>实现</a:t>
          </a:r>
          <a:r>
            <a:rPr lang="zh-CN" altLang="en-US" sz="2000" kern="1200" dirty="0">
              <a:latin typeface="黑体" pitchFamily="49" charset="-122"/>
              <a:ea typeface="黑体" pitchFamily="49" charset="-122"/>
              <a:sym typeface="Arial" pitchFamily="34" charset="0"/>
            </a:rPr>
            <a:t>用户注册</a:t>
          </a:r>
          <a:endParaRPr lang="zh-CN" altLang="en-US" sz="2000" b="1" kern="1200" dirty="0">
            <a:latin typeface="+mn-ea"/>
            <a:ea typeface="+mn-ea"/>
          </a:endParaRPr>
        </a:p>
      </dsp:txBody>
      <dsp:txXfrm>
        <a:off x="2438400" y="1848140"/>
        <a:ext cx="3091961" cy="1131278"/>
      </dsp:txXfrm>
    </dsp:sp>
    <dsp:sp modelId="{74ECDE33-C338-4A00-B8B3-04A4AF35A45D}">
      <dsp:nvSpPr>
        <dsp:cNvPr id="0" name=""/>
        <dsp:cNvSpPr/>
      </dsp:nvSpPr>
      <dsp:spPr>
        <a:xfrm>
          <a:off x="0" y="1659594"/>
          <a:ext cx="2438400" cy="1508370"/>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zh-CN" altLang="en-US" sz="4800" b="1" kern="1200" dirty="0">
              <a:latin typeface="微软雅黑" pitchFamily="34" charset="-122"/>
              <a:ea typeface="微软雅黑" pitchFamily="34" charset="-122"/>
            </a:rPr>
            <a:t>实践</a:t>
          </a:r>
        </a:p>
      </dsp:txBody>
      <dsp:txXfrm>
        <a:off x="73633" y="1733227"/>
        <a:ext cx="2291134" cy="13611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4BD632-934E-41B1-B411-7C9B63345580}">
      <dsp:nvSpPr>
        <dsp:cNvPr id="0" name=""/>
        <dsp:cNvSpPr/>
      </dsp:nvSpPr>
      <dsp:spPr>
        <a:xfrm>
          <a:off x="2438400" y="386"/>
          <a:ext cx="3657600" cy="1508370"/>
        </a:xfrm>
        <a:prstGeom prst="rightArrow">
          <a:avLst>
            <a:gd name="adj1" fmla="val 75000"/>
            <a:gd name="adj2" fmla="val 50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1" kern="1200" dirty="0">
              <a:latin typeface="+mn-ea"/>
              <a:ea typeface="+mn-ea"/>
            </a:rPr>
            <a:t>数据库连接池</a:t>
          </a:r>
        </a:p>
      </dsp:txBody>
      <dsp:txXfrm>
        <a:off x="2438400" y="188932"/>
        <a:ext cx="3091961" cy="1131278"/>
      </dsp:txXfrm>
    </dsp:sp>
    <dsp:sp modelId="{E14B3DFD-BAE3-4803-899F-1CFBEA2F1143}">
      <dsp:nvSpPr>
        <dsp:cNvPr id="0" name=""/>
        <dsp:cNvSpPr/>
      </dsp:nvSpPr>
      <dsp:spPr>
        <a:xfrm>
          <a:off x="0" y="386"/>
          <a:ext cx="2438400" cy="1508370"/>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zh-CN" altLang="en-US" sz="4800" b="1" kern="1200" dirty="0">
              <a:latin typeface="微软雅黑" pitchFamily="34" charset="-122"/>
              <a:ea typeface="微软雅黑" pitchFamily="34" charset="-122"/>
            </a:rPr>
            <a:t>理论</a:t>
          </a:r>
        </a:p>
      </dsp:txBody>
      <dsp:txXfrm>
        <a:off x="73633" y="74019"/>
        <a:ext cx="2291134" cy="1361104"/>
      </dsp:txXfrm>
    </dsp:sp>
    <dsp:sp modelId="{53CAE161-CE2A-46D2-8D85-2A5A64094FCD}">
      <dsp:nvSpPr>
        <dsp:cNvPr id="0" name=""/>
        <dsp:cNvSpPr/>
      </dsp:nvSpPr>
      <dsp:spPr>
        <a:xfrm>
          <a:off x="2438400" y="1659594"/>
          <a:ext cx="3657600" cy="1508370"/>
        </a:xfrm>
        <a:prstGeom prst="rightArrow">
          <a:avLst>
            <a:gd name="adj1" fmla="val 75000"/>
            <a:gd name="adj2" fmla="val 50000"/>
          </a:avLst>
        </a:prstGeom>
        <a:solidFill>
          <a:schemeClr val="accent5">
            <a:tint val="40000"/>
            <a:alpha val="90000"/>
            <a:hueOff val="-10740482"/>
            <a:satOff val="48253"/>
            <a:lumOff val="3317"/>
            <a:alphaOff val="0"/>
          </a:schemeClr>
        </a:solidFill>
        <a:ln w="9525" cap="flat" cmpd="sng" algn="ctr">
          <a:solidFill>
            <a:schemeClr val="accent5">
              <a:tint val="40000"/>
              <a:alpha val="90000"/>
              <a:hueOff val="-10740482"/>
              <a:satOff val="48253"/>
              <a:lumOff val="331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黑体" pitchFamily="49" charset="-122"/>
              <a:ea typeface="黑体" pitchFamily="49" charset="-122"/>
              <a:sym typeface="Arial" pitchFamily="34" charset="0"/>
            </a:rPr>
            <a:t>使用数据库连接池</a:t>
          </a:r>
          <a:endParaRPr lang="zh-CN" altLang="en-US" sz="2000" b="1" kern="1200" dirty="0">
            <a:latin typeface="+mn-ea"/>
            <a:ea typeface="+mn-ea"/>
          </a:endParaRPr>
        </a:p>
      </dsp:txBody>
      <dsp:txXfrm>
        <a:off x="2438400" y="1848140"/>
        <a:ext cx="3091961" cy="1131278"/>
      </dsp:txXfrm>
    </dsp:sp>
    <dsp:sp modelId="{74ECDE33-C338-4A00-B8B3-04A4AF35A45D}">
      <dsp:nvSpPr>
        <dsp:cNvPr id="0" name=""/>
        <dsp:cNvSpPr/>
      </dsp:nvSpPr>
      <dsp:spPr>
        <a:xfrm>
          <a:off x="0" y="1659594"/>
          <a:ext cx="2438400" cy="1508370"/>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zh-CN" altLang="en-US" sz="4800" b="1" kern="1200" dirty="0">
              <a:latin typeface="微软雅黑" pitchFamily="34" charset="-122"/>
              <a:ea typeface="微软雅黑" pitchFamily="34" charset="-122"/>
            </a:rPr>
            <a:t>实践</a:t>
          </a:r>
        </a:p>
      </dsp:txBody>
      <dsp:txXfrm>
        <a:off x="73633" y="1733227"/>
        <a:ext cx="2291134" cy="136110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0C22B4-5D62-4D19-BAD1-A234A0DA5B0B}" type="datetimeFigureOut">
              <a:rPr lang="zh-CN" altLang="en-US" smtClean="0"/>
              <a:pPr/>
              <a:t>2017/5/25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EF17AD-97AD-4662-BCE0-019F1F2A533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5EF17AD-97AD-4662-BCE0-019F1F2A5337}" type="slidenum">
              <a:rPr lang="zh-CN" altLang="en-US" smtClean="0"/>
              <a:pPr/>
              <a:t>6</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C511D6AB-BC29-496C-9673-2A1FC1197C9E}" type="slidenum">
              <a:rPr lang="zh-CN" altLang="en-US"/>
              <a:pPr/>
              <a:t>46</a:t>
            </a:fld>
            <a:endParaRPr lang="zh-CN" altLang="en-US"/>
          </a:p>
        </p:txBody>
      </p:sp>
      <p:sp>
        <p:nvSpPr>
          <p:cNvPr id="25602"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5603"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012827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C511D6AB-BC29-496C-9673-2A1FC1197C9E}" type="slidenum">
              <a:rPr lang="zh-CN" altLang="en-US"/>
              <a:pPr/>
              <a:t>47</a:t>
            </a:fld>
            <a:endParaRPr lang="zh-CN" altLang="en-US"/>
          </a:p>
        </p:txBody>
      </p:sp>
      <p:sp>
        <p:nvSpPr>
          <p:cNvPr id="25602"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5603"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36585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C511D6AB-BC29-496C-9673-2A1FC1197C9E}" type="slidenum">
              <a:rPr lang="zh-CN" altLang="en-US"/>
              <a:pPr/>
              <a:t>48</a:t>
            </a:fld>
            <a:endParaRPr lang="zh-CN" altLang="en-US"/>
          </a:p>
        </p:txBody>
      </p:sp>
      <p:sp>
        <p:nvSpPr>
          <p:cNvPr id="25602"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5603"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912673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C511D6AB-BC29-496C-9673-2A1FC1197C9E}" type="slidenum">
              <a:rPr lang="zh-CN" altLang="en-US"/>
              <a:pPr/>
              <a:t>49</a:t>
            </a:fld>
            <a:endParaRPr lang="zh-CN" altLang="en-US"/>
          </a:p>
        </p:txBody>
      </p:sp>
      <p:sp>
        <p:nvSpPr>
          <p:cNvPr id="25602"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5603"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46341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C511D6AB-BC29-496C-9673-2A1FC1197C9E}" type="slidenum">
              <a:rPr lang="zh-CN" altLang="en-US"/>
              <a:pPr/>
              <a:t>50</a:t>
            </a:fld>
            <a:endParaRPr lang="zh-CN" altLang="en-US"/>
          </a:p>
        </p:txBody>
      </p:sp>
      <p:sp>
        <p:nvSpPr>
          <p:cNvPr id="25602"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5603"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70752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5EF17AD-97AD-4662-BCE0-019F1F2A5337}" type="slidenum">
              <a:rPr lang="zh-CN" altLang="en-US" smtClean="0"/>
              <a:pPr/>
              <a:t>27</a:t>
            </a:fld>
            <a:endParaRPr lang="zh-CN" altLang="en-US"/>
          </a:p>
        </p:txBody>
      </p:sp>
    </p:spTree>
    <p:extLst>
      <p:ext uri="{BB962C8B-B14F-4D97-AF65-F5344CB8AC3E}">
        <p14:creationId xmlns:p14="http://schemas.microsoft.com/office/powerpoint/2010/main" val="377042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953308D7-48B1-4656-A94C-6B719B4EA6D1}" type="slidenum">
              <a:rPr lang="zh-CN" altLang="en-US"/>
              <a:pPr/>
              <a:t>37</a:t>
            </a:fld>
            <a:endParaRPr lang="zh-CN" altLang="en-US"/>
          </a:p>
        </p:txBody>
      </p:sp>
      <p:sp>
        <p:nvSpPr>
          <p:cNvPr id="17410"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17411"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bwMode="auto">
          <a:noFill/>
          <a:ln>
            <a:miter lim="800000"/>
            <a:headEnd/>
            <a:tailEnd/>
          </a:ln>
        </p:spPr>
        <p:txBody>
          <a:bodyPr/>
          <a:lstStyle/>
          <a:p>
            <a:fld id="{FF0D5269-2003-4D0B-8862-358173C7EA18}" type="slidenum">
              <a:rPr lang="zh-CN" altLang="en-US"/>
              <a:pPr/>
              <a:t>38</a:t>
            </a:fld>
            <a:endParaRPr lang="zh-CN" altLang="en-US"/>
          </a:p>
        </p:txBody>
      </p:sp>
      <p:sp>
        <p:nvSpPr>
          <p:cNvPr id="19458"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19459"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bwMode="auto">
          <a:noFill/>
          <a:ln>
            <a:miter lim="800000"/>
            <a:headEnd/>
            <a:tailEnd/>
          </a:ln>
        </p:spPr>
        <p:txBody>
          <a:bodyPr/>
          <a:lstStyle/>
          <a:p>
            <a:fld id="{1E0D3C22-AF60-4133-867B-571E9DB883E0}" type="slidenum">
              <a:rPr lang="zh-CN" altLang="en-US"/>
              <a:pPr/>
              <a:t>39</a:t>
            </a:fld>
            <a:endParaRPr lang="zh-CN" altLang="en-US"/>
          </a:p>
        </p:txBody>
      </p:sp>
      <p:sp>
        <p:nvSpPr>
          <p:cNvPr id="21506"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1507"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ln>
            <a:miter lim="800000"/>
            <a:headEnd/>
            <a:tailEnd/>
          </a:ln>
        </p:spPr>
        <p:txBody>
          <a:bodyPr/>
          <a:lstStyle/>
          <a:p>
            <a:fld id="{BEB6961F-B5F3-47B8-A30B-0551332C01C0}" type="slidenum">
              <a:rPr lang="zh-CN" altLang="en-US"/>
              <a:pPr/>
              <a:t>40</a:t>
            </a:fld>
            <a:endParaRPr lang="zh-CN" altLang="en-US"/>
          </a:p>
        </p:txBody>
      </p:sp>
      <p:sp>
        <p:nvSpPr>
          <p:cNvPr id="23554"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3555"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C511D6AB-BC29-496C-9673-2A1FC1197C9E}" type="slidenum">
              <a:rPr lang="zh-CN" altLang="en-US"/>
              <a:pPr/>
              <a:t>41</a:t>
            </a:fld>
            <a:endParaRPr lang="zh-CN" altLang="en-US"/>
          </a:p>
        </p:txBody>
      </p:sp>
      <p:sp>
        <p:nvSpPr>
          <p:cNvPr id="25602"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5603"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C511D6AB-BC29-496C-9673-2A1FC1197C9E}" type="slidenum">
              <a:rPr lang="zh-CN" altLang="en-US"/>
              <a:pPr/>
              <a:t>44</a:t>
            </a:fld>
            <a:endParaRPr lang="zh-CN" altLang="en-US"/>
          </a:p>
        </p:txBody>
      </p:sp>
      <p:sp>
        <p:nvSpPr>
          <p:cNvPr id="25602"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5603"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94845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C511D6AB-BC29-496C-9673-2A1FC1197C9E}" type="slidenum">
              <a:rPr lang="zh-CN" altLang="en-US"/>
              <a:pPr/>
              <a:t>45</a:t>
            </a:fld>
            <a:endParaRPr lang="zh-CN" altLang="en-US"/>
          </a:p>
        </p:txBody>
      </p:sp>
      <p:sp>
        <p:nvSpPr>
          <p:cNvPr id="25602"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25603" name="Rectangle 3"/>
          <p:cNvSpPr>
            <a:spLocks noGrp="1" noChangeArrowheads="1"/>
          </p:cNvSpPr>
          <p:nvPr>
            <p:ph type="body" idx="4294967295"/>
          </p:nvPr>
        </p:nvSpPr>
        <p:spPr bwMode="auto">
          <a:noFill/>
          <a:ln/>
        </p:spPr>
        <p:txBody>
          <a:bodyPr wrap="square"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45351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5013" y="80963"/>
            <a:ext cx="8229600" cy="900112"/>
          </a:xfrm>
        </p:spPr>
        <p:txBody>
          <a:bodyPr/>
          <a:lstStyle/>
          <a:p>
            <a:r>
              <a:rPr lang="zh-CN" altLang="en-US" noProof="1"/>
              <a:t>单击此处编辑母版标题样式</a:t>
            </a:r>
          </a:p>
        </p:txBody>
      </p:sp>
      <p:sp>
        <p:nvSpPr>
          <p:cNvPr id="3" name="表格占位符 2"/>
          <p:cNvSpPr>
            <a:spLocks noGrp="1"/>
          </p:cNvSpPr>
          <p:nvPr>
            <p:ph type="tbl" idx="1"/>
          </p:nvPr>
        </p:nvSpPr>
        <p:spPr>
          <a:xfrm>
            <a:off x="755650" y="1276350"/>
            <a:ext cx="7931150" cy="5248275"/>
          </a:xfrm>
        </p:spPr>
        <p:txBody>
          <a:bodyPr/>
          <a:lstStyle/>
          <a:p>
            <a:pPr lvl="0"/>
            <a:endParaRPr lang="zh-CN" altLang="en-US" noProof="0"/>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D2ED9369-FF87-4C81-BEE2-702FFCDA37FC}" type="slidenum">
              <a:rPr lang="zh-CN" altLang="en-US"/>
              <a:pPr/>
              <a:t>‹#›</a:t>
            </a:fld>
            <a:endParaRPr lang="zh-CN" altLang="en-US"/>
          </a:p>
        </p:txBody>
      </p:sp>
    </p:spTree>
  </p:cSld>
  <p:clrMapOvr>
    <a:masterClrMapping/>
  </p:clrMapOvr>
  <p:transition spd="med">
    <p:newsfla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2017/5/25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2017/5/25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2017/5/25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2017/5/25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2924944"/>
            <a:ext cx="7772400" cy="864096"/>
          </a:xfrm>
        </p:spPr>
        <p:txBody>
          <a:bodyPr>
            <a:normAutofit/>
          </a:bodyPr>
          <a:lstStyle/>
          <a:p>
            <a:r>
              <a:rPr lang="zh-CN" altLang="en-US" sz="4000" dirty="0">
                <a:latin typeface="微软雅黑" pitchFamily="34" charset="-122"/>
                <a:ea typeface="微软雅黑" pitchFamily="34" charset="-122"/>
              </a:rPr>
              <a:t>第七章</a:t>
            </a:r>
          </a:p>
        </p:txBody>
      </p:sp>
      <p:sp>
        <p:nvSpPr>
          <p:cNvPr id="5" name="副标题 4"/>
          <p:cNvSpPr>
            <a:spLocks noGrp="1"/>
          </p:cNvSpPr>
          <p:nvPr>
            <p:ph type="subTitle" idx="1"/>
          </p:nvPr>
        </p:nvSpPr>
        <p:spPr>
          <a:xfrm>
            <a:off x="1371600" y="4149080"/>
            <a:ext cx="6400800" cy="576064"/>
          </a:xfrm>
        </p:spPr>
        <p:txBody>
          <a:bodyPr>
            <a:normAutofit lnSpcReduction="10000"/>
          </a:bodyPr>
          <a:lstStyle/>
          <a:p>
            <a:r>
              <a:rPr lang="en-US" altLang="zh-CN" dirty="0" err="1">
                <a:solidFill>
                  <a:schemeClr val="tx1"/>
                </a:solidFill>
                <a:latin typeface="微软雅黑" pitchFamily="34" charset="-122"/>
                <a:ea typeface="微软雅黑" pitchFamily="34" charset="-122"/>
              </a:rPr>
              <a:t>Servlet</a:t>
            </a:r>
            <a:r>
              <a:rPr lang="zh-CN" altLang="en-US" dirty="0">
                <a:solidFill>
                  <a:schemeClr val="tx1"/>
                </a:solidFill>
                <a:latin typeface="微软雅黑" pitchFamily="34" charset="-122"/>
                <a:ea typeface="微软雅黑" pitchFamily="34" charset="-122"/>
              </a:rPr>
              <a:t>进阶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r>
              <a:rPr lang="zh-CN" altLang="zh-CN" sz="2800" dirty="0">
                <a:latin typeface="黑体" panose="02010609060101010101" pitchFamily="49" charset="-122"/>
                <a:ea typeface="黑体" panose="02010609060101010101" pitchFamily="49" charset="-122"/>
              </a:rPr>
              <a:t>过滤器创建与配置 </a:t>
            </a:r>
            <a:endParaRPr lang="en-US" altLang="zh-CN" sz="2800" dirty="0">
              <a:latin typeface="黑体" panose="02010609060101010101" pitchFamily="49" charset="-122"/>
              <a:ea typeface="黑体" panose="02010609060101010101" pitchFamily="49" charset="-122"/>
            </a:endParaRPr>
          </a:p>
        </p:txBody>
      </p:sp>
      <p:sp>
        <p:nvSpPr>
          <p:cNvPr id="9" name="Rectangle 2"/>
          <p:cNvSpPr txBox="1">
            <a:spLocks noChangeArrowheads="1"/>
          </p:cNvSpPr>
          <p:nvPr/>
        </p:nvSpPr>
        <p:spPr bwMode="auto">
          <a:xfrm>
            <a:off x="180975" y="1270000"/>
            <a:ext cx="8858250" cy="790575"/>
          </a:xfrm>
          <a:prstGeom prst="rect">
            <a:avLst/>
          </a:prstGeom>
          <a:noFill/>
          <a:ln w="9525">
            <a:noFill/>
            <a:miter lim="800000"/>
            <a:headEnd/>
            <a:tailEnd/>
          </a:ln>
        </p:spPr>
        <p:txBody>
          <a:bodyPr/>
          <a:lstStyle/>
          <a:p>
            <a:pPr marL="342900" indent="-342900" eaLnBrk="0" hangingPunct="0">
              <a:lnSpc>
                <a:spcPct val="150000"/>
              </a:lnSpc>
              <a:spcBef>
                <a:spcPct val="20000"/>
              </a:spcBef>
              <a:buClr>
                <a:srgbClr val="00CC00"/>
              </a:buClr>
              <a:buSzPct val="100000"/>
              <a:buFont typeface="Wingdings" pitchFamily="2" charset="2"/>
              <a:buChar char="n"/>
            </a:pPr>
            <a:r>
              <a:rPr lang="zh-CN" altLang="zh-CN" sz="2000" b="1" dirty="0">
                <a:latin typeface="微软雅黑" pitchFamily="34" charset="-122"/>
                <a:ea typeface="微软雅黑" pitchFamily="34" charset="-122"/>
              </a:rPr>
              <a:t>创建一个过滤器对象需要实现</a:t>
            </a:r>
            <a:r>
              <a:rPr lang="en-US" altLang="zh-CN" sz="2000" b="1" dirty="0" err="1">
                <a:latin typeface="微软雅黑" pitchFamily="34" charset="-122"/>
                <a:ea typeface="微软雅黑" pitchFamily="34" charset="-122"/>
              </a:rPr>
              <a:t>javax.servlet.Filter</a:t>
            </a:r>
            <a:r>
              <a:rPr lang="zh-CN" altLang="zh-CN" sz="2000" b="1" dirty="0">
                <a:latin typeface="微软雅黑" pitchFamily="34" charset="-122"/>
                <a:ea typeface="微软雅黑" pitchFamily="34" charset="-122"/>
              </a:rPr>
              <a:t>接口，同时实现</a:t>
            </a:r>
            <a:r>
              <a:rPr lang="en-US" altLang="zh-CN" sz="2000" b="1" dirty="0">
                <a:latin typeface="微软雅黑" pitchFamily="34" charset="-122"/>
                <a:ea typeface="微软雅黑" pitchFamily="34" charset="-122"/>
              </a:rPr>
              <a:t>Filter</a:t>
            </a:r>
            <a:r>
              <a:rPr lang="zh-CN" altLang="zh-CN" sz="2000" b="1" dirty="0">
                <a:latin typeface="微软雅黑" pitchFamily="34" charset="-122"/>
                <a:ea typeface="微软雅黑" pitchFamily="34" charset="-122"/>
              </a:rPr>
              <a:t>接口的</a:t>
            </a:r>
            <a:r>
              <a:rPr lang="en-US" altLang="zh-CN" sz="2000" b="1" dirty="0">
                <a:latin typeface="微软雅黑" pitchFamily="34" charset="-122"/>
                <a:ea typeface="微软雅黑" pitchFamily="34" charset="-122"/>
              </a:rPr>
              <a:t>3</a:t>
            </a:r>
            <a:r>
              <a:rPr lang="zh-CN" altLang="zh-CN" sz="2000" b="1" dirty="0">
                <a:latin typeface="微软雅黑" pitchFamily="34" charset="-122"/>
                <a:ea typeface="微软雅黑" pitchFamily="34" charset="-122"/>
              </a:rPr>
              <a:t>个方法。</a:t>
            </a:r>
          </a:p>
        </p:txBody>
      </p:sp>
      <p:sp>
        <p:nvSpPr>
          <p:cNvPr id="10" name="流程图: 可选过程 3"/>
          <p:cNvSpPr>
            <a:spLocks noChangeArrowheads="1"/>
          </p:cNvSpPr>
          <p:nvPr/>
        </p:nvSpPr>
        <p:spPr bwMode="auto">
          <a:xfrm>
            <a:off x="442913" y="2276475"/>
            <a:ext cx="8439150" cy="1473200"/>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a:latin typeface="微软雅黑" pitchFamily="34" charset="-122"/>
                <a:ea typeface="微软雅黑" pitchFamily="34" charset="-122"/>
              </a:rPr>
              <a:t>//</a:t>
            </a:r>
            <a:r>
              <a:rPr lang="zh-CN" altLang="zh-CN">
                <a:latin typeface="微软雅黑" pitchFamily="34" charset="-122"/>
                <a:ea typeface="微软雅黑" pitchFamily="34" charset="-122"/>
              </a:rPr>
              <a:t>初始化方法</a:t>
            </a:r>
            <a:endParaRPr lang="en-US" altLang="zh-CN">
              <a:latin typeface="微软雅黑" pitchFamily="34" charset="-122"/>
              <a:ea typeface="微软雅黑" pitchFamily="34" charset="-122"/>
            </a:endParaRPr>
          </a:p>
          <a:p>
            <a:r>
              <a:rPr lang="en-US" altLang="zh-CN" b="1">
                <a:latin typeface="微软雅黑" pitchFamily="34" charset="-122"/>
                <a:ea typeface="微软雅黑" pitchFamily="34" charset="-122"/>
              </a:rPr>
              <a:t>public</a:t>
            </a:r>
            <a:r>
              <a:rPr lang="en-US" altLang="zh-CN">
                <a:latin typeface="微软雅黑" pitchFamily="34" charset="-122"/>
                <a:ea typeface="微软雅黑" pitchFamily="34" charset="-122"/>
              </a:rPr>
              <a:t> </a:t>
            </a:r>
            <a:r>
              <a:rPr lang="en-US" altLang="zh-CN" b="1">
                <a:latin typeface="微软雅黑" pitchFamily="34" charset="-122"/>
                <a:ea typeface="微软雅黑" pitchFamily="34" charset="-122"/>
              </a:rPr>
              <a:t>void</a:t>
            </a:r>
            <a:r>
              <a:rPr lang="en-US" altLang="zh-CN">
                <a:latin typeface="微软雅黑" pitchFamily="34" charset="-122"/>
                <a:ea typeface="微软雅黑" pitchFamily="34" charset="-122"/>
              </a:rPr>
              <a:t> init(FilterConfig config) </a:t>
            </a:r>
            <a:r>
              <a:rPr lang="en-US" altLang="zh-CN" b="1">
                <a:latin typeface="微软雅黑" pitchFamily="34" charset="-122"/>
                <a:ea typeface="微软雅黑" pitchFamily="34" charset="-122"/>
              </a:rPr>
              <a:t>throws</a:t>
            </a:r>
            <a:r>
              <a:rPr lang="en-US" altLang="zh-CN">
                <a:latin typeface="微软雅黑" pitchFamily="34" charset="-122"/>
                <a:ea typeface="微软雅黑" pitchFamily="34" charset="-122"/>
              </a:rPr>
              <a:t> ServletException {	</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a:t>
            </a:r>
            <a:r>
              <a:rPr lang="zh-CN" altLang="zh-CN">
                <a:latin typeface="微软雅黑" pitchFamily="34" charset="-122"/>
                <a:ea typeface="微软雅黑" pitchFamily="34" charset="-122"/>
              </a:rPr>
              <a:t>初始化处理</a:t>
            </a:r>
          </a:p>
          <a:p>
            <a:r>
              <a:rPr lang="en-US" altLang="zh-CN">
                <a:latin typeface="微软雅黑" pitchFamily="34" charset="-122"/>
                <a:ea typeface="微软雅黑" pitchFamily="34" charset="-122"/>
              </a:rPr>
              <a:t>}</a:t>
            </a:r>
            <a:endParaRPr lang="zh-CN" altLang="zh-CN">
              <a:latin typeface="微软雅黑" pitchFamily="34" charset="-122"/>
              <a:ea typeface="微软雅黑" pitchFamily="34" charset="-122"/>
            </a:endParaRPr>
          </a:p>
          <a:p>
            <a:endParaRPr lang="zh-CN" altLang="zh-CN">
              <a:latin typeface="微软雅黑" pitchFamily="34" charset="-122"/>
              <a:ea typeface="微软雅黑" pitchFamily="34" charset="-122"/>
            </a:endParaRPr>
          </a:p>
        </p:txBody>
      </p:sp>
      <p:sp>
        <p:nvSpPr>
          <p:cNvPr id="11" name="流程图: 可选过程 3"/>
          <p:cNvSpPr>
            <a:spLocks noChangeArrowheads="1"/>
          </p:cNvSpPr>
          <p:nvPr/>
        </p:nvSpPr>
        <p:spPr bwMode="auto">
          <a:xfrm>
            <a:off x="286485" y="2518354"/>
            <a:ext cx="8439150" cy="1909401"/>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过滤处理方法</a:t>
            </a:r>
          </a:p>
          <a:p>
            <a:r>
              <a:rPr lang="en-US" altLang="zh-CN" b="1" dirty="0">
                <a:latin typeface="微软雅黑" pitchFamily="34" charset="-122"/>
                <a:ea typeface="微软雅黑" pitchFamily="34" charset="-122"/>
              </a:rPr>
              <a:t>public</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void</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doFilter</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ServletRequest</a:t>
            </a:r>
            <a:r>
              <a:rPr lang="en-US" altLang="zh-CN" dirty="0">
                <a:latin typeface="微软雅黑" pitchFamily="34" charset="-122"/>
                <a:ea typeface="微软雅黑" pitchFamily="34" charset="-122"/>
              </a:rPr>
              <a:t> request, </a:t>
            </a:r>
            <a:r>
              <a:rPr lang="en-US" altLang="zh-CN" dirty="0" err="1">
                <a:latin typeface="微软雅黑" pitchFamily="34" charset="-122"/>
                <a:ea typeface="微软雅黑" pitchFamily="34" charset="-122"/>
              </a:rPr>
              <a:t>ServletResponse</a:t>
            </a:r>
            <a:r>
              <a:rPr lang="en-US" altLang="zh-CN" dirty="0">
                <a:latin typeface="微软雅黑" pitchFamily="34" charset="-122"/>
                <a:ea typeface="微软雅黑" pitchFamily="34" charset="-122"/>
              </a:rPr>
              <a:t> response,</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FilterChain</a:t>
            </a:r>
            <a:r>
              <a:rPr lang="en-US" altLang="zh-CN" dirty="0">
                <a:latin typeface="微软雅黑" pitchFamily="34" charset="-122"/>
                <a:ea typeface="微软雅黑" pitchFamily="34" charset="-122"/>
              </a:rPr>
              <a:t> chain) </a:t>
            </a:r>
            <a:r>
              <a:rPr lang="en-US" altLang="zh-CN" b="1" dirty="0">
                <a:latin typeface="微软雅黑" pitchFamily="34" charset="-122"/>
                <a:ea typeface="微软雅黑" pitchFamily="34" charset="-122"/>
              </a:rPr>
              <a:t>throws</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IOException</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ServletException</a:t>
            </a: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过滤器处理</a:t>
            </a: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chain.doFilter</a:t>
            </a:r>
            <a:r>
              <a:rPr lang="en-US" altLang="zh-CN" dirty="0">
                <a:latin typeface="微软雅黑" pitchFamily="34" charset="-122"/>
                <a:ea typeface="微软雅黑" pitchFamily="34" charset="-122"/>
              </a:rPr>
              <a:t>(request, response);</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 </a:t>
            </a:r>
          </a:p>
        </p:txBody>
      </p:sp>
      <p:sp>
        <p:nvSpPr>
          <p:cNvPr id="14" name="流程图: 可选过程 3"/>
          <p:cNvSpPr>
            <a:spLocks noChangeArrowheads="1"/>
          </p:cNvSpPr>
          <p:nvPr/>
        </p:nvSpPr>
        <p:spPr bwMode="auto">
          <a:xfrm>
            <a:off x="320881" y="2838223"/>
            <a:ext cx="8439150" cy="1474788"/>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初始化方法</a:t>
            </a:r>
            <a:endParaRPr lang="en-US" altLang="zh-CN" dirty="0">
              <a:latin typeface="微软雅黑" pitchFamily="34" charset="-122"/>
              <a:ea typeface="微软雅黑" pitchFamily="34" charset="-122"/>
            </a:endParaRPr>
          </a:p>
          <a:p>
            <a:r>
              <a:rPr lang="en-US" altLang="zh-CN" b="1" dirty="0">
                <a:latin typeface="微软雅黑" pitchFamily="34" charset="-122"/>
                <a:ea typeface="微软雅黑" pitchFamily="34" charset="-122"/>
              </a:rPr>
              <a:t>public</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void</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init</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FilterConfig</a:t>
            </a:r>
            <a:r>
              <a:rPr lang="en-US" altLang="zh-CN" dirty="0">
                <a:latin typeface="微软雅黑" pitchFamily="34" charset="-122"/>
                <a:ea typeface="微软雅黑" pitchFamily="34" charset="-122"/>
              </a:rPr>
              <a:t> config) </a:t>
            </a:r>
            <a:r>
              <a:rPr lang="en-US" altLang="zh-CN" b="1" dirty="0">
                <a:latin typeface="微软雅黑" pitchFamily="34" charset="-122"/>
                <a:ea typeface="微软雅黑" pitchFamily="34" charset="-122"/>
              </a:rPr>
              <a:t>throws</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ServletException</a:t>
            </a:r>
            <a:r>
              <a:rPr lang="en-US" altLang="zh-CN" dirty="0">
                <a:latin typeface="微软雅黑" pitchFamily="34" charset="-122"/>
                <a:ea typeface="微软雅黑" pitchFamily="34" charset="-122"/>
              </a:rPr>
              <a:t> {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初始化处理</a:t>
            </a:r>
          </a:p>
          <a:p>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endParaRPr lang="zh-CN" altLang="zh-CN" dirty="0">
              <a:latin typeface="微软雅黑" pitchFamily="34" charset="-122"/>
              <a:ea typeface="微软雅黑" pitchFamily="34" charset="-122"/>
            </a:endParaRPr>
          </a:p>
        </p:txBody>
      </p:sp>
      <p:grpSp>
        <p:nvGrpSpPr>
          <p:cNvPr id="2" name="组 2"/>
          <p:cNvGrpSpPr>
            <a:grpSpLocks/>
          </p:cNvGrpSpPr>
          <p:nvPr/>
        </p:nvGrpSpPr>
        <p:grpSpPr bwMode="auto">
          <a:xfrm>
            <a:off x="396875" y="4597401"/>
            <a:ext cx="8419531" cy="1709975"/>
            <a:chOff x="352196" y="5527798"/>
            <a:chExt cx="8420593" cy="1710979"/>
          </a:xfrm>
        </p:grpSpPr>
        <p:pic>
          <p:nvPicPr>
            <p:cNvPr id="35847" name="图片 8" descr="说明副本.png"/>
            <p:cNvPicPr>
              <a:picLocks noChangeAspect="1" noChangeArrowheads="1"/>
            </p:cNvPicPr>
            <p:nvPr/>
          </p:nvPicPr>
          <p:blipFill>
            <a:blip r:embed="rId2" cstate="print"/>
            <a:srcRect/>
            <a:stretch>
              <a:fillRect/>
            </a:stretch>
          </p:blipFill>
          <p:spPr bwMode="auto">
            <a:xfrm>
              <a:off x="352196" y="5527798"/>
              <a:ext cx="1965325" cy="901700"/>
            </a:xfrm>
            <a:prstGeom prst="rect">
              <a:avLst/>
            </a:prstGeom>
            <a:noFill/>
            <a:ln w="9525">
              <a:noFill/>
              <a:miter lim="800000"/>
              <a:headEnd/>
              <a:tailEnd/>
            </a:ln>
          </p:spPr>
        </p:pic>
        <p:sp>
          <p:nvSpPr>
            <p:cNvPr id="35848" name="流程图: 可选过程 3"/>
            <p:cNvSpPr>
              <a:spLocks noChangeArrowheads="1"/>
            </p:cNvSpPr>
            <p:nvPr/>
          </p:nvSpPr>
          <p:spPr bwMode="auto">
            <a:xfrm>
              <a:off x="359115" y="6485385"/>
              <a:ext cx="8413674" cy="753392"/>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zh-CN" altLang="zh-CN" sz="1600" b="1" dirty="0">
                  <a:latin typeface="微软雅黑" pitchFamily="34" charset="-122"/>
                  <a:ea typeface="微软雅黑" pitchFamily="34" charset="-122"/>
                </a:rPr>
                <a:t>使用过滤器并不一定要将请求向下传递到下一个过滤器或目标资源，如果业务逻辑需要，也可以在过滤后直接响应给客户端</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ppt_y</p:attrName>
                                        </p:attrNameLst>
                                      </p:cBhvr>
                                      <p:tavLst>
                                        <p:tav tm="0">
                                          <p:val>
                                            <p:strVal val="#ppt_y+#ppt_h*1.125000"/>
                                          </p:val>
                                        </p:tav>
                                        <p:tav tm="100000">
                                          <p:val>
                                            <p:strVal val="#ppt_y"/>
                                          </p:val>
                                        </p:tav>
                                      </p:tavLst>
                                    </p:anim>
                                    <p:animEffect transition="in" filter="wipe(up)">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p:tgtEl>
                                          <p:spTgt spid="11"/>
                                        </p:tgtEl>
                                        <p:attrNameLst>
                                          <p:attrName>ppt_y</p:attrName>
                                        </p:attrNameLst>
                                      </p:cBhvr>
                                      <p:tavLst>
                                        <p:tav tm="0">
                                          <p:val>
                                            <p:strVal val="#ppt_y+#ppt_h*1.125000"/>
                                          </p:val>
                                        </p:tav>
                                        <p:tav tm="100000">
                                          <p:val>
                                            <p:strVal val="#ppt_y"/>
                                          </p:val>
                                        </p:tav>
                                      </p:tavLst>
                                    </p:anim>
                                    <p:animEffect transition="in" filter="wipe(up)">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p:tgtEl>
                                          <p:spTgt spid="14"/>
                                        </p:tgtEl>
                                        <p:attrNameLst>
                                          <p:attrName>ppt_y</p:attrName>
                                        </p:attrNameLst>
                                      </p:cBhvr>
                                      <p:tavLst>
                                        <p:tav tm="0">
                                          <p:val>
                                            <p:strVal val="#ppt_y+#ppt_h*1.125000"/>
                                          </p:val>
                                        </p:tav>
                                        <p:tav tm="100000">
                                          <p:val>
                                            <p:strVal val="#ppt_y"/>
                                          </p:val>
                                        </p:tav>
                                      </p:tavLst>
                                    </p:anim>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P spid="11"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r>
              <a:rPr lang="zh-CN" altLang="zh-CN" sz="2800" dirty="0">
                <a:latin typeface="黑体" panose="02010609060101010101" pitchFamily="49" charset="-122"/>
                <a:ea typeface="黑体" panose="02010609060101010101" pitchFamily="49" charset="-122"/>
              </a:rPr>
              <a:t>过滤器创建与配置 </a:t>
            </a:r>
            <a:endParaRPr lang="en-US" altLang="zh-CN" sz="2800" dirty="0">
              <a:latin typeface="黑体" panose="02010609060101010101" pitchFamily="49" charset="-122"/>
              <a:ea typeface="黑体" panose="02010609060101010101" pitchFamily="49" charset="-122"/>
            </a:endParaRPr>
          </a:p>
        </p:txBody>
      </p:sp>
      <p:sp>
        <p:nvSpPr>
          <p:cNvPr id="9" name="Rectangle 2"/>
          <p:cNvSpPr txBox="1">
            <a:spLocks noChangeArrowheads="1"/>
          </p:cNvSpPr>
          <p:nvPr/>
        </p:nvSpPr>
        <p:spPr bwMode="auto">
          <a:xfrm>
            <a:off x="300038" y="1079500"/>
            <a:ext cx="8666162" cy="1295400"/>
          </a:xfrm>
          <a:prstGeom prst="rect">
            <a:avLst/>
          </a:prstGeom>
          <a:noFill/>
          <a:ln w="9525">
            <a:noFill/>
            <a:miter lim="800000"/>
            <a:headEnd/>
            <a:tailEnd/>
          </a:ln>
        </p:spPr>
        <p:txBody>
          <a:bodyPr/>
          <a:lstStyle/>
          <a:p>
            <a:pPr marL="342900" indent="-342900" eaLnBrk="0" hangingPunct="0">
              <a:lnSpc>
                <a:spcPct val="150000"/>
              </a:lnSpc>
              <a:spcBef>
                <a:spcPct val="20000"/>
              </a:spcBef>
              <a:buClr>
                <a:srgbClr val="00CC00"/>
              </a:buClr>
              <a:buSzPct val="100000"/>
              <a:buFont typeface="Wingdings" pitchFamily="2" charset="2"/>
              <a:buChar char="n"/>
            </a:pPr>
            <a:r>
              <a:rPr lang="zh-CN" altLang="zh-CN" sz="2000" b="1" dirty="0">
                <a:latin typeface="微软雅黑" pitchFamily="34" charset="-122"/>
                <a:ea typeface="微软雅黑" pitchFamily="34" charset="-122"/>
              </a:rPr>
              <a:t>过滤器与</a:t>
            </a:r>
            <a:r>
              <a:rPr lang="en-US" altLang="zh-CN" sz="2000" b="1" dirty="0">
                <a:latin typeface="微软雅黑" pitchFamily="34" charset="-122"/>
                <a:ea typeface="微软雅黑" pitchFamily="34" charset="-122"/>
              </a:rPr>
              <a:t>Servlet</a:t>
            </a:r>
            <a:r>
              <a:rPr lang="zh-CN" altLang="zh-CN" sz="2000" b="1" dirty="0">
                <a:latin typeface="微软雅黑" pitchFamily="34" charset="-122"/>
                <a:ea typeface="微软雅黑" pitchFamily="34" charset="-122"/>
              </a:rPr>
              <a:t>的原理十分相似，在创建之后同样需要在</a:t>
            </a:r>
            <a:r>
              <a:rPr lang="en-US" altLang="zh-CN" sz="2000" b="1" dirty="0">
                <a:latin typeface="微软雅黑" pitchFamily="34" charset="-122"/>
                <a:ea typeface="微软雅黑" pitchFamily="34" charset="-122"/>
              </a:rPr>
              <a:t>web.xml</a:t>
            </a:r>
            <a:r>
              <a:rPr lang="zh-CN" altLang="zh-CN" sz="2000" b="1" dirty="0">
                <a:latin typeface="微软雅黑" pitchFamily="34" charset="-122"/>
                <a:ea typeface="微软雅黑" pitchFamily="34" charset="-122"/>
              </a:rPr>
              <a:t>文件中对其进行配置，过滤器的配置主要分为两个步骤，分别为声明过滤器对象和创建过滤器映射。 </a:t>
            </a:r>
          </a:p>
        </p:txBody>
      </p:sp>
      <p:sp>
        <p:nvSpPr>
          <p:cNvPr id="12" name="流程图: 可选过程 3"/>
          <p:cNvSpPr>
            <a:spLocks noChangeArrowheads="1"/>
          </p:cNvSpPr>
          <p:nvPr/>
        </p:nvSpPr>
        <p:spPr bwMode="auto">
          <a:xfrm>
            <a:off x="431800" y="2565400"/>
            <a:ext cx="8439150" cy="3455988"/>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dirty="0">
                <a:latin typeface="微软雅黑" pitchFamily="34" charset="-122"/>
                <a:ea typeface="微软雅黑" pitchFamily="34" charset="-122"/>
              </a:rPr>
              <a:t>&lt;filter&gt;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&lt;filter-name&gt;</a:t>
            </a:r>
            <a:r>
              <a:rPr lang="en-US" altLang="zh-CN" dirty="0" err="1">
                <a:latin typeface="微软雅黑" pitchFamily="34" charset="-122"/>
                <a:ea typeface="微软雅黑" pitchFamily="34" charset="-122"/>
              </a:rPr>
              <a:t>FirstFilter</a:t>
            </a:r>
            <a:r>
              <a:rPr lang="en-US" altLang="zh-CN" dirty="0">
                <a:latin typeface="微软雅黑" pitchFamily="34" charset="-122"/>
                <a:ea typeface="微软雅黑" pitchFamily="34" charset="-122"/>
              </a:rPr>
              <a:t>&lt;/filter-name&gt;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&lt;!--</a:t>
            </a:r>
            <a:r>
              <a:rPr lang="zh-CN" altLang="zh-CN" dirty="0">
                <a:latin typeface="微软雅黑" pitchFamily="34" charset="-122"/>
                <a:ea typeface="微软雅黑" pitchFamily="34" charset="-122"/>
              </a:rPr>
              <a:t>过滤器的完整类名</a:t>
            </a:r>
            <a:r>
              <a:rPr lang="en-US" altLang="zh-CN" dirty="0">
                <a:latin typeface="微软雅黑" pitchFamily="34" charset="-122"/>
                <a:ea typeface="微软雅黑" pitchFamily="34" charset="-122"/>
              </a:rPr>
              <a:t>--&gt;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&lt;filter-class&gt;</a:t>
            </a:r>
            <a:r>
              <a:rPr lang="en-US" altLang="zh-CN" dirty="0" err="1">
                <a:latin typeface="微软雅黑" pitchFamily="34" charset="-122"/>
                <a:ea typeface="微软雅黑" pitchFamily="34" charset="-122"/>
              </a:rPr>
              <a:t>com.pxy.filter.FirstFilter</a:t>
            </a:r>
            <a:r>
              <a:rPr lang="en-US" altLang="zh-CN" dirty="0">
                <a:latin typeface="微软雅黑" pitchFamily="34" charset="-122"/>
                <a:ea typeface="微软雅黑" pitchFamily="34" charset="-122"/>
              </a:rPr>
              <a:t>&lt;/filter-class&gt;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&lt;/filter&gt;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&lt;!--</a:t>
            </a:r>
            <a:r>
              <a:rPr lang="zh-CN" altLang="zh-CN" dirty="0">
                <a:latin typeface="微软雅黑" pitchFamily="34" charset="-122"/>
                <a:ea typeface="微软雅黑" pitchFamily="34" charset="-122"/>
              </a:rPr>
              <a:t>过滤器映射</a:t>
            </a:r>
            <a:r>
              <a:rPr lang="en-US" altLang="zh-CN" dirty="0">
                <a:latin typeface="微软雅黑" pitchFamily="34" charset="-122"/>
                <a:ea typeface="微软雅黑" pitchFamily="34" charset="-122"/>
              </a:rPr>
              <a:t>--&gt;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&lt;filter-mapping&gt;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&lt;filter-name&gt;</a:t>
            </a:r>
            <a:r>
              <a:rPr lang="en-US" altLang="zh-CN" dirty="0" err="1">
                <a:latin typeface="微软雅黑" pitchFamily="34" charset="-122"/>
                <a:ea typeface="微软雅黑" pitchFamily="34" charset="-122"/>
              </a:rPr>
              <a:t>FirstFilter</a:t>
            </a:r>
            <a:r>
              <a:rPr lang="en-US" altLang="zh-CN" dirty="0">
                <a:latin typeface="微软雅黑" pitchFamily="34" charset="-122"/>
                <a:ea typeface="微软雅黑" pitchFamily="34" charset="-122"/>
              </a:rPr>
              <a:t>&lt;/filter-name&gt;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&lt;</a:t>
            </a:r>
            <a:r>
              <a:rPr lang="en-US" altLang="zh-CN" dirty="0" err="1">
                <a:latin typeface="微软雅黑" pitchFamily="34" charset="-122"/>
                <a:ea typeface="微软雅黑" pitchFamily="34" charset="-122"/>
              </a:rPr>
              <a:t>url</a:t>
            </a:r>
            <a:r>
              <a:rPr lang="en-US" altLang="zh-CN" dirty="0">
                <a:latin typeface="微软雅黑" pitchFamily="34" charset="-122"/>
                <a:ea typeface="微软雅黑" pitchFamily="34" charset="-122"/>
              </a:rPr>
              <a:t>-pattern&gt;/</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&lt;/</a:t>
            </a:r>
            <a:r>
              <a:rPr lang="en-US" altLang="zh-CN" dirty="0" err="1">
                <a:latin typeface="微软雅黑" pitchFamily="34" charset="-122"/>
                <a:ea typeface="微软雅黑" pitchFamily="34" charset="-122"/>
              </a:rPr>
              <a:t>url</a:t>
            </a:r>
            <a:r>
              <a:rPr lang="en-US" altLang="zh-CN" dirty="0">
                <a:latin typeface="微软雅黑" pitchFamily="34" charset="-122"/>
                <a:ea typeface="微软雅黑" pitchFamily="34" charset="-122"/>
              </a:rPr>
              <a:t>-pattern&gt;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&lt;/filter-mapping&gt;</a:t>
            </a:r>
            <a:endParaRPr lang="zh-CN" altLang="zh-CN" dirty="0">
              <a:latin typeface="微软雅黑" pitchFamily="34" charset="-122"/>
              <a:ea typeface="微软雅黑" pitchFamily="34" charset="-122"/>
            </a:endParaRPr>
          </a:p>
        </p:txBody>
      </p:sp>
      <p:sp>
        <p:nvSpPr>
          <p:cNvPr id="13" name="矩形 12"/>
          <p:cNvSpPr>
            <a:spLocks noChangeArrowheads="1"/>
          </p:cNvSpPr>
          <p:nvPr/>
        </p:nvSpPr>
        <p:spPr bwMode="auto">
          <a:xfrm>
            <a:off x="1554163" y="4956175"/>
            <a:ext cx="3889375" cy="360363"/>
          </a:xfrm>
          <a:prstGeom prst="rect">
            <a:avLst/>
          </a:prstGeom>
          <a:solidFill>
            <a:schemeClr val="accent1">
              <a:alpha val="0"/>
            </a:schemeClr>
          </a:solidFill>
          <a:ln w="28575">
            <a:solidFill>
              <a:srgbClr val="FF0000"/>
            </a:solidFill>
            <a:round/>
          </a:ln>
        </p:spPr>
        <p:txBody>
          <a:bodyPr/>
          <a:lstStyle/>
          <a:p>
            <a:pPr>
              <a:buFontTx/>
              <a:buNone/>
              <a:defRPr/>
            </a:pPr>
            <a:endParaRPr lang="zh-CN" altLang="en-US">
              <a:latin typeface="+mn-ea"/>
              <a:ea typeface="+mn-ea"/>
              <a:cs typeface="宋体" charset="0"/>
            </a:endParaRPr>
          </a:p>
        </p:txBody>
      </p:sp>
      <p:sp>
        <p:nvSpPr>
          <p:cNvPr id="17" name="AutoShape 11"/>
          <p:cNvSpPr>
            <a:spLocks noChangeArrowheads="1"/>
          </p:cNvSpPr>
          <p:nvPr/>
        </p:nvSpPr>
        <p:spPr bwMode="auto">
          <a:xfrm>
            <a:off x="5364163" y="4221163"/>
            <a:ext cx="1871662" cy="503237"/>
          </a:xfrm>
          <a:prstGeom prst="wedgeRoundRectCallout">
            <a:avLst>
              <a:gd name="adj1" fmla="val -46667"/>
              <a:gd name="adj2" fmla="val 76565"/>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p>
            <a:pPr latinLnBrk="1"/>
            <a:r>
              <a:rPr lang="zh-CN" altLang="en-US" sz="1600" b="1">
                <a:latin typeface="微软雅黑" pitchFamily="34" charset="-122"/>
                <a:ea typeface="微软雅黑" pitchFamily="34" charset="-122"/>
              </a:rPr>
              <a:t>过滤器拦截范围</a:t>
            </a:r>
            <a:endParaRPr lang="zh-CN" altLang="zh-CN" sz="1600" b="1">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p:tgtEl>
                                          <p:spTgt spid="12"/>
                                        </p:tgtEl>
                                        <p:attrNameLst>
                                          <p:attrName>ppt_y</p:attrName>
                                        </p:attrNameLst>
                                      </p:cBhvr>
                                      <p:tavLst>
                                        <p:tav tm="0">
                                          <p:val>
                                            <p:strVal val="#ppt_y+#ppt_h*1.125000"/>
                                          </p:val>
                                        </p:tav>
                                        <p:tav tm="100000">
                                          <p:val>
                                            <p:strVal val="#ppt_y"/>
                                          </p:val>
                                        </p:tav>
                                      </p:tavLst>
                                    </p:anim>
                                    <p:animEffect transition="in" filter="wipe(up)">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2" grpId="0" animBg="1"/>
      <p:bldP spid="13"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fontScale="90000"/>
          </a:bodyPr>
          <a:lstStyle/>
          <a:p>
            <a:pPr algn="r"/>
            <a:r>
              <a:rPr lang="zh-CN" altLang="zh-CN" sz="2800" dirty="0">
                <a:latin typeface="黑体" panose="02010609060101010101" pitchFamily="49" charset="-122"/>
                <a:ea typeface="黑体" panose="02010609060101010101" pitchFamily="49" charset="-122"/>
              </a:rPr>
              <a:t>实现网站访问计数器的</a:t>
            </a:r>
            <a:r>
              <a:rPr lang="zh-CN" altLang="en-US" sz="2800" dirty="0">
                <a:latin typeface="黑体" panose="02010609060101010101" pitchFamily="49" charset="-122"/>
                <a:ea typeface="黑体" panose="02010609060101010101" pitchFamily="49" charset="-122"/>
              </a:rPr>
              <a:t>过滤器</a:t>
            </a:r>
            <a:endParaRPr lang="en-US" altLang="zh-CN" sz="2800" dirty="0">
              <a:latin typeface="黑体" panose="02010609060101010101" pitchFamily="49" charset="-122"/>
              <a:ea typeface="黑体" panose="02010609060101010101" pitchFamily="49" charset="-122"/>
            </a:endParaRPr>
          </a:p>
        </p:txBody>
      </p:sp>
      <p:grpSp>
        <p:nvGrpSpPr>
          <p:cNvPr id="2" name="组 6"/>
          <p:cNvGrpSpPr>
            <a:grpSpLocks/>
          </p:cNvGrpSpPr>
          <p:nvPr/>
        </p:nvGrpSpPr>
        <p:grpSpPr bwMode="auto">
          <a:xfrm>
            <a:off x="303213" y="2205038"/>
            <a:ext cx="8567737" cy="3168650"/>
            <a:chOff x="303213" y="1125538"/>
            <a:chExt cx="8567737" cy="3168299"/>
          </a:xfrm>
        </p:grpSpPr>
        <p:sp>
          <p:nvSpPr>
            <p:cNvPr id="37891" name="流程图: 可选过程 3"/>
            <p:cNvSpPr>
              <a:spLocks noChangeArrowheads="1"/>
            </p:cNvSpPr>
            <p:nvPr/>
          </p:nvSpPr>
          <p:spPr bwMode="auto">
            <a:xfrm>
              <a:off x="431800" y="2060559"/>
              <a:ext cx="8439150" cy="2233278"/>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a:latin typeface="微软雅黑" pitchFamily="34" charset="-122"/>
                  <a:ea typeface="微软雅黑" pitchFamily="34" charset="-122"/>
                </a:rPr>
                <a:t>CounrtFilter.java</a:t>
              </a:r>
              <a:r>
                <a:rPr lang="zh-CN" altLang="zh-CN">
                  <a:latin typeface="微软雅黑" pitchFamily="34" charset="-122"/>
                  <a:ea typeface="微软雅黑" pitchFamily="34" charset="-122"/>
                </a:rPr>
                <a:t>代码:</a:t>
              </a:r>
              <a:endParaRPr lang="en-US" altLang="zh-CN" b="1">
                <a:latin typeface="微软雅黑" pitchFamily="34" charset="-122"/>
                <a:ea typeface="微软雅黑" pitchFamily="34" charset="-122"/>
              </a:endParaRPr>
            </a:p>
            <a:p>
              <a:r>
                <a:rPr lang="en-US" altLang="zh-CN" b="1">
                  <a:latin typeface="微软雅黑" pitchFamily="34" charset="-122"/>
                  <a:ea typeface="微软雅黑" pitchFamily="34" charset="-122"/>
                </a:rPr>
                <a:t>private</a:t>
              </a:r>
              <a:r>
                <a:rPr lang="en-US" altLang="zh-CN">
                  <a:latin typeface="微软雅黑" pitchFamily="34" charset="-122"/>
                  <a:ea typeface="微软雅黑" pitchFamily="34" charset="-122"/>
                </a:rPr>
                <a:t> </a:t>
              </a:r>
              <a:r>
                <a:rPr lang="en-US" altLang="zh-CN" b="1">
                  <a:latin typeface="微软雅黑" pitchFamily="34" charset="-122"/>
                  <a:ea typeface="微软雅黑" pitchFamily="34" charset="-122"/>
                </a:rPr>
                <a:t>int</a:t>
              </a:r>
              <a:r>
                <a:rPr lang="en-US" altLang="zh-CN">
                  <a:latin typeface="微软雅黑" pitchFamily="34" charset="-122"/>
                  <a:ea typeface="微软雅黑" pitchFamily="34" charset="-122"/>
                </a:rPr>
                <a:t> count;//</a:t>
              </a:r>
              <a:r>
                <a:rPr lang="zh-CN" altLang="zh-CN">
                  <a:latin typeface="微软雅黑" pitchFamily="34" charset="-122"/>
                  <a:ea typeface="微软雅黑" pitchFamily="34" charset="-122"/>
                </a:rPr>
                <a:t>来访数量</a:t>
              </a:r>
            </a:p>
            <a:p>
              <a:r>
                <a:rPr lang="en-US" altLang="zh-CN" b="1">
                  <a:latin typeface="微软雅黑" pitchFamily="34" charset="-122"/>
                  <a:ea typeface="微软雅黑" pitchFamily="34" charset="-122"/>
                </a:rPr>
                <a:t>public</a:t>
              </a:r>
              <a:r>
                <a:rPr lang="en-US" altLang="zh-CN">
                  <a:latin typeface="微软雅黑" pitchFamily="34" charset="-122"/>
                  <a:ea typeface="微软雅黑" pitchFamily="34" charset="-122"/>
                </a:rPr>
                <a:t> </a:t>
              </a:r>
              <a:r>
                <a:rPr lang="en-US" altLang="zh-CN" b="1">
                  <a:latin typeface="微软雅黑" pitchFamily="34" charset="-122"/>
                  <a:ea typeface="微软雅黑" pitchFamily="34" charset="-122"/>
                </a:rPr>
                <a:t>void</a:t>
              </a:r>
              <a:r>
                <a:rPr lang="en-US" altLang="zh-CN">
                  <a:latin typeface="微软雅黑" pitchFamily="34" charset="-122"/>
                  <a:ea typeface="微软雅黑" pitchFamily="34" charset="-122"/>
                </a:rPr>
                <a:t> init(FilterConfig filterConfig) </a:t>
              </a:r>
              <a:r>
                <a:rPr lang="en-US" altLang="zh-CN" b="1">
                  <a:latin typeface="微软雅黑" pitchFamily="34" charset="-122"/>
                  <a:ea typeface="微软雅黑" pitchFamily="34" charset="-122"/>
                </a:rPr>
                <a:t>throws</a:t>
              </a:r>
              <a:r>
                <a:rPr lang="en-US" altLang="zh-CN">
                  <a:latin typeface="微软雅黑" pitchFamily="34" charset="-122"/>
                  <a:ea typeface="微软雅黑" pitchFamily="34" charset="-122"/>
                </a:rPr>
                <a:t> ServletException {</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a:t>
              </a:r>
              <a:r>
                <a:rPr lang="zh-CN" altLang="zh-CN">
                  <a:latin typeface="微软雅黑" pitchFamily="34" charset="-122"/>
                  <a:ea typeface="微软雅黑" pitchFamily="34" charset="-122"/>
                </a:rPr>
                <a:t>获取过滤器初始化参数</a:t>
              </a:r>
            </a:p>
            <a:p>
              <a:r>
                <a:rPr lang="en-US" altLang="zh-CN">
                  <a:latin typeface="微软雅黑" pitchFamily="34" charset="-122"/>
                  <a:ea typeface="微软雅黑" pitchFamily="34" charset="-122"/>
                </a:rPr>
                <a:t>	String param=filterConfig.getInitParameter(“count”);</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count=Integer.</a:t>
              </a:r>
              <a:r>
                <a:rPr lang="en-US" altLang="zh-CN" i="1">
                  <a:latin typeface="微软雅黑" pitchFamily="34" charset="-122"/>
                  <a:ea typeface="微软雅黑" pitchFamily="34" charset="-122"/>
                </a:rPr>
                <a:t>valueOf</a:t>
              </a:r>
              <a:r>
                <a:rPr lang="en-US" altLang="zh-CN">
                  <a:latin typeface="微软雅黑" pitchFamily="34" charset="-122"/>
                  <a:ea typeface="微软雅黑" pitchFamily="34" charset="-122"/>
                </a:rPr>
                <a:t>(param);</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a:t>
              </a:r>
              <a:endParaRPr lang="zh-CN" altLang="zh-CN">
                <a:latin typeface="微软雅黑" pitchFamily="34" charset="-122"/>
                <a:ea typeface="微软雅黑" pitchFamily="34" charset="-122"/>
              </a:endParaRPr>
            </a:p>
          </p:txBody>
        </p:sp>
        <p:pic>
          <p:nvPicPr>
            <p:cNvPr id="37892" name="Picture 5" descr="示例副本"/>
            <p:cNvPicPr>
              <a:picLocks noChangeAspect="1" noChangeArrowheads="1"/>
            </p:cNvPicPr>
            <p:nvPr/>
          </p:nvPicPr>
          <p:blipFill>
            <a:blip r:embed="rId2" cstate="print"/>
            <a:srcRect/>
            <a:stretch>
              <a:fillRect/>
            </a:stretch>
          </p:blipFill>
          <p:spPr bwMode="auto">
            <a:xfrm>
              <a:off x="303213" y="1125538"/>
              <a:ext cx="1965325" cy="901700"/>
            </a:xfrm>
            <a:prstGeom prst="rect">
              <a:avLst/>
            </a:prstGeom>
            <a:noFill/>
            <a:ln w="9525">
              <a:noFill/>
              <a:miter lim="800000"/>
              <a:headEnd/>
              <a:tailEnd/>
            </a:ln>
          </p:spPr>
        </p:pic>
      </p:grpSp>
      <p:sp>
        <p:nvSpPr>
          <p:cNvPr id="12" name="Rectangle 2"/>
          <p:cNvSpPr txBox="1">
            <a:spLocks noChangeArrowheads="1"/>
          </p:cNvSpPr>
          <p:nvPr/>
        </p:nvSpPr>
        <p:spPr bwMode="auto">
          <a:xfrm>
            <a:off x="180975" y="1270000"/>
            <a:ext cx="8858250" cy="790575"/>
          </a:xfrm>
          <a:prstGeom prst="rect">
            <a:avLst/>
          </a:prstGeom>
          <a:noFill/>
          <a:ln w="9525">
            <a:noFill/>
            <a:miter lim="800000"/>
            <a:headEnd/>
            <a:tailEnd/>
          </a:ln>
        </p:spPr>
        <p:txBody>
          <a:bodyPr/>
          <a:lstStyle/>
          <a:p>
            <a:pPr marL="342900" indent="-342900" eaLnBrk="0" hangingPunct="0">
              <a:lnSpc>
                <a:spcPct val="150000"/>
              </a:lnSpc>
              <a:spcBef>
                <a:spcPct val="20000"/>
              </a:spcBef>
              <a:buClr>
                <a:srgbClr val="00CC00"/>
              </a:buClr>
              <a:buSzPct val="100000"/>
              <a:buFont typeface="Wingdings" pitchFamily="2" charset="2"/>
              <a:buChar char="n"/>
            </a:pPr>
            <a:r>
              <a:rPr lang="zh-CN" altLang="zh-CN" sz="2000" b="1" dirty="0">
                <a:latin typeface="微软雅黑" pitchFamily="34" charset="-122"/>
                <a:ea typeface="微软雅黑" pitchFamily="34" charset="-122"/>
              </a:rPr>
              <a:t>创建一个过滤器，实现网站访问计数器的功能，并在</a:t>
            </a:r>
            <a:r>
              <a:rPr lang="en-US" altLang="zh-CN" sz="2000" b="1" dirty="0">
                <a:latin typeface="微软雅黑" pitchFamily="34" charset="-122"/>
                <a:ea typeface="微软雅黑" pitchFamily="34" charset="-122"/>
              </a:rPr>
              <a:t>web.xml</a:t>
            </a:r>
            <a:r>
              <a:rPr lang="zh-CN" altLang="zh-CN" sz="2000" b="1" dirty="0">
                <a:latin typeface="微软雅黑" pitchFamily="34" charset="-122"/>
                <a:ea typeface="微软雅黑" pitchFamily="34" charset="-122"/>
              </a:rPr>
              <a:t>文件的配置中，将网站访问量的初始化值设置为</a:t>
            </a:r>
            <a:r>
              <a:rPr lang="en-US" altLang="zh-CN" sz="2000" b="1" dirty="0">
                <a:latin typeface="微软雅黑" pitchFamily="34" charset="-122"/>
                <a:ea typeface="微软雅黑" pitchFamily="34" charset="-122"/>
              </a:rPr>
              <a:t>3000</a:t>
            </a:r>
            <a:r>
              <a:rPr lang="zh-CN" altLang="zh-CN" sz="2000" b="1" dirty="0">
                <a:latin typeface="微软雅黑" pitchFamily="34" charset="-122"/>
                <a:ea typeface="微软雅黑" pitchFamily="34" charset="-122"/>
              </a:rPr>
              <a:t>。</a:t>
            </a:r>
          </a:p>
        </p:txBody>
      </p:sp>
      <p:sp>
        <p:nvSpPr>
          <p:cNvPr id="13" name="流程图: 可选过程 3"/>
          <p:cNvSpPr>
            <a:spLocks noChangeArrowheads="1"/>
          </p:cNvSpPr>
          <p:nvPr/>
        </p:nvSpPr>
        <p:spPr bwMode="auto">
          <a:xfrm>
            <a:off x="209823" y="1145012"/>
            <a:ext cx="8439150" cy="3086100"/>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b="1" dirty="0">
                <a:latin typeface="微软雅黑" pitchFamily="34" charset="-122"/>
                <a:ea typeface="微软雅黑" pitchFamily="34" charset="-122"/>
              </a:rPr>
              <a:t>public</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void</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doFilter</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ServletRequest</a:t>
            </a:r>
            <a:r>
              <a:rPr lang="en-US" altLang="zh-CN" dirty="0">
                <a:latin typeface="微软雅黑" pitchFamily="34" charset="-122"/>
                <a:ea typeface="微软雅黑" pitchFamily="34" charset="-122"/>
              </a:rPr>
              <a:t> request, </a:t>
            </a:r>
            <a:r>
              <a:rPr lang="en-US" altLang="zh-CN" dirty="0" err="1">
                <a:latin typeface="微软雅黑" pitchFamily="34" charset="-122"/>
                <a:ea typeface="微软雅黑" pitchFamily="34" charset="-122"/>
              </a:rPr>
              <a:t>ServletResponse</a:t>
            </a:r>
            <a:r>
              <a:rPr lang="en-US" altLang="zh-CN" dirty="0">
                <a:latin typeface="微软雅黑" pitchFamily="34" charset="-122"/>
                <a:ea typeface="微软雅黑" pitchFamily="34" charset="-122"/>
              </a:rPr>
              <a:t> response,</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FilterChain</a:t>
            </a:r>
            <a:r>
              <a:rPr lang="en-US" altLang="zh-CN" dirty="0">
                <a:latin typeface="微软雅黑" pitchFamily="34" charset="-122"/>
                <a:ea typeface="微软雅黑" pitchFamily="34" charset="-122"/>
              </a:rPr>
              <a:t> chain) </a:t>
            </a:r>
            <a:r>
              <a:rPr lang="en-US" altLang="zh-CN" b="1" dirty="0">
                <a:latin typeface="微软雅黑" pitchFamily="34" charset="-122"/>
                <a:ea typeface="微软雅黑" pitchFamily="34" charset="-122"/>
              </a:rPr>
              <a:t>throws</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IOException</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ServletException</a:t>
            </a: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count++;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HttpServletRequest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req</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HttpServletRequest</a:t>
            </a:r>
            <a:r>
              <a:rPr lang="en-US" altLang="zh-CN" dirty="0">
                <a:latin typeface="微软雅黑" pitchFamily="34" charset="-122"/>
                <a:ea typeface="微软雅黑" pitchFamily="34" charset="-122"/>
              </a:rPr>
              <a:t>)request;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获取</a:t>
            </a:r>
            <a:r>
              <a:rPr lang="en-US" altLang="zh-CN" dirty="0" err="1">
                <a:latin typeface="微软雅黑" pitchFamily="34" charset="-122"/>
                <a:ea typeface="微软雅黑" pitchFamily="34" charset="-122"/>
              </a:rPr>
              <a:t>ServletContext</a:t>
            </a:r>
            <a:r>
              <a:rPr lang="zh-CN" altLang="zh-CN" dirty="0">
                <a:latin typeface="微软雅黑" pitchFamily="34" charset="-122"/>
                <a:ea typeface="微软雅黑" pitchFamily="34" charset="-122"/>
              </a:rPr>
              <a:t>对象</a:t>
            </a: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ServletContext</a:t>
            </a:r>
            <a:r>
              <a:rPr lang="en-US" altLang="zh-CN" dirty="0">
                <a:latin typeface="微软雅黑" pitchFamily="34" charset="-122"/>
                <a:ea typeface="微软雅黑" pitchFamily="34" charset="-122"/>
              </a:rPr>
              <a:t> context=</a:t>
            </a:r>
            <a:r>
              <a:rPr lang="en-US" altLang="zh-CN" dirty="0" err="1">
                <a:latin typeface="微软雅黑" pitchFamily="34" charset="-122"/>
                <a:ea typeface="微软雅黑" pitchFamily="34" charset="-122"/>
              </a:rPr>
              <a:t>req.getSession</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getServletContext</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context.setAttribute</a:t>
            </a:r>
            <a:r>
              <a:rPr lang="en-US" altLang="zh-CN" dirty="0">
                <a:latin typeface="微软雅黑" pitchFamily="34" charset="-122"/>
                <a:ea typeface="微软雅黑" pitchFamily="34" charset="-122"/>
              </a:rPr>
              <a:t>("count", count);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向下传递请求</a:t>
            </a: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chain.doFilter</a:t>
            </a:r>
            <a:r>
              <a:rPr lang="en-US" altLang="zh-CN" dirty="0">
                <a:latin typeface="微软雅黑" pitchFamily="34" charset="-122"/>
                <a:ea typeface="微软雅黑" pitchFamily="34" charset="-122"/>
              </a:rPr>
              <a:t>(request, response);</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p:tgtEl>
                                          <p:spTgt spid="13"/>
                                        </p:tgtEl>
                                        <p:attrNameLst>
                                          <p:attrName>ppt_y</p:attrName>
                                        </p:attrNameLst>
                                      </p:cBhvr>
                                      <p:tavLst>
                                        <p:tav tm="0">
                                          <p:val>
                                            <p:strVal val="#ppt_y+#ppt_h*1.125000"/>
                                          </p:val>
                                        </p:tav>
                                        <p:tav tm="100000">
                                          <p:val>
                                            <p:strVal val="#ppt_y"/>
                                          </p:val>
                                        </p:tav>
                                      </p:tavLst>
                                    </p:anim>
                                    <p:animEffect transition="in" filter="wipe(up)">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fontScale="90000"/>
          </a:bodyPr>
          <a:lstStyle/>
          <a:p>
            <a:pPr algn="r"/>
            <a:r>
              <a:rPr lang="zh-CN" altLang="zh-CN" sz="2800" dirty="0">
                <a:latin typeface="黑体" panose="02010609060101010101" pitchFamily="49" charset="-122"/>
                <a:ea typeface="黑体" panose="02010609060101010101" pitchFamily="49" charset="-122"/>
              </a:rPr>
              <a:t>实现网站访问计数器的</a:t>
            </a:r>
            <a:r>
              <a:rPr lang="zh-CN" altLang="en-US" sz="2800" dirty="0">
                <a:latin typeface="黑体" panose="02010609060101010101" pitchFamily="49" charset="-122"/>
                <a:ea typeface="黑体" panose="02010609060101010101" pitchFamily="49" charset="-122"/>
              </a:rPr>
              <a:t>过滤器</a:t>
            </a:r>
            <a:endParaRPr lang="en-US" altLang="zh-CN" sz="2800" dirty="0">
              <a:latin typeface="黑体" panose="02010609060101010101" pitchFamily="49" charset="-122"/>
              <a:ea typeface="黑体" panose="02010609060101010101" pitchFamily="49" charset="-122"/>
            </a:endParaRPr>
          </a:p>
        </p:txBody>
      </p:sp>
      <p:grpSp>
        <p:nvGrpSpPr>
          <p:cNvPr id="2" name="组 6"/>
          <p:cNvGrpSpPr>
            <a:grpSpLocks/>
          </p:cNvGrpSpPr>
          <p:nvPr/>
        </p:nvGrpSpPr>
        <p:grpSpPr bwMode="auto">
          <a:xfrm>
            <a:off x="179512" y="908720"/>
            <a:ext cx="8567737" cy="4967287"/>
            <a:chOff x="303213" y="1125538"/>
            <a:chExt cx="8567737" cy="4967676"/>
          </a:xfrm>
        </p:grpSpPr>
        <p:sp>
          <p:nvSpPr>
            <p:cNvPr id="38915" name="流程图: 可选过程 3"/>
            <p:cNvSpPr>
              <a:spLocks noChangeArrowheads="1"/>
            </p:cNvSpPr>
            <p:nvPr/>
          </p:nvSpPr>
          <p:spPr bwMode="auto">
            <a:xfrm>
              <a:off x="431800" y="2060560"/>
              <a:ext cx="8439150" cy="4032654"/>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dirty="0">
                  <a:latin typeface="微软雅黑" pitchFamily="34" charset="-122"/>
                  <a:ea typeface="微软雅黑" pitchFamily="34" charset="-122"/>
                </a:rPr>
                <a:t>IndexServlet.java</a:t>
              </a:r>
              <a:r>
                <a:rPr lang="zh-CN" altLang="zh-CN" dirty="0">
                  <a:latin typeface="微软雅黑" pitchFamily="34" charset="-122"/>
                  <a:ea typeface="微软雅黑" pitchFamily="34" charset="-122"/>
                </a:rPr>
                <a:t>代码：</a:t>
              </a:r>
            </a:p>
            <a:p>
              <a:r>
                <a:rPr lang="en-US" altLang="zh-CN" b="1" dirty="0">
                  <a:latin typeface="微软雅黑" pitchFamily="34" charset="-122"/>
                  <a:ea typeface="微软雅黑" pitchFamily="34" charset="-122"/>
                </a:rPr>
                <a:t>public</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class</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IndexServlet</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extends</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HttpServlet</a:t>
              </a: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public</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void</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doPost</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HttpServletRequest</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request,HttpServletResponse</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esponse</a:t>
              </a:r>
              <a:r>
                <a:rPr lang="en-US" altLang="zh-CN" dirty="0">
                  <a:latin typeface="微软雅黑" pitchFamily="34" charset="-122"/>
                  <a:ea typeface="微软雅黑" pitchFamily="34" charset="-122"/>
                </a:rPr>
                <a:t>)</a:t>
              </a:r>
              <a:r>
                <a:rPr lang="en-US" altLang="zh-CN" b="1" dirty="0">
                  <a:latin typeface="微软雅黑" pitchFamily="34" charset="-122"/>
                  <a:ea typeface="微软雅黑" pitchFamily="34" charset="-122"/>
                </a:rPr>
                <a:t>throws</a:t>
              </a:r>
              <a:r>
                <a:rPr lang="en-US" altLang="zh-CN" dirty="0">
                  <a:latin typeface="微软雅黑" pitchFamily="34" charset="-122"/>
                  <a:ea typeface="微软雅黑" pitchFamily="34" charset="-122"/>
                </a:rPr>
                <a:t> Exception {</a:t>
              </a:r>
              <a:endParaRPr lang="zh-CN" altLang="zh-CN" dirty="0">
                <a:latin typeface="微软雅黑" pitchFamily="34" charset="-122"/>
                <a:ea typeface="微软雅黑" pitchFamily="34" charset="-122"/>
              </a:endParaRPr>
            </a:p>
            <a:p>
              <a:pPr lvl="2"/>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response.setCharacterEncoding</a:t>
              </a:r>
              <a:r>
                <a:rPr lang="en-US" altLang="zh-CN" dirty="0">
                  <a:latin typeface="微软雅黑" pitchFamily="34" charset="-122"/>
                  <a:ea typeface="微软雅黑" pitchFamily="34" charset="-122"/>
                </a:rPr>
                <a:t>("utf-8");</a:t>
              </a:r>
              <a:endParaRPr lang="zh-CN" altLang="zh-CN" dirty="0">
                <a:latin typeface="微软雅黑" pitchFamily="34" charset="-122"/>
                <a:ea typeface="微软雅黑" pitchFamily="34" charset="-122"/>
              </a:endParaRPr>
            </a:p>
            <a:p>
              <a:pPr lvl="2"/>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PrintWriter</a:t>
              </a:r>
              <a:r>
                <a:rPr lang="en-US" altLang="zh-CN" dirty="0">
                  <a:latin typeface="微软雅黑" pitchFamily="34" charset="-122"/>
                  <a:ea typeface="微软雅黑" pitchFamily="34" charset="-122"/>
                </a:rPr>
                <a:t> pw = </a:t>
              </a:r>
              <a:r>
                <a:rPr lang="en-US" altLang="zh-CN" dirty="0" err="1">
                  <a:latin typeface="微软雅黑" pitchFamily="34" charset="-122"/>
                  <a:ea typeface="微软雅黑" pitchFamily="34" charset="-122"/>
                </a:rPr>
                <a:t>response.getWriter</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lvl="2"/>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获取</a:t>
              </a:r>
              <a:r>
                <a:rPr lang="en-US" altLang="zh-CN" dirty="0" err="1">
                  <a:latin typeface="微软雅黑" pitchFamily="34" charset="-122"/>
                  <a:ea typeface="微软雅黑" pitchFamily="34" charset="-122"/>
                </a:rPr>
                <a:t>ServletContext</a:t>
              </a:r>
              <a:r>
                <a:rPr lang="zh-CN" altLang="zh-CN" dirty="0">
                  <a:latin typeface="微软雅黑" pitchFamily="34" charset="-122"/>
                  <a:ea typeface="微软雅黑" pitchFamily="34" charset="-122"/>
                </a:rPr>
                <a:t>上下文对象</a:t>
              </a:r>
            </a:p>
            <a:p>
              <a:pPr lvl="2"/>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ServletContext</a:t>
              </a:r>
              <a:r>
                <a:rPr lang="en-US" altLang="zh-CN" dirty="0">
                  <a:latin typeface="微软雅黑" pitchFamily="34" charset="-122"/>
                  <a:ea typeface="微软雅黑" pitchFamily="34" charset="-122"/>
                </a:rPr>
                <a:t> context=</a:t>
              </a:r>
              <a:r>
                <a:rPr lang="en-US" altLang="zh-CN" b="1" dirty="0" err="1">
                  <a:latin typeface="微软雅黑" pitchFamily="34" charset="-122"/>
                  <a:ea typeface="微软雅黑" pitchFamily="34" charset="-122"/>
                </a:rPr>
                <a:t>this</a:t>
              </a:r>
              <a:r>
                <a:rPr lang="en-US" altLang="zh-CN" dirty="0" err="1">
                  <a:latin typeface="微软雅黑" pitchFamily="34" charset="-122"/>
                  <a:ea typeface="微软雅黑" pitchFamily="34" charset="-122"/>
                </a:rPr>
                <a:t>.getServletContext</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lvl="2"/>
              <a:r>
                <a:rPr lang="en-US" altLang="zh-CN" dirty="0">
                  <a:latin typeface="微软雅黑" pitchFamily="34" charset="-122"/>
                  <a:ea typeface="微软雅黑" pitchFamily="34" charset="-122"/>
                </a:rPr>
                <a:t>	Integer count=(Integer)</a:t>
              </a:r>
              <a:r>
                <a:rPr lang="en-US" altLang="zh-CN" dirty="0" err="1">
                  <a:latin typeface="微软雅黑" pitchFamily="34" charset="-122"/>
                  <a:ea typeface="微软雅黑" pitchFamily="34" charset="-122"/>
                </a:rPr>
                <a:t>context.getAttribute</a:t>
              </a:r>
              <a:r>
                <a:rPr lang="en-US" altLang="zh-CN" dirty="0">
                  <a:latin typeface="微软雅黑" pitchFamily="34" charset="-122"/>
                  <a:ea typeface="微软雅黑" pitchFamily="34" charset="-122"/>
                </a:rPr>
                <a:t>("account");</a:t>
              </a:r>
              <a:endParaRPr lang="zh-CN" altLang="zh-CN" dirty="0">
                <a:latin typeface="微软雅黑" pitchFamily="34" charset="-122"/>
                <a:ea typeface="微软雅黑" pitchFamily="34" charset="-122"/>
              </a:endParaRPr>
            </a:p>
            <a:p>
              <a:pPr lvl="2"/>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pw.println</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您是本网站的第【</a:t>
              </a:r>
              <a:r>
                <a:rPr lang="en-US" altLang="zh-CN" dirty="0">
                  <a:latin typeface="微软雅黑" pitchFamily="34" charset="-122"/>
                  <a:ea typeface="微软雅黑" pitchFamily="34" charset="-122"/>
                </a:rPr>
                <a:t>"+count+"</a:t>
              </a:r>
              <a:r>
                <a:rPr lang="zh-CN" altLang="zh-CN" dirty="0">
                  <a:latin typeface="微软雅黑" pitchFamily="34" charset="-122"/>
                  <a:ea typeface="微软雅黑" pitchFamily="34" charset="-122"/>
                </a:rPr>
                <a:t>】位访客</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pPr lvl="2"/>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pw.close</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p:txBody>
        </p:sp>
        <p:pic>
          <p:nvPicPr>
            <p:cNvPr id="38916" name="Picture 5" descr="示例副本"/>
            <p:cNvPicPr>
              <a:picLocks noChangeAspect="1" noChangeArrowheads="1"/>
            </p:cNvPicPr>
            <p:nvPr/>
          </p:nvPicPr>
          <p:blipFill>
            <a:blip r:embed="rId2" cstate="print"/>
            <a:srcRect/>
            <a:stretch>
              <a:fillRect/>
            </a:stretch>
          </p:blipFill>
          <p:spPr bwMode="auto">
            <a:xfrm>
              <a:off x="303213" y="1125538"/>
              <a:ext cx="1965325" cy="901700"/>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fontScale="90000"/>
          </a:bodyPr>
          <a:lstStyle/>
          <a:p>
            <a:pPr algn="r"/>
            <a:r>
              <a:rPr lang="zh-CN" altLang="zh-CN" sz="2800" dirty="0">
                <a:latin typeface="黑体" panose="02010609060101010101" pitchFamily="49" charset="-122"/>
                <a:ea typeface="黑体" panose="02010609060101010101" pitchFamily="49" charset="-122"/>
              </a:rPr>
              <a:t>实现网站访问计数器的</a:t>
            </a:r>
            <a:r>
              <a:rPr lang="zh-CN" altLang="en-US" sz="2800" dirty="0">
                <a:latin typeface="黑体" panose="02010609060101010101" pitchFamily="49" charset="-122"/>
                <a:ea typeface="黑体" panose="02010609060101010101" pitchFamily="49" charset="-122"/>
              </a:rPr>
              <a:t>过滤器</a:t>
            </a:r>
            <a:endParaRPr lang="en-US" altLang="zh-CN" sz="2800" dirty="0">
              <a:latin typeface="黑体" panose="02010609060101010101" pitchFamily="49" charset="-122"/>
              <a:ea typeface="黑体" panose="02010609060101010101" pitchFamily="49" charset="-122"/>
            </a:endParaRPr>
          </a:p>
        </p:txBody>
      </p:sp>
      <p:grpSp>
        <p:nvGrpSpPr>
          <p:cNvPr id="3" name="组 6"/>
          <p:cNvGrpSpPr>
            <a:grpSpLocks/>
          </p:cNvGrpSpPr>
          <p:nvPr/>
        </p:nvGrpSpPr>
        <p:grpSpPr bwMode="auto">
          <a:xfrm>
            <a:off x="303213" y="1125538"/>
            <a:ext cx="8567737" cy="5145087"/>
            <a:chOff x="303213" y="1125538"/>
            <a:chExt cx="8567737" cy="5145002"/>
          </a:xfrm>
        </p:grpSpPr>
        <p:sp>
          <p:nvSpPr>
            <p:cNvPr id="39939" name="流程图: 可选过程 3"/>
            <p:cNvSpPr>
              <a:spLocks noChangeArrowheads="1"/>
            </p:cNvSpPr>
            <p:nvPr/>
          </p:nvSpPr>
          <p:spPr bwMode="auto">
            <a:xfrm>
              <a:off x="431800" y="2060560"/>
              <a:ext cx="8439150" cy="4209980"/>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zh-CN" altLang="zh-CN" sz="2000">
                  <a:latin typeface="Arial" pitchFamily="34" charset="0"/>
                </a:rPr>
                <a:t>w</a:t>
              </a:r>
              <a:r>
                <a:rPr lang="en-US" altLang="zh-CN" sz="2000">
                  <a:latin typeface="Arial" pitchFamily="34" charset="0"/>
                </a:rPr>
                <a:t>eb.xml</a:t>
              </a:r>
              <a:r>
                <a:rPr lang="zh-CN" altLang="zh-CN" sz="2000">
                  <a:latin typeface="Arial" pitchFamily="34" charset="0"/>
                </a:rPr>
                <a:t>代码：</a:t>
              </a:r>
              <a:endParaRPr lang="en-US" altLang="zh-CN" sz="2000">
                <a:latin typeface="Arial" pitchFamily="34" charset="0"/>
              </a:endParaRPr>
            </a:p>
            <a:p>
              <a:r>
                <a:rPr lang="en-US" altLang="zh-CN" sz="2000">
                  <a:latin typeface="Arial" pitchFamily="34" charset="0"/>
                </a:rPr>
                <a:t>&lt;filter&gt;</a:t>
              </a:r>
              <a:endParaRPr lang="zh-CN" altLang="zh-CN" sz="2000">
                <a:latin typeface="Arial" pitchFamily="34" charset="0"/>
              </a:endParaRPr>
            </a:p>
            <a:p>
              <a:r>
                <a:rPr lang="en-US" altLang="zh-CN" sz="2000">
                  <a:latin typeface="Arial" pitchFamily="34" charset="0"/>
                </a:rPr>
                <a:t>	&lt;filter-name&gt;CountFilter&lt;/filter-name&gt;</a:t>
              </a:r>
              <a:endParaRPr lang="zh-CN" altLang="zh-CN" sz="2000">
                <a:latin typeface="Arial" pitchFamily="34" charset="0"/>
              </a:endParaRPr>
            </a:p>
            <a:p>
              <a:r>
                <a:rPr lang="en-US" altLang="zh-CN" sz="2000">
                  <a:latin typeface="Arial" pitchFamily="34" charset="0"/>
                </a:rPr>
                <a:t>	&lt;filter-class&gt;com.pxy.filter.CountFilter&lt;/filter-class&gt;</a:t>
              </a:r>
              <a:endParaRPr lang="zh-CN" altLang="zh-CN" sz="2000">
                <a:latin typeface="Arial" pitchFamily="34" charset="0"/>
              </a:endParaRPr>
            </a:p>
            <a:p>
              <a:r>
                <a:rPr lang="en-US" altLang="zh-CN" sz="2000">
                  <a:latin typeface="Arial" pitchFamily="34" charset="0"/>
                </a:rPr>
                <a:t>	&lt;init-param&gt;</a:t>
              </a:r>
            </a:p>
            <a:p>
              <a:pPr lvl="1"/>
              <a:r>
                <a:rPr lang="en-US" altLang="zh-CN" sz="2000">
                  <a:latin typeface="Arial" pitchFamily="34" charset="0"/>
                </a:rPr>
                <a:t>        	&lt;param-name&gt;count&lt;/param-name&gt;</a:t>
              </a:r>
              <a:endParaRPr lang="zh-CN" altLang="zh-CN" sz="2000">
                <a:latin typeface="Arial" pitchFamily="34" charset="0"/>
              </a:endParaRPr>
            </a:p>
            <a:p>
              <a:pPr lvl="1"/>
              <a:r>
                <a:rPr lang="en-US" altLang="zh-CN" sz="2000">
                  <a:latin typeface="Arial" pitchFamily="34" charset="0"/>
                </a:rPr>
                <a:t>         	&lt;param-value&gt;3000&lt;/param-value&gt;</a:t>
              </a:r>
              <a:endParaRPr lang="zh-CN" altLang="zh-CN" sz="2000">
                <a:latin typeface="Arial" pitchFamily="34" charset="0"/>
              </a:endParaRPr>
            </a:p>
            <a:p>
              <a:r>
                <a:rPr lang="en-US" altLang="zh-CN" sz="2000">
                  <a:latin typeface="Arial" pitchFamily="34" charset="0"/>
                </a:rPr>
                <a:t>	&lt;/init-param&gt;</a:t>
              </a:r>
            </a:p>
            <a:p>
              <a:r>
                <a:rPr lang="en-US" altLang="zh-CN" sz="2000">
                  <a:latin typeface="Arial" pitchFamily="34" charset="0"/>
                </a:rPr>
                <a:t>&lt;/filter&gt;</a:t>
              </a:r>
              <a:endParaRPr lang="zh-CN" altLang="zh-CN" sz="2000">
                <a:latin typeface="Arial" pitchFamily="34" charset="0"/>
              </a:endParaRPr>
            </a:p>
            <a:p>
              <a:r>
                <a:rPr lang="en-US" altLang="zh-CN" sz="2000">
                  <a:latin typeface="Arial" pitchFamily="34" charset="0"/>
                </a:rPr>
                <a:t>&lt;filter-mapping&gt;</a:t>
              </a:r>
              <a:endParaRPr lang="zh-CN" altLang="zh-CN" sz="2000">
                <a:latin typeface="Arial" pitchFamily="34" charset="0"/>
              </a:endParaRPr>
            </a:p>
            <a:p>
              <a:pPr lvl="1"/>
              <a:r>
                <a:rPr lang="en-US" altLang="zh-CN" sz="2000">
                  <a:latin typeface="Arial" pitchFamily="34" charset="0"/>
                </a:rPr>
                <a:t>     &lt;filter-name&gt;CountFilter&lt;/filter-name&gt;</a:t>
              </a:r>
              <a:endParaRPr lang="zh-CN" altLang="zh-CN" sz="2000">
                <a:latin typeface="Arial" pitchFamily="34" charset="0"/>
              </a:endParaRPr>
            </a:p>
            <a:p>
              <a:pPr lvl="1"/>
              <a:r>
                <a:rPr lang="en-US" altLang="zh-CN" sz="2000">
                  <a:latin typeface="Arial" pitchFamily="34" charset="0"/>
                </a:rPr>
                <a:t>      &lt;url-pattern&gt;/servlet/*&lt;/url-pattern&gt;</a:t>
              </a:r>
              <a:endParaRPr lang="zh-CN" altLang="zh-CN" sz="2000">
                <a:latin typeface="Arial" pitchFamily="34" charset="0"/>
              </a:endParaRPr>
            </a:p>
            <a:p>
              <a:r>
                <a:rPr lang="en-US" altLang="zh-CN" sz="2000">
                  <a:latin typeface="Arial" pitchFamily="34" charset="0"/>
                </a:rPr>
                <a:t>  &lt;/filter-mapping&gt;</a:t>
              </a:r>
              <a:endParaRPr lang="zh-CN" altLang="zh-CN" sz="2000">
                <a:latin typeface="Arial" pitchFamily="34" charset="0"/>
              </a:endParaRPr>
            </a:p>
            <a:p>
              <a:endParaRPr lang="zh-CN" altLang="zh-CN" sz="2000">
                <a:latin typeface="Arial" pitchFamily="34" charset="0"/>
              </a:endParaRPr>
            </a:p>
          </p:txBody>
        </p:sp>
        <p:pic>
          <p:nvPicPr>
            <p:cNvPr id="39940" name="Picture 5" descr="示例副本"/>
            <p:cNvPicPr>
              <a:picLocks noChangeAspect="1" noChangeArrowheads="1"/>
            </p:cNvPicPr>
            <p:nvPr/>
          </p:nvPicPr>
          <p:blipFill>
            <a:blip r:embed="rId2" cstate="print"/>
            <a:srcRect/>
            <a:stretch>
              <a:fillRect/>
            </a:stretch>
          </p:blipFill>
          <p:spPr bwMode="auto">
            <a:xfrm>
              <a:off x="303213" y="1125538"/>
              <a:ext cx="1965325" cy="901700"/>
            </a:xfrm>
            <a:prstGeom prst="rect">
              <a:avLst/>
            </a:prstGeom>
            <a:noFill/>
            <a:ln w="9525">
              <a:noFill/>
              <a:miter lim="800000"/>
              <a:headEnd/>
              <a:tailEnd/>
            </a:ln>
          </p:spPr>
        </p:pic>
      </p:grpSp>
      <p:sp>
        <p:nvSpPr>
          <p:cNvPr id="6" name="矩形 5"/>
          <p:cNvSpPr>
            <a:spLocks noChangeArrowheads="1"/>
          </p:cNvSpPr>
          <p:nvPr/>
        </p:nvSpPr>
        <p:spPr bwMode="auto">
          <a:xfrm>
            <a:off x="1574800" y="3573463"/>
            <a:ext cx="5300663" cy="1295400"/>
          </a:xfrm>
          <a:prstGeom prst="rect">
            <a:avLst/>
          </a:prstGeom>
          <a:solidFill>
            <a:schemeClr val="accent1">
              <a:alpha val="0"/>
            </a:schemeClr>
          </a:solidFill>
          <a:ln w="28575">
            <a:solidFill>
              <a:srgbClr val="FF0000"/>
            </a:solidFill>
            <a:round/>
          </a:ln>
        </p:spPr>
        <p:txBody>
          <a:bodyPr/>
          <a:lstStyle/>
          <a:p>
            <a:pPr>
              <a:buFontTx/>
              <a:buNone/>
              <a:defRPr/>
            </a:pPr>
            <a:endParaRPr lang="zh-CN" altLang="en-US">
              <a:latin typeface="+mn-ea"/>
              <a:ea typeface="+mn-ea"/>
              <a:cs typeface="宋体" charset="0"/>
            </a:endParaRPr>
          </a:p>
        </p:txBody>
      </p:sp>
      <p:sp>
        <p:nvSpPr>
          <p:cNvPr id="9" name="AutoShape 11"/>
          <p:cNvSpPr>
            <a:spLocks noChangeArrowheads="1"/>
          </p:cNvSpPr>
          <p:nvPr/>
        </p:nvSpPr>
        <p:spPr bwMode="auto">
          <a:xfrm>
            <a:off x="6321425" y="2836863"/>
            <a:ext cx="2365375" cy="504825"/>
          </a:xfrm>
          <a:prstGeom prst="wedgeRoundRectCallout">
            <a:avLst>
              <a:gd name="adj1" fmla="val -46667"/>
              <a:gd name="adj2" fmla="val 76565"/>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p>
            <a:pPr latinLnBrk="1"/>
            <a:r>
              <a:rPr lang="zh-CN" altLang="en-US" sz="1600" b="1">
                <a:latin typeface="微软雅黑" pitchFamily="34" charset="-122"/>
                <a:ea typeface="微软雅黑" pitchFamily="34" charset="-122"/>
              </a:rPr>
              <a:t>过滤器的初始化参数</a:t>
            </a:r>
            <a:endParaRPr lang="zh-CN" altLang="zh-CN" sz="1600" b="1">
              <a:latin typeface="微软雅黑" pitchFamily="34" charset="-122"/>
              <a:ea typeface="微软雅黑" pitchFamily="34" charset="-122"/>
            </a:endParaRPr>
          </a:p>
        </p:txBody>
      </p:sp>
      <p:pic>
        <p:nvPicPr>
          <p:cNvPr id="2" name="图片 1"/>
          <p:cNvPicPr>
            <a:picLocks noChangeAspect="1" noChangeArrowheads="1"/>
          </p:cNvPicPr>
          <p:nvPr/>
        </p:nvPicPr>
        <p:blipFill>
          <a:blip r:embed="rId3" cstate="print"/>
          <a:srcRect/>
          <a:stretch>
            <a:fillRect/>
          </a:stretch>
        </p:blipFill>
        <p:spPr bwMode="auto">
          <a:xfrm>
            <a:off x="611560" y="1831196"/>
            <a:ext cx="7351713" cy="29416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Box 1"/>
          <p:cNvSpPr>
            <a:spLocks noGrp="1" noChangeArrowheads="1"/>
          </p:cNvSpPr>
          <p:nvPr>
            <p:ph type="title" idx="4294967295"/>
          </p:nvPr>
        </p:nvSpPr>
        <p:spPr>
          <a:xfrm>
            <a:off x="2268538" y="0"/>
            <a:ext cx="6875462" cy="765175"/>
          </a:xfrm>
        </p:spPr>
        <p:txBody>
          <a:bodyPr>
            <a:normAutofit/>
          </a:bodyPr>
          <a:lstStyle/>
          <a:p>
            <a:pPr algn="r"/>
            <a:r>
              <a:rPr lang="zh-CN" altLang="zh-CN" sz="2800" b="1" dirty="0">
                <a:latin typeface="黑体" panose="02010609060101010101" pitchFamily="49" charset="-122"/>
                <a:ea typeface="黑体" panose="02010609060101010101" pitchFamily="49" charset="-122"/>
              </a:rPr>
              <a:t>过滤器链</a:t>
            </a:r>
            <a:r>
              <a:rPr lang="zh-CN" altLang="en-US" sz="2800" b="1" dirty="0">
                <a:latin typeface="黑体" panose="02010609060101010101" pitchFamily="49" charset="-122"/>
                <a:ea typeface="黑体" panose="02010609060101010101" pitchFamily="49" charset="-122"/>
              </a:rPr>
              <a:t>介绍</a:t>
            </a:r>
            <a:endParaRPr lang="zh-CN" altLang="zh-CN" sz="2800" b="1" dirty="0">
              <a:latin typeface="黑体" panose="02010609060101010101" pitchFamily="49" charset="-122"/>
              <a:ea typeface="黑体" panose="02010609060101010101" pitchFamily="49" charset="-122"/>
            </a:endParaRPr>
          </a:p>
        </p:txBody>
      </p:sp>
      <p:sp>
        <p:nvSpPr>
          <p:cNvPr id="17" name="Rectangle 2"/>
          <p:cNvSpPr txBox="1">
            <a:spLocks noChangeArrowheads="1"/>
          </p:cNvSpPr>
          <p:nvPr/>
        </p:nvSpPr>
        <p:spPr bwMode="auto">
          <a:xfrm>
            <a:off x="180975" y="1270000"/>
            <a:ext cx="8858250" cy="2590800"/>
          </a:xfrm>
          <a:prstGeom prst="rect">
            <a:avLst/>
          </a:prstGeom>
          <a:noFill/>
          <a:ln w="9525">
            <a:noFill/>
            <a:miter lim="800000"/>
            <a:headEnd/>
            <a:tailEnd/>
          </a:ln>
        </p:spPr>
        <p:txBody>
          <a:bodyPr/>
          <a:lstStyle/>
          <a:p>
            <a:pPr marL="342900" lvl="1" indent="-342900" eaLnBrk="0" hangingPunct="0">
              <a:lnSpc>
                <a:spcPct val="150000"/>
              </a:lnSpc>
              <a:spcBef>
                <a:spcPct val="20000"/>
              </a:spcBef>
              <a:buClr>
                <a:srgbClr val="00CC00"/>
              </a:buClr>
              <a:buSzPct val="100000"/>
              <a:buFont typeface="Wingdings" pitchFamily="2" charset="2"/>
              <a:buChar char="n"/>
            </a:pPr>
            <a:r>
              <a:rPr lang="zh-CN" altLang="zh-CN" sz="2000" b="1">
                <a:latin typeface="微软雅黑" pitchFamily="34" charset="-122"/>
                <a:ea typeface="微软雅黑" pitchFamily="34" charset="-122"/>
              </a:rPr>
              <a:t>多个过滤器可以串行协同工作，这些串行的过滤器被称为过滤器链。</a:t>
            </a:r>
            <a:r>
              <a:rPr lang="en-US" altLang="zh-CN" sz="2000" b="1">
                <a:latin typeface="微软雅黑" pitchFamily="34" charset="-122"/>
                <a:ea typeface="微软雅黑" pitchFamily="34" charset="-122"/>
              </a:rPr>
              <a:t>Servlet</a:t>
            </a:r>
            <a:r>
              <a:rPr lang="zh-CN" altLang="zh-CN" sz="2000" b="1">
                <a:latin typeface="微软雅黑" pitchFamily="34" charset="-122"/>
                <a:ea typeface="微软雅黑" pitchFamily="34" charset="-122"/>
              </a:rPr>
              <a:t>容器根据它们在</a:t>
            </a:r>
            <a:r>
              <a:rPr lang="en-US" altLang="zh-CN" sz="2000" b="1">
                <a:latin typeface="微软雅黑" pitchFamily="34" charset="-122"/>
                <a:ea typeface="微软雅黑" pitchFamily="34" charset="-122"/>
              </a:rPr>
              <a:t>Web.xml</a:t>
            </a:r>
            <a:r>
              <a:rPr lang="zh-CN" altLang="zh-CN" sz="2000" b="1">
                <a:latin typeface="微软雅黑" pitchFamily="34" charset="-122"/>
                <a:ea typeface="微软雅黑" pitchFamily="34" charset="-122"/>
              </a:rPr>
              <a:t>中定义的先后顺序，依次调用他们的</a:t>
            </a:r>
            <a:r>
              <a:rPr lang="en-US" altLang="zh-CN" sz="2000" b="1">
                <a:latin typeface="微软雅黑" pitchFamily="34" charset="-122"/>
                <a:ea typeface="微软雅黑" pitchFamily="34" charset="-122"/>
              </a:rPr>
              <a:t>doFilter()</a:t>
            </a:r>
            <a:r>
              <a:rPr lang="zh-CN" altLang="zh-CN" sz="2000" b="1">
                <a:latin typeface="微软雅黑" pitchFamily="34" charset="-122"/>
                <a:ea typeface="微软雅黑" pitchFamily="34" charset="-122"/>
              </a:rPr>
              <a:t>方法。 </a:t>
            </a:r>
          </a:p>
        </p:txBody>
      </p:sp>
      <p:pic>
        <p:nvPicPr>
          <p:cNvPr id="3" name="图片 2" descr="Snip20140430_17.png"/>
          <p:cNvPicPr>
            <a:picLocks noChangeAspect="1" noChangeArrowheads="1"/>
          </p:cNvPicPr>
          <p:nvPr/>
        </p:nvPicPr>
        <p:blipFill>
          <a:blip r:embed="rId2" cstate="print"/>
          <a:srcRect/>
          <a:stretch>
            <a:fillRect/>
          </a:stretch>
        </p:blipFill>
        <p:spPr bwMode="auto">
          <a:xfrm>
            <a:off x="395288" y="2863850"/>
            <a:ext cx="8470900" cy="3302000"/>
          </a:xfrm>
          <a:prstGeom prst="rect">
            <a:avLst/>
          </a:prstGeom>
          <a:noFill/>
          <a:ln w="9525">
            <a:noFill/>
            <a:miter lim="800000"/>
            <a:headEnd/>
            <a:tailEnd/>
          </a:ln>
        </p:spPr>
      </p:pic>
      <p:sp>
        <p:nvSpPr>
          <p:cNvPr id="6" name="AutoShape 11"/>
          <p:cNvSpPr>
            <a:spLocks noChangeArrowheads="1"/>
          </p:cNvSpPr>
          <p:nvPr/>
        </p:nvSpPr>
        <p:spPr bwMode="auto">
          <a:xfrm>
            <a:off x="6084888" y="2270125"/>
            <a:ext cx="2781300" cy="654050"/>
          </a:xfrm>
          <a:prstGeom prst="wedgeRoundRectCallout">
            <a:avLst>
              <a:gd name="adj1" fmla="val -46667"/>
              <a:gd name="adj2" fmla="val 76565"/>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p>
            <a:pPr latinLnBrk="1"/>
            <a:r>
              <a:rPr lang="zh-CN" altLang="en-US" sz="1600" b="1">
                <a:latin typeface="微软雅黑" pitchFamily="34" charset="-122"/>
                <a:ea typeface="微软雅黑" pitchFamily="34" charset="-122"/>
              </a:rPr>
              <a:t>按照</a:t>
            </a:r>
            <a:r>
              <a:rPr lang="en-US" altLang="zh-CN" sz="1600" b="1">
                <a:latin typeface="微软雅黑" pitchFamily="34" charset="-122"/>
                <a:ea typeface="微软雅黑" pitchFamily="34" charset="-122"/>
              </a:rPr>
              <a:t>web.xml</a:t>
            </a:r>
            <a:r>
              <a:rPr lang="zh-CN" altLang="en-US" sz="1600" b="1">
                <a:latin typeface="微软雅黑" pitchFamily="34" charset="-122"/>
                <a:ea typeface="微软雅黑" pitchFamily="34" charset="-122"/>
              </a:rPr>
              <a:t>的配置顺序，决定先后执行顺序</a:t>
            </a:r>
            <a:r>
              <a:rPr lang="zh-CN" altLang="en-US">
                <a:latin typeface="微软雅黑" pitchFamily="34" charset="-122"/>
                <a:ea typeface="微软雅黑" pitchFamily="34" charset="-122"/>
              </a:rPr>
              <a:t>。</a:t>
            </a:r>
            <a:endParaRPr lang="zh-CN" altLang="zh-CN">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defRPr/>
            </a:pPr>
            <a:r>
              <a:rPr lang="zh-CN" altLang="en-US" sz="2800" dirty="0">
                <a:latin typeface="黑体" panose="02010609060101010101" pitchFamily="49" charset="-122"/>
                <a:ea typeface="黑体" panose="02010609060101010101" pitchFamily="49" charset="-122"/>
              </a:rPr>
              <a:t>实现</a:t>
            </a:r>
            <a:r>
              <a:rPr lang="en-US" altLang="zh-CN" sz="2800" dirty="0">
                <a:latin typeface="黑体" panose="02010609060101010101" pitchFamily="49" charset="-122"/>
                <a:ea typeface="黑体" panose="02010609060101010101" pitchFamily="49" charset="-122"/>
              </a:rPr>
              <a:t>IP</a:t>
            </a:r>
            <a:r>
              <a:rPr lang="zh-CN" altLang="en-US" sz="2800" dirty="0">
                <a:latin typeface="黑体" panose="02010609060101010101" pitchFamily="49" charset="-122"/>
                <a:ea typeface="黑体" panose="02010609060101010101" pitchFamily="49" charset="-122"/>
              </a:rPr>
              <a:t>拦截</a:t>
            </a:r>
            <a:r>
              <a:rPr lang="zh-CN" altLang="zh-CN" sz="2800" dirty="0">
                <a:latin typeface="黑体" panose="02010609060101010101" pitchFamily="49" charset="-122"/>
                <a:ea typeface="黑体" panose="02010609060101010101" pitchFamily="49" charset="-122"/>
              </a:rPr>
              <a:t>的</a:t>
            </a:r>
            <a:r>
              <a:rPr lang="zh-CN" altLang="en-US" sz="2800" dirty="0">
                <a:latin typeface="黑体" panose="02010609060101010101" pitchFamily="49" charset="-122"/>
                <a:ea typeface="黑体" panose="02010609060101010101" pitchFamily="49" charset="-122"/>
              </a:rPr>
              <a:t>过滤器链</a:t>
            </a:r>
            <a:endParaRPr lang="en-US" altLang="zh-CN" sz="2800" dirty="0">
              <a:latin typeface="黑体" panose="02010609060101010101" pitchFamily="49" charset="-122"/>
              <a:ea typeface="黑体" panose="02010609060101010101" pitchFamily="49" charset="-122"/>
            </a:endParaRPr>
          </a:p>
        </p:txBody>
      </p:sp>
      <p:grpSp>
        <p:nvGrpSpPr>
          <p:cNvPr id="2" name="组 6"/>
          <p:cNvGrpSpPr>
            <a:grpSpLocks/>
          </p:cNvGrpSpPr>
          <p:nvPr/>
        </p:nvGrpSpPr>
        <p:grpSpPr bwMode="auto">
          <a:xfrm>
            <a:off x="303213" y="2205038"/>
            <a:ext cx="8567737" cy="3024187"/>
            <a:chOff x="303213" y="1125538"/>
            <a:chExt cx="8567737" cy="3024288"/>
          </a:xfrm>
        </p:grpSpPr>
        <p:sp>
          <p:nvSpPr>
            <p:cNvPr id="41987" name="流程图: 可选过程 3"/>
            <p:cNvSpPr>
              <a:spLocks noChangeArrowheads="1"/>
            </p:cNvSpPr>
            <p:nvPr/>
          </p:nvSpPr>
          <p:spPr bwMode="auto">
            <a:xfrm>
              <a:off x="431800" y="2060560"/>
              <a:ext cx="8439150" cy="2089266"/>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a:latin typeface="微软雅黑" pitchFamily="34" charset="-122"/>
                  <a:ea typeface="微软雅黑" pitchFamily="34" charset="-122"/>
                </a:rPr>
                <a:t>IpFilter.java</a:t>
              </a:r>
              <a:r>
                <a:rPr lang="zh-CN" altLang="zh-CN">
                  <a:latin typeface="微软雅黑" pitchFamily="34" charset="-122"/>
                  <a:ea typeface="微软雅黑" pitchFamily="34" charset="-122"/>
                </a:rPr>
                <a:t>代码:</a:t>
              </a:r>
              <a:endParaRPr lang="en-US" altLang="zh-CN" b="1">
                <a:latin typeface="微软雅黑" pitchFamily="34" charset="-122"/>
                <a:ea typeface="微软雅黑" pitchFamily="34" charset="-122"/>
              </a:endParaRPr>
            </a:p>
            <a:p>
              <a:r>
                <a:rPr lang="en-US" altLang="zh-CN" b="1">
                  <a:latin typeface="微软雅黑" pitchFamily="34" charset="-122"/>
                  <a:ea typeface="微软雅黑" pitchFamily="34" charset="-122"/>
                </a:rPr>
                <a:t>private</a:t>
              </a:r>
              <a:r>
                <a:rPr lang="en-US" altLang="zh-CN">
                  <a:latin typeface="微软雅黑" pitchFamily="34" charset="-122"/>
                  <a:ea typeface="微软雅黑" pitchFamily="34" charset="-122"/>
                </a:rPr>
                <a:t>  String ip;//</a:t>
              </a:r>
              <a:r>
                <a:rPr lang="zh-CN" altLang="zh-CN">
                  <a:latin typeface="微软雅黑" pitchFamily="34" charset="-122"/>
                  <a:ea typeface="微软雅黑" pitchFamily="34" charset="-122"/>
                </a:rPr>
                <a:t>定义</a:t>
              </a:r>
              <a:r>
                <a:rPr lang="en-US" altLang="zh-CN">
                  <a:latin typeface="微软雅黑" pitchFamily="34" charset="-122"/>
                  <a:ea typeface="微软雅黑" pitchFamily="34" charset="-122"/>
                </a:rPr>
                <a:t>ip</a:t>
              </a:r>
              <a:r>
                <a:rPr lang="zh-CN" altLang="zh-CN">
                  <a:latin typeface="微软雅黑" pitchFamily="34" charset="-122"/>
                  <a:ea typeface="微软雅黑" pitchFamily="34" charset="-122"/>
                </a:rPr>
                <a:t>变量</a:t>
              </a:r>
            </a:p>
            <a:p>
              <a:r>
                <a:rPr lang="en-US" altLang="zh-CN" b="1">
                  <a:latin typeface="微软雅黑" pitchFamily="34" charset="-122"/>
                  <a:ea typeface="微软雅黑" pitchFamily="34" charset="-122"/>
                </a:rPr>
                <a:t>public</a:t>
              </a:r>
              <a:r>
                <a:rPr lang="en-US" altLang="zh-CN">
                  <a:latin typeface="微软雅黑" pitchFamily="34" charset="-122"/>
                  <a:ea typeface="微软雅黑" pitchFamily="34" charset="-122"/>
                </a:rPr>
                <a:t> </a:t>
              </a:r>
              <a:r>
                <a:rPr lang="en-US" altLang="zh-CN" b="1">
                  <a:latin typeface="微软雅黑" pitchFamily="34" charset="-122"/>
                  <a:ea typeface="微软雅黑" pitchFamily="34" charset="-122"/>
                </a:rPr>
                <a:t>void</a:t>
              </a:r>
              <a:r>
                <a:rPr lang="en-US" altLang="zh-CN">
                  <a:latin typeface="微软雅黑" pitchFamily="34" charset="-122"/>
                  <a:ea typeface="微软雅黑" pitchFamily="34" charset="-122"/>
                </a:rPr>
                <a:t> init(FilterConfig config) </a:t>
              </a:r>
              <a:r>
                <a:rPr lang="en-US" altLang="zh-CN" b="1">
                  <a:latin typeface="微软雅黑" pitchFamily="34" charset="-122"/>
                  <a:ea typeface="微软雅黑" pitchFamily="34" charset="-122"/>
                </a:rPr>
                <a:t>throws</a:t>
              </a:r>
              <a:r>
                <a:rPr lang="en-US" altLang="zh-CN">
                  <a:latin typeface="微软雅黑" pitchFamily="34" charset="-122"/>
                  <a:ea typeface="微软雅黑" pitchFamily="34" charset="-122"/>
                </a:rPr>
                <a:t> ServletException {</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a:t>
              </a:r>
              <a:r>
                <a:rPr lang="zh-CN" altLang="zh-CN">
                  <a:latin typeface="微软雅黑" pitchFamily="34" charset="-122"/>
                  <a:ea typeface="微软雅黑" pitchFamily="34" charset="-122"/>
                </a:rPr>
                <a:t>获取过滤器名为</a:t>
              </a:r>
              <a:r>
                <a:rPr lang="en-US" altLang="zh-CN">
                  <a:latin typeface="微软雅黑" pitchFamily="34" charset="-122"/>
                  <a:ea typeface="微软雅黑" pitchFamily="34" charset="-122"/>
                </a:rPr>
                <a:t>IP</a:t>
              </a:r>
              <a:r>
                <a:rPr lang="zh-CN" altLang="zh-CN">
                  <a:latin typeface="微软雅黑" pitchFamily="34" charset="-122"/>
                  <a:ea typeface="微软雅黑" pitchFamily="34" charset="-122"/>
                </a:rPr>
                <a:t>的初始化参数</a:t>
              </a:r>
            </a:p>
            <a:p>
              <a:r>
                <a:rPr lang="en-US" altLang="zh-CN">
                  <a:latin typeface="微软雅黑" pitchFamily="34" charset="-122"/>
                  <a:ea typeface="微软雅黑" pitchFamily="34" charset="-122"/>
                </a:rPr>
                <a:t>	ip=config.getInitParameter(“ip”);</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a:t>
              </a:r>
              <a:r>
                <a:rPr lang="zh-CN" altLang="zh-CN">
                  <a:latin typeface="微软雅黑" pitchFamily="34" charset="-122"/>
                  <a:ea typeface="微软雅黑" pitchFamily="34" charset="-122"/>
                </a:rPr>
                <a:t> </a:t>
              </a:r>
              <a:r>
                <a:rPr lang="en-US" altLang="zh-CN">
                  <a:latin typeface="微软雅黑" pitchFamily="34" charset="-122"/>
                  <a:ea typeface="微软雅黑" pitchFamily="34" charset="-122"/>
                </a:rPr>
                <a:t>	</a:t>
              </a:r>
              <a:endParaRPr lang="zh-CN" altLang="zh-CN">
                <a:latin typeface="微软雅黑" pitchFamily="34" charset="-122"/>
                <a:ea typeface="微软雅黑" pitchFamily="34" charset="-122"/>
              </a:endParaRPr>
            </a:p>
          </p:txBody>
        </p:sp>
        <p:pic>
          <p:nvPicPr>
            <p:cNvPr id="41988" name="Picture 5" descr="示例副本"/>
            <p:cNvPicPr>
              <a:picLocks noChangeAspect="1" noChangeArrowheads="1"/>
            </p:cNvPicPr>
            <p:nvPr/>
          </p:nvPicPr>
          <p:blipFill>
            <a:blip r:embed="rId2" cstate="print"/>
            <a:srcRect/>
            <a:stretch>
              <a:fillRect/>
            </a:stretch>
          </p:blipFill>
          <p:spPr bwMode="auto">
            <a:xfrm>
              <a:off x="303213" y="1125538"/>
              <a:ext cx="1965325" cy="901700"/>
            </a:xfrm>
            <a:prstGeom prst="rect">
              <a:avLst/>
            </a:prstGeom>
            <a:noFill/>
            <a:ln w="9525">
              <a:noFill/>
              <a:miter lim="800000"/>
              <a:headEnd/>
              <a:tailEnd/>
            </a:ln>
          </p:spPr>
        </p:pic>
      </p:grpSp>
      <p:sp>
        <p:nvSpPr>
          <p:cNvPr id="12" name="Rectangle 2"/>
          <p:cNvSpPr txBox="1">
            <a:spLocks noChangeArrowheads="1"/>
          </p:cNvSpPr>
          <p:nvPr/>
        </p:nvSpPr>
        <p:spPr bwMode="auto">
          <a:xfrm>
            <a:off x="180975" y="1270001"/>
            <a:ext cx="8858250" cy="1078879"/>
          </a:xfrm>
          <a:prstGeom prst="rect">
            <a:avLst/>
          </a:prstGeom>
          <a:noFill/>
          <a:ln w="9525">
            <a:noFill/>
            <a:miter lim="800000"/>
            <a:headEnd/>
            <a:tailEnd/>
          </a:ln>
        </p:spPr>
        <p:txBody>
          <a:bodyPr/>
          <a:lstStyle/>
          <a:p>
            <a:pPr marL="342900" indent="-342900" eaLnBrk="0" hangingPunct="0">
              <a:spcBef>
                <a:spcPct val="20000"/>
              </a:spcBef>
              <a:buClr>
                <a:srgbClr val="00CC00"/>
              </a:buClr>
              <a:buSzPct val="100000"/>
              <a:buFont typeface="Wingdings" pitchFamily="2" charset="2"/>
              <a:buChar char="n"/>
            </a:pPr>
            <a:r>
              <a:rPr lang="zh-CN" altLang="zh-CN" sz="2000" b="1" dirty="0">
                <a:latin typeface="微软雅黑" pitchFamily="34" charset="-122"/>
                <a:ea typeface="微软雅黑" pitchFamily="34" charset="-122"/>
              </a:rPr>
              <a:t>我们在上文中已经创建了一个</a:t>
            </a:r>
            <a:r>
              <a:rPr lang="en-US" altLang="zh-CN" sz="2000" b="1" dirty="0" err="1">
                <a:latin typeface="微软雅黑" pitchFamily="34" charset="-122"/>
                <a:ea typeface="微软雅黑" pitchFamily="34" charset="-122"/>
              </a:rPr>
              <a:t>CountFilter</a:t>
            </a:r>
            <a:r>
              <a:rPr lang="zh-CN" altLang="zh-CN" sz="2000" b="1" dirty="0">
                <a:latin typeface="微软雅黑" pitchFamily="34" charset="-122"/>
                <a:ea typeface="微软雅黑" pitchFamily="34" charset="-122"/>
              </a:rPr>
              <a:t>过滤器，下面我们将创建第二个名为“</a:t>
            </a:r>
            <a:r>
              <a:rPr lang="en-US" altLang="zh-CN" sz="2000" b="1" dirty="0" err="1">
                <a:latin typeface="微软雅黑" pitchFamily="34" charset="-122"/>
                <a:ea typeface="微软雅黑" pitchFamily="34" charset="-122"/>
              </a:rPr>
              <a:t>IpFilter</a:t>
            </a:r>
            <a:r>
              <a:rPr lang="zh-CN" altLang="zh-CN" sz="2000" b="1" dirty="0">
                <a:latin typeface="微软雅黑" pitchFamily="34" charset="-122"/>
                <a:ea typeface="微软雅黑" pitchFamily="34" charset="-122"/>
              </a:rPr>
              <a:t>”的过滤器，当</a:t>
            </a:r>
            <a:r>
              <a:rPr lang="en-US" altLang="zh-CN" sz="2000" b="1" dirty="0">
                <a:latin typeface="微软雅黑" pitchFamily="34" charset="-122"/>
                <a:ea typeface="微软雅黑" pitchFamily="34" charset="-122"/>
              </a:rPr>
              <a:t>IP</a:t>
            </a:r>
            <a:r>
              <a:rPr lang="zh-CN" altLang="zh-CN" sz="2000" b="1" dirty="0">
                <a:latin typeface="微软雅黑" pitchFamily="34" charset="-122"/>
                <a:ea typeface="微软雅黑" pitchFamily="34" charset="-122"/>
              </a:rPr>
              <a:t>地址为“</a:t>
            </a:r>
            <a:r>
              <a:rPr lang="en-US" altLang="zh-CN" sz="2000" b="1" dirty="0">
                <a:latin typeface="微软雅黑" pitchFamily="34" charset="-122"/>
                <a:ea typeface="微软雅黑" pitchFamily="34" charset="-122"/>
              </a:rPr>
              <a:t>127.0.0.1</a:t>
            </a:r>
            <a:r>
              <a:rPr lang="zh-CN" altLang="zh-CN" sz="2000" b="1" dirty="0">
                <a:latin typeface="微软雅黑" pitchFamily="34" charset="-122"/>
                <a:ea typeface="微软雅黑" pitchFamily="34" charset="-122"/>
              </a:rPr>
              <a:t>”时，用户请求</a:t>
            </a:r>
            <a:r>
              <a:rPr lang="en-US" altLang="zh-CN" sz="2000" b="1" dirty="0" err="1">
                <a:latin typeface="微软雅黑" pitchFamily="34" charset="-122"/>
                <a:ea typeface="微软雅黑" pitchFamily="34" charset="-122"/>
              </a:rPr>
              <a:t>IndexServlet</a:t>
            </a:r>
            <a:r>
              <a:rPr lang="zh-CN"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IpFilter</a:t>
            </a:r>
            <a:r>
              <a:rPr lang="zh-CN" altLang="zh-CN" sz="2000" b="1" dirty="0">
                <a:latin typeface="微软雅黑" pitchFamily="34" charset="-122"/>
                <a:ea typeface="微软雅黑" pitchFamily="34" charset="-122"/>
              </a:rPr>
              <a:t>会拒绝该用户的请求。</a:t>
            </a:r>
          </a:p>
        </p:txBody>
      </p:sp>
      <p:grpSp>
        <p:nvGrpSpPr>
          <p:cNvPr id="3" name="组 1"/>
          <p:cNvGrpSpPr>
            <a:grpSpLocks/>
          </p:cNvGrpSpPr>
          <p:nvPr/>
        </p:nvGrpSpPr>
        <p:grpSpPr bwMode="auto">
          <a:xfrm>
            <a:off x="469264" y="2420888"/>
            <a:ext cx="8560668" cy="3870439"/>
            <a:chOff x="258273" y="1655473"/>
            <a:chExt cx="8560668" cy="4257309"/>
          </a:xfrm>
        </p:grpSpPr>
        <p:sp>
          <p:nvSpPr>
            <p:cNvPr id="41991" name="流程图: 可选过程 3"/>
            <p:cNvSpPr>
              <a:spLocks noChangeArrowheads="1"/>
            </p:cNvSpPr>
            <p:nvPr/>
          </p:nvSpPr>
          <p:spPr bwMode="auto">
            <a:xfrm>
              <a:off x="258273" y="1655473"/>
              <a:ext cx="8439150" cy="4257309"/>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b="1" dirty="0">
                  <a:latin typeface="微软雅黑" pitchFamily="34" charset="-122"/>
                  <a:ea typeface="微软雅黑" pitchFamily="34" charset="-122"/>
                </a:rPr>
                <a:t>public</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void</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doFilter</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ServletRequest</a:t>
              </a:r>
              <a:r>
                <a:rPr lang="en-US" altLang="zh-CN" dirty="0">
                  <a:latin typeface="微软雅黑" pitchFamily="34" charset="-122"/>
                  <a:ea typeface="微软雅黑" pitchFamily="34" charset="-122"/>
                </a:rPr>
                <a:t> request, </a:t>
              </a:r>
              <a:r>
                <a:rPr lang="en-US" altLang="zh-CN" dirty="0" err="1">
                  <a:latin typeface="微软雅黑" pitchFamily="34" charset="-122"/>
                  <a:ea typeface="微软雅黑" pitchFamily="34" charset="-122"/>
                </a:rPr>
                <a:t>ServletResponse</a:t>
              </a:r>
              <a:r>
                <a:rPr lang="en-US" altLang="zh-CN" dirty="0">
                  <a:latin typeface="微软雅黑" pitchFamily="34" charset="-122"/>
                  <a:ea typeface="微软雅黑" pitchFamily="34" charset="-122"/>
                </a:rPr>
                <a:t> response,</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FilterChain</a:t>
              </a:r>
              <a:r>
                <a:rPr lang="en-US" altLang="zh-CN" dirty="0">
                  <a:latin typeface="微软雅黑" pitchFamily="34" charset="-122"/>
                  <a:ea typeface="微软雅黑" pitchFamily="34" charset="-122"/>
                </a:rPr>
                <a:t> chain) </a:t>
              </a:r>
              <a:r>
                <a:rPr lang="en-US" altLang="zh-CN" b="1" dirty="0">
                  <a:latin typeface="微软雅黑" pitchFamily="34" charset="-122"/>
                  <a:ea typeface="微软雅黑" pitchFamily="34" charset="-122"/>
                </a:rPr>
                <a:t>throws</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IOException</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ServletException</a:t>
              </a: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String </a:t>
              </a:r>
              <a:r>
                <a:rPr lang="en-US" altLang="zh-CN" dirty="0" err="1">
                  <a:latin typeface="微软雅黑" pitchFamily="34" charset="-122"/>
                  <a:ea typeface="微软雅黑" pitchFamily="34" charset="-122"/>
                </a:rPr>
                <a:t>clientIP</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request.getRemoteAddr</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if</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ip.equals</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clientIP</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response.setCharacterEncoding</a:t>
              </a:r>
              <a:r>
                <a:rPr lang="en-US" altLang="zh-CN" dirty="0">
                  <a:latin typeface="微软雅黑" pitchFamily="34" charset="-122"/>
                  <a:ea typeface="微软雅黑" pitchFamily="34" charset="-122"/>
                </a:rPr>
                <a:t>("utf-8");</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PrintWriter</a:t>
              </a:r>
              <a:r>
                <a:rPr lang="en-US" altLang="zh-CN" dirty="0">
                  <a:latin typeface="微软雅黑" pitchFamily="34" charset="-122"/>
                  <a:ea typeface="微软雅黑" pitchFamily="34" charset="-122"/>
                </a:rPr>
                <a:t> pw=</a:t>
              </a:r>
              <a:r>
                <a:rPr lang="en-US" altLang="zh-CN" dirty="0" err="1">
                  <a:latin typeface="微软雅黑" pitchFamily="34" charset="-122"/>
                  <a:ea typeface="微软雅黑" pitchFamily="34" charset="-122"/>
                </a:rPr>
                <a:t>response.getWriter</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pw.println</a:t>
              </a:r>
              <a:r>
                <a:rPr lang="en-US" altLang="zh-CN" dirty="0">
                  <a:latin typeface="微软雅黑" pitchFamily="34" charset="-122"/>
                  <a:ea typeface="微软雅黑" pitchFamily="34" charset="-122"/>
                </a:rPr>
                <a:t>("&lt;title&gt;</a:t>
              </a:r>
              <a:r>
                <a:rPr lang="zh-CN" altLang="zh-CN" dirty="0">
                  <a:latin typeface="微软雅黑" pitchFamily="34" charset="-122"/>
                  <a:ea typeface="微软雅黑" pitchFamily="34" charset="-122"/>
                </a:rPr>
                <a:t>错误信息页面</a:t>
              </a:r>
              <a:r>
                <a:rPr lang="en-US" altLang="zh-CN" dirty="0">
                  <a:latin typeface="微软雅黑" pitchFamily="34" charset="-122"/>
                  <a:ea typeface="微软雅黑" pitchFamily="34" charset="-122"/>
                </a:rPr>
                <a:t>&lt;/title&gt;");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pw.println</a:t>
              </a:r>
              <a:r>
                <a:rPr lang="en-US" altLang="zh-CN" dirty="0">
                  <a:latin typeface="微软雅黑" pitchFamily="34" charset="-122"/>
                  <a:ea typeface="微软雅黑" pitchFamily="34" charset="-122"/>
                </a:rPr>
                <a:t>("&lt;center&gt;&lt;font size='7'&gt;</a:t>
              </a:r>
              <a:r>
                <a:rPr lang="zh-CN" altLang="zh-CN" dirty="0">
                  <a:latin typeface="微软雅黑" pitchFamily="34" charset="-122"/>
                  <a:ea typeface="微软雅黑" pitchFamily="34" charset="-122"/>
                </a:rPr>
                <a:t>对不起，服务器无法为您提供服务</a:t>
              </a:r>
              <a:r>
                <a:rPr lang="en-US" altLang="zh-CN" dirty="0">
                  <a:latin typeface="微软雅黑" pitchFamily="34" charset="-122"/>
                  <a:ea typeface="微软雅黑" pitchFamily="34" charset="-122"/>
                </a:rPr>
                <a:t>&lt;/font&gt;&lt;/center&gt;");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pw.close</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else</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chain.doFilter</a:t>
              </a:r>
              <a:r>
                <a:rPr lang="en-US" altLang="zh-CN" dirty="0">
                  <a:latin typeface="微软雅黑" pitchFamily="34" charset="-122"/>
                  <a:ea typeface="微软雅黑" pitchFamily="34" charset="-122"/>
                </a:rPr>
                <a:t>(request, response);</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p:txBody>
        </p:sp>
        <p:sp>
          <p:nvSpPr>
            <p:cNvPr id="9" name="矩形 8"/>
            <p:cNvSpPr>
              <a:spLocks noChangeArrowheads="1"/>
            </p:cNvSpPr>
            <p:nvPr/>
          </p:nvSpPr>
          <p:spPr bwMode="auto">
            <a:xfrm>
              <a:off x="1425086" y="2524853"/>
              <a:ext cx="4586287" cy="595434"/>
            </a:xfrm>
            <a:prstGeom prst="rect">
              <a:avLst/>
            </a:prstGeom>
            <a:solidFill>
              <a:schemeClr val="accent1">
                <a:alpha val="0"/>
              </a:schemeClr>
            </a:solidFill>
            <a:ln w="28575">
              <a:solidFill>
                <a:srgbClr val="FF0000"/>
              </a:solidFill>
              <a:round/>
            </a:ln>
          </p:spPr>
          <p:txBody>
            <a:bodyPr/>
            <a:lstStyle/>
            <a:p>
              <a:pPr>
                <a:buFontTx/>
                <a:buNone/>
                <a:defRPr/>
              </a:pPr>
              <a:endParaRPr lang="zh-CN" altLang="en-US">
                <a:latin typeface="+mn-ea"/>
                <a:ea typeface="+mn-ea"/>
                <a:cs typeface="宋体" charset="0"/>
              </a:endParaRPr>
            </a:p>
          </p:txBody>
        </p:sp>
        <p:sp>
          <p:nvSpPr>
            <p:cNvPr id="41993" name="AutoShape 11"/>
            <p:cNvSpPr>
              <a:spLocks noChangeArrowheads="1"/>
            </p:cNvSpPr>
            <p:nvPr/>
          </p:nvSpPr>
          <p:spPr bwMode="auto">
            <a:xfrm>
              <a:off x="5888416" y="1773793"/>
              <a:ext cx="2930525" cy="777856"/>
            </a:xfrm>
            <a:prstGeom prst="wedgeRoundRectCallout">
              <a:avLst>
                <a:gd name="adj1" fmla="val -46667"/>
                <a:gd name="adj2" fmla="val 76565"/>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p>
              <a:r>
                <a:rPr lang="zh-CN" altLang="zh-CN" sz="1600" b="1" dirty="0">
                  <a:latin typeface="微软雅黑" pitchFamily="34" charset="-122"/>
                  <a:ea typeface="微软雅黑" pitchFamily="34" charset="-122"/>
                </a:rPr>
                <a:t>获取发送请求的客户端</a:t>
              </a:r>
              <a:r>
                <a:rPr lang="en-US" altLang="zh-CN" sz="1600" b="1" dirty="0">
                  <a:latin typeface="微软雅黑" pitchFamily="34" charset="-122"/>
                  <a:ea typeface="微软雅黑" pitchFamily="34" charset="-122"/>
                </a:rPr>
                <a:t>IP</a:t>
              </a:r>
              <a:r>
                <a:rPr lang="zh-CN" altLang="en-US" sz="1600" b="1" dirty="0">
                  <a:latin typeface="微软雅黑" pitchFamily="34" charset="-122"/>
                  <a:ea typeface="微软雅黑" pitchFamily="34" charset="-122"/>
                </a:rPr>
                <a:t>，</a:t>
              </a:r>
              <a:r>
                <a:rPr lang="zh-CN" altLang="zh-CN" sz="1600" b="1" dirty="0">
                  <a:latin typeface="微软雅黑" pitchFamily="34" charset="-122"/>
                  <a:ea typeface="微软雅黑" pitchFamily="34" charset="-122"/>
                </a:rPr>
                <a:t>判断客户</a:t>
              </a:r>
              <a:r>
                <a:rPr lang="en-US" altLang="zh-CN" sz="1600" b="1" dirty="0">
                  <a:latin typeface="微软雅黑" pitchFamily="34" charset="-122"/>
                  <a:ea typeface="微软雅黑" pitchFamily="34" charset="-122"/>
                </a:rPr>
                <a:t>IP</a:t>
              </a:r>
              <a:r>
                <a:rPr lang="zh-CN" altLang="zh-CN" sz="1600" b="1" dirty="0">
                  <a:latin typeface="微软雅黑" pitchFamily="34" charset="-122"/>
                  <a:ea typeface="微软雅黑" pitchFamily="34" charset="-122"/>
                </a:rPr>
                <a:t>是否为拒绝访问的</a:t>
              </a:r>
              <a:r>
                <a:rPr lang="en-US" altLang="zh-CN" sz="1600" b="1" dirty="0">
                  <a:latin typeface="微软雅黑" pitchFamily="34" charset="-122"/>
                  <a:ea typeface="微软雅黑" pitchFamily="34" charset="-122"/>
                </a:rPr>
                <a:t>IP</a:t>
              </a:r>
              <a:r>
                <a:rPr lang="zh-CN" altLang="en-US" sz="1600" b="1" dirty="0">
                  <a:latin typeface="微软雅黑" pitchFamily="34" charset="-122"/>
                  <a:ea typeface="微软雅黑" pitchFamily="34" charset="-122"/>
                </a:rPr>
                <a:t>。</a:t>
              </a:r>
              <a:endParaRPr lang="zh-CN" altLang="zh-CN" sz="1600" b="1" dirty="0">
                <a:latin typeface="微软雅黑" pitchFamily="34" charset="-122"/>
                <a:ea typeface="微软雅黑" pitchFamily="34" charset="-122"/>
              </a:endParaRPr>
            </a:p>
            <a:p>
              <a:endParaRPr lang="zh-CN" altLang="zh-CN" dirty="0">
                <a:latin typeface="微软雅黑" pitchFamily="34" charset="-122"/>
                <a:ea typeface="微软雅黑" pitchFamily="34" charset="-122"/>
              </a:endParaRPr>
            </a:p>
          </p:txBody>
        </p:sp>
        <p:sp>
          <p:nvSpPr>
            <p:cNvPr id="11" name="矩形 10"/>
            <p:cNvSpPr>
              <a:spLocks noChangeArrowheads="1"/>
            </p:cNvSpPr>
            <p:nvPr/>
          </p:nvSpPr>
          <p:spPr bwMode="auto">
            <a:xfrm>
              <a:off x="1547323" y="4896573"/>
              <a:ext cx="4464050" cy="379491"/>
            </a:xfrm>
            <a:prstGeom prst="rect">
              <a:avLst/>
            </a:prstGeom>
            <a:solidFill>
              <a:schemeClr val="accent1">
                <a:alpha val="0"/>
              </a:schemeClr>
            </a:solidFill>
            <a:ln w="28575">
              <a:solidFill>
                <a:srgbClr val="FF0000"/>
              </a:solidFill>
              <a:round/>
            </a:ln>
          </p:spPr>
          <p:txBody>
            <a:bodyPr/>
            <a:lstStyle/>
            <a:p>
              <a:pPr>
                <a:buFontTx/>
                <a:buNone/>
                <a:defRPr/>
              </a:pPr>
              <a:endParaRPr lang="zh-CN" altLang="en-US">
                <a:latin typeface="+mn-ea"/>
                <a:ea typeface="+mn-ea"/>
                <a:cs typeface="宋体" charset="0"/>
              </a:endParaRPr>
            </a:p>
          </p:txBody>
        </p:sp>
        <p:sp>
          <p:nvSpPr>
            <p:cNvPr id="41995" name="AutoShape 11"/>
            <p:cNvSpPr>
              <a:spLocks noChangeArrowheads="1"/>
            </p:cNvSpPr>
            <p:nvPr/>
          </p:nvSpPr>
          <p:spPr bwMode="auto">
            <a:xfrm>
              <a:off x="5315975" y="4220641"/>
              <a:ext cx="2930525" cy="503609"/>
            </a:xfrm>
            <a:prstGeom prst="wedgeRoundRectCallout">
              <a:avLst>
                <a:gd name="adj1" fmla="val -46667"/>
                <a:gd name="adj2" fmla="val 76565"/>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p>
              <a:r>
                <a:rPr lang="zh-CN" altLang="zh-CN">
                  <a:latin typeface="微软雅黑" pitchFamily="34" charset="-122"/>
                  <a:ea typeface="微软雅黑" pitchFamily="34" charset="-122"/>
                </a:rPr>
                <a:t>将请求继续向下传递</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ircle(in)">
                                      <p:cBhvr>
                                        <p:cTn id="1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defRPr/>
            </a:pPr>
            <a:r>
              <a:rPr lang="zh-CN" altLang="en-US" sz="2800" dirty="0">
                <a:latin typeface="黑体" panose="02010609060101010101" pitchFamily="49" charset="-122"/>
                <a:ea typeface="黑体" panose="02010609060101010101" pitchFamily="49" charset="-122"/>
              </a:rPr>
              <a:t>实现</a:t>
            </a:r>
            <a:r>
              <a:rPr lang="en-US" altLang="zh-CN" sz="2800" dirty="0">
                <a:latin typeface="黑体" panose="02010609060101010101" pitchFamily="49" charset="-122"/>
                <a:ea typeface="黑体" panose="02010609060101010101" pitchFamily="49" charset="-122"/>
              </a:rPr>
              <a:t>IP</a:t>
            </a:r>
            <a:r>
              <a:rPr lang="zh-CN" altLang="en-US" sz="2800" dirty="0">
                <a:latin typeface="黑体" panose="02010609060101010101" pitchFamily="49" charset="-122"/>
                <a:ea typeface="黑体" panose="02010609060101010101" pitchFamily="49" charset="-122"/>
              </a:rPr>
              <a:t>拦截</a:t>
            </a:r>
            <a:r>
              <a:rPr lang="zh-CN" altLang="zh-CN" sz="2800" dirty="0">
                <a:latin typeface="黑体" panose="02010609060101010101" pitchFamily="49" charset="-122"/>
                <a:ea typeface="黑体" panose="02010609060101010101" pitchFamily="49" charset="-122"/>
              </a:rPr>
              <a:t>的</a:t>
            </a:r>
            <a:r>
              <a:rPr lang="zh-CN" altLang="en-US" sz="2800" dirty="0">
                <a:latin typeface="黑体" panose="02010609060101010101" pitchFamily="49" charset="-122"/>
                <a:ea typeface="黑体" panose="02010609060101010101" pitchFamily="49" charset="-122"/>
              </a:rPr>
              <a:t>过滤器链</a:t>
            </a:r>
            <a:endParaRPr lang="en-US" altLang="zh-CN" sz="2800" dirty="0">
              <a:latin typeface="黑体" panose="02010609060101010101" pitchFamily="49" charset="-122"/>
              <a:ea typeface="黑体" panose="02010609060101010101" pitchFamily="49" charset="-122"/>
            </a:endParaRPr>
          </a:p>
        </p:txBody>
      </p:sp>
      <p:grpSp>
        <p:nvGrpSpPr>
          <p:cNvPr id="2" name="组 6"/>
          <p:cNvGrpSpPr>
            <a:grpSpLocks/>
          </p:cNvGrpSpPr>
          <p:nvPr/>
        </p:nvGrpSpPr>
        <p:grpSpPr bwMode="auto">
          <a:xfrm>
            <a:off x="303213" y="1125538"/>
            <a:ext cx="8567737" cy="4967287"/>
            <a:chOff x="303213" y="1125538"/>
            <a:chExt cx="8567737" cy="4967676"/>
          </a:xfrm>
        </p:grpSpPr>
        <p:sp>
          <p:nvSpPr>
            <p:cNvPr id="43011" name="流程图: 可选过程 3"/>
            <p:cNvSpPr>
              <a:spLocks noChangeArrowheads="1"/>
            </p:cNvSpPr>
            <p:nvPr/>
          </p:nvSpPr>
          <p:spPr bwMode="auto">
            <a:xfrm>
              <a:off x="431800" y="2060560"/>
              <a:ext cx="8439150" cy="4032654"/>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a:latin typeface="微软雅黑" pitchFamily="34" charset="-122"/>
                  <a:ea typeface="微软雅黑" pitchFamily="34" charset="-122"/>
                </a:rPr>
                <a:t>&lt;filter&gt;</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&lt;filter-name&gt;CountFilter&lt;/filter-name&gt;</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&lt;filter-class&gt;com.chinasoft.filter.CountFilter&lt;/filter-class&gt;</a:t>
              </a:r>
            </a:p>
            <a:p>
              <a:r>
                <a:rPr lang="en-US" altLang="zh-CN">
                  <a:latin typeface="微软雅黑" pitchFamily="34" charset="-122"/>
                  <a:ea typeface="微软雅黑" pitchFamily="34" charset="-122"/>
                </a:rPr>
                <a:t>&lt;/filter&gt;</a:t>
              </a:r>
            </a:p>
            <a:p>
              <a:r>
                <a:rPr lang="en-US" altLang="zh-CN">
                  <a:latin typeface="微软雅黑" pitchFamily="34" charset="-122"/>
                  <a:ea typeface="微软雅黑" pitchFamily="34" charset="-122"/>
                </a:rPr>
                <a:t>……</a:t>
              </a:r>
            </a:p>
            <a:p>
              <a:r>
                <a:rPr lang="en-US" altLang="zh-CN">
                  <a:latin typeface="微软雅黑" pitchFamily="34" charset="-122"/>
                  <a:ea typeface="微软雅黑" pitchFamily="34" charset="-122"/>
                </a:rPr>
                <a:t>&lt;filter&gt;</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&lt;filter-name&gt;IpFilter&lt;/filter-name&gt;</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&lt;filter-class&gt;com.</a:t>
              </a:r>
              <a:r>
                <a:rPr lang="en-US" altLang="zh-CN">
                  <a:latin typeface="微软雅黑" pitchFamily="34" charset="-122"/>
                  <a:ea typeface="微软雅黑" pitchFamily="34" charset="-122"/>
                  <a:sym typeface="Arial" pitchFamily="34" charset="0"/>
                </a:rPr>
                <a:t>chinasoft</a:t>
              </a:r>
              <a:r>
                <a:rPr lang="en-US" altLang="zh-CN">
                  <a:latin typeface="微软雅黑" pitchFamily="34" charset="-122"/>
                  <a:ea typeface="微软雅黑" pitchFamily="34" charset="-122"/>
                </a:rPr>
                <a:t>.filter.IpFilter&lt;/filter-class&gt;</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&lt;init-param&gt;</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&lt;param-name&gt;ip&lt;/param-name&gt;</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&lt;param-value&gt;127.0.0.1&lt;/param-value&gt;</a:t>
              </a:r>
              <a:endParaRPr lang="zh-CN" altLang="zh-CN">
                <a:latin typeface="微软雅黑" pitchFamily="34" charset="-122"/>
                <a:ea typeface="微软雅黑" pitchFamily="34" charset="-122"/>
              </a:endParaRPr>
            </a:p>
            <a:p>
              <a:r>
                <a:rPr lang="en-US" altLang="zh-CN">
                  <a:latin typeface="微软雅黑" pitchFamily="34" charset="-122"/>
                  <a:ea typeface="微软雅黑" pitchFamily="34" charset="-122"/>
                </a:rPr>
                <a:t>      	&lt;/init-param&gt;</a:t>
              </a:r>
            </a:p>
            <a:p>
              <a:r>
                <a:rPr lang="en-US" altLang="zh-CN">
                  <a:latin typeface="微软雅黑" pitchFamily="34" charset="-122"/>
                  <a:ea typeface="微软雅黑" pitchFamily="34" charset="-122"/>
                </a:rPr>
                <a:t>&lt;/filter&gt;</a:t>
              </a:r>
              <a:endParaRPr lang="zh-CN" altLang="zh-CN">
                <a:latin typeface="微软雅黑" pitchFamily="34" charset="-122"/>
                <a:ea typeface="微软雅黑" pitchFamily="34" charset="-122"/>
              </a:endParaRPr>
            </a:p>
          </p:txBody>
        </p:sp>
        <p:pic>
          <p:nvPicPr>
            <p:cNvPr id="43012" name="Picture 5" descr="示例副本"/>
            <p:cNvPicPr>
              <a:picLocks noChangeAspect="1" noChangeArrowheads="1"/>
            </p:cNvPicPr>
            <p:nvPr/>
          </p:nvPicPr>
          <p:blipFill>
            <a:blip r:embed="rId2" cstate="print"/>
            <a:srcRect/>
            <a:stretch>
              <a:fillRect/>
            </a:stretch>
          </p:blipFill>
          <p:spPr bwMode="auto">
            <a:xfrm>
              <a:off x="303213" y="1125538"/>
              <a:ext cx="1965325" cy="901700"/>
            </a:xfrm>
            <a:prstGeom prst="rect">
              <a:avLst/>
            </a:prstGeom>
            <a:noFill/>
            <a:ln w="9525">
              <a:noFill/>
              <a:miter lim="800000"/>
              <a:headEnd/>
              <a:tailEnd/>
            </a:ln>
          </p:spPr>
        </p:pic>
      </p:grpSp>
      <p:sp>
        <p:nvSpPr>
          <p:cNvPr id="6" name="矩形 5"/>
          <p:cNvSpPr>
            <a:spLocks noChangeArrowheads="1"/>
          </p:cNvSpPr>
          <p:nvPr/>
        </p:nvSpPr>
        <p:spPr bwMode="auto">
          <a:xfrm>
            <a:off x="900113" y="2349500"/>
            <a:ext cx="6408737" cy="1017588"/>
          </a:xfrm>
          <a:prstGeom prst="rect">
            <a:avLst/>
          </a:prstGeom>
          <a:solidFill>
            <a:schemeClr val="accent1">
              <a:alpha val="0"/>
            </a:schemeClr>
          </a:solidFill>
          <a:ln w="28575">
            <a:solidFill>
              <a:srgbClr val="FF0000"/>
            </a:solidFill>
            <a:round/>
          </a:ln>
        </p:spPr>
        <p:txBody>
          <a:bodyPr/>
          <a:lstStyle/>
          <a:p>
            <a:pPr>
              <a:buFontTx/>
              <a:buNone/>
              <a:defRPr/>
            </a:pPr>
            <a:endParaRPr lang="zh-CN" altLang="en-US">
              <a:latin typeface="+mn-ea"/>
              <a:ea typeface="+mn-ea"/>
              <a:cs typeface="宋体" charset="0"/>
            </a:endParaRPr>
          </a:p>
        </p:txBody>
      </p:sp>
      <p:sp>
        <p:nvSpPr>
          <p:cNvPr id="9" name="AutoShape 11"/>
          <p:cNvSpPr>
            <a:spLocks noChangeArrowheads="1"/>
          </p:cNvSpPr>
          <p:nvPr/>
        </p:nvSpPr>
        <p:spPr bwMode="auto">
          <a:xfrm>
            <a:off x="5364163" y="1308100"/>
            <a:ext cx="2930525" cy="719138"/>
          </a:xfrm>
          <a:prstGeom prst="wedgeRoundRectCallout">
            <a:avLst>
              <a:gd name="adj1" fmla="val -46667"/>
              <a:gd name="adj2" fmla="val 76565"/>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p>
            <a:r>
              <a:rPr lang="zh-CN" altLang="en-US" sz="1600" b="1" dirty="0">
                <a:latin typeface="微软雅黑" pitchFamily="34" charset="-122"/>
                <a:ea typeface="微软雅黑" pitchFamily="34" charset="-122"/>
              </a:rPr>
              <a:t>写在前面的，</a:t>
            </a:r>
            <a:r>
              <a:rPr lang="zh-CN" altLang="zh-CN" sz="1600" b="1" dirty="0">
                <a:latin typeface="微软雅黑" pitchFamily="34" charset="-122"/>
                <a:ea typeface="微软雅黑" pitchFamily="34" charset="-122"/>
              </a:rPr>
              <a:t>网站计数器过滤器</a:t>
            </a:r>
            <a:r>
              <a:rPr lang="zh-CN" altLang="en-US" sz="1600" b="1" dirty="0">
                <a:latin typeface="微软雅黑" pitchFamily="34" charset="-122"/>
                <a:ea typeface="微软雅黑" pitchFamily="34" charset="-122"/>
              </a:rPr>
              <a:t>将先执行。</a:t>
            </a:r>
            <a:endParaRPr lang="zh-CN" altLang="zh-CN" sz="1600" b="1" dirty="0">
              <a:latin typeface="微软雅黑" pitchFamily="34" charset="-122"/>
              <a:ea typeface="微软雅黑" pitchFamily="34" charset="-122"/>
            </a:endParaRPr>
          </a:p>
        </p:txBody>
      </p:sp>
      <p:sp>
        <p:nvSpPr>
          <p:cNvPr id="10" name="矩形 9"/>
          <p:cNvSpPr>
            <a:spLocks noChangeArrowheads="1"/>
          </p:cNvSpPr>
          <p:nvPr/>
        </p:nvSpPr>
        <p:spPr bwMode="auto">
          <a:xfrm>
            <a:off x="855945" y="3738935"/>
            <a:ext cx="6624736" cy="2304256"/>
          </a:xfrm>
          <a:prstGeom prst="rect">
            <a:avLst/>
          </a:prstGeom>
          <a:solidFill>
            <a:schemeClr val="accent1">
              <a:alpha val="0"/>
            </a:schemeClr>
          </a:solidFill>
          <a:ln w="28575">
            <a:solidFill>
              <a:srgbClr val="FF0000"/>
            </a:solidFill>
            <a:round/>
          </a:ln>
        </p:spPr>
        <p:txBody>
          <a:bodyPr/>
          <a:lstStyle/>
          <a:p>
            <a:pPr>
              <a:buFontTx/>
              <a:buNone/>
              <a:defRPr/>
            </a:pPr>
            <a:endParaRPr lang="zh-CN" altLang="en-US">
              <a:latin typeface="+mn-ea"/>
              <a:ea typeface="+mn-ea"/>
              <a:cs typeface="宋体" charset="0"/>
            </a:endParaRPr>
          </a:p>
        </p:txBody>
      </p:sp>
      <p:sp>
        <p:nvSpPr>
          <p:cNvPr id="11" name="AutoShape 11"/>
          <p:cNvSpPr>
            <a:spLocks noChangeArrowheads="1"/>
          </p:cNvSpPr>
          <p:nvPr/>
        </p:nvSpPr>
        <p:spPr bwMode="auto">
          <a:xfrm>
            <a:off x="6034088" y="2708275"/>
            <a:ext cx="2930525" cy="719138"/>
          </a:xfrm>
          <a:prstGeom prst="wedgeRoundRectCallout">
            <a:avLst>
              <a:gd name="adj1" fmla="val -46667"/>
              <a:gd name="adj2" fmla="val 76565"/>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p>
            <a:r>
              <a:rPr lang="zh-CN" altLang="en-US" sz="1600" b="1">
                <a:latin typeface="微软雅黑" pitchFamily="34" charset="-122"/>
                <a:ea typeface="微软雅黑" pitchFamily="34" charset="-122"/>
              </a:rPr>
              <a:t>写在后面的，</a:t>
            </a:r>
            <a:r>
              <a:rPr lang="zh-CN" altLang="zh-CN" sz="1600" b="1">
                <a:latin typeface="微软雅黑" pitchFamily="34" charset="-122"/>
                <a:ea typeface="微软雅黑" pitchFamily="34" charset="-122"/>
              </a:rPr>
              <a:t>网站计数器过滤器</a:t>
            </a:r>
            <a:r>
              <a:rPr lang="zh-CN" altLang="en-US" sz="1600" b="1">
                <a:latin typeface="微软雅黑" pitchFamily="34" charset="-122"/>
                <a:ea typeface="微软雅黑" pitchFamily="34" charset="-122"/>
              </a:rPr>
              <a:t>将后执行。</a:t>
            </a:r>
            <a:endParaRPr lang="zh-CN" altLang="zh-CN" sz="1600" b="1">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animBg="1"/>
      <p:bldP spid="10" grpId="0" bldLvl="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defRPr/>
            </a:pPr>
            <a:r>
              <a:rPr lang="zh-CN" altLang="en-US" sz="2800" dirty="0">
                <a:latin typeface="黑体" panose="02010609060101010101" pitchFamily="49" charset="-122"/>
                <a:ea typeface="黑体" panose="02010609060101010101" pitchFamily="49" charset="-122"/>
              </a:rPr>
              <a:t>实现</a:t>
            </a:r>
            <a:r>
              <a:rPr lang="en-US" altLang="zh-CN" sz="2800" dirty="0">
                <a:latin typeface="黑体" panose="02010609060101010101" pitchFamily="49" charset="-122"/>
                <a:ea typeface="黑体" panose="02010609060101010101" pitchFamily="49" charset="-122"/>
              </a:rPr>
              <a:t>IP</a:t>
            </a:r>
            <a:r>
              <a:rPr lang="zh-CN" altLang="en-US" sz="2800" dirty="0">
                <a:latin typeface="黑体" panose="02010609060101010101" pitchFamily="49" charset="-122"/>
                <a:ea typeface="黑体" panose="02010609060101010101" pitchFamily="49" charset="-122"/>
              </a:rPr>
              <a:t>拦截</a:t>
            </a:r>
            <a:r>
              <a:rPr lang="zh-CN" altLang="zh-CN" sz="2800" dirty="0">
                <a:latin typeface="黑体" panose="02010609060101010101" pitchFamily="49" charset="-122"/>
                <a:ea typeface="黑体" panose="02010609060101010101" pitchFamily="49" charset="-122"/>
              </a:rPr>
              <a:t>的</a:t>
            </a:r>
            <a:r>
              <a:rPr lang="zh-CN" altLang="en-US" sz="2800" dirty="0">
                <a:latin typeface="黑体" panose="02010609060101010101" pitchFamily="49" charset="-122"/>
                <a:ea typeface="黑体" panose="02010609060101010101" pitchFamily="49" charset="-122"/>
              </a:rPr>
              <a:t>过滤器链</a:t>
            </a:r>
            <a:endParaRPr lang="en-US" altLang="zh-CN" sz="2800" dirty="0">
              <a:latin typeface="黑体" panose="02010609060101010101" pitchFamily="49" charset="-122"/>
              <a:ea typeface="黑体" panose="02010609060101010101" pitchFamily="49" charset="-122"/>
            </a:endParaRPr>
          </a:p>
        </p:txBody>
      </p:sp>
      <p:pic>
        <p:nvPicPr>
          <p:cNvPr id="13317" name="Picture 5" descr="示例副本"/>
          <p:cNvPicPr>
            <a:picLocks noChangeAspect="1" noChangeArrowheads="1"/>
          </p:cNvPicPr>
          <p:nvPr/>
        </p:nvPicPr>
        <p:blipFill>
          <a:blip r:embed="rId2" cstate="print"/>
          <a:srcRect/>
          <a:stretch>
            <a:fillRect/>
          </a:stretch>
        </p:blipFill>
        <p:spPr bwMode="auto">
          <a:xfrm>
            <a:off x="433388" y="1090613"/>
            <a:ext cx="1965325" cy="901700"/>
          </a:xfrm>
          <a:prstGeom prst="rect">
            <a:avLst/>
          </a:prstGeom>
          <a:noFill/>
          <a:ln w="9525">
            <a:noFill/>
            <a:miter lim="800000"/>
            <a:headEnd/>
            <a:tailEnd/>
          </a:ln>
        </p:spPr>
      </p:pic>
      <p:pic>
        <p:nvPicPr>
          <p:cNvPr id="3" name="图片 2"/>
          <p:cNvPicPr>
            <a:picLocks noChangeAspect="1" noChangeArrowheads="1"/>
          </p:cNvPicPr>
          <p:nvPr/>
        </p:nvPicPr>
        <p:blipFill>
          <a:blip r:embed="rId3" cstate="print"/>
          <a:srcRect/>
          <a:stretch>
            <a:fillRect/>
          </a:stretch>
        </p:blipFill>
        <p:spPr bwMode="auto">
          <a:xfrm>
            <a:off x="755576" y="2471738"/>
            <a:ext cx="7529513" cy="2305050"/>
          </a:xfrm>
          <a:prstGeom prst="rect">
            <a:avLst/>
          </a:prstGeom>
          <a:noFill/>
          <a:ln w="9525">
            <a:noFill/>
            <a:miter lim="800000"/>
            <a:headEnd/>
            <a:tailEnd/>
          </a:ln>
        </p:spPr>
      </p:pic>
      <p:sp>
        <p:nvSpPr>
          <p:cNvPr id="6" name="矩形 5"/>
          <p:cNvSpPr>
            <a:spLocks noChangeArrowheads="1"/>
          </p:cNvSpPr>
          <p:nvPr/>
        </p:nvSpPr>
        <p:spPr bwMode="auto">
          <a:xfrm>
            <a:off x="1441450" y="2613025"/>
            <a:ext cx="4289425" cy="431800"/>
          </a:xfrm>
          <a:prstGeom prst="rect">
            <a:avLst/>
          </a:prstGeom>
          <a:solidFill>
            <a:schemeClr val="accent1">
              <a:alpha val="0"/>
            </a:schemeClr>
          </a:solidFill>
          <a:ln w="28575">
            <a:solidFill>
              <a:srgbClr val="FF0000"/>
            </a:solidFill>
            <a:round/>
          </a:ln>
        </p:spPr>
        <p:txBody>
          <a:bodyPr/>
          <a:lstStyle/>
          <a:p>
            <a:pPr>
              <a:buFontTx/>
              <a:buNone/>
              <a:defRPr/>
            </a:pPr>
            <a:endParaRPr lang="zh-CN" altLang="en-US">
              <a:latin typeface="+mn-ea"/>
              <a:ea typeface="+mn-ea"/>
              <a:cs typeface="宋体" charset="0"/>
            </a:endParaRPr>
          </a:p>
        </p:txBody>
      </p:sp>
      <p:sp>
        <p:nvSpPr>
          <p:cNvPr id="9" name="AutoShape 11"/>
          <p:cNvSpPr>
            <a:spLocks noChangeArrowheads="1"/>
          </p:cNvSpPr>
          <p:nvPr/>
        </p:nvSpPr>
        <p:spPr bwMode="auto">
          <a:xfrm>
            <a:off x="5400675" y="1835150"/>
            <a:ext cx="2736850" cy="503238"/>
          </a:xfrm>
          <a:prstGeom prst="wedgeRoundRectCallout">
            <a:avLst>
              <a:gd name="adj1" fmla="val -46667"/>
              <a:gd name="adj2" fmla="val 76565"/>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p>
            <a:pPr latinLnBrk="1"/>
            <a:r>
              <a:rPr lang="zh-CN" altLang="en-US" sz="1600" b="1">
                <a:latin typeface="微软雅黑" pitchFamily="34" charset="-122"/>
                <a:ea typeface="微软雅黑" pitchFamily="34" charset="-122"/>
              </a:rPr>
              <a:t>拦截</a:t>
            </a:r>
            <a:r>
              <a:rPr lang="en-US" altLang="zh-CN" sz="1600" b="1">
                <a:latin typeface="微软雅黑" pitchFamily="34" charset="-122"/>
                <a:ea typeface="微软雅黑" pitchFamily="34" charset="-122"/>
              </a:rPr>
              <a:t>127.0.0.1</a:t>
            </a:r>
            <a:r>
              <a:rPr lang="zh-CN" altLang="en-US" sz="1600" b="1">
                <a:latin typeface="微软雅黑" pitchFamily="34" charset="-122"/>
                <a:ea typeface="微软雅黑" pitchFamily="34" charset="-122"/>
              </a:rPr>
              <a:t>访问系统</a:t>
            </a:r>
            <a:endParaRPr lang="zh-CN" altLang="zh-CN" sz="1600" b="1">
              <a:latin typeface="微软雅黑" pitchFamily="34" charset="-122"/>
              <a:ea typeface="微软雅黑" pitchFamily="34" charset="-122"/>
            </a:endParaRPr>
          </a:p>
        </p:txBody>
      </p:sp>
      <p:grpSp>
        <p:nvGrpSpPr>
          <p:cNvPr id="2" name="组 3"/>
          <p:cNvGrpSpPr>
            <a:grpSpLocks/>
          </p:cNvGrpSpPr>
          <p:nvPr/>
        </p:nvGrpSpPr>
        <p:grpSpPr bwMode="auto">
          <a:xfrm>
            <a:off x="508000" y="4776788"/>
            <a:ext cx="7912100" cy="1490662"/>
            <a:chOff x="285750" y="5445224"/>
            <a:chExt cx="7911167" cy="1490418"/>
          </a:xfrm>
        </p:grpSpPr>
        <p:pic>
          <p:nvPicPr>
            <p:cNvPr id="44039" name="图片 5" descr="注意副本.png"/>
            <p:cNvPicPr>
              <a:picLocks noChangeAspect="1" noChangeArrowheads="1"/>
            </p:cNvPicPr>
            <p:nvPr/>
          </p:nvPicPr>
          <p:blipFill>
            <a:blip r:embed="rId4" cstate="print"/>
            <a:srcRect/>
            <a:stretch>
              <a:fillRect/>
            </a:stretch>
          </p:blipFill>
          <p:spPr bwMode="auto">
            <a:xfrm>
              <a:off x="285750" y="5445224"/>
              <a:ext cx="1965325" cy="903288"/>
            </a:xfrm>
            <a:prstGeom prst="rect">
              <a:avLst/>
            </a:prstGeom>
            <a:noFill/>
            <a:ln w="9525">
              <a:noFill/>
              <a:miter lim="800000"/>
              <a:headEnd/>
              <a:tailEnd/>
            </a:ln>
          </p:spPr>
        </p:pic>
        <p:sp>
          <p:nvSpPr>
            <p:cNvPr id="44040" name="流程图: 可选过程 3"/>
            <p:cNvSpPr>
              <a:spLocks noChangeArrowheads="1"/>
            </p:cNvSpPr>
            <p:nvPr/>
          </p:nvSpPr>
          <p:spPr bwMode="auto">
            <a:xfrm>
              <a:off x="463671" y="6398274"/>
              <a:ext cx="7733246" cy="537368"/>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sz="1600" b="1">
                  <a:latin typeface="微软雅黑" pitchFamily="34" charset="-122"/>
                  <a:ea typeface="微软雅黑" pitchFamily="34" charset="-122"/>
                </a:rPr>
                <a:t>windows</a:t>
              </a:r>
              <a:r>
                <a:rPr lang="zh-CN" altLang="zh-CN" sz="1600" b="1">
                  <a:latin typeface="微软雅黑" pitchFamily="34" charset="-122"/>
                  <a:ea typeface="微软雅黑" pitchFamily="34" charset="-122"/>
                </a:rPr>
                <a:t>操作系统会自动将</a:t>
              </a:r>
              <a:r>
                <a:rPr lang="en-US" altLang="zh-CN" sz="1600" b="1">
                  <a:latin typeface="微软雅黑" pitchFamily="34" charset="-122"/>
                  <a:ea typeface="微软雅黑" pitchFamily="34" charset="-122"/>
                </a:rPr>
                <a:t>localhost</a:t>
              </a:r>
              <a:r>
                <a:rPr lang="zh-CN" altLang="zh-CN" sz="1600" b="1">
                  <a:latin typeface="微软雅黑" pitchFamily="34" charset="-122"/>
                  <a:ea typeface="微软雅黑" pitchFamily="34" charset="-122"/>
                </a:rPr>
                <a:t>解析为</a:t>
              </a:r>
              <a:r>
                <a:rPr lang="en-US" altLang="zh-CN" sz="1600" b="1">
                  <a:latin typeface="微软雅黑" pitchFamily="34" charset="-122"/>
                  <a:ea typeface="微软雅黑" pitchFamily="34" charset="-122"/>
                </a:rPr>
                <a:t>127.0.0.1</a:t>
              </a:r>
              <a:r>
                <a:rPr lang="zh-CN" altLang="zh-CN" sz="1600" b="1">
                  <a:latin typeface="微软雅黑" pitchFamily="34" charset="-122"/>
                  <a:ea typeface="微软雅黑" pitchFamily="34" charset="-122"/>
                </a:rPr>
                <a:t> </a:t>
              </a:r>
              <a:endParaRPr lang="en-US" altLang="zh-CN" sz="1600" b="1">
                <a:latin typeface="微软雅黑" pitchFamily="34" charset="-122"/>
                <a:ea typeface="微软雅黑" pitchFamily="3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 calcmode="lin" valueType="num">
                                      <p:cBhvr additive="base">
                                        <p:cTn id="7" dur="500" fill="hold"/>
                                        <p:tgtEl>
                                          <p:spTgt spid="13317"/>
                                        </p:tgtEl>
                                        <p:attrNameLst>
                                          <p:attrName>ppt_x</p:attrName>
                                        </p:attrNameLst>
                                      </p:cBhvr>
                                      <p:tavLst>
                                        <p:tav tm="0">
                                          <p:val>
                                            <p:strVal val="#ppt_x"/>
                                          </p:val>
                                        </p:tav>
                                        <p:tav tm="100000">
                                          <p:val>
                                            <p:strVal val="#ppt_x"/>
                                          </p:val>
                                        </p:tav>
                                      </p:tavLst>
                                    </p:anim>
                                    <p:anim calcmode="lin" valueType="num">
                                      <p:cBhvr additive="base">
                                        <p:cTn id="8" dur="500" fill="hold"/>
                                        <p:tgtEl>
                                          <p:spTgt spid="133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noChangeArrowheads="1"/>
          </p:cNvSpPr>
          <p:nvPr>
            <p:ph type="title"/>
          </p:nvPr>
        </p:nvSpPr>
        <p:spPr>
          <a:xfrm>
            <a:off x="3929063" y="0"/>
            <a:ext cx="5214937" cy="785813"/>
          </a:xfrm>
        </p:spPr>
        <p:txBody>
          <a:bodyPr>
            <a:normAutofit/>
          </a:bodyPr>
          <a:lstStyle/>
          <a:p>
            <a:pPr algn="r"/>
            <a:r>
              <a:rPr lang="zh-CN" altLang="en-US" sz="2800" dirty="0">
                <a:latin typeface="黑体" pitchFamily="49" charset="-122"/>
                <a:ea typeface="黑体" pitchFamily="49" charset="-122"/>
              </a:rPr>
              <a:t>练习</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过滤器解决乱码</a:t>
            </a:r>
          </a:p>
        </p:txBody>
      </p:sp>
      <p:sp>
        <p:nvSpPr>
          <p:cNvPr id="45058" name="Rectangle 3"/>
          <p:cNvSpPr>
            <a:spLocks noChangeArrowheads="1"/>
          </p:cNvSpPr>
          <p:nvPr/>
        </p:nvSpPr>
        <p:spPr bwMode="auto">
          <a:xfrm>
            <a:off x="1403350" y="1268413"/>
            <a:ext cx="7499350" cy="5248275"/>
          </a:xfrm>
          <a:prstGeom prst="rect">
            <a:avLst/>
          </a:prstGeom>
          <a:noFill/>
          <a:ln w="9525">
            <a:noFill/>
            <a:miter lim="800000"/>
            <a:headEnd/>
            <a:tailEnd/>
          </a:ln>
        </p:spPr>
        <p:txBody>
          <a:bodyPr/>
          <a:lstStyle/>
          <a:p>
            <a:pPr marL="342900" indent="-342900">
              <a:spcBef>
                <a:spcPct val="20000"/>
              </a:spcBef>
              <a:buClr>
                <a:schemeClr val="tx2"/>
              </a:buClr>
              <a:buFont typeface="Wingdings" pitchFamily="2" charset="2"/>
              <a:buBlip>
                <a:blip r:embed="rId2"/>
              </a:buBlip>
            </a:pPr>
            <a:r>
              <a:rPr lang="zh-CN" altLang="en-US" sz="2800" b="1" dirty="0">
                <a:latin typeface="Arial" pitchFamily="34" charset="0"/>
                <a:ea typeface="黑体" pitchFamily="49" charset="-122"/>
              </a:rPr>
              <a:t>需求说明：</a:t>
            </a:r>
          </a:p>
          <a:p>
            <a:pPr marL="742950" lvl="1" indent="-285750">
              <a:spcBef>
                <a:spcPct val="20000"/>
              </a:spcBef>
              <a:buClr>
                <a:schemeClr val="tx2"/>
              </a:buClr>
              <a:buSzPct val="80000"/>
              <a:buFont typeface="Wingdings" pitchFamily="2" charset="2"/>
              <a:buBlip>
                <a:blip r:embed="rId3"/>
              </a:buBlip>
            </a:pPr>
            <a:r>
              <a:rPr lang="zh-CN" altLang="en-US" sz="2400" b="1" dirty="0">
                <a:latin typeface="Arial" pitchFamily="34" charset="0"/>
                <a:ea typeface="黑体" pitchFamily="49" charset="-122"/>
              </a:rPr>
              <a:t>使用过滤器解决乱码</a:t>
            </a:r>
          </a:p>
          <a:p>
            <a:pPr marL="342900" indent="-342900">
              <a:spcBef>
                <a:spcPct val="20000"/>
              </a:spcBef>
              <a:buClr>
                <a:schemeClr val="tx2"/>
              </a:buClr>
              <a:buFont typeface="Wingdings" pitchFamily="2" charset="2"/>
              <a:buBlip>
                <a:blip r:embed="rId2"/>
              </a:buBlip>
            </a:pPr>
            <a:r>
              <a:rPr lang="zh-CN" altLang="en-US" sz="2800" b="1" dirty="0">
                <a:latin typeface="Arial" pitchFamily="34" charset="0"/>
                <a:ea typeface="黑体" pitchFamily="49" charset="-122"/>
              </a:rPr>
              <a:t>提示说明：</a:t>
            </a:r>
          </a:p>
          <a:p>
            <a:pPr marL="742950" lvl="1" indent="-285750">
              <a:spcBef>
                <a:spcPct val="20000"/>
              </a:spcBef>
              <a:buClr>
                <a:schemeClr val="tx2"/>
              </a:buClr>
              <a:buSzPct val="80000"/>
              <a:buFont typeface="Wingdings" pitchFamily="2" charset="2"/>
              <a:buNone/>
            </a:pPr>
            <a:r>
              <a:rPr lang="zh-CN" altLang="en-US" sz="2400" b="1" dirty="0">
                <a:latin typeface="Arial" pitchFamily="34" charset="0"/>
                <a:ea typeface="黑体" pitchFamily="49" charset="-122"/>
              </a:rPr>
              <a:t>创建过滤器类</a:t>
            </a:r>
            <a:endParaRPr lang="en-US" altLang="zh-CN" sz="2400" b="1" dirty="0">
              <a:latin typeface="Arial" pitchFamily="34" charset="0"/>
              <a:ea typeface="黑体" pitchFamily="49" charset="-122"/>
            </a:endParaRPr>
          </a:p>
          <a:p>
            <a:pPr marL="742950" lvl="1" indent="-285750">
              <a:spcBef>
                <a:spcPct val="20000"/>
              </a:spcBef>
              <a:buClr>
                <a:schemeClr val="tx2"/>
              </a:buClr>
              <a:buSzPct val="80000"/>
              <a:buFont typeface="Wingdings" pitchFamily="2" charset="2"/>
              <a:buNone/>
            </a:pPr>
            <a:r>
              <a:rPr lang="zh-CN" altLang="en-US" sz="2400" b="1" dirty="0">
                <a:latin typeface="Arial" pitchFamily="34" charset="0"/>
                <a:ea typeface="黑体" pitchFamily="49" charset="-122"/>
              </a:rPr>
              <a:t>配置</a:t>
            </a:r>
            <a:r>
              <a:rPr lang="en-US" altLang="zh-CN" sz="2400" b="1" dirty="0">
                <a:latin typeface="Arial" pitchFamily="34" charset="0"/>
                <a:ea typeface="黑体" pitchFamily="49" charset="-122"/>
              </a:rPr>
              <a:t>xml</a:t>
            </a:r>
            <a:r>
              <a:rPr lang="zh-CN" altLang="en-US" sz="2400" b="1" dirty="0">
                <a:latin typeface="Arial" pitchFamily="34" charset="0"/>
                <a:ea typeface="黑体" pitchFamily="49" charset="-122"/>
              </a:rPr>
              <a:t>文件</a:t>
            </a:r>
          </a:p>
          <a:p>
            <a:pPr marL="342900" indent="-342900">
              <a:spcBef>
                <a:spcPct val="20000"/>
              </a:spcBef>
              <a:buClr>
                <a:schemeClr val="tx2"/>
              </a:buClr>
              <a:buFont typeface="Wingdings" pitchFamily="2" charset="2"/>
              <a:buBlip>
                <a:blip r:embed="rId2"/>
              </a:buBlip>
            </a:pPr>
            <a:endParaRPr lang="zh-CN" altLang="en-US" sz="2800" b="1" dirty="0">
              <a:latin typeface="Arial" pitchFamily="34" charset="0"/>
              <a:ea typeface="黑体" pitchFamily="49" charset="-122"/>
            </a:endParaRPr>
          </a:p>
        </p:txBody>
      </p:sp>
      <p:pic>
        <p:nvPicPr>
          <p:cNvPr id="45059" name="Picture 5" descr="练习"/>
          <p:cNvPicPr>
            <a:picLocks noChangeAspect="1" noChangeArrowheads="1"/>
          </p:cNvPicPr>
          <p:nvPr/>
        </p:nvPicPr>
        <p:blipFill>
          <a:blip r:embed="rId4" cstate="print"/>
          <a:srcRect/>
          <a:stretch>
            <a:fillRect/>
          </a:stretch>
        </p:blipFill>
        <p:spPr bwMode="auto">
          <a:xfrm>
            <a:off x="468313" y="1125538"/>
            <a:ext cx="917575" cy="688975"/>
          </a:xfrm>
          <a:prstGeom prst="rect">
            <a:avLst/>
          </a:prstGeom>
          <a:noFill/>
          <a:ln w="9525">
            <a:noFill/>
            <a:miter lim="800000"/>
            <a:headEnd/>
            <a:tailEnd/>
          </a:ln>
        </p:spPr>
      </p:pic>
      <p:pic>
        <p:nvPicPr>
          <p:cNvPr id="45060" name="Picture 9" descr="时间2"/>
          <p:cNvPicPr>
            <a:picLocks noChangeAspect="1" noChangeArrowheads="1"/>
          </p:cNvPicPr>
          <p:nvPr/>
        </p:nvPicPr>
        <p:blipFill>
          <a:blip r:embed="rId5" cstate="print"/>
          <a:srcRect/>
          <a:stretch>
            <a:fillRect/>
          </a:stretch>
        </p:blipFill>
        <p:spPr bwMode="auto">
          <a:xfrm>
            <a:off x="6870700" y="881063"/>
            <a:ext cx="2179638" cy="1177925"/>
          </a:xfrm>
          <a:prstGeom prst="rect">
            <a:avLst/>
          </a:prstGeom>
          <a:noFill/>
          <a:ln w="9525">
            <a:noFill/>
            <a:miter lim="800000"/>
            <a:headEnd/>
            <a:tailEnd/>
          </a:ln>
        </p:spPr>
      </p:pic>
      <p:sp>
        <p:nvSpPr>
          <p:cNvPr id="45061" name="Text Box 10"/>
          <p:cNvSpPr>
            <a:spLocks noChangeArrowheads="1"/>
          </p:cNvSpPr>
          <p:nvPr/>
        </p:nvSpPr>
        <p:spPr bwMode="auto">
          <a:xfrm>
            <a:off x="7015163" y="1395413"/>
            <a:ext cx="1211262" cy="585787"/>
          </a:xfrm>
          <a:prstGeom prst="rect">
            <a:avLst/>
          </a:prstGeom>
          <a:noFill/>
          <a:ln w="9525">
            <a:noFill/>
            <a:miter lim="800000"/>
            <a:headEnd/>
            <a:tailEnd/>
          </a:ln>
        </p:spPr>
        <p:txBody>
          <a:bodyPr wrap="none">
            <a:spAutoFit/>
          </a:bodyPr>
          <a:lstStyle/>
          <a:p>
            <a:r>
              <a:rPr lang="zh-CN" altLang="en-US" sz="1600">
                <a:solidFill>
                  <a:srgbClr val="CC3300"/>
                </a:solidFill>
                <a:latin typeface="微软雅黑" pitchFamily="34" charset="-122"/>
                <a:ea typeface="微软雅黑" pitchFamily="34" charset="-122"/>
                <a:sym typeface="微软雅黑" pitchFamily="34" charset="-122"/>
              </a:rPr>
              <a:t>实践时间：</a:t>
            </a:r>
          </a:p>
          <a:p>
            <a:r>
              <a:rPr lang="en-US" altLang="zh-CN" sz="1600">
                <a:solidFill>
                  <a:srgbClr val="CC3300"/>
                </a:solidFill>
                <a:latin typeface="微软雅黑" pitchFamily="34" charset="-122"/>
                <a:ea typeface="微软雅黑" pitchFamily="34" charset="-122"/>
                <a:sym typeface="微软雅黑" pitchFamily="34" charset="-122"/>
              </a:rPr>
              <a:t>15</a:t>
            </a:r>
            <a:r>
              <a:rPr lang="zh-CN" altLang="en-US" sz="1600">
                <a:solidFill>
                  <a:srgbClr val="CC3300"/>
                </a:solidFill>
                <a:latin typeface="微软雅黑" pitchFamily="34" charset="-122"/>
                <a:ea typeface="微软雅黑" pitchFamily="34" charset="-122"/>
                <a:sym typeface="微软雅黑" pitchFamily="34" charset="-122"/>
              </a:rPr>
              <a:t>分钟</a:t>
            </a:r>
            <a:endParaRPr lang="zh-CN" altLang="en-US">
              <a:latin typeface="Arial"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539552" y="0"/>
            <a:ext cx="8604448" cy="764704"/>
          </a:xfrm>
        </p:spPr>
        <p:txBody>
          <a:bodyPr>
            <a:normAutofit/>
          </a:bodyPr>
          <a:lstStyle/>
          <a:p>
            <a:pPr algn="r"/>
            <a:r>
              <a:rPr lang="zh-CN" altLang="en-US" sz="2800" b="1" dirty="0">
                <a:latin typeface="黑体" panose="02010609060101010101" pitchFamily="49" charset="-122"/>
                <a:ea typeface="黑体" panose="02010609060101010101" pitchFamily="49" charset="-122"/>
              </a:rPr>
              <a:t>本章内容</a:t>
            </a:r>
          </a:p>
        </p:txBody>
      </p:sp>
      <p:grpSp>
        <p:nvGrpSpPr>
          <p:cNvPr id="2" name="组合 3"/>
          <p:cNvGrpSpPr>
            <a:grpSpLocks/>
          </p:cNvGrpSpPr>
          <p:nvPr/>
        </p:nvGrpSpPr>
        <p:grpSpPr bwMode="auto">
          <a:xfrm>
            <a:off x="2196430" y="2316009"/>
            <a:ext cx="4895850" cy="455613"/>
            <a:chOff x="0" y="0"/>
            <a:chExt cx="4896544" cy="456882"/>
          </a:xfrm>
        </p:grpSpPr>
        <p:sp>
          <p:nvSpPr>
            <p:cNvPr id="5123" name="矩形 20"/>
            <p:cNvSpPr>
              <a:spLocks noChangeArrowheads="1"/>
            </p:cNvSpPr>
            <p:nvPr/>
          </p:nvSpPr>
          <p:spPr bwMode="auto">
            <a:xfrm>
              <a:off x="0" y="0"/>
              <a:ext cx="4896544" cy="432048"/>
            </a:xfrm>
            <a:prstGeom prst="rect">
              <a:avLst/>
            </a:prstGeom>
            <a:noFill/>
            <a:ln w="12700">
              <a:solidFill>
                <a:srgbClr val="3782C5"/>
              </a:solidFill>
              <a:miter lim="800000"/>
              <a:headEnd/>
              <a:tailEnd/>
            </a:ln>
          </p:spPr>
          <p:txBody>
            <a:bodyPr anchor="ctr"/>
            <a:lstStyle/>
            <a:p>
              <a:pPr algn="ctr"/>
              <a:endParaRPr lang="zh-CN" altLang="en-US" b="1">
                <a:solidFill>
                  <a:srgbClr val="FFFFFF"/>
                </a:solidFill>
                <a:latin typeface="微软雅黑" pitchFamily="34" charset="-122"/>
                <a:sym typeface="微软雅黑" pitchFamily="34" charset="-122"/>
              </a:endParaRPr>
            </a:p>
          </p:txBody>
        </p:sp>
        <p:sp>
          <p:nvSpPr>
            <p:cNvPr id="5124" name="矩形 21"/>
            <p:cNvSpPr>
              <a:spLocks noChangeArrowheads="1"/>
            </p:cNvSpPr>
            <p:nvPr/>
          </p:nvSpPr>
          <p:spPr bwMode="auto">
            <a:xfrm>
              <a:off x="0" y="0"/>
              <a:ext cx="431861" cy="432048"/>
            </a:xfrm>
            <a:prstGeom prst="rect">
              <a:avLst/>
            </a:prstGeom>
            <a:gradFill rotWithShape="1">
              <a:gsLst>
                <a:gs pos="0">
                  <a:srgbClr val="3782C5"/>
                </a:gs>
                <a:gs pos="100000">
                  <a:srgbClr val="2857A5"/>
                </a:gs>
              </a:gsLst>
              <a:lin ang="5400000" scaled="1"/>
            </a:gradFill>
            <a:ln w="12700">
              <a:solidFill>
                <a:srgbClr val="3782C5"/>
              </a:solidFill>
              <a:miter lim="800000"/>
              <a:headEnd/>
              <a:tailEnd/>
            </a:ln>
          </p:spPr>
          <p:txBody>
            <a:bodyPr anchor="ctr"/>
            <a:lstStyle/>
            <a:p>
              <a:pPr algn="ctr"/>
              <a:r>
                <a:rPr lang="en-US" altLang="zh-CN" b="1">
                  <a:solidFill>
                    <a:srgbClr val="FFFFFF"/>
                  </a:solidFill>
                  <a:latin typeface="微软雅黑" pitchFamily="34" charset="-122"/>
                  <a:ea typeface="微软雅黑" pitchFamily="34" charset="-122"/>
                  <a:sym typeface="微软雅黑" pitchFamily="34" charset="-122"/>
                </a:rPr>
                <a:t>1</a:t>
              </a:r>
              <a:endParaRPr lang="zh-CN" altLang="en-US" b="1">
                <a:solidFill>
                  <a:srgbClr val="FFFFFF"/>
                </a:solidFill>
                <a:latin typeface="微软雅黑" pitchFamily="34" charset="-122"/>
                <a:ea typeface="微软雅黑" pitchFamily="34" charset="-122"/>
                <a:sym typeface="微软雅黑" pitchFamily="34" charset="-122"/>
              </a:endParaRPr>
            </a:p>
          </p:txBody>
        </p:sp>
        <p:sp>
          <p:nvSpPr>
            <p:cNvPr id="5125" name="TextBox 21"/>
            <p:cNvSpPr>
              <a:spLocks noChangeArrowheads="1"/>
            </p:cNvSpPr>
            <p:nvPr/>
          </p:nvSpPr>
          <p:spPr bwMode="auto">
            <a:xfrm>
              <a:off x="601748" y="2586"/>
              <a:ext cx="4078865" cy="454296"/>
            </a:xfrm>
            <a:prstGeom prst="rect">
              <a:avLst/>
            </a:prstGeom>
            <a:noFill/>
            <a:ln w="9525">
              <a:noFill/>
              <a:miter lim="800000"/>
              <a:headEnd/>
              <a:tailEnd/>
            </a:ln>
          </p:spPr>
          <p:txBody>
            <a:bodyPr anchor="ctr">
              <a:spAutoFit/>
            </a:bodyPr>
            <a:lstStyle/>
            <a:p>
              <a:pPr>
                <a:lnSpc>
                  <a:spcPct val="150000"/>
                </a:lnSpc>
              </a:pPr>
              <a:r>
                <a:rPr lang="zh-CN" altLang="en-US" b="1" dirty="0">
                  <a:latin typeface="Arial" pitchFamily="34" charset="0"/>
                </a:rPr>
                <a:t>Servlet  过滤器和监听器</a:t>
              </a:r>
            </a:p>
          </p:txBody>
        </p:sp>
      </p:grpSp>
      <p:grpSp>
        <p:nvGrpSpPr>
          <p:cNvPr id="3" name="组合 4"/>
          <p:cNvGrpSpPr>
            <a:grpSpLocks/>
          </p:cNvGrpSpPr>
          <p:nvPr/>
        </p:nvGrpSpPr>
        <p:grpSpPr bwMode="auto">
          <a:xfrm>
            <a:off x="2196430" y="2963709"/>
            <a:ext cx="4895850" cy="456011"/>
            <a:chOff x="0" y="0"/>
            <a:chExt cx="4896544" cy="457073"/>
          </a:xfrm>
        </p:grpSpPr>
        <p:sp>
          <p:nvSpPr>
            <p:cNvPr id="5127" name="矩形 17"/>
            <p:cNvSpPr>
              <a:spLocks noChangeArrowheads="1"/>
            </p:cNvSpPr>
            <p:nvPr/>
          </p:nvSpPr>
          <p:spPr bwMode="auto">
            <a:xfrm>
              <a:off x="0" y="0"/>
              <a:ext cx="4896544" cy="432048"/>
            </a:xfrm>
            <a:prstGeom prst="rect">
              <a:avLst/>
            </a:prstGeom>
            <a:noFill/>
            <a:ln w="12700">
              <a:solidFill>
                <a:srgbClr val="3782C5"/>
              </a:solidFill>
              <a:miter lim="800000"/>
              <a:headEnd/>
              <a:tailEnd/>
            </a:ln>
          </p:spPr>
          <p:txBody>
            <a:bodyPr anchor="ctr"/>
            <a:lstStyle/>
            <a:p>
              <a:pPr algn="ctr"/>
              <a:endParaRPr lang="zh-CN" altLang="en-US" b="1">
                <a:solidFill>
                  <a:srgbClr val="FFFFFF"/>
                </a:solidFill>
                <a:latin typeface="微软雅黑" pitchFamily="34" charset="-122"/>
                <a:sym typeface="微软雅黑" pitchFamily="34" charset="-122"/>
              </a:endParaRPr>
            </a:p>
          </p:txBody>
        </p:sp>
        <p:sp>
          <p:nvSpPr>
            <p:cNvPr id="5128" name="矩形 18"/>
            <p:cNvSpPr>
              <a:spLocks noChangeArrowheads="1"/>
            </p:cNvSpPr>
            <p:nvPr/>
          </p:nvSpPr>
          <p:spPr bwMode="auto">
            <a:xfrm>
              <a:off x="0" y="0"/>
              <a:ext cx="431861" cy="432048"/>
            </a:xfrm>
            <a:prstGeom prst="rect">
              <a:avLst/>
            </a:prstGeom>
            <a:gradFill rotWithShape="1">
              <a:gsLst>
                <a:gs pos="0">
                  <a:srgbClr val="3782C5"/>
                </a:gs>
                <a:gs pos="100000">
                  <a:srgbClr val="2857A5"/>
                </a:gs>
              </a:gsLst>
              <a:lin ang="5400000" scaled="1"/>
            </a:gradFill>
            <a:ln w="12700">
              <a:solidFill>
                <a:srgbClr val="3782C5"/>
              </a:solidFill>
              <a:miter lim="800000"/>
              <a:headEnd/>
              <a:tailEnd/>
            </a:ln>
          </p:spPr>
          <p:txBody>
            <a:bodyPr anchor="ctr"/>
            <a:lstStyle/>
            <a:p>
              <a:pPr algn="ctr"/>
              <a:r>
                <a:rPr lang="en-US" altLang="zh-CN" b="1">
                  <a:solidFill>
                    <a:srgbClr val="FFFFFF"/>
                  </a:solidFill>
                  <a:latin typeface="微软雅黑" pitchFamily="34" charset="-122"/>
                  <a:ea typeface="微软雅黑" pitchFamily="34" charset="-122"/>
                  <a:sym typeface="微软雅黑" pitchFamily="34" charset="-122"/>
                </a:rPr>
                <a:t>2</a:t>
              </a:r>
              <a:endParaRPr lang="zh-CN" altLang="en-US" b="1">
                <a:solidFill>
                  <a:srgbClr val="FFFFFF"/>
                </a:solidFill>
                <a:latin typeface="微软雅黑" pitchFamily="34" charset="-122"/>
                <a:ea typeface="微软雅黑" pitchFamily="34" charset="-122"/>
                <a:sym typeface="微软雅黑" pitchFamily="34" charset="-122"/>
              </a:endParaRPr>
            </a:p>
          </p:txBody>
        </p:sp>
        <p:sp>
          <p:nvSpPr>
            <p:cNvPr id="5129" name="TextBox 33"/>
            <p:cNvSpPr>
              <a:spLocks noChangeArrowheads="1"/>
            </p:cNvSpPr>
            <p:nvPr/>
          </p:nvSpPr>
          <p:spPr bwMode="auto">
            <a:xfrm>
              <a:off x="601747" y="1980"/>
              <a:ext cx="4078866" cy="455093"/>
            </a:xfrm>
            <a:prstGeom prst="rect">
              <a:avLst/>
            </a:prstGeom>
            <a:noFill/>
            <a:ln w="9525">
              <a:noFill/>
              <a:miter lim="800000"/>
              <a:headEnd/>
              <a:tailEnd/>
            </a:ln>
          </p:spPr>
          <p:txBody>
            <a:bodyPr anchor="ctr">
              <a:spAutoFit/>
            </a:bodyPr>
            <a:lstStyle/>
            <a:p>
              <a:pPr>
                <a:lnSpc>
                  <a:spcPct val="150000"/>
                </a:lnSpc>
              </a:pPr>
              <a:r>
                <a:rPr lang="zh-CN" altLang="en-US" b="1" dirty="0">
                  <a:latin typeface="Arial" pitchFamily="34" charset="0"/>
                </a:rPr>
                <a:t>Servlet  </a:t>
              </a:r>
              <a:r>
                <a:rPr lang="en-US" altLang="zh-CN" b="1" dirty="0">
                  <a:latin typeface="Arial" pitchFamily="34" charset="0"/>
                </a:rPr>
                <a:t>MVC</a:t>
              </a:r>
              <a:r>
                <a:rPr lang="zh-CN" altLang="en-US" b="1" dirty="0">
                  <a:latin typeface="Arial" pitchFamily="34" charset="0"/>
                </a:rPr>
                <a:t>模式</a:t>
              </a:r>
            </a:p>
          </p:txBody>
        </p:sp>
      </p:grpSp>
      <p:grpSp>
        <p:nvGrpSpPr>
          <p:cNvPr id="4" name="组合 5"/>
          <p:cNvGrpSpPr>
            <a:grpSpLocks/>
          </p:cNvGrpSpPr>
          <p:nvPr/>
        </p:nvGrpSpPr>
        <p:grpSpPr bwMode="auto">
          <a:xfrm>
            <a:off x="2196430" y="3569241"/>
            <a:ext cx="4895850" cy="507831"/>
            <a:chOff x="0" y="-24721"/>
            <a:chExt cx="4896544" cy="508134"/>
          </a:xfrm>
        </p:grpSpPr>
        <p:sp>
          <p:nvSpPr>
            <p:cNvPr id="5131" name="矩形 14"/>
            <p:cNvSpPr>
              <a:spLocks noChangeArrowheads="1"/>
            </p:cNvSpPr>
            <p:nvPr/>
          </p:nvSpPr>
          <p:spPr bwMode="auto">
            <a:xfrm>
              <a:off x="0" y="0"/>
              <a:ext cx="4896544" cy="432048"/>
            </a:xfrm>
            <a:prstGeom prst="rect">
              <a:avLst/>
            </a:prstGeom>
            <a:noFill/>
            <a:ln w="12700">
              <a:solidFill>
                <a:srgbClr val="3782C5"/>
              </a:solidFill>
              <a:miter lim="800000"/>
              <a:headEnd/>
              <a:tailEnd/>
            </a:ln>
          </p:spPr>
          <p:txBody>
            <a:bodyPr anchor="ctr"/>
            <a:lstStyle/>
            <a:p>
              <a:pPr algn="ctr"/>
              <a:endParaRPr lang="zh-CN" altLang="en-US" b="1">
                <a:solidFill>
                  <a:srgbClr val="FFFFFF"/>
                </a:solidFill>
                <a:latin typeface="微软雅黑" pitchFamily="34" charset="-122"/>
                <a:sym typeface="微软雅黑" pitchFamily="34" charset="-122"/>
              </a:endParaRPr>
            </a:p>
          </p:txBody>
        </p:sp>
        <p:sp>
          <p:nvSpPr>
            <p:cNvPr id="5132" name="矩形 15"/>
            <p:cNvSpPr>
              <a:spLocks noChangeArrowheads="1"/>
            </p:cNvSpPr>
            <p:nvPr/>
          </p:nvSpPr>
          <p:spPr bwMode="auto">
            <a:xfrm>
              <a:off x="0" y="0"/>
              <a:ext cx="431861" cy="432048"/>
            </a:xfrm>
            <a:prstGeom prst="rect">
              <a:avLst/>
            </a:prstGeom>
            <a:gradFill rotWithShape="1">
              <a:gsLst>
                <a:gs pos="0">
                  <a:srgbClr val="3782C5"/>
                </a:gs>
                <a:gs pos="100000">
                  <a:srgbClr val="2857A5"/>
                </a:gs>
              </a:gsLst>
              <a:lin ang="5400000" scaled="1"/>
            </a:gradFill>
            <a:ln w="12700">
              <a:solidFill>
                <a:srgbClr val="3782C5"/>
              </a:solidFill>
              <a:miter lim="800000"/>
              <a:headEnd/>
              <a:tailEnd/>
            </a:ln>
          </p:spPr>
          <p:txBody>
            <a:bodyPr anchor="ctr"/>
            <a:lstStyle/>
            <a:p>
              <a:pPr algn="ctr"/>
              <a:r>
                <a:rPr lang="en-US" altLang="zh-CN" b="1">
                  <a:solidFill>
                    <a:srgbClr val="FFFFFF"/>
                  </a:solidFill>
                  <a:latin typeface="微软雅黑" pitchFamily="34" charset="-122"/>
                  <a:ea typeface="微软雅黑" pitchFamily="34" charset="-122"/>
                  <a:sym typeface="微软雅黑" pitchFamily="34" charset="-122"/>
                </a:rPr>
                <a:t>3</a:t>
              </a:r>
              <a:endParaRPr lang="zh-CN" altLang="en-US" b="1">
                <a:solidFill>
                  <a:srgbClr val="FFFFFF"/>
                </a:solidFill>
                <a:latin typeface="微软雅黑" pitchFamily="34" charset="-122"/>
                <a:ea typeface="微软雅黑" pitchFamily="34" charset="-122"/>
                <a:sym typeface="微软雅黑" pitchFamily="34" charset="-122"/>
              </a:endParaRPr>
            </a:p>
          </p:txBody>
        </p:sp>
        <p:sp>
          <p:nvSpPr>
            <p:cNvPr id="5133" name="TextBox 21"/>
            <p:cNvSpPr>
              <a:spLocks noChangeArrowheads="1"/>
            </p:cNvSpPr>
            <p:nvPr/>
          </p:nvSpPr>
          <p:spPr bwMode="auto">
            <a:xfrm>
              <a:off x="601971" y="-24721"/>
              <a:ext cx="4078865" cy="508134"/>
            </a:xfrm>
            <a:prstGeom prst="rect">
              <a:avLst/>
            </a:prstGeom>
            <a:noFill/>
            <a:ln w="9525">
              <a:noFill/>
              <a:miter lim="800000"/>
              <a:headEnd/>
              <a:tailEnd/>
            </a:ln>
          </p:spPr>
          <p:txBody>
            <a:bodyPr>
              <a:spAutoFit/>
            </a:bodyPr>
            <a:lstStyle/>
            <a:p>
              <a:pPr>
                <a:lnSpc>
                  <a:spcPct val="150000"/>
                </a:lnSpc>
              </a:pPr>
              <a:r>
                <a:rPr lang="zh-CN" altLang="en-US" b="1" dirty="0">
                  <a:latin typeface="Arial" pitchFamily="34" charset="0"/>
                </a:rPr>
                <a:t>Servle</a:t>
              </a:r>
              <a:r>
                <a:rPr lang="en-US" altLang="zh-CN" b="1" dirty="0">
                  <a:latin typeface="Arial" pitchFamily="34" charset="0"/>
                </a:rPr>
                <a:t>t</a:t>
              </a:r>
              <a:r>
                <a:rPr lang="zh-CN" altLang="en-US" b="1" dirty="0">
                  <a:latin typeface="Arial" pitchFamily="34" charset="0"/>
                </a:rPr>
                <a:t>  数据库连接池</a:t>
              </a:r>
            </a:p>
          </p:txBody>
        </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defRPr/>
            </a:pPr>
            <a:r>
              <a:rPr lang="en-US" altLang="zh-CN" sz="2800" dirty="0">
                <a:latin typeface="黑体" panose="02010609060101010101" pitchFamily="49" charset="-122"/>
                <a:ea typeface="黑体" panose="02010609060101010101" pitchFamily="49" charset="-122"/>
              </a:rPr>
              <a:t>Servlet</a:t>
            </a:r>
            <a:r>
              <a:rPr lang="zh-CN" altLang="zh-CN" sz="2800" dirty="0">
                <a:latin typeface="黑体" panose="02010609060101010101" pitchFamily="49" charset="-122"/>
                <a:ea typeface="黑体" panose="02010609060101010101" pitchFamily="49" charset="-122"/>
              </a:rPr>
              <a:t>监听器</a:t>
            </a:r>
          </a:p>
        </p:txBody>
      </p:sp>
      <p:sp>
        <p:nvSpPr>
          <p:cNvPr id="9" name="Rectangle 2"/>
          <p:cNvSpPr txBox="1">
            <a:spLocks noChangeArrowheads="1"/>
          </p:cNvSpPr>
          <p:nvPr/>
        </p:nvSpPr>
        <p:spPr bwMode="auto">
          <a:xfrm>
            <a:off x="180975" y="1270000"/>
            <a:ext cx="8858250" cy="1006475"/>
          </a:xfrm>
          <a:prstGeom prst="rect">
            <a:avLst/>
          </a:prstGeom>
          <a:noFill/>
          <a:ln w="9525">
            <a:noFill/>
            <a:miter lim="800000"/>
            <a:headEnd/>
            <a:tailEnd/>
          </a:ln>
        </p:spPr>
        <p:txBody>
          <a:bodyPr/>
          <a:lstStyle/>
          <a:p>
            <a:pPr marL="342900" indent="-342900" eaLnBrk="0" hangingPunct="0">
              <a:lnSpc>
                <a:spcPct val="150000"/>
              </a:lnSpc>
              <a:spcBef>
                <a:spcPct val="20000"/>
              </a:spcBef>
              <a:buClr>
                <a:srgbClr val="00CC00"/>
              </a:buClr>
              <a:buSzPct val="100000"/>
              <a:buFont typeface="Wingdings" pitchFamily="2" charset="2"/>
              <a:buChar char="n"/>
            </a:pPr>
            <a:r>
              <a:rPr lang="zh-CN" altLang="zh-CN" sz="2000" b="1" dirty="0">
                <a:latin typeface="微软雅黑" pitchFamily="34" charset="-122"/>
                <a:ea typeface="微软雅黑" pitchFamily="34" charset="-122"/>
              </a:rPr>
              <a:t>在</a:t>
            </a:r>
            <a:r>
              <a:rPr lang="en-US" altLang="zh-CN" sz="2000" b="1" dirty="0">
                <a:latin typeface="微软雅黑" pitchFamily="34" charset="-122"/>
                <a:ea typeface="微软雅黑" pitchFamily="34" charset="-122"/>
              </a:rPr>
              <a:t>Servlet</a:t>
            </a:r>
            <a:r>
              <a:rPr lang="zh-CN" altLang="zh-CN" sz="2000" b="1" dirty="0">
                <a:latin typeface="微软雅黑" pitchFamily="34" charset="-122"/>
                <a:ea typeface="微软雅黑" pitchFamily="34" charset="-122"/>
              </a:rPr>
              <a:t>技术中定义了一些事件，且可以针对这些事件来编写相关的事件监听器，从而对事件做出相应的处理。</a:t>
            </a:r>
          </a:p>
        </p:txBody>
      </p:sp>
      <p:sp>
        <p:nvSpPr>
          <p:cNvPr id="2" name="圆角矩形 1"/>
          <p:cNvSpPr/>
          <p:nvPr/>
        </p:nvSpPr>
        <p:spPr bwMode="auto">
          <a:xfrm>
            <a:off x="1763713" y="4292600"/>
            <a:ext cx="2187575" cy="1008063"/>
          </a:xfrm>
          <a:prstGeom prst="roundRect">
            <a:avLst/>
          </a:prstGeom>
          <a:solidFill>
            <a:srgbClr val="333399"/>
          </a:solidFill>
          <a:ln w="9525" cap="flat" cmpd="sng" algn="ctr">
            <a:solidFill>
              <a:schemeClr val="tx1"/>
            </a:solidFill>
            <a:prstDash val="solid"/>
            <a:round/>
            <a:headEnd type="none" w="med" len="med"/>
            <a:tailEnd type="none" w="med" len="med"/>
          </a:ln>
          <a:effectLst>
            <a:outerShdw blurRad="63500" dist="38099" dir="2700000" algn="ctr" rotWithShape="0">
              <a:schemeClr val="bg2">
                <a:alpha val="74998"/>
              </a:schemeClr>
            </a:outerShdw>
          </a:effectLst>
        </p:spPr>
        <p:txBody>
          <a:bodyPr anchor="ctr"/>
          <a:lstStyle/>
          <a:p>
            <a:pPr algn="ctr">
              <a:defRPr/>
            </a:pPr>
            <a:r>
              <a:rPr lang="zh-CN" altLang="en-US" sz="2400">
                <a:solidFill>
                  <a:schemeClr val="bg1"/>
                </a:solidFill>
                <a:effectLst>
                  <a:outerShdw blurRad="38100" dist="38100" dir="2700000" algn="tl">
                    <a:srgbClr val="000000"/>
                  </a:outerShdw>
                </a:effectLst>
                <a:latin typeface="微软雅黑" pitchFamily="34" charset="-122"/>
                <a:ea typeface="微软雅黑" pitchFamily="34" charset="-122"/>
              </a:rPr>
              <a:t>事件源对象</a:t>
            </a:r>
          </a:p>
        </p:txBody>
      </p:sp>
      <p:sp>
        <p:nvSpPr>
          <p:cNvPr id="14" name="圆角矩形 13"/>
          <p:cNvSpPr/>
          <p:nvPr/>
        </p:nvSpPr>
        <p:spPr bwMode="auto">
          <a:xfrm>
            <a:off x="4598988" y="2781300"/>
            <a:ext cx="2187575" cy="1008063"/>
          </a:xfrm>
          <a:prstGeom prst="roundRect">
            <a:avLst/>
          </a:prstGeom>
          <a:solidFill>
            <a:srgbClr val="FF6600"/>
          </a:solidFill>
          <a:ln w="9525" cap="flat" cmpd="sng" algn="ctr">
            <a:solidFill>
              <a:schemeClr val="tx1"/>
            </a:solidFill>
            <a:prstDash val="solid"/>
            <a:round/>
            <a:headEnd type="none" w="med" len="med"/>
            <a:tailEnd type="none" w="med" len="med"/>
          </a:ln>
          <a:effectLst>
            <a:outerShdw blurRad="63500" dist="38099" dir="2700000" algn="ctr" rotWithShape="0">
              <a:schemeClr val="bg2">
                <a:alpha val="74998"/>
              </a:schemeClr>
            </a:outerShdw>
          </a:effectLst>
        </p:spPr>
        <p:txBody>
          <a:bodyPr anchor="ctr"/>
          <a:lstStyle/>
          <a:p>
            <a:pPr algn="ctr">
              <a:defRPr/>
            </a:pPr>
            <a:r>
              <a:rPr lang="zh-CN" altLang="en-US" sz="2400">
                <a:solidFill>
                  <a:schemeClr val="bg1"/>
                </a:solidFill>
                <a:effectLst>
                  <a:outerShdw blurRad="38100" dist="38100" dir="2700000" algn="tl">
                    <a:srgbClr val="000000"/>
                  </a:outerShdw>
                </a:effectLst>
                <a:latin typeface="微软雅黑" pitchFamily="34" charset="-122"/>
                <a:ea typeface="微软雅黑" pitchFamily="34" charset="-122"/>
              </a:rPr>
              <a:t>监听器对象</a:t>
            </a:r>
          </a:p>
        </p:txBody>
      </p:sp>
      <p:sp>
        <p:nvSpPr>
          <p:cNvPr id="15" name="圆角右箭头 14"/>
          <p:cNvSpPr>
            <a:spLocks noChangeArrowheads="1"/>
          </p:cNvSpPr>
          <p:nvPr/>
        </p:nvSpPr>
        <p:spPr bwMode="auto">
          <a:xfrm rot="5400000" flipV="1">
            <a:off x="2995613" y="2690813"/>
            <a:ext cx="1006475" cy="1908175"/>
          </a:xfrm>
          <a:custGeom>
            <a:avLst/>
            <a:gdLst/>
            <a:ahLst/>
            <a:cxnLst>
              <a:cxn ang="0">
                <a:pos x="0" y="1908878"/>
              </a:cxn>
              <a:cxn ang="0">
                <a:pos x="0" y="781259"/>
              </a:cxn>
              <a:cxn ang="0">
                <a:pos x="671717" y="109542"/>
              </a:cxn>
              <a:cxn ang="0">
                <a:pos x="756086" y="109542"/>
              </a:cxn>
              <a:cxn ang="0">
                <a:pos x="756086" y="0"/>
              </a:cxn>
              <a:cxn ang="0">
                <a:pos x="1008115" y="235556"/>
              </a:cxn>
              <a:cxn ang="0">
                <a:pos x="756086" y="471112"/>
              </a:cxn>
              <a:cxn ang="0">
                <a:pos x="756086" y="361571"/>
              </a:cxn>
              <a:cxn ang="0">
                <a:pos x="671717" y="361571"/>
              </a:cxn>
              <a:cxn ang="0">
                <a:pos x="252029" y="781259"/>
              </a:cxn>
              <a:cxn ang="0">
                <a:pos x="252029" y="1908878"/>
              </a:cxn>
              <a:cxn ang="0">
                <a:pos x="0" y="1908878"/>
              </a:cxn>
            </a:cxnLst>
            <a:rect l="0" t="0" r="r" b="b"/>
            <a:pathLst>
              <a:path w="1008115" h="1908878">
                <a:moveTo>
                  <a:pt x="0" y="1908878"/>
                </a:moveTo>
                <a:lnTo>
                  <a:pt x="0" y="781259"/>
                </a:lnTo>
                <a:cubicBezTo>
                  <a:pt x="0" y="410280"/>
                  <a:pt x="300738" y="109542"/>
                  <a:pt x="671717" y="109542"/>
                </a:cubicBezTo>
                <a:lnTo>
                  <a:pt x="756086" y="109542"/>
                </a:lnTo>
                <a:lnTo>
                  <a:pt x="756086" y="0"/>
                </a:lnTo>
                <a:lnTo>
                  <a:pt x="1008115" y="235556"/>
                </a:lnTo>
                <a:lnTo>
                  <a:pt x="756086" y="471112"/>
                </a:lnTo>
                <a:lnTo>
                  <a:pt x="756086" y="361571"/>
                </a:lnTo>
                <a:lnTo>
                  <a:pt x="671717" y="361571"/>
                </a:lnTo>
                <a:cubicBezTo>
                  <a:pt x="439930" y="361571"/>
                  <a:pt x="252029" y="549472"/>
                  <a:pt x="252029" y="781259"/>
                </a:cubicBezTo>
                <a:lnTo>
                  <a:pt x="252029" y="1908878"/>
                </a:lnTo>
                <a:lnTo>
                  <a:pt x="0" y="1908878"/>
                </a:lnTo>
                <a:close/>
              </a:path>
            </a:pathLst>
          </a:custGeom>
          <a:solidFill>
            <a:schemeClr val="accent1"/>
          </a:solidFill>
          <a:ln w="9525">
            <a:solidFill>
              <a:schemeClr val="tx1"/>
            </a:solidFill>
            <a:round/>
            <a:headEnd/>
            <a:tailEnd/>
          </a:ln>
          <a:effectLst>
            <a:outerShdw dist="38097" dir="2700000" algn="ctr" rotWithShape="0">
              <a:schemeClr val="bg2">
                <a:alpha val="74997"/>
              </a:schemeClr>
            </a:outerShdw>
          </a:effectLst>
        </p:spPr>
        <p:txBody>
          <a:bodyPr/>
          <a:lstStyle/>
          <a:p>
            <a:endParaRPr lang="zh-CN" altLang="en-US">
              <a:latin typeface="Arial" pitchFamily="34" charset="0"/>
            </a:endParaRPr>
          </a:p>
        </p:txBody>
      </p:sp>
      <p:sp>
        <p:nvSpPr>
          <p:cNvPr id="16" name="圆角右箭头 15"/>
          <p:cNvSpPr>
            <a:spLocks noChangeArrowheads="1"/>
          </p:cNvSpPr>
          <p:nvPr/>
        </p:nvSpPr>
        <p:spPr bwMode="auto">
          <a:xfrm rot="5400000" flipH="1">
            <a:off x="4468019" y="3512344"/>
            <a:ext cx="1025525" cy="1862137"/>
          </a:xfrm>
          <a:custGeom>
            <a:avLst/>
            <a:gdLst/>
            <a:ahLst/>
            <a:cxnLst>
              <a:cxn ang="0">
                <a:pos x="0" y="1862618"/>
              </a:cxn>
              <a:cxn ang="0">
                <a:pos x="0" y="795108"/>
              </a:cxn>
              <a:cxn ang="0">
                <a:pos x="683625" y="111483"/>
              </a:cxn>
              <a:cxn ang="0">
                <a:pos x="769490" y="111484"/>
              </a:cxn>
              <a:cxn ang="0">
                <a:pos x="769490" y="0"/>
              </a:cxn>
              <a:cxn ang="0">
                <a:pos x="1025986" y="239732"/>
              </a:cxn>
              <a:cxn ang="0">
                <a:pos x="769490" y="479464"/>
              </a:cxn>
              <a:cxn ang="0">
                <a:pos x="769490" y="367980"/>
              </a:cxn>
              <a:cxn ang="0">
                <a:pos x="683625" y="367980"/>
              </a:cxn>
              <a:cxn ang="0">
                <a:pos x="256497" y="795108"/>
              </a:cxn>
              <a:cxn ang="0">
                <a:pos x="256497" y="1862618"/>
              </a:cxn>
              <a:cxn ang="0">
                <a:pos x="0" y="1862618"/>
              </a:cxn>
            </a:cxnLst>
            <a:rect l="0" t="0" r="r" b="b"/>
            <a:pathLst>
              <a:path w="1025986" h="1862618">
                <a:moveTo>
                  <a:pt x="0" y="1862618"/>
                </a:moveTo>
                <a:lnTo>
                  <a:pt x="0" y="795108"/>
                </a:lnTo>
                <a:cubicBezTo>
                  <a:pt x="0" y="417552"/>
                  <a:pt x="306069" y="111483"/>
                  <a:pt x="683625" y="111483"/>
                </a:cubicBezTo>
                <a:lnTo>
                  <a:pt x="769490" y="111484"/>
                </a:lnTo>
                <a:lnTo>
                  <a:pt x="769490" y="0"/>
                </a:lnTo>
                <a:lnTo>
                  <a:pt x="1025986" y="239732"/>
                </a:lnTo>
                <a:lnTo>
                  <a:pt x="769490" y="479464"/>
                </a:lnTo>
                <a:lnTo>
                  <a:pt x="769490" y="367980"/>
                </a:lnTo>
                <a:lnTo>
                  <a:pt x="683625" y="367980"/>
                </a:lnTo>
                <a:cubicBezTo>
                  <a:pt x="447729" y="367980"/>
                  <a:pt x="256497" y="559212"/>
                  <a:pt x="256497" y="795108"/>
                </a:cubicBezTo>
                <a:lnTo>
                  <a:pt x="256497" y="1862618"/>
                </a:lnTo>
                <a:lnTo>
                  <a:pt x="0" y="1862618"/>
                </a:lnTo>
                <a:close/>
              </a:path>
            </a:pathLst>
          </a:custGeom>
          <a:solidFill>
            <a:schemeClr val="accent1"/>
          </a:solidFill>
          <a:ln w="9525">
            <a:solidFill>
              <a:schemeClr val="tx1"/>
            </a:solidFill>
            <a:round/>
            <a:headEnd/>
            <a:tailEnd/>
          </a:ln>
          <a:effectLst>
            <a:outerShdw dist="38097" dir="2700000" algn="ctr" rotWithShape="0">
              <a:schemeClr val="bg2">
                <a:alpha val="74997"/>
              </a:schemeClr>
            </a:outerShdw>
          </a:effectLst>
        </p:spPr>
        <p:txBody>
          <a:bodyPr/>
          <a:lstStyle/>
          <a:p>
            <a:endParaRPr lang="zh-CN" altLang="en-US">
              <a:latin typeface="Arial" pitchFamily="34" charset="0"/>
            </a:endParaRPr>
          </a:p>
        </p:txBody>
      </p:sp>
      <p:sp>
        <p:nvSpPr>
          <p:cNvPr id="6" name="矩形 5"/>
          <p:cNvSpPr/>
          <p:nvPr/>
        </p:nvSpPr>
        <p:spPr>
          <a:xfrm>
            <a:off x="2046288" y="3514725"/>
            <a:ext cx="681037" cy="369888"/>
          </a:xfrm>
          <a:prstGeom prst="rect">
            <a:avLst/>
          </a:prstGeom>
        </p:spPr>
        <p:txBody>
          <a:bodyPr>
            <a:spAutoFit/>
          </a:bodyPr>
          <a:lstStyle/>
          <a:p>
            <a:pPr>
              <a:buFontTx/>
              <a:buNone/>
              <a:defRPr/>
            </a:pPr>
            <a:r>
              <a:rPr lang="zh-CN" altLang="en-US" dirty="0">
                <a:latin typeface="+mn-ea"/>
                <a:ea typeface="+mn-ea"/>
                <a:cs typeface="宋体" charset="0"/>
              </a:rPr>
              <a:t>注册</a:t>
            </a:r>
          </a:p>
        </p:txBody>
      </p:sp>
      <p:sp>
        <p:nvSpPr>
          <p:cNvPr id="10" name="矩形 9"/>
          <p:cNvSpPr>
            <a:spLocks noChangeArrowheads="1"/>
          </p:cNvSpPr>
          <p:nvPr/>
        </p:nvSpPr>
        <p:spPr bwMode="auto">
          <a:xfrm>
            <a:off x="3962400" y="4941888"/>
            <a:ext cx="1500188" cy="368300"/>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当事件发生</a:t>
            </a:r>
          </a:p>
        </p:txBody>
      </p:sp>
      <p:sp>
        <p:nvSpPr>
          <p:cNvPr id="19" name="矩形 18"/>
          <p:cNvSpPr>
            <a:spLocks noChangeArrowheads="1"/>
          </p:cNvSpPr>
          <p:nvPr/>
        </p:nvSpPr>
        <p:spPr bwMode="auto">
          <a:xfrm>
            <a:off x="5895975" y="3860800"/>
            <a:ext cx="1238250" cy="646113"/>
          </a:xfrm>
          <a:prstGeom prst="rect">
            <a:avLst/>
          </a:prstGeom>
          <a:noFill/>
          <a:ln w="9525">
            <a:noFill/>
            <a:miter lim="800000"/>
            <a:headEnd/>
            <a:tailEnd/>
          </a:ln>
        </p:spPr>
        <p:txBody>
          <a:bodyPr>
            <a:spAutoFit/>
          </a:bodyPr>
          <a:lstStyle/>
          <a:p>
            <a:r>
              <a:rPr lang="zh-CN" altLang="en-US" dirty="0">
                <a:latin typeface="微软雅黑" pitchFamily="34" charset="-122"/>
                <a:ea typeface="微软雅黑" pitchFamily="34" charset="-122"/>
              </a:rPr>
              <a:t>接到事件后的处理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animBg="1"/>
      <p:bldP spid="14" grpId="0" animBg="1"/>
      <p:bldP spid="6" grpId="0"/>
      <p:bldP spid="10"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defRPr/>
            </a:pPr>
            <a:r>
              <a:rPr lang="en-US" altLang="zh-CN" sz="2800" dirty="0">
                <a:latin typeface="黑体" panose="02010609060101010101" pitchFamily="49" charset="-122"/>
                <a:ea typeface="黑体" panose="02010609060101010101" pitchFamily="49" charset="-122"/>
              </a:rPr>
              <a:t>Servlet</a:t>
            </a:r>
            <a:r>
              <a:rPr lang="zh-CN" altLang="zh-CN" sz="2800" dirty="0">
                <a:latin typeface="黑体" panose="02010609060101010101" pitchFamily="49" charset="-122"/>
                <a:ea typeface="黑体" panose="02010609060101010101" pitchFamily="49" charset="-122"/>
              </a:rPr>
              <a:t>监听器的作用 </a:t>
            </a:r>
            <a:endParaRPr lang="en-US" altLang="zh-CN" sz="2800" dirty="0">
              <a:latin typeface="黑体" panose="02010609060101010101" pitchFamily="49" charset="-122"/>
              <a:ea typeface="黑体" panose="02010609060101010101" pitchFamily="49" charset="-122"/>
            </a:endParaRPr>
          </a:p>
        </p:txBody>
      </p:sp>
      <p:sp>
        <p:nvSpPr>
          <p:cNvPr id="10" name="Rectangle 2"/>
          <p:cNvSpPr txBox="1">
            <a:spLocks noChangeArrowheads="1"/>
          </p:cNvSpPr>
          <p:nvPr/>
        </p:nvSpPr>
        <p:spPr bwMode="auto">
          <a:xfrm>
            <a:off x="285750" y="1270000"/>
            <a:ext cx="8858250" cy="3087688"/>
          </a:xfrm>
          <a:prstGeom prst="rect">
            <a:avLst/>
          </a:prstGeom>
          <a:noFill/>
          <a:ln w="9525">
            <a:noFill/>
            <a:miter lim="800000"/>
            <a:headEnd/>
            <a:tailEnd/>
          </a:ln>
        </p:spPr>
        <p:txBody>
          <a:bodyPr/>
          <a:lstStyle/>
          <a:p>
            <a:pPr marL="342900" indent="-342900" eaLnBrk="0" hangingPunct="0">
              <a:spcBef>
                <a:spcPct val="20000"/>
              </a:spcBef>
              <a:buClr>
                <a:srgbClr val="00CC00"/>
              </a:buClr>
              <a:buSzPct val="100000"/>
              <a:buFont typeface="Wingdings" pitchFamily="2" charset="2"/>
              <a:buChar char="n"/>
            </a:pPr>
            <a:r>
              <a:rPr lang="zh-CN" altLang="zh-CN" sz="2000" b="1" dirty="0">
                <a:latin typeface="微软雅黑" pitchFamily="34" charset="-122"/>
                <a:ea typeface="微软雅黑" pitchFamily="34" charset="-122"/>
              </a:rPr>
              <a:t>监听器用于监听</a:t>
            </a:r>
            <a:r>
              <a:rPr lang="en-US" altLang="zh-CN" sz="2000" b="1" dirty="0">
                <a:latin typeface="微软雅黑" pitchFamily="34" charset="-122"/>
                <a:ea typeface="微软雅黑" pitchFamily="34" charset="-122"/>
              </a:rPr>
              <a:t>Web</a:t>
            </a:r>
            <a:r>
              <a:rPr lang="zh-CN" altLang="zh-CN" sz="2000" b="1" dirty="0">
                <a:latin typeface="微软雅黑" pitchFamily="34" charset="-122"/>
                <a:ea typeface="微软雅黑" pitchFamily="34" charset="-122"/>
              </a:rPr>
              <a:t>容器的有效期事件，因此它由容器管理。利用</a:t>
            </a:r>
            <a:r>
              <a:rPr lang="en-US" altLang="zh-CN" sz="2000" b="1" dirty="0">
                <a:latin typeface="微软雅黑" pitchFamily="34" charset="-122"/>
                <a:ea typeface="微软雅黑" pitchFamily="34" charset="-122"/>
              </a:rPr>
              <a:t>Listener</a:t>
            </a:r>
            <a:r>
              <a:rPr lang="zh-CN" altLang="zh-CN" sz="2000" b="1" dirty="0">
                <a:latin typeface="微软雅黑" pitchFamily="34" charset="-122"/>
                <a:ea typeface="微软雅黑" pitchFamily="34" charset="-122"/>
              </a:rPr>
              <a:t>接口监听在容器中的某个执行程序，并且根据其应用的需求做出适当的响应。</a:t>
            </a:r>
            <a:endParaRPr lang="en-US" altLang="zh-CN" sz="2000" b="1" dirty="0">
              <a:latin typeface="微软雅黑" pitchFamily="34" charset="-122"/>
              <a:ea typeface="微软雅黑" pitchFamily="34" charset="-122"/>
            </a:endParaRPr>
          </a:p>
          <a:p>
            <a:pPr marL="342900" indent="-342900" eaLnBrk="0" hangingPunct="0">
              <a:spcBef>
                <a:spcPct val="20000"/>
              </a:spcBef>
              <a:buClr>
                <a:srgbClr val="00CC00"/>
              </a:buClr>
              <a:buSzPct val="100000"/>
              <a:buFont typeface="Wingdings" pitchFamily="2" charset="2"/>
              <a:buChar char="n"/>
            </a:pPr>
            <a:endParaRPr lang="en-US" altLang="zh-CN" sz="2000" b="1" dirty="0">
              <a:latin typeface="微软雅黑" pitchFamily="34" charset="-122"/>
              <a:ea typeface="微软雅黑" pitchFamily="34" charset="-122"/>
            </a:endParaRPr>
          </a:p>
          <a:p>
            <a:pPr marL="742950" lvl="1" indent="-285750" eaLnBrk="0" hangingPunct="0">
              <a:lnSpc>
                <a:spcPct val="150000"/>
              </a:lnSpc>
              <a:spcBef>
                <a:spcPct val="20000"/>
              </a:spcBef>
              <a:buClr>
                <a:srgbClr val="00CC00"/>
              </a:buClr>
              <a:buSzPct val="100000"/>
              <a:buFont typeface="Wingdings" pitchFamily="2" charset="2"/>
              <a:buChar char="n"/>
            </a:pPr>
            <a:r>
              <a:rPr lang="en-US" altLang="zh-CN" sz="1600" b="1" dirty="0" err="1">
                <a:latin typeface="微软雅黑" pitchFamily="34" charset="-122"/>
                <a:ea typeface="微软雅黑" pitchFamily="34" charset="-122"/>
              </a:rPr>
              <a:t>ServletContext</a:t>
            </a:r>
            <a:r>
              <a:rPr lang="zh-CN" altLang="zh-CN" sz="1600" b="1" dirty="0">
                <a:latin typeface="微软雅黑" pitchFamily="34" charset="-122"/>
                <a:ea typeface="微软雅黑" pitchFamily="34" charset="-122"/>
              </a:rPr>
              <a:t>用于监听</a:t>
            </a:r>
            <a:r>
              <a:rPr lang="en-US" altLang="zh-CN" sz="1600" b="1" dirty="0" err="1">
                <a:latin typeface="微软雅黑" pitchFamily="34" charset="-122"/>
                <a:ea typeface="微软雅黑" pitchFamily="34" charset="-122"/>
              </a:rPr>
              <a:t>ServletContext</a:t>
            </a:r>
            <a:r>
              <a:rPr lang="zh-CN" altLang="zh-CN" sz="1600" b="1" dirty="0">
                <a:latin typeface="微软雅黑" pitchFamily="34" charset="-122"/>
                <a:ea typeface="微软雅黑" pitchFamily="34" charset="-122"/>
              </a:rPr>
              <a:t>的创建和删除</a:t>
            </a:r>
            <a:r>
              <a:rPr lang="zh-CN" altLang="en-US" sz="1600" b="1" dirty="0">
                <a:latin typeface="微软雅黑" pitchFamily="34" charset="-122"/>
                <a:ea typeface="微软雅黑" pitchFamily="34" charset="-122"/>
              </a:rPr>
              <a:t>，即服务器的启动和关闭。</a:t>
            </a:r>
            <a:endParaRPr lang="en-US" altLang="zh-CN" sz="1600" b="1" dirty="0">
              <a:latin typeface="微软雅黑" pitchFamily="34" charset="-122"/>
              <a:ea typeface="微软雅黑" pitchFamily="34" charset="-122"/>
            </a:endParaRPr>
          </a:p>
          <a:p>
            <a:pPr marL="742950" lvl="1" indent="-285750" eaLnBrk="0" hangingPunct="0">
              <a:lnSpc>
                <a:spcPct val="150000"/>
              </a:lnSpc>
              <a:spcBef>
                <a:spcPct val="20000"/>
              </a:spcBef>
              <a:buClr>
                <a:srgbClr val="00CC00"/>
              </a:buClr>
              <a:buSzPct val="100000"/>
              <a:buFont typeface="Wingdings" pitchFamily="2" charset="2"/>
              <a:buChar char="n"/>
            </a:pPr>
            <a:endParaRPr lang="en-US" altLang="zh-CN" sz="1600" b="1" dirty="0">
              <a:latin typeface="微软雅黑" pitchFamily="34" charset="-122"/>
              <a:ea typeface="微软雅黑" pitchFamily="34" charset="-122"/>
            </a:endParaRPr>
          </a:p>
          <a:p>
            <a:pPr marL="742950" lvl="1" indent="-285750" eaLnBrk="0" hangingPunct="0">
              <a:lnSpc>
                <a:spcPct val="150000"/>
              </a:lnSpc>
              <a:spcBef>
                <a:spcPct val="20000"/>
              </a:spcBef>
              <a:buClr>
                <a:srgbClr val="00CC00"/>
              </a:buClr>
              <a:buSzPct val="100000"/>
              <a:buFont typeface="Wingdings" pitchFamily="2" charset="2"/>
              <a:buChar char="n"/>
            </a:pPr>
            <a:r>
              <a:rPr lang="en-US" altLang="zh-CN" sz="1600" b="1" dirty="0">
                <a:latin typeface="微软雅黑" pitchFamily="34" charset="-122"/>
                <a:ea typeface="微软雅黑" pitchFamily="34" charset="-122"/>
              </a:rPr>
              <a:t>Session</a:t>
            </a:r>
            <a:r>
              <a:rPr lang="zh-CN" altLang="en-US" sz="1600" b="1" dirty="0">
                <a:latin typeface="微软雅黑" pitchFamily="34" charset="-122"/>
                <a:ea typeface="微软雅黑" pitchFamily="34" charset="-122"/>
              </a:rPr>
              <a:t>会话监听用于</a:t>
            </a:r>
            <a:r>
              <a:rPr lang="zh-CN" altLang="zh-CN" sz="1600" b="1" dirty="0">
                <a:latin typeface="微软雅黑" pitchFamily="34" charset="-122"/>
                <a:ea typeface="微软雅黑" pitchFamily="34" charset="-122"/>
              </a:rPr>
              <a:t>监听</a:t>
            </a:r>
            <a:r>
              <a:rPr lang="en-US" altLang="zh-CN" sz="1600" b="1" dirty="0">
                <a:latin typeface="微软雅黑" pitchFamily="34" charset="-122"/>
                <a:ea typeface="微软雅黑" pitchFamily="34" charset="-122"/>
              </a:rPr>
              <a:t>HTTP</a:t>
            </a:r>
            <a:r>
              <a:rPr lang="zh-CN" altLang="zh-CN" sz="1600" b="1" dirty="0">
                <a:latin typeface="微软雅黑" pitchFamily="34" charset="-122"/>
                <a:ea typeface="微软雅黑" pitchFamily="34" charset="-122"/>
              </a:rPr>
              <a:t>会话的创建和销毁</a:t>
            </a:r>
            <a:r>
              <a:rPr lang="zh-CN" altLang="en-US" sz="1600" b="1" dirty="0">
                <a:latin typeface="微软雅黑" pitchFamily="34" charset="-122"/>
                <a:ea typeface="微软雅黑" pitchFamily="34" charset="-122"/>
              </a:rPr>
              <a:t>。</a:t>
            </a:r>
            <a:endParaRPr lang="zh-CN" altLang="zh-CN" sz="1600" b="1"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defRPr/>
            </a:pPr>
            <a:r>
              <a:rPr lang="en-US" altLang="zh-CN" sz="2800" dirty="0">
                <a:latin typeface="黑体" panose="02010609060101010101" pitchFamily="49" charset="-122"/>
                <a:ea typeface="黑体" panose="02010609060101010101" pitchFamily="49" charset="-122"/>
              </a:rPr>
              <a:t>Servlet</a:t>
            </a:r>
            <a:r>
              <a:rPr lang="zh-CN" altLang="zh-CN" sz="2800" dirty="0">
                <a:latin typeface="黑体" panose="02010609060101010101" pitchFamily="49" charset="-122"/>
                <a:ea typeface="黑体" panose="02010609060101010101" pitchFamily="49" charset="-122"/>
              </a:rPr>
              <a:t>上下文监听 </a:t>
            </a:r>
            <a:endParaRPr lang="en-US" altLang="zh-CN" sz="2800" dirty="0">
              <a:latin typeface="黑体" panose="02010609060101010101" pitchFamily="49" charset="-122"/>
              <a:ea typeface="黑体" panose="02010609060101010101" pitchFamily="49" charset="-122"/>
            </a:endParaRPr>
          </a:p>
        </p:txBody>
      </p:sp>
      <p:sp>
        <p:nvSpPr>
          <p:cNvPr id="9" name="Rectangle 2"/>
          <p:cNvSpPr txBox="1">
            <a:spLocks noChangeArrowheads="1"/>
          </p:cNvSpPr>
          <p:nvPr/>
        </p:nvSpPr>
        <p:spPr bwMode="auto">
          <a:xfrm>
            <a:off x="180975" y="1270000"/>
            <a:ext cx="8858250" cy="2087563"/>
          </a:xfrm>
          <a:prstGeom prst="rect">
            <a:avLst/>
          </a:prstGeom>
          <a:noFill/>
          <a:ln w="9525">
            <a:noFill/>
            <a:miter lim="800000"/>
          </a:ln>
        </p:spPr>
        <p:txBody>
          <a:bodyPr/>
          <a:lstStyle/>
          <a:p>
            <a:pPr marL="342900" indent="-342900" eaLnBrk="0" hangingPunct="0">
              <a:lnSpc>
                <a:spcPct val="150000"/>
              </a:lnSpc>
              <a:spcBef>
                <a:spcPct val="20000"/>
              </a:spcBef>
              <a:buClr>
                <a:srgbClr val="00CC00"/>
              </a:buClr>
              <a:buSzPct val="100000"/>
              <a:buFont typeface="Wingdings" pitchFamily="2" charset="2"/>
              <a:buChar char="n"/>
              <a:defRPr/>
            </a:pPr>
            <a:r>
              <a:rPr kumimoji="1" lang="en-US" altLang="zh-CN" sz="2000" b="1" dirty="0" err="1">
                <a:latin typeface="+mn-ea"/>
                <a:ea typeface="+mn-ea"/>
              </a:rPr>
              <a:t>ServletContext</a:t>
            </a:r>
            <a:r>
              <a:rPr kumimoji="1" lang="zh-CN" altLang="zh-CN" sz="2000" b="1" dirty="0">
                <a:latin typeface="+mn-ea"/>
                <a:ea typeface="+mn-ea"/>
              </a:rPr>
              <a:t>需要用到</a:t>
            </a:r>
            <a:r>
              <a:rPr kumimoji="1" lang="en-US" altLang="zh-CN" sz="2000" b="1" dirty="0" err="1">
                <a:latin typeface="+mn-ea"/>
                <a:ea typeface="+mn-ea"/>
              </a:rPr>
              <a:t>ServletContextListener</a:t>
            </a:r>
            <a:r>
              <a:rPr kumimoji="1" lang="zh-CN" altLang="zh-CN" sz="2000" b="1" dirty="0">
                <a:latin typeface="+mn-ea"/>
                <a:ea typeface="+mn-ea"/>
              </a:rPr>
              <a:t>接口，该接口存放于</a:t>
            </a:r>
            <a:r>
              <a:rPr kumimoji="1" lang="en-US" altLang="zh-CN" sz="2000" b="1" dirty="0" err="1">
                <a:latin typeface="+mn-ea"/>
                <a:ea typeface="+mn-ea"/>
              </a:rPr>
              <a:t>javax.servlet</a:t>
            </a:r>
            <a:r>
              <a:rPr kumimoji="1" lang="zh-CN" altLang="zh-CN" sz="2000" b="1" dirty="0">
                <a:latin typeface="+mn-ea"/>
                <a:ea typeface="+mn-ea"/>
              </a:rPr>
              <a:t>包内，它主要用于监听</a:t>
            </a:r>
            <a:r>
              <a:rPr kumimoji="1" lang="en-US" altLang="zh-CN" sz="2000" b="1" dirty="0" err="1">
                <a:latin typeface="+mn-ea"/>
                <a:ea typeface="+mn-ea"/>
              </a:rPr>
              <a:t>ServletContext</a:t>
            </a:r>
            <a:r>
              <a:rPr kumimoji="1" lang="zh-CN" altLang="zh-CN" sz="2000" b="1" dirty="0">
                <a:latin typeface="+mn-ea"/>
                <a:ea typeface="+mn-ea"/>
              </a:rPr>
              <a:t>的创建和删除。</a:t>
            </a:r>
          </a:p>
        </p:txBody>
      </p:sp>
      <p:graphicFrame>
        <p:nvGraphicFramePr>
          <p:cNvPr id="11" name="Group 7"/>
          <p:cNvGraphicFramePr>
            <a:graphicFrameLocks noGrp="1"/>
          </p:cNvGraphicFramePr>
          <p:nvPr/>
        </p:nvGraphicFramePr>
        <p:xfrm>
          <a:off x="611188" y="2708275"/>
          <a:ext cx="8016875" cy="1981200"/>
        </p:xfrm>
        <a:graphic>
          <a:graphicData uri="http://schemas.openxmlformats.org/drawingml/2006/table">
            <a:tbl>
              <a:tblPr/>
              <a:tblGrid>
                <a:gridCol w="3960812">
                  <a:extLst>
                    <a:ext uri="{9D8B030D-6E8A-4147-A177-3AD203B41FA5}">
                      <a16:colId xmlns:a16="http://schemas.microsoft.com/office/drawing/2014/main" val="20000"/>
                    </a:ext>
                  </a:extLst>
                </a:gridCol>
                <a:gridCol w="4056063">
                  <a:extLst>
                    <a:ext uri="{9D8B030D-6E8A-4147-A177-3AD203B41FA5}">
                      <a16:colId xmlns:a16="http://schemas.microsoft.com/office/drawing/2014/main" val="20001"/>
                    </a:ext>
                  </a:extLst>
                </a:gridCol>
              </a:tblGrid>
              <a:tr h="33524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dirty="0">
                          <a:ln>
                            <a:noFill/>
                          </a:ln>
                          <a:solidFill>
                            <a:schemeClr val="tx1"/>
                          </a:solidFill>
                          <a:effectLst/>
                          <a:latin typeface="+mn-ea"/>
                          <a:ea typeface="+mn-ea"/>
                        </a:rPr>
                        <a:t>方法</a:t>
                      </a:r>
                    </a:p>
                  </a:txBody>
                  <a:tcPr marL="91431" marR="91431"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a:ln>
                            <a:noFill/>
                          </a:ln>
                          <a:solidFill>
                            <a:schemeClr val="tx1"/>
                          </a:solidFill>
                          <a:effectLst/>
                          <a:latin typeface="+mn-ea"/>
                          <a:ea typeface="+mn-ea"/>
                        </a:rPr>
                        <a:t>说明</a:t>
                      </a:r>
                      <a:r>
                        <a:rPr kumimoji="0" lang="zh-CN" altLang="zh-CN" sz="1600" b="0" i="0" u="none" strike="noStrike" cap="none" normalizeH="0" baseline="0">
                          <a:ln>
                            <a:noFill/>
                          </a:ln>
                          <a:solidFill>
                            <a:schemeClr val="tx1"/>
                          </a:solidFill>
                          <a:effectLst/>
                          <a:latin typeface="+mn-ea"/>
                          <a:ea typeface="+mn-ea"/>
                        </a:rPr>
                        <a:t> </a:t>
                      </a:r>
                      <a:endParaRPr kumimoji="0" lang="zh-CN" altLang="en-US" sz="1600" b="0" i="0" u="none" strike="noStrike" cap="none" normalizeH="0" baseline="0">
                        <a:ln>
                          <a:noFill/>
                        </a:ln>
                        <a:solidFill>
                          <a:schemeClr val="tx1"/>
                        </a:solidFill>
                        <a:effectLst/>
                        <a:latin typeface="+mn-ea"/>
                        <a:ea typeface="+mn-ea"/>
                      </a:endParaRPr>
                    </a:p>
                  </a:txBody>
                  <a:tcPr marL="91431" marR="91431"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22976">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a:ln>
                            <a:noFill/>
                          </a:ln>
                          <a:solidFill>
                            <a:schemeClr val="tx1"/>
                          </a:solidFill>
                          <a:effectLst/>
                          <a:latin typeface="+mn-ea"/>
                          <a:ea typeface="+mn-ea"/>
                        </a:rPr>
                        <a:t>public void contextInitialized(ServletContxtEvent event)</a:t>
                      </a:r>
                      <a:r>
                        <a:rPr kumimoji="0" lang="zh-CN" altLang="zh-CN" sz="1600" b="0" i="0" u="none" strike="noStrike" cap="none" normalizeH="0" baseline="0">
                          <a:ln>
                            <a:noFill/>
                          </a:ln>
                          <a:solidFill>
                            <a:schemeClr val="tx1"/>
                          </a:solidFill>
                          <a:effectLst/>
                          <a:latin typeface="+mn-ea"/>
                          <a:ea typeface="+mn-ea"/>
                        </a:rPr>
                        <a:t> </a:t>
                      </a:r>
                      <a:endParaRPr kumimoji="0" lang="en-US" altLang="zh-CN" sz="1600" b="0" i="0" u="none" strike="noStrike" cap="none" normalizeH="0" baseline="0">
                        <a:ln>
                          <a:noFill/>
                        </a:ln>
                        <a:solidFill>
                          <a:schemeClr val="tx1"/>
                        </a:solidFill>
                        <a:effectLst/>
                        <a:latin typeface="+mn-ea"/>
                        <a:ea typeface="+mn-ea"/>
                      </a:endParaRPr>
                    </a:p>
                  </a:txBody>
                  <a:tcPr marL="91431" marR="91431"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a:ln>
                            <a:noFill/>
                          </a:ln>
                          <a:solidFill>
                            <a:schemeClr val="tx1"/>
                          </a:solidFill>
                          <a:effectLst/>
                          <a:latin typeface="+mn-ea"/>
                          <a:ea typeface="+mn-ea"/>
                        </a:rPr>
                        <a:t>通知正在收听的对象，应用程序已经被加载及初始化 </a:t>
                      </a:r>
                    </a:p>
                  </a:txBody>
                  <a:tcPr marL="91431" marR="91431"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2976">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mn-ea"/>
                          <a:ea typeface="+mn-ea"/>
                        </a:rPr>
                        <a:t>public void </a:t>
                      </a:r>
                      <a:r>
                        <a:rPr kumimoji="0" lang="en-US" altLang="zh-CN" sz="1600" b="0" i="0" u="none" strike="noStrike" cap="none" normalizeH="0" baseline="0" dirty="0" err="1">
                          <a:ln>
                            <a:noFill/>
                          </a:ln>
                          <a:solidFill>
                            <a:schemeClr val="tx1"/>
                          </a:solidFill>
                          <a:effectLst/>
                          <a:latin typeface="+mn-ea"/>
                          <a:ea typeface="+mn-ea"/>
                        </a:rPr>
                        <a:t>contextDestroy</a:t>
                      </a:r>
                      <a:r>
                        <a:rPr kumimoji="0" lang="en-US" altLang="zh-CN" sz="1600" b="0" i="0" u="none" strike="noStrike" cap="none" normalizeH="0" baseline="0" dirty="0">
                          <a:ln>
                            <a:noFill/>
                          </a:ln>
                          <a:solidFill>
                            <a:schemeClr val="tx1"/>
                          </a:solidFill>
                          <a:effectLst/>
                          <a:latin typeface="+mn-ea"/>
                          <a:ea typeface="+mn-ea"/>
                        </a:rPr>
                        <a:t>(</a:t>
                      </a:r>
                      <a:r>
                        <a:rPr kumimoji="0" lang="en-US" altLang="zh-CN" sz="1600" b="0" i="0" u="none" strike="noStrike" cap="none" normalizeH="0" baseline="0" dirty="0" err="1">
                          <a:ln>
                            <a:noFill/>
                          </a:ln>
                          <a:solidFill>
                            <a:schemeClr val="tx1"/>
                          </a:solidFill>
                          <a:effectLst/>
                          <a:latin typeface="+mn-ea"/>
                          <a:ea typeface="+mn-ea"/>
                        </a:rPr>
                        <a:t>ServletContxtEvent</a:t>
                      </a:r>
                      <a:r>
                        <a:rPr kumimoji="0" lang="en-US" altLang="zh-CN" sz="1600" b="0" i="0" u="none" strike="noStrike" cap="none" normalizeH="0" baseline="0" dirty="0">
                          <a:ln>
                            <a:noFill/>
                          </a:ln>
                          <a:solidFill>
                            <a:schemeClr val="tx1"/>
                          </a:solidFill>
                          <a:effectLst/>
                          <a:latin typeface="+mn-ea"/>
                          <a:ea typeface="+mn-ea"/>
                        </a:rPr>
                        <a:t> event)</a:t>
                      </a:r>
                      <a:r>
                        <a:rPr kumimoji="0" lang="zh-CN" altLang="zh-CN" sz="1600" b="0" i="0" u="none" strike="noStrike" cap="none" normalizeH="0" baseline="0" dirty="0">
                          <a:ln>
                            <a:noFill/>
                          </a:ln>
                          <a:solidFill>
                            <a:schemeClr val="tx1"/>
                          </a:solidFill>
                          <a:effectLst/>
                          <a:latin typeface="+mn-ea"/>
                          <a:ea typeface="+mn-ea"/>
                        </a:rPr>
                        <a:t> </a:t>
                      </a:r>
                      <a:endParaRPr kumimoji="0" lang="zh-CN" altLang="en-US" sz="1600" b="0" i="0" u="none" strike="noStrike" cap="none" normalizeH="0" baseline="0" dirty="0">
                        <a:ln>
                          <a:noFill/>
                        </a:ln>
                        <a:solidFill>
                          <a:schemeClr val="tx1"/>
                        </a:solidFill>
                        <a:effectLst/>
                        <a:latin typeface="+mn-ea"/>
                        <a:ea typeface="+mn-ea"/>
                      </a:endParaRPr>
                    </a:p>
                  </a:txBody>
                  <a:tcPr marL="91431" marR="91431"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mn-ea"/>
                          <a:ea typeface="+mn-ea"/>
                        </a:rPr>
                        <a:t>通知正在收听的对象，应用程序已经被卸载 </a:t>
                      </a:r>
                    </a:p>
                  </a:txBody>
                  <a:tcPr marL="91431" marR="91431"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ox(i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419873" y="0"/>
            <a:ext cx="5724128" cy="785813"/>
          </a:xfrm>
        </p:spPr>
        <p:txBody>
          <a:bodyPr>
            <a:normAutofit/>
          </a:bodyPr>
          <a:lstStyle/>
          <a:p>
            <a:pPr algn="r">
              <a:defRPr/>
            </a:pPr>
            <a:r>
              <a:rPr lang="en-US" altLang="zh-CN" sz="2800" dirty="0">
                <a:latin typeface="黑体" panose="02010609060101010101" pitchFamily="49" charset="-122"/>
                <a:ea typeface="黑体" panose="02010609060101010101" pitchFamily="49" charset="-122"/>
              </a:rPr>
              <a:t>Servlet</a:t>
            </a:r>
            <a:r>
              <a:rPr lang="zh-CN" altLang="zh-CN" sz="2800" dirty="0">
                <a:latin typeface="黑体" panose="02010609060101010101" pitchFamily="49" charset="-122"/>
                <a:ea typeface="黑体" panose="02010609060101010101" pitchFamily="49" charset="-122"/>
              </a:rPr>
              <a:t>上下文监听 </a:t>
            </a:r>
            <a:endParaRPr lang="en-US" altLang="zh-CN" sz="2800" dirty="0">
              <a:latin typeface="黑体" panose="02010609060101010101" pitchFamily="49" charset="-122"/>
              <a:ea typeface="黑体" panose="02010609060101010101" pitchFamily="49" charset="-122"/>
            </a:endParaRPr>
          </a:p>
        </p:txBody>
      </p:sp>
      <p:grpSp>
        <p:nvGrpSpPr>
          <p:cNvPr id="2" name="组 6"/>
          <p:cNvGrpSpPr>
            <a:grpSpLocks/>
          </p:cNvGrpSpPr>
          <p:nvPr/>
        </p:nvGrpSpPr>
        <p:grpSpPr bwMode="auto">
          <a:xfrm>
            <a:off x="303213" y="1125538"/>
            <a:ext cx="8567737" cy="4967287"/>
            <a:chOff x="303213" y="1125538"/>
            <a:chExt cx="8567737" cy="4967676"/>
          </a:xfrm>
        </p:grpSpPr>
        <p:sp>
          <p:nvSpPr>
            <p:cNvPr id="49155" name="流程图: 可选过程 3"/>
            <p:cNvSpPr>
              <a:spLocks noChangeArrowheads="1"/>
            </p:cNvSpPr>
            <p:nvPr/>
          </p:nvSpPr>
          <p:spPr bwMode="auto">
            <a:xfrm>
              <a:off x="431800" y="2060560"/>
              <a:ext cx="8439150" cy="4032654"/>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en-US" altLang="zh-CN" b="1" dirty="0">
                  <a:latin typeface="微软雅黑" pitchFamily="34" charset="-122"/>
                  <a:ea typeface="微软雅黑" pitchFamily="34" charset="-122"/>
                </a:rPr>
                <a:t>FirstServletContextListener.java</a:t>
              </a:r>
              <a:r>
                <a:rPr lang="zh-CN" altLang="zh-CN" b="1" dirty="0">
                  <a:latin typeface="微软雅黑" pitchFamily="34" charset="-122"/>
                  <a:ea typeface="微软雅黑" pitchFamily="34" charset="-122"/>
                </a:rPr>
                <a:t>代码：</a:t>
              </a:r>
              <a:endParaRPr lang="zh-CN" altLang="zh-CN" dirty="0">
                <a:latin typeface="微软雅黑" pitchFamily="34" charset="-122"/>
                <a:ea typeface="微软雅黑" pitchFamily="34" charset="-122"/>
              </a:endParaRPr>
            </a:p>
            <a:p>
              <a:r>
                <a:rPr lang="en-US" altLang="zh-CN" b="1" dirty="0">
                  <a:latin typeface="微软雅黑" pitchFamily="34" charset="-122"/>
                  <a:ea typeface="微软雅黑" pitchFamily="34" charset="-122"/>
                </a:rPr>
                <a:t>public</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class</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FirstServletContextListener</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implements</a:t>
              </a: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err="1">
                  <a:latin typeface="微软雅黑" pitchFamily="34" charset="-122"/>
                  <a:ea typeface="微软雅黑" pitchFamily="34" charset="-122"/>
                </a:rPr>
                <a:t>ServletContextListener</a:t>
              </a:r>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public</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void</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contextDestroyed</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ServletContextEvent</a:t>
              </a:r>
              <a:r>
                <a:rPr lang="en-US" altLang="zh-CN" dirty="0">
                  <a:latin typeface="微软雅黑" pitchFamily="34" charset="-122"/>
                  <a:ea typeface="微软雅黑" pitchFamily="34" charset="-122"/>
                </a:rPr>
                <a:t> event)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System.</a:t>
              </a:r>
              <a:r>
                <a:rPr lang="en-US" altLang="zh-CN" i="1" dirty="0" err="1">
                  <a:latin typeface="微软雅黑" pitchFamily="34" charset="-122"/>
                  <a:ea typeface="微软雅黑" pitchFamily="34" charset="-122"/>
                </a:rPr>
                <a:t>out</a:t>
              </a:r>
              <a:r>
                <a:rPr lang="en-US" altLang="zh-CN" dirty="0" err="1">
                  <a:latin typeface="微软雅黑" pitchFamily="34" charset="-122"/>
                  <a:ea typeface="微软雅黑" pitchFamily="34" charset="-122"/>
                </a:rPr>
                <a:t>.println</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应用程序正在被服务器卸载</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p>
            <a:p>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public</a:t>
              </a:r>
              <a:r>
                <a:rPr lang="en-US" altLang="zh-CN" dirty="0">
                  <a:latin typeface="微软雅黑" pitchFamily="34" charset="-122"/>
                  <a:ea typeface="微软雅黑" pitchFamily="34" charset="-122"/>
                </a:rPr>
                <a:t> </a:t>
              </a:r>
              <a:r>
                <a:rPr lang="en-US" altLang="zh-CN" b="1" dirty="0">
                  <a:latin typeface="微软雅黑" pitchFamily="34" charset="-122"/>
                  <a:ea typeface="微软雅黑" pitchFamily="34" charset="-122"/>
                </a:rPr>
                <a:t>void</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contextInitialized</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ServletContextEvent</a:t>
              </a:r>
              <a:r>
                <a:rPr lang="en-US" altLang="zh-CN" dirty="0">
                  <a:latin typeface="微软雅黑" pitchFamily="34" charset="-122"/>
                  <a:ea typeface="微软雅黑" pitchFamily="34" charset="-122"/>
                </a:rPr>
                <a:t> event) {</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ServletContext</a:t>
              </a:r>
              <a:r>
                <a:rPr lang="en-US" altLang="zh-CN" dirty="0">
                  <a:latin typeface="微软雅黑" pitchFamily="34" charset="-122"/>
                  <a:ea typeface="微软雅黑" pitchFamily="34" charset="-122"/>
                </a:rPr>
                <a:t> context=</a:t>
              </a:r>
              <a:r>
                <a:rPr lang="en-US" altLang="zh-CN" dirty="0" err="1">
                  <a:latin typeface="微软雅黑" pitchFamily="34" charset="-122"/>
                  <a:ea typeface="微软雅黑" pitchFamily="34" charset="-122"/>
                </a:rPr>
                <a:t>event.getServletContext</a:t>
              </a:r>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System.</a:t>
              </a:r>
              <a:r>
                <a:rPr lang="en-US" altLang="zh-CN" i="1" dirty="0" err="1">
                  <a:latin typeface="微软雅黑" pitchFamily="34" charset="-122"/>
                  <a:ea typeface="微软雅黑" pitchFamily="34" charset="-122"/>
                </a:rPr>
                <a:t>out</a:t>
              </a:r>
              <a:r>
                <a:rPr lang="en-US" altLang="zh-CN" dirty="0" err="1">
                  <a:latin typeface="微软雅黑" pitchFamily="34" charset="-122"/>
                  <a:ea typeface="微软雅黑" pitchFamily="34" charset="-122"/>
                </a:rPr>
                <a:t>.println</a:t>
              </a:r>
              <a:r>
                <a:rPr lang="en-US" altLang="zh-CN" dirty="0">
                  <a:latin typeface="微软雅黑" pitchFamily="34" charset="-122"/>
                  <a:ea typeface="微软雅黑" pitchFamily="34" charset="-122"/>
                </a:rPr>
                <a:t>("</a:t>
              </a:r>
              <a:r>
                <a:rPr lang="zh-CN" altLang="zh-CN" dirty="0">
                  <a:latin typeface="微软雅黑" pitchFamily="34" charset="-122"/>
                  <a:ea typeface="微软雅黑" pitchFamily="34" charset="-122"/>
                </a:rPr>
                <a:t>服务器启动时应用程序已经被加</a:t>
              </a:r>
              <a:r>
                <a:rPr lang="en-US" altLang="zh-CN" dirty="0">
                  <a:latin typeface="微软雅黑" pitchFamily="34" charset="-122"/>
                  <a:ea typeface="微软雅黑" pitchFamily="34" charset="-122"/>
                </a:rPr>
                <a:t>			</a:t>
              </a:r>
              <a:r>
                <a:rPr lang="zh-CN" altLang="zh-CN" dirty="0">
                  <a:latin typeface="微软雅黑" pitchFamily="34" charset="-122"/>
                  <a:ea typeface="微软雅黑" pitchFamily="34" charset="-122"/>
                </a:rPr>
                <a:t>载</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ServletContext</a:t>
              </a:r>
              <a:r>
                <a:rPr lang="en-US" altLang="zh-CN" dirty="0">
                  <a:latin typeface="微软雅黑" pitchFamily="34" charset="-122"/>
                  <a:ea typeface="微软雅黑" pitchFamily="34" charset="-122"/>
                </a:rPr>
                <a:t>="+context);</a:t>
              </a:r>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endParaRPr lang="zh-CN" altLang="zh-CN" dirty="0">
                <a:latin typeface="微软雅黑" pitchFamily="34" charset="-122"/>
                <a:ea typeface="微软雅黑" pitchFamily="34" charset="-122"/>
              </a:endParaRPr>
            </a:p>
            <a:p>
              <a:endParaRPr lang="zh-CN"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a:t>
              </a:r>
              <a:endParaRPr lang="zh-CN" altLang="zh-CN" dirty="0">
                <a:latin typeface="微软雅黑" pitchFamily="34" charset="-122"/>
                <a:ea typeface="微软雅黑" pitchFamily="34" charset="-122"/>
              </a:endParaRPr>
            </a:p>
          </p:txBody>
        </p:sp>
        <p:pic>
          <p:nvPicPr>
            <p:cNvPr id="49156" name="Picture 5" descr="示例副本"/>
            <p:cNvPicPr>
              <a:picLocks noChangeAspect="1" noChangeArrowheads="1"/>
            </p:cNvPicPr>
            <p:nvPr/>
          </p:nvPicPr>
          <p:blipFill>
            <a:blip r:embed="rId2" cstate="print"/>
            <a:srcRect/>
            <a:stretch>
              <a:fillRect/>
            </a:stretch>
          </p:blipFill>
          <p:spPr bwMode="auto">
            <a:xfrm>
              <a:off x="303213" y="1125538"/>
              <a:ext cx="1965325" cy="901700"/>
            </a:xfrm>
            <a:prstGeom prst="rect">
              <a:avLst/>
            </a:prstGeom>
            <a:noFill/>
            <a:ln w="9525">
              <a:noFill/>
              <a:miter lim="800000"/>
              <a:headEnd/>
              <a:tailEnd/>
            </a:ln>
          </p:spPr>
        </p:pic>
      </p:grpSp>
      <p:sp>
        <p:nvSpPr>
          <p:cNvPr id="6" name="矩形 5"/>
          <p:cNvSpPr>
            <a:spLocks noChangeArrowheads="1"/>
          </p:cNvSpPr>
          <p:nvPr/>
        </p:nvSpPr>
        <p:spPr bwMode="auto">
          <a:xfrm>
            <a:off x="1547813" y="3163888"/>
            <a:ext cx="6696075" cy="841375"/>
          </a:xfrm>
          <a:prstGeom prst="rect">
            <a:avLst/>
          </a:prstGeom>
          <a:solidFill>
            <a:schemeClr val="accent1">
              <a:alpha val="0"/>
            </a:schemeClr>
          </a:solidFill>
          <a:ln w="28575">
            <a:solidFill>
              <a:srgbClr val="FF0000"/>
            </a:solidFill>
            <a:round/>
          </a:ln>
        </p:spPr>
        <p:txBody>
          <a:bodyPr/>
          <a:lstStyle/>
          <a:p>
            <a:pPr>
              <a:buFontTx/>
              <a:buNone/>
              <a:defRPr/>
            </a:pPr>
            <a:endParaRPr lang="zh-CN" altLang="en-US">
              <a:latin typeface="+mn-ea"/>
              <a:ea typeface="+mn-ea"/>
              <a:cs typeface="宋体" charset="0"/>
            </a:endParaRPr>
          </a:p>
        </p:txBody>
      </p:sp>
      <p:sp>
        <p:nvSpPr>
          <p:cNvPr id="9" name="AutoShape 11"/>
          <p:cNvSpPr>
            <a:spLocks noChangeArrowheads="1"/>
          </p:cNvSpPr>
          <p:nvPr/>
        </p:nvSpPr>
        <p:spPr bwMode="auto">
          <a:xfrm>
            <a:off x="6281937" y="1528763"/>
            <a:ext cx="2930525" cy="720725"/>
          </a:xfrm>
          <a:prstGeom prst="wedgeRoundRectCallout">
            <a:avLst>
              <a:gd name="adj1" fmla="val -46667"/>
              <a:gd name="adj2" fmla="val 76565"/>
              <a:gd name="adj3" fmla="val 16667"/>
            </a:avLst>
          </a:prstGeom>
          <a:gradFill rotWithShape="1">
            <a:gsLst>
              <a:gs pos="0">
                <a:srgbClr val="FFCC99">
                  <a:alpha val="78000"/>
                </a:srgbClr>
              </a:gs>
              <a:gs pos="100000">
                <a:schemeClr val="bg1"/>
              </a:gs>
            </a:gsLst>
            <a:lin ang="5400000" scaled="1"/>
          </a:gradFill>
          <a:ln w="9525">
            <a:solidFill>
              <a:srgbClr val="FF9900"/>
            </a:solidFill>
            <a:miter lim="800000"/>
          </a:ln>
          <a:effectLst/>
        </p:spPr>
        <p:txBody>
          <a:bodyPr/>
          <a:lstStyle/>
          <a:p>
            <a:pPr>
              <a:defRPr/>
            </a:pPr>
            <a:r>
              <a:rPr lang="zh-CN" altLang="zh-CN" sz="1600" b="1" dirty="0">
                <a:latin typeface="+mn-ea"/>
                <a:ea typeface="+mn-ea"/>
              </a:rPr>
              <a:t>服务器卸载该</a:t>
            </a:r>
            <a:r>
              <a:rPr lang="en-US" altLang="zh-CN" sz="1600" b="1" dirty="0">
                <a:latin typeface="+mn-ea"/>
                <a:ea typeface="+mn-ea"/>
              </a:rPr>
              <a:t>web</a:t>
            </a:r>
            <a:r>
              <a:rPr lang="zh-CN" altLang="zh-CN" sz="1600" b="1" dirty="0">
                <a:latin typeface="+mn-ea"/>
                <a:ea typeface="+mn-ea"/>
              </a:rPr>
              <a:t>应用程序时，调用该方法</a:t>
            </a:r>
            <a:r>
              <a:rPr lang="zh-CN" altLang="en-US" sz="1600" b="1" dirty="0">
                <a:latin typeface="+mn-ea"/>
                <a:ea typeface="+mn-ea"/>
              </a:rPr>
              <a:t>。</a:t>
            </a:r>
            <a:endParaRPr lang="zh-CN" altLang="zh-CN" sz="1600" b="1" dirty="0">
              <a:latin typeface="+mn-ea"/>
              <a:ea typeface="+mn-ea"/>
            </a:endParaRPr>
          </a:p>
        </p:txBody>
      </p:sp>
      <p:sp>
        <p:nvSpPr>
          <p:cNvPr id="10" name="矩形 9"/>
          <p:cNvSpPr>
            <a:spLocks noChangeArrowheads="1"/>
          </p:cNvSpPr>
          <p:nvPr/>
        </p:nvSpPr>
        <p:spPr bwMode="auto">
          <a:xfrm>
            <a:off x="1547813" y="4197350"/>
            <a:ext cx="6696075" cy="1463675"/>
          </a:xfrm>
          <a:prstGeom prst="rect">
            <a:avLst/>
          </a:prstGeom>
          <a:solidFill>
            <a:schemeClr val="accent1">
              <a:alpha val="0"/>
            </a:schemeClr>
          </a:solidFill>
          <a:ln w="28575">
            <a:solidFill>
              <a:srgbClr val="FF0000"/>
            </a:solidFill>
            <a:round/>
          </a:ln>
        </p:spPr>
        <p:txBody>
          <a:bodyPr/>
          <a:lstStyle/>
          <a:p>
            <a:pPr>
              <a:buFontTx/>
              <a:buNone/>
              <a:defRPr/>
            </a:pPr>
            <a:endParaRPr lang="zh-CN" altLang="en-US">
              <a:latin typeface="+mn-ea"/>
              <a:ea typeface="+mn-ea"/>
              <a:cs typeface="宋体" charset="0"/>
            </a:endParaRPr>
          </a:p>
        </p:txBody>
      </p:sp>
      <p:sp>
        <p:nvSpPr>
          <p:cNvPr id="11" name="AutoShape 11"/>
          <p:cNvSpPr>
            <a:spLocks noChangeArrowheads="1"/>
          </p:cNvSpPr>
          <p:nvPr/>
        </p:nvSpPr>
        <p:spPr bwMode="auto">
          <a:xfrm>
            <a:off x="7405687" y="2706689"/>
            <a:ext cx="2930525" cy="722312"/>
          </a:xfrm>
          <a:prstGeom prst="wedgeRoundRectCallout">
            <a:avLst>
              <a:gd name="adj1" fmla="val -46667"/>
              <a:gd name="adj2" fmla="val 76565"/>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p>
            <a:r>
              <a:rPr lang="zh-CN" altLang="zh-CN" sz="1600" b="1">
                <a:latin typeface="微软雅黑" pitchFamily="34" charset="-122"/>
                <a:ea typeface="微软雅黑" pitchFamily="34" charset="-122"/>
              </a:rPr>
              <a:t>服务器启动或程序被加载时，调用该方法</a:t>
            </a:r>
            <a:r>
              <a:rPr lang="zh-CN" altLang="en-US" sz="1600">
                <a:latin typeface="微软雅黑" pitchFamily="34" charset="-122"/>
                <a:ea typeface="微软雅黑" pitchFamily="34" charset="-122"/>
              </a:rPr>
              <a:t>。</a:t>
            </a:r>
            <a:endParaRPr lang="zh-CN" altLang="zh-CN" sz="160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defRPr/>
            </a:pPr>
            <a:r>
              <a:rPr lang="en-US" altLang="zh-CN" sz="2800" dirty="0">
                <a:latin typeface="黑体" panose="02010609060101010101" pitchFamily="49" charset="-122"/>
                <a:ea typeface="黑体" panose="02010609060101010101" pitchFamily="49" charset="-122"/>
              </a:rPr>
              <a:t>Servlet</a:t>
            </a:r>
            <a:r>
              <a:rPr lang="zh-CN" altLang="zh-CN" sz="2800" dirty="0">
                <a:latin typeface="黑体" panose="02010609060101010101" pitchFamily="49" charset="-122"/>
                <a:ea typeface="黑体" panose="02010609060101010101" pitchFamily="49" charset="-122"/>
              </a:rPr>
              <a:t>上下文监听 </a:t>
            </a:r>
            <a:endParaRPr lang="en-US" altLang="zh-CN" sz="2800" dirty="0">
              <a:latin typeface="黑体" panose="02010609060101010101" pitchFamily="49" charset="-122"/>
              <a:ea typeface="黑体" panose="02010609060101010101" pitchFamily="49" charset="-122"/>
            </a:endParaRPr>
          </a:p>
        </p:txBody>
      </p:sp>
      <p:grpSp>
        <p:nvGrpSpPr>
          <p:cNvPr id="2" name="组 6"/>
          <p:cNvGrpSpPr>
            <a:grpSpLocks/>
          </p:cNvGrpSpPr>
          <p:nvPr/>
        </p:nvGrpSpPr>
        <p:grpSpPr bwMode="auto">
          <a:xfrm>
            <a:off x="303213" y="1125538"/>
            <a:ext cx="8567737" cy="3095625"/>
            <a:chOff x="303213" y="1125538"/>
            <a:chExt cx="8567737" cy="3095498"/>
          </a:xfrm>
        </p:grpSpPr>
        <p:sp>
          <p:nvSpPr>
            <p:cNvPr id="50179" name="流程图: 可选过程 3"/>
            <p:cNvSpPr>
              <a:spLocks noChangeArrowheads="1"/>
            </p:cNvSpPr>
            <p:nvPr/>
          </p:nvSpPr>
          <p:spPr bwMode="auto">
            <a:xfrm>
              <a:off x="431800" y="2060560"/>
              <a:ext cx="8439150" cy="2160476"/>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zh-CN" altLang="zh-CN" sz="2000">
                  <a:latin typeface="微软雅黑" pitchFamily="34" charset="-122"/>
                  <a:ea typeface="微软雅黑" pitchFamily="34" charset="-122"/>
                </a:rPr>
                <a:t>w</a:t>
              </a:r>
              <a:r>
                <a:rPr lang="en-US" altLang="zh-CN" sz="2000">
                  <a:latin typeface="微软雅黑" pitchFamily="34" charset="-122"/>
                  <a:ea typeface="微软雅黑" pitchFamily="34" charset="-122"/>
                </a:rPr>
                <a:t>eb.xml</a:t>
              </a:r>
              <a:r>
                <a:rPr lang="zh-CN" altLang="zh-CN" sz="2000">
                  <a:latin typeface="微软雅黑" pitchFamily="34" charset="-122"/>
                  <a:ea typeface="微软雅黑" pitchFamily="34" charset="-122"/>
                </a:rPr>
                <a:t>代码：</a:t>
              </a:r>
              <a:endParaRPr lang="en-US" altLang="zh-CN" sz="2000">
                <a:latin typeface="微软雅黑" pitchFamily="34" charset="-122"/>
                <a:ea typeface="微软雅黑" pitchFamily="34" charset="-122"/>
              </a:endParaRPr>
            </a:p>
            <a:p>
              <a:r>
                <a:rPr lang="en-US" altLang="zh-CN" sz="2000">
                  <a:latin typeface="微软雅黑" pitchFamily="34" charset="-122"/>
                  <a:ea typeface="微软雅黑" pitchFamily="34" charset="-122"/>
                </a:rPr>
                <a:t>&lt;listener&gt;</a:t>
              </a:r>
            </a:p>
            <a:p>
              <a:pPr lvl="1"/>
              <a:r>
                <a:rPr lang="en-US" altLang="zh-CN" sz="2000">
                  <a:latin typeface="微软雅黑" pitchFamily="34" charset="-122"/>
                  <a:ea typeface="微软雅黑" pitchFamily="34" charset="-122"/>
                </a:rPr>
                <a:t>&lt;listener-class&gt;</a:t>
              </a:r>
            </a:p>
            <a:p>
              <a:pPr lvl="1"/>
              <a:r>
                <a:rPr lang="en-US" altLang="zh-CN" sz="2000">
                  <a:latin typeface="微软雅黑" pitchFamily="34" charset="-122"/>
                  <a:ea typeface="微软雅黑" pitchFamily="34" charset="-122"/>
                </a:rPr>
                <a:t>	com.pxy.listener.FirstServletContextListener</a:t>
              </a:r>
            </a:p>
            <a:p>
              <a:pPr lvl="1"/>
              <a:r>
                <a:rPr lang="en-US" altLang="zh-CN" sz="2000">
                  <a:latin typeface="微软雅黑" pitchFamily="34" charset="-122"/>
                  <a:ea typeface="微软雅黑" pitchFamily="34" charset="-122"/>
                </a:rPr>
                <a:t>&lt;/listener-class&gt;</a:t>
              </a:r>
            </a:p>
            <a:p>
              <a:r>
                <a:rPr lang="en-US" altLang="zh-CN" sz="2000">
                  <a:latin typeface="微软雅黑" pitchFamily="34" charset="-122"/>
                  <a:ea typeface="微软雅黑" pitchFamily="34" charset="-122"/>
                </a:rPr>
                <a:t>&lt;/listener&gt;</a:t>
              </a:r>
              <a:endParaRPr lang="zh-CN" altLang="zh-CN" sz="2000">
                <a:latin typeface="微软雅黑" pitchFamily="34" charset="-122"/>
                <a:ea typeface="微软雅黑" pitchFamily="34" charset="-122"/>
              </a:endParaRPr>
            </a:p>
            <a:p>
              <a:endParaRPr lang="en-US" altLang="zh-CN" sz="2000">
                <a:latin typeface="微软雅黑" pitchFamily="34" charset="-122"/>
                <a:ea typeface="微软雅黑" pitchFamily="34" charset="-122"/>
              </a:endParaRPr>
            </a:p>
          </p:txBody>
        </p:sp>
        <p:pic>
          <p:nvPicPr>
            <p:cNvPr id="50180" name="Picture 5" descr="示例副本"/>
            <p:cNvPicPr>
              <a:picLocks noChangeAspect="1" noChangeArrowheads="1"/>
            </p:cNvPicPr>
            <p:nvPr/>
          </p:nvPicPr>
          <p:blipFill>
            <a:blip r:embed="rId2" cstate="print"/>
            <a:srcRect/>
            <a:stretch>
              <a:fillRect/>
            </a:stretch>
          </p:blipFill>
          <p:spPr bwMode="auto">
            <a:xfrm>
              <a:off x="303213" y="1125538"/>
              <a:ext cx="1965325" cy="901700"/>
            </a:xfrm>
            <a:prstGeom prst="rect">
              <a:avLst/>
            </a:prstGeom>
            <a:noFill/>
            <a:ln w="9525">
              <a:noFill/>
              <a:miter lim="800000"/>
              <a:headEnd/>
              <a:tailEnd/>
            </a:ln>
          </p:spPr>
        </p:pic>
      </p:grpSp>
      <p:grpSp>
        <p:nvGrpSpPr>
          <p:cNvPr id="3" name="组 3"/>
          <p:cNvGrpSpPr>
            <a:grpSpLocks/>
          </p:cNvGrpSpPr>
          <p:nvPr/>
        </p:nvGrpSpPr>
        <p:grpSpPr bwMode="auto">
          <a:xfrm>
            <a:off x="431800" y="1700213"/>
            <a:ext cx="8289925" cy="4102100"/>
            <a:chOff x="431800" y="1700808"/>
            <a:chExt cx="8289276" cy="4102050"/>
          </a:xfrm>
        </p:grpSpPr>
        <p:pic>
          <p:nvPicPr>
            <p:cNvPr id="50182" name="图片 2"/>
            <p:cNvPicPr>
              <a:picLocks noChangeAspect="1" noChangeArrowheads="1"/>
            </p:cNvPicPr>
            <p:nvPr/>
          </p:nvPicPr>
          <p:blipFill>
            <a:blip r:embed="rId3" cstate="print"/>
            <a:srcRect/>
            <a:stretch>
              <a:fillRect/>
            </a:stretch>
          </p:blipFill>
          <p:spPr bwMode="auto">
            <a:xfrm>
              <a:off x="431800" y="2639318"/>
              <a:ext cx="8289276" cy="3163540"/>
            </a:xfrm>
            <a:prstGeom prst="rect">
              <a:avLst/>
            </a:prstGeom>
            <a:noFill/>
            <a:ln w="9525">
              <a:noFill/>
              <a:miter lim="800000"/>
              <a:headEnd/>
              <a:tailEnd/>
            </a:ln>
          </p:spPr>
        </p:pic>
        <p:sp>
          <p:nvSpPr>
            <p:cNvPr id="10" name="矩形 9"/>
            <p:cNvSpPr>
              <a:spLocks noChangeArrowheads="1"/>
            </p:cNvSpPr>
            <p:nvPr/>
          </p:nvSpPr>
          <p:spPr bwMode="auto">
            <a:xfrm>
              <a:off x="444499" y="2996192"/>
              <a:ext cx="2111210" cy="360358"/>
            </a:xfrm>
            <a:prstGeom prst="rect">
              <a:avLst/>
            </a:prstGeom>
            <a:solidFill>
              <a:schemeClr val="accent1">
                <a:alpha val="0"/>
              </a:schemeClr>
            </a:solidFill>
            <a:ln w="28575">
              <a:solidFill>
                <a:srgbClr val="FF0000"/>
              </a:solidFill>
              <a:round/>
            </a:ln>
          </p:spPr>
          <p:txBody>
            <a:bodyPr/>
            <a:lstStyle/>
            <a:p>
              <a:pPr>
                <a:buFontTx/>
                <a:buNone/>
                <a:defRPr/>
              </a:pPr>
              <a:endParaRPr lang="zh-CN" altLang="en-US">
                <a:latin typeface="+mn-ea"/>
                <a:ea typeface="+mn-ea"/>
                <a:cs typeface="宋体" charset="0"/>
              </a:endParaRPr>
            </a:p>
          </p:txBody>
        </p:sp>
        <p:sp>
          <p:nvSpPr>
            <p:cNvPr id="50184" name="AutoShape 11"/>
            <p:cNvSpPr>
              <a:spLocks noChangeArrowheads="1"/>
            </p:cNvSpPr>
            <p:nvPr/>
          </p:nvSpPr>
          <p:spPr bwMode="auto">
            <a:xfrm>
              <a:off x="2508133" y="1700808"/>
              <a:ext cx="2999971" cy="1048431"/>
            </a:xfrm>
            <a:prstGeom prst="wedgeRoundRectCallout">
              <a:avLst>
                <a:gd name="adj1" fmla="val -46667"/>
                <a:gd name="adj2" fmla="val 76565"/>
                <a:gd name="adj3" fmla="val 16667"/>
              </a:avLst>
            </a:prstGeom>
            <a:gradFill rotWithShape="1">
              <a:gsLst>
                <a:gs pos="0">
                  <a:srgbClr val="FFCC99">
                    <a:alpha val="78000"/>
                  </a:srgbClr>
                </a:gs>
                <a:gs pos="100000">
                  <a:schemeClr val="bg1"/>
                </a:gs>
              </a:gsLst>
              <a:lin ang="5400000" scaled="1"/>
            </a:gradFill>
            <a:ln w="9525">
              <a:solidFill>
                <a:srgbClr val="FF9900"/>
              </a:solidFill>
              <a:miter lim="800000"/>
              <a:headEnd/>
              <a:tailEnd/>
            </a:ln>
          </p:spPr>
          <p:txBody>
            <a:bodyPr/>
            <a:lstStyle/>
            <a:p>
              <a:r>
                <a:rPr lang="en-US" altLang="zh-CN" sz="1600" b="1">
                  <a:latin typeface="微软雅黑" pitchFamily="34" charset="-122"/>
                  <a:ea typeface="微软雅黑" pitchFamily="34" charset="-122"/>
                </a:rPr>
                <a:t>web</a:t>
              </a:r>
              <a:r>
                <a:rPr lang="zh-CN" altLang="zh-CN" sz="1600" b="1">
                  <a:latin typeface="微软雅黑" pitchFamily="34" charset="-122"/>
                  <a:ea typeface="微软雅黑" pitchFamily="34" charset="-122"/>
                </a:rPr>
                <a:t>应用程序</a:t>
              </a:r>
              <a:r>
                <a:rPr lang="zh-CN" altLang="en-US" sz="1600" b="1">
                  <a:latin typeface="微软雅黑" pitchFamily="34" charset="-122"/>
                  <a:ea typeface="微软雅黑" pitchFamily="34" charset="-122"/>
                </a:rPr>
                <a:t>正在被服务器加载，当服务器正常关闭时也会同样效果。</a:t>
              </a:r>
              <a:endParaRPr lang="zh-CN" altLang="zh-CN" sz="1600" b="1">
                <a:latin typeface="微软雅黑" pitchFamily="34" charset="-122"/>
                <a:ea typeface="微软雅黑" pitchFamily="3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defRPr/>
            </a:pPr>
            <a:r>
              <a:rPr lang="en-US" altLang="zh-CN" sz="2800" dirty="0">
                <a:latin typeface="黑体" panose="02010609060101010101" pitchFamily="49" charset="-122"/>
                <a:ea typeface="黑体" panose="02010609060101010101" pitchFamily="49" charset="-122"/>
              </a:rPr>
              <a:t>Session</a:t>
            </a:r>
            <a:r>
              <a:rPr lang="zh-CN" altLang="zh-CN" sz="2800" dirty="0">
                <a:latin typeface="黑体" panose="02010609060101010101" pitchFamily="49" charset="-122"/>
                <a:ea typeface="黑体" panose="02010609060101010101" pitchFamily="49" charset="-122"/>
              </a:rPr>
              <a:t>会话监听 </a:t>
            </a:r>
            <a:endParaRPr lang="en-US" altLang="zh-CN" sz="2800" dirty="0">
              <a:latin typeface="黑体" panose="02010609060101010101" pitchFamily="49" charset="-122"/>
              <a:ea typeface="黑体" panose="02010609060101010101" pitchFamily="49" charset="-122"/>
            </a:endParaRPr>
          </a:p>
        </p:txBody>
      </p:sp>
      <p:sp>
        <p:nvSpPr>
          <p:cNvPr id="9" name="Rectangle 2"/>
          <p:cNvSpPr txBox="1">
            <a:spLocks noChangeArrowheads="1"/>
          </p:cNvSpPr>
          <p:nvPr/>
        </p:nvSpPr>
        <p:spPr bwMode="auto">
          <a:xfrm>
            <a:off x="180975" y="1270000"/>
            <a:ext cx="8858250" cy="2087563"/>
          </a:xfrm>
          <a:prstGeom prst="rect">
            <a:avLst/>
          </a:prstGeom>
          <a:noFill/>
          <a:ln w="9525">
            <a:noFill/>
            <a:miter lim="800000"/>
            <a:headEnd/>
            <a:tailEnd/>
          </a:ln>
        </p:spPr>
        <p:txBody>
          <a:bodyPr/>
          <a:lstStyle/>
          <a:p>
            <a:pPr marL="342900" indent="-342900" eaLnBrk="0" hangingPunct="0">
              <a:lnSpc>
                <a:spcPct val="150000"/>
              </a:lnSpc>
              <a:spcBef>
                <a:spcPct val="20000"/>
              </a:spcBef>
              <a:buClr>
                <a:srgbClr val="00CC00"/>
              </a:buClr>
              <a:buSzPct val="100000"/>
              <a:buFont typeface="Wingdings" pitchFamily="2" charset="2"/>
              <a:buChar char="n"/>
            </a:pPr>
            <a:r>
              <a:rPr lang="en-US" altLang="zh-CN" sz="2000" b="1" dirty="0" err="1">
                <a:latin typeface="微软雅黑" pitchFamily="34" charset="-122"/>
                <a:ea typeface="微软雅黑" pitchFamily="34" charset="-122"/>
              </a:rPr>
              <a:t>HttpSessionListener</a:t>
            </a:r>
            <a:r>
              <a:rPr lang="zh-CN" altLang="zh-CN" sz="2000" b="1" dirty="0">
                <a:latin typeface="微软雅黑" pitchFamily="34" charset="-122"/>
                <a:ea typeface="微软雅黑" pitchFamily="34" charset="-122"/>
              </a:rPr>
              <a:t>接口用于实现监听</a:t>
            </a:r>
            <a:r>
              <a:rPr lang="en-US" altLang="zh-CN" sz="2000" b="1" dirty="0">
                <a:latin typeface="微软雅黑" pitchFamily="34" charset="-122"/>
                <a:ea typeface="微软雅黑" pitchFamily="34" charset="-122"/>
              </a:rPr>
              <a:t>HTTP</a:t>
            </a:r>
            <a:r>
              <a:rPr lang="zh-CN" altLang="zh-CN" sz="2000" b="1" dirty="0">
                <a:latin typeface="微软雅黑" pitchFamily="34" charset="-122"/>
                <a:ea typeface="微软雅黑" pitchFamily="34" charset="-122"/>
              </a:rPr>
              <a:t>会话的创建和销毁。</a:t>
            </a:r>
            <a:r>
              <a:rPr lang="en-US" altLang="zh-CN" sz="2000" b="1" dirty="0" err="1">
                <a:latin typeface="微软雅黑" pitchFamily="34" charset="-122"/>
                <a:ea typeface="微软雅黑" pitchFamily="34" charset="-122"/>
              </a:rPr>
              <a:t>HttpSessionListener</a:t>
            </a:r>
            <a:r>
              <a:rPr lang="zh-CN" altLang="zh-CN" sz="2000" b="1" dirty="0">
                <a:latin typeface="微软雅黑" pitchFamily="34" charset="-122"/>
                <a:ea typeface="微软雅黑" pitchFamily="34" charset="-122"/>
              </a:rPr>
              <a:t>接口提供两个方法进行会话的监听</a:t>
            </a:r>
            <a:r>
              <a:rPr lang="en-US" altLang="zh-CN" sz="2000" b="1" dirty="0">
                <a:latin typeface="微软雅黑" pitchFamily="34" charset="-122"/>
                <a:ea typeface="微软雅黑" pitchFamily="34" charset="-122"/>
              </a:rPr>
              <a:t>。</a:t>
            </a:r>
            <a:endParaRPr lang="zh-CN" altLang="zh-CN" sz="2000" b="1" dirty="0">
              <a:latin typeface="微软雅黑" pitchFamily="34" charset="-122"/>
              <a:ea typeface="微软雅黑" pitchFamily="34" charset="-122"/>
            </a:endParaRPr>
          </a:p>
        </p:txBody>
      </p:sp>
      <p:graphicFrame>
        <p:nvGraphicFramePr>
          <p:cNvPr id="11" name="Group 7"/>
          <p:cNvGraphicFramePr>
            <a:graphicFrameLocks noGrp="1"/>
          </p:cNvGraphicFramePr>
          <p:nvPr/>
        </p:nvGraphicFramePr>
        <p:xfrm>
          <a:off x="611188" y="2708275"/>
          <a:ext cx="8016875" cy="1590676"/>
        </p:xfrm>
        <a:graphic>
          <a:graphicData uri="http://schemas.openxmlformats.org/drawingml/2006/table">
            <a:tbl>
              <a:tblPr/>
              <a:tblGrid>
                <a:gridCol w="3960812">
                  <a:extLst>
                    <a:ext uri="{9D8B030D-6E8A-4147-A177-3AD203B41FA5}">
                      <a16:colId xmlns:a16="http://schemas.microsoft.com/office/drawing/2014/main" val="20000"/>
                    </a:ext>
                  </a:extLst>
                </a:gridCol>
                <a:gridCol w="4056063">
                  <a:extLst>
                    <a:ext uri="{9D8B030D-6E8A-4147-A177-3AD203B41FA5}">
                      <a16:colId xmlns:a16="http://schemas.microsoft.com/office/drawing/2014/main" val="20001"/>
                    </a:ext>
                  </a:extLst>
                </a:gridCol>
              </a:tblGrid>
              <a:tr h="335337">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dirty="0">
                          <a:ln>
                            <a:noFill/>
                          </a:ln>
                          <a:solidFill>
                            <a:schemeClr val="tx1"/>
                          </a:solidFill>
                          <a:effectLst/>
                          <a:latin typeface="+mn-ea"/>
                          <a:ea typeface="+mn-ea"/>
                        </a:rPr>
                        <a:t>方法</a:t>
                      </a:r>
                    </a:p>
                  </a:txBody>
                  <a:tcPr marL="91431" marR="91431"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a:ln>
                            <a:noFill/>
                          </a:ln>
                          <a:solidFill>
                            <a:schemeClr val="tx1"/>
                          </a:solidFill>
                          <a:effectLst/>
                          <a:latin typeface="+mn-ea"/>
                          <a:ea typeface="+mn-ea"/>
                        </a:rPr>
                        <a:t>说明</a:t>
                      </a:r>
                      <a:r>
                        <a:rPr kumimoji="0" lang="zh-CN" altLang="zh-CN" sz="1600" b="0" i="0" u="none" strike="noStrike" cap="none" normalizeH="0" baseline="0">
                          <a:ln>
                            <a:noFill/>
                          </a:ln>
                          <a:solidFill>
                            <a:schemeClr val="tx1"/>
                          </a:solidFill>
                          <a:effectLst/>
                          <a:latin typeface="+mn-ea"/>
                          <a:ea typeface="+mn-ea"/>
                        </a:rPr>
                        <a:t> </a:t>
                      </a:r>
                      <a:endParaRPr kumimoji="0" lang="zh-CN" altLang="en-US" sz="1600" b="0" i="0" u="none" strike="noStrike" cap="none" normalizeH="0" baseline="0">
                        <a:ln>
                          <a:noFill/>
                        </a:ln>
                        <a:solidFill>
                          <a:schemeClr val="tx1"/>
                        </a:solidFill>
                        <a:effectLst/>
                        <a:latin typeface="+mn-ea"/>
                        <a:ea typeface="+mn-ea"/>
                      </a:endParaRPr>
                    </a:p>
                  </a:txBody>
                  <a:tcPr marL="91431" marR="91431"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80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dirty="0">
                          <a:ln>
                            <a:noFill/>
                          </a:ln>
                          <a:solidFill>
                            <a:schemeClr val="tx1"/>
                          </a:solidFill>
                          <a:effectLst/>
                          <a:latin typeface="+mn-ea"/>
                          <a:ea typeface="+mn-ea"/>
                        </a:rPr>
                        <a:t>public void </a:t>
                      </a:r>
                      <a:r>
                        <a:rPr kumimoji="0" lang="en-US" altLang="zh-CN" sz="1600" b="0" i="0" u="none" strike="noStrike" cap="none" normalizeH="0" baseline="0" dirty="0" err="1">
                          <a:ln>
                            <a:noFill/>
                          </a:ln>
                          <a:solidFill>
                            <a:schemeClr val="tx1"/>
                          </a:solidFill>
                          <a:effectLst/>
                          <a:latin typeface="+mn-ea"/>
                          <a:ea typeface="+mn-ea"/>
                        </a:rPr>
                        <a:t>sessionCreated</a:t>
                      </a:r>
                      <a:endParaRPr kumimoji="0" lang="en-US" altLang="zh-CN" sz="1600" b="0" i="0" u="none" strike="noStrike" cap="none" normalizeH="0" baseline="0" dirty="0">
                        <a:ln>
                          <a:noFill/>
                        </a:ln>
                        <a:solidFill>
                          <a:schemeClr val="tx1"/>
                        </a:solidFill>
                        <a:effectLst/>
                        <a:latin typeface="+mn-ea"/>
                        <a:ea typeface="+mn-ea"/>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dirty="0">
                          <a:ln>
                            <a:noFill/>
                          </a:ln>
                          <a:solidFill>
                            <a:schemeClr val="tx1"/>
                          </a:solidFill>
                          <a:effectLst/>
                          <a:latin typeface="+mn-ea"/>
                          <a:ea typeface="+mn-ea"/>
                        </a:rPr>
                        <a:t>(</a:t>
                      </a:r>
                      <a:r>
                        <a:rPr kumimoji="0" lang="en-US" altLang="zh-CN" sz="1600" b="0" i="0" u="none" strike="noStrike" cap="none" normalizeH="0" baseline="0" dirty="0" err="1">
                          <a:ln>
                            <a:noFill/>
                          </a:ln>
                          <a:solidFill>
                            <a:schemeClr val="tx1"/>
                          </a:solidFill>
                          <a:effectLst/>
                          <a:latin typeface="+mn-ea"/>
                          <a:ea typeface="+mn-ea"/>
                        </a:rPr>
                        <a:t>HttpSessionEvent</a:t>
                      </a:r>
                      <a:r>
                        <a:rPr kumimoji="0" lang="en-US" altLang="zh-CN" sz="1600" b="0" i="0" u="none" strike="noStrike" cap="none" normalizeH="0" baseline="0" dirty="0">
                          <a:ln>
                            <a:noFill/>
                          </a:ln>
                          <a:solidFill>
                            <a:schemeClr val="tx1"/>
                          </a:solidFill>
                          <a:effectLst/>
                          <a:latin typeface="+mn-ea"/>
                          <a:ea typeface="+mn-ea"/>
                        </a:rPr>
                        <a:t> event)</a:t>
                      </a:r>
                      <a:r>
                        <a:rPr kumimoji="0" lang="zh-CN" altLang="zh-CN" sz="1600" b="0" i="0" u="none" strike="noStrike" cap="none" normalizeH="0" baseline="0" dirty="0">
                          <a:ln>
                            <a:noFill/>
                          </a:ln>
                          <a:solidFill>
                            <a:schemeClr val="tx1"/>
                          </a:solidFill>
                          <a:effectLst/>
                          <a:latin typeface="+mn-ea"/>
                          <a:ea typeface="+mn-ea"/>
                        </a:rPr>
                        <a:t> </a:t>
                      </a:r>
                      <a:endParaRPr kumimoji="0" lang="en-US" altLang="zh-CN" sz="1600" b="0" i="0" u="none" strike="noStrike" cap="none" normalizeH="0" baseline="0" dirty="0">
                        <a:ln>
                          <a:noFill/>
                        </a:ln>
                        <a:solidFill>
                          <a:schemeClr val="tx1"/>
                        </a:solidFill>
                        <a:effectLst/>
                        <a:latin typeface="+mn-ea"/>
                        <a:ea typeface="+mn-ea"/>
                      </a:endParaRPr>
                    </a:p>
                  </a:txBody>
                  <a:tcPr marL="91431" marR="91431"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mn-ea"/>
                          <a:ea typeface="+mn-ea"/>
                        </a:rPr>
                        <a:t>通知正在被监听的对象，</a:t>
                      </a:r>
                      <a:r>
                        <a:rPr kumimoji="0" lang="en-US" altLang="zh-CN" sz="1600" b="0" i="0" u="none" strike="noStrike" cap="none" normalizeH="0" baseline="0" dirty="0">
                          <a:ln>
                            <a:noFill/>
                          </a:ln>
                          <a:solidFill>
                            <a:schemeClr val="tx1"/>
                          </a:solidFill>
                          <a:effectLst/>
                          <a:latin typeface="+mn-ea"/>
                          <a:ea typeface="+mn-ea"/>
                        </a:rPr>
                        <a:t>Session</a:t>
                      </a:r>
                      <a:r>
                        <a:rPr kumimoji="0" lang="zh-CN" altLang="zh-CN" sz="1600" b="0" i="0" u="none" strike="noStrike" cap="none" normalizeH="0" baseline="0" dirty="0">
                          <a:ln>
                            <a:noFill/>
                          </a:ln>
                          <a:solidFill>
                            <a:schemeClr val="tx1"/>
                          </a:solidFill>
                          <a:effectLst/>
                          <a:latin typeface="+mn-ea"/>
                          <a:ea typeface="+mn-ea"/>
                        </a:rPr>
                        <a:t>对象已经被加载及初始化 </a:t>
                      </a:r>
                    </a:p>
                  </a:txBody>
                  <a:tcPr marL="91431" marR="91431"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7289">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mn-ea"/>
                          <a:ea typeface="+mn-ea"/>
                        </a:rPr>
                        <a:t>public void </a:t>
                      </a:r>
                      <a:r>
                        <a:rPr kumimoji="0" lang="en-US" altLang="zh-CN" sz="1600" b="0" i="0" u="none" strike="noStrike" kern="1200" cap="none" normalizeH="0" baseline="0" dirty="0" err="1">
                          <a:ln>
                            <a:noFill/>
                          </a:ln>
                          <a:solidFill>
                            <a:schemeClr val="tx1"/>
                          </a:solidFill>
                          <a:effectLst/>
                          <a:latin typeface="+mn-ea"/>
                          <a:ea typeface="+mn-ea"/>
                          <a:cs typeface="+mn-cs"/>
                        </a:rPr>
                        <a:t>sessionDestroyed</a:t>
                      </a:r>
                      <a:r>
                        <a:rPr kumimoji="0" lang="en-US" altLang="zh-CN" sz="1600" b="0" i="0" u="none" strike="noStrike" kern="1200" cap="none" normalizeH="0" baseline="0" dirty="0">
                          <a:ln>
                            <a:noFill/>
                          </a:ln>
                          <a:solidFill>
                            <a:schemeClr val="tx1"/>
                          </a:solidFill>
                          <a:effectLst/>
                          <a:latin typeface="+mn-ea"/>
                          <a:ea typeface="+mn-ea"/>
                          <a:cs typeface="+mn-cs"/>
                        </a:rPr>
                        <a:t> </a:t>
                      </a:r>
                      <a:r>
                        <a:rPr kumimoji="0" lang="en-US" altLang="zh-CN" sz="1600" b="0" i="0" u="none" strike="noStrike" cap="none" normalizeH="0" baseline="0" dirty="0">
                          <a:ln>
                            <a:noFill/>
                          </a:ln>
                          <a:solidFill>
                            <a:schemeClr val="tx1"/>
                          </a:solidFill>
                          <a:effectLst/>
                          <a:latin typeface="+mn-ea"/>
                          <a:ea typeface="+mn-ea"/>
                        </a:rPr>
                        <a:t>(</a:t>
                      </a:r>
                      <a:r>
                        <a:rPr kumimoji="0" lang="en-US" altLang="zh-CN" sz="1600" b="0" i="0" u="none" strike="noStrike" cap="none" normalizeH="0" baseline="0" dirty="0" err="1">
                          <a:ln>
                            <a:noFill/>
                          </a:ln>
                          <a:solidFill>
                            <a:schemeClr val="tx1"/>
                          </a:solidFill>
                          <a:effectLst/>
                          <a:latin typeface="+mn-ea"/>
                          <a:ea typeface="+mn-ea"/>
                        </a:rPr>
                        <a:t>HttpSessionEvent</a:t>
                      </a:r>
                      <a:r>
                        <a:rPr kumimoji="0" lang="en-US" altLang="zh-CN" sz="1600" b="0" i="0" u="none" strike="noStrike" cap="none" normalizeH="0" baseline="0" dirty="0">
                          <a:ln>
                            <a:noFill/>
                          </a:ln>
                          <a:solidFill>
                            <a:schemeClr val="tx1"/>
                          </a:solidFill>
                          <a:effectLst/>
                          <a:latin typeface="+mn-ea"/>
                          <a:ea typeface="+mn-ea"/>
                        </a:rPr>
                        <a:t> event) </a:t>
                      </a:r>
                      <a:endParaRPr kumimoji="0" lang="zh-CN" altLang="en-US" sz="1600" b="0" i="0" u="none" strike="noStrike" cap="none" normalizeH="0" baseline="0" dirty="0">
                        <a:ln>
                          <a:noFill/>
                        </a:ln>
                        <a:solidFill>
                          <a:schemeClr val="tx1"/>
                        </a:solidFill>
                        <a:effectLst/>
                        <a:latin typeface="+mn-ea"/>
                        <a:ea typeface="+mn-ea"/>
                      </a:endParaRPr>
                    </a:p>
                  </a:txBody>
                  <a:tcPr marL="91431" marR="91431"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mn-ea"/>
                          <a:ea typeface="+mn-ea"/>
                        </a:rPr>
                        <a:t>通知正在被监听的对象，</a:t>
                      </a:r>
                      <a:r>
                        <a:rPr kumimoji="0" lang="en-US" altLang="zh-CN" sz="1600" b="0" i="0" u="none" strike="noStrike" cap="none" normalizeH="0" baseline="0" dirty="0">
                          <a:ln>
                            <a:noFill/>
                          </a:ln>
                          <a:solidFill>
                            <a:schemeClr val="tx1"/>
                          </a:solidFill>
                          <a:effectLst/>
                          <a:latin typeface="+mn-ea"/>
                          <a:ea typeface="+mn-ea"/>
                        </a:rPr>
                        <a:t>Session</a:t>
                      </a:r>
                      <a:r>
                        <a:rPr kumimoji="0" lang="zh-CN" altLang="zh-CN" sz="1600" b="0" i="0" u="none" strike="noStrike" cap="none" normalizeH="0" baseline="0" dirty="0">
                          <a:ln>
                            <a:noFill/>
                          </a:ln>
                          <a:solidFill>
                            <a:schemeClr val="tx1"/>
                          </a:solidFill>
                          <a:effectLst/>
                          <a:latin typeface="+mn-ea"/>
                          <a:ea typeface="+mn-ea"/>
                        </a:rPr>
                        <a:t>已经被卸载 </a:t>
                      </a:r>
                    </a:p>
                  </a:txBody>
                  <a:tcPr marL="91431" marR="91431"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ox(i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1043608" y="0"/>
            <a:ext cx="8100392" cy="765175"/>
          </a:xfrm>
        </p:spPr>
        <p:txBody>
          <a:bodyPr>
            <a:normAutofit/>
          </a:bodyPr>
          <a:lstStyle/>
          <a:p>
            <a:pPr algn="r">
              <a:defRPr/>
            </a:pPr>
            <a:r>
              <a:rPr lang="en-US" altLang="zh-CN" sz="2800" dirty="0" err="1">
                <a:latin typeface="黑体" panose="02010609060101010101" pitchFamily="49" charset="-122"/>
                <a:ea typeface="黑体" panose="02010609060101010101" pitchFamily="49" charset="-122"/>
              </a:rPr>
              <a:t>HttpSessionBindingListener</a:t>
            </a:r>
            <a:r>
              <a:rPr lang="zh-CN" altLang="zh-CN" sz="2800" dirty="0">
                <a:latin typeface="黑体" panose="02010609060101010101" pitchFamily="49" charset="-122"/>
                <a:ea typeface="黑体" panose="02010609060101010101" pitchFamily="49" charset="-122"/>
              </a:rPr>
              <a:t>接口 </a:t>
            </a:r>
            <a:endParaRPr lang="en-US" altLang="zh-CN" sz="2800" dirty="0">
              <a:latin typeface="黑体" panose="02010609060101010101" pitchFamily="49" charset="-122"/>
              <a:ea typeface="黑体" panose="02010609060101010101" pitchFamily="49" charset="-122"/>
            </a:endParaRPr>
          </a:p>
        </p:txBody>
      </p:sp>
      <p:sp>
        <p:nvSpPr>
          <p:cNvPr id="9" name="Rectangle 2"/>
          <p:cNvSpPr txBox="1">
            <a:spLocks noChangeArrowheads="1"/>
          </p:cNvSpPr>
          <p:nvPr/>
        </p:nvSpPr>
        <p:spPr bwMode="auto">
          <a:xfrm>
            <a:off x="180975" y="1270000"/>
            <a:ext cx="8858250" cy="2087563"/>
          </a:xfrm>
          <a:prstGeom prst="rect">
            <a:avLst/>
          </a:prstGeom>
          <a:noFill/>
          <a:ln w="9525">
            <a:noFill/>
            <a:miter lim="800000"/>
            <a:headEnd/>
            <a:tailEnd/>
          </a:ln>
        </p:spPr>
        <p:txBody>
          <a:bodyPr/>
          <a:lstStyle/>
          <a:p>
            <a:pPr marL="342900" indent="-342900" eaLnBrk="0" hangingPunct="0">
              <a:lnSpc>
                <a:spcPct val="150000"/>
              </a:lnSpc>
              <a:spcBef>
                <a:spcPct val="20000"/>
              </a:spcBef>
              <a:buClr>
                <a:srgbClr val="00CC00"/>
              </a:buClr>
              <a:buSzPct val="100000"/>
              <a:buFont typeface="Wingdings" pitchFamily="2" charset="2"/>
              <a:buChar char="n"/>
            </a:pPr>
            <a:r>
              <a:rPr lang="en-US" altLang="zh-CN" sz="2000" b="1" dirty="0" err="1">
                <a:latin typeface="微软雅黑" pitchFamily="34" charset="-122"/>
                <a:ea typeface="微软雅黑" pitchFamily="34" charset="-122"/>
              </a:rPr>
              <a:t>HttpSessionBindingListener</a:t>
            </a:r>
            <a:r>
              <a:rPr lang="zh-CN" altLang="zh-CN" sz="2000" b="1" dirty="0">
                <a:latin typeface="微软雅黑" pitchFamily="34" charset="-122"/>
                <a:ea typeface="微软雅黑" pitchFamily="34" charset="-122"/>
              </a:rPr>
              <a:t>接口用于实现监听</a:t>
            </a:r>
            <a:r>
              <a:rPr lang="en-US" altLang="zh-CN" sz="2000" b="1" dirty="0">
                <a:latin typeface="微软雅黑" pitchFamily="34" charset="-122"/>
                <a:ea typeface="微软雅黑" pitchFamily="34" charset="-122"/>
              </a:rPr>
              <a:t>HTTP</a:t>
            </a:r>
            <a:r>
              <a:rPr lang="zh-CN" altLang="zh-CN" sz="2000" b="1" dirty="0">
                <a:latin typeface="微软雅黑" pitchFamily="34" charset="-122"/>
                <a:ea typeface="微软雅黑" pitchFamily="34" charset="-122"/>
              </a:rPr>
              <a:t>会话中对象的绑定信息。它是唯一不需要在</a:t>
            </a:r>
            <a:r>
              <a:rPr lang="en-US" altLang="zh-CN" sz="2000" b="1" dirty="0">
                <a:latin typeface="微软雅黑" pitchFamily="34" charset="-122"/>
                <a:ea typeface="微软雅黑" pitchFamily="34" charset="-122"/>
              </a:rPr>
              <a:t>web.xml</a:t>
            </a:r>
            <a:r>
              <a:rPr lang="zh-CN" altLang="zh-CN" sz="2000" b="1" dirty="0">
                <a:latin typeface="微软雅黑" pitchFamily="34" charset="-122"/>
                <a:ea typeface="微软雅黑" pitchFamily="34" charset="-122"/>
              </a:rPr>
              <a:t>文件中配置的</a:t>
            </a:r>
            <a:r>
              <a:rPr lang="en-US" altLang="zh-CN" sz="2000" b="1" dirty="0">
                <a:latin typeface="微软雅黑" pitchFamily="34" charset="-122"/>
                <a:ea typeface="微软雅黑" pitchFamily="34" charset="-122"/>
              </a:rPr>
              <a:t>Listener</a:t>
            </a:r>
            <a:r>
              <a:rPr lang="zh-CN" altLang="zh-CN" sz="2000" b="1" dirty="0">
                <a:latin typeface="微软雅黑" pitchFamily="34" charset="-122"/>
                <a:ea typeface="微软雅黑" pitchFamily="34" charset="-122"/>
              </a:rPr>
              <a:t>。 </a:t>
            </a:r>
          </a:p>
        </p:txBody>
      </p:sp>
      <p:graphicFrame>
        <p:nvGraphicFramePr>
          <p:cNvPr id="11" name="Group 7"/>
          <p:cNvGraphicFramePr>
            <a:graphicFrameLocks noGrp="1"/>
          </p:cNvGraphicFramePr>
          <p:nvPr/>
        </p:nvGraphicFramePr>
        <p:xfrm>
          <a:off x="611188" y="2708275"/>
          <a:ext cx="8016875" cy="1792288"/>
        </p:xfrm>
        <a:graphic>
          <a:graphicData uri="http://schemas.openxmlformats.org/drawingml/2006/table">
            <a:tbl>
              <a:tblPr/>
              <a:tblGrid>
                <a:gridCol w="3960812">
                  <a:extLst>
                    <a:ext uri="{9D8B030D-6E8A-4147-A177-3AD203B41FA5}">
                      <a16:colId xmlns:a16="http://schemas.microsoft.com/office/drawing/2014/main" val="20000"/>
                    </a:ext>
                  </a:extLst>
                </a:gridCol>
                <a:gridCol w="4056063">
                  <a:extLst>
                    <a:ext uri="{9D8B030D-6E8A-4147-A177-3AD203B41FA5}">
                      <a16:colId xmlns:a16="http://schemas.microsoft.com/office/drawing/2014/main" val="20001"/>
                    </a:ext>
                  </a:extLst>
                </a:gridCol>
              </a:tblGrid>
              <a:tr h="37784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dirty="0">
                          <a:ln>
                            <a:noFill/>
                          </a:ln>
                          <a:solidFill>
                            <a:schemeClr val="tx1"/>
                          </a:solidFill>
                          <a:effectLst/>
                          <a:latin typeface="+mn-ea"/>
                          <a:ea typeface="+mn-ea"/>
                        </a:rPr>
                        <a:t>方法</a:t>
                      </a:r>
                    </a:p>
                  </a:txBody>
                  <a:tcPr marL="91431" marR="91431"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a:ln>
                            <a:noFill/>
                          </a:ln>
                          <a:solidFill>
                            <a:schemeClr val="tx1"/>
                          </a:solidFill>
                          <a:effectLst/>
                          <a:latin typeface="+mn-ea"/>
                          <a:ea typeface="+mn-ea"/>
                        </a:rPr>
                        <a:t>说明</a:t>
                      </a:r>
                      <a:r>
                        <a:rPr kumimoji="0" lang="zh-CN" altLang="zh-CN" sz="1600" b="0" i="0" u="none" strike="noStrike" cap="none" normalizeH="0" baseline="0">
                          <a:ln>
                            <a:noFill/>
                          </a:ln>
                          <a:solidFill>
                            <a:schemeClr val="tx1"/>
                          </a:solidFill>
                          <a:effectLst/>
                          <a:latin typeface="+mn-ea"/>
                          <a:ea typeface="+mn-ea"/>
                        </a:rPr>
                        <a:t> </a:t>
                      </a:r>
                      <a:endParaRPr kumimoji="0" lang="zh-CN" altLang="en-US" sz="1600" b="0" i="0" u="none" strike="noStrike" cap="none" normalizeH="0" baseline="0">
                        <a:ln>
                          <a:noFill/>
                        </a:ln>
                        <a:solidFill>
                          <a:schemeClr val="tx1"/>
                        </a:solidFill>
                        <a:effectLst/>
                        <a:latin typeface="+mn-ea"/>
                        <a:ea typeface="+mn-ea"/>
                      </a:endParaRPr>
                    </a:p>
                  </a:txBody>
                  <a:tcPr marL="91431" marR="91431"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0765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dirty="0">
                          <a:ln>
                            <a:noFill/>
                          </a:ln>
                          <a:solidFill>
                            <a:schemeClr val="tx1"/>
                          </a:solidFill>
                          <a:effectLst/>
                          <a:latin typeface="+mn-ea"/>
                          <a:ea typeface="+mn-ea"/>
                        </a:rPr>
                        <a:t>public void </a:t>
                      </a:r>
                      <a:r>
                        <a:rPr kumimoji="0" lang="en-US" altLang="zh-CN" sz="1600" b="0" i="0" u="none" strike="noStrike" cap="none" normalizeH="0" baseline="0" dirty="0" err="1">
                          <a:ln>
                            <a:noFill/>
                          </a:ln>
                          <a:solidFill>
                            <a:schemeClr val="tx1"/>
                          </a:solidFill>
                          <a:effectLst/>
                          <a:latin typeface="+mn-ea"/>
                          <a:ea typeface="+mn-ea"/>
                        </a:rPr>
                        <a:t>valueBound</a:t>
                      </a:r>
                      <a:endParaRPr kumimoji="0" lang="en-US" altLang="zh-CN" sz="1600" b="0" i="0" u="none" strike="noStrike" cap="none" normalizeH="0" baseline="0" dirty="0">
                        <a:ln>
                          <a:noFill/>
                        </a:ln>
                        <a:solidFill>
                          <a:schemeClr val="tx1"/>
                        </a:solidFill>
                        <a:effectLst/>
                        <a:latin typeface="+mn-ea"/>
                        <a:ea typeface="+mn-ea"/>
                      </a:endParaRP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dirty="0">
                          <a:ln>
                            <a:noFill/>
                          </a:ln>
                          <a:solidFill>
                            <a:schemeClr val="tx1"/>
                          </a:solidFill>
                          <a:effectLst/>
                          <a:latin typeface="+mn-ea"/>
                          <a:ea typeface="+mn-ea"/>
                        </a:rPr>
                        <a:t>(</a:t>
                      </a:r>
                      <a:r>
                        <a:rPr kumimoji="0" lang="en-US" altLang="zh-CN" sz="1600" b="0" i="0" u="none" strike="noStrike" cap="none" normalizeH="0" baseline="0" dirty="0" err="1">
                          <a:ln>
                            <a:noFill/>
                          </a:ln>
                          <a:solidFill>
                            <a:schemeClr val="tx1"/>
                          </a:solidFill>
                          <a:effectLst/>
                          <a:latin typeface="+mn-ea"/>
                          <a:ea typeface="+mn-ea"/>
                        </a:rPr>
                        <a:t>HttpSessionBindingEvent</a:t>
                      </a:r>
                      <a:r>
                        <a:rPr kumimoji="0" lang="en-US" altLang="zh-CN" sz="1600" b="0" i="0" u="none" strike="noStrike" cap="none" normalizeH="0" baseline="0" dirty="0">
                          <a:ln>
                            <a:noFill/>
                          </a:ln>
                          <a:solidFill>
                            <a:schemeClr val="tx1"/>
                          </a:solidFill>
                          <a:effectLst/>
                          <a:latin typeface="+mn-ea"/>
                          <a:ea typeface="+mn-ea"/>
                        </a:rPr>
                        <a:t> event)</a:t>
                      </a:r>
                      <a:r>
                        <a:rPr kumimoji="0" lang="zh-CN" altLang="zh-CN" sz="1600" b="0" i="0" u="none" strike="noStrike" cap="none" normalizeH="0" baseline="0" dirty="0">
                          <a:ln>
                            <a:noFill/>
                          </a:ln>
                          <a:solidFill>
                            <a:schemeClr val="tx1"/>
                          </a:solidFill>
                          <a:effectLst/>
                          <a:latin typeface="+mn-ea"/>
                          <a:ea typeface="+mn-ea"/>
                        </a:rPr>
                        <a:t> </a:t>
                      </a:r>
                      <a:endParaRPr kumimoji="0" lang="en-US" altLang="zh-CN" sz="1600" b="0" i="0" u="none" strike="noStrike" cap="none" normalizeH="0" baseline="0" dirty="0">
                        <a:ln>
                          <a:noFill/>
                        </a:ln>
                        <a:solidFill>
                          <a:schemeClr val="tx1"/>
                        </a:solidFill>
                        <a:effectLst/>
                        <a:latin typeface="+mn-ea"/>
                        <a:ea typeface="+mn-ea"/>
                      </a:endParaRPr>
                    </a:p>
                  </a:txBody>
                  <a:tcPr marL="91431" marR="91431"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mn-ea"/>
                          <a:ea typeface="+mn-ea"/>
                        </a:rPr>
                        <a:t>当有对象加入</a:t>
                      </a:r>
                      <a:r>
                        <a:rPr kumimoji="0" lang="en-US" altLang="zh-CN" sz="1600" b="0" i="0" u="none" strike="noStrike" cap="none" normalizeH="0" baseline="0" dirty="0">
                          <a:ln>
                            <a:noFill/>
                          </a:ln>
                          <a:solidFill>
                            <a:schemeClr val="tx1"/>
                          </a:solidFill>
                          <a:effectLst/>
                          <a:latin typeface="+mn-ea"/>
                          <a:ea typeface="+mn-ea"/>
                        </a:rPr>
                        <a:t>Session</a:t>
                      </a:r>
                      <a:r>
                        <a:rPr kumimoji="0" lang="zh-CN" altLang="zh-CN" sz="1600" b="0" i="0" u="none" strike="noStrike" cap="none" normalizeH="0" baseline="0" dirty="0">
                          <a:ln>
                            <a:noFill/>
                          </a:ln>
                          <a:solidFill>
                            <a:schemeClr val="tx1"/>
                          </a:solidFill>
                          <a:effectLst/>
                          <a:latin typeface="+mn-ea"/>
                          <a:ea typeface="+mn-ea"/>
                        </a:rPr>
                        <a:t>的范围时，会被自动调用 </a:t>
                      </a:r>
                    </a:p>
                  </a:txBody>
                  <a:tcPr marL="91431" marR="91431"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6795">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mn-ea"/>
                          <a:ea typeface="+mn-ea"/>
                        </a:rPr>
                        <a:t>public void </a:t>
                      </a:r>
                      <a:r>
                        <a:rPr kumimoji="0" lang="en-US" altLang="zh-CN" sz="1600" b="0" i="0" u="none" strike="noStrike" cap="none" normalizeH="0" baseline="0" dirty="0" err="1">
                          <a:ln>
                            <a:noFill/>
                          </a:ln>
                          <a:solidFill>
                            <a:schemeClr val="tx1"/>
                          </a:solidFill>
                          <a:effectLst/>
                          <a:latin typeface="+mn-ea"/>
                          <a:ea typeface="+mn-ea"/>
                        </a:rPr>
                        <a:t>valueunBound</a:t>
                      </a:r>
                      <a:endParaRPr kumimoji="0" lang="en-US" altLang="zh-CN" sz="1600" b="0" i="0" u="none" strike="noStrike" cap="none" normalizeH="0" baseline="0" dirty="0">
                        <a:ln>
                          <a:noFill/>
                        </a:ln>
                        <a:solidFill>
                          <a:schemeClr val="tx1"/>
                        </a:solidFill>
                        <a:effectLst/>
                        <a:latin typeface="+mn-ea"/>
                        <a:ea typeface="+mn-ea"/>
                      </a:endParaRPr>
                    </a:p>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mn-ea"/>
                          <a:ea typeface="+mn-ea"/>
                        </a:rPr>
                        <a:t>(</a:t>
                      </a:r>
                      <a:r>
                        <a:rPr kumimoji="0" lang="en-US" altLang="zh-CN" sz="1600" b="0" i="0" u="none" strike="noStrike" cap="none" normalizeH="0" baseline="0" dirty="0" err="1">
                          <a:ln>
                            <a:noFill/>
                          </a:ln>
                          <a:solidFill>
                            <a:schemeClr val="tx1"/>
                          </a:solidFill>
                          <a:effectLst/>
                          <a:latin typeface="+mn-ea"/>
                          <a:ea typeface="+mn-ea"/>
                        </a:rPr>
                        <a:t>HttpSessionBindingEvent</a:t>
                      </a:r>
                      <a:r>
                        <a:rPr kumimoji="0" lang="en-US" altLang="zh-CN" sz="1600" b="0" i="0" u="none" strike="noStrike" cap="none" normalizeH="0" baseline="0" dirty="0">
                          <a:ln>
                            <a:noFill/>
                          </a:ln>
                          <a:solidFill>
                            <a:schemeClr val="tx1"/>
                          </a:solidFill>
                          <a:effectLst/>
                          <a:latin typeface="+mn-ea"/>
                          <a:ea typeface="+mn-ea"/>
                        </a:rPr>
                        <a:t> event) </a:t>
                      </a:r>
                      <a:endParaRPr kumimoji="0" lang="zh-CN" altLang="en-US" sz="1600" b="0" i="0" u="none" strike="noStrike" cap="none" normalizeH="0" baseline="0" dirty="0">
                        <a:ln>
                          <a:noFill/>
                        </a:ln>
                        <a:solidFill>
                          <a:schemeClr val="tx1"/>
                        </a:solidFill>
                        <a:effectLst/>
                        <a:latin typeface="+mn-ea"/>
                        <a:ea typeface="+mn-ea"/>
                      </a:endParaRPr>
                    </a:p>
                  </a:txBody>
                  <a:tcPr marL="91431" marR="91431"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mn-ea"/>
                          <a:ea typeface="+mn-ea"/>
                        </a:rPr>
                        <a:t>当有对象从</a:t>
                      </a:r>
                      <a:r>
                        <a:rPr kumimoji="0" lang="en-US" altLang="zh-CN" sz="1600" b="0" i="0" u="none" strike="noStrike" cap="none" normalizeH="0" baseline="0" dirty="0">
                          <a:ln>
                            <a:noFill/>
                          </a:ln>
                          <a:solidFill>
                            <a:schemeClr val="tx1"/>
                          </a:solidFill>
                          <a:effectLst/>
                          <a:latin typeface="+mn-ea"/>
                          <a:ea typeface="+mn-ea"/>
                        </a:rPr>
                        <a:t>Session</a:t>
                      </a:r>
                      <a:r>
                        <a:rPr kumimoji="0" lang="zh-CN" altLang="zh-CN" sz="1600" b="0" i="0" u="none" strike="noStrike" cap="none" normalizeH="0" baseline="0" dirty="0">
                          <a:ln>
                            <a:noFill/>
                          </a:ln>
                          <a:solidFill>
                            <a:schemeClr val="tx1"/>
                          </a:solidFill>
                          <a:effectLst/>
                          <a:latin typeface="+mn-ea"/>
                          <a:ea typeface="+mn-ea"/>
                        </a:rPr>
                        <a:t>的范围内移除时，会被自动调用 </a:t>
                      </a:r>
                    </a:p>
                  </a:txBody>
                  <a:tcPr marL="91431" marR="91431"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ox(i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2047875" y="0"/>
            <a:ext cx="7072313" cy="765175"/>
          </a:xfrm>
        </p:spPr>
        <p:txBody>
          <a:bodyPr>
            <a:normAutofit/>
          </a:bodyPr>
          <a:lstStyle/>
          <a:p>
            <a:pPr algn="r">
              <a:defRPr/>
            </a:pPr>
            <a:r>
              <a:rPr lang="en-US" altLang="zh-CN" sz="2800" dirty="0" err="1">
                <a:latin typeface="黑体" panose="02010609060101010101" pitchFamily="49" charset="-122"/>
                <a:ea typeface="黑体" panose="02010609060101010101" pitchFamily="49" charset="-122"/>
              </a:rPr>
              <a:t>HttpSessionAttributeListener</a:t>
            </a:r>
            <a:r>
              <a:rPr lang="zh-CN" altLang="zh-CN" sz="2800" dirty="0">
                <a:latin typeface="黑体" panose="02010609060101010101" pitchFamily="49" charset="-122"/>
                <a:ea typeface="黑体" panose="02010609060101010101" pitchFamily="49" charset="-122"/>
              </a:rPr>
              <a:t>接口 </a:t>
            </a:r>
            <a:endParaRPr lang="en-US" altLang="zh-CN" sz="2800" dirty="0">
              <a:latin typeface="黑体" panose="02010609060101010101" pitchFamily="49" charset="-122"/>
              <a:ea typeface="黑体" panose="02010609060101010101" pitchFamily="49" charset="-122"/>
            </a:endParaRPr>
          </a:p>
        </p:txBody>
      </p:sp>
      <p:sp>
        <p:nvSpPr>
          <p:cNvPr id="9" name="Rectangle 2"/>
          <p:cNvSpPr txBox="1">
            <a:spLocks noChangeArrowheads="1"/>
          </p:cNvSpPr>
          <p:nvPr/>
        </p:nvSpPr>
        <p:spPr bwMode="auto">
          <a:xfrm>
            <a:off x="180975" y="1270000"/>
            <a:ext cx="8858250" cy="2087563"/>
          </a:xfrm>
          <a:prstGeom prst="rect">
            <a:avLst/>
          </a:prstGeom>
          <a:noFill/>
          <a:ln w="9525">
            <a:noFill/>
            <a:miter lim="800000"/>
          </a:ln>
        </p:spPr>
        <p:txBody>
          <a:bodyPr/>
          <a:lstStyle/>
          <a:p>
            <a:pPr marL="342900" indent="-342900" eaLnBrk="0" hangingPunct="0">
              <a:lnSpc>
                <a:spcPct val="150000"/>
              </a:lnSpc>
              <a:spcBef>
                <a:spcPct val="20000"/>
              </a:spcBef>
              <a:buClr>
                <a:srgbClr val="00CC00"/>
              </a:buClr>
              <a:buSzPct val="100000"/>
              <a:buFont typeface="Wingdings" pitchFamily="2" charset="2"/>
              <a:buChar char="n"/>
              <a:defRPr/>
            </a:pPr>
            <a:r>
              <a:rPr kumimoji="1" lang="en-US" altLang="zh-CN" sz="2000" b="1" dirty="0" err="1">
                <a:latin typeface="+mn-ea"/>
                <a:ea typeface="+mn-ea"/>
              </a:rPr>
              <a:t>HttpSessionAttributeListener</a:t>
            </a:r>
            <a:r>
              <a:rPr kumimoji="1" lang="zh-CN" altLang="zh-CN" sz="2000" b="1" dirty="0">
                <a:latin typeface="+mn-ea"/>
                <a:ea typeface="+mn-ea"/>
              </a:rPr>
              <a:t>接口用于实现监听</a:t>
            </a:r>
            <a:r>
              <a:rPr kumimoji="1" lang="en-US" altLang="zh-CN" sz="2000" b="1" dirty="0">
                <a:latin typeface="+mn-ea"/>
                <a:ea typeface="+mn-ea"/>
              </a:rPr>
              <a:t>HTTP</a:t>
            </a:r>
            <a:r>
              <a:rPr kumimoji="1" lang="zh-CN" altLang="zh-CN" sz="2000" b="1" dirty="0">
                <a:latin typeface="+mn-ea"/>
                <a:ea typeface="+mn-ea"/>
              </a:rPr>
              <a:t>会话的属性设置请求，其提供了三个方法用于实现监听</a:t>
            </a:r>
            <a:r>
              <a:rPr kumimoji="1" lang="en-US" altLang="zh-CN" sz="2000" b="1" dirty="0">
                <a:latin typeface="+mn-ea"/>
                <a:ea typeface="+mn-ea"/>
              </a:rPr>
              <a:t>。</a:t>
            </a:r>
            <a:endParaRPr kumimoji="1" lang="zh-CN" altLang="zh-CN" sz="2000" b="1" dirty="0">
              <a:latin typeface="+mn-ea"/>
              <a:ea typeface="+mn-ea"/>
            </a:endParaRPr>
          </a:p>
        </p:txBody>
      </p:sp>
      <p:graphicFrame>
        <p:nvGraphicFramePr>
          <p:cNvPr id="11" name="Group 7"/>
          <p:cNvGraphicFramePr>
            <a:graphicFrameLocks noGrp="1"/>
          </p:cNvGraphicFramePr>
          <p:nvPr/>
        </p:nvGraphicFramePr>
        <p:xfrm>
          <a:off x="655638" y="2387600"/>
          <a:ext cx="8016875" cy="2168526"/>
        </p:xfrm>
        <a:graphic>
          <a:graphicData uri="http://schemas.openxmlformats.org/drawingml/2006/table">
            <a:tbl>
              <a:tblPr/>
              <a:tblGrid>
                <a:gridCol w="3960812">
                  <a:extLst>
                    <a:ext uri="{9D8B030D-6E8A-4147-A177-3AD203B41FA5}">
                      <a16:colId xmlns:a16="http://schemas.microsoft.com/office/drawing/2014/main" val="20000"/>
                    </a:ext>
                  </a:extLst>
                </a:gridCol>
                <a:gridCol w="4056063">
                  <a:extLst>
                    <a:ext uri="{9D8B030D-6E8A-4147-A177-3AD203B41FA5}">
                      <a16:colId xmlns:a16="http://schemas.microsoft.com/office/drawing/2014/main" val="20001"/>
                    </a:ext>
                  </a:extLst>
                </a:gridCol>
              </a:tblGrid>
              <a:tr h="335236">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dirty="0">
                          <a:ln>
                            <a:noFill/>
                          </a:ln>
                          <a:solidFill>
                            <a:schemeClr val="tx1"/>
                          </a:solidFill>
                          <a:effectLst/>
                          <a:latin typeface="微软雅黑" pitchFamily="34" charset="-122"/>
                          <a:ea typeface="微软雅黑" pitchFamily="34" charset="-122"/>
                        </a:rPr>
                        <a:t>方法</a:t>
                      </a:r>
                    </a:p>
                  </a:txBody>
                  <a:tcPr marL="91431" marR="91431" marT="45691" marB="456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a:ln>
                            <a:noFill/>
                          </a:ln>
                          <a:solidFill>
                            <a:schemeClr val="tx1"/>
                          </a:solidFill>
                          <a:effectLst/>
                          <a:latin typeface="微软雅黑" pitchFamily="34" charset="-122"/>
                          <a:ea typeface="微软雅黑" pitchFamily="34" charset="-122"/>
                        </a:rPr>
                        <a:t>说明</a:t>
                      </a:r>
                      <a:r>
                        <a:rPr kumimoji="0" lang="zh-CN" altLang="zh-CN" sz="1600" b="0" i="0" u="none" strike="noStrike" cap="none" normalizeH="0" baseline="0">
                          <a:ln>
                            <a:noFill/>
                          </a:ln>
                          <a:solidFill>
                            <a:schemeClr val="tx1"/>
                          </a:solidFill>
                          <a:effectLst/>
                          <a:latin typeface="微软雅黑" pitchFamily="34" charset="-122"/>
                          <a:ea typeface="微软雅黑" pitchFamily="34" charset="-122"/>
                        </a:rPr>
                        <a:t> </a:t>
                      </a:r>
                      <a:endParaRPr kumimoji="0" lang="zh-CN" altLang="en-US" sz="1600" b="0" i="0" u="none" strike="noStrike" cap="none" normalizeH="0" baseline="0">
                        <a:ln>
                          <a:noFill/>
                        </a:ln>
                        <a:solidFill>
                          <a:schemeClr val="tx1"/>
                        </a:solidFill>
                        <a:effectLst/>
                        <a:latin typeface="微软雅黑" pitchFamily="34" charset="-122"/>
                        <a:ea typeface="微软雅黑" pitchFamily="34" charset="-122"/>
                      </a:endParaRPr>
                    </a:p>
                  </a:txBody>
                  <a:tcPr marL="91431" marR="91431"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79090">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微软雅黑" pitchFamily="34" charset="-122"/>
                          <a:ea typeface="微软雅黑" pitchFamily="34" charset="-122"/>
                        </a:rPr>
                        <a:t>public</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 </a:t>
                      </a:r>
                      <a:r>
                        <a:rPr kumimoji="0" lang="en-US" altLang="zh-CN" sz="1600" b="1" i="0" u="none" strike="noStrike" cap="none" normalizeH="0" baseline="0" dirty="0">
                          <a:ln>
                            <a:noFill/>
                          </a:ln>
                          <a:solidFill>
                            <a:schemeClr val="tx1"/>
                          </a:solidFill>
                          <a:effectLst/>
                          <a:latin typeface="微软雅黑" pitchFamily="34" charset="-122"/>
                          <a:ea typeface="微软雅黑" pitchFamily="34" charset="-122"/>
                        </a:rPr>
                        <a:t>void </a:t>
                      </a:r>
                      <a:r>
                        <a:rPr kumimoji="0" lang="en-US" altLang="zh-CN" sz="1600" b="0" i="0" u="none" strike="noStrike" cap="none" normalizeH="0" baseline="0" dirty="0" err="1">
                          <a:ln>
                            <a:noFill/>
                          </a:ln>
                          <a:solidFill>
                            <a:schemeClr val="tx1"/>
                          </a:solidFill>
                          <a:effectLst/>
                          <a:latin typeface="微软雅黑" pitchFamily="34" charset="-122"/>
                          <a:ea typeface="微软雅黑" pitchFamily="34" charset="-122"/>
                        </a:rPr>
                        <a:t>attributeAdded</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(Http</a:t>
                      </a:r>
                      <a:endParaRPr kumimoji="0" lang="zh-CN" altLang="zh-CN" sz="1600" b="0" i="0" u="none" strike="noStrike" cap="none" normalizeH="0" baseline="0" dirty="0">
                        <a:ln>
                          <a:noFill/>
                        </a:ln>
                        <a:solidFill>
                          <a:schemeClr val="tx1"/>
                        </a:solidFill>
                        <a:effectLst/>
                        <a:latin typeface="微软雅黑" pitchFamily="34" charset="-122"/>
                        <a:ea typeface="微软雅黑" pitchFamily="34" charset="-122"/>
                      </a:endParaRPr>
                    </a:p>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err="1">
                          <a:ln>
                            <a:noFill/>
                          </a:ln>
                          <a:solidFill>
                            <a:schemeClr val="tx1"/>
                          </a:solidFill>
                          <a:effectLst/>
                          <a:latin typeface="微软雅黑" pitchFamily="34" charset="-122"/>
                          <a:ea typeface="微软雅黑" pitchFamily="34" charset="-122"/>
                        </a:rPr>
                        <a:t>SessionBinding</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 Event </a:t>
                      </a:r>
                      <a:r>
                        <a:rPr kumimoji="0" lang="en-US" altLang="zh-CN" sz="1600" b="0" i="0" u="none" strike="noStrike" cap="none" normalizeH="0" baseline="0" dirty="0" err="1">
                          <a:ln>
                            <a:noFill/>
                          </a:ln>
                          <a:solidFill>
                            <a:schemeClr val="tx1"/>
                          </a:solidFill>
                          <a:effectLst/>
                          <a:latin typeface="微软雅黑" pitchFamily="34" charset="-122"/>
                          <a:ea typeface="微软雅黑" pitchFamily="34" charset="-122"/>
                        </a:rPr>
                        <a:t>event</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a:t>
                      </a:r>
                      <a:r>
                        <a:rPr kumimoji="0" lang="zh-CN" altLang="zh-CN" sz="1600" b="0" i="0" u="none" strike="noStrike" cap="none" normalizeH="0" baseline="0" dirty="0">
                          <a:ln>
                            <a:noFill/>
                          </a:ln>
                          <a:solidFill>
                            <a:schemeClr val="tx1"/>
                          </a:solidFill>
                          <a:effectLst/>
                          <a:latin typeface="微软雅黑" pitchFamily="34" charset="-122"/>
                          <a:ea typeface="微软雅黑" pitchFamily="34" charset="-122"/>
                        </a:rPr>
                        <a:t> </a:t>
                      </a:r>
                      <a:endParaRPr kumimoji="0" lang="en-US" altLang="zh-CN" sz="1600" b="0" i="0" u="none" strike="noStrike" cap="none" normalizeH="0" baseline="0" dirty="0">
                        <a:ln>
                          <a:noFill/>
                        </a:ln>
                        <a:solidFill>
                          <a:schemeClr val="tx1"/>
                        </a:solidFill>
                        <a:effectLst/>
                        <a:latin typeface="微软雅黑" pitchFamily="34" charset="-122"/>
                        <a:ea typeface="微软雅黑" pitchFamily="34" charset="-122"/>
                      </a:endParaRPr>
                    </a:p>
                  </a:txBody>
                  <a:tcPr marL="91431" marR="91431" marT="45691" marB="456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微软雅黑" pitchFamily="34" charset="-122"/>
                          <a:ea typeface="微软雅黑" pitchFamily="34" charset="-122"/>
                        </a:rPr>
                        <a:t>当有对象加入</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Session</a:t>
                      </a:r>
                      <a:r>
                        <a:rPr kumimoji="0" lang="zh-CN" altLang="zh-CN" sz="1600" b="0" i="0" u="none" strike="noStrike" cap="none" normalizeH="0" baseline="0" dirty="0">
                          <a:ln>
                            <a:noFill/>
                          </a:ln>
                          <a:solidFill>
                            <a:schemeClr val="tx1"/>
                          </a:solidFill>
                          <a:effectLst/>
                          <a:latin typeface="微软雅黑" pitchFamily="34" charset="-122"/>
                          <a:ea typeface="微软雅黑" pitchFamily="34" charset="-122"/>
                        </a:rPr>
                        <a:t>的范围时，监听器会执行该方法 </a:t>
                      </a:r>
                    </a:p>
                  </a:txBody>
                  <a:tcPr marL="91431" marR="91431"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7100">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微软雅黑" pitchFamily="34" charset="-122"/>
                          <a:ea typeface="微软雅黑" pitchFamily="34" charset="-122"/>
                        </a:rPr>
                        <a:t>public</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 </a:t>
                      </a:r>
                      <a:r>
                        <a:rPr kumimoji="0" lang="en-US" altLang="zh-CN" sz="1600" b="1" i="0" u="none" strike="noStrike" cap="none" normalizeH="0" baseline="0" dirty="0">
                          <a:ln>
                            <a:noFill/>
                          </a:ln>
                          <a:solidFill>
                            <a:schemeClr val="tx1"/>
                          </a:solidFill>
                          <a:effectLst/>
                          <a:latin typeface="微软雅黑" pitchFamily="34" charset="-122"/>
                          <a:ea typeface="微软雅黑" pitchFamily="34" charset="-122"/>
                        </a:rPr>
                        <a:t>void </a:t>
                      </a:r>
                      <a:r>
                        <a:rPr kumimoji="0" lang="en-US" altLang="zh-CN" sz="1600" b="0" i="0" u="none" strike="noStrike" cap="none" normalizeH="0" baseline="0" dirty="0" err="1">
                          <a:ln>
                            <a:noFill/>
                          </a:ln>
                          <a:solidFill>
                            <a:schemeClr val="tx1"/>
                          </a:solidFill>
                          <a:effectLst/>
                          <a:latin typeface="微软雅黑" pitchFamily="34" charset="-122"/>
                          <a:ea typeface="微软雅黑" pitchFamily="34" charset="-122"/>
                        </a:rPr>
                        <a:t>attributeReplaced</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(Http</a:t>
                      </a:r>
                      <a:endParaRPr kumimoji="0" lang="zh-CN" altLang="zh-CN" sz="1600" b="0" i="0" u="none" strike="noStrike" cap="none" normalizeH="0" baseline="0" dirty="0">
                        <a:ln>
                          <a:noFill/>
                        </a:ln>
                        <a:solidFill>
                          <a:schemeClr val="tx1"/>
                        </a:solidFill>
                        <a:effectLst/>
                        <a:latin typeface="微软雅黑" pitchFamily="34" charset="-122"/>
                        <a:ea typeface="微软雅黑" pitchFamily="34" charset="-122"/>
                      </a:endParaRPr>
                    </a:p>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err="1">
                          <a:ln>
                            <a:noFill/>
                          </a:ln>
                          <a:solidFill>
                            <a:schemeClr val="tx1"/>
                          </a:solidFill>
                          <a:effectLst/>
                          <a:latin typeface="微软雅黑" pitchFamily="34" charset="-122"/>
                          <a:ea typeface="微软雅黑" pitchFamily="34" charset="-122"/>
                        </a:rPr>
                        <a:t>SessionBinding</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 Event)</a:t>
                      </a:r>
                      <a:r>
                        <a:rPr kumimoji="0" lang="zh-CN" altLang="zh-CN" sz="1600" b="0" i="0" u="none" strike="noStrike" cap="none" normalizeH="0" baseline="0" dirty="0">
                          <a:ln>
                            <a:noFill/>
                          </a:ln>
                          <a:solidFill>
                            <a:schemeClr val="tx1"/>
                          </a:solidFill>
                          <a:effectLst/>
                          <a:latin typeface="微软雅黑" pitchFamily="34" charset="-122"/>
                          <a:ea typeface="微软雅黑" pitchFamily="34" charset="-122"/>
                        </a:rPr>
                        <a:t> </a:t>
                      </a:r>
                      <a:endParaRPr kumimoji="0" lang="zh-CN" altLang="en-US" sz="1600" b="0" i="0" u="none" strike="noStrike" cap="none" normalizeH="0" baseline="0" dirty="0">
                        <a:ln>
                          <a:noFill/>
                        </a:ln>
                        <a:solidFill>
                          <a:schemeClr val="tx1"/>
                        </a:solidFill>
                        <a:effectLst/>
                        <a:latin typeface="微软雅黑" pitchFamily="34" charset="-122"/>
                        <a:ea typeface="微软雅黑" pitchFamily="34" charset="-122"/>
                      </a:endParaRPr>
                    </a:p>
                  </a:txBody>
                  <a:tcPr marL="91431" marR="91431" marT="45691" marB="456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微软雅黑" pitchFamily="34" charset="-122"/>
                          <a:ea typeface="微软雅黑" pitchFamily="34" charset="-122"/>
                        </a:rPr>
                        <a:t>当在</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Session</a:t>
                      </a:r>
                      <a:r>
                        <a:rPr kumimoji="0" lang="zh-CN" altLang="zh-CN" sz="1600" b="0" i="0" u="none" strike="noStrike" cap="none" normalizeH="0" baseline="0" dirty="0">
                          <a:ln>
                            <a:noFill/>
                          </a:ln>
                          <a:solidFill>
                            <a:schemeClr val="tx1"/>
                          </a:solidFill>
                          <a:effectLst/>
                          <a:latin typeface="微软雅黑" pitchFamily="34" charset="-122"/>
                          <a:ea typeface="微软雅黑" pitchFamily="34" charset="-122"/>
                        </a:rPr>
                        <a:t>范围内有对象取代另一个对象时，监听器会执行该方法 </a:t>
                      </a:r>
                    </a:p>
                  </a:txBody>
                  <a:tcPr marL="91431" marR="91431"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7100">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微软雅黑" pitchFamily="34" charset="-122"/>
                          <a:ea typeface="微软雅黑" pitchFamily="34" charset="-122"/>
                        </a:rPr>
                        <a:t>public</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 </a:t>
                      </a:r>
                      <a:r>
                        <a:rPr kumimoji="0" lang="en-US" altLang="zh-CN" sz="1600" b="1" i="0" u="none" strike="noStrike" cap="none" normalizeH="0" baseline="0" dirty="0">
                          <a:ln>
                            <a:noFill/>
                          </a:ln>
                          <a:solidFill>
                            <a:schemeClr val="tx1"/>
                          </a:solidFill>
                          <a:effectLst/>
                          <a:latin typeface="微软雅黑" pitchFamily="34" charset="-122"/>
                          <a:ea typeface="微软雅黑" pitchFamily="34" charset="-122"/>
                        </a:rPr>
                        <a:t>void</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 </a:t>
                      </a:r>
                      <a:r>
                        <a:rPr kumimoji="0" lang="en-US" altLang="zh-CN" sz="1600" b="0" i="0" u="none" strike="noStrike" cap="none" normalizeH="0" baseline="0" dirty="0" err="1">
                          <a:ln>
                            <a:noFill/>
                          </a:ln>
                          <a:solidFill>
                            <a:schemeClr val="tx1"/>
                          </a:solidFill>
                          <a:effectLst/>
                          <a:latin typeface="微软雅黑" pitchFamily="34" charset="-122"/>
                          <a:ea typeface="微软雅黑" pitchFamily="34" charset="-122"/>
                        </a:rPr>
                        <a:t>attributeRemoved</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(Http</a:t>
                      </a:r>
                      <a:endParaRPr kumimoji="0" lang="zh-CN" altLang="zh-CN" sz="1600" b="0" i="0" u="none" strike="noStrike" cap="none" normalizeH="0" baseline="0" dirty="0">
                        <a:ln>
                          <a:noFill/>
                        </a:ln>
                        <a:solidFill>
                          <a:schemeClr val="tx1"/>
                        </a:solidFill>
                        <a:effectLst/>
                        <a:latin typeface="微软雅黑" pitchFamily="34" charset="-122"/>
                        <a:ea typeface="微软雅黑" pitchFamily="34" charset="-122"/>
                      </a:endParaRPr>
                    </a:p>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err="1">
                          <a:ln>
                            <a:noFill/>
                          </a:ln>
                          <a:solidFill>
                            <a:schemeClr val="tx1"/>
                          </a:solidFill>
                          <a:effectLst/>
                          <a:latin typeface="微软雅黑" pitchFamily="34" charset="-122"/>
                          <a:ea typeface="微软雅黑" pitchFamily="34" charset="-122"/>
                        </a:rPr>
                        <a:t>SessionBindingEvent</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 event)</a:t>
                      </a:r>
                      <a:r>
                        <a:rPr kumimoji="0" lang="zh-CN" altLang="zh-CN" sz="1600" b="0" i="0" u="none" strike="noStrike" cap="none" normalizeH="0" baseline="0" dirty="0">
                          <a:ln>
                            <a:noFill/>
                          </a:ln>
                          <a:solidFill>
                            <a:schemeClr val="tx1"/>
                          </a:solidFill>
                          <a:effectLst/>
                          <a:latin typeface="微软雅黑" pitchFamily="34" charset="-122"/>
                          <a:ea typeface="微软雅黑" pitchFamily="34" charset="-122"/>
                        </a:rPr>
                        <a:t> </a:t>
                      </a:r>
                      <a:endParaRPr kumimoji="0" lang="zh-CN" altLang="en-US" sz="1600" b="0" i="0" u="none" strike="noStrike" cap="none" normalizeH="0" baseline="0" dirty="0">
                        <a:ln>
                          <a:noFill/>
                        </a:ln>
                        <a:solidFill>
                          <a:schemeClr val="tx1"/>
                        </a:solidFill>
                        <a:effectLst/>
                        <a:latin typeface="微软雅黑" pitchFamily="34" charset="-122"/>
                        <a:ea typeface="微软雅黑" pitchFamily="34" charset="-122"/>
                      </a:endParaRPr>
                    </a:p>
                  </a:txBody>
                  <a:tcPr marL="91431" marR="91431" marT="45691" marB="456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微软雅黑" pitchFamily="34" charset="-122"/>
                          <a:ea typeface="微软雅黑" pitchFamily="34" charset="-122"/>
                        </a:rPr>
                        <a:t>当有对象从</a:t>
                      </a:r>
                      <a:r>
                        <a:rPr kumimoji="0" lang="en-US" altLang="zh-CN" sz="1600" b="0" i="0" u="none" strike="noStrike" cap="none" normalizeH="0" baseline="0" dirty="0">
                          <a:ln>
                            <a:noFill/>
                          </a:ln>
                          <a:solidFill>
                            <a:schemeClr val="tx1"/>
                          </a:solidFill>
                          <a:effectLst/>
                          <a:latin typeface="微软雅黑" pitchFamily="34" charset="-122"/>
                          <a:ea typeface="微软雅黑" pitchFamily="34" charset="-122"/>
                        </a:rPr>
                        <a:t>Session</a:t>
                      </a:r>
                      <a:r>
                        <a:rPr kumimoji="0" lang="zh-CN" altLang="zh-CN" sz="1600" b="0" i="0" u="none" strike="noStrike" cap="none" normalizeH="0" baseline="0" dirty="0">
                          <a:ln>
                            <a:noFill/>
                          </a:ln>
                          <a:solidFill>
                            <a:schemeClr val="tx1"/>
                          </a:solidFill>
                          <a:effectLst/>
                          <a:latin typeface="微软雅黑" pitchFamily="34" charset="-122"/>
                          <a:ea typeface="微软雅黑" pitchFamily="34" charset="-122"/>
                        </a:rPr>
                        <a:t>范围内被移除时，监听器会执行该方法 </a:t>
                      </a:r>
                    </a:p>
                  </a:txBody>
                  <a:tcPr marL="91431" marR="91431"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ox(in)">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r>
              <a:rPr lang="zh-CN" altLang="zh-CN" sz="2800" dirty="0">
                <a:latin typeface="黑体" panose="02010609060101010101" pitchFamily="49" charset="-122"/>
                <a:ea typeface="黑体" panose="02010609060101010101" pitchFamily="49" charset="-122"/>
              </a:rPr>
              <a:t>使用会话监听实现单态登录 </a:t>
            </a:r>
            <a:endParaRPr lang="en-US" altLang="zh-CN" sz="2800" dirty="0">
              <a:latin typeface="黑体" panose="02010609060101010101" pitchFamily="49" charset="-122"/>
              <a:ea typeface="黑体" panose="02010609060101010101" pitchFamily="49" charset="-122"/>
            </a:endParaRPr>
          </a:p>
        </p:txBody>
      </p:sp>
      <p:sp>
        <p:nvSpPr>
          <p:cNvPr id="15" name="Rectangle 2"/>
          <p:cNvSpPr txBox="1">
            <a:spLocks noChangeArrowheads="1"/>
          </p:cNvSpPr>
          <p:nvPr/>
        </p:nvSpPr>
        <p:spPr bwMode="auto">
          <a:xfrm>
            <a:off x="347663" y="1246188"/>
            <a:ext cx="7939087" cy="682625"/>
          </a:xfrm>
          <a:prstGeom prst="rect">
            <a:avLst/>
          </a:prstGeom>
          <a:noFill/>
          <a:ln w="9525">
            <a:noFill/>
            <a:miter lim="800000"/>
            <a:headEnd/>
            <a:tailEnd/>
          </a:ln>
        </p:spPr>
        <p:txBody>
          <a:bodyPr/>
          <a:lstStyle/>
          <a:p>
            <a:pPr marL="342900" indent="-342900" eaLnBrk="0" hangingPunct="0">
              <a:spcBef>
                <a:spcPct val="20000"/>
              </a:spcBef>
              <a:buClr>
                <a:srgbClr val="00CC00"/>
              </a:buClr>
              <a:buSzPct val="100000"/>
              <a:buFont typeface="Wingdings" pitchFamily="2" charset="2"/>
              <a:buChar char="n"/>
            </a:pPr>
            <a:r>
              <a:rPr lang="zh-CN" altLang="zh-CN" sz="2000" b="1" dirty="0">
                <a:latin typeface="微软雅黑" pitchFamily="34" charset="-122"/>
                <a:ea typeface="微软雅黑" pitchFamily="34" charset="-122"/>
              </a:rPr>
              <a:t>使用</a:t>
            </a:r>
            <a:r>
              <a:rPr lang="en-US" altLang="zh-CN" sz="2000" b="1" dirty="0" err="1">
                <a:latin typeface="微软雅黑" pitchFamily="34" charset="-122"/>
                <a:ea typeface="微软雅黑" pitchFamily="34" charset="-122"/>
              </a:rPr>
              <a:t>FireFox</a:t>
            </a:r>
            <a:r>
              <a:rPr lang="zh-CN" altLang="zh-CN" sz="2000" b="1" dirty="0">
                <a:latin typeface="微软雅黑" pitchFamily="34" charset="-122"/>
                <a:ea typeface="微软雅黑" pitchFamily="34" charset="-122"/>
              </a:rPr>
              <a:t>浏览器进入登录页面，输入账号名为“比尔盖茨”</a:t>
            </a:r>
            <a:r>
              <a:rPr lang="zh-CN" altLang="en-US" sz="2000" b="1" dirty="0">
                <a:latin typeface="微软雅黑" pitchFamily="34" charset="-122"/>
                <a:ea typeface="微软雅黑" pitchFamily="34" charset="-122"/>
              </a:rPr>
              <a:t>。</a:t>
            </a:r>
            <a:endParaRPr lang="zh-CN" altLang="zh-CN" sz="2000" b="1" dirty="0">
              <a:latin typeface="微软雅黑" pitchFamily="34" charset="-122"/>
              <a:ea typeface="微软雅黑" pitchFamily="34" charset="-122"/>
            </a:endParaRPr>
          </a:p>
        </p:txBody>
      </p:sp>
      <p:pic>
        <p:nvPicPr>
          <p:cNvPr id="3" name="图片 2"/>
          <p:cNvPicPr>
            <a:picLocks noChangeAspect="1" noChangeArrowheads="1"/>
          </p:cNvPicPr>
          <p:nvPr/>
        </p:nvPicPr>
        <p:blipFill>
          <a:blip r:embed="rId2" cstate="print"/>
          <a:srcRect/>
          <a:stretch>
            <a:fillRect/>
          </a:stretch>
        </p:blipFill>
        <p:spPr bwMode="auto">
          <a:xfrm>
            <a:off x="1255713" y="2032000"/>
            <a:ext cx="6530975" cy="38052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5" presetClass="entr" presetSubtype="1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heckerboard(across)">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r>
              <a:rPr lang="zh-CN" altLang="zh-CN" sz="2800" dirty="0">
                <a:latin typeface="黑体" panose="02010609060101010101" pitchFamily="49" charset="-122"/>
                <a:ea typeface="黑体" panose="02010609060101010101" pitchFamily="49" charset="-122"/>
              </a:rPr>
              <a:t>使用会话监听实现单态登录 </a:t>
            </a:r>
            <a:endParaRPr lang="en-US" altLang="zh-CN" sz="2800" dirty="0">
              <a:latin typeface="黑体" panose="02010609060101010101" pitchFamily="49" charset="-122"/>
              <a:ea typeface="黑体" panose="02010609060101010101" pitchFamily="49" charset="-122"/>
            </a:endParaRPr>
          </a:p>
        </p:txBody>
      </p:sp>
      <p:sp>
        <p:nvSpPr>
          <p:cNvPr id="15" name="Rectangle 2"/>
          <p:cNvSpPr txBox="1">
            <a:spLocks noChangeArrowheads="1"/>
          </p:cNvSpPr>
          <p:nvPr/>
        </p:nvSpPr>
        <p:spPr bwMode="auto">
          <a:xfrm>
            <a:off x="488950" y="1293813"/>
            <a:ext cx="4748213" cy="420687"/>
          </a:xfrm>
          <a:prstGeom prst="rect">
            <a:avLst/>
          </a:prstGeom>
          <a:noFill/>
          <a:ln w="9525">
            <a:noFill/>
            <a:miter lim="800000"/>
            <a:headEnd/>
            <a:tailEnd/>
          </a:ln>
        </p:spPr>
        <p:txBody>
          <a:bodyPr/>
          <a:lstStyle/>
          <a:p>
            <a:pPr marL="342900" indent="-342900" eaLnBrk="0" hangingPunct="0">
              <a:spcBef>
                <a:spcPct val="20000"/>
              </a:spcBef>
              <a:buClr>
                <a:srgbClr val="00CC00"/>
              </a:buClr>
              <a:buSzPct val="100000"/>
              <a:buFont typeface="Wingdings" pitchFamily="2" charset="2"/>
              <a:buChar char="n"/>
            </a:pPr>
            <a:r>
              <a:rPr lang="zh-CN" altLang="zh-CN" sz="2000" b="1">
                <a:latin typeface="Arial" pitchFamily="34" charset="0"/>
                <a:ea typeface="微软雅黑" pitchFamily="34" charset="-122"/>
              </a:rPr>
              <a:t>用户登录后跳转至用户信息页面 </a:t>
            </a:r>
            <a:r>
              <a:rPr lang="zh-CN" altLang="en-US" sz="2000" b="1">
                <a:latin typeface="微软雅黑" pitchFamily="34" charset="-122"/>
                <a:ea typeface="微软雅黑" pitchFamily="34" charset="-122"/>
              </a:rPr>
              <a:t>。</a:t>
            </a:r>
            <a:endParaRPr lang="zh-CN" altLang="zh-CN" sz="2000" b="1">
              <a:latin typeface="微软雅黑" pitchFamily="34" charset="-122"/>
              <a:ea typeface="微软雅黑" pitchFamily="34" charset="-122"/>
            </a:endParaRPr>
          </a:p>
        </p:txBody>
      </p:sp>
      <p:pic>
        <p:nvPicPr>
          <p:cNvPr id="2" name="图片 1"/>
          <p:cNvPicPr>
            <a:picLocks noChangeAspect="1" noChangeArrowheads="1"/>
          </p:cNvPicPr>
          <p:nvPr/>
        </p:nvPicPr>
        <p:blipFill>
          <a:blip r:embed="rId2" cstate="print"/>
          <a:srcRect/>
          <a:stretch>
            <a:fillRect/>
          </a:stretch>
        </p:blipFill>
        <p:spPr bwMode="auto">
          <a:xfrm>
            <a:off x="1331913" y="2005013"/>
            <a:ext cx="6811962" cy="370998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5" presetClass="entr" presetSubtype="1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6605588" y="1844675"/>
            <a:ext cx="2179637" cy="1179513"/>
            <a:chOff x="395288" y="2143125"/>
            <a:chExt cx="2179637" cy="1179513"/>
          </a:xfrm>
        </p:grpSpPr>
        <p:pic>
          <p:nvPicPr>
            <p:cNvPr id="28674" name="Picture 7" descr="时间"/>
            <p:cNvPicPr>
              <a:picLocks noChangeAspect="1" noChangeArrowheads="1"/>
            </p:cNvPicPr>
            <p:nvPr/>
          </p:nvPicPr>
          <p:blipFill>
            <a:blip r:embed="rId2" cstate="print"/>
            <a:srcRect/>
            <a:stretch>
              <a:fillRect/>
            </a:stretch>
          </p:blipFill>
          <p:spPr bwMode="auto">
            <a:xfrm>
              <a:off x="395288" y="2143125"/>
              <a:ext cx="2179637" cy="1179513"/>
            </a:xfrm>
            <a:prstGeom prst="rect">
              <a:avLst/>
            </a:prstGeom>
            <a:noFill/>
            <a:ln w="9525">
              <a:noFill/>
              <a:miter lim="800000"/>
              <a:headEnd/>
              <a:tailEnd/>
            </a:ln>
          </p:spPr>
        </p:pic>
        <p:sp>
          <p:nvSpPr>
            <p:cNvPr id="28675" name="Text Box 8"/>
            <p:cNvSpPr>
              <a:spLocks noChangeArrowheads="1"/>
            </p:cNvSpPr>
            <p:nvPr/>
          </p:nvSpPr>
          <p:spPr bwMode="auto">
            <a:xfrm>
              <a:off x="468313" y="2628900"/>
              <a:ext cx="1210588" cy="584775"/>
            </a:xfrm>
            <a:prstGeom prst="rect">
              <a:avLst/>
            </a:prstGeom>
            <a:noFill/>
            <a:ln w="9525">
              <a:noFill/>
              <a:miter lim="800000"/>
              <a:headEnd/>
              <a:tailEnd/>
            </a:ln>
          </p:spPr>
          <p:txBody>
            <a:bodyPr wrap="none">
              <a:spAutoFit/>
            </a:bodyPr>
            <a:lstStyle/>
            <a:p>
              <a:r>
                <a:rPr lang="zh-CN" altLang="en-US" sz="1600">
                  <a:solidFill>
                    <a:schemeClr val="hlink"/>
                  </a:solidFill>
                  <a:latin typeface="微软雅黑" pitchFamily="34" charset="-122"/>
                  <a:ea typeface="微软雅黑" pitchFamily="34" charset="-122"/>
                  <a:sym typeface="微软雅黑" pitchFamily="34" charset="-122"/>
                </a:rPr>
                <a:t>讲解时间：</a:t>
              </a:r>
            </a:p>
            <a:p>
              <a:r>
                <a:rPr lang="en-US" altLang="zh-CN" sz="1600">
                  <a:solidFill>
                    <a:schemeClr val="hlink"/>
                  </a:solidFill>
                  <a:latin typeface="微软雅黑" pitchFamily="34" charset="-122"/>
                  <a:ea typeface="微软雅黑" pitchFamily="34" charset="-122"/>
                  <a:sym typeface="微软雅黑" pitchFamily="34" charset="-122"/>
                </a:rPr>
                <a:t>40</a:t>
              </a:r>
              <a:r>
                <a:rPr lang="zh-CN" altLang="en-US" sz="1600">
                  <a:solidFill>
                    <a:schemeClr val="hlink"/>
                  </a:solidFill>
                  <a:latin typeface="微软雅黑" pitchFamily="34" charset="-122"/>
                  <a:ea typeface="微软雅黑" pitchFamily="34" charset="-122"/>
                  <a:sym typeface="微软雅黑" pitchFamily="34" charset="-122"/>
                </a:rPr>
                <a:t>分钟</a:t>
              </a:r>
              <a:endParaRPr lang="zh-CN" altLang="en-US">
                <a:latin typeface="Arial" pitchFamily="34" charset="0"/>
              </a:endParaRPr>
            </a:p>
          </p:txBody>
        </p:sp>
      </p:grpSp>
      <p:grpSp>
        <p:nvGrpSpPr>
          <p:cNvPr id="3" name="组合 4"/>
          <p:cNvGrpSpPr>
            <a:grpSpLocks/>
          </p:cNvGrpSpPr>
          <p:nvPr/>
        </p:nvGrpSpPr>
        <p:grpSpPr bwMode="auto">
          <a:xfrm>
            <a:off x="6605588" y="3500438"/>
            <a:ext cx="2179637" cy="1177925"/>
            <a:chOff x="6562725" y="3762375"/>
            <a:chExt cx="2179638" cy="1177925"/>
          </a:xfrm>
        </p:grpSpPr>
        <p:pic>
          <p:nvPicPr>
            <p:cNvPr id="28677" name="Picture 9" descr="时间2"/>
            <p:cNvPicPr>
              <a:picLocks noChangeAspect="1" noChangeArrowheads="1"/>
            </p:cNvPicPr>
            <p:nvPr/>
          </p:nvPicPr>
          <p:blipFill>
            <a:blip r:embed="rId3" cstate="print"/>
            <a:srcRect/>
            <a:stretch>
              <a:fillRect/>
            </a:stretch>
          </p:blipFill>
          <p:spPr bwMode="auto">
            <a:xfrm>
              <a:off x="6562725" y="3762375"/>
              <a:ext cx="2179638" cy="1177925"/>
            </a:xfrm>
            <a:prstGeom prst="rect">
              <a:avLst/>
            </a:prstGeom>
            <a:noFill/>
            <a:ln w="9525">
              <a:noFill/>
              <a:miter lim="800000"/>
              <a:headEnd/>
              <a:tailEnd/>
            </a:ln>
          </p:spPr>
        </p:pic>
        <p:sp>
          <p:nvSpPr>
            <p:cNvPr id="28678" name="Text Box 10"/>
            <p:cNvSpPr>
              <a:spLocks noChangeArrowheads="1"/>
            </p:cNvSpPr>
            <p:nvPr/>
          </p:nvSpPr>
          <p:spPr bwMode="auto">
            <a:xfrm>
              <a:off x="6708775" y="4276725"/>
              <a:ext cx="1210588" cy="584775"/>
            </a:xfrm>
            <a:prstGeom prst="rect">
              <a:avLst/>
            </a:prstGeom>
            <a:noFill/>
            <a:ln w="9525">
              <a:noFill/>
              <a:miter lim="800000"/>
              <a:headEnd/>
              <a:tailEnd/>
            </a:ln>
          </p:spPr>
          <p:txBody>
            <a:bodyPr wrap="none">
              <a:spAutoFit/>
            </a:bodyPr>
            <a:lstStyle/>
            <a:p>
              <a:r>
                <a:rPr lang="zh-CN" altLang="en-US" sz="1600">
                  <a:solidFill>
                    <a:srgbClr val="CC3300"/>
                  </a:solidFill>
                  <a:latin typeface="微软雅黑" pitchFamily="34" charset="-122"/>
                  <a:ea typeface="微软雅黑" pitchFamily="34" charset="-122"/>
                  <a:sym typeface="微软雅黑" pitchFamily="34" charset="-122"/>
                </a:rPr>
                <a:t>实践时间：</a:t>
              </a:r>
            </a:p>
            <a:p>
              <a:r>
                <a:rPr lang="en-US" altLang="zh-CN" sz="1600">
                  <a:solidFill>
                    <a:srgbClr val="CC3300"/>
                  </a:solidFill>
                  <a:latin typeface="微软雅黑" pitchFamily="34" charset="-122"/>
                  <a:ea typeface="微软雅黑" pitchFamily="34" charset="-122"/>
                  <a:sym typeface="微软雅黑" pitchFamily="34" charset="-122"/>
                </a:rPr>
                <a:t>30</a:t>
              </a:r>
              <a:r>
                <a:rPr lang="zh-CN" altLang="en-US" sz="1600">
                  <a:solidFill>
                    <a:srgbClr val="CC3300"/>
                  </a:solidFill>
                  <a:latin typeface="微软雅黑" pitchFamily="34" charset="-122"/>
                  <a:ea typeface="微软雅黑" pitchFamily="34" charset="-122"/>
                  <a:sym typeface="微软雅黑" pitchFamily="34" charset="-122"/>
                </a:rPr>
                <a:t>分钟</a:t>
              </a:r>
              <a:endParaRPr lang="zh-CN" altLang="en-US">
                <a:latin typeface="Arial" pitchFamily="34" charset="0"/>
              </a:endParaRPr>
            </a:p>
          </p:txBody>
        </p:sp>
      </p:grpSp>
      <p:graphicFrame>
        <p:nvGraphicFramePr>
          <p:cNvPr id="8" name="图示 7"/>
          <p:cNvGraphicFramePr/>
          <p:nvPr/>
        </p:nvGraphicFramePr>
        <p:xfrm>
          <a:off x="359365" y="1844898"/>
          <a:ext cx="6096000" cy="31683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3929063" y="0"/>
            <a:ext cx="5214937" cy="785813"/>
          </a:xfrm>
        </p:spPr>
        <p:txBody>
          <a:bodyPr>
            <a:normAutofit/>
          </a:bodyPr>
          <a:lstStyle/>
          <a:p>
            <a:pPr algn="r"/>
            <a:r>
              <a:rPr lang="zh-CN" altLang="zh-CN" sz="2800" dirty="0">
                <a:latin typeface="黑体" panose="02010609060101010101" pitchFamily="49" charset="-122"/>
                <a:ea typeface="黑体" panose="02010609060101010101" pitchFamily="49" charset="-122"/>
              </a:rPr>
              <a:t>使用会话监听实现单态登录 </a:t>
            </a:r>
            <a:endParaRPr lang="en-US" altLang="zh-CN" sz="2800" dirty="0">
              <a:latin typeface="黑体" panose="02010609060101010101" pitchFamily="49" charset="-122"/>
              <a:ea typeface="黑体" panose="02010609060101010101" pitchFamily="49" charset="-122"/>
            </a:endParaRPr>
          </a:p>
        </p:txBody>
      </p:sp>
      <p:sp>
        <p:nvSpPr>
          <p:cNvPr id="15" name="Rectangle 2"/>
          <p:cNvSpPr txBox="1">
            <a:spLocks noChangeArrowheads="1"/>
          </p:cNvSpPr>
          <p:nvPr/>
        </p:nvSpPr>
        <p:spPr bwMode="auto">
          <a:xfrm>
            <a:off x="180975" y="1116013"/>
            <a:ext cx="8858250" cy="1296987"/>
          </a:xfrm>
          <a:prstGeom prst="rect">
            <a:avLst/>
          </a:prstGeom>
          <a:noFill/>
          <a:ln w="9525">
            <a:noFill/>
            <a:miter lim="800000"/>
            <a:headEnd/>
            <a:tailEnd/>
          </a:ln>
        </p:spPr>
        <p:txBody>
          <a:bodyPr/>
          <a:lstStyle/>
          <a:p>
            <a:pPr marL="342900" indent="-342900" eaLnBrk="0" hangingPunct="0">
              <a:lnSpc>
                <a:spcPct val="150000"/>
              </a:lnSpc>
              <a:spcBef>
                <a:spcPct val="20000"/>
              </a:spcBef>
              <a:buClr>
                <a:srgbClr val="00CC00"/>
              </a:buClr>
              <a:buSzPct val="100000"/>
              <a:buFont typeface="Wingdings" pitchFamily="2" charset="2"/>
              <a:buChar char="n"/>
            </a:pPr>
            <a:r>
              <a:rPr lang="zh-CN" altLang="zh-CN" sz="2000" b="1">
                <a:latin typeface="微软雅黑" pitchFamily="34" charset="-122"/>
                <a:ea typeface="微软雅黑" pitchFamily="34" charset="-122"/>
              </a:rPr>
              <a:t>打开</a:t>
            </a:r>
            <a:r>
              <a:rPr lang="en-US" altLang="zh-CN" sz="2000" b="1">
                <a:latin typeface="微软雅黑" pitchFamily="34" charset="-122"/>
                <a:ea typeface="微软雅黑" pitchFamily="34" charset="-122"/>
              </a:rPr>
              <a:t>IE</a:t>
            </a:r>
            <a:r>
              <a:rPr lang="zh-CN" altLang="zh-CN" sz="2000" b="1">
                <a:latin typeface="微软雅黑" pitchFamily="34" charset="-122"/>
                <a:ea typeface="微软雅黑" pitchFamily="34" charset="-122"/>
              </a:rPr>
              <a:t>浏览器，使用用户名为“比尔盖茨”的账号登录系统，由于之前</a:t>
            </a:r>
            <a:r>
              <a:rPr lang="en-US" altLang="zh-CN" sz="2000" b="1">
                <a:latin typeface="微软雅黑" pitchFamily="34" charset="-122"/>
                <a:ea typeface="微软雅黑" pitchFamily="34" charset="-122"/>
              </a:rPr>
              <a:t>FireFox</a:t>
            </a:r>
            <a:r>
              <a:rPr lang="zh-CN" altLang="zh-CN" sz="2000" b="1">
                <a:latin typeface="微软雅黑" pitchFamily="34" charset="-122"/>
                <a:ea typeface="微软雅黑" pitchFamily="34" charset="-122"/>
              </a:rPr>
              <a:t>浏览器登录的账号同为“比尔盖茨”，所以使用</a:t>
            </a:r>
            <a:r>
              <a:rPr lang="en-US" altLang="zh-CN" sz="2000" b="1">
                <a:latin typeface="微软雅黑" pitchFamily="34" charset="-122"/>
                <a:ea typeface="微软雅黑" pitchFamily="34" charset="-122"/>
              </a:rPr>
              <a:t>FireFox</a:t>
            </a:r>
            <a:r>
              <a:rPr lang="zh-CN" altLang="zh-CN" sz="2000" b="1">
                <a:latin typeface="微软雅黑" pitchFamily="34" charset="-122"/>
                <a:ea typeface="微软雅黑" pitchFamily="34" charset="-122"/>
              </a:rPr>
              <a:t>浏览器先登录的用户会被迫下线。</a:t>
            </a:r>
          </a:p>
        </p:txBody>
      </p:sp>
      <p:pic>
        <p:nvPicPr>
          <p:cNvPr id="2" name="图片 1"/>
          <p:cNvPicPr>
            <a:picLocks noChangeAspect="1" noChangeArrowheads="1"/>
          </p:cNvPicPr>
          <p:nvPr/>
        </p:nvPicPr>
        <p:blipFill>
          <a:blip r:embed="rId2" cstate="print"/>
          <a:srcRect/>
          <a:stretch>
            <a:fillRect/>
          </a:stretch>
        </p:blipFill>
        <p:spPr bwMode="auto">
          <a:xfrm>
            <a:off x="1258888" y="2566988"/>
            <a:ext cx="6707187" cy="240188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5" presetClass="entr" presetSubtype="1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noChangeArrowheads="1"/>
          </p:cNvSpPr>
          <p:nvPr>
            <p:ph type="title"/>
          </p:nvPr>
        </p:nvSpPr>
        <p:spPr>
          <a:xfrm>
            <a:off x="3929063" y="0"/>
            <a:ext cx="5214937" cy="785813"/>
          </a:xfrm>
        </p:spPr>
        <p:txBody>
          <a:bodyPr>
            <a:normAutofit/>
          </a:bodyPr>
          <a:lstStyle/>
          <a:p>
            <a:pPr algn="r"/>
            <a:r>
              <a:rPr lang="zh-CN" altLang="en-US" sz="2800" dirty="0">
                <a:latin typeface="黑体" pitchFamily="49" charset="-122"/>
                <a:ea typeface="黑体" pitchFamily="49" charset="-122"/>
              </a:rPr>
              <a:t>练习</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唯一用户登录</a:t>
            </a:r>
          </a:p>
        </p:txBody>
      </p:sp>
      <p:sp>
        <p:nvSpPr>
          <p:cNvPr id="57346" name="Rectangle 3"/>
          <p:cNvSpPr>
            <a:spLocks noChangeArrowheads="1"/>
          </p:cNvSpPr>
          <p:nvPr/>
        </p:nvSpPr>
        <p:spPr bwMode="auto">
          <a:xfrm>
            <a:off x="1403350" y="1268413"/>
            <a:ext cx="7499350" cy="5248275"/>
          </a:xfrm>
          <a:prstGeom prst="rect">
            <a:avLst/>
          </a:prstGeom>
          <a:noFill/>
          <a:ln w="9525">
            <a:noFill/>
            <a:miter lim="800000"/>
            <a:headEnd/>
            <a:tailEnd/>
          </a:ln>
        </p:spPr>
        <p:txBody>
          <a:bodyPr/>
          <a:lstStyle/>
          <a:p>
            <a:pPr marL="342900" indent="-342900">
              <a:spcBef>
                <a:spcPct val="20000"/>
              </a:spcBef>
              <a:buClr>
                <a:schemeClr val="tx2"/>
              </a:buClr>
              <a:buFont typeface="Wingdings" pitchFamily="2" charset="2"/>
              <a:buBlip>
                <a:blip r:embed="rId2"/>
              </a:buBlip>
            </a:pPr>
            <a:r>
              <a:rPr lang="zh-CN" altLang="en-US" sz="2800" b="1" dirty="0">
                <a:latin typeface="Arial" pitchFamily="34" charset="0"/>
                <a:ea typeface="黑体" pitchFamily="49" charset="-122"/>
              </a:rPr>
              <a:t>需求说明：</a:t>
            </a:r>
          </a:p>
          <a:p>
            <a:pPr marL="742950" lvl="1" indent="-285750">
              <a:spcBef>
                <a:spcPct val="20000"/>
              </a:spcBef>
              <a:buClr>
                <a:schemeClr val="tx2"/>
              </a:buClr>
              <a:buSzPct val="80000"/>
              <a:buFont typeface="Wingdings" pitchFamily="2" charset="2"/>
              <a:buBlip>
                <a:blip r:embed="rId3"/>
              </a:buBlip>
            </a:pPr>
            <a:r>
              <a:rPr lang="zh-CN" altLang="en-US" sz="2400" b="1" dirty="0">
                <a:latin typeface="Arial" pitchFamily="34" charset="0"/>
                <a:ea typeface="黑体" pitchFamily="49" charset="-122"/>
              </a:rPr>
              <a:t>使用多个浏览器登录时只允许有一个用户在线其他用户被迫下线</a:t>
            </a:r>
          </a:p>
          <a:p>
            <a:pPr marL="342900" indent="-342900">
              <a:spcBef>
                <a:spcPct val="20000"/>
              </a:spcBef>
              <a:buClr>
                <a:schemeClr val="tx2"/>
              </a:buClr>
              <a:buFont typeface="Wingdings" pitchFamily="2" charset="2"/>
              <a:buBlip>
                <a:blip r:embed="rId2"/>
              </a:buBlip>
            </a:pPr>
            <a:r>
              <a:rPr lang="zh-CN" altLang="en-US" sz="2800" b="1" dirty="0">
                <a:latin typeface="Arial" pitchFamily="34" charset="0"/>
                <a:ea typeface="黑体" pitchFamily="49" charset="-122"/>
              </a:rPr>
              <a:t>提示说明：</a:t>
            </a:r>
          </a:p>
          <a:p>
            <a:pPr marL="742950" lvl="1" indent="-285750">
              <a:spcBef>
                <a:spcPct val="20000"/>
              </a:spcBef>
              <a:buClr>
                <a:schemeClr val="tx2"/>
              </a:buClr>
              <a:buSzPct val="80000"/>
              <a:buFont typeface="Wingdings" pitchFamily="2" charset="2"/>
              <a:buNone/>
            </a:pPr>
            <a:r>
              <a:rPr lang="zh-CN" altLang="en-US" sz="2400" b="1" dirty="0">
                <a:latin typeface="Arial" pitchFamily="34" charset="0"/>
                <a:ea typeface="黑体" pitchFamily="49" charset="-122"/>
              </a:rPr>
              <a:t>创建监听器类</a:t>
            </a:r>
            <a:endParaRPr lang="en-US" altLang="zh-CN" sz="2400" b="1" dirty="0">
              <a:latin typeface="Arial" pitchFamily="34" charset="0"/>
              <a:ea typeface="黑体" pitchFamily="49" charset="-122"/>
            </a:endParaRPr>
          </a:p>
          <a:p>
            <a:pPr marL="742950" lvl="1" indent="-285750">
              <a:spcBef>
                <a:spcPct val="20000"/>
              </a:spcBef>
              <a:buClr>
                <a:schemeClr val="tx2"/>
              </a:buClr>
              <a:buSzPct val="80000"/>
              <a:buFont typeface="Wingdings" pitchFamily="2" charset="2"/>
              <a:buNone/>
            </a:pPr>
            <a:r>
              <a:rPr lang="zh-CN" altLang="en-US" sz="2400" b="1" dirty="0">
                <a:latin typeface="Arial" pitchFamily="34" charset="0"/>
                <a:ea typeface="黑体" pitchFamily="49" charset="-122"/>
              </a:rPr>
              <a:t>配置</a:t>
            </a:r>
            <a:r>
              <a:rPr lang="en-US" altLang="zh-CN" sz="2400" b="1" dirty="0">
                <a:latin typeface="Arial" pitchFamily="34" charset="0"/>
                <a:ea typeface="黑体" pitchFamily="49" charset="-122"/>
              </a:rPr>
              <a:t>xml</a:t>
            </a:r>
            <a:r>
              <a:rPr lang="zh-CN" altLang="en-US" sz="2400" b="1" dirty="0">
                <a:latin typeface="Arial" pitchFamily="34" charset="0"/>
                <a:ea typeface="黑体" pitchFamily="49" charset="-122"/>
              </a:rPr>
              <a:t>文件</a:t>
            </a:r>
          </a:p>
          <a:p>
            <a:pPr marL="342900" indent="-342900">
              <a:spcBef>
                <a:spcPct val="20000"/>
              </a:spcBef>
              <a:buClr>
                <a:schemeClr val="tx2"/>
              </a:buClr>
              <a:buFont typeface="Wingdings" pitchFamily="2" charset="2"/>
              <a:buBlip>
                <a:blip r:embed="rId2"/>
              </a:buBlip>
            </a:pPr>
            <a:endParaRPr lang="zh-CN" altLang="en-US" sz="2800" b="1" dirty="0">
              <a:latin typeface="Arial" pitchFamily="34" charset="0"/>
              <a:ea typeface="黑体" pitchFamily="49" charset="-122"/>
            </a:endParaRPr>
          </a:p>
        </p:txBody>
      </p:sp>
      <p:pic>
        <p:nvPicPr>
          <p:cNvPr id="57347" name="Picture 5" descr="练习"/>
          <p:cNvPicPr>
            <a:picLocks noChangeAspect="1" noChangeArrowheads="1"/>
          </p:cNvPicPr>
          <p:nvPr/>
        </p:nvPicPr>
        <p:blipFill>
          <a:blip r:embed="rId4" cstate="print"/>
          <a:srcRect/>
          <a:stretch>
            <a:fillRect/>
          </a:stretch>
        </p:blipFill>
        <p:spPr bwMode="auto">
          <a:xfrm>
            <a:off x="468313" y="1125538"/>
            <a:ext cx="917575" cy="688975"/>
          </a:xfrm>
          <a:prstGeom prst="rect">
            <a:avLst/>
          </a:prstGeom>
          <a:noFill/>
          <a:ln w="9525">
            <a:noFill/>
            <a:miter lim="800000"/>
            <a:headEnd/>
            <a:tailEnd/>
          </a:ln>
        </p:spPr>
      </p:pic>
      <p:pic>
        <p:nvPicPr>
          <p:cNvPr id="57348" name="Picture 9" descr="时间2"/>
          <p:cNvPicPr>
            <a:picLocks noChangeAspect="1" noChangeArrowheads="1"/>
          </p:cNvPicPr>
          <p:nvPr/>
        </p:nvPicPr>
        <p:blipFill>
          <a:blip r:embed="rId5" cstate="print"/>
          <a:srcRect/>
          <a:stretch>
            <a:fillRect/>
          </a:stretch>
        </p:blipFill>
        <p:spPr bwMode="auto">
          <a:xfrm>
            <a:off x="6870700" y="881063"/>
            <a:ext cx="2179638" cy="1177925"/>
          </a:xfrm>
          <a:prstGeom prst="rect">
            <a:avLst/>
          </a:prstGeom>
          <a:noFill/>
          <a:ln w="9525">
            <a:noFill/>
            <a:miter lim="800000"/>
            <a:headEnd/>
            <a:tailEnd/>
          </a:ln>
        </p:spPr>
      </p:pic>
      <p:sp>
        <p:nvSpPr>
          <p:cNvPr id="57349" name="Text Box 10"/>
          <p:cNvSpPr>
            <a:spLocks noChangeArrowheads="1"/>
          </p:cNvSpPr>
          <p:nvPr/>
        </p:nvSpPr>
        <p:spPr bwMode="auto">
          <a:xfrm>
            <a:off x="7015163" y="1395413"/>
            <a:ext cx="1211262" cy="585787"/>
          </a:xfrm>
          <a:prstGeom prst="rect">
            <a:avLst/>
          </a:prstGeom>
          <a:noFill/>
          <a:ln w="9525">
            <a:noFill/>
            <a:miter lim="800000"/>
            <a:headEnd/>
            <a:tailEnd/>
          </a:ln>
        </p:spPr>
        <p:txBody>
          <a:bodyPr wrap="none">
            <a:spAutoFit/>
          </a:bodyPr>
          <a:lstStyle/>
          <a:p>
            <a:r>
              <a:rPr lang="zh-CN" altLang="en-US" sz="1600">
                <a:solidFill>
                  <a:srgbClr val="CC3300"/>
                </a:solidFill>
                <a:latin typeface="微软雅黑" pitchFamily="34" charset="-122"/>
                <a:ea typeface="微软雅黑" pitchFamily="34" charset="-122"/>
                <a:sym typeface="微软雅黑" pitchFamily="34" charset="-122"/>
              </a:rPr>
              <a:t>实践时间：</a:t>
            </a:r>
          </a:p>
          <a:p>
            <a:r>
              <a:rPr lang="en-US" altLang="zh-CN" sz="1600">
                <a:solidFill>
                  <a:srgbClr val="CC3300"/>
                </a:solidFill>
                <a:latin typeface="微软雅黑" pitchFamily="34" charset="-122"/>
                <a:ea typeface="微软雅黑" pitchFamily="34" charset="-122"/>
                <a:sym typeface="微软雅黑" pitchFamily="34" charset="-122"/>
              </a:rPr>
              <a:t>15</a:t>
            </a:r>
            <a:r>
              <a:rPr lang="zh-CN" altLang="en-US" sz="1600">
                <a:solidFill>
                  <a:srgbClr val="CC3300"/>
                </a:solidFill>
                <a:latin typeface="微软雅黑" pitchFamily="34" charset="-122"/>
                <a:ea typeface="微软雅黑" pitchFamily="34" charset="-122"/>
                <a:sym typeface="微软雅黑" pitchFamily="34" charset="-122"/>
              </a:rPr>
              <a:t>分钟</a:t>
            </a:r>
            <a:endParaRPr lang="zh-CN" altLang="en-US">
              <a:latin typeface="Arial"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6605588" y="1844675"/>
            <a:ext cx="2179637" cy="1179513"/>
            <a:chOff x="395288" y="2143125"/>
            <a:chExt cx="2179637" cy="1179513"/>
          </a:xfrm>
        </p:grpSpPr>
        <p:pic>
          <p:nvPicPr>
            <p:cNvPr id="7170" name="Picture 7" descr="时间"/>
            <p:cNvPicPr>
              <a:picLocks noChangeAspect="1" noChangeArrowheads="1"/>
            </p:cNvPicPr>
            <p:nvPr/>
          </p:nvPicPr>
          <p:blipFill>
            <a:blip r:embed="rId2" cstate="print"/>
            <a:srcRect/>
            <a:stretch>
              <a:fillRect/>
            </a:stretch>
          </p:blipFill>
          <p:spPr bwMode="auto">
            <a:xfrm>
              <a:off x="395288" y="2143125"/>
              <a:ext cx="2179637" cy="1179513"/>
            </a:xfrm>
            <a:prstGeom prst="rect">
              <a:avLst/>
            </a:prstGeom>
            <a:noFill/>
            <a:ln w="9525">
              <a:noFill/>
              <a:miter lim="800000"/>
              <a:headEnd/>
              <a:tailEnd/>
            </a:ln>
          </p:spPr>
        </p:pic>
        <p:sp>
          <p:nvSpPr>
            <p:cNvPr id="7171" name="Text Box 8"/>
            <p:cNvSpPr>
              <a:spLocks noChangeArrowheads="1"/>
            </p:cNvSpPr>
            <p:nvPr/>
          </p:nvSpPr>
          <p:spPr bwMode="auto">
            <a:xfrm>
              <a:off x="468313" y="2628900"/>
              <a:ext cx="1210588" cy="584775"/>
            </a:xfrm>
            <a:prstGeom prst="rect">
              <a:avLst/>
            </a:prstGeom>
            <a:noFill/>
            <a:ln w="9525">
              <a:noFill/>
              <a:miter lim="800000"/>
              <a:headEnd/>
              <a:tailEnd/>
            </a:ln>
          </p:spPr>
          <p:txBody>
            <a:bodyPr wrap="none">
              <a:spAutoFit/>
            </a:bodyPr>
            <a:lstStyle/>
            <a:p>
              <a:r>
                <a:rPr lang="zh-CN" altLang="en-US" sz="1600">
                  <a:solidFill>
                    <a:schemeClr val="hlink"/>
                  </a:solidFill>
                  <a:latin typeface="微软雅黑" pitchFamily="34" charset="-122"/>
                  <a:ea typeface="微软雅黑" pitchFamily="34" charset="-122"/>
                  <a:sym typeface="微软雅黑" pitchFamily="34" charset="-122"/>
                </a:rPr>
                <a:t>讲解时间：</a:t>
              </a:r>
            </a:p>
            <a:p>
              <a:r>
                <a:rPr lang="en-US" altLang="zh-CN" sz="1600">
                  <a:solidFill>
                    <a:schemeClr val="hlink"/>
                  </a:solidFill>
                  <a:latin typeface="微软雅黑" pitchFamily="34" charset="-122"/>
                  <a:ea typeface="微软雅黑" pitchFamily="34" charset="-122"/>
                  <a:sym typeface="微软雅黑" pitchFamily="34" charset="-122"/>
                </a:rPr>
                <a:t>3</a:t>
              </a:r>
              <a:r>
                <a:rPr lang="zh-CN" altLang="en-US" sz="1600">
                  <a:solidFill>
                    <a:schemeClr val="hlink"/>
                  </a:solidFill>
                  <a:latin typeface="微软雅黑" pitchFamily="34" charset="-122"/>
                  <a:ea typeface="微软雅黑" pitchFamily="34" charset="-122"/>
                  <a:sym typeface="微软雅黑" pitchFamily="34" charset="-122"/>
                </a:rPr>
                <a:t>5分钟</a:t>
              </a:r>
              <a:endParaRPr lang="zh-CN" altLang="en-US">
                <a:latin typeface="Arial" pitchFamily="34" charset="0"/>
              </a:endParaRPr>
            </a:p>
          </p:txBody>
        </p:sp>
      </p:grpSp>
      <p:grpSp>
        <p:nvGrpSpPr>
          <p:cNvPr id="3" name="组合 4"/>
          <p:cNvGrpSpPr>
            <a:grpSpLocks/>
          </p:cNvGrpSpPr>
          <p:nvPr/>
        </p:nvGrpSpPr>
        <p:grpSpPr bwMode="auto">
          <a:xfrm>
            <a:off x="6605588" y="3500438"/>
            <a:ext cx="2179637" cy="1177925"/>
            <a:chOff x="6562725" y="3762375"/>
            <a:chExt cx="2179638" cy="1177925"/>
          </a:xfrm>
        </p:grpSpPr>
        <p:pic>
          <p:nvPicPr>
            <p:cNvPr id="7173" name="Picture 9" descr="时间2"/>
            <p:cNvPicPr>
              <a:picLocks noChangeAspect="1" noChangeArrowheads="1"/>
            </p:cNvPicPr>
            <p:nvPr/>
          </p:nvPicPr>
          <p:blipFill>
            <a:blip r:embed="rId3" cstate="print"/>
            <a:srcRect/>
            <a:stretch>
              <a:fillRect/>
            </a:stretch>
          </p:blipFill>
          <p:spPr bwMode="auto">
            <a:xfrm>
              <a:off x="6562725" y="3762375"/>
              <a:ext cx="2179638" cy="1177925"/>
            </a:xfrm>
            <a:prstGeom prst="rect">
              <a:avLst/>
            </a:prstGeom>
            <a:noFill/>
            <a:ln w="9525">
              <a:noFill/>
              <a:miter lim="800000"/>
              <a:headEnd/>
              <a:tailEnd/>
            </a:ln>
          </p:spPr>
        </p:pic>
        <p:sp>
          <p:nvSpPr>
            <p:cNvPr id="7174" name="Text Box 10"/>
            <p:cNvSpPr>
              <a:spLocks noChangeArrowheads="1"/>
            </p:cNvSpPr>
            <p:nvPr/>
          </p:nvSpPr>
          <p:spPr bwMode="auto">
            <a:xfrm>
              <a:off x="6708775" y="4276725"/>
              <a:ext cx="1210588" cy="584775"/>
            </a:xfrm>
            <a:prstGeom prst="rect">
              <a:avLst/>
            </a:prstGeom>
            <a:noFill/>
            <a:ln w="9525">
              <a:noFill/>
              <a:miter lim="800000"/>
              <a:headEnd/>
              <a:tailEnd/>
            </a:ln>
          </p:spPr>
          <p:txBody>
            <a:bodyPr wrap="none">
              <a:spAutoFit/>
            </a:bodyPr>
            <a:lstStyle/>
            <a:p>
              <a:r>
                <a:rPr lang="zh-CN" altLang="en-US" sz="1600">
                  <a:solidFill>
                    <a:srgbClr val="CC3300"/>
                  </a:solidFill>
                  <a:latin typeface="微软雅黑" pitchFamily="34" charset="-122"/>
                  <a:ea typeface="微软雅黑" pitchFamily="34" charset="-122"/>
                  <a:sym typeface="微软雅黑" pitchFamily="34" charset="-122"/>
                </a:rPr>
                <a:t>实践时间：</a:t>
              </a:r>
            </a:p>
            <a:p>
              <a:r>
                <a:rPr lang="en-US" altLang="zh-CN" sz="1600">
                  <a:solidFill>
                    <a:srgbClr val="CC3300"/>
                  </a:solidFill>
                  <a:latin typeface="微软雅黑" pitchFamily="34" charset="-122"/>
                  <a:ea typeface="微软雅黑" pitchFamily="34" charset="-122"/>
                  <a:sym typeface="微软雅黑" pitchFamily="34" charset="-122"/>
                </a:rPr>
                <a:t>30</a:t>
              </a:r>
              <a:r>
                <a:rPr lang="zh-CN" altLang="en-US" sz="1600">
                  <a:solidFill>
                    <a:srgbClr val="CC3300"/>
                  </a:solidFill>
                  <a:latin typeface="微软雅黑" pitchFamily="34" charset="-122"/>
                  <a:ea typeface="微软雅黑" pitchFamily="34" charset="-122"/>
                  <a:sym typeface="微软雅黑" pitchFamily="34" charset="-122"/>
                </a:rPr>
                <a:t>分钟</a:t>
              </a:r>
              <a:endParaRPr lang="zh-CN" altLang="en-US">
                <a:latin typeface="Arial" pitchFamily="34" charset="0"/>
              </a:endParaRPr>
            </a:p>
          </p:txBody>
        </p:sp>
      </p:grpSp>
      <p:graphicFrame>
        <p:nvGraphicFramePr>
          <p:cNvPr id="6" name="图示 5"/>
          <p:cNvGraphicFramePr/>
          <p:nvPr>
            <p:extLst>
              <p:ext uri="{D42A27DB-BD31-4B8C-83A1-F6EECF244321}">
                <p14:modId xmlns:p14="http://schemas.microsoft.com/office/powerpoint/2010/main" val="2271137174"/>
              </p:ext>
            </p:extLst>
          </p:nvPr>
        </p:nvGraphicFramePr>
        <p:xfrm>
          <a:off x="359365" y="1844898"/>
          <a:ext cx="6096000" cy="31683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116632"/>
            <a:ext cx="8388424" cy="523220"/>
          </a:xfrm>
          <a:prstGeom prst="rect">
            <a:avLst/>
          </a:prstGeom>
          <a:noFill/>
        </p:spPr>
        <p:txBody>
          <a:bodyPr wrap="square" rtlCol="0">
            <a:spAutoFit/>
          </a:bodyPr>
          <a:lstStyle/>
          <a:p>
            <a:pPr lvl="0" algn="r"/>
            <a:r>
              <a:rPr lang="en-US" altLang="zh-CN" sz="2800" b="1" dirty="0">
                <a:latin typeface="+mn-ea"/>
              </a:rPr>
              <a:t>MVC</a:t>
            </a:r>
            <a:r>
              <a:rPr lang="zh-CN" altLang="en-US" sz="2800" b="1" dirty="0">
                <a:latin typeface="+mn-ea"/>
              </a:rPr>
              <a:t>开发模式概念</a:t>
            </a:r>
          </a:p>
        </p:txBody>
      </p:sp>
      <p:sp>
        <p:nvSpPr>
          <p:cNvPr id="5" name="TextBox 4"/>
          <p:cNvSpPr txBox="1"/>
          <p:nvPr/>
        </p:nvSpPr>
        <p:spPr>
          <a:xfrm>
            <a:off x="467544" y="1196752"/>
            <a:ext cx="8280920" cy="3970318"/>
          </a:xfrm>
          <a:prstGeom prst="rect">
            <a:avLst/>
          </a:prstGeom>
          <a:noFill/>
        </p:spPr>
        <p:txBody>
          <a:bodyPr wrap="square" rtlCol="0">
            <a:spAutoFit/>
          </a:bodyPr>
          <a:lstStyle/>
          <a:p>
            <a:r>
              <a:rPr lang="en-US" altLang="zh-CN" dirty="0"/>
              <a:t>MVC</a:t>
            </a:r>
            <a:r>
              <a:rPr lang="zh-CN" altLang="en-US" dirty="0"/>
              <a:t>是一个设计模式，它强制性的使应用程序的输入、处理和输出分开。</a:t>
            </a:r>
            <a:endParaRPr lang="en-US" altLang="zh-CN" dirty="0"/>
          </a:p>
          <a:p>
            <a:r>
              <a:rPr lang="zh-CN" altLang="en-US" dirty="0"/>
              <a:t>使用</a:t>
            </a:r>
            <a:r>
              <a:rPr lang="en-US" altLang="zh-CN" dirty="0"/>
              <a:t>MVC</a:t>
            </a:r>
            <a:r>
              <a:rPr lang="zh-CN" altLang="en-US" dirty="0"/>
              <a:t>应用程序被分成三个核心部件：</a:t>
            </a:r>
            <a:r>
              <a:rPr lang="zh-CN" altLang="en-US" dirty="0">
                <a:solidFill>
                  <a:srgbClr val="FF0000"/>
                </a:solidFill>
              </a:rPr>
              <a:t>模型、视图、控制器</a:t>
            </a:r>
            <a:r>
              <a:rPr lang="zh-CN" altLang="en-US" dirty="0"/>
              <a:t>。</a:t>
            </a:r>
            <a:endParaRPr lang="en-US" altLang="zh-CN" dirty="0"/>
          </a:p>
          <a:p>
            <a:r>
              <a:rPr lang="zh-CN" altLang="en-US" dirty="0"/>
              <a:t>它们各自处理自己的任务。</a:t>
            </a:r>
            <a:endParaRPr lang="en-US" altLang="zh-CN" dirty="0"/>
          </a:p>
          <a:p>
            <a:r>
              <a:rPr lang="en-US" altLang="zh-CN" dirty="0"/>
              <a:t>MVC</a:t>
            </a:r>
            <a:r>
              <a:rPr lang="zh-CN" altLang="en-US" dirty="0"/>
              <a:t>本来是存在于</a:t>
            </a:r>
            <a:r>
              <a:rPr lang="en-US" altLang="zh-CN" dirty="0"/>
              <a:t>Desktop</a:t>
            </a:r>
            <a:r>
              <a:rPr lang="zh-CN" altLang="en-US" dirty="0"/>
              <a:t>程序中的，</a:t>
            </a:r>
            <a:r>
              <a:rPr lang="en-US" altLang="zh-CN" dirty="0"/>
              <a:t>M</a:t>
            </a:r>
            <a:r>
              <a:rPr lang="zh-CN" altLang="en-US" dirty="0"/>
              <a:t>是指</a:t>
            </a:r>
            <a:r>
              <a:rPr lang="zh-CN" altLang="en-US" dirty="0">
                <a:solidFill>
                  <a:srgbClr val="FF0000"/>
                </a:solidFill>
              </a:rPr>
              <a:t>数据模型</a:t>
            </a:r>
            <a:r>
              <a:rPr lang="zh-CN" altLang="en-US" dirty="0"/>
              <a:t>，</a:t>
            </a:r>
            <a:r>
              <a:rPr lang="en-US" altLang="zh-CN" dirty="0"/>
              <a:t>V</a:t>
            </a:r>
            <a:r>
              <a:rPr lang="zh-CN" altLang="en-US" dirty="0"/>
              <a:t>是指</a:t>
            </a:r>
            <a:r>
              <a:rPr lang="zh-CN" altLang="en-US" dirty="0">
                <a:solidFill>
                  <a:srgbClr val="FF0000"/>
                </a:solidFill>
              </a:rPr>
              <a:t>用户界面</a:t>
            </a:r>
            <a:r>
              <a:rPr lang="zh-CN" altLang="en-US" dirty="0"/>
              <a:t>，</a:t>
            </a:r>
            <a:r>
              <a:rPr lang="en-US" altLang="zh-CN" dirty="0"/>
              <a:t>C</a:t>
            </a:r>
            <a:r>
              <a:rPr lang="zh-CN" altLang="en-US" dirty="0"/>
              <a:t>则是</a:t>
            </a:r>
            <a:r>
              <a:rPr lang="zh-CN" altLang="en-US" dirty="0">
                <a:solidFill>
                  <a:srgbClr val="FF0000"/>
                </a:solidFill>
              </a:rPr>
              <a:t>控制器</a:t>
            </a:r>
            <a:r>
              <a:rPr lang="zh-CN" altLang="en-US" dirty="0"/>
              <a:t>。</a:t>
            </a:r>
            <a:endParaRPr lang="en-US" altLang="zh-CN" dirty="0"/>
          </a:p>
          <a:p>
            <a:r>
              <a:rPr lang="zh-CN" altLang="en-US" dirty="0"/>
              <a:t>使用</a:t>
            </a:r>
            <a:r>
              <a:rPr lang="en-US" altLang="zh-CN" dirty="0"/>
              <a:t>MVC</a:t>
            </a:r>
            <a:r>
              <a:rPr lang="zh-CN" altLang="en-US" dirty="0"/>
              <a:t>的目的是将</a:t>
            </a:r>
            <a:r>
              <a:rPr lang="en-US" altLang="zh-CN" dirty="0"/>
              <a:t>M</a:t>
            </a:r>
            <a:r>
              <a:rPr lang="zh-CN" altLang="en-US" dirty="0"/>
              <a:t>和</a:t>
            </a:r>
            <a:r>
              <a:rPr lang="en-US" altLang="zh-CN" dirty="0"/>
              <a:t>V</a:t>
            </a:r>
            <a:r>
              <a:rPr lang="zh-CN" altLang="en-US" dirty="0"/>
              <a:t>的实现代码分离，从而使同一个程序可以使用不同的表现形式。</a:t>
            </a:r>
            <a:endParaRPr lang="en-US" altLang="zh-CN" dirty="0"/>
          </a:p>
          <a:p>
            <a:r>
              <a:rPr lang="zh-CN" altLang="en-US" dirty="0"/>
              <a:t>比如一批统计数据你可以分别用柱状图、饼图来表示。</a:t>
            </a:r>
            <a:r>
              <a:rPr lang="en-US" altLang="zh-CN" dirty="0"/>
              <a:t>C</a:t>
            </a:r>
            <a:r>
              <a:rPr lang="zh-CN" altLang="en-US" dirty="0"/>
              <a:t>存在的目的则是确保</a:t>
            </a:r>
            <a:r>
              <a:rPr lang="en-US" altLang="zh-CN" dirty="0"/>
              <a:t>M</a:t>
            </a:r>
            <a:r>
              <a:rPr lang="zh-CN" altLang="en-US" dirty="0"/>
              <a:t>和</a:t>
            </a:r>
            <a:r>
              <a:rPr lang="en-US" altLang="zh-CN" dirty="0"/>
              <a:t>V</a:t>
            </a:r>
            <a:r>
              <a:rPr lang="zh-CN" altLang="en-US" dirty="0"/>
              <a:t>的同步，一旦</a:t>
            </a:r>
            <a:r>
              <a:rPr lang="en-US" altLang="zh-CN" dirty="0"/>
              <a:t>M</a:t>
            </a:r>
            <a:r>
              <a:rPr lang="zh-CN" altLang="en-US" dirty="0"/>
              <a:t>改变，</a:t>
            </a:r>
            <a:r>
              <a:rPr lang="en-US" altLang="zh-CN" dirty="0"/>
              <a:t>V</a:t>
            </a:r>
            <a:r>
              <a:rPr lang="zh-CN" altLang="en-US" dirty="0"/>
              <a:t>应该同步更新。</a:t>
            </a:r>
            <a:endParaRPr lang="en-US" altLang="zh-CN" dirty="0"/>
          </a:p>
          <a:p>
            <a:br>
              <a:rPr lang="zh-CN" altLang="en-US" dirty="0"/>
            </a:br>
            <a:r>
              <a:rPr lang="zh-CN" altLang="en-US" dirty="0"/>
              <a:t>模型－视图－控制器（</a:t>
            </a:r>
            <a:r>
              <a:rPr lang="en-US" altLang="zh-CN" dirty="0"/>
              <a:t>MVC</a:t>
            </a:r>
            <a:r>
              <a:rPr lang="zh-CN" altLang="en-US" dirty="0"/>
              <a:t>）是</a:t>
            </a:r>
            <a:r>
              <a:rPr lang="en-US" altLang="zh-CN" dirty="0"/>
              <a:t>Xerox PARC</a:t>
            </a:r>
            <a:r>
              <a:rPr lang="zh-CN" altLang="en-US" dirty="0"/>
              <a:t>在八十年代为编程语言</a:t>
            </a:r>
            <a:r>
              <a:rPr lang="en-US" altLang="zh-CN" dirty="0"/>
              <a:t>Smalltalk</a:t>
            </a:r>
            <a:r>
              <a:rPr lang="zh-CN" altLang="en-US" dirty="0"/>
              <a:t>－</a:t>
            </a:r>
            <a:r>
              <a:rPr lang="en-US" altLang="zh-CN" dirty="0"/>
              <a:t>80</a:t>
            </a:r>
            <a:r>
              <a:rPr lang="zh-CN" altLang="en-US" dirty="0"/>
              <a:t>发明的一种软件设计模式，至今已被广泛使用。最近几年被推荐为</a:t>
            </a:r>
            <a:r>
              <a:rPr lang="en-US" altLang="zh-CN" dirty="0"/>
              <a:t>Sun</a:t>
            </a:r>
            <a:r>
              <a:rPr lang="zh-CN" altLang="en-US" dirty="0"/>
              <a:t>公司</a:t>
            </a:r>
            <a:r>
              <a:rPr lang="en-US" altLang="zh-CN" dirty="0"/>
              <a:t>J2EE</a:t>
            </a:r>
            <a:r>
              <a:rPr lang="zh-CN" altLang="en-US" dirty="0"/>
              <a:t>平台的设计模式，并且受到越来越多的使用 </a:t>
            </a:r>
            <a:r>
              <a:rPr lang="en-US" altLang="zh-CN" dirty="0"/>
              <a:t>ColdFusion </a:t>
            </a:r>
            <a:r>
              <a:rPr lang="zh-CN" altLang="en-US" dirty="0"/>
              <a:t>和 </a:t>
            </a:r>
            <a:r>
              <a:rPr lang="en-US" altLang="zh-CN" dirty="0"/>
              <a:t>PHP </a:t>
            </a:r>
            <a:r>
              <a:rPr lang="zh-CN" altLang="en-US" dirty="0"/>
              <a:t>的开发者的欢迎。模型－视图－控制器模式是一个有用的工具箱。</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116632"/>
            <a:ext cx="8388424" cy="523220"/>
          </a:xfrm>
          <a:prstGeom prst="rect">
            <a:avLst/>
          </a:prstGeom>
          <a:noFill/>
        </p:spPr>
        <p:txBody>
          <a:bodyPr wrap="square" rtlCol="0">
            <a:spAutoFit/>
          </a:bodyPr>
          <a:lstStyle/>
          <a:p>
            <a:pPr lvl="0" algn="r"/>
            <a:r>
              <a:rPr lang="en-US" altLang="zh-CN" sz="2800" b="1" dirty="0">
                <a:latin typeface="+mn-ea"/>
              </a:rPr>
              <a:t>MVC</a:t>
            </a:r>
            <a:r>
              <a:rPr lang="zh-CN" altLang="en-US" sz="2800" b="1" dirty="0">
                <a:latin typeface="+mn-ea"/>
              </a:rPr>
              <a:t>开发模式概念</a:t>
            </a:r>
          </a:p>
        </p:txBody>
      </p:sp>
      <p:sp>
        <p:nvSpPr>
          <p:cNvPr id="5" name="TextBox 4"/>
          <p:cNvSpPr txBox="1"/>
          <p:nvPr/>
        </p:nvSpPr>
        <p:spPr>
          <a:xfrm>
            <a:off x="467544" y="1196752"/>
            <a:ext cx="8280920" cy="3693319"/>
          </a:xfrm>
          <a:prstGeom prst="rect">
            <a:avLst/>
          </a:prstGeom>
          <a:noFill/>
        </p:spPr>
        <p:txBody>
          <a:bodyPr wrap="square" rtlCol="0">
            <a:spAutoFit/>
          </a:bodyPr>
          <a:lstStyle/>
          <a:p>
            <a:r>
              <a:rPr lang="zh-CN" altLang="en-US" b="1" dirty="0"/>
              <a:t>视图</a:t>
            </a:r>
            <a:br>
              <a:rPr lang="zh-CN" altLang="en-US" dirty="0"/>
            </a:br>
            <a:r>
              <a:rPr lang="zh-CN" altLang="en-US" dirty="0"/>
              <a:t>   视图是用户看到并与之交互的界面。</a:t>
            </a:r>
            <a:br>
              <a:rPr lang="en-US" altLang="zh-CN" dirty="0"/>
            </a:br>
            <a:r>
              <a:rPr lang="en-US" altLang="zh-CN" dirty="0"/>
              <a:t>   MVC</a:t>
            </a:r>
            <a:r>
              <a:rPr lang="zh-CN" altLang="en-US" dirty="0"/>
              <a:t>一个大的好处是它能为你的应用程序处理很多不同的视图。</a:t>
            </a:r>
            <a:br>
              <a:rPr lang="zh-CN" altLang="en-US" dirty="0"/>
            </a:br>
            <a:r>
              <a:rPr lang="zh-CN" altLang="en-US" b="1" dirty="0"/>
              <a:t>模型 </a:t>
            </a:r>
            <a:br>
              <a:rPr lang="zh-CN" altLang="en-US" dirty="0"/>
            </a:br>
            <a:r>
              <a:rPr lang="zh-CN" altLang="en-US" dirty="0"/>
              <a:t>   模型表示企业数据和业务规则。</a:t>
            </a:r>
            <a:endParaRPr lang="en-US" altLang="zh-CN" dirty="0"/>
          </a:p>
          <a:p>
            <a:r>
              <a:rPr lang="zh-CN" altLang="en-US" dirty="0"/>
              <a:t>   由于应用于模型的代码只需写一次就可以被多个视图重用，所以减少了代码的   重复性。 </a:t>
            </a:r>
            <a:br>
              <a:rPr lang="zh-CN" altLang="en-US" dirty="0"/>
            </a:br>
            <a:r>
              <a:rPr lang="zh-CN" altLang="en-US" b="1" dirty="0"/>
              <a:t>控制器 </a:t>
            </a:r>
            <a:br>
              <a:rPr lang="zh-CN" altLang="en-US" dirty="0"/>
            </a:br>
            <a:r>
              <a:rPr lang="zh-CN" altLang="en-US" dirty="0"/>
              <a:t>   控制器接受用户的输入并调用模型和视图去完成用户的需求。</a:t>
            </a:r>
            <a:endParaRPr lang="en-US" altLang="zh-CN" dirty="0"/>
          </a:p>
          <a:p>
            <a:br>
              <a:rPr lang="zh-CN" altLang="en-US" dirty="0"/>
            </a:br>
            <a:r>
              <a:rPr lang="zh-CN" altLang="en-US" dirty="0"/>
              <a:t>   现在我们总结</a:t>
            </a:r>
            <a:r>
              <a:rPr lang="en-US" altLang="zh-CN" dirty="0"/>
              <a:t>MVC</a:t>
            </a:r>
            <a:r>
              <a:rPr lang="zh-CN" altLang="en-US" dirty="0"/>
              <a:t>的处理过程，首先控制器接收用户的请求，并决定应该调用哪个模型来进行处理，然后模型用业务逻辑来处理用户的请求并返回数据，最后控制器用相应的视图格式化模型返回的数据，并通过表示层呈现给用户。</a:t>
            </a:r>
          </a:p>
        </p:txBody>
      </p:sp>
      <p:pic>
        <p:nvPicPr>
          <p:cNvPr id="1025" name="Picture 1"/>
          <p:cNvPicPr>
            <a:picLocks noChangeAspect="1" noChangeArrowheads="1"/>
          </p:cNvPicPr>
          <p:nvPr/>
        </p:nvPicPr>
        <p:blipFill>
          <a:blip r:embed="rId2" cstate="print"/>
          <a:srcRect/>
          <a:stretch>
            <a:fillRect/>
          </a:stretch>
        </p:blipFill>
        <p:spPr bwMode="auto">
          <a:xfrm>
            <a:off x="1331640" y="4869160"/>
            <a:ext cx="3962400" cy="170497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672" y="188640"/>
            <a:ext cx="7524328" cy="523220"/>
          </a:xfrm>
          <a:prstGeom prst="rect">
            <a:avLst/>
          </a:prstGeom>
          <a:noFill/>
        </p:spPr>
        <p:txBody>
          <a:bodyPr wrap="square" rtlCol="0">
            <a:spAutoFit/>
          </a:bodyPr>
          <a:lstStyle/>
          <a:p>
            <a:pPr algn="r"/>
            <a:r>
              <a:rPr lang="zh-CN" altLang="en-US" sz="2800" b="1" dirty="0"/>
              <a:t>为什么要使用 </a:t>
            </a:r>
            <a:r>
              <a:rPr lang="en-US" altLang="zh-CN" sz="2800" b="1" dirty="0"/>
              <a:t>MVC</a:t>
            </a:r>
            <a:endParaRPr lang="zh-CN" altLang="en-US" sz="2800" b="1" dirty="0"/>
          </a:p>
        </p:txBody>
      </p:sp>
      <p:sp>
        <p:nvSpPr>
          <p:cNvPr id="5" name="TextBox 4"/>
          <p:cNvSpPr txBox="1"/>
          <p:nvPr/>
        </p:nvSpPr>
        <p:spPr>
          <a:xfrm>
            <a:off x="323528" y="1052736"/>
            <a:ext cx="8640960" cy="4524315"/>
          </a:xfrm>
          <a:prstGeom prst="rect">
            <a:avLst/>
          </a:prstGeom>
          <a:noFill/>
        </p:spPr>
        <p:txBody>
          <a:bodyPr wrap="square" rtlCol="0">
            <a:spAutoFit/>
          </a:bodyPr>
          <a:lstStyle/>
          <a:p>
            <a:r>
              <a:rPr lang="zh-CN" altLang="en-US" dirty="0"/>
              <a:t>大部分</a:t>
            </a:r>
            <a:r>
              <a:rPr lang="en-US" altLang="zh-CN" dirty="0"/>
              <a:t>Web</a:t>
            </a:r>
            <a:r>
              <a:rPr lang="zh-CN" altLang="en-US" dirty="0"/>
              <a:t>应用程序都是用像</a:t>
            </a:r>
            <a:r>
              <a:rPr lang="en-US" altLang="zh-CN" dirty="0"/>
              <a:t>ASP</a:t>
            </a:r>
            <a:r>
              <a:rPr lang="zh-CN" altLang="en-US" dirty="0"/>
              <a:t>，</a:t>
            </a:r>
            <a:r>
              <a:rPr lang="en-US" altLang="zh-CN" dirty="0"/>
              <a:t>PHP</a:t>
            </a:r>
            <a:r>
              <a:rPr lang="zh-CN" altLang="en-US" dirty="0"/>
              <a:t>，或者</a:t>
            </a:r>
            <a:r>
              <a:rPr lang="en-US" altLang="zh-CN" dirty="0"/>
              <a:t>CFML</a:t>
            </a:r>
            <a:r>
              <a:rPr lang="zh-CN" altLang="en-US" dirty="0"/>
              <a:t>这样的过程化语言来创建的。它们将像数据库查询语句这样的数据层代码和像</a:t>
            </a:r>
            <a:r>
              <a:rPr lang="en-US" altLang="zh-CN" dirty="0"/>
              <a:t>HTML</a:t>
            </a:r>
            <a:r>
              <a:rPr lang="zh-CN" altLang="en-US" dirty="0"/>
              <a:t>这样的表示层代码混在一起。经验比较丰富的开发者会将数据从表示层分离开来，但这通常不是很容易做到的，它需要精心的计划和不断的尝试。</a:t>
            </a:r>
            <a:r>
              <a:rPr lang="en-US" altLang="zh-CN" dirty="0"/>
              <a:t>MVC</a:t>
            </a:r>
            <a:r>
              <a:rPr lang="zh-CN" altLang="en-US" dirty="0"/>
              <a:t>从根本上强制性的将它们分开。尽管构造</a:t>
            </a:r>
            <a:r>
              <a:rPr lang="en-US" altLang="zh-CN" dirty="0"/>
              <a:t>MVC</a:t>
            </a:r>
            <a:r>
              <a:rPr lang="zh-CN" altLang="en-US" dirty="0"/>
              <a:t>应用程序需要一些额外的工作，但是它给我们带来的好处是无庸质疑的。</a:t>
            </a:r>
            <a:endParaRPr lang="en-US" altLang="zh-CN" dirty="0"/>
          </a:p>
          <a:p>
            <a:endParaRPr lang="en-US" altLang="zh-CN" dirty="0"/>
          </a:p>
          <a:p>
            <a:r>
              <a:rPr lang="en-US" altLang="zh-CN" dirty="0"/>
              <a:t>1.</a:t>
            </a:r>
            <a:r>
              <a:rPr lang="zh-CN" altLang="en-US" dirty="0"/>
              <a:t>多个视图能共享一个模型，现在需要用越来越多的方式来访问你的应用程序。</a:t>
            </a:r>
            <a:endParaRPr lang="en-US" altLang="zh-CN" dirty="0"/>
          </a:p>
          <a:p>
            <a:r>
              <a:rPr lang="en-US" altLang="zh-CN" dirty="0"/>
              <a:t>2.</a:t>
            </a:r>
            <a:r>
              <a:rPr lang="zh-CN" altLang="en-US" dirty="0"/>
              <a:t>模型是自包含的，并且与控制器和视图相分离，所以很容易改变你的应用程序的数据层和业务规则。</a:t>
            </a:r>
            <a:endParaRPr lang="en-US" altLang="zh-CN" dirty="0"/>
          </a:p>
          <a:p>
            <a:r>
              <a:rPr lang="en-US" altLang="zh-CN" dirty="0"/>
              <a:t>3.</a:t>
            </a:r>
            <a:r>
              <a:rPr lang="zh-CN" altLang="en-US" dirty="0"/>
              <a:t>可以使用控制器来联接不同的模型和视图去完成用户的需求，这样控制器可以为构造应用程序提供强有力的手段</a:t>
            </a:r>
            <a:endParaRPr lang="en-US" altLang="zh-CN" dirty="0"/>
          </a:p>
          <a:p>
            <a:endParaRPr lang="en-US" altLang="zh-CN" dirty="0"/>
          </a:p>
          <a:p>
            <a:r>
              <a:rPr lang="en-US" altLang="zh-CN" dirty="0"/>
              <a:t>MVC</a:t>
            </a:r>
            <a:r>
              <a:rPr lang="zh-CN" altLang="en-US" dirty="0"/>
              <a:t>的缺点</a:t>
            </a:r>
            <a:br>
              <a:rPr lang="zh-CN" altLang="en-US" dirty="0"/>
            </a:br>
            <a:br>
              <a:rPr lang="zh-CN" altLang="en-US" dirty="0"/>
            </a:br>
            <a:r>
              <a:rPr lang="en-US" altLang="zh-CN" dirty="0"/>
              <a:t>MVC</a:t>
            </a:r>
            <a:r>
              <a:rPr lang="zh-CN" altLang="en-US" dirty="0"/>
              <a:t>的缺点是由于它没有明确的定义，所以完全理解</a:t>
            </a:r>
            <a:r>
              <a:rPr lang="en-US" altLang="zh-CN" dirty="0"/>
              <a:t>MVC</a:t>
            </a:r>
            <a:r>
              <a:rPr lang="zh-CN" altLang="en-US" dirty="0"/>
              <a:t>并不是很容易。使用</a:t>
            </a:r>
            <a:r>
              <a:rPr lang="en-US" altLang="zh-CN" dirty="0"/>
              <a:t>MVC</a:t>
            </a:r>
            <a:r>
              <a:rPr lang="zh-CN" altLang="en-US" dirty="0"/>
              <a:t>需要精心的计划，由于它的内部原理比较复杂，所以需要花费一些时间去思考。</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1124744"/>
            <a:ext cx="8280920" cy="5355312"/>
          </a:xfrm>
          <a:prstGeom prst="rect">
            <a:avLst/>
          </a:prstGeom>
          <a:noFill/>
        </p:spPr>
        <p:txBody>
          <a:bodyPr wrap="square" rtlCol="0">
            <a:spAutoFit/>
          </a:bodyPr>
          <a:lstStyle/>
          <a:p>
            <a:r>
              <a:rPr lang="en-US" altLang="zh-CN" dirty="0"/>
              <a:t>MVC</a:t>
            </a:r>
            <a:r>
              <a:rPr lang="zh-CN" altLang="en-US" dirty="0"/>
              <a:t>是一条创建软件的好途径</a:t>
            </a:r>
            <a:br>
              <a:rPr lang="zh-CN" altLang="en-US" dirty="0"/>
            </a:br>
            <a:br>
              <a:rPr lang="zh-CN" altLang="en-US" dirty="0"/>
            </a:br>
            <a:r>
              <a:rPr lang="en-US" altLang="zh-CN" dirty="0"/>
              <a:t>MVC</a:t>
            </a:r>
            <a:r>
              <a:rPr lang="zh-CN" altLang="en-US" dirty="0"/>
              <a:t>设计模式是一个很好创建软件的途径，它所提倡的一些原则，像内容和显示互相分离可能比较好理解。但是如果你要隔离模型、视图和控制器的构件，你可能需要重新思考你的应用程序，尤其是应用程序的构架方面。如果你肯接受</a:t>
            </a:r>
            <a:r>
              <a:rPr lang="en-US" altLang="zh-CN" dirty="0"/>
              <a:t>MVC</a:t>
            </a:r>
            <a:r>
              <a:rPr lang="zh-CN" altLang="en-US" dirty="0"/>
              <a:t>，并且有能力应付它所带来的额外的工作和复杂性，</a:t>
            </a:r>
            <a:r>
              <a:rPr lang="en-US" altLang="zh-CN" dirty="0"/>
              <a:t>MVC</a:t>
            </a:r>
            <a:r>
              <a:rPr lang="zh-CN" altLang="en-US" dirty="0"/>
              <a:t>将会使你的软件在健壮性，代码重用和结构方面上一个新的台阶。</a:t>
            </a:r>
            <a:br>
              <a:rPr lang="zh-CN" altLang="en-US" dirty="0"/>
            </a:br>
            <a:br>
              <a:rPr lang="zh-CN" altLang="en-US" dirty="0"/>
            </a:br>
            <a:r>
              <a:rPr lang="zh-CN" altLang="en-US" dirty="0"/>
              <a:t>六、</a:t>
            </a:r>
            <a:r>
              <a:rPr lang="en-US" altLang="zh-CN" dirty="0"/>
              <a:t>Java</a:t>
            </a:r>
            <a:r>
              <a:rPr lang="zh-CN" altLang="en-US" dirty="0"/>
              <a:t>开发</a:t>
            </a:r>
            <a:r>
              <a:rPr lang="en-US" altLang="zh-CN" dirty="0"/>
              <a:t>Web Application</a:t>
            </a:r>
            <a:r>
              <a:rPr lang="zh-CN" altLang="en-US" dirty="0"/>
              <a:t>有几种符合</a:t>
            </a:r>
            <a:r>
              <a:rPr lang="en-US" altLang="zh-CN" dirty="0"/>
              <a:t>MVC</a:t>
            </a:r>
            <a:r>
              <a:rPr lang="zh-CN" altLang="en-US" dirty="0"/>
              <a:t>设计模式的开发方式。</a:t>
            </a:r>
            <a:br>
              <a:rPr lang="zh-CN" altLang="en-US" dirty="0"/>
            </a:br>
            <a:br>
              <a:rPr lang="zh-CN" altLang="en-US" dirty="0"/>
            </a:br>
            <a:r>
              <a:rPr lang="en-US" altLang="zh-CN" dirty="0"/>
              <a:t>1</a:t>
            </a:r>
            <a:r>
              <a:rPr lang="en-US" altLang="zh-CN" dirty="0">
                <a:solidFill>
                  <a:srgbClr val="FF0000"/>
                </a:solidFill>
              </a:rPr>
              <a:t>:Jsp+Servlet+JavaBean</a:t>
            </a:r>
            <a:r>
              <a:rPr lang="en-US" altLang="zh-CN" dirty="0"/>
              <a:t>(EJB)</a:t>
            </a:r>
            <a:br>
              <a:rPr lang="en-US" altLang="zh-CN" dirty="0"/>
            </a:br>
            <a:br>
              <a:rPr lang="en-US" altLang="zh-CN" dirty="0"/>
            </a:br>
            <a:r>
              <a:rPr lang="en-US" altLang="zh-CN" dirty="0"/>
              <a:t>2:Jsp+JavaBean(Controller)+</a:t>
            </a:r>
            <a:r>
              <a:rPr lang="en-US" altLang="zh-CN" dirty="0" err="1"/>
              <a:t>JavaBean</a:t>
            </a:r>
            <a:r>
              <a:rPr lang="en-US" altLang="zh-CN" dirty="0"/>
              <a:t>(EJB)(Model)</a:t>
            </a:r>
            <a:br>
              <a:rPr lang="en-US" altLang="zh-CN" dirty="0"/>
            </a:br>
            <a:br>
              <a:rPr lang="en-US" altLang="zh-CN" dirty="0"/>
            </a:br>
            <a:r>
              <a:rPr lang="en-US" altLang="zh-CN" dirty="0"/>
              <a:t>3:TDK(Turbine</a:t>
            </a:r>
            <a:r>
              <a:rPr lang="zh-CN" altLang="en-US" dirty="0"/>
              <a:t>，</a:t>
            </a:r>
            <a:r>
              <a:rPr lang="en-US" altLang="zh-CN" dirty="0"/>
              <a:t>Velocity...)</a:t>
            </a:r>
            <a:br>
              <a:rPr lang="en-US" altLang="zh-CN" dirty="0"/>
            </a:br>
            <a:br>
              <a:rPr lang="en-US" altLang="zh-CN" dirty="0"/>
            </a:br>
            <a:r>
              <a:rPr lang="en-US" altLang="zh-CN" dirty="0"/>
              <a:t>4:Xsp</a:t>
            </a:r>
            <a:br>
              <a:rPr lang="en-US" altLang="zh-CN" dirty="0"/>
            </a:br>
            <a:br>
              <a:rPr lang="en-US" altLang="zh-CN" dirty="0"/>
            </a:br>
            <a:r>
              <a:rPr lang="en-US" altLang="zh-CN" dirty="0"/>
              <a:t>5:Jsp+Struts+JavaBean(EJB)</a:t>
            </a:r>
            <a:endParaRPr lang="zh-CN" altLang="en-US" dirty="0"/>
          </a:p>
        </p:txBody>
      </p:sp>
      <p:sp>
        <p:nvSpPr>
          <p:cNvPr id="3" name="TextBox 2"/>
          <p:cNvSpPr txBox="1"/>
          <p:nvPr/>
        </p:nvSpPr>
        <p:spPr>
          <a:xfrm>
            <a:off x="1475656" y="188640"/>
            <a:ext cx="7200800" cy="523220"/>
          </a:xfrm>
          <a:prstGeom prst="rect">
            <a:avLst/>
          </a:prstGeom>
          <a:noFill/>
        </p:spPr>
        <p:txBody>
          <a:bodyPr wrap="square" rtlCol="0">
            <a:spAutoFit/>
          </a:bodyPr>
          <a:lstStyle/>
          <a:p>
            <a:pPr algn="r"/>
            <a:r>
              <a:rPr lang="zh-CN" altLang="en-US" sz="2800" b="1" dirty="0"/>
              <a:t> </a:t>
            </a:r>
            <a:r>
              <a:rPr lang="en-US" altLang="zh-CN" sz="2800" b="1" dirty="0"/>
              <a:t>MVC</a:t>
            </a:r>
            <a:r>
              <a:rPr lang="zh-CN" altLang="en-US" sz="2800" b="1" dirty="0"/>
              <a:t>开发模式的应用</a:t>
            </a:r>
            <a:endParaRPr lang="zh-CN" altLang="en-US"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normAutofit/>
          </a:bodyPr>
          <a:lstStyle/>
          <a:p>
            <a:pPr algn="r"/>
            <a:r>
              <a:rPr lang="en-US" altLang="zh-CN" sz="2800" dirty="0">
                <a:ea typeface="黑体" pitchFamily="49" charset="-122"/>
              </a:rPr>
              <a:t>MVC</a:t>
            </a:r>
            <a:r>
              <a:rPr lang="zh-CN" altLang="en-US" sz="2800" dirty="0">
                <a:ea typeface="黑体" pitchFamily="49" charset="-122"/>
              </a:rPr>
              <a:t>的实现</a:t>
            </a:r>
          </a:p>
        </p:txBody>
      </p:sp>
      <p:pic>
        <p:nvPicPr>
          <p:cNvPr id="16386" name="Picture 30" descr="问题"/>
          <p:cNvPicPr>
            <a:picLocks noChangeAspect="1" noChangeArrowheads="1"/>
          </p:cNvPicPr>
          <p:nvPr/>
        </p:nvPicPr>
        <p:blipFill>
          <a:blip r:embed="rId3" cstate="print"/>
          <a:srcRect/>
          <a:stretch>
            <a:fillRect/>
          </a:stretch>
        </p:blipFill>
        <p:spPr bwMode="auto">
          <a:xfrm>
            <a:off x="250825" y="1125538"/>
            <a:ext cx="917575" cy="688975"/>
          </a:xfrm>
          <a:prstGeom prst="rect">
            <a:avLst/>
          </a:prstGeom>
          <a:noFill/>
          <a:ln w="9525">
            <a:noFill/>
            <a:miter lim="800000"/>
            <a:headEnd/>
            <a:tailEnd/>
          </a:ln>
        </p:spPr>
      </p:pic>
      <p:pic>
        <p:nvPicPr>
          <p:cNvPr id="16387" name="Picture 31" descr="分析1"/>
          <p:cNvPicPr>
            <a:picLocks noChangeAspect="1" noChangeArrowheads="1"/>
          </p:cNvPicPr>
          <p:nvPr/>
        </p:nvPicPr>
        <p:blipFill>
          <a:blip r:embed="rId4" cstate="print"/>
          <a:srcRect/>
          <a:stretch>
            <a:fillRect/>
          </a:stretch>
        </p:blipFill>
        <p:spPr bwMode="auto">
          <a:xfrm>
            <a:off x="179388" y="2781300"/>
            <a:ext cx="917575" cy="688975"/>
          </a:xfrm>
          <a:prstGeom prst="rect">
            <a:avLst/>
          </a:prstGeom>
          <a:noFill/>
          <a:ln w="9525">
            <a:noFill/>
            <a:miter lim="800000"/>
            <a:headEnd/>
            <a:tailEnd/>
          </a:ln>
        </p:spPr>
      </p:pic>
      <p:sp>
        <p:nvSpPr>
          <p:cNvPr id="805922" name="AutoShape 34"/>
          <p:cNvSpPr>
            <a:spLocks noChangeArrowheads="1"/>
          </p:cNvSpPr>
          <p:nvPr/>
        </p:nvSpPr>
        <p:spPr bwMode="auto">
          <a:xfrm>
            <a:off x="4140200" y="3284538"/>
            <a:ext cx="1223963" cy="431800"/>
          </a:xfrm>
          <a:prstGeom prst="roundRect">
            <a:avLst>
              <a:gd name="adj" fmla="val 16667"/>
            </a:avLst>
          </a:prstGeom>
          <a:gradFill rotWithShape="1">
            <a:gsLst>
              <a:gs pos="0">
                <a:srgbClr val="FFFF99"/>
              </a:gs>
              <a:gs pos="100000">
                <a:srgbClr val="FFFFFF"/>
              </a:gs>
            </a:gsLst>
            <a:lin ang="5400000" scaled="1"/>
          </a:gradFill>
          <a:ln w="9525">
            <a:solidFill>
              <a:srgbClr val="FF6600"/>
            </a:solidFill>
            <a:round/>
            <a:headEnd/>
            <a:tailEnd/>
          </a:ln>
          <a:effectLst>
            <a:outerShdw dist="53882" dir="2700000" algn="ctr" rotWithShape="0">
              <a:schemeClr val="bg2">
                <a:alpha val="50000"/>
              </a:schemeClr>
            </a:outerShdw>
          </a:effectLst>
        </p:spPr>
        <p:txBody>
          <a:bodyPr/>
          <a:lstStyle/>
          <a:p>
            <a:r>
              <a:rPr lang="zh-CN" altLang="en-US" dirty="0">
                <a:latin typeface="Arial" pitchFamily="34" charset="0"/>
                <a:ea typeface="黑体" pitchFamily="49" charset="-122"/>
              </a:rPr>
              <a:t>实体类 </a:t>
            </a:r>
            <a:endParaRPr lang="en-US" altLang="zh-CN" dirty="0">
              <a:latin typeface="Arial" pitchFamily="34" charset="0"/>
              <a:ea typeface="黑体" pitchFamily="49" charset="-122"/>
            </a:endParaRPr>
          </a:p>
        </p:txBody>
      </p:sp>
      <p:sp>
        <p:nvSpPr>
          <p:cNvPr id="16389" name="Rectangle 36"/>
          <p:cNvSpPr>
            <a:spLocks noChangeArrowheads="1"/>
          </p:cNvSpPr>
          <p:nvPr/>
        </p:nvSpPr>
        <p:spPr bwMode="auto">
          <a:xfrm>
            <a:off x="755650" y="1700213"/>
            <a:ext cx="8101013" cy="519112"/>
          </a:xfrm>
          <a:prstGeom prst="rect">
            <a:avLst/>
          </a:prstGeom>
          <a:noFill/>
          <a:ln w="9525">
            <a:noFill/>
            <a:miter lim="800000"/>
            <a:headEnd/>
            <a:tailEnd/>
          </a:ln>
        </p:spPr>
        <p:txBody>
          <a:bodyPr/>
          <a:lstStyle/>
          <a:p>
            <a:pPr marL="342900" indent="-342900">
              <a:spcBef>
                <a:spcPct val="20000"/>
              </a:spcBef>
              <a:buClr>
                <a:schemeClr val="tx2"/>
              </a:buClr>
              <a:buFont typeface="Wingdings" pitchFamily="2" charset="2"/>
              <a:buBlip>
                <a:blip r:embed="rId5"/>
              </a:buBlip>
            </a:pPr>
            <a:r>
              <a:rPr lang="zh-CN" altLang="en-US" sz="2800" dirty="0">
                <a:latin typeface="Arial" pitchFamily="34" charset="0"/>
                <a:ea typeface="黑体" pitchFamily="49" charset="-122"/>
              </a:rPr>
              <a:t>如果使用</a:t>
            </a:r>
            <a:r>
              <a:rPr lang="en-US" altLang="zh-CN" sz="2800" dirty="0">
                <a:latin typeface="Arial" pitchFamily="34" charset="0"/>
                <a:ea typeface="黑体" pitchFamily="49" charset="-122"/>
              </a:rPr>
              <a:t>MVC</a:t>
            </a:r>
            <a:r>
              <a:rPr lang="zh-CN" altLang="en-US" sz="2800" dirty="0">
                <a:latin typeface="Arial" pitchFamily="34" charset="0"/>
                <a:ea typeface="黑体" pitchFamily="49" charset="-122"/>
              </a:rPr>
              <a:t>实现用户登录功能，该如何实现呢？</a:t>
            </a:r>
          </a:p>
        </p:txBody>
      </p:sp>
      <p:sp>
        <p:nvSpPr>
          <p:cNvPr id="805928" name="AutoShape 40"/>
          <p:cNvSpPr>
            <a:spLocks noChangeArrowheads="1"/>
          </p:cNvSpPr>
          <p:nvPr/>
        </p:nvSpPr>
        <p:spPr bwMode="auto">
          <a:xfrm>
            <a:off x="1542616" y="4555517"/>
            <a:ext cx="2005881" cy="673707"/>
          </a:xfrm>
          <a:prstGeom prst="roundRect">
            <a:avLst>
              <a:gd name="adj" fmla="val 16667"/>
            </a:avLst>
          </a:prstGeom>
          <a:gradFill rotWithShape="1">
            <a:gsLst>
              <a:gs pos="0">
                <a:srgbClr val="FFFF99"/>
              </a:gs>
              <a:gs pos="100000">
                <a:srgbClr val="FFFFFF"/>
              </a:gs>
            </a:gsLst>
            <a:lin ang="5400000" scaled="1"/>
          </a:gradFill>
          <a:ln w="9525">
            <a:solidFill>
              <a:srgbClr val="FF6600"/>
            </a:solidFill>
            <a:round/>
            <a:headEnd/>
            <a:tailEnd/>
          </a:ln>
          <a:effectLst>
            <a:outerShdw dist="53882" dir="2700000" algn="ctr" rotWithShape="0">
              <a:schemeClr val="bg2">
                <a:alpha val="50000"/>
              </a:schemeClr>
            </a:outerShdw>
          </a:effectLst>
        </p:spPr>
        <p:txBody>
          <a:bodyPr/>
          <a:lstStyle/>
          <a:p>
            <a:r>
              <a:rPr lang="en-US" altLang="zh-CN" dirty="0">
                <a:latin typeface="Arial" pitchFamily="34" charset="0"/>
                <a:ea typeface="黑体" pitchFamily="49" charset="-122"/>
              </a:rPr>
              <a:t>Model  </a:t>
            </a:r>
            <a:r>
              <a:rPr lang="en-US" altLang="zh-CN" dirty="0" err="1">
                <a:latin typeface="Arial" pitchFamily="34" charset="0"/>
                <a:ea typeface="黑体" pitchFamily="49" charset="-122"/>
              </a:rPr>
              <a:t>dao</a:t>
            </a:r>
            <a:r>
              <a:rPr lang="zh-CN" altLang="en-US" dirty="0">
                <a:latin typeface="Arial" pitchFamily="34" charset="0"/>
                <a:ea typeface="黑体" pitchFamily="49" charset="-122"/>
              </a:rPr>
              <a:t>数据访问层 </a:t>
            </a:r>
            <a:endParaRPr lang="en-US" altLang="zh-CN" dirty="0">
              <a:latin typeface="Arial" pitchFamily="34" charset="0"/>
              <a:ea typeface="黑体" pitchFamily="49" charset="-122"/>
            </a:endParaRPr>
          </a:p>
        </p:txBody>
      </p:sp>
      <p:sp>
        <p:nvSpPr>
          <p:cNvPr id="805929" name="AutoShape 41"/>
          <p:cNvSpPr>
            <a:spLocks noChangeArrowheads="1"/>
          </p:cNvSpPr>
          <p:nvPr/>
        </p:nvSpPr>
        <p:spPr bwMode="auto">
          <a:xfrm>
            <a:off x="3725937" y="4565651"/>
            <a:ext cx="2160438" cy="431800"/>
          </a:xfrm>
          <a:prstGeom prst="roundRect">
            <a:avLst>
              <a:gd name="adj" fmla="val 16667"/>
            </a:avLst>
          </a:prstGeom>
          <a:gradFill rotWithShape="1">
            <a:gsLst>
              <a:gs pos="0">
                <a:srgbClr val="FFFF99"/>
              </a:gs>
              <a:gs pos="100000">
                <a:srgbClr val="FFFFFF"/>
              </a:gs>
            </a:gsLst>
            <a:lin ang="5400000" scaled="1"/>
          </a:gradFill>
          <a:ln w="9525">
            <a:solidFill>
              <a:srgbClr val="FF6600"/>
            </a:solidFill>
            <a:round/>
            <a:headEnd/>
            <a:tailEnd/>
          </a:ln>
          <a:effectLst>
            <a:outerShdw dist="53882" dir="2700000" algn="ctr" rotWithShape="0">
              <a:schemeClr val="bg2">
                <a:alpha val="50000"/>
              </a:schemeClr>
            </a:outerShdw>
          </a:effectLst>
        </p:spPr>
        <p:txBody>
          <a:bodyPr/>
          <a:lstStyle/>
          <a:p>
            <a:r>
              <a:rPr lang="en-US" altLang="zh-CN" dirty="0">
                <a:latin typeface="Arial" pitchFamily="34" charset="0"/>
                <a:ea typeface="黑体" pitchFamily="49" charset="-122"/>
              </a:rPr>
              <a:t>control</a:t>
            </a:r>
            <a:r>
              <a:rPr lang="zh-CN" altLang="en-US" dirty="0">
                <a:latin typeface="Arial" pitchFamily="34" charset="0"/>
                <a:ea typeface="黑体" pitchFamily="49" charset="-122"/>
              </a:rPr>
              <a:t>业务逻辑层 </a:t>
            </a:r>
            <a:endParaRPr lang="en-US" altLang="zh-CN" dirty="0">
              <a:latin typeface="Arial" pitchFamily="34" charset="0"/>
              <a:ea typeface="黑体" pitchFamily="49" charset="-122"/>
            </a:endParaRPr>
          </a:p>
        </p:txBody>
      </p:sp>
      <p:sp>
        <p:nvSpPr>
          <p:cNvPr id="805930" name="AutoShape 42"/>
          <p:cNvSpPr>
            <a:spLocks noChangeArrowheads="1"/>
          </p:cNvSpPr>
          <p:nvPr/>
        </p:nvSpPr>
        <p:spPr bwMode="auto">
          <a:xfrm>
            <a:off x="6043367" y="4579939"/>
            <a:ext cx="1511300" cy="431800"/>
          </a:xfrm>
          <a:prstGeom prst="roundRect">
            <a:avLst>
              <a:gd name="adj" fmla="val 16667"/>
            </a:avLst>
          </a:prstGeom>
          <a:gradFill rotWithShape="1">
            <a:gsLst>
              <a:gs pos="0">
                <a:srgbClr val="FFFF99"/>
              </a:gs>
              <a:gs pos="100000">
                <a:srgbClr val="FFFFFF"/>
              </a:gs>
            </a:gsLst>
            <a:lin ang="5400000" scaled="1"/>
          </a:gradFill>
          <a:ln w="9525">
            <a:solidFill>
              <a:srgbClr val="FF6600"/>
            </a:solidFill>
            <a:round/>
            <a:headEnd/>
            <a:tailEnd/>
          </a:ln>
          <a:effectLst>
            <a:outerShdw dist="53882" dir="2700000" algn="ctr" rotWithShape="0">
              <a:schemeClr val="bg2">
                <a:alpha val="50000"/>
              </a:schemeClr>
            </a:outerShdw>
          </a:effectLst>
        </p:spPr>
        <p:txBody>
          <a:bodyPr/>
          <a:lstStyle/>
          <a:p>
            <a:r>
              <a:rPr lang="en-US" altLang="zh-CN" dirty="0">
                <a:latin typeface="Arial" pitchFamily="34" charset="0"/>
                <a:ea typeface="黑体" pitchFamily="49" charset="-122"/>
              </a:rPr>
              <a:t>View</a:t>
            </a:r>
            <a:r>
              <a:rPr lang="zh-CN" altLang="en-US" dirty="0">
                <a:latin typeface="Arial" pitchFamily="34" charset="0"/>
                <a:ea typeface="黑体" pitchFamily="49" charset="-122"/>
              </a:rPr>
              <a:t>显示层</a:t>
            </a:r>
            <a:endParaRPr lang="en-US" altLang="zh-CN" dirty="0">
              <a:latin typeface="Arial" pitchFamily="34" charset="0"/>
              <a:ea typeface="黑体" pitchFamily="49" charset="-122"/>
            </a:endParaRPr>
          </a:p>
        </p:txBody>
      </p:sp>
      <p:sp>
        <p:nvSpPr>
          <p:cNvPr id="805931" name="Line 43"/>
          <p:cNvSpPr>
            <a:spLocks noChangeShapeType="1"/>
          </p:cNvSpPr>
          <p:nvPr/>
        </p:nvSpPr>
        <p:spPr bwMode="auto">
          <a:xfrm rot="5400000" flipV="1">
            <a:off x="4317206" y="4183857"/>
            <a:ext cx="792163" cy="0"/>
          </a:xfrm>
          <a:prstGeom prst="line">
            <a:avLst/>
          </a:prstGeom>
          <a:noFill/>
          <a:ln w="38100">
            <a:solidFill>
              <a:srgbClr val="800080"/>
            </a:solidFill>
            <a:round/>
            <a:headEnd/>
            <a:tailEnd type="triangle" w="med" len="med"/>
          </a:ln>
        </p:spPr>
        <p:txBody>
          <a:bodyPr/>
          <a:lstStyle/>
          <a:p>
            <a:endParaRPr lang="zh-CN" altLang="en-US"/>
          </a:p>
        </p:txBody>
      </p:sp>
      <p:sp>
        <p:nvSpPr>
          <p:cNvPr id="805932" name="Line 44"/>
          <p:cNvSpPr>
            <a:spLocks noChangeShapeType="1"/>
          </p:cNvSpPr>
          <p:nvPr/>
        </p:nvSpPr>
        <p:spPr bwMode="auto">
          <a:xfrm rot="8700000" flipV="1">
            <a:off x="2770188" y="4078288"/>
            <a:ext cx="1439862" cy="0"/>
          </a:xfrm>
          <a:prstGeom prst="line">
            <a:avLst/>
          </a:prstGeom>
          <a:noFill/>
          <a:ln w="38100">
            <a:solidFill>
              <a:srgbClr val="800080"/>
            </a:solidFill>
            <a:round/>
            <a:headEnd/>
            <a:tailEnd type="triangle" w="med" len="med"/>
          </a:ln>
        </p:spPr>
        <p:txBody>
          <a:bodyPr/>
          <a:lstStyle/>
          <a:p>
            <a:endParaRPr lang="zh-CN" altLang="en-US"/>
          </a:p>
        </p:txBody>
      </p:sp>
      <p:sp>
        <p:nvSpPr>
          <p:cNvPr id="805933" name="Line 45"/>
          <p:cNvSpPr>
            <a:spLocks noChangeShapeType="1"/>
          </p:cNvSpPr>
          <p:nvPr/>
        </p:nvSpPr>
        <p:spPr bwMode="auto">
          <a:xfrm rot="2100000" flipV="1">
            <a:off x="5291138" y="4076700"/>
            <a:ext cx="1439862" cy="0"/>
          </a:xfrm>
          <a:prstGeom prst="line">
            <a:avLst/>
          </a:prstGeom>
          <a:noFill/>
          <a:ln w="38100">
            <a:solidFill>
              <a:srgbClr val="800080"/>
            </a:solidFill>
            <a:round/>
            <a:headEnd/>
            <a:tailEnd type="triangle" w="med" len="med"/>
          </a:ln>
        </p:spPr>
        <p:txBody>
          <a:bodyPr/>
          <a:lstStyle/>
          <a:p>
            <a:endParaRPr lang="zh-CN" altLang="en-US"/>
          </a:p>
        </p:txBody>
      </p:sp>
      <p:sp>
        <p:nvSpPr>
          <p:cNvPr id="16396" name="Rectangle 46"/>
          <p:cNvSpPr>
            <a:spLocks noChangeArrowheads="1"/>
          </p:cNvSpPr>
          <p:nvPr/>
        </p:nvSpPr>
        <p:spPr bwMode="auto">
          <a:xfrm>
            <a:off x="684213" y="5229225"/>
            <a:ext cx="8101012" cy="519113"/>
          </a:xfrm>
          <a:prstGeom prst="rect">
            <a:avLst/>
          </a:prstGeom>
          <a:noFill/>
          <a:ln w="9525">
            <a:noFill/>
            <a:miter lim="800000"/>
            <a:headEnd/>
            <a:tailEnd/>
          </a:ln>
        </p:spPr>
        <p:txBody>
          <a:bodyPr/>
          <a:lstStyle/>
          <a:p>
            <a:pPr marL="342900" indent="-342900">
              <a:spcBef>
                <a:spcPct val="20000"/>
              </a:spcBef>
              <a:buClr>
                <a:schemeClr val="tx2"/>
              </a:buClr>
              <a:buFont typeface="Wingdings" pitchFamily="2" charset="2"/>
              <a:buBlip>
                <a:blip r:embed="rId5"/>
              </a:buBlip>
            </a:pPr>
            <a:r>
              <a:rPr lang="zh-CN" altLang="en-US" sz="2800" dirty="0">
                <a:latin typeface="Arial" pitchFamily="34" charset="0"/>
                <a:ea typeface="黑体" pitchFamily="49" charset="-122"/>
              </a:rPr>
              <a:t>如果使用</a:t>
            </a:r>
            <a:r>
              <a:rPr lang="en-US" altLang="zh-CN" sz="2800" dirty="0">
                <a:latin typeface="Arial" pitchFamily="34" charset="0"/>
                <a:ea typeface="黑体" pitchFamily="49" charset="-122"/>
              </a:rPr>
              <a:t>MVC</a:t>
            </a:r>
            <a:r>
              <a:rPr lang="zh-CN" altLang="en-US" sz="2800" dirty="0">
                <a:latin typeface="Arial" pitchFamily="34" charset="0"/>
                <a:ea typeface="黑体" pitchFamily="49" charset="-122"/>
              </a:rPr>
              <a:t>实现用户登录功能，该如何实现呢？</a:t>
            </a: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05922"/>
                                        </p:tgtEl>
                                        <p:attrNameLst>
                                          <p:attrName>style.visibility</p:attrName>
                                        </p:attrNameLst>
                                      </p:cBhvr>
                                      <p:to>
                                        <p:strVal val="visible"/>
                                      </p:to>
                                    </p:set>
                                    <p:animEffect transition="in" filter="wipe(left)">
                                      <p:cBhvr>
                                        <p:cTn id="7" dur="500"/>
                                        <p:tgtEl>
                                          <p:spTgt spid="8059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05928"/>
                                        </p:tgtEl>
                                        <p:attrNameLst>
                                          <p:attrName>style.visibility</p:attrName>
                                        </p:attrNameLst>
                                      </p:cBhvr>
                                      <p:to>
                                        <p:strVal val="visible"/>
                                      </p:to>
                                    </p:set>
                                    <p:animEffect transition="in" filter="wipe(left)">
                                      <p:cBhvr>
                                        <p:cTn id="11" dur="500"/>
                                        <p:tgtEl>
                                          <p:spTgt spid="8059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05929"/>
                                        </p:tgtEl>
                                        <p:attrNameLst>
                                          <p:attrName>style.visibility</p:attrName>
                                        </p:attrNameLst>
                                      </p:cBhvr>
                                      <p:to>
                                        <p:strVal val="visible"/>
                                      </p:to>
                                    </p:set>
                                    <p:animEffect transition="in" filter="wipe(left)">
                                      <p:cBhvr>
                                        <p:cTn id="15" dur="500"/>
                                        <p:tgtEl>
                                          <p:spTgt spid="80592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05930"/>
                                        </p:tgtEl>
                                        <p:attrNameLst>
                                          <p:attrName>style.visibility</p:attrName>
                                        </p:attrNameLst>
                                      </p:cBhvr>
                                      <p:to>
                                        <p:strVal val="visible"/>
                                      </p:to>
                                    </p:set>
                                    <p:animEffect transition="in" filter="wipe(left)">
                                      <p:cBhvr>
                                        <p:cTn id="19" dur="500"/>
                                        <p:tgtEl>
                                          <p:spTgt spid="80593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805931"/>
                                        </p:tgtEl>
                                        <p:attrNameLst>
                                          <p:attrName>style.visibility</p:attrName>
                                        </p:attrNameLst>
                                      </p:cBhvr>
                                      <p:to>
                                        <p:strVal val="visible"/>
                                      </p:to>
                                    </p:set>
                                    <p:animEffect transition="in" filter="wipe(left)">
                                      <p:cBhvr>
                                        <p:cTn id="23" dur="500"/>
                                        <p:tgtEl>
                                          <p:spTgt spid="805931"/>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805932"/>
                                        </p:tgtEl>
                                        <p:attrNameLst>
                                          <p:attrName>style.visibility</p:attrName>
                                        </p:attrNameLst>
                                      </p:cBhvr>
                                      <p:to>
                                        <p:strVal val="visible"/>
                                      </p:to>
                                    </p:set>
                                    <p:animEffect transition="in" filter="wipe(left)">
                                      <p:cBhvr>
                                        <p:cTn id="27" dur="500"/>
                                        <p:tgtEl>
                                          <p:spTgt spid="805932"/>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805933"/>
                                        </p:tgtEl>
                                        <p:attrNameLst>
                                          <p:attrName>style.visibility</p:attrName>
                                        </p:attrNameLst>
                                      </p:cBhvr>
                                      <p:to>
                                        <p:strVal val="visible"/>
                                      </p:to>
                                    </p:set>
                                    <p:animEffect transition="in" filter="wipe(left)">
                                      <p:cBhvr>
                                        <p:cTn id="31" dur="500"/>
                                        <p:tgtEl>
                                          <p:spTgt spid="805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922" grpId="0" animBg="1"/>
      <p:bldP spid="805928" grpId="0" animBg="1"/>
      <p:bldP spid="805929" grpId="0" animBg="1"/>
      <p:bldP spid="80593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normAutofit/>
          </a:bodyPr>
          <a:lstStyle/>
          <a:p>
            <a:pPr algn="r"/>
            <a:r>
              <a:rPr lang="zh-CN" altLang="en-US" sz="2800" dirty="0">
                <a:ea typeface="黑体" pitchFamily="49" charset="-122"/>
              </a:rPr>
              <a:t>分层实现用户登录</a:t>
            </a:r>
            <a:r>
              <a:rPr lang="en-US" altLang="zh-CN" sz="2800" dirty="0">
                <a:ea typeface="黑体" pitchFamily="49" charset="-122"/>
              </a:rPr>
              <a:t>4-1</a:t>
            </a:r>
          </a:p>
        </p:txBody>
      </p:sp>
      <p:sp>
        <p:nvSpPr>
          <p:cNvPr id="18434" name="Rectangle 3"/>
          <p:cNvSpPr>
            <a:spLocks noChangeArrowheads="1"/>
          </p:cNvSpPr>
          <p:nvPr/>
        </p:nvSpPr>
        <p:spPr bwMode="auto">
          <a:xfrm>
            <a:off x="539750" y="1125538"/>
            <a:ext cx="8064500" cy="719137"/>
          </a:xfrm>
          <a:prstGeom prst="rect">
            <a:avLst/>
          </a:prstGeom>
          <a:noFill/>
          <a:ln w="9525">
            <a:noFill/>
            <a:miter lim="800000"/>
            <a:headEnd/>
            <a:tailEnd/>
          </a:ln>
        </p:spPr>
        <p:txBody>
          <a:bodyPr/>
          <a:lstStyle/>
          <a:p>
            <a:pPr marL="342900" indent="-342900">
              <a:spcBef>
                <a:spcPct val="20000"/>
              </a:spcBef>
              <a:buClr>
                <a:schemeClr val="tx2"/>
              </a:buClr>
              <a:buFont typeface="Wingdings" pitchFamily="2" charset="2"/>
              <a:buBlip>
                <a:blip r:embed="rId3"/>
              </a:buBlip>
            </a:pPr>
            <a:r>
              <a:rPr lang="zh-CN" altLang="en-US" sz="2800">
                <a:latin typeface="Arial" pitchFamily="34" charset="0"/>
                <a:ea typeface="黑体" pitchFamily="49" charset="-122"/>
              </a:rPr>
              <a:t>创建用户实体类</a:t>
            </a:r>
          </a:p>
          <a:p>
            <a:pPr marL="742950" lvl="1" indent="-285750">
              <a:spcBef>
                <a:spcPct val="20000"/>
              </a:spcBef>
              <a:buClr>
                <a:schemeClr val="tx2"/>
              </a:buClr>
              <a:buSzPct val="80000"/>
              <a:buFont typeface="Wingdings" pitchFamily="2" charset="2"/>
              <a:buBlip>
                <a:blip r:embed="rId4"/>
              </a:buBlip>
            </a:pPr>
            <a:endParaRPr lang="zh-CN" altLang="en-US" sz="2400">
              <a:latin typeface="Arial" pitchFamily="34" charset="0"/>
              <a:ea typeface="黑体" pitchFamily="49" charset="-122"/>
            </a:endParaRPr>
          </a:p>
        </p:txBody>
      </p:sp>
      <p:sp>
        <p:nvSpPr>
          <p:cNvPr id="18435" name="AutoShape 29"/>
          <p:cNvSpPr>
            <a:spLocks noChangeArrowheads="1"/>
          </p:cNvSpPr>
          <p:nvPr/>
        </p:nvSpPr>
        <p:spPr bwMode="auto">
          <a:xfrm>
            <a:off x="1258888" y="1916113"/>
            <a:ext cx="5754687" cy="4156075"/>
          </a:xfrm>
          <a:prstGeom prst="roundRect">
            <a:avLst>
              <a:gd name="adj" fmla="val 6213"/>
            </a:avLst>
          </a:prstGeom>
          <a:gradFill rotWithShape="1">
            <a:gsLst>
              <a:gs pos="0">
                <a:srgbClr val="CCFFFF"/>
              </a:gs>
              <a:gs pos="100000">
                <a:srgbClr val="FFFFFF"/>
              </a:gs>
            </a:gsLst>
            <a:lin ang="5400000" scaled="1"/>
          </a:gradFill>
          <a:ln w="9525">
            <a:solidFill>
              <a:srgbClr val="008080"/>
            </a:solidFill>
            <a:round/>
            <a:headEnd/>
            <a:tailEnd/>
          </a:ln>
        </p:spPr>
        <p:txBody>
          <a:bodyPr>
            <a:spAutoFit/>
          </a:bodyPr>
          <a:lstStyle/>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public class User {</a:t>
            </a:r>
          </a:p>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    	private </a:t>
            </a:r>
            <a:r>
              <a:rPr lang="en-US" altLang="zh-CN" dirty="0" err="1">
                <a:latin typeface="Arial" pitchFamily="34" charset="0"/>
                <a:ea typeface="黑体" pitchFamily="49" charset="-122"/>
              </a:rPr>
              <a:t>int</a:t>
            </a:r>
            <a:r>
              <a:rPr lang="en-US" altLang="zh-CN" dirty="0">
                <a:latin typeface="Arial" pitchFamily="34" charset="0"/>
                <a:ea typeface="黑体" pitchFamily="49" charset="-122"/>
              </a:rPr>
              <a:t> id;</a:t>
            </a:r>
          </a:p>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    	private String username;</a:t>
            </a:r>
          </a:p>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    	private String password;</a:t>
            </a:r>
          </a:p>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   	public </a:t>
            </a:r>
            <a:r>
              <a:rPr lang="en-US" altLang="zh-CN" dirty="0" err="1">
                <a:latin typeface="Arial" pitchFamily="34" charset="0"/>
                <a:ea typeface="黑体" pitchFamily="49" charset="-122"/>
              </a:rPr>
              <a:t>int</a:t>
            </a:r>
            <a:r>
              <a:rPr lang="en-US" altLang="zh-CN" dirty="0">
                <a:latin typeface="Arial" pitchFamily="34" charset="0"/>
                <a:ea typeface="黑体" pitchFamily="49" charset="-122"/>
              </a:rPr>
              <a:t> </a:t>
            </a:r>
            <a:r>
              <a:rPr lang="en-US" altLang="zh-CN" dirty="0" err="1">
                <a:latin typeface="Arial" pitchFamily="34" charset="0"/>
                <a:ea typeface="黑体" pitchFamily="49" charset="-122"/>
              </a:rPr>
              <a:t>getId</a:t>
            </a:r>
            <a:r>
              <a:rPr lang="en-US" altLang="zh-CN" dirty="0">
                <a:latin typeface="Arial" pitchFamily="34" charset="0"/>
                <a:ea typeface="黑体" pitchFamily="49" charset="-122"/>
              </a:rPr>
              <a:t>() {</a:t>
            </a:r>
          </a:p>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         	return id;</a:t>
            </a:r>
          </a:p>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    	}</a:t>
            </a:r>
          </a:p>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    	public void </a:t>
            </a:r>
            <a:r>
              <a:rPr lang="en-US" altLang="zh-CN" dirty="0" err="1">
                <a:latin typeface="Arial" pitchFamily="34" charset="0"/>
                <a:ea typeface="黑体" pitchFamily="49" charset="-122"/>
              </a:rPr>
              <a:t>setId</a:t>
            </a:r>
            <a:r>
              <a:rPr lang="en-US" altLang="zh-CN" dirty="0">
                <a:latin typeface="Arial" pitchFamily="34" charset="0"/>
                <a:ea typeface="黑体" pitchFamily="49" charset="-122"/>
              </a:rPr>
              <a:t>(</a:t>
            </a:r>
            <a:r>
              <a:rPr lang="en-US" altLang="zh-CN" dirty="0" err="1">
                <a:latin typeface="Arial" pitchFamily="34" charset="0"/>
                <a:ea typeface="黑体" pitchFamily="49" charset="-122"/>
              </a:rPr>
              <a:t>int</a:t>
            </a:r>
            <a:r>
              <a:rPr lang="en-US" altLang="zh-CN" dirty="0">
                <a:latin typeface="Arial" pitchFamily="34" charset="0"/>
                <a:ea typeface="黑体" pitchFamily="49" charset="-122"/>
              </a:rPr>
              <a:t> id) {</a:t>
            </a:r>
          </a:p>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        		this.id = id;</a:t>
            </a:r>
          </a:p>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    	}</a:t>
            </a:r>
          </a:p>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    	…</a:t>
            </a:r>
            <a:r>
              <a:rPr lang="zh-CN" altLang="en-US" dirty="0">
                <a:latin typeface="Arial" pitchFamily="34" charset="0"/>
                <a:ea typeface="黑体" pitchFamily="49" charset="-122"/>
              </a:rPr>
              <a:t>省略了后续的</a:t>
            </a:r>
            <a:r>
              <a:rPr lang="en-US" altLang="zh-CN" dirty="0">
                <a:latin typeface="Arial" pitchFamily="34" charset="0"/>
                <a:ea typeface="黑体" pitchFamily="49" charset="-122"/>
              </a:rPr>
              <a:t>set/get</a:t>
            </a:r>
            <a:r>
              <a:rPr lang="zh-CN" altLang="en-US" dirty="0">
                <a:latin typeface="Arial" pitchFamily="34" charset="0"/>
                <a:ea typeface="黑体" pitchFamily="49" charset="-122"/>
              </a:rPr>
              <a:t>方法</a:t>
            </a:r>
          </a:p>
          <a:p>
            <a:pPr fontAlgn="b">
              <a:spcBef>
                <a:spcPct val="20000"/>
              </a:spcBef>
              <a:buClr>
                <a:schemeClr val="folHlink"/>
              </a:buClr>
              <a:buSzPct val="60000"/>
              <a:buFont typeface="Wingdings" pitchFamily="2" charset="2"/>
              <a:buNone/>
              <a:tabLst>
                <a:tab pos="533400" algn="l"/>
              </a:tabLst>
            </a:pPr>
            <a:r>
              <a:rPr lang="en-US" altLang="zh-CN" dirty="0">
                <a:latin typeface="Arial" pitchFamily="34" charset="0"/>
                <a:ea typeface="黑体" pitchFamily="49" charset="-122"/>
              </a:rPr>
              <a:t>}</a:t>
            </a:r>
          </a:p>
        </p:txBody>
      </p:sp>
    </p:spTree>
  </p:cSld>
  <p:clrMapOvr>
    <a:masterClrMapping/>
  </p:clrMapOvr>
  <p:transition spd="med">
    <p:newsfla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normAutofit/>
          </a:bodyPr>
          <a:lstStyle/>
          <a:p>
            <a:pPr algn="r"/>
            <a:r>
              <a:rPr lang="zh-CN" altLang="en-US" sz="2800" dirty="0">
                <a:ea typeface="黑体" pitchFamily="49" charset="-122"/>
              </a:rPr>
              <a:t>分层实现用户登录</a:t>
            </a:r>
            <a:r>
              <a:rPr lang="en-US" altLang="zh-CN" sz="2800" dirty="0">
                <a:ea typeface="黑体" pitchFamily="49" charset="-122"/>
              </a:rPr>
              <a:t>4-2</a:t>
            </a:r>
            <a:endParaRPr lang="zh-CN" altLang="en-US" sz="2800" dirty="0">
              <a:ea typeface="黑体" pitchFamily="49" charset="-122"/>
            </a:endParaRPr>
          </a:p>
        </p:txBody>
      </p:sp>
      <p:sp>
        <p:nvSpPr>
          <p:cNvPr id="20482" name="AutoShape 3"/>
          <p:cNvSpPr>
            <a:spLocks noChangeArrowheads="1"/>
          </p:cNvSpPr>
          <p:nvPr/>
        </p:nvSpPr>
        <p:spPr bwMode="auto">
          <a:xfrm>
            <a:off x="1547813" y="2060575"/>
            <a:ext cx="5630862" cy="1241425"/>
          </a:xfrm>
          <a:prstGeom prst="roundRect">
            <a:avLst>
              <a:gd name="adj" fmla="val 6213"/>
            </a:avLst>
          </a:prstGeom>
          <a:gradFill rotWithShape="1">
            <a:gsLst>
              <a:gs pos="0">
                <a:srgbClr val="CCFFFF"/>
              </a:gs>
              <a:gs pos="100000">
                <a:srgbClr val="FFFFFF"/>
              </a:gs>
            </a:gsLst>
            <a:lin ang="5400000" scaled="1"/>
          </a:gradFill>
          <a:ln w="9525">
            <a:solidFill>
              <a:srgbClr val="008080"/>
            </a:solidFill>
            <a:round/>
            <a:headEnd/>
            <a:tailEnd/>
          </a:ln>
        </p:spPr>
        <p:txBody>
          <a:bodyPr>
            <a:spAutoFit/>
          </a:bodyPr>
          <a:lstStyle/>
          <a:p>
            <a:pPr>
              <a:tabLst>
                <a:tab pos="444500" algn="l"/>
              </a:tabLst>
            </a:pPr>
            <a:r>
              <a:rPr lang="en-US" altLang="zh-CN">
                <a:latin typeface="Arial" pitchFamily="34" charset="0"/>
                <a:ea typeface="黑体" pitchFamily="49" charset="-122"/>
              </a:rPr>
              <a:t>public interface UserDao {</a:t>
            </a:r>
          </a:p>
          <a:p>
            <a:pPr>
              <a:tabLst>
                <a:tab pos="444500" algn="l"/>
              </a:tabLst>
            </a:pPr>
            <a:r>
              <a:rPr lang="en-US" altLang="zh-CN">
                <a:latin typeface="Arial" pitchFamily="34" charset="0"/>
                <a:ea typeface="黑体" pitchFamily="49" charset="-122"/>
              </a:rPr>
              <a:t>    	//</a:t>
            </a:r>
            <a:r>
              <a:rPr lang="zh-CN" altLang="en-US">
                <a:latin typeface="Arial" pitchFamily="34" charset="0"/>
                <a:ea typeface="黑体" pitchFamily="49" charset="-122"/>
              </a:rPr>
              <a:t>根据用户进行查找，返回用户列表</a:t>
            </a:r>
          </a:p>
          <a:p>
            <a:pPr>
              <a:tabLst>
                <a:tab pos="444500" algn="l"/>
              </a:tabLst>
            </a:pPr>
            <a:r>
              <a:rPr lang="en-US" altLang="zh-CN">
                <a:latin typeface="Arial" pitchFamily="34" charset="0"/>
                <a:ea typeface="黑体" pitchFamily="49" charset="-122"/>
              </a:rPr>
              <a:t>    	public boolean findUser(User user);</a:t>
            </a:r>
          </a:p>
          <a:p>
            <a:pPr>
              <a:tabLst>
                <a:tab pos="444500" algn="l"/>
              </a:tabLst>
            </a:pPr>
            <a:r>
              <a:rPr lang="en-US" altLang="zh-CN">
                <a:latin typeface="Arial" pitchFamily="34" charset="0"/>
                <a:ea typeface="黑体" pitchFamily="49" charset="-122"/>
              </a:rPr>
              <a:t>}</a:t>
            </a:r>
          </a:p>
        </p:txBody>
      </p:sp>
      <p:sp>
        <p:nvSpPr>
          <p:cNvPr id="20483" name="Rectangle 11"/>
          <p:cNvSpPr>
            <a:spLocks noChangeArrowheads="1"/>
          </p:cNvSpPr>
          <p:nvPr/>
        </p:nvSpPr>
        <p:spPr bwMode="auto">
          <a:xfrm>
            <a:off x="539750" y="1052513"/>
            <a:ext cx="8280400" cy="936625"/>
          </a:xfrm>
          <a:prstGeom prst="rect">
            <a:avLst/>
          </a:prstGeom>
          <a:noFill/>
          <a:ln w="9525">
            <a:noFill/>
            <a:miter lim="800000"/>
            <a:headEnd/>
            <a:tailEnd/>
          </a:ln>
        </p:spPr>
        <p:txBody>
          <a:bodyPr/>
          <a:lstStyle/>
          <a:p>
            <a:pPr marL="342900" indent="-342900">
              <a:spcBef>
                <a:spcPct val="20000"/>
              </a:spcBef>
              <a:buClr>
                <a:schemeClr val="tx2"/>
              </a:buClr>
              <a:buFont typeface="Wingdings" pitchFamily="2" charset="2"/>
              <a:buBlip>
                <a:blip r:embed="rId3"/>
              </a:buBlip>
            </a:pPr>
            <a:r>
              <a:rPr lang="zh-CN" altLang="en-US" sz="2800" dirty="0">
                <a:latin typeface="Arial" pitchFamily="34" charset="0"/>
                <a:ea typeface="黑体" pitchFamily="49" charset="-122"/>
              </a:rPr>
              <a:t> 编写数据访问层</a:t>
            </a:r>
          </a:p>
          <a:p>
            <a:pPr marL="742950" lvl="1" indent="-285750">
              <a:spcBef>
                <a:spcPct val="20000"/>
              </a:spcBef>
              <a:buClr>
                <a:schemeClr val="tx2"/>
              </a:buClr>
              <a:buSzPct val="80000"/>
              <a:buFont typeface="Wingdings" pitchFamily="2" charset="2"/>
              <a:buChar char="•"/>
            </a:pPr>
            <a:r>
              <a:rPr lang="zh-CN" altLang="en-US" sz="2400" dirty="0">
                <a:latin typeface="Arial" pitchFamily="34" charset="0"/>
                <a:ea typeface="黑体" pitchFamily="49" charset="-122"/>
              </a:rPr>
              <a:t>数据访问接口</a:t>
            </a:r>
            <a:endParaRPr lang="en-US" altLang="zh-CN" sz="2400" dirty="0">
              <a:latin typeface="Arial" pitchFamily="34" charset="0"/>
              <a:ea typeface="黑体" pitchFamily="49" charset="-122"/>
            </a:endParaRPr>
          </a:p>
          <a:p>
            <a:pPr marL="742950" lvl="1" indent="-285750">
              <a:spcBef>
                <a:spcPct val="20000"/>
              </a:spcBef>
              <a:buClr>
                <a:schemeClr val="tx2"/>
              </a:buClr>
              <a:buSzPct val="80000"/>
              <a:buFont typeface="Wingdings" pitchFamily="2" charset="2"/>
              <a:buChar char="•"/>
            </a:pPr>
            <a:endParaRPr lang="zh-CN" altLang="en-US" sz="2400" dirty="0">
              <a:latin typeface="Arial" pitchFamily="34" charset="0"/>
              <a:ea typeface="黑体" pitchFamily="49" charset="-122"/>
            </a:endParaRPr>
          </a:p>
          <a:p>
            <a:pPr marL="742950" lvl="1" indent="-285750">
              <a:spcBef>
                <a:spcPct val="20000"/>
              </a:spcBef>
              <a:buClr>
                <a:schemeClr val="tx2"/>
              </a:buClr>
              <a:buSzPct val="80000"/>
              <a:buFont typeface="Wingdings" pitchFamily="2" charset="2"/>
              <a:buChar char="•"/>
            </a:pPr>
            <a:endParaRPr lang="zh-CN" altLang="en-US" sz="2400" dirty="0">
              <a:latin typeface="Arial" pitchFamily="34" charset="0"/>
              <a:ea typeface="黑体" pitchFamily="49" charset="-122"/>
            </a:endParaRPr>
          </a:p>
          <a:p>
            <a:pPr marL="742950" lvl="1" indent="-285750">
              <a:spcBef>
                <a:spcPct val="20000"/>
              </a:spcBef>
              <a:buClr>
                <a:schemeClr val="tx2"/>
              </a:buClr>
              <a:buSzPct val="80000"/>
              <a:buFont typeface="Wingdings" pitchFamily="2" charset="2"/>
              <a:buChar char="•"/>
            </a:pPr>
            <a:endParaRPr lang="zh-CN" altLang="en-US" sz="2400" dirty="0">
              <a:latin typeface="Arial" pitchFamily="34" charset="0"/>
              <a:ea typeface="黑体" pitchFamily="49" charset="-122"/>
            </a:endParaRPr>
          </a:p>
          <a:p>
            <a:pPr marL="742950" lvl="1" indent="-285750">
              <a:spcBef>
                <a:spcPct val="20000"/>
              </a:spcBef>
              <a:buClr>
                <a:schemeClr val="tx2"/>
              </a:buClr>
              <a:buSzPct val="80000"/>
              <a:buFont typeface="Wingdings" pitchFamily="2" charset="2"/>
              <a:buChar char="•"/>
            </a:pPr>
            <a:r>
              <a:rPr lang="zh-CN" altLang="en-US" sz="2400" dirty="0">
                <a:latin typeface="Arial" pitchFamily="34" charset="0"/>
                <a:ea typeface="黑体" pitchFamily="49" charset="-122"/>
              </a:rPr>
              <a:t>数据访问接口的实现</a:t>
            </a:r>
            <a:endParaRPr lang="en-US" altLang="zh-CN" sz="2400" dirty="0">
              <a:latin typeface="Arial" pitchFamily="34" charset="0"/>
              <a:ea typeface="黑体" pitchFamily="49" charset="-122"/>
            </a:endParaRPr>
          </a:p>
        </p:txBody>
      </p:sp>
      <p:sp>
        <p:nvSpPr>
          <p:cNvPr id="20484" name="AutoShape 12"/>
          <p:cNvSpPr>
            <a:spLocks noChangeArrowheads="1"/>
          </p:cNvSpPr>
          <p:nvPr/>
        </p:nvSpPr>
        <p:spPr bwMode="auto">
          <a:xfrm>
            <a:off x="1331913" y="3933825"/>
            <a:ext cx="7623175" cy="2097088"/>
          </a:xfrm>
          <a:prstGeom prst="roundRect">
            <a:avLst>
              <a:gd name="adj" fmla="val 6213"/>
            </a:avLst>
          </a:prstGeom>
          <a:gradFill rotWithShape="1">
            <a:gsLst>
              <a:gs pos="0">
                <a:srgbClr val="CCFFFF"/>
              </a:gs>
              <a:gs pos="100000">
                <a:srgbClr val="FFFFFF"/>
              </a:gs>
            </a:gsLst>
            <a:lin ang="5400000" scaled="1"/>
          </a:gradFill>
          <a:ln w="9525">
            <a:solidFill>
              <a:srgbClr val="008080"/>
            </a:solidFill>
            <a:round/>
            <a:headEnd/>
            <a:tailEnd/>
          </a:ln>
        </p:spPr>
        <p:txBody>
          <a:bodyPr>
            <a:spAutoFit/>
          </a:bodyPr>
          <a:lstStyle/>
          <a:p>
            <a:pPr defTabSz="444500"/>
            <a:r>
              <a:rPr lang="fr-FR" altLang="zh-CN">
                <a:latin typeface="Arial" pitchFamily="34" charset="0"/>
              </a:rPr>
              <a:t>public class UserDaoImpl implements UserDao{</a:t>
            </a:r>
          </a:p>
          <a:p>
            <a:pPr defTabSz="444500"/>
            <a:r>
              <a:rPr lang="fr-FR" altLang="zh-CN">
                <a:latin typeface="Arial" pitchFamily="34" charset="0"/>
              </a:rPr>
              <a:t>public boolean findUser(User user){</a:t>
            </a:r>
            <a:endParaRPr lang="en-US" altLang="zh-CN">
              <a:latin typeface="Arial" pitchFamily="34" charset="0"/>
            </a:endParaRPr>
          </a:p>
          <a:p>
            <a:pPr defTabSz="444500"/>
            <a:r>
              <a:rPr lang="en-US" altLang="zh-CN">
                <a:latin typeface="Arial" pitchFamily="34" charset="0"/>
              </a:rPr>
              <a:t>    	Connection con = null;</a:t>
            </a:r>
          </a:p>
          <a:p>
            <a:pPr defTabSz="444500"/>
            <a:r>
              <a:rPr lang="en-US" altLang="zh-CN">
                <a:latin typeface="Arial" pitchFamily="34" charset="0"/>
              </a:rPr>
              <a:t>    </a:t>
            </a:r>
            <a:r>
              <a:rPr lang="en-US" altLang="zh-CN">
                <a:latin typeface="Arial" pitchFamily="34" charset="0"/>
                <a:ea typeface="黑体" pitchFamily="49" charset="-122"/>
              </a:rPr>
              <a:t>	PreparedStatement pStatement = null;</a:t>
            </a:r>
          </a:p>
          <a:p>
            <a:pPr defTabSz="444500"/>
            <a:r>
              <a:rPr lang="en-US" altLang="zh-CN">
                <a:latin typeface="Arial" pitchFamily="34" charset="0"/>
                <a:ea typeface="黑体" pitchFamily="49" charset="-122"/>
              </a:rPr>
              <a:t>    	ResultSet res = null;</a:t>
            </a:r>
          </a:p>
          <a:p>
            <a:pPr defTabSz="444500"/>
            <a:r>
              <a:rPr lang="en-US" altLang="zh-CN">
                <a:latin typeface="Arial" pitchFamily="34" charset="0"/>
                <a:ea typeface="黑体" pitchFamily="49" charset="-122"/>
              </a:rPr>
              <a:t>    	/** </a:t>
            </a:r>
            <a:r>
              <a:rPr lang="zh-CN" altLang="en-US">
                <a:latin typeface="Arial" pitchFamily="34" charset="0"/>
                <a:ea typeface="黑体" pitchFamily="49" charset="-122"/>
              </a:rPr>
              <a:t>调用创建数据库连接的方法 获得连接，实现用户名和密码查询*</a:t>
            </a:r>
            <a:r>
              <a:rPr lang="en-US" altLang="zh-CN">
                <a:latin typeface="Arial" pitchFamily="34" charset="0"/>
                <a:ea typeface="黑体" pitchFamily="49" charset="-122"/>
              </a:rPr>
              <a:t>/</a:t>
            </a:r>
          </a:p>
          <a:p>
            <a:pPr defTabSz="444500"/>
            <a:r>
              <a:rPr lang="en-US" altLang="zh-CN">
                <a:latin typeface="Arial" pitchFamily="34" charset="0"/>
              </a:rPr>
              <a:t>}</a:t>
            </a:r>
          </a:p>
        </p:txBody>
      </p:sp>
    </p:spTree>
  </p:cSld>
  <p:clrMapOvr>
    <a:masterClrMapping/>
  </p:clrMapOvr>
  <p:transition spd="med">
    <p:newsfla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Box 1"/>
          <p:cNvSpPr>
            <a:spLocks noGrp="1" noChangeArrowheads="1"/>
          </p:cNvSpPr>
          <p:nvPr>
            <p:ph type="title" idx="4294967295"/>
          </p:nvPr>
        </p:nvSpPr>
        <p:spPr>
          <a:xfrm>
            <a:off x="2268538" y="0"/>
            <a:ext cx="6875462" cy="765175"/>
          </a:xfrm>
        </p:spPr>
        <p:txBody>
          <a:bodyPr>
            <a:normAutofit/>
          </a:bodyPr>
          <a:lstStyle/>
          <a:p>
            <a:pPr algn="r"/>
            <a:r>
              <a:rPr lang="zh-CN" altLang="zh-CN" sz="2800" b="1" dirty="0">
                <a:latin typeface="黑体" panose="02010609060101010101" pitchFamily="49" charset="-122"/>
                <a:ea typeface="黑体" panose="02010609060101010101" pitchFamily="49" charset="-122"/>
              </a:rPr>
              <a:t>过滤器</a:t>
            </a:r>
          </a:p>
        </p:txBody>
      </p:sp>
      <p:sp>
        <p:nvSpPr>
          <p:cNvPr id="11" name="Rectangle 2"/>
          <p:cNvSpPr txBox="1">
            <a:spLocks noChangeArrowheads="1"/>
          </p:cNvSpPr>
          <p:nvPr/>
        </p:nvSpPr>
        <p:spPr bwMode="auto">
          <a:xfrm>
            <a:off x="180975" y="1270000"/>
            <a:ext cx="8843963" cy="2087563"/>
          </a:xfrm>
          <a:prstGeom prst="rect">
            <a:avLst/>
          </a:prstGeom>
          <a:noFill/>
          <a:ln w="9525">
            <a:noFill/>
            <a:miter lim="800000"/>
            <a:headEnd/>
            <a:tailEnd/>
          </a:ln>
        </p:spPr>
        <p:txBody>
          <a:bodyPr/>
          <a:lstStyle/>
          <a:p>
            <a:pPr marL="342900" indent="-342900" eaLnBrk="0" hangingPunct="0">
              <a:lnSpc>
                <a:spcPct val="150000"/>
              </a:lnSpc>
              <a:spcBef>
                <a:spcPct val="20000"/>
              </a:spcBef>
              <a:buClr>
                <a:srgbClr val="00CC00"/>
              </a:buClr>
              <a:buSzPct val="100000"/>
              <a:buFont typeface="Wingdings" pitchFamily="2" charset="2"/>
              <a:buChar char="n"/>
            </a:pPr>
            <a:r>
              <a:rPr lang="zh-CN" altLang="zh-CN" sz="2000" dirty="0">
                <a:latin typeface="微软雅黑" pitchFamily="34" charset="-122"/>
                <a:ea typeface="微软雅黑" pitchFamily="34" charset="-122"/>
              </a:rPr>
              <a:t>在现实生活中，我们日常饮用的自来水都是经过逐层过滤处理才达到使用标准的，每次过滤都会起到净化的作用。</a:t>
            </a:r>
            <a:endParaRPr lang="en-US" altLang="zh-CN" sz="2000" dirty="0">
              <a:latin typeface="微软雅黑" pitchFamily="34" charset="-122"/>
              <a:ea typeface="微软雅黑" pitchFamily="34" charset="-122"/>
            </a:endParaRPr>
          </a:p>
          <a:p>
            <a:pPr marL="342900" indent="-342900" eaLnBrk="0" hangingPunct="0">
              <a:lnSpc>
                <a:spcPct val="150000"/>
              </a:lnSpc>
              <a:spcBef>
                <a:spcPct val="20000"/>
              </a:spcBef>
              <a:buClr>
                <a:srgbClr val="00CC00"/>
              </a:buClr>
              <a:buSzPct val="100000"/>
              <a:buFont typeface="Wingdings" pitchFamily="2" charset="2"/>
              <a:buChar char="n"/>
            </a:pPr>
            <a:endParaRPr lang="en-US" altLang="zh-CN" sz="2000" dirty="0">
              <a:latin typeface="微软雅黑" pitchFamily="34" charset="-122"/>
              <a:ea typeface="微软雅黑" pitchFamily="34" charset="-122"/>
            </a:endParaRPr>
          </a:p>
          <a:p>
            <a:pPr marL="342900" indent="-342900" eaLnBrk="0" hangingPunct="0">
              <a:lnSpc>
                <a:spcPct val="150000"/>
              </a:lnSpc>
              <a:spcBef>
                <a:spcPct val="20000"/>
              </a:spcBef>
              <a:buClr>
                <a:srgbClr val="00CC00"/>
              </a:buClr>
              <a:buSzPct val="100000"/>
              <a:buFont typeface="Wingdings" pitchFamily="2" charset="2"/>
              <a:buChar char="n"/>
            </a:pPr>
            <a:r>
              <a:rPr lang="en-US" altLang="zh-CN" sz="2000" dirty="0">
                <a:latin typeface="微软雅黑" pitchFamily="34" charset="-122"/>
                <a:ea typeface="微软雅黑" pitchFamily="34" charset="-122"/>
              </a:rPr>
              <a:t>Servlet</a:t>
            </a:r>
            <a:r>
              <a:rPr lang="zh-CN" altLang="zh-CN" sz="2000" dirty="0">
                <a:latin typeface="微软雅黑" pitchFamily="34" charset="-122"/>
                <a:ea typeface="微软雅黑" pitchFamily="34" charset="-122"/>
              </a:rPr>
              <a:t>过滤器主要用于对客户端浏览器的请求进行过滤处理，然后将过滤后的请求转交给下一个资源，在</a:t>
            </a:r>
            <a:r>
              <a:rPr lang="en-US" altLang="zh-CN" sz="2000" dirty="0">
                <a:latin typeface="微软雅黑" pitchFamily="34" charset="-122"/>
                <a:ea typeface="微软雅黑" pitchFamily="34" charset="-122"/>
              </a:rPr>
              <a:t>Java Web</a:t>
            </a:r>
            <a:r>
              <a:rPr lang="zh-CN" altLang="zh-CN" sz="2000" dirty="0">
                <a:latin typeface="微软雅黑" pitchFamily="34" charset="-122"/>
                <a:ea typeface="微软雅黑" pitchFamily="34" charset="-122"/>
              </a:rPr>
              <a:t>开发中具有十分重要的作用</a:t>
            </a:r>
            <a:r>
              <a:rPr lang="zh-CN" altLang="zh-CN" sz="2000" b="1" dirty="0">
                <a:latin typeface="微软雅黑" pitchFamily="34" charset="-122"/>
                <a:ea typeface="微软雅黑" pitchFamily="34"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normAutofit/>
          </a:bodyPr>
          <a:lstStyle/>
          <a:p>
            <a:pPr algn="r"/>
            <a:r>
              <a:rPr lang="zh-CN" altLang="en-US" sz="2800" dirty="0">
                <a:ea typeface="黑体" pitchFamily="49" charset="-122"/>
              </a:rPr>
              <a:t>分层实现用户登录</a:t>
            </a:r>
            <a:r>
              <a:rPr lang="en-US" altLang="zh-CN" sz="2800" dirty="0">
                <a:ea typeface="黑体" pitchFamily="49" charset="-122"/>
              </a:rPr>
              <a:t>4-3</a:t>
            </a:r>
            <a:endParaRPr lang="zh-CN" altLang="en-US" sz="2800" dirty="0">
              <a:ea typeface="黑体" pitchFamily="49" charset="-122"/>
            </a:endParaRPr>
          </a:p>
        </p:txBody>
      </p:sp>
      <p:sp>
        <p:nvSpPr>
          <p:cNvPr id="22530" name="AutoShape 3"/>
          <p:cNvSpPr>
            <a:spLocks noChangeArrowheads="1"/>
          </p:cNvSpPr>
          <p:nvPr/>
        </p:nvSpPr>
        <p:spPr bwMode="auto">
          <a:xfrm>
            <a:off x="2195513" y="2133600"/>
            <a:ext cx="5626100" cy="1241425"/>
          </a:xfrm>
          <a:prstGeom prst="roundRect">
            <a:avLst>
              <a:gd name="adj" fmla="val 6213"/>
            </a:avLst>
          </a:prstGeom>
          <a:gradFill rotWithShape="1">
            <a:gsLst>
              <a:gs pos="0">
                <a:srgbClr val="CCFFFF"/>
              </a:gs>
              <a:gs pos="100000">
                <a:srgbClr val="FFFFFF"/>
              </a:gs>
            </a:gsLst>
            <a:lin ang="5400000" scaled="1"/>
          </a:gradFill>
          <a:ln w="9525">
            <a:solidFill>
              <a:srgbClr val="008080"/>
            </a:solidFill>
            <a:round/>
            <a:headEnd/>
            <a:tailEnd/>
          </a:ln>
        </p:spPr>
        <p:txBody>
          <a:bodyPr>
            <a:spAutoFit/>
          </a:bodyPr>
          <a:lstStyle/>
          <a:p>
            <a:pPr defTabSz="444500"/>
            <a:r>
              <a:rPr lang="en-US" altLang="zh-CN">
                <a:latin typeface="Arial" pitchFamily="34" charset="0"/>
                <a:ea typeface="黑体" pitchFamily="49" charset="-122"/>
              </a:rPr>
              <a:t>//</a:t>
            </a:r>
            <a:r>
              <a:rPr lang="zh-CN" altLang="en-US">
                <a:latin typeface="Arial" pitchFamily="34" charset="0"/>
                <a:ea typeface="黑体" pitchFamily="49" charset="-122"/>
              </a:rPr>
              <a:t>编写业务逻辑控制接口</a:t>
            </a:r>
            <a:r>
              <a:rPr lang="en-US" altLang="zh-CN">
                <a:latin typeface="Arial" pitchFamily="34" charset="0"/>
                <a:ea typeface="黑体" pitchFamily="49" charset="-122"/>
              </a:rPr>
              <a:t>UserBiz</a:t>
            </a:r>
          </a:p>
          <a:p>
            <a:pPr defTabSz="444500"/>
            <a:r>
              <a:rPr lang="en-US" altLang="zh-CN">
                <a:latin typeface="Arial" pitchFamily="34" charset="0"/>
                <a:ea typeface="黑体" pitchFamily="49" charset="-122"/>
              </a:rPr>
              <a:t>public interface UserBiz {</a:t>
            </a:r>
          </a:p>
          <a:p>
            <a:pPr defTabSz="444500"/>
            <a:r>
              <a:rPr lang="en-US" altLang="zh-CN">
                <a:latin typeface="Arial" pitchFamily="34" charset="0"/>
                <a:ea typeface="黑体" pitchFamily="49" charset="-122"/>
              </a:rPr>
              <a:t>     	public boolean login(User user);</a:t>
            </a:r>
          </a:p>
          <a:p>
            <a:pPr defTabSz="444500"/>
            <a:r>
              <a:rPr lang="en-US" altLang="zh-CN">
                <a:latin typeface="Arial" pitchFamily="34" charset="0"/>
                <a:ea typeface="黑体" pitchFamily="49" charset="-122"/>
              </a:rPr>
              <a:t>}</a:t>
            </a:r>
          </a:p>
        </p:txBody>
      </p:sp>
      <p:sp>
        <p:nvSpPr>
          <p:cNvPr id="22531" name="Rectangle 8"/>
          <p:cNvSpPr>
            <a:spLocks noChangeArrowheads="1"/>
          </p:cNvSpPr>
          <p:nvPr/>
        </p:nvSpPr>
        <p:spPr bwMode="auto">
          <a:xfrm>
            <a:off x="684213" y="1125538"/>
            <a:ext cx="8229600" cy="576262"/>
          </a:xfrm>
          <a:prstGeom prst="rect">
            <a:avLst/>
          </a:prstGeom>
          <a:noFill/>
          <a:ln w="9525">
            <a:noFill/>
            <a:miter lim="800000"/>
            <a:headEnd/>
            <a:tailEnd/>
          </a:ln>
        </p:spPr>
        <p:txBody>
          <a:bodyPr/>
          <a:lstStyle/>
          <a:p>
            <a:pPr marL="342900" indent="-342900">
              <a:spcBef>
                <a:spcPct val="20000"/>
              </a:spcBef>
              <a:buClr>
                <a:schemeClr val="tx2"/>
              </a:buClr>
              <a:buFont typeface="Wingdings" pitchFamily="2" charset="2"/>
              <a:buBlip>
                <a:blip r:embed="rId3"/>
              </a:buBlip>
            </a:pPr>
            <a:r>
              <a:rPr lang="zh-CN" altLang="en-US" sz="2800" dirty="0">
                <a:solidFill>
                  <a:srgbClr val="FF3300"/>
                </a:solidFill>
                <a:latin typeface="Arial" pitchFamily="34" charset="0"/>
                <a:ea typeface="黑体" pitchFamily="49" charset="-122"/>
              </a:rPr>
              <a:t> </a:t>
            </a:r>
            <a:r>
              <a:rPr lang="zh-CN" altLang="en-US" sz="2800" dirty="0">
                <a:latin typeface="Arial" pitchFamily="34" charset="0"/>
                <a:ea typeface="黑体" pitchFamily="49" charset="-122"/>
              </a:rPr>
              <a:t>编写业务逻辑层</a:t>
            </a:r>
          </a:p>
          <a:p>
            <a:pPr marL="742950" lvl="1" indent="-285750">
              <a:spcBef>
                <a:spcPct val="20000"/>
              </a:spcBef>
              <a:buClr>
                <a:schemeClr val="tx2"/>
              </a:buClr>
              <a:buSzPct val="80000"/>
              <a:buFont typeface="Wingdings" pitchFamily="2" charset="2"/>
              <a:buChar char="•"/>
            </a:pPr>
            <a:r>
              <a:rPr lang="zh-CN" altLang="en-US" sz="2400" dirty="0">
                <a:latin typeface="Arial" pitchFamily="34" charset="0"/>
                <a:ea typeface="黑体" pitchFamily="49" charset="-122"/>
              </a:rPr>
              <a:t>编写业务逻辑层接口</a:t>
            </a:r>
          </a:p>
          <a:p>
            <a:pPr marL="742950" lvl="1" indent="-285750">
              <a:spcBef>
                <a:spcPct val="20000"/>
              </a:spcBef>
              <a:buClr>
                <a:schemeClr val="tx2"/>
              </a:buClr>
              <a:buSzPct val="80000"/>
              <a:buFont typeface="Wingdings" pitchFamily="2" charset="2"/>
              <a:buChar char="•"/>
            </a:pPr>
            <a:endParaRPr lang="zh-CN" altLang="en-US" sz="2400" dirty="0">
              <a:latin typeface="Arial" pitchFamily="34" charset="0"/>
              <a:ea typeface="黑体" pitchFamily="49" charset="-122"/>
            </a:endParaRPr>
          </a:p>
          <a:p>
            <a:pPr marL="742950" lvl="1" indent="-285750">
              <a:spcBef>
                <a:spcPct val="20000"/>
              </a:spcBef>
              <a:buClr>
                <a:schemeClr val="tx2"/>
              </a:buClr>
              <a:buSzPct val="80000"/>
              <a:buFont typeface="Wingdings" pitchFamily="2" charset="2"/>
              <a:buChar char="•"/>
            </a:pPr>
            <a:endParaRPr lang="zh-CN" altLang="en-US" sz="2400" dirty="0">
              <a:latin typeface="Arial" pitchFamily="34" charset="0"/>
              <a:ea typeface="黑体" pitchFamily="49" charset="-122"/>
            </a:endParaRPr>
          </a:p>
          <a:p>
            <a:pPr marL="742950" lvl="1" indent="-285750">
              <a:spcBef>
                <a:spcPct val="20000"/>
              </a:spcBef>
              <a:buClr>
                <a:schemeClr val="tx2"/>
              </a:buClr>
              <a:buSzPct val="80000"/>
              <a:buFont typeface="Wingdings" pitchFamily="2" charset="2"/>
              <a:buChar char="•"/>
            </a:pPr>
            <a:endParaRPr lang="zh-CN" altLang="en-US" sz="2400" dirty="0">
              <a:latin typeface="Arial" pitchFamily="34" charset="0"/>
              <a:ea typeface="黑体" pitchFamily="49" charset="-122"/>
            </a:endParaRPr>
          </a:p>
          <a:p>
            <a:pPr marL="742950" lvl="1" indent="-285750">
              <a:spcBef>
                <a:spcPct val="20000"/>
              </a:spcBef>
              <a:buClr>
                <a:schemeClr val="tx2"/>
              </a:buClr>
              <a:buSzPct val="80000"/>
              <a:buFont typeface="Wingdings" pitchFamily="2" charset="2"/>
              <a:buChar char="•"/>
            </a:pPr>
            <a:r>
              <a:rPr lang="zh-CN" altLang="en-US" sz="2400" dirty="0">
                <a:latin typeface="Arial" pitchFamily="34" charset="0"/>
                <a:ea typeface="黑体" pitchFamily="49" charset="-122"/>
              </a:rPr>
              <a:t>编写业务逻辑层接口实现</a:t>
            </a:r>
          </a:p>
        </p:txBody>
      </p:sp>
      <p:sp>
        <p:nvSpPr>
          <p:cNvPr id="22532" name="AutoShape 13"/>
          <p:cNvSpPr>
            <a:spLocks noChangeArrowheads="1"/>
          </p:cNvSpPr>
          <p:nvPr/>
        </p:nvSpPr>
        <p:spPr bwMode="auto">
          <a:xfrm>
            <a:off x="1476375" y="4005263"/>
            <a:ext cx="6481763" cy="2097087"/>
          </a:xfrm>
          <a:prstGeom prst="roundRect">
            <a:avLst>
              <a:gd name="adj" fmla="val 6213"/>
            </a:avLst>
          </a:prstGeom>
          <a:gradFill rotWithShape="1">
            <a:gsLst>
              <a:gs pos="0">
                <a:srgbClr val="CCFFFF"/>
              </a:gs>
              <a:gs pos="100000">
                <a:srgbClr val="FFFFFF"/>
              </a:gs>
            </a:gsLst>
            <a:lin ang="5400000" scaled="1"/>
          </a:gradFill>
          <a:ln w="9525">
            <a:solidFill>
              <a:srgbClr val="008080"/>
            </a:solidFill>
            <a:round/>
            <a:headEnd/>
            <a:tailEnd/>
          </a:ln>
        </p:spPr>
        <p:txBody>
          <a:bodyPr>
            <a:spAutoFit/>
          </a:bodyPr>
          <a:lstStyle/>
          <a:p>
            <a:pPr defTabSz="533400"/>
            <a:r>
              <a:rPr lang="en-US" altLang="zh-CN" dirty="0">
                <a:latin typeface="Arial" pitchFamily="34" charset="0"/>
              </a:rPr>
              <a:t>public class </a:t>
            </a:r>
            <a:r>
              <a:rPr lang="en-US" altLang="zh-CN" dirty="0" err="1">
                <a:latin typeface="Arial" pitchFamily="34" charset="0"/>
              </a:rPr>
              <a:t>UserBizImpl</a:t>
            </a:r>
            <a:r>
              <a:rPr lang="en-US" altLang="zh-CN" dirty="0">
                <a:latin typeface="Arial" pitchFamily="34" charset="0"/>
              </a:rPr>
              <a:t> implements </a:t>
            </a:r>
            <a:r>
              <a:rPr lang="en-US" altLang="zh-CN" dirty="0" err="1">
                <a:latin typeface="Arial" pitchFamily="34" charset="0"/>
              </a:rPr>
              <a:t>UserBiz</a:t>
            </a:r>
            <a:r>
              <a:rPr lang="en-US" altLang="zh-CN" dirty="0">
                <a:latin typeface="Arial" pitchFamily="34" charset="0"/>
              </a:rPr>
              <a:t>{</a:t>
            </a:r>
          </a:p>
          <a:p>
            <a:pPr defTabSz="533400"/>
            <a:r>
              <a:rPr lang="en-US" altLang="zh-CN" dirty="0">
                <a:latin typeface="Arial" pitchFamily="34" charset="0"/>
              </a:rPr>
              <a:t>    	public </a:t>
            </a:r>
            <a:r>
              <a:rPr lang="en-US" altLang="zh-CN" dirty="0" err="1">
                <a:latin typeface="Arial" pitchFamily="34" charset="0"/>
              </a:rPr>
              <a:t>boolean</a:t>
            </a:r>
            <a:r>
              <a:rPr lang="en-US" altLang="zh-CN" dirty="0">
                <a:latin typeface="Arial" pitchFamily="34" charset="0"/>
              </a:rPr>
              <a:t> login(User user){</a:t>
            </a:r>
          </a:p>
          <a:p>
            <a:pPr defTabSz="533400"/>
            <a:r>
              <a:rPr lang="en-US" altLang="zh-CN" dirty="0">
                <a:latin typeface="Arial" pitchFamily="34" charset="0"/>
              </a:rPr>
              <a:t>        		</a:t>
            </a:r>
            <a:r>
              <a:rPr lang="en-US" altLang="zh-CN" dirty="0" err="1">
                <a:latin typeface="Arial" pitchFamily="34" charset="0"/>
              </a:rPr>
              <a:t>UserDao</a:t>
            </a:r>
            <a:r>
              <a:rPr lang="en-US" altLang="zh-CN" dirty="0">
                <a:latin typeface="Arial" pitchFamily="34" charset="0"/>
              </a:rPr>
              <a:t> </a:t>
            </a:r>
            <a:r>
              <a:rPr lang="en-US" altLang="zh-CN" dirty="0" err="1">
                <a:latin typeface="Arial" pitchFamily="34" charset="0"/>
              </a:rPr>
              <a:t>ud</a:t>
            </a:r>
            <a:r>
              <a:rPr lang="en-US" altLang="zh-CN" dirty="0">
                <a:latin typeface="Arial" pitchFamily="34" charset="0"/>
              </a:rPr>
              <a:t> = new </a:t>
            </a:r>
            <a:r>
              <a:rPr lang="en-US" altLang="zh-CN" dirty="0" err="1">
                <a:latin typeface="Arial" pitchFamily="34" charset="0"/>
              </a:rPr>
              <a:t>UserDaoImpl</a:t>
            </a:r>
            <a:r>
              <a:rPr lang="en-US" altLang="zh-CN" dirty="0">
                <a:latin typeface="Arial" pitchFamily="34" charset="0"/>
              </a:rPr>
              <a:t>();</a:t>
            </a:r>
          </a:p>
          <a:p>
            <a:pPr defTabSz="533400"/>
            <a:r>
              <a:rPr lang="en-US" altLang="zh-CN" dirty="0">
                <a:latin typeface="Arial" pitchFamily="34" charset="0"/>
              </a:rPr>
              <a:t>        		</a:t>
            </a:r>
            <a:r>
              <a:rPr lang="en-US" altLang="zh-CN" dirty="0" err="1">
                <a:latin typeface="Arial" pitchFamily="34" charset="0"/>
              </a:rPr>
              <a:t>boolean</a:t>
            </a:r>
            <a:r>
              <a:rPr lang="en-US" altLang="zh-CN" dirty="0">
                <a:latin typeface="Arial" pitchFamily="34" charset="0"/>
              </a:rPr>
              <a:t> flag = </a:t>
            </a:r>
            <a:r>
              <a:rPr lang="en-US" altLang="zh-CN" dirty="0" err="1">
                <a:latin typeface="Arial" pitchFamily="34" charset="0"/>
              </a:rPr>
              <a:t>ud.findUser</a:t>
            </a:r>
            <a:r>
              <a:rPr lang="en-US" altLang="zh-CN" dirty="0">
                <a:latin typeface="Arial" pitchFamily="34" charset="0"/>
              </a:rPr>
              <a:t>(user);</a:t>
            </a:r>
          </a:p>
          <a:p>
            <a:pPr defTabSz="533400"/>
            <a:r>
              <a:rPr lang="en-US" altLang="zh-CN" dirty="0">
                <a:latin typeface="Arial" pitchFamily="34" charset="0"/>
              </a:rPr>
              <a:t>        		return flag;</a:t>
            </a:r>
          </a:p>
          <a:p>
            <a:pPr defTabSz="533400"/>
            <a:r>
              <a:rPr lang="en-US" altLang="zh-CN" dirty="0">
                <a:latin typeface="Arial" pitchFamily="34" charset="0"/>
              </a:rPr>
              <a:t>    	}</a:t>
            </a:r>
          </a:p>
          <a:p>
            <a:pPr defTabSz="533400"/>
            <a:r>
              <a:rPr lang="en-US" altLang="zh-CN" dirty="0">
                <a:latin typeface="Arial" pitchFamily="34" charset="0"/>
              </a:rPr>
              <a:t>}</a:t>
            </a:r>
          </a:p>
        </p:txBody>
      </p:sp>
      <p:sp>
        <p:nvSpPr>
          <p:cNvPr id="793614" name="AutoShape 14"/>
          <p:cNvSpPr>
            <a:spLocks noChangeArrowheads="1"/>
          </p:cNvSpPr>
          <p:nvPr/>
        </p:nvSpPr>
        <p:spPr bwMode="auto">
          <a:xfrm>
            <a:off x="5580063" y="1268413"/>
            <a:ext cx="2232025" cy="693737"/>
          </a:xfrm>
          <a:prstGeom prst="wedgeRoundRectCallout">
            <a:avLst>
              <a:gd name="adj1" fmla="val -60384"/>
              <a:gd name="adj2" fmla="val 79292"/>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a:latin typeface="Arial" pitchFamily="34" charset="0"/>
                <a:ea typeface="黑体" pitchFamily="49" charset="-122"/>
              </a:rPr>
              <a:t>业务逻辑通常以</a:t>
            </a:r>
            <a:r>
              <a:rPr lang="en-US" altLang="zh-CN">
                <a:latin typeface="Arial" pitchFamily="34" charset="0"/>
                <a:ea typeface="黑体" pitchFamily="49" charset="-122"/>
              </a:rPr>
              <a:t>Biz</a:t>
            </a:r>
            <a:r>
              <a:rPr lang="zh-CN" altLang="en-US">
                <a:latin typeface="Arial" pitchFamily="34" charset="0"/>
                <a:ea typeface="黑体" pitchFamily="49" charset="-122"/>
              </a:rPr>
              <a:t>命名</a:t>
            </a:r>
          </a:p>
        </p:txBody>
      </p:sp>
      <p:sp>
        <p:nvSpPr>
          <p:cNvPr id="793615" name="AutoShape 15"/>
          <p:cNvSpPr>
            <a:spLocks noChangeArrowheads="1"/>
          </p:cNvSpPr>
          <p:nvPr/>
        </p:nvSpPr>
        <p:spPr bwMode="auto">
          <a:xfrm>
            <a:off x="6443663" y="5013325"/>
            <a:ext cx="2232025" cy="693738"/>
          </a:xfrm>
          <a:prstGeom prst="wedgeRoundRectCallout">
            <a:avLst>
              <a:gd name="adj1" fmla="val -74042"/>
              <a:gd name="adj2" fmla="val -40389"/>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a:latin typeface="Arial" pitchFamily="34" charset="0"/>
                <a:ea typeface="黑体" pitchFamily="49" charset="-122"/>
              </a:rPr>
              <a:t>在业务逻辑层中调用数据访问层</a:t>
            </a: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3614"/>
                                        </p:tgtEl>
                                        <p:attrNameLst>
                                          <p:attrName>style.visibility</p:attrName>
                                        </p:attrNameLst>
                                      </p:cBhvr>
                                      <p:to>
                                        <p:strVal val="visible"/>
                                      </p:to>
                                    </p:set>
                                    <p:animEffect transition="in" filter="wipe(left)">
                                      <p:cBhvr>
                                        <p:cTn id="7" dur="500"/>
                                        <p:tgtEl>
                                          <p:spTgt spid="7936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93615"/>
                                        </p:tgtEl>
                                        <p:attrNameLst>
                                          <p:attrName>style.visibility</p:attrName>
                                        </p:attrNameLst>
                                      </p:cBhvr>
                                      <p:to>
                                        <p:strVal val="visible"/>
                                      </p:to>
                                    </p:set>
                                    <p:animEffect transition="in" filter="wipe(left)">
                                      <p:cBhvr>
                                        <p:cTn id="11" dur="500"/>
                                        <p:tgtEl>
                                          <p:spTgt spid="793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14" grpId="0" animBg="1"/>
      <p:bldP spid="7936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normAutofit/>
          </a:bodyPr>
          <a:lstStyle/>
          <a:p>
            <a:pPr algn="r"/>
            <a:r>
              <a:rPr lang="en-US" altLang="zh-CN" sz="2800" dirty="0" err="1">
                <a:ea typeface="黑体" pitchFamily="49" charset="-122"/>
              </a:rPr>
              <a:t>mvc</a:t>
            </a:r>
            <a:r>
              <a:rPr lang="zh-CN" altLang="en-US" sz="2800" dirty="0">
                <a:ea typeface="黑体" pitchFamily="49" charset="-122"/>
              </a:rPr>
              <a:t>实现用户登录</a:t>
            </a:r>
            <a:r>
              <a:rPr lang="en-US" altLang="zh-CN" sz="2800" dirty="0">
                <a:ea typeface="黑体" pitchFamily="49" charset="-122"/>
              </a:rPr>
              <a:t>4-4</a:t>
            </a:r>
            <a:endParaRPr lang="zh-CN" altLang="en-US" sz="2800" dirty="0">
              <a:ea typeface="黑体" pitchFamily="49" charset="-122"/>
            </a:endParaRPr>
          </a:p>
        </p:txBody>
      </p:sp>
      <p:sp>
        <p:nvSpPr>
          <p:cNvPr id="24578" name="Rectangle 4"/>
          <p:cNvSpPr>
            <a:spLocks noChangeArrowheads="1"/>
          </p:cNvSpPr>
          <p:nvPr/>
        </p:nvSpPr>
        <p:spPr bwMode="auto">
          <a:xfrm>
            <a:off x="684213" y="1125538"/>
            <a:ext cx="8229600" cy="576262"/>
          </a:xfrm>
          <a:prstGeom prst="rect">
            <a:avLst/>
          </a:prstGeom>
          <a:noFill/>
          <a:ln w="9525">
            <a:noFill/>
            <a:miter lim="800000"/>
            <a:headEnd/>
            <a:tailEnd/>
          </a:ln>
        </p:spPr>
        <p:txBody>
          <a:bodyPr/>
          <a:lstStyle/>
          <a:p>
            <a:pPr marL="342900" indent="-342900">
              <a:spcBef>
                <a:spcPct val="20000"/>
              </a:spcBef>
              <a:buClr>
                <a:schemeClr val="tx2"/>
              </a:buClr>
              <a:buFont typeface="Wingdings" pitchFamily="2" charset="2"/>
              <a:buBlip>
                <a:blip r:embed="rId3"/>
              </a:buBlip>
            </a:pPr>
            <a:r>
              <a:rPr lang="zh-CN" altLang="en-US" sz="2800" dirty="0">
                <a:solidFill>
                  <a:srgbClr val="FF3300"/>
                </a:solidFill>
                <a:latin typeface="Arial" pitchFamily="34" charset="0"/>
                <a:ea typeface="黑体" pitchFamily="49" charset="-122"/>
              </a:rPr>
              <a:t> </a:t>
            </a:r>
            <a:r>
              <a:rPr lang="zh-CN" altLang="en-US" sz="2800" dirty="0">
                <a:latin typeface="Arial" pitchFamily="34" charset="0"/>
                <a:ea typeface="黑体" pitchFamily="49" charset="-122"/>
              </a:rPr>
              <a:t>编写表示层</a:t>
            </a:r>
          </a:p>
          <a:p>
            <a:pPr marL="742950" lvl="1" indent="-285750">
              <a:spcBef>
                <a:spcPct val="20000"/>
              </a:spcBef>
              <a:buClr>
                <a:schemeClr val="tx2"/>
              </a:buClr>
              <a:buSzPct val="80000"/>
              <a:buFont typeface="Wingdings" pitchFamily="2" charset="2"/>
              <a:buChar char="•"/>
            </a:pPr>
            <a:r>
              <a:rPr lang="en-US" altLang="zh-CN" sz="2400" dirty="0">
                <a:latin typeface="Arial" pitchFamily="34" charset="0"/>
                <a:ea typeface="黑体" pitchFamily="49" charset="-122"/>
              </a:rPr>
              <a:t>JSP</a:t>
            </a:r>
            <a:r>
              <a:rPr lang="zh-CN" altLang="en-US" sz="2400" dirty="0">
                <a:latin typeface="Arial" pitchFamily="34" charset="0"/>
                <a:ea typeface="黑体" pitchFamily="49" charset="-122"/>
              </a:rPr>
              <a:t>页面调用业务逻辑层</a:t>
            </a:r>
          </a:p>
        </p:txBody>
      </p:sp>
      <p:grpSp>
        <p:nvGrpSpPr>
          <p:cNvPr id="2" name="Group 5"/>
          <p:cNvGrpSpPr>
            <a:grpSpLocks/>
          </p:cNvGrpSpPr>
          <p:nvPr/>
        </p:nvGrpSpPr>
        <p:grpSpPr bwMode="auto">
          <a:xfrm>
            <a:off x="2411413" y="6237288"/>
            <a:ext cx="4032250" cy="463550"/>
            <a:chOff x="1111" y="3918"/>
            <a:chExt cx="2540" cy="292"/>
          </a:xfrm>
        </p:grpSpPr>
        <p:sp>
          <p:nvSpPr>
            <p:cNvPr id="24580" name="AutoShape 6"/>
            <p:cNvSpPr>
              <a:spLocks noChangeArrowheads="1"/>
            </p:cNvSpPr>
            <p:nvPr/>
          </p:nvSpPr>
          <p:spPr bwMode="auto">
            <a:xfrm>
              <a:off x="1111" y="3918"/>
              <a:ext cx="2540" cy="272"/>
            </a:xfrm>
            <a:prstGeom prst="flowChartAlternateProcess">
              <a:avLst/>
            </a:prstGeom>
            <a:gradFill rotWithShape="1">
              <a:gsLst>
                <a:gs pos="0">
                  <a:schemeClr val="bg1"/>
                </a:gs>
                <a:gs pos="100000">
                  <a:srgbClr val="A1DFED"/>
                </a:gs>
              </a:gsLst>
              <a:lin ang="5400000" scaled="1"/>
            </a:gradFill>
            <a:ln w="31750">
              <a:solidFill>
                <a:srgbClr val="008080"/>
              </a:solidFill>
              <a:miter lim="800000"/>
              <a:headEnd/>
              <a:tailEnd/>
            </a:ln>
            <a:effectLst>
              <a:prstShdw prst="shdw13" dist="53882" dir="13500000">
                <a:srgbClr val="1C99C6">
                  <a:alpha val="50000"/>
                </a:srgbClr>
              </a:prstShdw>
            </a:effectLst>
          </p:spPr>
          <p:txBody>
            <a:bodyPr wrap="none" anchor="ctr"/>
            <a:lstStyle/>
            <a:p>
              <a:endParaRPr lang="zh-CN" altLang="en-US">
                <a:latin typeface="Arial" pitchFamily="34" charset="0"/>
              </a:endParaRPr>
            </a:p>
          </p:txBody>
        </p:sp>
        <p:pic>
          <p:nvPicPr>
            <p:cNvPr id="24581" name="Picture 7" descr="说话气泡new"/>
            <p:cNvPicPr>
              <a:picLocks noChangeAspect="1" noChangeArrowheads="1"/>
            </p:cNvPicPr>
            <p:nvPr/>
          </p:nvPicPr>
          <p:blipFill>
            <a:blip r:embed="rId4" cstate="print"/>
            <a:srcRect/>
            <a:stretch>
              <a:fillRect/>
            </a:stretch>
          </p:blipFill>
          <p:spPr bwMode="auto">
            <a:xfrm>
              <a:off x="1147" y="3918"/>
              <a:ext cx="418" cy="292"/>
            </a:xfrm>
            <a:prstGeom prst="rect">
              <a:avLst/>
            </a:prstGeom>
            <a:noFill/>
            <a:ln w="9525">
              <a:noFill/>
              <a:miter lim="800000"/>
              <a:headEnd/>
              <a:tailEnd/>
            </a:ln>
            <a:effectLst>
              <a:prstShdw prst="shdw13" dist="12700" dir="10800000">
                <a:srgbClr val="0099FF">
                  <a:alpha val="50000"/>
                </a:srgbClr>
              </a:prstShdw>
            </a:effectLst>
          </p:spPr>
        </p:pic>
        <p:sp>
          <p:nvSpPr>
            <p:cNvPr id="24582" name="Text Box 8"/>
            <p:cNvSpPr txBox="1">
              <a:spLocks noChangeArrowheads="1"/>
            </p:cNvSpPr>
            <p:nvPr/>
          </p:nvSpPr>
          <p:spPr bwMode="auto">
            <a:xfrm>
              <a:off x="1383" y="3929"/>
              <a:ext cx="2132" cy="231"/>
            </a:xfrm>
            <a:prstGeom prst="rect">
              <a:avLst/>
            </a:prstGeom>
            <a:noFill/>
            <a:ln w="19050">
              <a:noFill/>
              <a:miter lim="800000"/>
              <a:headEnd/>
              <a:tailEnd/>
            </a:ln>
          </p:spPr>
          <p:txBody>
            <a:bodyPr>
              <a:spAutoFit/>
            </a:bodyPr>
            <a:lstStyle/>
            <a:p>
              <a:r>
                <a:rPr lang="zh-CN" altLang="en-US">
                  <a:latin typeface="Arial" pitchFamily="34" charset="0"/>
                  <a:ea typeface="黑体" pitchFamily="49" charset="-122"/>
                </a:rPr>
                <a:t>演示示例：分层实现用户登录</a:t>
              </a:r>
            </a:p>
          </p:txBody>
        </p:sp>
      </p:grpSp>
      <p:sp>
        <p:nvSpPr>
          <p:cNvPr id="24583" name="AutoShape 9"/>
          <p:cNvSpPr>
            <a:spLocks noChangeArrowheads="1"/>
          </p:cNvSpPr>
          <p:nvPr/>
        </p:nvSpPr>
        <p:spPr bwMode="auto">
          <a:xfrm>
            <a:off x="1120775" y="2060575"/>
            <a:ext cx="6575425" cy="4662488"/>
          </a:xfrm>
          <a:prstGeom prst="roundRect">
            <a:avLst>
              <a:gd name="adj" fmla="val 6213"/>
            </a:avLst>
          </a:prstGeom>
          <a:gradFill rotWithShape="1">
            <a:gsLst>
              <a:gs pos="0">
                <a:srgbClr val="CCFFFF"/>
              </a:gs>
              <a:gs pos="100000">
                <a:srgbClr val="FFFFFF"/>
              </a:gs>
            </a:gsLst>
            <a:lin ang="5400000" scaled="1"/>
          </a:gradFill>
          <a:ln w="9525">
            <a:solidFill>
              <a:srgbClr val="008080"/>
            </a:solidFill>
            <a:round/>
            <a:headEnd/>
            <a:tailEnd/>
          </a:ln>
        </p:spPr>
        <p:txBody>
          <a:bodyPr>
            <a:spAutoFit/>
          </a:bodyPr>
          <a:lstStyle/>
          <a:p>
            <a:r>
              <a:rPr lang="fr-FR" altLang="zh-CN">
                <a:latin typeface="Arial" pitchFamily="34" charset="0"/>
              </a:rPr>
              <a:t>&lt;%@page import="org.jbit.bean.*" %&gt;</a:t>
            </a:r>
          </a:p>
          <a:p>
            <a:r>
              <a:rPr lang="fr-FR" altLang="zh-CN">
                <a:latin typeface="Arial" pitchFamily="34" charset="0"/>
              </a:rPr>
              <a:t>&lt;%@page import="org.jbit.biz.*" %&gt;</a:t>
            </a:r>
          </a:p>
          <a:p>
            <a:r>
              <a:rPr lang="fr-FR" altLang="zh-CN">
                <a:latin typeface="Arial" pitchFamily="34" charset="0"/>
              </a:rPr>
              <a:t>&lt;%@page import="org.jbit.biz.impl.*" %&gt;</a:t>
            </a:r>
            <a:endParaRPr lang="en-US" altLang="zh-CN">
              <a:latin typeface="Arial" pitchFamily="34" charset="0"/>
            </a:endParaRPr>
          </a:p>
          <a:p>
            <a:r>
              <a:rPr lang="en-US" altLang="zh-CN">
                <a:latin typeface="Arial" pitchFamily="34" charset="0"/>
              </a:rPr>
              <a:t>&lt;%</a:t>
            </a:r>
          </a:p>
          <a:p>
            <a:r>
              <a:rPr lang="en-US" altLang="zh-CN">
                <a:latin typeface="Arial" pitchFamily="34" charset="0"/>
              </a:rPr>
              <a:t>    String uname=request.getParameter("user");</a:t>
            </a:r>
          </a:p>
          <a:p>
            <a:r>
              <a:rPr lang="en-US" altLang="zh-CN">
                <a:latin typeface="Arial" pitchFamily="34" charset="0"/>
              </a:rPr>
              <a:t>    String upwd=request.getParameter("pwd");</a:t>
            </a:r>
          </a:p>
          <a:p>
            <a:r>
              <a:rPr lang="en-US" altLang="zh-CN">
                <a:latin typeface="Arial" pitchFamily="34" charset="0"/>
              </a:rPr>
              <a:t>    User user = new User();</a:t>
            </a:r>
          </a:p>
          <a:p>
            <a:r>
              <a:rPr lang="en-US" altLang="zh-CN">
                <a:latin typeface="Arial" pitchFamily="34" charset="0"/>
              </a:rPr>
              <a:t>    user.setUsername(uname);</a:t>
            </a:r>
          </a:p>
          <a:p>
            <a:r>
              <a:rPr lang="en-US" altLang="zh-CN">
                <a:latin typeface="Arial" pitchFamily="34" charset="0"/>
              </a:rPr>
              <a:t>    user.setPassword(upwd);</a:t>
            </a:r>
          </a:p>
          <a:p>
            <a:r>
              <a:rPr lang="en-US" altLang="zh-CN">
                <a:latin typeface="Arial" pitchFamily="34" charset="0"/>
              </a:rPr>
              <a:t>    </a:t>
            </a:r>
            <a:r>
              <a:rPr lang="en-US" altLang="zh-CN">
                <a:solidFill>
                  <a:srgbClr val="0000CC"/>
                </a:solidFill>
                <a:latin typeface="Arial" pitchFamily="34" charset="0"/>
              </a:rPr>
              <a:t>UserBiz ub = new UserBizImpl();</a:t>
            </a:r>
          </a:p>
          <a:p>
            <a:r>
              <a:rPr lang="en-US" altLang="zh-CN">
                <a:solidFill>
                  <a:srgbClr val="0000CC"/>
                </a:solidFill>
                <a:latin typeface="Arial" pitchFamily="34" charset="0"/>
              </a:rPr>
              <a:t>    boolean flag = ub.login(user);</a:t>
            </a:r>
          </a:p>
          <a:p>
            <a:r>
              <a:rPr lang="en-US" altLang="zh-CN">
                <a:latin typeface="Arial" pitchFamily="34" charset="0"/>
              </a:rPr>
              <a:t>    if(flag)</a:t>
            </a:r>
          </a:p>
          <a:p>
            <a:r>
              <a:rPr lang="en-US" altLang="zh-CN">
                <a:latin typeface="Arial" pitchFamily="34" charset="0"/>
              </a:rPr>
              <a:t>        response.sendRedirect("welcome.jsp");	</a:t>
            </a:r>
          </a:p>
          <a:p>
            <a:r>
              <a:rPr lang="en-US" altLang="zh-CN">
                <a:latin typeface="Arial" pitchFamily="34" charset="0"/>
              </a:rPr>
              <a:t>    else</a:t>
            </a:r>
          </a:p>
          <a:p>
            <a:r>
              <a:rPr lang="en-US" altLang="zh-CN">
                <a:latin typeface="Arial" pitchFamily="34" charset="0"/>
              </a:rPr>
              <a:t>        response.sendRedirect("login.jsp");</a:t>
            </a:r>
          </a:p>
          <a:p>
            <a:r>
              <a:rPr lang="en-US" altLang="zh-CN">
                <a:latin typeface="Arial" pitchFamily="34" charset="0"/>
              </a:rPr>
              <a:t>%&gt;</a:t>
            </a:r>
          </a:p>
        </p:txBody>
      </p:sp>
      <p:sp>
        <p:nvSpPr>
          <p:cNvPr id="823307" name="AutoShape 11"/>
          <p:cNvSpPr>
            <a:spLocks noChangeArrowheads="1"/>
          </p:cNvSpPr>
          <p:nvPr/>
        </p:nvSpPr>
        <p:spPr bwMode="auto">
          <a:xfrm>
            <a:off x="5651500" y="3933825"/>
            <a:ext cx="2232025" cy="693738"/>
          </a:xfrm>
          <a:prstGeom prst="wedgeRoundRectCallout">
            <a:avLst>
              <a:gd name="adj1" fmla="val -82574"/>
              <a:gd name="adj2" fmla="val 49315"/>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anchorCtr="1">
            <a:spAutoFit/>
          </a:bodyPr>
          <a:lstStyle/>
          <a:p>
            <a:r>
              <a:rPr lang="zh-CN" altLang="en-US" dirty="0">
                <a:latin typeface="Arial" pitchFamily="34" charset="0"/>
                <a:ea typeface="黑体" pitchFamily="49" charset="-122"/>
              </a:rPr>
              <a:t>表示层只与业务逻辑层发生联系</a:t>
            </a: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23307"/>
                                        </p:tgtEl>
                                        <p:attrNameLst>
                                          <p:attrName>style.visibility</p:attrName>
                                        </p:attrNameLst>
                                      </p:cBhvr>
                                      <p:to>
                                        <p:strVal val="visible"/>
                                      </p:to>
                                    </p:set>
                                    <p:animEffect transition="in" filter="wipe(left)">
                                      <p:cBhvr>
                                        <p:cTn id="7" dur="500"/>
                                        <p:tgtEl>
                                          <p:spTgt spid="823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0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p:txBody>
          <a:bodyPr>
            <a:normAutofit/>
          </a:bodyPr>
          <a:lstStyle/>
          <a:p>
            <a:pPr algn="r"/>
            <a:r>
              <a:rPr lang="zh-CN" altLang="en-US" sz="2800" dirty="0">
                <a:latin typeface="黑体" pitchFamily="49" charset="-122"/>
                <a:ea typeface="黑体" pitchFamily="49" charset="-122"/>
                <a:sym typeface="Arial" pitchFamily="34" charset="0"/>
              </a:rPr>
              <a:t>练习</a:t>
            </a:r>
            <a:r>
              <a:rPr lang="en-US" altLang="zh-CN" sz="2800" dirty="0">
                <a:latin typeface="黑体" pitchFamily="49" charset="-122"/>
                <a:ea typeface="黑体" pitchFamily="49" charset="-122"/>
                <a:sym typeface="Arial" pitchFamily="34" charset="0"/>
              </a:rPr>
              <a:t>——</a:t>
            </a:r>
            <a:r>
              <a:rPr lang="zh-CN" altLang="zh-CN" sz="2800" dirty="0">
                <a:latin typeface="黑体" pitchFamily="49" charset="-122"/>
                <a:ea typeface="黑体" pitchFamily="49" charset="-122"/>
                <a:sym typeface="Arial" pitchFamily="34" charset="0"/>
              </a:rPr>
              <a:t>完成购物车</a:t>
            </a:r>
          </a:p>
        </p:txBody>
      </p:sp>
      <p:sp>
        <p:nvSpPr>
          <p:cNvPr id="32770" name="文本框 3"/>
          <p:cNvSpPr txBox="1">
            <a:spLocks noChangeArrowheads="1"/>
          </p:cNvSpPr>
          <p:nvPr/>
        </p:nvSpPr>
        <p:spPr bwMode="auto">
          <a:xfrm>
            <a:off x="827584" y="1595074"/>
            <a:ext cx="5200650" cy="2062103"/>
          </a:xfrm>
          <a:prstGeom prst="rect">
            <a:avLst/>
          </a:prstGeom>
          <a:noFill/>
          <a:ln w="9525">
            <a:noFill/>
            <a:miter lim="800000"/>
            <a:headEnd/>
            <a:tailEnd/>
          </a:ln>
        </p:spPr>
        <p:txBody>
          <a:bodyPr>
            <a:spAutoFit/>
          </a:bodyPr>
          <a:lstStyle/>
          <a:p>
            <a:r>
              <a:rPr lang="zh-CN" altLang="en-US" sz="3200" b="1" dirty="0">
                <a:latin typeface="Arial" pitchFamily="34" charset="0"/>
              </a:rPr>
              <a:t>需求说明：</a:t>
            </a:r>
          </a:p>
          <a:p>
            <a:r>
              <a:rPr lang="en-US" altLang="zh-CN" sz="2400" dirty="0">
                <a:latin typeface="Arial" pitchFamily="34" charset="0"/>
              </a:rPr>
              <a:t>1.</a:t>
            </a:r>
            <a:r>
              <a:rPr lang="zh-CN" altLang="en-US" sz="2400" dirty="0">
                <a:latin typeface="Arial" pitchFamily="34" charset="0"/>
              </a:rPr>
              <a:t>使用</a:t>
            </a:r>
            <a:r>
              <a:rPr lang="en-US" altLang="zh-CN" sz="2400" dirty="0">
                <a:latin typeface="Arial" pitchFamily="34" charset="0"/>
              </a:rPr>
              <a:t>MVC</a:t>
            </a:r>
            <a:endParaRPr lang="zh-CN" altLang="en-US" sz="2400" dirty="0">
              <a:latin typeface="Arial" pitchFamily="34" charset="0"/>
            </a:endParaRPr>
          </a:p>
          <a:p>
            <a:r>
              <a:rPr lang="en-US" altLang="zh-CN" sz="2400" dirty="0">
                <a:latin typeface="Arial" pitchFamily="34" charset="0"/>
              </a:rPr>
              <a:t>2.</a:t>
            </a:r>
            <a:r>
              <a:rPr lang="zh-CN" altLang="en-US" sz="2400" dirty="0">
                <a:latin typeface="Arial" pitchFamily="34" charset="0"/>
              </a:rPr>
              <a:t>将购物的物品存放在</a:t>
            </a:r>
            <a:r>
              <a:rPr lang="en-US" altLang="zh-CN" sz="2400" dirty="0">
                <a:latin typeface="Arial" pitchFamily="34" charset="0"/>
              </a:rPr>
              <a:t>session</a:t>
            </a:r>
          </a:p>
          <a:p>
            <a:r>
              <a:rPr lang="en-US" altLang="zh-CN" sz="2400" dirty="0">
                <a:latin typeface="Arial" pitchFamily="34" charset="0"/>
              </a:rPr>
              <a:t>3.</a:t>
            </a:r>
            <a:r>
              <a:rPr lang="zh-CN" altLang="en-US" sz="2400" dirty="0">
                <a:latin typeface="Arial" pitchFamily="34" charset="0"/>
              </a:rPr>
              <a:t>完成对购物车的添加、删除、清空、恢复</a:t>
            </a:r>
          </a:p>
        </p:txBody>
      </p:sp>
      <p:pic>
        <p:nvPicPr>
          <p:cNvPr id="32771" name="Picture 9" descr="时间2"/>
          <p:cNvPicPr>
            <a:picLocks noChangeAspect="1" noChangeArrowheads="1"/>
          </p:cNvPicPr>
          <p:nvPr/>
        </p:nvPicPr>
        <p:blipFill>
          <a:blip r:embed="rId2" cstate="print"/>
          <a:srcRect/>
          <a:stretch>
            <a:fillRect/>
          </a:stretch>
        </p:blipFill>
        <p:spPr bwMode="auto">
          <a:xfrm>
            <a:off x="6964363" y="1039813"/>
            <a:ext cx="2179637" cy="1177925"/>
          </a:xfrm>
          <a:prstGeom prst="rect">
            <a:avLst/>
          </a:prstGeom>
          <a:noFill/>
          <a:ln w="9525">
            <a:noFill/>
            <a:miter lim="800000"/>
            <a:headEnd/>
            <a:tailEnd/>
          </a:ln>
        </p:spPr>
      </p:pic>
      <p:sp>
        <p:nvSpPr>
          <p:cNvPr id="32772" name="Text Box 10"/>
          <p:cNvSpPr>
            <a:spLocks noChangeArrowheads="1"/>
          </p:cNvSpPr>
          <p:nvPr/>
        </p:nvSpPr>
        <p:spPr bwMode="auto">
          <a:xfrm>
            <a:off x="7108825" y="1554163"/>
            <a:ext cx="1198563" cy="581025"/>
          </a:xfrm>
          <a:prstGeom prst="rect">
            <a:avLst/>
          </a:prstGeom>
          <a:noFill/>
          <a:ln w="9525">
            <a:noFill/>
            <a:miter lim="800000"/>
            <a:headEnd/>
            <a:tailEnd/>
          </a:ln>
        </p:spPr>
        <p:txBody>
          <a:bodyPr wrap="none">
            <a:spAutoFit/>
          </a:bodyPr>
          <a:lstStyle/>
          <a:p>
            <a:r>
              <a:rPr lang="zh-CN" altLang="en-US" sz="1600">
                <a:solidFill>
                  <a:srgbClr val="CC3300"/>
                </a:solidFill>
                <a:latin typeface="微软雅黑" pitchFamily="34" charset="-122"/>
                <a:ea typeface="微软雅黑" pitchFamily="34" charset="-122"/>
                <a:sym typeface="微软雅黑" pitchFamily="34" charset="-122"/>
              </a:rPr>
              <a:t>实践时间：</a:t>
            </a:r>
          </a:p>
          <a:p>
            <a:r>
              <a:rPr lang="zh-CN" altLang="en-US" sz="1600">
                <a:solidFill>
                  <a:srgbClr val="CC3300"/>
                </a:solidFill>
                <a:latin typeface="微软雅黑" pitchFamily="34" charset="-122"/>
                <a:ea typeface="微软雅黑" pitchFamily="34" charset="-122"/>
                <a:sym typeface="微软雅黑" pitchFamily="34" charset="-122"/>
              </a:rPr>
              <a:t>3</a:t>
            </a:r>
            <a:r>
              <a:rPr lang="en-US" altLang="zh-CN" sz="1600">
                <a:solidFill>
                  <a:srgbClr val="CC3300"/>
                </a:solidFill>
                <a:latin typeface="微软雅黑" pitchFamily="34" charset="-122"/>
                <a:ea typeface="微软雅黑" pitchFamily="34" charset="-122"/>
                <a:sym typeface="微软雅黑" pitchFamily="34" charset="-122"/>
              </a:rPr>
              <a:t>5</a:t>
            </a:r>
            <a:r>
              <a:rPr lang="zh-CN" altLang="en-US" sz="1600">
                <a:solidFill>
                  <a:srgbClr val="CC3300"/>
                </a:solidFill>
                <a:latin typeface="微软雅黑" pitchFamily="34" charset="-122"/>
                <a:ea typeface="微软雅黑" pitchFamily="34" charset="-122"/>
                <a:sym typeface="微软雅黑" pitchFamily="34" charset="-122"/>
              </a:rPr>
              <a:t>分钟</a:t>
            </a:r>
            <a:endParaRPr lang="zh-CN" altLang="en-US">
              <a:latin typeface="Arial" pitchFamily="34" charset="0"/>
            </a:endParaRPr>
          </a:p>
        </p:txBody>
      </p:sp>
    </p:spTree>
  </p:cSld>
  <p:clrMapOvr>
    <a:masterClrMapping/>
  </p:clrMapOvr>
  <p:transition spd="med">
    <p:newsfla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6605588" y="1844675"/>
            <a:ext cx="2179637" cy="1179513"/>
            <a:chOff x="395288" y="2143125"/>
            <a:chExt cx="2179637" cy="1179513"/>
          </a:xfrm>
        </p:grpSpPr>
        <p:pic>
          <p:nvPicPr>
            <p:cNvPr id="7170" name="Picture 7" descr="时间"/>
            <p:cNvPicPr>
              <a:picLocks noChangeAspect="1" noChangeArrowheads="1"/>
            </p:cNvPicPr>
            <p:nvPr/>
          </p:nvPicPr>
          <p:blipFill>
            <a:blip r:embed="rId2" cstate="print"/>
            <a:srcRect/>
            <a:stretch>
              <a:fillRect/>
            </a:stretch>
          </p:blipFill>
          <p:spPr bwMode="auto">
            <a:xfrm>
              <a:off x="395288" y="2143125"/>
              <a:ext cx="2179637" cy="1179513"/>
            </a:xfrm>
            <a:prstGeom prst="rect">
              <a:avLst/>
            </a:prstGeom>
            <a:noFill/>
            <a:ln w="9525">
              <a:noFill/>
              <a:miter lim="800000"/>
              <a:headEnd/>
              <a:tailEnd/>
            </a:ln>
          </p:spPr>
        </p:pic>
        <p:sp>
          <p:nvSpPr>
            <p:cNvPr id="7171" name="Text Box 8"/>
            <p:cNvSpPr>
              <a:spLocks noChangeArrowheads="1"/>
            </p:cNvSpPr>
            <p:nvPr/>
          </p:nvSpPr>
          <p:spPr bwMode="auto">
            <a:xfrm>
              <a:off x="468313" y="2628900"/>
              <a:ext cx="1210588" cy="584775"/>
            </a:xfrm>
            <a:prstGeom prst="rect">
              <a:avLst/>
            </a:prstGeom>
            <a:noFill/>
            <a:ln w="9525">
              <a:noFill/>
              <a:miter lim="800000"/>
              <a:headEnd/>
              <a:tailEnd/>
            </a:ln>
          </p:spPr>
          <p:txBody>
            <a:bodyPr wrap="none">
              <a:spAutoFit/>
            </a:bodyPr>
            <a:lstStyle/>
            <a:p>
              <a:r>
                <a:rPr lang="zh-CN" altLang="en-US" sz="1600">
                  <a:solidFill>
                    <a:schemeClr val="hlink"/>
                  </a:solidFill>
                  <a:latin typeface="微软雅黑" pitchFamily="34" charset="-122"/>
                  <a:ea typeface="微软雅黑" pitchFamily="34" charset="-122"/>
                  <a:sym typeface="微软雅黑" pitchFamily="34" charset="-122"/>
                </a:rPr>
                <a:t>讲解时间：</a:t>
              </a:r>
            </a:p>
            <a:p>
              <a:r>
                <a:rPr lang="en-US" altLang="zh-CN" sz="1600">
                  <a:solidFill>
                    <a:schemeClr val="hlink"/>
                  </a:solidFill>
                  <a:latin typeface="微软雅黑" pitchFamily="34" charset="-122"/>
                  <a:ea typeface="微软雅黑" pitchFamily="34" charset="-122"/>
                  <a:sym typeface="微软雅黑" pitchFamily="34" charset="-122"/>
                </a:rPr>
                <a:t>3</a:t>
              </a:r>
              <a:r>
                <a:rPr lang="zh-CN" altLang="en-US" sz="1600">
                  <a:solidFill>
                    <a:schemeClr val="hlink"/>
                  </a:solidFill>
                  <a:latin typeface="微软雅黑" pitchFamily="34" charset="-122"/>
                  <a:ea typeface="微软雅黑" pitchFamily="34" charset="-122"/>
                  <a:sym typeface="微软雅黑" pitchFamily="34" charset="-122"/>
                </a:rPr>
                <a:t>5分钟</a:t>
              </a:r>
              <a:endParaRPr lang="zh-CN" altLang="en-US">
                <a:latin typeface="Arial" pitchFamily="34" charset="0"/>
              </a:endParaRPr>
            </a:p>
          </p:txBody>
        </p:sp>
      </p:grpSp>
      <p:grpSp>
        <p:nvGrpSpPr>
          <p:cNvPr id="3" name="组合 4"/>
          <p:cNvGrpSpPr>
            <a:grpSpLocks/>
          </p:cNvGrpSpPr>
          <p:nvPr/>
        </p:nvGrpSpPr>
        <p:grpSpPr bwMode="auto">
          <a:xfrm>
            <a:off x="6605588" y="3500438"/>
            <a:ext cx="2179637" cy="1177925"/>
            <a:chOff x="6562725" y="3762375"/>
            <a:chExt cx="2179638" cy="1177925"/>
          </a:xfrm>
        </p:grpSpPr>
        <p:pic>
          <p:nvPicPr>
            <p:cNvPr id="7173" name="Picture 9" descr="时间2"/>
            <p:cNvPicPr>
              <a:picLocks noChangeAspect="1" noChangeArrowheads="1"/>
            </p:cNvPicPr>
            <p:nvPr/>
          </p:nvPicPr>
          <p:blipFill>
            <a:blip r:embed="rId3" cstate="print"/>
            <a:srcRect/>
            <a:stretch>
              <a:fillRect/>
            </a:stretch>
          </p:blipFill>
          <p:spPr bwMode="auto">
            <a:xfrm>
              <a:off x="6562725" y="3762375"/>
              <a:ext cx="2179638" cy="1177925"/>
            </a:xfrm>
            <a:prstGeom prst="rect">
              <a:avLst/>
            </a:prstGeom>
            <a:noFill/>
            <a:ln w="9525">
              <a:noFill/>
              <a:miter lim="800000"/>
              <a:headEnd/>
              <a:tailEnd/>
            </a:ln>
          </p:spPr>
        </p:pic>
        <p:sp>
          <p:nvSpPr>
            <p:cNvPr id="7174" name="Text Box 10"/>
            <p:cNvSpPr>
              <a:spLocks noChangeArrowheads="1"/>
            </p:cNvSpPr>
            <p:nvPr/>
          </p:nvSpPr>
          <p:spPr bwMode="auto">
            <a:xfrm>
              <a:off x="6708775" y="4276725"/>
              <a:ext cx="1210588" cy="584775"/>
            </a:xfrm>
            <a:prstGeom prst="rect">
              <a:avLst/>
            </a:prstGeom>
            <a:noFill/>
            <a:ln w="9525">
              <a:noFill/>
              <a:miter lim="800000"/>
              <a:headEnd/>
              <a:tailEnd/>
            </a:ln>
          </p:spPr>
          <p:txBody>
            <a:bodyPr wrap="none">
              <a:spAutoFit/>
            </a:bodyPr>
            <a:lstStyle/>
            <a:p>
              <a:r>
                <a:rPr lang="zh-CN" altLang="en-US" sz="1600">
                  <a:solidFill>
                    <a:srgbClr val="CC3300"/>
                  </a:solidFill>
                  <a:latin typeface="微软雅黑" pitchFamily="34" charset="-122"/>
                  <a:ea typeface="微软雅黑" pitchFamily="34" charset="-122"/>
                  <a:sym typeface="微软雅黑" pitchFamily="34" charset="-122"/>
                </a:rPr>
                <a:t>实践时间：</a:t>
              </a:r>
            </a:p>
            <a:p>
              <a:r>
                <a:rPr lang="en-US" altLang="zh-CN" sz="1600">
                  <a:solidFill>
                    <a:srgbClr val="CC3300"/>
                  </a:solidFill>
                  <a:latin typeface="微软雅黑" pitchFamily="34" charset="-122"/>
                  <a:ea typeface="微软雅黑" pitchFamily="34" charset="-122"/>
                  <a:sym typeface="微软雅黑" pitchFamily="34" charset="-122"/>
                </a:rPr>
                <a:t>30</a:t>
              </a:r>
              <a:r>
                <a:rPr lang="zh-CN" altLang="en-US" sz="1600">
                  <a:solidFill>
                    <a:srgbClr val="CC3300"/>
                  </a:solidFill>
                  <a:latin typeface="微软雅黑" pitchFamily="34" charset="-122"/>
                  <a:ea typeface="微软雅黑" pitchFamily="34" charset="-122"/>
                  <a:sym typeface="微软雅黑" pitchFamily="34" charset="-122"/>
                </a:rPr>
                <a:t>分钟</a:t>
              </a:r>
              <a:endParaRPr lang="zh-CN" altLang="en-US">
                <a:latin typeface="Arial" pitchFamily="34" charset="0"/>
              </a:endParaRPr>
            </a:p>
          </p:txBody>
        </p:sp>
      </p:grpSp>
      <p:graphicFrame>
        <p:nvGraphicFramePr>
          <p:cNvPr id="6" name="图示 5"/>
          <p:cNvGraphicFramePr/>
          <p:nvPr>
            <p:extLst>
              <p:ext uri="{D42A27DB-BD31-4B8C-83A1-F6EECF244321}">
                <p14:modId xmlns:p14="http://schemas.microsoft.com/office/powerpoint/2010/main" val="2128791432"/>
              </p:ext>
            </p:extLst>
          </p:nvPr>
        </p:nvGraphicFramePr>
        <p:xfrm>
          <a:off x="359365" y="1844898"/>
          <a:ext cx="6096000" cy="31683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4959907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normAutofit/>
          </a:bodyPr>
          <a:lstStyle/>
          <a:p>
            <a:pPr algn="r"/>
            <a:r>
              <a:rPr lang="zh-CN" altLang="en-US" sz="2800" dirty="0">
                <a:ea typeface="黑体" pitchFamily="49" charset="-122"/>
              </a:rPr>
              <a:t>数据路连接池</a:t>
            </a:r>
          </a:p>
        </p:txBody>
      </p:sp>
      <p:sp>
        <p:nvSpPr>
          <p:cNvPr id="24578" name="Rectangle 4"/>
          <p:cNvSpPr>
            <a:spLocks noChangeArrowheads="1"/>
          </p:cNvSpPr>
          <p:nvPr/>
        </p:nvSpPr>
        <p:spPr bwMode="auto">
          <a:xfrm>
            <a:off x="684213" y="1125538"/>
            <a:ext cx="8229600" cy="5255790"/>
          </a:xfrm>
          <a:prstGeom prst="rect">
            <a:avLst/>
          </a:prstGeom>
          <a:noFill/>
          <a:ln w="9525">
            <a:noFill/>
            <a:miter lim="800000"/>
            <a:headEnd/>
            <a:tailEnd/>
          </a:ln>
        </p:spPr>
        <p:txBody>
          <a:bodyPr/>
          <a:lstStyle/>
          <a:p>
            <a:pPr lvl="1">
              <a:spcBef>
                <a:spcPct val="20000"/>
              </a:spcBef>
              <a:buClr>
                <a:schemeClr val="tx2"/>
              </a:buClr>
              <a:buSzPct val="80000"/>
            </a:pPr>
            <a:r>
              <a:rPr lang="zh-CN" altLang="en-US" sz="2400" dirty="0">
                <a:latin typeface="Arial" pitchFamily="34" charset="0"/>
                <a:ea typeface="黑体" pitchFamily="49" charset="-122"/>
              </a:rPr>
              <a:t>回顾数据库直接连接：</a:t>
            </a:r>
            <a:endParaRPr lang="en-US" altLang="zh-CN" sz="2400" dirty="0">
              <a:latin typeface="Arial" pitchFamily="34" charset="0"/>
              <a:ea typeface="黑体" pitchFamily="49" charset="-122"/>
            </a:endParaRPr>
          </a:p>
          <a:p>
            <a:pPr lvl="1">
              <a:spcBef>
                <a:spcPct val="20000"/>
              </a:spcBef>
              <a:buClr>
                <a:schemeClr val="tx2"/>
              </a:buClr>
              <a:buSzPct val="80000"/>
            </a:pPr>
            <a:r>
              <a:rPr lang="en-US" altLang="zh-CN" sz="2400" dirty="0"/>
              <a:t>JDBC </a:t>
            </a:r>
            <a:r>
              <a:rPr lang="zh-CN" altLang="en-US" sz="2400" dirty="0"/>
              <a:t>可做三件事：与数据库建立连接、执行</a:t>
            </a:r>
            <a:r>
              <a:rPr lang="en-US" altLang="zh-CN" sz="2400" dirty="0"/>
              <a:t>SQL </a:t>
            </a:r>
            <a:r>
              <a:rPr lang="zh-CN" altLang="en-US" sz="2400" dirty="0"/>
              <a:t>语句、处理结果。</a:t>
            </a:r>
            <a:endParaRPr lang="en-US" altLang="zh-CN" sz="2400" dirty="0"/>
          </a:p>
          <a:p>
            <a:pPr lvl="1">
              <a:spcBef>
                <a:spcPct val="20000"/>
              </a:spcBef>
              <a:buClr>
                <a:schemeClr val="tx2"/>
              </a:buClr>
              <a:buSzPct val="80000"/>
            </a:pPr>
            <a:endParaRPr lang="zh-CN" altLang="en-US" dirty="0"/>
          </a:p>
          <a:p>
            <a:pPr lvl="1">
              <a:spcBef>
                <a:spcPct val="20000"/>
              </a:spcBef>
              <a:buClr>
                <a:schemeClr val="tx2"/>
              </a:buClr>
              <a:buSzPct val="80000"/>
            </a:pPr>
            <a:r>
              <a:rPr lang="en-US" altLang="zh-CN" dirty="0" err="1">
                <a:latin typeface="Arial" pitchFamily="34" charset="0"/>
                <a:ea typeface="黑体" pitchFamily="49" charset="-122"/>
              </a:rPr>
              <a:t>DriverManager</a:t>
            </a:r>
            <a:r>
              <a:rPr lang="en-US" altLang="zh-CN" dirty="0">
                <a:latin typeface="Arial" pitchFamily="34" charset="0"/>
                <a:ea typeface="黑体" pitchFamily="49" charset="-122"/>
              </a:rPr>
              <a:t> </a:t>
            </a:r>
            <a:r>
              <a:rPr lang="zh-CN" altLang="en-US" dirty="0">
                <a:latin typeface="Arial" pitchFamily="34" charset="0"/>
                <a:ea typeface="黑体" pitchFamily="49" charset="-122"/>
              </a:rPr>
              <a:t>：依据数据库的不同，管理</a:t>
            </a:r>
            <a:r>
              <a:rPr lang="en-US" altLang="zh-CN" dirty="0">
                <a:latin typeface="Arial" pitchFamily="34" charset="0"/>
                <a:ea typeface="黑体" pitchFamily="49" charset="-122"/>
              </a:rPr>
              <a:t>JDBC</a:t>
            </a:r>
            <a:r>
              <a:rPr lang="zh-CN" altLang="en-US" dirty="0">
                <a:latin typeface="Arial" pitchFamily="34" charset="0"/>
                <a:ea typeface="黑体" pitchFamily="49" charset="-122"/>
              </a:rPr>
              <a:t>驱动</a:t>
            </a:r>
          </a:p>
          <a:p>
            <a:pPr lvl="1">
              <a:spcBef>
                <a:spcPct val="20000"/>
              </a:spcBef>
              <a:buClr>
                <a:schemeClr val="tx2"/>
              </a:buClr>
              <a:buSzPct val="80000"/>
            </a:pPr>
            <a:r>
              <a:rPr lang="en-US" altLang="zh-CN" dirty="0">
                <a:latin typeface="Arial" pitchFamily="34" charset="0"/>
                <a:ea typeface="黑体" pitchFamily="49" charset="-122"/>
              </a:rPr>
              <a:t>Connection </a:t>
            </a:r>
            <a:r>
              <a:rPr lang="zh-CN" altLang="en-US" dirty="0">
                <a:latin typeface="Arial" pitchFamily="34" charset="0"/>
                <a:ea typeface="黑体" pitchFamily="49" charset="-122"/>
              </a:rPr>
              <a:t>：负责连接数据库并担任传送数据的任务  </a:t>
            </a:r>
          </a:p>
          <a:p>
            <a:pPr lvl="1">
              <a:spcBef>
                <a:spcPct val="20000"/>
              </a:spcBef>
              <a:buClr>
                <a:schemeClr val="tx2"/>
              </a:buClr>
              <a:buSzPct val="80000"/>
            </a:pPr>
            <a:r>
              <a:rPr lang="en-US" altLang="zh-CN" dirty="0">
                <a:latin typeface="Arial" pitchFamily="34" charset="0"/>
                <a:ea typeface="黑体" pitchFamily="49" charset="-122"/>
              </a:rPr>
              <a:t>Statement </a:t>
            </a:r>
            <a:r>
              <a:rPr lang="zh-CN" altLang="en-US" dirty="0">
                <a:latin typeface="Arial" pitchFamily="34" charset="0"/>
                <a:ea typeface="黑体" pitchFamily="49" charset="-122"/>
              </a:rPr>
              <a:t>：由 </a:t>
            </a:r>
            <a:r>
              <a:rPr lang="en-US" altLang="zh-CN" dirty="0">
                <a:latin typeface="Arial" pitchFamily="34" charset="0"/>
                <a:ea typeface="黑体" pitchFamily="49" charset="-122"/>
              </a:rPr>
              <a:t>Connection </a:t>
            </a:r>
            <a:r>
              <a:rPr lang="zh-CN" altLang="en-US" dirty="0">
                <a:latin typeface="Arial" pitchFamily="34" charset="0"/>
                <a:ea typeface="黑体" pitchFamily="49" charset="-122"/>
              </a:rPr>
              <a:t>产生、负责执行</a:t>
            </a:r>
            <a:r>
              <a:rPr lang="en-US" altLang="zh-CN" dirty="0">
                <a:latin typeface="Arial" pitchFamily="34" charset="0"/>
                <a:ea typeface="黑体" pitchFamily="49" charset="-122"/>
              </a:rPr>
              <a:t>SQL</a:t>
            </a:r>
            <a:r>
              <a:rPr lang="zh-CN" altLang="en-US" dirty="0">
                <a:latin typeface="Arial" pitchFamily="34" charset="0"/>
                <a:ea typeface="黑体" pitchFamily="49" charset="-122"/>
              </a:rPr>
              <a:t>语句</a:t>
            </a:r>
          </a:p>
          <a:p>
            <a:pPr lvl="1">
              <a:spcBef>
                <a:spcPct val="20000"/>
              </a:spcBef>
              <a:buClr>
                <a:schemeClr val="tx2"/>
              </a:buClr>
              <a:buSzPct val="80000"/>
            </a:pPr>
            <a:r>
              <a:rPr lang="en-US" altLang="zh-CN" dirty="0" err="1">
                <a:latin typeface="Arial" pitchFamily="34" charset="0"/>
                <a:ea typeface="黑体" pitchFamily="49" charset="-122"/>
              </a:rPr>
              <a:t>ResultSet</a:t>
            </a:r>
            <a:r>
              <a:rPr lang="zh-CN" altLang="en-US" dirty="0">
                <a:latin typeface="Arial" pitchFamily="34" charset="0"/>
                <a:ea typeface="黑体" pitchFamily="49" charset="-122"/>
              </a:rPr>
              <a:t>：负责保存</a:t>
            </a:r>
            <a:r>
              <a:rPr lang="en-US" altLang="zh-CN" dirty="0">
                <a:latin typeface="Arial" pitchFamily="34" charset="0"/>
                <a:ea typeface="黑体" pitchFamily="49" charset="-122"/>
              </a:rPr>
              <a:t>Statement</a:t>
            </a:r>
            <a:r>
              <a:rPr lang="zh-CN" altLang="en-US" dirty="0">
                <a:latin typeface="Arial" pitchFamily="34" charset="0"/>
                <a:ea typeface="黑体" pitchFamily="49" charset="-122"/>
              </a:rPr>
              <a:t>执行后所产生的查询结果</a:t>
            </a:r>
          </a:p>
          <a:p>
            <a:pPr lvl="1">
              <a:spcBef>
                <a:spcPct val="20000"/>
              </a:spcBef>
              <a:buClr>
                <a:schemeClr val="tx2"/>
              </a:buClr>
              <a:buSzPct val="80000"/>
            </a:pPr>
            <a:endParaRPr lang="zh-CN" altLang="en-US" sz="2400" dirty="0">
              <a:latin typeface="Arial" pitchFamily="34" charset="0"/>
              <a:ea typeface="黑体" pitchFamily="49" charset="-122"/>
            </a:endParaRPr>
          </a:p>
        </p:txBody>
      </p:sp>
    </p:spTree>
    <p:extLst>
      <p:ext uri="{BB962C8B-B14F-4D97-AF65-F5344CB8AC3E}">
        <p14:creationId xmlns:p14="http://schemas.microsoft.com/office/powerpoint/2010/main" val="2694745169"/>
      </p:ext>
    </p:extLst>
  </p:cSld>
  <p:clrMapOvr>
    <a:masterClrMapping/>
  </p:clrMapOvr>
  <p:transition spd="med">
    <p:newsfla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normAutofit/>
          </a:bodyPr>
          <a:lstStyle/>
          <a:p>
            <a:pPr algn="r"/>
            <a:r>
              <a:rPr lang="zh-CN" altLang="en-US" sz="2800" dirty="0">
                <a:ea typeface="黑体" pitchFamily="49" charset="-122"/>
              </a:rPr>
              <a:t>数据路连接池</a:t>
            </a:r>
          </a:p>
        </p:txBody>
      </p:sp>
      <p:sp>
        <p:nvSpPr>
          <p:cNvPr id="24578" name="Rectangle 4"/>
          <p:cNvSpPr>
            <a:spLocks noChangeArrowheads="1"/>
          </p:cNvSpPr>
          <p:nvPr/>
        </p:nvSpPr>
        <p:spPr bwMode="auto">
          <a:xfrm>
            <a:off x="684213" y="1125538"/>
            <a:ext cx="8229600" cy="5255790"/>
          </a:xfrm>
          <a:prstGeom prst="rect">
            <a:avLst/>
          </a:prstGeom>
          <a:noFill/>
          <a:ln w="9525">
            <a:noFill/>
            <a:miter lim="800000"/>
            <a:headEnd/>
            <a:tailEnd/>
          </a:ln>
        </p:spPr>
        <p:txBody>
          <a:bodyPr/>
          <a:lstStyle/>
          <a:p>
            <a:pPr lvl="1">
              <a:spcBef>
                <a:spcPct val="20000"/>
              </a:spcBef>
              <a:buClr>
                <a:schemeClr val="tx2"/>
              </a:buClr>
              <a:buSzPct val="80000"/>
            </a:pPr>
            <a:r>
              <a:rPr lang="zh-CN" altLang="en-US" sz="2400" dirty="0">
                <a:latin typeface="Arial" pitchFamily="34" charset="0"/>
                <a:ea typeface="黑体" pitchFamily="49" charset="-122"/>
              </a:rPr>
              <a:t>使用数据直接连接的缺点：</a:t>
            </a:r>
            <a:endParaRPr lang="en-US" altLang="zh-CN" sz="2400" dirty="0">
              <a:latin typeface="Arial" pitchFamily="34" charset="0"/>
              <a:ea typeface="黑体" pitchFamily="49" charset="-122"/>
            </a:endParaRPr>
          </a:p>
          <a:p>
            <a:pPr marL="800100" lvl="1" indent="-342900">
              <a:spcBef>
                <a:spcPct val="20000"/>
              </a:spcBef>
              <a:buClr>
                <a:schemeClr val="tx2"/>
              </a:buClr>
              <a:buSzPct val="80000"/>
              <a:buFont typeface="Wingdings" panose="05000000000000000000" pitchFamily="2" charset="2"/>
              <a:buChar char="u"/>
            </a:pPr>
            <a:r>
              <a:rPr lang="zh-CN" altLang="en-US" sz="2000" dirty="0">
                <a:latin typeface="Arial" pitchFamily="34" charset="0"/>
                <a:ea typeface="黑体" pitchFamily="49" charset="-122"/>
              </a:rPr>
              <a:t>在某一时刻连接必须服务于一个用户，以免造成事务冲突</a:t>
            </a:r>
          </a:p>
          <a:p>
            <a:pPr marL="800100" lvl="1" indent="-342900">
              <a:spcBef>
                <a:spcPct val="20000"/>
              </a:spcBef>
              <a:buClr>
                <a:schemeClr val="tx2"/>
              </a:buClr>
              <a:buSzPct val="80000"/>
              <a:buFont typeface="Wingdings" panose="05000000000000000000" pitchFamily="2" charset="2"/>
              <a:buChar char="u"/>
            </a:pPr>
            <a:r>
              <a:rPr lang="zh-CN" altLang="en-US" sz="2000" dirty="0">
                <a:latin typeface="Arial" pitchFamily="34" charset="0"/>
                <a:ea typeface="黑体" pitchFamily="49" charset="-122"/>
              </a:rPr>
              <a:t>来自不同用户的请求（都使用了同一个连接）对相同的事务进行操作，如果一个请求试图回滚，那么所有使用相同连接的数据库操作都要被回滚。</a:t>
            </a:r>
          </a:p>
          <a:p>
            <a:pPr marL="800100" lvl="1" indent="-342900">
              <a:spcBef>
                <a:spcPct val="20000"/>
              </a:spcBef>
              <a:buClr>
                <a:schemeClr val="tx2"/>
              </a:buClr>
              <a:buSzPct val="80000"/>
              <a:buFont typeface="Wingdings" panose="05000000000000000000" pitchFamily="2" charset="2"/>
              <a:buChar char="u"/>
            </a:pPr>
            <a:r>
              <a:rPr lang="zh-CN" altLang="en-US" sz="2000" dirty="0">
                <a:latin typeface="Arial" pitchFamily="34" charset="0"/>
                <a:ea typeface="黑体" pitchFamily="49" charset="-122"/>
              </a:rPr>
              <a:t>创建连接需要耗费时间</a:t>
            </a:r>
          </a:p>
          <a:p>
            <a:pPr marL="800100" lvl="1" indent="-342900">
              <a:spcBef>
                <a:spcPct val="20000"/>
              </a:spcBef>
              <a:buClr>
                <a:schemeClr val="tx2"/>
              </a:buClr>
              <a:buSzPct val="80000"/>
              <a:buFont typeface="Wingdings" panose="05000000000000000000" pitchFamily="2" charset="2"/>
              <a:buChar char="u"/>
            </a:pPr>
            <a:r>
              <a:rPr lang="zh-CN" altLang="en-US" sz="2000" dirty="0">
                <a:latin typeface="Arial" pitchFamily="34" charset="0"/>
                <a:ea typeface="黑体" pitchFamily="49" charset="-122"/>
              </a:rPr>
              <a:t>创建一个连接大概需要</a:t>
            </a:r>
            <a:r>
              <a:rPr lang="en-US" altLang="zh-CN" sz="2000" dirty="0">
                <a:latin typeface="Arial" pitchFamily="34" charset="0"/>
                <a:ea typeface="黑体" pitchFamily="49" charset="-122"/>
              </a:rPr>
              <a:t>1-2</a:t>
            </a:r>
            <a:r>
              <a:rPr lang="zh-CN" altLang="en-US" sz="2000" dirty="0">
                <a:latin typeface="Arial" pitchFamily="34" charset="0"/>
                <a:ea typeface="黑体" pitchFamily="49" charset="-122"/>
              </a:rPr>
              <a:t>秒的时间。</a:t>
            </a:r>
          </a:p>
          <a:p>
            <a:pPr marL="800100" lvl="1" indent="-342900">
              <a:spcBef>
                <a:spcPct val="20000"/>
              </a:spcBef>
              <a:buClr>
                <a:schemeClr val="tx2"/>
              </a:buClr>
              <a:buSzPct val="80000"/>
              <a:buFont typeface="Wingdings" panose="05000000000000000000" pitchFamily="2" charset="2"/>
              <a:buChar char="u"/>
            </a:pPr>
            <a:r>
              <a:rPr lang="zh-CN" altLang="en-US" sz="2000" dirty="0">
                <a:latin typeface="Arial" pitchFamily="34" charset="0"/>
                <a:ea typeface="黑体" pitchFamily="49" charset="-122"/>
              </a:rPr>
              <a:t>保持连接打开状态的代价很大</a:t>
            </a:r>
          </a:p>
          <a:p>
            <a:pPr marL="800100" lvl="1" indent="-342900">
              <a:spcBef>
                <a:spcPct val="20000"/>
              </a:spcBef>
              <a:buClr>
                <a:schemeClr val="tx2"/>
              </a:buClr>
              <a:buSzPct val="80000"/>
              <a:buFont typeface="Wingdings" panose="05000000000000000000" pitchFamily="2" charset="2"/>
              <a:buChar char="u"/>
            </a:pPr>
            <a:r>
              <a:rPr lang="zh-CN" altLang="en-US" sz="2000" dirty="0">
                <a:latin typeface="Arial" pitchFamily="34" charset="0"/>
                <a:ea typeface="黑体" pitchFamily="49" charset="-122"/>
              </a:rPr>
              <a:t>尤其是在系统资源（例如内存）方面。</a:t>
            </a:r>
          </a:p>
          <a:p>
            <a:pPr marL="800100" lvl="1" indent="-342900">
              <a:spcBef>
                <a:spcPct val="20000"/>
              </a:spcBef>
              <a:buClr>
                <a:schemeClr val="tx2"/>
              </a:buClr>
              <a:buSzPct val="80000"/>
              <a:buFont typeface="Wingdings" panose="05000000000000000000" pitchFamily="2" charset="2"/>
              <a:buChar char="u"/>
            </a:pPr>
            <a:r>
              <a:rPr lang="zh-CN" altLang="en-US" sz="2000" dirty="0">
                <a:latin typeface="Arial" pitchFamily="34" charset="0"/>
                <a:ea typeface="黑体" pitchFamily="49" charset="-122"/>
              </a:rPr>
              <a:t>数据库产品的许可证都按照同时打开的连接数目来收费。</a:t>
            </a:r>
          </a:p>
          <a:p>
            <a:pPr marL="800100" lvl="1" indent="-342900">
              <a:spcBef>
                <a:spcPct val="20000"/>
              </a:spcBef>
              <a:buClr>
                <a:schemeClr val="tx2"/>
              </a:buClr>
              <a:buSzPct val="80000"/>
              <a:buFont typeface="Wingdings" panose="05000000000000000000" pitchFamily="2" charset="2"/>
              <a:buChar char="u"/>
            </a:pPr>
            <a:endParaRPr lang="zh-CN" altLang="en-US" sz="2400" dirty="0">
              <a:latin typeface="Arial" pitchFamily="34" charset="0"/>
              <a:ea typeface="黑体" pitchFamily="49" charset="-122"/>
            </a:endParaRPr>
          </a:p>
        </p:txBody>
      </p:sp>
    </p:spTree>
    <p:extLst>
      <p:ext uri="{BB962C8B-B14F-4D97-AF65-F5344CB8AC3E}">
        <p14:creationId xmlns:p14="http://schemas.microsoft.com/office/powerpoint/2010/main" val="2407157651"/>
      </p:ext>
    </p:extLst>
  </p:cSld>
  <p:clrMapOvr>
    <a:masterClrMapping/>
  </p:clrMapOvr>
  <p:transition spd="med">
    <p:newsfla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normAutofit/>
          </a:bodyPr>
          <a:lstStyle/>
          <a:p>
            <a:pPr algn="r"/>
            <a:r>
              <a:rPr lang="zh-CN" altLang="en-US" sz="2800" dirty="0">
                <a:ea typeface="黑体" pitchFamily="49" charset="-122"/>
              </a:rPr>
              <a:t>数据路连接池</a:t>
            </a:r>
          </a:p>
        </p:txBody>
      </p:sp>
      <p:sp>
        <p:nvSpPr>
          <p:cNvPr id="24578" name="Rectangle 4"/>
          <p:cNvSpPr>
            <a:spLocks noChangeArrowheads="1"/>
          </p:cNvSpPr>
          <p:nvPr/>
        </p:nvSpPr>
        <p:spPr bwMode="auto">
          <a:xfrm>
            <a:off x="684213" y="1125538"/>
            <a:ext cx="8229600" cy="5255790"/>
          </a:xfrm>
          <a:prstGeom prst="rect">
            <a:avLst/>
          </a:prstGeom>
          <a:noFill/>
          <a:ln w="9525">
            <a:noFill/>
            <a:miter lim="800000"/>
            <a:headEnd/>
            <a:tailEnd/>
          </a:ln>
        </p:spPr>
        <p:txBody>
          <a:bodyPr/>
          <a:lstStyle/>
          <a:p>
            <a:pPr lvl="1">
              <a:spcBef>
                <a:spcPct val="20000"/>
              </a:spcBef>
              <a:buClr>
                <a:schemeClr val="tx2"/>
              </a:buClr>
              <a:buSzPct val="80000"/>
            </a:pPr>
            <a:r>
              <a:rPr lang="zh-CN" altLang="en-US" sz="2000" dirty="0">
                <a:latin typeface="Arial" pitchFamily="34" charset="0"/>
                <a:ea typeface="黑体" pitchFamily="49" charset="-122"/>
              </a:rPr>
              <a:t>什么是数据库连接池</a:t>
            </a:r>
          </a:p>
          <a:p>
            <a:pPr lvl="1">
              <a:spcBef>
                <a:spcPct val="20000"/>
              </a:spcBef>
              <a:buClr>
                <a:schemeClr val="tx2"/>
              </a:buClr>
              <a:buSzPct val="80000"/>
            </a:pPr>
            <a:r>
              <a:rPr lang="zh-CN" altLang="en-US" sz="2000" dirty="0">
                <a:latin typeface="Arial" pitchFamily="34" charset="0"/>
                <a:ea typeface="黑体" pitchFamily="49" charset="-122"/>
              </a:rPr>
              <a:t>数据库连接池：</a:t>
            </a:r>
            <a:r>
              <a:rPr lang="en-US" altLang="zh-CN" sz="2000" dirty="0">
                <a:latin typeface="Arial" pitchFamily="34" charset="0"/>
                <a:ea typeface="黑体" pitchFamily="49" charset="-122"/>
              </a:rPr>
              <a:t>Connection pooling</a:t>
            </a:r>
            <a:r>
              <a:rPr lang="zh-CN" altLang="en-US" sz="2000" dirty="0">
                <a:latin typeface="Arial" pitchFamily="34" charset="0"/>
                <a:ea typeface="黑体" pitchFamily="49" charset="-122"/>
              </a:rPr>
              <a:t>，它是程序启动时建立足够的数据库连接，并将这些连接组成一个连接池，由程序动态地对池中的连接进行申请，使用，释放。</a:t>
            </a:r>
            <a:endParaRPr lang="en-US" altLang="zh-CN" sz="2000" dirty="0">
              <a:latin typeface="Arial" pitchFamily="34" charset="0"/>
              <a:ea typeface="黑体" pitchFamily="49" charset="-122"/>
            </a:endParaRPr>
          </a:p>
          <a:p>
            <a:pPr lvl="1">
              <a:spcBef>
                <a:spcPct val="20000"/>
              </a:spcBef>
              <a:buClr>
                <a:schemeClr val="tx2"/>
              </a:buClr>
              <a:buSzPct val="80000"/>
            </a:pPr>
            <a:r>
              <a:rPr lang="zh-CN" altLang="en-US" sz="2000" dirty="0">
                <a:latin typeface="Arial" pitchFamily="34" charset="0"/>
                <a:ea typeface="黑体" pitchFamily="49" charset="-122"/>
              </a:rPr>
              <a:t> </a:t>
            </a:r>
          </a:p>
          <a:p>
            <a:pPr lvl="1">
              <a:spcBef>
                <a:spcPct val="20000"/>
              </a:spcBef>
              <a:buClr>
                <a:schemeClr val="tx2"/>
              </a:buClr>
              <a:buSzPct val="80000"/>
            </a:pPr>
            <a:r>
              <a:rPr lang="zh-CN" altLang="en-US" sz="2400" dirty="0">
                <a:latin typeface="Arial" pitchFamily="34" charset="0"/>
                <a:ea typeface="黑体" pitchFamily="49" charset="-122"/>
              </a:rPr>
              <a:t>数据库连接池运行机制：</a:t>
            </a:r>
          </a:p>
          <a:p>
            <a:pPr marL="800100" lvl="1" indent="-342900">
              <a:spcBef>
                <a:spcPct val="20000"/>
              </a:spcBef>
              <a:buClr>
                <a:schemeClr val="tx2"/>
              </a:buClr>
              <a:buSzPct val="80000"/>
              <a:buFont typeface="Wingdings" panose="05000000000000000000" pitchFamily="2" charset="2"/>
              <a:buChar char="u"/>
            </a:pPr>
            <a:r>
              <a:rPr lang="zh-CN" altLang="en-US" sz="2100" dirty="0">
                <a:latin typeface="Arial" pitchFamily="34" charset="0"/>
                <a:ea typeface="黑体" pitchFamily="49" charset="-122"/>
              </a:rPr>
              <a:t>从连接池获取或创建可用连接；</a:t>
            </a:r>
          </a:p>
          <a:p>
            <a:pPr marL="800100" lvl="1" indent="-342900">
              <a:spcBef>
                <a:spcPct val="20000"/>
              </a:spcBef>
              <a:buClr>
                <a:schemeClr val="tx2"/>
              </a:buClr>
              <a:buSzPct val="80000"/>
              <a:buFont typeface="Wingdings" panose="05000000000000000000" pitchFamily="2" charset="2"/>
              <a:buChar char="u"/>
            </a:pPr>
            <a:r>
              <a:rPr lang="zh-CN" altLang="en-US" sz="2100" dirty="0">
                <a:latin typeface="Arial" pitchFamily="34" charset="0"/>
                <a:ea typeface="黑体" pitchFamily="49" charset="-122"/>
              </a:rPr>
              <a:t>使用完毕之后，把连接返还给连接池；</a:t>
            </a:r>
          </a:p>
          <a:p>
            <a:pPr marL="800100" lvl="1" indent="-342900">
              <a:spcBef>
                <a:spcPct val="20000"/>
              </a:spcBef>
              <a:buClr>
                <a:schemeClr val="tx2"/>
              </a:buClr>
              <a:buSzPct val="80000"/>
              <a:buFont typeface="Wingdings" panose="05000000000000000000" pitchFamily="2" charset="2"/>
              <a:buChar char="u"/>
            </a:pPr>
            <a:r>
              <a:rPr lang="zh-CN" altLang="en-US" sz="2100" dirty="0">
                <a:latin typeface="Arial" pitchFamily="34" charset="0"/>
                <a:ea typeface="黑体" pitchFamily="49" charset="-122"/>
              </a:rPr>
              <a:t>在系统关闭前，断开所有连接并释放连接占用的系统资源；</a:t>
            </a:r>
          </a:p>
          <a:p>
            <a:pPr marL="800100" lvl="1" indent="-342900">
              <a:spcBef>
                <a:spcPct val="20000"/>
              </a:spcBef>
              <a:buClr>
                <a:schemeClr val="tx2"/>
              </a:buClr>
              <a:buSzPct val="80000"/>
              <a:buFont typeface="Wingdings" panose="05000000000000000000" pitchFamily="2" charset="2"/>
              <a:buChar char="u"/>
            </a:pPr>
            <a:r>
              <a:rPr lang="zh-CN" altLang="en-US" sz="2100" dirty="0">
                <a:latin typeface="Arial" pitchFamily="34" charset="0"/>
                <a:ea typeface="黑体" pitchFamily="49" charset="-122"/>
              </a:rPr>
              <a:t>还能够处理无效连接（原来登记为可用的连接，由于某种原因不再可用，如超时，通讯问题），并能够限制连接池中的连接总数不低于某个预定值和不超过某个预定值</a:t>
            </a:r>
            <a:r>
              <a:rPr lang="en-US" altLang="zh-CN" sz="2100" dirty="0">
                <a:latin typeface="Arial" pitchFamily="34" charset="0"/>
                <a:ea typeface="黑体" pitchFamily="49" charset="-122"/>
              </a:rPr>
              <a:t>;</a:t>
            </a:r>
          </a:p>
          <a:p>
            <a:pPr marL="800100" lvl="1" indent="-342900">
              <a:spcBef>
                <a:spcPct val="20000"/>
              </a:spcBef>
              <a:buClr>
                <a:schemeClr val="tx2"/>
              </a:buClr>
              <a:buSzPct val="80000"/>
              <a:buFont typeface="Wingdings" panose="05000000000000000000" pitchFamily="2" charset="2"/>
              <a:buChar char="u"/>
            </a:pPr>
            <a:endParaRPr lang="zh-CN" altLang="en-US" sz="2400" dirty="0">
              <a:latin typeface="Arial" pitchFamily="34" charset="0"/>
              <a:ea typeface="黑体" pitchFamily="49" charset="-122"/>
            </a:endParaRPr>
          </a:p>
        </p:txBody>
      </p:sp>
      <p:pic>
        <p:nvPicPr>
          <p:cNvPr id="4" name="Picture 4" descr="数据库连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3319736"/>
            <a:ext cx="676910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9675697"/>
      </p:ext>
    </p:extLst>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normAutofit/>
          </a:bodyPr>
          <a:lstStyle/>
          <a:p>
            <a:pPr algn="r"/>
            <a:r>
              <a:rPr lang="zh-CN" altLang="en-US" sz="2800" dirty="0">
                <a:ea typeface="黑体" pitchFamily="49" charset="-122"/>
              </a:rPr>
              <a:t>数据路连接池</a:t>
            </a:r>
          </a:p>
        </p:txBody>
      </p:sp>
      <p:sp>
        <p:nvSpPr>
          <p:cNvPr id="24578" name="Rectangle 4"/>
          <p:cNvSpPr>
            <a:spLocks noChangeArrowheads="1"/>
          </p:cNvSpPr>
          <p:nvPr/>
        </p:nvSpPr>
        <p:spPr bwMode="auto">
          <a:xfrm>
            <a:off x="684213" y="1125538"/>
            <a:ext cx="8229600" cy="5255790"/>
          </a:xfrm>
          <a:prstGeom prst="rect">
            <a:avLst/>
          </a:prstGeom>
          <a:noFill/>
          <a:ln w="9525">
            <a:noFill/>
            <a:miter lim="800000"/>
            <a:headEnd/>
            <a:tailEnd/>
          </a:ln>
        </p:spPr>
        <p:txBody>
          <a:bodyPr/>
          <a:lstStyle/>
          <a:p>
            <a:pPr lvl="1">
              <a:spcBef>
                <a:spcPct val="20000"/>
              </a:spcBef>
              <a:buClr>
                <a:schemeClr val="tx2"/>
              </a:buClr>
              <a:buSzPct val="80000"/>
            </a:pPr>
            <a:r>
              <a:rPr lang="zh-CN" altLang="en-US" sz="2400" dirty="0">
                <a:latin typeface="Arial" pitchFamily="34" charset="0"/>
                <a:ea typeface="黑体" pitchFamily="49" charset="-122"/>
              </a:rPr>
              <a:t>连接池的应如下</a:t>
            </a:r>
            <a:r>
              <a:rPr lang="en-US" altLang="zh-CN" sz="2400" dirty="0">
                <a:latin typeface="Arial" pitchFamily="34" charset="0"/>
                <a:ea typeface="黑体" pitchFamily="49" charset="-122"/>
              </a:rPr>
              <a:t>:</a:t>
            </a:r>
          </a:p>
          <a:p>
            <a:pPr lvl="1">
              <a:spcBef>
                <a:spcPct val="20000"/>
              </a:spcBef>
              <a:buClr>
                <a:schemeClr val="tx2"/>
              </a:buClr>
              <a:buSzPct val="80000"/>
            </a:pPr>
            <a:r>
              <a:rPr lang="zh-CN" altLang="en-US" sz="2400" dirty="0">
                <a:latin typeface="Arial" pitchFamily="34" charset="0"/>
                <a:ea typeface="黑体" pitchFamily="49" charset="-122"/>
              </a:rPr>
              <a:t>示例代码</a:t>
            </a:r>
            <a:r>
              <a:rPr lang="en-US" altLang="zh-CN" sz="2400" dirty="0">
                <a:latin typeface="Arial" pitchFamily="34" charset="0"/>
                <a:ea typeface="黑体" pitchFamily="49" charset="-122"/>
              </a:rPr>
              <a:t>:</a:t>
            </a:r>
          </a:p>
          <a:p>
            <a:pPr lvl="1">
              <a:spcBef>
                <a:spcPct val="20000"/>
              </a:spcBef>
              <a:buClr>
                <a:schemeClr val="tx2"/>
              </a:buClr>
              <a:buSzPct val="80000"/>
            </a:pPr>
            <a:endParaRPr lang="en-US" altLang="zh-CN" sz="2400" dirty="0">
              <a:latin typeface="Arial" pitchFamily="34" charset="0"/>
              <a:ea typeface="黑体" pitchFamily="49" charset="-122"/>
            </a:endParaRPr>
          </a:p>
          <a:p>
            <a:pPr lvl="1">
              <a:spcBef>
                <a:spcPct val="20000"/>
              </a:spcBef>
              <a:buClr>
                <a:schemeClr val="tx2"/>
              </a:buClr>
              <a:buSzPct val="80000"/>
            </a:pPr>
            <a:endParaRPr lang="en-US" altLang="zh-CN" sz="2400" dirty="0">
              <a:latin typeface="Arial" pitchFamily="34" charset="0"/>
              <a:ea typeface="黑体" pitchFamily="49" charset="-122"/>
            </a:endParaRPr>
          </a:p>
          <a:p>
            <a:pPr lvl="1">
              <a:spcBef>
                <a:spcPct val="20000"/>
              </a:spcBef>
              <a:buClr>
                <a:schemeClr val="tx2"/>
              </a:buClr>
              <a:buSzPct val="80000"/>
            </a:pPr>
            <a:endParaRPr lang="zh-CN" altLang="en-US" sz="2400" dirty="0">
              <a:latin typeface="Arial" pitchFamily="34" charset="0"/>
              <a:ea typeface="黑体" pitchFamily="49" charset="-122"/>
            </a:endParaRPr>
          </a:p>
        </p:txBody>
      </p:sp>
      <p:sp>
        <p:nvSpPr>
          <p:cNvPr id="4" name="AutoShape 9"/>
          <p:cNvSpPr>
            <a:spLocks noChangeArrowheads="1"/>
          </p:cNvSpPr>
          <p:nvPr/>
        </p:nvSpPr>
        <p:spPr bwMode="auto">
          <a:xfrm>
            <a:off x="827584" y="1884885"/>
            <a:ext cx="6552728" cy="4972288"/>
          </a:xfrm>
          <a:prstGeom prst="roundRect">
            <a:avLst>
              <a:gd name="adj" fmla="val 6213"/>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r>
              <a:rPr lang="en-US" altLang="zh-CN" sz="1400" dirty="0"/>
              <a:t>…</a:t>
            </a:r>
            <a:endParaRPr lang="zh-CN" altLang="en-US" sz="1400" dirty="0"/>
          </a:p>
          <a:p>
            <a:r>
              <a:rPr lang="en-US" altLang="zh-CN" sz="1400" b="1" dirty="0"/>
              <a:t>public class </a:t>
            </a:r>
            <a:r>
              <a:rPr lang="en-US" altLang="zh-CN" sz="1400" b="1" dirty="0" err="1"/>
              <a:t>ConPool</a:t>
            </a:r>
            <a:r>
              <a:rPr lang="en-US" altLang="zh-CN" sz="1400" b="1" dirty="0"/>
              <a:t> {</a:t>
            </a:r>
            <a:endParaRPr lang="zh-CN" altLang="en-US" sz="1400" dirty="0"/>
          </a:p>
          <a:p>
            <a:r>
              <a:rPr lang="en-US" altLang="zh-CN" sz="1400" b="1" dirty="0"/>
              <a:t>private static </a:t>
            </a:r>
            <a:r>
              <a:rPr lang="en-US" altLang="zh-CN" sz="1400" b="1" dirty="0" err="1"/>
              <a:t>BasicDataSource</a:t>
            </a:r>
            <a:r>
              <a:rPr lang="en-US" altLang="zh-CN" sz="1400" b="1" dirty="0"/>
              <a:t> </a:t>
            </a:r>
            <a:r>
              <a:rPr lang="en-US" altLang="zh-CN" sz="1400" b="1" i="1" dirty="0" err="1"/>
              <a:t>dbs</a:t>
            </a:r>
            <a:r>
              <a:rPr lang="en-US" altLang="zh-CN" sz="1400" b="1" i="1" dirty="0"/>
              <a:t> = null;</a:t>
            </a:r>
          </a:p>
          <a:p>
            <a:r>
              <a:rPr lang="en-US" altLang="zh-CN" sz="1400" b="1" dirty="0"/>
              <a:t>private static </a:t>
            </a:r>
            <a:r>
              <a:rPr lang="en-US" altLang="zh-CN" sz="1400" b="1" dirty="0" err="1"/>
              <a:t>ConnectionFactory</a:t>
            </a:r>
            <a:r>
              <a:rPr lang="en-US" altLang="zh-CN" sz="1400" b="1" dirty="0"/>
              <a:t> </a:t>
            </a:r>
            <a:r>
              <a:rPr lang="en-US" altLang="zh-CN" sz="1400" b="1" i="1" dirty="0" err="1"/>
              <a:t>cf</a:t>
            </a:r>
            <a:r>
              <a:rPr lang="en-US" altLang="zh-CN" sz="1400" b="1" i="1" dirty="0"/>
              <a:t> = null;</a:t>
            </a:r>
          </a:p>
          <a:p>
            <a:r>
              <a:rPr lang="en-US" altLang="zh-CN" sz="1400" b="1" dirty="0"/>
              <a:t>static {</a:t>
            </a:r>
          </a:p>
          <a:p>
            <a:r>
              <a:rPr lang="en-US" altLang="zh-CN" sz="1400" i="1" dirty="0" err="1"/>
              <a:t>dbs</a:t>
            </a:r>
            <a:r>
              <a:rPr lang="en-US" altLang="zh-CN" sz="1400" i="1" dirty="0"/>
              <a:t> = </a:t>
            </a:r>
            <a:r>
              <a:rPr lang="en-US" altLang="zh-CN" sz="1400" b="1" i="1" dirty="0"/>
              <a:t>new </a:t>
            </a:r>
            <a:r>
              <a:rPr lang="en-US" altLang="zh-CN" sz="1400" b="1" i="1" dirty="0" err="1"/>
              <a:t>BasicDataSource</a:t>
            </a:r>
            <a:r>
              <a:rPr lang="en-US" altLang="zh-CN" sz="1400" b="1" i="1" dirty="0"/>
              <a:t>();</a:t>
            </a:r>
          </a:p>
          <a:p>
            <a:r>
              <a:rPr lang="en-US" altLang="zh-CN" sz="1400" i="1" dirty="0" err="1"/>
              <a:t>dbs.setDriverClassName</a:t>
            </a:r>
            <a:r>
              <a:rPr lang="en-US" altLang="zh-CN" sz="1400" i="1" dirty="0"/>
              <a:t>("</a:t>
            </a:r>
            <a:r>
              <a:rPr lang="en-US" altLang="zh-CN" sz="1400" i="1" dirty="0" err="1"/>
              <a:t>com.mysql.jdbc.Driver</a:t>
            </a:r>
            <a:r>
              <a:rPr lang="en-US" altLang="zh-CN" sz="1400" i="1" dirty="0"/>
              <a:t>");</a:t>
            </a:r>
          </a:p>
          <a:p>
            <a:r>
              <a:rPr lang="en-US" altLang="zh-CN" sz="1400" i="1" dirty="0" err="1"/>
              <a:t>dbs.setUrl</a:t>
            </a:r>
            <a:r>
              <a:rPr lang="en-US" altLang="zh-CN" sz="1400" i="1" dirty="0"/>
              <a:t>("</a:t>
            </a:r>
            <a:r>
              <a:rPr lang="en-US" altLang="zh-CN" sz="1400" i="1" dirty="0" err="1"/>
              <a:t>jdbc:mysql</a:t>
            </a:r>
            <a:r>
              <a:rPr lang="en-US" altLang="zh-CN" sz="1400" i="1" dirty="0"/>
              <a:t>://localhost:3306/</a:t>
            </a:r>
            <a:r>
              <a:rPr lang="en-US" altLang="zh-CN" sz="1400" i="1" dirty="0" err="1"/>
              <a:t>tmall</a:t>
            </a:r>
            <a:r>
              <a:rPr lang="en-US" altLang="zh-CN" sz="1400" i="1" dirty="0"/>
              <a:t>");</a:t>
            </a:r>
          </a:p>
          <a:p>
            <a:r>
              <a:rPr lang="en-US" altLang="zh-CN" sz="1400" i="1" dirty="0" err="1"/>
              <a:t>dbs.setInitialSize</a:t>
            </a:r>
            <a:r>
              <a:rPr lang="en-US" altLang="zh-CN" sz="1400" i="1" dirty="0"/>
              <a:t>(10);</a:t>
            </a:r>
          </a:p>
          <a:p>
            <a:r>
              <a:rPr lang="en-US" altLang="zh-CN" sz="1400" i="1" dirty="0" err="1"/>
              <a:t>dbs.setMaxActive</a:t>
            </a:r>
            <a:r>
              <a:rPr lang="en-US" altLang="zh-CN" sz="1400" i="1" dirty="0"/>
              <a:t>(4);</a:t>
            </a:r>
          </a:p>
          <a:p>
            <a:r>
              <a:rPr lang="en-US" altLang="zh-CN" sz="1400" i="1" dirty="0" err="1"/>
              <a:t>dbs.setMaxWait</a:t>
            </a:r>
            <a:r>
              <a:rPr lang="en-US" altLang="zh-CN" sz="1400" i="1" dirty="0"/>
              <a:t>(5000);</a:t>
            </a:r>
          </a:p>
          <a:p>
            <a:r>
              <a:rPr lang="en-US" altLang="zh-CN" sz="1400" i="1" dirty="0" err="1"/>
              <a:t>dbs.setUsername</a:t>
            </a:r>
            <a:r>
              <a:rPr lang="en-US" altLang="zh-CN" sz="1400" i="1" dirty="0"/>
              <a:t>("root");</a:t>
            </a:r>
          </a:p>
          <a:p>
            <a:r>
              <a:rPr lang="en-US" altLang="zh-CN" sz="1400" i="1" dirty="0" err="1"/>
              <a:t>dbs.setPassword</a:t>
            </a:r>
            <a:r>
              <a:rPr lang="en-US" altLang="zh-CN" sz="1400" i="1" dirty="0"/>
              <a:t>("root");</a:t>
            </a:r>
          </a:p>
          <a:p>
            <a:r>
              <a:rPr lang="en-US" altLang="zh-CN" sz="1400" i="1" dirty="0" err="1"/>
              <a:t>cf</a:t>
            </a:r>
            <a:r>
              <a:rPr lang="en-US" altLang="zh-CN" sz="1400" i="1" dirty="0"/>
              <a:t> = </a:t>
            </a:r>
            <a:r>
              <a:rPr lang="en-US" altLang="zh-CN" sz="1400" b="1" i="1" dirty="0"/>
              <a:t>new </a:t>
            </a:r>
            <a:r>
              <a:rPr lang="en-US" altLang="zh-CN" sz="1400" b="1" i="1" dirty="0" err="1"/>
              <a:t>DataSourceConnectionFactory</a:t>
            </a:r>
            <a:r>
              <a:rPr lang="en-US" altLang="zh-CN" sz="1400" b="1" i="1" dirty="0"/>
              <a:t>(</a:t>
            </a:r>
            <a:r>
              <a:rPr lang="en-US" altLang="zh-CN" sz="1400" b="1" i="1" dirty="0" err="1"/>
              <a:t>dbs</a:t>
            </a:r>
            <a:r>
              <a:rPr lang="en-US" altLang="zh-CN" sz="1400" b="1" i="1" dirty="0"/>
              <a:t>);</a:t>
            </a:r>
          </a:p>
          <a:p>
            <a:r>
              <a:rPr lang="en-US" altLang="zh-CN" sz="1400" dirty="0"/>
              <a:t>}</a:t>
            </a:r>
          </a:p>
          <a:p>
            <a:endParaRPr lang="zh-CN" altLang="en-US" sz="1400" dirty="0"/>
          </a:p>
          <a:p>
            <a:r>
              <a:rPr lang="en-US" altLang="zh-CN" sz="1400" b="1" dirty="0"/>
              <a:t>public static Connection </a:t>
            </a:r>
            <a:r>
              <a:rPr lang="en-US" altLang="zh-CN" sz="1400" b="1" dirty="0" err="1"/>
              <a:t>getConnection</a:t>
            </a:r>
            <a:r>
              <a:rPr lang="en-US" altLang="zh-CN" sz="1400" b="1" dirty="0"/>
              <a:t>() throws </a:t>
            </a:r>
            <a:r>
              <a:rPr lang="en-US" altLang="zh-CN" sz="1400" b="1" dirty="0" err="1"/>
              <a:t>SQLException</a:t>
            </a:r>
            <a:r>
              <a:rPr lang="en-US" altLang="zh-CN" sz="1400" b="1" dirty="0"/>
              <a:t>{</a:t>
            </a:r>
          </a:p>
          <a:p>
            <a:r>
              <a:rPr lang="en-US" altLang="zh-CN" sz="1400" b="1" dirty="0"/>
              <a:t>return </a:t>
            </a:r>
            <a:r>
              <a:rPr lang="en-US" altLang="zh-CN" sz="1400" b="1" i="1" dirty="0" err="1"/>
              <a:t>cf.createConnection</a:t>
            </a:r>
            <a:r>
              <a:rPr lang="en-US" altLang="zh-CN" sz="1400" b="1" i="1" dirty="0"/>
              <a:t>();</a:t>
            </a:r>
          </a:p>
          <a:p>
            <a:r>
              <a:rPr lang="en-US" altLang="zh-CN" sz="1400" dirty="0"/>
              <a:t>}</a:t>
            </a:r>
          </a:p>
          <a:p>
            <a:r>
              <a:rPr lang="en-US" altLang="zh-CN" sz="1400" dirty="0"/>
              <a:t>….</a:t>
            </a:r>
          </a:p>
          <a:p>
            <a:r>
              <a:rPr lang="en-US" altLang="zh-CN" sz="1400" dirty="0"/>
              <a:t>}</a:t>
            </a:r>
          </a:p>
          <a:p>
            <a:endParaRPr lang="en-US" altLang="zh-CN" sz="1400" dirty="0">
              <a:latin typeface="Arial" pitchFamily="34" charset="0"/>
            </a:endParaRPr>
          </a:p>
        </p:txBody>
      </p:sp>
    </p:spTree>
    <p:extLst>
      <p:ext uri="{BB962C8B-B14F-4D97-AF65-F5344CB8AC3E}">
        <p14:creationId xmlns:p14="http://schemas.microsoft.com/office/powerpoint/2010/main" val="1460664770"/>
      </p:ext>
    </p:extLst>
  </p:cSld>
  <p:clrMapOvr>
    <a:masterClrMapping/>
  </p:clrMapOvr>
  <p:transition spd="med">
    <p:newsfla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normAutofit/>
          </a:bodyPr>
          <a:lstStyle/>
          <a:p>
            <a:pPr algn="r"/>
            <a:r>
              <a:rPr lang="zh-CN" altLang="en-US" sz="2800" dirty="0">
                <a:ea typeface="黑体" pitchFamily="49" charset="-122"/>
              </a:rPr>
              <a:t>数据路连接池</a:t>
            </a:r>
          </a:p>
        </p:txBody>
      </p:sp>
      <p:sp>
        <p:nvSpPr>
          <p:cNvPr id="24578" name="Rectangle 4"/>
          <p:cNvSpPr>
            <a:spLocks noChangeArrowheads="1"/>
          </p:cNvSpPr>
          <p:nvPr/>
        </p:nvSpPr>
        <p:spPr bwMode="auto">
          <a:xfrm>
            <a:off x="539552" y="981075"/>
            <a:ext cx="8229600" cy="5255790"/>
          </a:xfrm>
          <a:prstGeom prst="rect">
            <a:avLst/>
          </a:prstGeom>
          <a:noFill/>
          <a:ln w="9525">
            <a:noFill/>
            <a:miter lim="800000"/>
            <a:headEnd/>
            <a:tailEnd/>
          </a:ln>
        </p:spPr>
        <p:txBody>
          <a:bodyPr/>
          <a:lstStyle/>
          <a:p>
            <a:pPr lvl="1">
              <a:spcBef>
                <a:spcPct val="20000"/>
              </a:spcBef>
              <a:buClr>
                <a:schemeClr val="tx2"/>
              </a:buClr>
              <a:buSzPct val="80000"/>
            </a:pPr>
            <a:r>
              <a:rPr lang="zh-CN" altLang="en-US" sz="2400" dirty="0">
                <a:latin typeface="Arial" pitchFamily="34" charset="0"/>
                <a:ea typeface="黑体" pitchFamily="49" charset="-122"/>
              </a:rPr>
              <a:t>使用配置完成连接池的创建：</a:t>
            </a:r>
            <a:endParaRPr lang="en-US" altLang="zh-CN" sz="2400" dirty="0">
              <a:latin typeface="Arial" pitchFamily="34" charset="0"/>
              <a:ea typeface="黑体" pitchFamily="49" charset="-122"/>
            </a:endParaRPr>
          </a:p>
          <a:p>
            <a:pPr lvl="1">
              <a:spcBef>
                <a:spcPct val="20000"/>
              </a:spcBef>
              <a:buClr>
                <a:schemeClr val="tx2"/>
              </a:buClr>
              <a:buSzPct val="80000"/>
            </a:pPr>
            <a:r>
              <a:rPr lang="zh-CN" altLang="en-US" sz="2400" dirty="0">
                <a:latin typeface="Arial" pitchFamily="34" charset="0"/>
                <a:ea typeface="黑体" pitchFamily="49" charset="-122"/>
              </a:rPr>
              <a:t>第一步：加载驱动包</a:t>
            </a:r>
            <a:r>
              <a:rPr lang="en-US" altLang="zh-CN" sz="2400" dirty="0">
                <a:latin typeface="Arial" pitchFamily="34" charset="0"/>
                <a:ea typeface="黑体" pitchFamily="49" charset="-122"/>
              </a:rPr>
              <a:t>commons-dbcp-1.2.2.jar</a:t>
            </a:r>
          </a:p>
          <a:p>
            <a:pPr lvl="1">
              <a:spcBef>
                <a:spcPct val="20000"/>
              </a:spcBef>
              <a:buClr>
                <a:schemeClr val="tx2"/>
              </a:buClr>
              <a:buSzPct val="80000"/>
            </a:pPr>
            <a:r>
              <a:rPr lang="en-US" altLang="zh-CN" sz="2400" dirty="0">
                <a:latin typeface="Arial" pitchFamily="34" charset="0"/>
                <a:ea typeface="黑体" pitchFamily="49" charset="-122"/>
              </a:rPr>
              <a:t>                                 commons-pool.jar</a:t>
            </a:r>
          </a:p>
          <a:p>
            <a:pPr lvl="1">
              <a:spcBef>
                <a:spcPct val="20000"/>
              </a:spcBef>
              <a:buClr>
                <a:schemeClr val="tx2"/>
              </a:buClr>
              <a:buSzPct val="80000"/>
            </a:pPr>
            <a:r>
              <a:rPr lang="zh-CN" altLang="en-US" sz="2400" dirty="0">
                <a:latin typeface="Arial" pitchFamily="34" charset="0"/>
                <a:ea typeface="黑体" pitchFamily="49" charset="-122"/>
              </a:rPr>
              <a:t>第二步：配置</a:t>
            </a:r>
            <a:r>
              <a:rPr lang="en-US" altLang="zh-CN" sz="2400" dirty="0">
                <a:latin typeface="Arial" pitchFamily="34" charset="0"/>
                <a:ea typeface="黑体" pitchFamily="49" charset="-122"/>
              </a:rPr>
              <a:t>tomcat</a:t>
            </a:r>
            <a:r>
              <a:rPr lang="zh-CN" altLang="en-US" sz="2400" dirty="0">
                <a:latin typeface="Arial" pitchFamily="34" charset="0"/>
                <a:ea typeface="黑体" pitchFamily="49" charset="-122"/>
              </a:rPr>
              <a:t>连接池</a:t>
            </a:r>
            <a:endParaRPr lang="en-US" altLang="zh-CN" sz="2400" dirty="0">
              <a:latin typeface="Arial" pitchFamily="34" charset="0"/>
              <a:ea typeface="黑体" pitchFamily="49" charset="-122"/>
            </a:endParaRPr>
          </a:p>
          <a:p>
            <a:pPr lvl="1">
              <a:spcBef>
                <a:spcPct val="20000"/>
              </a:spcBef>
              <a:buClr>
                <a:schemeClr val="tx2"/>
              </a:buClr>
              <a:buSzPct val="80000"/>
            </a:pPr>
            <a:r>
              <a:rPr lang="zh-CN" altLang="en-US" sz="2400" dirty="0">
                <a:latin typeface="Arial" pitchFamily="34" charset="0"/>
                <a:ea typeface="黑体" pitchFamily="49" charset="-122"/>
              </a:rPr>
              <a:t>在</a:t>
            </a:r>
            <a:r>
              <a:rPr lang="en-US" altLang="zh-CN" sz="2400" dirty="0">
                <a:latin typeface="Arial" pitchFamily="34" charset="0"/>
                <a:ea typeface="黑体" pitchFamily="49" charset="-122"/>
              </a:rPr>
              <a:t>WEB-INF</a:t>
            </a:r>
            <a:r>
              <a:rPr lang="zh-CN" altLang="en-US" sz="2400" dirty="0">
                <a:latin typeface="Arial" pitchFamily="34" charset="0"/>
                <a:ea typeface="黑体" pitchFamily="49" charset="-122"/>
              </a:rPr>
              <a:t>下创建</a:t>
            </a:r>
            <a:r>
              <a:rPr lang="en-US" altLang="zh-CN" sz="2400" dirty="0" err="1">
                <a:latin typeface="Arial" pitchFamily="34" charset="0"/>
                <a:ea typeface="黑体" pitchFamily="49" charset="-122"/>
              </a:rPr>
              <a:t>Context.Xml</a:t>
            </a:r>
            <a:r>
              <a:rPr lang="en-US" altLang="zh-CN" sz="2400" dirty="0">
                <a:latin typeface="Arial" pitchFamily="34" charset="0"/>
                <a:ea typeface="黑体" pitchFamily="49" charset="-122"/>
              </a:rPr>
              <a:t>:</a:t>
            </a:r>
          </a:p>
          <a:p>
            <a:pPr lvl="1">
              <a:spcBef>
                <a:spcPct val="20000"/>
              </a:spcBef>
              <a:buClr>
                <a:schemeClr val="tx2"/>
              </a:buClr>
              <a:buSzPct val="80000"/>
            </a:pPr>
            <a:endParaRPr lang="en-US" altLang="zh-CN" sz="2400" dirty="0">
              <a:latin typeface="Arial" pitchFamily="34" charset="0"/>
              <a:ea typeface="黑体" pitchFamily="49" charset="-122"/>
            </a:endParaRPr>
          </a:p>
          <a:p>
            <a:pPr lvl="1">
              <a:spcBef>
                <a:spcPct val="20000"/>
              </a:spcBef>
              <a:buClr>
                <a:schemeClr val="tx2"/>
              </a:buClr>
              <a:buSzPct val="80000"/>
            </a:pPr>
            <a:r>
              <a:rPr lang="en-US" altLang="zh-CN" sz="2400" dirty="0">
                <a:latin typeface="Arial" pitchFamily="34" charset="0"/>
                <a:ea typeface="黑体" pitchFamily="49" charset="-122"/>
              </a:rPr>
              <a:t>           </a:t>
            </a:r>
            <a:endParaRPr lang="zh-CN" altLang="en-US" sz="2400" dirty="0">
              <a:latin typeface="Arial" pitchFamily="34" charset="0"/>
              <a:ea typeface="黑体" pitchFamily="49"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3356992"/>
            <a:ext cx="6696075" cy="2971800"/>
          </a:xfrm>
          <a:prstGeom prst="rect">
            <a:avLst/>
          </a:prstGeom>
        </p:spPr>
      </p:pic>
    </p:spTree>
    <p:extLst>
      <p:ext uri="{BB962C8B-B14F-4D97-AF65-F5344CB8AC3E}">
        <p14:creationId xmlns:p14="http://schemas.microsoft.com/office/powerpoint/2010/main" val="3528812094"/>
      </p:ext>
    </p:extLst>
  </p:cSld>
  <p:clrMapOvr>
    <a:masterClrMapping/>
  </p:clrMapOvr>
  <p:transition spd="med">
    <p:newsfla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normAutofit/>
          </a:bodyPr>
          <a:lstStyle/>
          <a:p>
            <a:pPr algn="r"/>
            <a:r>
              <a:rPr lang="zh-CN" altLang="en-US" sz="2800" dirty="0">
                <a:ea typeface="黑体" pitchFamily="49" charset="-122"/>
              </a:rPr>
              <a:t>数据路连接池</a:t>
            </a:r>
          </a:p>
        </p:txBody>
      </p:sp>
      <p:sp>
        <p:nvSpPr>
          <p:cNvPr id="24578" name="Rectangle 4"/>
          <p:cNvSpPr>
            <a:spLocks noChangeArrowheads="1"/>
          </p:cNvSpPr>
          <p:nvPr/>
        </p:nvSpPr>
        <p:spPr bwMode="auto">
          <a:xfrm>
            <a:off x="539552" y="981075"/>
            <a:ext cx="8229600" cy="5255790"/>
          </a:xfrm>
          <a:prstGeom prst="rect">
            <a:avLst/>
          </a:prstGeom>
          <a:noFill/>
          <a:ln w="9525">
            <a:noFill/>
            <a:miter lim="800000"/>
            <a:headEnd/>
            <a:tailEnd/>
          </a:ln>
        </p:spPr>
        <p:txBody>
          <a:bodyPr/>
          <a:lstStyle/>
          <a:p>
            <a:pPr lvl="1">
              <a:spcBef>
                <a:spcPct val="20000"/>
              </a:spcBef>
              <a:buClr>
                <a:schemeClr val="tx2"/>
              </a:buClr>
              <a:buSzPct val="80000"/>
            </a:pPr>
            <a:endParaRPr lang="zh-CN" altLang="en-US" sz="2400" dirty="0">
              <a:latin typeface="Arial" pitchFamily="34" charset="0"/>
              <a:ea typeface="黑体" pitchFamily="49" charset="-122"/>
            </a:endParaRPr>
          </a:p>
        </p:txBody>
      </p:sp>
      <p:sp>
        <p:nvSpPr>
          <p:cNvPr id="2" name="文本框 1"/>
          <p:cNvSpPr txBox="1"/>
          <p:nvPr/>
        </p:nvSpPr>
        <p:spPr>
          <a:xfrm>
            <a:off x="611560" y="1196752"/>
            <a:ext cx="7920880" cy="923330"/>
          </a:xfrm>
          <a:prstGeom prst="rect">
            <a:avLst/>
          </a:prstGeom>
          <a:noFill/>
        </p:spPr>
        <p:txBody>
          <a:bodyPr wrap="square" rtlCol="0">
            <a:spAutoFit/>
          </a:bodyPr>
          <a:lstStyle/>
          <a:p>
            <a:r>
              <a:rPr lang="zh-CN" altLang="en-US" dirty="0"/>
              <a:t>第三步：在</a:t>
            </a:r>
            <a:r>
              <a:rPr lang="en-US" altLang="zh-CN" dirty="0"/>
              <a:t>web.xml</a:t>
            </a:r>
            <a:r>
              <a:rPr lang="zh-CN" altLang="en-US" dirty="0"/>
              <a:t>下配置</a:t>
            </a:r>
            <a:endParaRPr lang="en-US" altLang="zh-CN" dirty="0"/>
          </a:p>
          <a:p>
            <a:endParaRPr lang="en-US" altLang="zh-CN" dirty="0"/>
          </a:p>
          <a:p>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891481"/>
            <a:ext cx="6372225" cy="2257425"/>
          </a:xfrm>
          <a:prstGeom prst="rect">
            <a:avLst/>
          </a:prstGeom>
        </p:spPr>
      </p:pic>
    </p:spTree>
    <p:extLst>
      <p:ext uri="{BB962C8B-B14F-4D97-AF65-F5344CB8AC3E}">
        <p14:creationId xmlns:p14="http://schemas.microsoft.com/office/powerpoint/2010/main" val="1514478094"/>
      </p:ext>
    </p:extLst>
  </p:cSld>
  <p:clrMapOvr>
    <a:masterClrMapping/>
  </p:clrMapOvr>
  <p:transition spd="med">
    <p:newsfla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a:spLocks noGrp="1" noChangeArrowheads="1"/>
          </p:cNvSpPr>
          <p:nvPr>
            <p:ph type="title" idx="4294967295"/>
          </p:nvPr>
        </p:nvSpPr>
        <p:spPr>
          <a:xfrm>
            <a:off x="2268538" y="0"/>
            <a:ext cx="6875462" cy="765175"/>
          </a:xfrm>
        </p:spPr>
        <p:txBody>
          <a:bodyPr>
            <a:normAutofit fontScale="90000"/>
          </a:bodyPr>
          <a:lstStyle/>
          <a:p>
            <a:pPr algn="r"/>
            <a:r>
              <a:rPr lang="zh-CN" altLang="zh-CN" sz="2800" b="1" dirty="0">
                <a:latin typeface="黑体" panose="02010609060101010101" pitchFamily="49" charset="-122"/>
                <a:ea typeface="黑体" panose="02010609060101010101" pitchFamily="49" charset="-122"/>
              </a:rPr>
              <a:t>过滤器简介</a:t>
            </a:r>
            <a:r>
              <a:rPr lang="zh-CN" altLang="zh-CN" sz="2800" dirty="0">
                <a:latin typeface="黑体" panose="02010609060101010101" pitchFamily="49" charset="-122"/>
                <a:ea typeface="黑体" panose="02010609060101010101" pitchFamily="49" charset="-122"/>
              </a:rPr>
              <a:t> </a:t>
            </a:r>
          </a:p>
        </p:txBody>
      </p:sp>
      <p:sp>
        <p:nvSpPr>
          <p:cNvPr id="10" name="Rectangle 2"/>
          <p:cNvSpPr txBox="1">
            <a:spLocks noChangeArrowheads="1"/>
          </p:cNvSpPr>
          <p:nvPr/>
        </p:nvSpPr>
        <p:spPr bwMode="auto">
          <a:xfrm>
            <a:off x="300038" y="1304925"/>
            <a:ext cx="8505825" cy="2087563"/>
          </a:xfrm>
          <a:prstGeom prst="rect">
            <a:avLst/>
          </a:prstGeom>
          <a:noFill/>
          <a:ln w="9525">
            <a:noFill/>
            <a:miter lim="800000"/>
            <a:headEnd/>
            <a:tailEnd/>
          </a:ln>
        </p:spPr>
        <p:txBody>
          <a:bodyPr/>
          <a:lstStyle/>
          <a:p>
            <a:pPr marL="342900" indent="-342900" eaLnBrk="0" hangingPunct="0">
              <a:spcBef>
                <a:spcPct val="20000"/>
              </a:spcBef>
              <a:buClr>
                <a:srgbClr val="00CC00"/>
              </a:buClr>
              <a:buSzPct val="100000"/>
              <a:buFont typeface="Wingdings" pitchFamily="2" charset="2"/>
              <a:buChar char="n"/>
            </a:pPr>
            <a:r>
              <a:rPr lang="zh-CN" altLang="zh-CN" sz="2000" b="1">
                <a:latin typeface="微软雅黑" pitchFamily="34" charset="-122"/>
                <a:ea typeface="微软雅黑" pitchFamily="34" charset="-122"/>
              </a:rPr>
              <a:t>过滤器与</a:t>
            </a:r>
            <a:r>
              <a:rPr lang="en-US" altLang="zh-CN" sz="2000" b="1">
                <a:latin typeface="微软雅黑" pitchFamily="34" charset="-122"/>
                <a:ea typeface="微软雅黑" pitchFamily="34" charset="-122"/>
              </a:rPr>
              <a:t>Servlet</a:t>
            </a:r>
            <a:r>
              <a:rPr lang="zh-CN" altLang="zh-CN" sz="2000" b="1">
                <a:latin typeface="微软雅黑" pitchFamily="34" charset="-122"/>
                <a:ea typeface="微软雅黑" pitchFamily="34" charset="-122"/>
              </a:rPr>
              <a:t>的原理十分相似，但其具有拦截客户端浏览器请求的功能。 </a:t>
            </a:r>
          </a:p>
        </p:txBody>
      </p:sp>
      <p:pic>
        <p:nvPicPr>
          <p:cNvPr id="5" name="图片 4" descr="Snip20140430_15.png"/>
          <p:cNvPicPr>
            <a:picLocks noChangeAspect="1" noChangeArrowheads="1"/>
          </p:cNvPicPr>
          <p:nvPr/>
        </p:nvPicPr>
        <p:blipFill>
          <a:blip r:embed="rId2" cstate="print"/>
          <a:srcRect/>
          <a:stretch>
            <a:fillRect/>
          </a:stretch>
        </p:blipFill>
        <p:spPr bwMode="auto">
          <a:xfrm>
            <a:off x="1258888" y="2349500"/>
            <a:ext cx="6756400" cy="2584450"/>
          </a:xfrm>
          <a:prstGeom prst="rect">
            <a:avLst/>
          </a:prstGeom>
          <a:noFill/>
          <a:ln w="9525">
            <a:noFill/>
            <a:miter lim="800000"/>
            <a:headEnd/>
            <a:tailEnd/>
          </a:ln>
        </p:spPr>
      </p:pic>
      <p:grpSp>
        <p:nvGrpSpPr>
          <p:cNvPr id="2" name="组 11"/>
          <p:cNvGrpSpPr>
            <a:grpSpLocks/>
          </p:cNvGrpSpPr>
          <p:nvPr/>
        </p:nvGrpSpPr>
        <p:grpSpPr bwMode="auto">
          <a:xfrm>
            <a:off x="431800" y="4837113"/>
            <a:ext cx="8385175" cy="1397000"/>
            <a:chOff x="431944" y="4836288"/>
            <a:chExt cx="8385485" cy="1397960"/>
          </a:xfrm>
        </p:grpSpPr>
        <p:pic>
          <p:nvPicPr>
            <p:cNvPr id="30725" name="图片 5" descr="注意副本.png"/>
            <p:cNvPicPr>
              <a:picLocks noChangeAspect="1" noChangeArrowheads="1"/>
            </p:cNvPicPr>
            <p:nvPr/>
          </p:nvPicPr>
          <p:blipFill>
            <a:blip r:embed="rId3" cstate="print"/>
            <a:srcRect/>
            <a:stretch>
              <a:fillRect/>
            </a:stretch>
          </p:blipFill>
          <p:spPr bwMode="auto">
            <a:xfrm>
              <a:off x="431944" y="4836288"/>
              <a:ext cx="1965325" cy="903288"/>
            </a:xfrm>
            <a:prstGeom prst="rect">
              <a:avLst/>
            </a:prstGeom>
            <a:noFill/>
            <a:ln w="9525">
              <a:noFill/>
              <a:miter lim="800000"/>
              <a:headEnd/>
              <a:tailEnd/>
            </a:ln>
          </p:spPr>
        </p:pic>
        <p:sp>
          <p:nvSpPr>
            <p:cNvPr id="30726" name="流程图: 可选过程 3"/>
            <p:cNvSpPr>
              <a:spLocks noChangeArrowheads="1"/>
            </p:cNvSpPr>
            <p:nvPr/>
          </p:nvSpPr>
          <p:spPr bwMode="auto">
            <a:xfrm>
              <a:off x="2532517" y="5192819"/>
              <a:ext cx="6284912" cy="1041429"/>
            </a:xfrm>
            <a:prstGeom prst="flowChartAlternateProcess">
              <a:avLst/>
            </a:prstGeom>
            <a:gradFill rotWithShape="0">
              <a:gsLst>
                <a:gs pos="0">
                  <a:srgbClr val="6DCFF6"/>
                </a:gs>
                <a:gs pos="100000">
                  <a:schemeClr val="bg1"/>
                </a:gs>
              </a:gsLst>
              <a:lin ang="5400000" scaled="1"/>
            </a:gradFill>
            <a:ln w="9525">
              <a:solidFill>
                <a:srgbClr val="3366FF"/>
              </a:solidFill>
              <a:miter lim="800000"/>
              <a:headEnd/>
              <a:tailEnd/>
            </a:ln>
          </p:spPr>
          <p:txBody>
            <a:bodyPr lIns="90170" tIns="46990" rIns="90170" bIns="46990"/>
            <a:lstStyle/>
            <a:p>
              <a:r>
                <a:rPr lang="zh-CN" altLang="zh-CN" sz="1600" b="1">
                  <a:latin typeface="微软雅黑" pitchFamily="34" charset="-122"/>
                  <a:ea typeface="微软雅黑" pitchFamily="34" charset="-122"/>
                </a:rPr>
                <a:t>过滤器实质是在</a:t>
              </a:r>
              <a:r>
                <a:rPr lang="en-US" altLang="zh-CN" sz="1600" b="1">
                  <a:latin typeface="微软雅黑" pitchFamily="34" charset="-122"/>
                  <a:ea typeface="微软雅黑" pitchFamily="34" charset="-122"/>
                </a:rPr>
                <a:t>Web</a:t>
              </a:r>
              <a:r>
                <a:rPr lang="zh-CN" altLang="zh-CN" sz="1600" b="1">
                  <a:latin typeface="微软雅黑" pitchFamily="34" charset="-122"/>
                  <a:ea typeface="微软雅黑" pitchFamily="34" charset="-122"/>
                </a:rPr>
                <a:t>应用服务器上的一个</a:t>
              </a:r>
              <a:r>
                <a:rPr lang="en-US" altLang="zh-CN" sz="1600" b="1">
                  <a:latin typeface="微软雅黑" pitchFamily="34" charset="-122"/>
                  <a:ea typeface="微软雅黑" pitchFamily="34" charset="-122"/>
                </a:rPr>
                <a:t>Web</a:t>
              </a:r>
              <a:r>
                <a:rPr lang="zh-CN" altLang="zh-CN" sz="1600" b="1">
                  <a:latin typeface="微软雅黑" pitchFamily="34" charset="-122"/>
                  <a:ea typeface="微软雅黑" pitchFamily="34" charset="-122"/>
                </a:rPr>
                <a:t>应用组件，用于拦截客户端浏览器与目标资源的请求，并对这些请求进行一定的过滤处理，然后再发送给目标资源</a:t>
              </a:r>
              <a:r>
                <a:rPr lang="zh-CN" altLang="en-US" sz="1600" b="1">
                  <a:latin typeface="微软雅黑" pitchFamily="34" charset="-122"/>
                  <a:ea typeface="微软雅黑" pitchFamily="34" charset="-122"/>
                </a:rPr>
                <a:t>。</a:t>
              </a:r>
              <a:endParaRPr lang="zh-CN" altLang="zh-CN" sz="1600" b="1">
                <a:latin typeface="微软雅黑" pitchFamily="34" charset="-122"/>
                <a:ea typeface="微软雅黑" pitchFamily="34"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normAutofit/>
          </a:bodyPr>
          <a:lstStyle/>
          <a:p>
            <a:pPr algn="r"/>
            <a:r>
              <a:rPr lang="zh-CN" altLang="en-US" sz="2800" dirty="0">
                <a:ea typeface="黑体" pitchFamily="49" charset="-122"/>
              </a:rPr>
              <a:t>数据路连接池</a:t>
            </a:r>
          </a:p>
        </p:txBody>
      </p:sp>
      <p:sp>
        <p:nvSpPr>
          <p:cNvPr id="24578" name="Rectangle 4"/>
          <p:cNvSpPr>
            <a:spLocks noChangeArrowheads="1"/>
          </p:cNvSpPr>
          <p:nvPr/>
        </p:nvSpPr>
        <p:spPr bwMode="auto">
          <a:xfrm>
            <a:off x="539552" y="981075"/>
            <a:ext cx="8229600" cy="5255790"/>
          </a:xfrm>
          <a:prstGeom prst="rect">
            <a:avLst/>
          </a:prstGeom>
          <a:noFill/>
          <a:ln w="9525">
            <a:noFill/>
            <a:miter lim="800000"/>
            <a:headEnd/>
            <a:tailEnd/>
          </a:ln>
        </p:spPr>
        <p:txBody>
          <a:bodyPr/>
          <a:lstStyle/>
          <a:p>
            <a:pPr lvl="1">
              <a:spcBef>
                <a:spcPct val="20000"/>
              </a:spcBef>
              <a:buClr>
                <a:schemeClr val="tx2"/>
              </a:buClr>
              <a:buSzPct val="80000"/>
            </a:pPr>
            <a:endParaRPr lang="zh-CN" altLang="en-US" sz="2400" dirty="0">
              <a:latin typeface="Arial" pitchFamily="34" charset="0"/>
              <a:ea typeface="黑体" pitchFamily="49" charset="-122"/>
            </a:endParaRPr>
          </a:p>
        </p:txBody>
      </p:sp>
      <p:sp>
        <p:nvSpPr>
          <p:cNvPr id="2" name="文本框 1"/>
          <p:cNvSpPr txBox="1"/>
          <p:nvPr/>
        </p:nvSpPr>
        <p:spPr>
          <a:xfrm>
            <a:off x="611560" y="1196752"/>
            <a:ext cx="7920880" cy="1200329"/>
          </a:xfrm>
          <a:prstGeom prst="rect">
            <a:avLst/>
          </a:prstGeom>
          <a:noFill/>
        </p:spPr>
        <p:txBody>
          <a:bodyPr wrap="square" rtlCol="0">
            <a:spAutoFit/>
          </a:bodyPr>
          <a:lstStyle/>
          <a:p>
            <a:r>
              <a:rPr lang="zh-CN" altLang="en-US" dirty="0"/>
              <a:t>第四步：获得连接</a:t>
            </a:r>
            <a:endParaRPr lang="en-US" altLang="zh-CN" dirty="0"/>
          </a:p>
          <a:p>
            <a:endParaRPr lang="en-US" altLang="zh-CN" dirty="0"/>
          </a:p>
          <a:p>
            <a:endParaRPr lang="en-US" altLang="zh-CN" dirty="0"/>
          </a:p>
          <a:p>
            <a:endParaRPr lang="zh-CN" altLang="en-US" dirty="0"/>
          </a:p>
        </p:txBody>
      </p:sp>
      <p:pic>
        <p:nvPicPr>
          <p:cNvPr id="3" name="图片 2"/>
          <p:cNvPicPr>
            <a:picLocks noChangeAspect="1"/>
          </p:cNvPicPr>
          <p:nvPr/>
        </p:nvPicPr>
        <p:blipFill>
          <a:blip r:embed="rId3"/>
          <a:stretch>
            <a:fillRect/>
          </a:stretch>
        </p:blipFill>
        <p:spPr>
          <a:xfrm>
            <a:off x="827584" y="1881187"/>
            <a:ext cx="7164288" cy="2714191"/>
          </a:xfrm>
          <a:prstGeom prst="rect">
            <a:avLst/>
          </a:prstGeom>
        </p:spPr>
      </p:pic>
    </p:spTree>
    <p:extLst>
      <p:ext uri="{BB962C8B-B14F-4D97-AF65-F5344CB8AC3E}">
        <p14:creationId xmlns:p14="http://schemas.microsoft.com/office/powerpoint/2010/main" val="2825429017"/>
      </p:ext>
    </p:extLst>
  </p:cSld>
  <p:clrMapOvr>
    <a:masterClrMapping/>
  </p:clrMapOvr>
  <p:transition spd="med">
    <p:newsfla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p:txBody>
          <a:bodyPr>
            <a:normAutofit/>
          </a:bodyPr>
          <a:lstStyle/>
          <a:p>
            <a:pPr algn="r"/>
            <a:r>
              <a:rPr lang="zh-CN" altLang="en-US" sz="2800" dirty="0">
                <a:latin typeface="黑体" pitchFamily="49" charset="-122"/>
                <a:ea typeface="黑体" pitchFamily="49" charset="-122"/>
                <a:sym typeface="Arial" pitchFamily="34" charset="0"/>
              </a:rPr>
              <a:t>练习</a:t>
            </a:r>
            <a:r>
              <a:rPr lang="en-US" altLang="zh-CN" sz="2800" dirty="0">
                <a:latin typeface="黑体" pitchFamily="49" charset="-122"/>
                <a:ea typeface="黑体" pitchFamily="49" charset="-122"/>
                <a:sym typeface="Arial" pitchFamily="34" charset="0"/>
              </a:rPr>
              <a:t>——</a:t>
            </a:r>
            <a:r>
              <a:rPr lang="zh-CN" altLang="en-US" sz="2800" dirty="0">
                <a:latin typeface="黑体" pitchFamily="49" charset="-122"/>
                <a:ea typeface="黑体" pitchFamily="49" charset="-122"/>
                <a:sym typeface="Arial" pitchFamily="34" charset="0"/>
              </a:rPr>
              <a:t>使用连接池获得数据库连接</a:t>
            </a:r>
            <a:endParaRPr lang="zh-CN" altLang="zh-CN" sz="2800" dirty="0">
              <a:latin typeface="黑体" pitchFamily="49" charset="-122"/>
              <a:ea typeface="黑体" pitchFamily="49" charset="-122"/>
              <a:sym typeface="Arial" pitchFamily="34" charset="0"/>
            </a:endParaRPr>
          </a:p>
        </p:txBody>
      </p:sp>
      <p:sp>
        <p:nvSpPr>
          <p:cNvPr id="32770" name="文本框 3"/>
          <p:cNvSpPr txBox="1">
            <a:spLocks noChangeArrowheads="1"/>
          </p:cNvSpPr>
          <p:nvPr/>
        </p:nvSpPr>
        <p:spPr bwMode="auto">
          <a:xfrm>
            <a:off x="827584" y="1595074"/>
            <a:ext cx="5200650" cy="2062103"/>
          </a:xfrm>
          <a:prstGeom prst="rect">
            <a:avLst/>
          </a:prstGeom>
          <a:noFill/>
          <a:ln w="9525">
            <a:noFill/>
            <a:miter lim="800000"/>
            <a:headEnd/>
            <a:tailEnd/>
          </a:ln>
        </p:spPr>
        <p:txBody>
          <a:bodyPr>
            <a:spAutoFit/>
          </a:bodyPr>
          <a:lstStyle/>
          <a:p>
            <a:r>
              <a:rPr lang="zh-CN" altLang="en-US" sz="3200" b="1" dirty="0">
                <a:latin typeface="Arial" pitchFamily="34" charset="0"/>
              </a:rPr>
              <a:t>需求说明：</a:t>
            </a:r>
          </a:p>
          <a:p>
            <a:r>
              <a:rPr lang="en-US" altLang="zh-CN" sz="2400" dirty="0">
                <a:latin typeface="Arial" pitchFamily="34" charset="0"/>
              </a:rPr>
              <a:t>1.</a:t>
            </a:r>
            <a:r>
              <a:rPr lang="zh-CN" altLang="en-US" sz="2400" dirty="0">
                <a:latin typeface="Arial" pitchFamily="34" charset="0"/>
              </a:rPr>
              <a:t>使用连接池</a:t>
            </a:r>
          </a:p>
          <a:p>
            <a:r>
              <a:rPr lang="en-US" altLang="zh-CN" sz="2400" dirty="0">
                <a:latin typeface="Arial" pitchFamily="34" charset="0"/>
              </a:rPr>
              <a:t>2.</a:t>
            </a:r>
            <a:r>
              <a:rPr lang="zh-CN" altLang="en-US" sz="2400" dirty="0">
                <a:latin typeface="Arial" pitchFamily="34" charset="0"/>
              </a:rPr>
              <a:t>完成</a:t>
            </a:r>
            <a:r>
              <a:rPr lang="en-US" altLang="zh-CN" sz="2400" dirty="0">
                <a:latin typeface="Arial" pitchFamily="34" charset="0"/>
              </a:rPr>
              <a:t>context</a:t>
            </a:r>
            <a:r>
              <a:rPr lang="zh-CN" altLang="en-US" sz="2400" dirty="0">
                <a:latin typeface="Arial" pitchFamily="34" charset="0"/>
              </a:rPr>
              <a:t>配置</a:t>
            </a:r>
            <a:endParaRPr lang="en-US" altLang="zh-CN" sz="2400" dirty="0">
              <a:latin typeface="Arial" pitchFamily="34" charset="0"/>
            </a:endParaRPr>
          </a:p>
          <a:p>
            <a:r>
              <a:rPr lang="en-US" altLang="zh-CN" sz="2400" dirty="0">
                <a:latin typeface="Arial" pitchFamily="34" charset="0"/>
              </a:rPr>
              <a:t>3.</a:t>
            </a:r>
            <a:r>
              <a:rPr lang="zh-CN" altLang="en-US" sz="2400" dirty="0">
                <a:latin typeface="Arial" pitchFamily="34" charset="0"/>
              </a:rPr>
              <a:t>完成</a:t>
            </a:r>
            <a:r>
              <a:rPr lang="en-US" altLang="zh-CN" sz="2400" dirty="0">
                <a:latin typeface="Arial" pitchFamily="34" charset="0"/>
              </a:rPr>
              <a:t>web.xml</a:t>
            </a:r>
            <a:r>
              <a:rPr lang="zh-CN" altLang="en-US" sz="2400" dirty="0">
                <a:latin typeface="Arial" pitchFamily="34" charset="0"/>
              </a:rPr>
              <a:t>配置</a:t>
            </a:r>
            <a:endParaRPr lang="en-US" altLang="zh-CN" sz="2400" dirty="0">
              <a:latin typeface="Arial" pitchFamily="34" charset="0"/>
            </a:endParaRPr>
          </a:p>
          <a:p>
            <a:endParaRPr lang="zh-CN" altLang="en-US" sz="2400" dirty="0">
              <a:latin typeface="Arial" pitchFamily="34" charset="0"/>
            </a:endParaRPr>
          </a:p>
        </p:txBody>
      </p:sp>
      <p:pic>
        <p:nvPicPr>
          <p:cNvPr id="32771" name="Picture 9" descr="时间2"/>
          <p:cNvPicPr>
            <a:picLocks noChangeAspect="1" noChangeArrowheads="1"/>
          </p:cNvPicPr>
          <p:nvPr/>
        </p:nvPicPr>
        <p:blipFill>
          <a:blip r:embed="rId2" cstate="print"/>
          <a:srcRect/>
          <a:stretch>
            <a:fillRect/>
          </a:stretch>
        </p:blipFill>
        <p:spPr bwMode="auto">
          <a:xfrm>
            <a:off x="6964363" y="1039813"/>
            <a:ext cx="2179637" cy="1177925"/>
          </a:xfrm>
          <a:prstGeom prst="rect">
            <a:avLst/>
          </a:prstGeom>
          <a:noFill/>
          <a:ln w="9525">
            <a:noFill/>
            <a:miter lim="800000"/>
            <a:headEnd/>
            <a:tailEnd/>
          </a:ln>
        </p:spPr>
      </p:pic>
      <p:sp>
        <p:nvSpPr>
          <p:cNvPr id="32772" name="Text Box 10"/>
          <p:cNvSpPr>
            <a:spLocks noChangeArrowheads="1"/>
          </p:cNvSpPr>
          <p:nvPr/>
        </p:nvSpPr>
        <p:spPr bwMode="auto">
          <a:xfrm>
            <a:off x="7108825" y="1554163"/>
            <a:ext cx="1198563" cy="581025"/>
          </a:xfrm>
          <a:prstGeom prst="rect">
            <a:avLst/>
          </a:prstGeom>
          <a:noFill/>
          <a:ln w="9525">
            <a:noFill/>
            <a:miter lim="800000"/>
            <a:headEnd/>
            <a:tailEnd/>
          </a:ln>
        </p:spPr>
        <p:txBody>
          <a:bodyPr wrap="none">
            <a:spAutoFit/>
          </a:bodyPr>
          <a:lstStyle/>
          <a:p>
            <a:r>
              <a:rPr lang="zh-CN" altLang="en-US" sz="1600">
                <a:solidFill>
                  <a:srgbClr val="CC3300"/>
                </a:solidFill>
                <a:latin typeface="微软雅黑" pitchFamily="34" charset="-122"/>
                <a:ea typeface="微软雅黑" pitchFamily="34" charset="-122"/>
                <a:sym typeface="微软雅黑" pitchFamily="34" charset="-122"/>
              </a:rPr>
              <a:t>实践时间：</a:t>
            </a:r>
          </a:p>
          <a:p>
            <a:r>
              <a:rPr lang="zh-CN" altLang="en-US" sz="1600">
                <a:solidFill>
                  <a:srgbClr val="CC3300"/>
                </a:solidFill>
                <a:latin typeface="微软雅黑" pitchFamily="34" charset="-122"/>
                <a:ea typeface="微软雅黑" pitchFamily="34" charset="-122"/>
                <a:sym typeface="微软雅黑" pitchFamily="34" charset="-122"/>
              </a:rPr>
              <a:t>3</a:t>
            </a:r>
            <a:r>
              <a:rPr lang="en-US" altLang="zh-CN" sz="1600">
                <a:solidFill>
                  <a:srgbClr val="CC3300"/>
                </a:solidFill>
                <a:latin typeface="微软雅黑" pitchFamily="34" charset="-122"/>
                <a:ea typeface="微软雅黑" pitchFamily="34" charset="-122"/>
                <a:sym typeface="微软雅黑" pitchFamily="34" charset="-122"/>
              </a:rPr>
              <a:t>5</a:t>
            </a:r>
            <a:r>
              <a:rPr lang="zh-CN" altLang="en-US" sz="1600">
                <a:solidFill>
                  <a:srgbClr val="CC3300"/>
                </a:solidFill>
                <a:latin typeface="微软雅黑" pitchFamily="34" charset="-122"/>
                <a:ea typeface="微软雅黑" pitchFamily="34" charset="-122"/>
                <a:sym typeface="微软雅黑" pitchFamily="34" charset="-122"/>
              </a:rPr>
              <a:t>分钟</a:t>
            </a:r>
            <a:endParaRPr lang="zh-CN" altLang="en-US">
              <a:latin typeface="Arial" pitchFamily="34" charset="0"/>
            </a:endParaRPr>
          </a:p>
        </p:txBody>
      </p:sp>
    </p:spTree>
    <p:extLst>
      <p:ext uri="{BB962C8B-B14F-4D97-AF65-F5344CB8AC3E}">
        <p14:creationId xmlns:p14="http://schemas.microsoft.com/office/powerpoint/2010/main" val="1207032692"/>
      </p:ext>
    </p:extLst>
  </p:cSld>
  <p:clrMapOvr>
    <a:masterClrMapping/>
  </p:clrMapOvr>
  <p:transition spd="med">
    <p:newsflash/>
  </p:transition>
</p:sld>
</file>

<file path=ppt/slides/slide52.xml><?xml version="1.0" encoding="utf-8"?>
<p:sld xmlns:a="http://schemas.openxmlformats.org/drawingml/2006/main" xmlns:r="http://schemas.openxmlformats.org/officeDocument/2006/relationships" xmlns:p="http://schemas.openxmlformats.org/presentationml/2006/main">
  <p:cSld>
    <p:bg bwMode="auto">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a:spLocks noGrp="1" noChangeArrowheads="1"/>
          </p:cNvSpPr>
          <p:nvPr>
            <p:ph type="title" idx="4294967295"/>
          </p:nvPr>
        </p:nvSpPr>
        <p:spPr>
          <a:xfrm>
            <a:off x="2268538" y="0"/>
            <a:ext cx="6875462" cy="765175"/>
          </a:xfrm>
        </p:spPr>
        <p:txBody>
          <a:bodyPr>
            <a:normAutofit/>
          </a:bodyPr>
          <a:lstStyle/>
          <a:p>
            <a:pPr algn="r"/>
            <a:r>
              <a:rPr lang="zh-CN" altLang="zh-CN" sz="2800" b="1" dirty="0">
                <a:latin typeface="黑体" panose="02010609060101010101" pitchFamily="49" charset="-122"/>
                <a:ea typeface="黑体" panose="02010609060101010101" pitchFamily="49" charset="-122"/>
              </a:rPr>
              <a:t>过滤器简介 </a:t>
            </a:r>
          </a:p>
        </p:txBody>
      </p:sp>
      <p:sp>
        <p:nvSpPr>
          <p:cNvPr id="10" name="Rectangle 2"/>
          <p:cNvSpPr txBox="1">
            <a:spLocks noChangeArrowheads="1"/>
          </p:cNvSpPr>
          <p:nvPr/>
        </p:nvSpPr>
        <p:spPr bwMode="auto">
          <a:xfrm>
            <a:off x="180975" y="1270000"/>
            <a:ext cx="8858250" cy="1016000"/>
          </a:xfrm>
          <a:prstGeom prst="rect">
            <a:avLst/>
          </a:prstGeom>
          <a:noFill/>
          <a:ln w="9525">
            <a:noFill/>
            <a:miter lim="800000"/>
            <a:headEnd/>
            <a:tailEnd/>
          </a:ln>
        </p:spPr>
        <p:txBody>
          <a:bodyPr/>
          <a:lstStyle/>
          <a:p>
            <a:pPr marL="342900" indent="-342900" eaLnBrk="0" hangingPunct="0">
              <a:lnSpc>
                <a:spcPct val="150000"/>
              </a:lnSpc>
              <a:spcBef>
                <a:spcPct val="20000"/>
              </a:spcBef>
              <a:buClr>
                <a:srgbClr val="00CC00"/>
              </a:buClr>
              <a:buSzPct val="100000"/>
              <a:buFont typeface="Wingdings" pitchFamily="2" charset="2"/>
              <a:buChar char="n"/>
            </a:pPr>
            <a:r>
              <a:rPr lang="zh-CN" altLang="zh-CN" sz="2000" b="1">
                <a:latin typeface="微软雅黑" pitchFamily="34" charset="-122"/>
                <a:ea typeface="微软雅黑" pitchFamily="34" charset="-122"/>
              </a:rPr>
              <a:t>如果</a:t>
            </a:r>
            <a:r>
              <a:rPr lang="zh-CN" altLang="en-US" sz="2000" b="1">
                <a:latin typeface="微软雅黑" pitchFamily="34" charset="-122"/>
                <a:ea typeface="微软雅黑" pitchFamily="34" charset="-122"/>
              </a:rPr>
              <a:t>，</a:t>
            </a:r>
            <a:r>
              <a:rPr lang="zh-CN" altLang="zh-CN" sz="2000" b="1">
                <a:latin typeface="微软雅黑" pitchFamily="34" charset="-122"/>
                <a:ea typeface="微软雅黑" pitchFamily="34" charset="-122"/>
              </a:rPr>
              <a:t>一个</a:t>
            </a:r>
            <a:r>
              <a:rPr lang="en-US" altLang="zh-CN" sz="2000" b="1">
                <a:latin typeface="微软雅黑" pitchFamily="34" charset="-122"/>
                <a:ea typeface="微软雅黑" pitchFamily="34" charset="-122"/>
              </a:rPr>
              <a:t>Web</a:t>
            </a:r>
            <a:r>
              <a:rPr lang="zh-CN" altLang="zh-CN" sz="2000" b="1">
                <a:latin typeface="微软雅黑" pitchFamily="34" charset="-122"/>
                <a:ea typeface="微软雅黑" pitchFamily="34" charset="-122"/>
              </a:rPr>
              <a:t>应用中使用一个过滤器不能解决实际的业务需要，则可部署多个过滤器对请求进行多次处理，从而形成一个过滤器链。 </a:t>
            </a:r>
          </a:p>
        </p:txBody>
      </p:sp>
      <p:pic>
        <p:nvPicPr>
          <p:cNvPr id="2" name="图片 1" descr="Snip20140430_16.png"/>
          <p:cNvPicPr>
            <a:picLocks noChangeAspect="1" noChangeArrowheads="1"/>
          </p:cNvPicPr>
          <p:nvPr/>
        </p:nvPicPr>
        <p:blipFill>
          <a:blip r:embed="rId3" cstate="print"/>
          <a:srcRect/>
          <a:stretch>
            <a:fillRect/>
          </a:stretch>
        </p:blipFill>
        <p:spPr bwMode="auto">
          <a:xfrm>
            <a:off x="869950" y="2330450"/>
            <a:ext cx="7207250" cy="273526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body" idx="4294967295"/>
          </p:nvPr>
        </p:nvSpPr>
        <p:spPr>
          <a:xfrm>
            <a:off x="180975" y="1270000"/>
            <a:ext cx="8858250" cy="2806700"/>
          </a:xfrm>
        </p:spPr>
        <p:txBody>
          <a:bodyPr/>
          <a:lstStyle/>
          <a:p>
            <a:pPr>
              <a:lnSpc>
                <a:spcPct val="150000"/>
              </a:lnSpc>
              <a:buFont typeface="Arial" charset="0"/>
              <a:buChar char="•"/>
              <a:defRPr/>
            </a:pPr>
            <a:r>
              <a:rPr lang="zh-CN" altLang="zh-CN" sz="2000" b="1" dirty="0">
                <a:latin typeface="+mn-ea"/>
              </a:rPr>
              <a:t>过滤器对象</a:t>
            </a:r>
            <a:r>
              <a:rPr lang="en-US" altLang="zh-CN" sz="2000" b="1" dirty="0" err="1">
                <a:latin typeface="+mn-ea"/>
              </a:rPr>
              <a:t>javax.servlet.Filter</a:t>
            </a:r>
            <a:r>
              <a:rPr lang="zh-CN" altLang="zh-CN" sz="2000" b="1" dirty="0">
                <a:latin typeface="+mn-ea"/>
              </a:rPr>
              <a:t>，它是一个接口。除此接口外，与过滤器相关的对象还有</a:t>
            </a:r>
            <a:r>
              <a:rPr lang="en-US" altLang="zh-CN" sz="2000" b="1" dirty="0" err="1">
                <a:latin typeface="+mn-ea"/>
              </a:rPr>
              <a:t>FilterConfig</a:t>
            </a:r>
            <a:r>
              <a:rPr lang="zh-CN" altLang="zh-CN" sz="2000" b="1" dirty="0">
                <a:latin typeface="+mn-ea"/>
              </a:rPr>
              <a:t>对象与</a:t>
            </a:r>
            <a:r>
              <a:rPr lang="en-US" altLang="zh-CN" sz="2000" b="1" dirty="0" err="1">
                <a:latin typeface="+mn-ea"/>
              </a:rPr>
              <a:t>FilterChain</a:t>
            </a:r>
            <a:r>
              <a:rPr lang="zh-CN" altLang="zh-CN" sz="2000" b="1" dirty="0">
                <a:latin typeface="+mn-ea"/>
              </a:rPr>
              <a:t>对象</a:t>
            </a:r>
            <a:r>
              <a:rPr lang="en-US" altLang="zh-CN" sz="2000" b="1" dirty="0">
                <a:latin typeface="+mn-ea"/>
              </a:rPr>
              <a:t>。</a:t>
            </a:r>
            <a:endParaRPr lang="zh-CN" altLang="zh-CN" sz="2000" b="1" dirty="0">
              <a:latin typeface="+mn-ea"/>
            </a:endParaRPr>
          </a:p>
        </p:txBody>
      </p:sp>
      <p:sp>
        <p:nvSpPr>
          <p:cNvPr id="7170" name="TextBox 1"/>
          <p:cNvSpPr>
            <a:spLocks noGrp="1" noChangeArrowheads="1"/>
          </p:cNvSpPr>
          <p:nvPr>
            <p:ph type="title" idx="4294967295"/>
          </p:nvPr>
        </p:nvSpPr>
        <p:spPr>
          <a:xfrm>
            <a:off x="2268538" y="0"/>
            <a:ext cx="6875462" cy="765175"/>
          </a:xfrm>
        </p:spPr>
        <p:txBody>
          <a:bodyPr>
            <a:normAutofit/>
          </a:bodyPr>
          <a:lstStyle/>
          <a:p>
            <a:pPr algn="r" eaLnBrk="1" hangingPunct="1"/>
            <a:r>
              <a:rPr lang="zh-CN" altLang="zh-CN" sz="2800" b="1" dirty="0">
                <a:latin typeface="黑体" panose="02010609060101010101" pitchFamily="49" charset="-122"/>
                <a:ea typeface="黑体" panose="02010609060101010101" pitchFamily="49" charset="-122"/>
              </a:rPr>
              <a:t>过滤器核心对象 </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9">
                                            <p:txEl>
                                              <p:pRg st="0" end="0"/>
                                            </p:txEl>
                                          </p:spTgt>
                                        </p:tgtEl>
                                        <p:attrNameLst>
                                          <p:attrName>style.visibility</p:attrName>
                                        </p:attrNameLst>
                                      </p:cBhvr>
                                      <p:to>
                                        <p:strVal val="visible"/>
                                      </p:to>
                                    </p:set>
                                    <p:anim calcmode="lin" valueType="num">
                                      <p:cBhvr additive="base">
                                        <p:cTn id="7" dur="500" fill="hold"/>
                                        <p:tgtEl>
                                          <p:spTgt spid="716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body" idx="4294967295"/>
          </p:nvPr>
        </p:nvSpPr>
        <p:spPr>
          <a:xfrm>
            <a:off x="180975" y="1270000"/>
            <a:ext cx="8858250" cy="2806700"/>
          </a:xfrm>
        </p:spPr>
        <p:txBody>
          <a:bodyPr/>
          <a:lstStyle/>
          <a:p>
            <a:pPr>
              <a:lnSpc>
                <a:spcPct val="150000"/>
              </a:lnSpc>
              <a:buFont typeface="Arial" charset="0"/>
              <a:buChar char="•"/>
              <a:defRPr/>
            </a:pPr>
            <a:r>
              <a:rPr lang="en-US" altLang="zh-CN" sz="2000" b="1" dirty="0">
                <a:latin typeface="+mn-ea"/>
              </a:rPr>
              <a:t>Filter</a:t>
            </a:r>
            <a:r>
              <a:rPr lang="zh-CN" altLang="zh-CN" sz="2000" b="1" dirty="0">
                <a:latin typeface="+mn-ea"/>
              </a:rPr>
              <a:t>接口</a:t>
            </a:r>
          </a:p>
          <a:p>
            <a:pPr lvl="1">
              <a:lnSpc>
                <a:spcPct val="150000"/>
              </a:lnSpc>
              <a:buFont typeface="Arial" charset="0"/>
              <a:buChar char="–"/>
              <a:defRPr/>
            </a:pPr>
            <a:r>
              <a:rPr lang="zh-CN" altLang="zh-CN" sz="1600" b="1" dirty="0">
                <a:latin typeface="+mn-ea"/>
              </a:rPr>
              <a:t>每个过滤器对象都要直接或间接地实现</a:t>
            </a:r>
            <a:r>
              <a:rPr lang="en-US" altLang="zh-CN" sz="1600" b="1" dirty="0">
                <a:latin typeface="+mn-ea"/>
              </a:rPr>
              <a:t>Filter</a:t>
            </a:r>
            <a:r>
              <a:rPr lang="zh-CN" altLang="zh-CN" sz="1600" b="1" dirty="0">
                <a:latin typeface="+mn-ea"/>
              </a:rPr>
              <a:t>接口，在</a:t>
            </a:r>
            <a:r>
              <a:rPr lang="en-US" altLang="zh-CN" sz="1600" b="1" dirty="0">
                <a:latin typeface="+mn-ea"/>
              </a:rPr>
              <a:t>Filter</a:t>
            </a:r>
            <a:r>
              <a:rPr lang="zh-CN" altLang="zh-CN" sz="1600" b="1" dirty="0">
                <a:latin typeface="+mn-ea"/>
              </a:rPr>
              <a:t>接口定义了</a:t>
            </a:r>
            <a:r>
              <a:rPr lang="en-US" altLang="zh-CN" sz="1600" b="1" dirty="0">
                <a:latin typeface="+mn-ea"/>
              </a:rPr>
              <a:t>3</a:t>
            </a:r>
            <a:r>
              <a:rPr lang="zh-CN" altLang="zh-CN" sz="1600" b="1" dirty="0">
                <a:latin typeface="+mn-ea"/>
              </a:rPr>
              <a:t>个方法</a:t>
            </a:r>
            <a:r>
              <a:rPr lang="en-US" altLang="zh-CN" sz="1600" b="1" dirty="0">
                <a:latin typeface="+mn-ea"/>
              </a:rPr>
              <a:t>。</a:t>
            </a:r>
            <a:endParaRPr lang="zh-CN" altLang="zh-CN" sz="1600" b="1" dirty="0">
              <a:latin typeface="+mn-ea"/>
            </a:endParaRPr>
          </a:p>
        </p:txBody>
      </p:sp>
      <p:sp>
        <p:nvSpPr>
          <p:cNvPr id="7170" name="TextBox 1"/>
          <p:cNvSpPr>
            <a:spLocks noGrp="1" noChangeArrowheads="1"/>
          </p:cNvSpPr>
          <p:nvPr>
            <p:ph type="title" idx="4294967295"/>
          </p:nvPr>
        </p:nvSpPr>
        <p:spPr>
          <a:xfrm>
            <a:off x="2268538" y="0"/>
            <a:ext cx="6875462" cy="765175"/>
          </a:xfrm>
        </p:spPr>
        <p:txBody>
          <a:bodyPr>
            <a:normAutofit/>
          </a:bodyPr>
          <a:lstStyle/>
          <a:p>
            <a:pPr algn="r" eaLnBrk="1" hangingPunct="1"/>
            <a:r>
              <a:rPr lang="zh-CN" altLang="zh-CN" sz="2800" b="1" dirty="0">
                <a:latin typeface="黑体" panose="02010609060101010101" pitchFamily="49" charset="-122"/>
                <a:ea typeface="黑体" panose="02010609060101010101" pitchFamily="49" charset="-122"/>
              </a:rPr>
              <a:t>过滤器核心对象</a:t>
            </a:r>
            <a:r>
              <a:rPr lang="zh-CN" altLang="zh-CN" sz="2800" dirty="0">
                <a:latin typeface="黑体" panose="02010609060101010101" pitchFamily="49" charset="-122"/>
                <a:ea typeface="黑体" panose="02010609060101010101" pitchFamily="49" charset="-122"/>
              </a:rPr>
              <a:t> </a:t>
            </a:r>
            <a:endParaRPr lang="zh-CN" altLang="en-US" sz="2800" dirty="0">
              <a:latin typeface="黑体" panose="02010609060101010101" pitchFamily="49" charset="-122"/>
              <a:ea typeface="黑体" panose="02010609060101010101" pitchFamily="49" charset="-122"/>
            </a:endParaRPr>
          </a:p>
        </p:txBody>
      </p:sp>
      <p:graphicFrame>
        <p:nvGraphicFramePr>
          <p:cNvPr id="4" name="Group 7"/>
          <p:cNvGraphicFramePr>
            <a:graphicFrameLocks noGrp="1"/>
          </p:cNvGraphicFramePr>
          <p:nvPr/>
        </p:nvGraphicFramePr>
        <p:xfrm>
          <a:off x="611188" y="2552700"/>
          <a:ext cx="8016875" cy="3241675"/>
        </p:xfrm>
        <a:graphic>
          <a:graphicData uri="http://schemas.openxmlformats.org/drawingml/2006/table">
            <a:tbl>
              <a:tblPr/>
              <a:tblGrid>
                <a:gridCol w="3192462">
                  <a:extLst>
                    <a:ext uri="{9D8B030D-6E8A-4147-A177-3AD203B41FA5}">
                      <a16:colId xmlns:a16="http://schemas.microsoft.com/office/drawing/2014/main" val="20000"/>
                    </a:ext>
                  </a:extLst>
                </a:gridCol>
                <a:gridCol w="4824413">
                  <a:extLst>
                    <a:ext uri="{9D8B030D-6E8A-4147-A177-3AD203B41FA5}">
                      <a16:colId xmlns:a16="http://schemas.microsoft.com/office/drawing/2014/main" val="20001"/>
                    </a:ext>
                  </a:extLst>
                </a:gridCol>
              </a:tblGrid>
              <a:tr h="335216">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dirty="0">
                          <a:ln>
                            <a:noFill/>
                          </a:ln>
                          <a:solidFill>
                            <a:schemeClr val="tx1"/>
                          </a:solidFill>
                          <a:effectLst/>
                          <a:latin typeface="+mn-ea"/>
                          <a:ea typeface="+mn-ea"/>
                        </a:rPr>
                        <a:t>方法</a:t>
                      </a:r>
                    </a:p>
                  </a:txBody>
                  <a:tcPr marL="91431" marR="91431"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a:ln>
                            <a:noFill/>
                          </a:ln>
                          <a:solidFill>
                            <a:schemeClr val="tx1"/>
                          </a:solidFill>
                          <a:effectLst/>
                          <a:latin typeface="+mn-ea"/>
                          <a:ea typeface="+mn-ea"/>
                        </a:rPr>
                        <a:t>说明</a:t>
                      </a:r>
                      <a:r>
                        <a:rPr kumimoji="0" lang="zh-CN" altLang="zh-CN" sz="1600" b="0" i="0" u="none" strike="noStrike" cap="none" normalizeH="0" baseline="0">
                          <a:ln>
                            <a:noFill/>
                          </a:ln>
                          <a:solidFill>
                            <a:schemeClr val="tx1"/>
                          </a:solidFill>
                          <a:effectLst/>
                          <a:latin typeface="+mn-ea"/>
                          <a:ea typeface="+mn-ea"/>
                        </a:rPr>
                        <a:t> </a:t>
                      </a:r>
                      <a:endParaRPr kumimoji="0" lang="zh-CN" altLang="en-US" sz="1600" b="0" i="0" u="none" strike="noStrike" cap="none" normalizeH="0" baseline="0">
                        <a:ln>
                          <a:noFill/>
                        </a:ln>
                        <a:solidFill>
                          <a:schemeClr val="tx1"/>
                        </a:solidFill>
                        <a:effectLst/>
                        <a:latin typeface="+mn-ea"/>
                        <a:ea typeface="+mn-ea"/>
                      </a:endParaRPr>
                    </a:p>
                  </a:txBody>
                  <a:tcPr marL="91431" marR="91431"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9827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a:ln>
                            <a:noFill/>
                          </a:ln>
                          <a:solidFill>
                            <a:schemeClr val="tx1"/>
                          </a:solidFill>
                          <a:effectLst/>
                          <a:latin typeface="+mn-ea"/>
                          <a:ea typeface="+mn-ea"/>
                        </a:rPr>
                        <a:t>public void init(FilterConfig config)</a:t>
                      </a:r>
                      <a:r>
                        <a:rPr kumimoji="0" lang="zh-CN" altLang="zh-CN" sz="1600" b="0" i="0" u="none" strike="noStrike" cap="none" normalizeH="0" baseline="0">
                          <a:ln>
                            <a:noFill/>
                          </a:ln>
                          <a:solidFill>
                            <a:schemeClr val="tx1"/>
                          </a:solidFill>
                          <a:effectLst/>
                          <a:latin typeface="+mn-ea"/>
                          <a:ea typeface="+mn-ea"/>
                        </a:rPr>
                        <a:t> </a:t>
                      </a:r>
                      <a:endParaRPr kumimoji="0" lang="en-US" altLang="zh-CN" sz="1600" b="0" i="0" u="none" strike="noStrike" cap="none" normalizeH="0" baseline="0">
                        <a:ln>
                          <a:noFill/>
                        </a:ln>
                        <a:solidFill>
                          <a:schemeClr val="tx1"/>
                        </a:solidFill>
                        <a:effectLst/>
                        <a:latin typeface="+mn-ea"/>
                        <a:ea typeface="+mn-ea"/>
                      </a:endParaRPr>
                    </a:p>
                  </a:txBody>
                  <a:tcPr marL="91431" marR="91431"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mn-ea"/>
                          <a:ea typeface="+mn-ea"/>
                        </a:rPr>
                        <a:t>过滤器初始化方法，该方法在过滤器初始化时被容器调用，可以通过</a:t>
                      </a:r>
                      <a:r>
                        <a:rPr kumimoji="0" lang="en-US" altLang="zh-CN" sz="1600" b="0" i="0" u="none" strike="noStrike" cap="none" normalizeH="0" baseline="0" dirty="0" err="1">
                          <a:ln>
                            <a:noFill/>
                          </a:ln>
                          <a:solidFill>
                            <a:schemeClr val="tx1"/>
                          </a:solidFill>
                          <a:effectLst/>
                          <a:latin typeface="+mn-ea"/>
                          <a:ea typeface="+mn-ea"/>
                        </a:rPr>
                        <a:t>config</a:t>
                      </a:r>
                      <a:r>
                        <a:rPr kumimoji="0" lang="zh-CN" altLang="zh-CN" sz="1600" b="0" i="0" u="none" strike="noStrike" cap="none" normalizeH="0" baseline="0" dirty="0">
                          <a:ln>
                            <a:noFill/>
                          </a:ln>
                          <a:solidFill>
                            <a:schemeClr val="tx1"/>
                          </a:solidFill>
                          <a:effectLst/>
                          <a:latin typeface="+mn-ea"/>
                          <a:ea typeface="+mn-ea"/>
                        </a:rPr>
                        <a:t>参数来读取</a:t>
                      </a:r>
                      <a:r>
                        <a:rPr kumimoji="0" lang="zh-CN" altLang="en-US" sz="1600" b="0" i="0" u="none" strike="noStrike" cap="none" normalizeH="0" baseline="0" dirty="0">
                          <a:ln>
                            <a:noFill/>
                          </a:ln>
                          <a:solidFill>
                            <a:schemeClr val="tx1"/>
                          </a:solidFill>
                          <a:effectLst/>
                          <a:latin typeface="+mn-ea"/>
                          <a:ea typeface="+mn-ea"/>
                        </a:rPr>
                        <a:t>。</a:t>
                      </a:r>
                      <a:r>
                        <a:rPr kumimoji="0" lang="en-US" altLang="zh-CN" sz="1600" b="0" i="0" u="none" strike="noStrike" cap="none" normalizeH="0" baseline="0" dirty="0">
                          <a:ln>
                            <a:noFill/>
                          </a:ln>
                          <a:solidFill>
                            <a:schemeClr val="tx1"/>
                          </a:solidFill>
                          <a:effectLst/>
                          <a:latin typeface="+mn-ea"/>
                          <a:ea typeface="+mn-ea"/>
                        </a:rPr>
                        <a:t>web.xml</a:t>
                      </a:r>
                      <a:r>
                        <a:rPr kumimoji="0" lang="zh-CN" altLang="zh-CN" sz="1600" b="0" i="0" u="none" strike="noStrike" cap="none" normalizeH="0" baseline="0" dirty="0">
                          <a:ln>
                            <a:noFill/>
                          </a:ln>
                          <a:solidFill>
                            <a:schemeClr val="tx1"/>
                          </a:solidFill>
                          <a:effectLst/>
                          <a:latin typeface="+mn-ea"/>
                          <a:ea typeface="+mn-ea"/>
                        </a:rPr>
                        <a:t>文件中为过滤器配置的初始化参数 </a:t>
                      </a:r>
                      <a:r>
                        <a:rPr kumimoji="0" lang="zh-CN" altLang="en-US" sz="1600" b="0" i="0" u="none" strike="noStrike" cap="none" normalizeH="0" baseline="0" dirty="0">
                          <a:ln>
                            <a:noFill/>
                          </a:ln>
                          <a:solidFill>
                            <a:schemeClr val="tx1"/>
                          </a:solidFill>
                          <a:effectLst/>
                          <a:latin typeface="+mn-ea"/>
                          <a:ea typeface="+mn-ea"/>
                        </a:rPr>
                        <a:t>。</a:t>
                      </a:r>
                      <a:endParaRPr kumimoji="0" lang="zh-CN" altLang="zh-CN" sz="1600" b="0" i="0" u="none" strike="noStrike" cap="none" normalizeH="0" baseline="0" dirty="0">
                        <a:ln>
                          <a:noFill/>
                        </a:ln>
                        <a:solidFill>
                          <a:schemeClr val="tx1"/>
                        </a:solidFill>
                        <a:effectLst/>
                        <a:latin typeface="+mn-ea"/>
                        <a:ea typeface="+mn-ea"/>
                      </a:endParaRPr>
                    </a:p>
                  </a:txBody>
                  <a:tcPr marL="91431" marR="91431"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60474">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err="1">
                          <a:ln>
                            <a:noFill/>
                          </a:ln>
                          <a:solidFill>
                            <a:schemeClr val="tx1"/>
                          </a:solidFill>
                          <a:effectLst/>
                          <a:latin typeface="+mn-ea"/>
                          <a:ea typeface="+mn-ea"/>
                        </a:rPr>
                        <a:t>publib</a:t>
                      </a:r>
                      <a:r>
                        <a:rPr kumimoji="0" lang="en-US" altLang="zh-CN" sz="1600" b="0" i="0" u="none" strike="noStrike" cap="none" normalizeH="0" baseline="0" dirty="0">
                          <a:ln>
                            <a:noFill/>
                          </a:ln>
                          <a:solidFill>
                            <a:schemeClr val="tx1"/>
                          </a:solidFill>
                          <a:effectLst/>
                          <a:latin typeface="+mn-ea"/>
                          <a:ea typeface="+mn-ea"/>
                        </a:rPr>
                        <a:t> void </a:t>
                      </a:r>
                      <a:r>
                        <a:rPr kumimoji="0" lang="en-US" altLang="zh-CN" sz="1600" b="0" i="0" u="none" strike="noStrike" cap="none" normalizeH="0" baseline="0" dirty="0" err="1">
                          <a:ln>
                            <a:noFill/>
                          </a:ln>
                          <a:solidFill>
                            <a:schemeClr val="tx1"/>
                          </a:solidFill>
                          <a:effectLst/>
                          <a:latin typeface="+mn-ea"/>
                          <a:ea typeface="+mn-ea"/>
                        </a:rPr>
                        <a:t>doFilter</a:t>
                      </a:r>
                      <a:r>
                        <a:rPr kumimoji="0" lang="en-US" altLang="zh-CN" sz="1600" b="0" i="0" u="none" strike="noStrike" cap="none" normalizeH="0" baseline="0" dirty="0">
                          <a:ln>
                            <a:noFill/>
                          </a:ln>
                          <a:solidFill>
                            <a:schemeClr val="tx1"/>
                          </a:solidFill>
                          <a:effectLst/>
                          <a:latin typeface="+mn-ea"/>
                          <a:ea typeface="+mn-ea"/>
                        </a:rPr>
                        <a:t>(</a:t>
                      </a:r>
                      <a:r>
                        <a:rPr kumimoji="0" lang="en-US" altLang="zh-CN" sz="1600" b="0" i="0" u="none" strike="noStrike" cap="none" normalizeH="0" baseline="0" dirty="0" err="1">
                          <a:ln>
                            <a:noFill/>
                          </a:ln>
                          <a:solidFill>
                            <a:schemeClr val="tx1"/>
                          </a:solidFill>
                          <a:effectLst/>
                          <a:latin typeface="+mn-ea"/>
                          <a:ea typeface="+mn-ea"/>
                        </a:rPr>
                        <a:t>ServletRequest</a:t>
                      </a:r>
                      <a:r>
                        <a:rPr kumimoji="0" lang="en-US" altLang="zh-CN" sz="1600" b="0" i="0" u="none" strike="noStrike" cap="none" normalizeH="0" baseline="0" dirty="0">
                          <a:ln>
                            <a:noFill/>
                          </a:ln>
                          <a:solidFill>
                            <a:schemeClr val="tx1"/>
                          </a:solidFill>
                          <a:effectLst/>
                          <a:latin typeface="+mn-ea"/>
                          <a:ea typeface="+mn-ea"/>
                        </a:rPr>
                        <a:t> </a:t>
                      </a:r>
                      <a:r>
                        <a:rPr kumimoji="0" lang="en-US" altLang="zh-CN" sz="1600" b="0" i="0" u="none" strike="noStrike" cap="none" normalizeH="0" baseline="0" dirty="0" err="1">
                          <a:ln>
                            <a:noFill/>
                          </a:ln>
                          <a:solidFill>
                            <a:schemeClr val="tx1"/>
                          </a:solidFill>
                          <a:effectLst/>
                          <a:latin typeface="+mn-ea"/>
                          <a:ea typeface="+mn-ea"/>
                        </a:rPr>
                        <a:t>req</a:t>
                      </a:r>
                      <a:r>
                        <a:rPr kumimoji="0" lang="zh-CN" altLang="zh-CN" sz="1600" b="0" i="0" u="none" strike="noStrike" cap="none" normalizeH="0" baseline="0" dirty="0">
                          <a:ln>
                            <a:noFill/>
                          </a:ln>
                          <a:solidFill>
                            <a:schemeClr val="tx1"/>
                          </a:solidFill>
                          <a:effectLst/>
                          <a:latin typeface="+mn-ea"/>
                          <a:ea typeface="+mn-ea"/>
                        </a:rPr>
                        <a:t>，</a:t>
                      </a:r>
                      <a:r>
                        <a:rPr kumimoji="0" lang="en-US" altLang="zh-CN" sz="1600" b="0" i="0" u="none" strike="noStrike" cap="none" normalizeH="0" baseline="0" dirty="0" err="1">
                          <a:ln>
                            <a:noFill/>
                          </a:ln>
                          <a:solidFill>
                            <a:schemeClr val="tx1"/>
                          </a:solidFill>
                          <a:effectLst/>
                          <a:latin typeface="+mn-ea"/>
                          <a:ea typeface="+mn-ea"/>
                        </a:rPr>
                        <a:t>Servlet</a:t>
                      </a:r>
                      <a:r>
                        <a:rPr kumimoji="0" lang="zh-CN" altLang="zh-CN" sz="1600" b="0" i="0" u="none" strike="noStrike" cap="none" normalizeH="0" baseline="0" dirty="0">
                          <a:ln>
                            <a:noFill/>
                          </a:ln>
                          <a:solidFill>
                            <a:schemeClr val="tx1"/>
                          </a:solidFill>
                          <a:effectLst/>
                          <a:latin typeface="+mn-ea"/>
                          <a:ea typeface="+mn-ea"/>
                        </a:rPr>
                        <a:t> </a:t>
                      </a:r>
                      <a:r>
                        <a:rPr kumimoji="0" lang="en-US" altLang="zh-CN" sz="1600" b="0" i="0" u="none" strike="noStrike" cap="none" normalizeH="0" baseline="0" dirty="0">
                          <a:ln>
                            <a:noFill/>
                          </a:ln>
                          <a:solidFill>
                            <a:schemeClr val="tx1"/>
                          </a:solidFill>
                          <a:effectLst/>
                          <a:latin typeface="+mn-ea"/>
                          <a:ea typeface="+mn-ea"/>
                        </a:rPr>
                        <a:t>Response</a:t>
                      </a:r>
                      <a:r>
                        <a:rPr kumimoji="0" lang="zh-CN" altLang="en-US" sz="1600" b="0" i="0" u="none" strike="noStrike" cap="none" normalizeH="0" baseline="0" dirty="0">
                          <a:ln>
                            <a:noFill/>
                          </a:ln>
                          <a:solidFill>
                            <a:schemeClr val="tx1"/>
                          </a:solidFill>
                          <a:effectLst/>
                          <a:latin typeface="+mn-ea"/>
                          <a:ea typeface="+mn-ea"/>
                        </a:rPr>
                        <a:t> </a:t>
                      </a:r>
                      <a:r>
                        <a:rPr kumimoji="0" lang="en-US" altLang="zh-CN" sz="1600" b="0" i="0" u="none" strike="noStrike" cap="none" normalizeH="0" baseline="0" dirty="0">
                          <a:ln>
                            <a:noFill/>
                          </a:ln>
                          <a:solidFill>
                            <a:schemeClr val="tx1"/>
                          </a:solidFill>
                          <a:effectLst/>
                          <a:latin typeface="+mn-ea"/>
                          <a:ea typeface="+mn-ea"/>
                        </a:rPr>
                        <a:t>res)</a:t>
                      </a:r>
                      <a:r>
                        <a:rPr kumimoji="0" lang="zh-CN" altLang="zh-CN" sz="1600" b="0" i="0" u="none" strike="noStrike" cap="none" normalizeH="0" baseline="0" dirty="0">
                          <a:ln>
                            <a:noFill/>
                          </a:ln>
                          <a:solidFill>
                            <a:schemeClr val="tx1"/>
                          </a:solidFill>
                          <a:effectLst/>
                          <a:latin typeface="+mn-ea"/>
                          <a:ea typeface="+mn-ea"/>
                        </a:rPr>
                        <a:t> </a:t>
                      </a:r>
                      <a:endParaRPr kumimoji="0" lang="zh-CN" altLang="en-US" sz="1600" b="0" i="0" u="none" strike="noStrike" cap="none" normalizeH="0" baseline="0" dirty="0">
                        <a:ln>
                          <a:noFill/>
                        </a:ln>
                        <a:solidFill>
                          <a:schemeClr val="tx1"/>
                        </a:solidFill>
                        <a:effectLst/>
                        <a:latin typeface="+mn-ea"/>
                        <a:ea typeface="+mn-ea"/>
                      </a:endParaRPr>
                    </a:p>
                  </a:txBody>
                  <a:tcPr marL="91431" marR="91431"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mn-ea"/>
                          <a:ea typeface="+mn-ea"/>
                        </a:rPr>
                        <a:t>该方法用于完成实例的过滤操作，当客户请求访问的</a:t>
                      </a:r>
                      <a:r>
                        <a:rPr kumimoji="0" lang="en-US" altLang="zh-CN" sz="1600" b="0" i="0" u="none" strike="noStrike" cap="none" normalizeH="0" baseline="0" dirty="0">
                          <a:ln>
                            <a:noFill/>
                          </a:ln>
                          <a:solidFill>
                            <a:schemeClr val="tx1"/>
                          </a:solidFill>
                          <a:effectLst/>
                          <a:latin typeface="+mn-ea"/>
                          <a:ea typeface="+mn-ea"/>
                        </a:rPr>
                        <a:t>URL</a:t>
                      </a:r>
                      <a:r>
                        <a:rPr kumimoji="0" lang="zh-CN" altLang="zh-CN" sz="1600" b="0" i="0" u="none" strike="noStrike" cap="none" normalizeH="0" baseline="0" dirty="0">
                          <a:ln>
                            <a:noFill/>
                          </a:ln>
                          <a:solidFill>
                            <a:schemeClr val="tx1"/>
                          </a:solidFill>
                          <a:effectLst/>
                          <a:latin typeface="+mn-ea"/>
                          <a:ea typeface="+mn-ea"/>
                        </a:rPr>
                        <a:t>与过滤器映射的</a:t>
                      </a:r>
                      <a:r>
                        <a:rPr kumimoji="0" lang="en-US" altLang="zh-CN" sz="1600" b="0" i="0" u="none" strike="noStrike" cap="none" normalizeH="0" baseline="0" dirty="0">
                          <a:ln>
                            <a:noFill/>
                          </a:ln>
                          <a:solidFill>
                            <a:schemeClr val="tx1"/>
                          </a:solidFill>
                          <a:effectLst/>
                          <a:latin typeface="+mn-ea"/>
                          <a:ea typeface="+mn-ea"/>
                        </a:rPr>
                        <a:t>URL</a:t>
                      </a:r>
                      <a:r>
                        <a:rPr kumimoji="0" lang="zh-CN" altLang="zh-CN" sz="1600" b="0" i="0" u="none" strike="noStrike" cap="none" normalizeH="0" baseline="0" dirty="0">
                          <a:ln>
                            <a:noFill/>
                          </a:ln>
                          <a:solidFill>
                            <a:schemeClr val="tx1"/>
                          </a:solidFill>
                          <a:effectLst/>
                          <a:latin typeface="+mn-ea"/>
                          <a:ea typeface="+mn-ea"/>
                        </a:rPr>
                        <a:t>相匹配时，</a:t>
                      </a:r>
                      <a:r>
                        <a:rPr kumimoji="0" lang="en-US" altLang="zh-CN" sz="1600" b="0" i="0" u="none" strike="noStrike" cap="none" normalizeH="0" baseline="0" dirty="0" err="1">
                          <a:ln>
                            <a:noFill/>
                          </a:ln>
                          <a:solidFill>
                            <a:schemeClr val="tx1"/>
                          </a:solidFill>
                          <a:effectLst/>
                          <a:latin typeface="+mn-ea"/>
                          <a:ea typeface="+mn-ea"/>
                        </a:rPr>
                        <a:t>Servlet</a:t>
                      </a:r>
                      <a:r>
                        <a:rPr kumimoji="0" lang="zh-CN" altLang="zh-CN" sz="1600" b="0" i="0" u="none" strike="noStrike" cap="none" normalizeH="0" baseline="0" dirty="0">
                          <a:ln>
                            <a:noFill/>
                          </a:ln>
                          <a:solidFill>
                            <a:schemeClr val="tx1"/>
                          </a:solidFill>
                          <a:effectLst/>
                          <a:latin typeface="+mn-ea"/>
                          <a:ea typeface="+mn-ea"/>
                        </a:rPr>
                        <a:t>容器先调用过滤器的</a:t>
                      </a:r>
                      <a:r>
                        <a:rPr kumimoji="0" lang="en-US" altLang="zh-CN" sz="1600" b="0" i="0" u="none" strike="noStrike" cap="none" normalizeH="0" baseline="0" dirty="0" err="1">
                          <a:ln>
                            <a:noFill/>
                          </a:ln>
                          <a:solidFill>
                            <a:schemeClr val="tx1"/>
                          </a:solidFill>
                          <a:effectLst/>
                          <a:latin typeface="+mn-ea"/>
                          <a:ea typeface="+mn-ea"/>
                        </a:rPr>
                        <a:t>doFilter</a:t>
                      </a:r>
                      <a:r>
                        <a:rPr kumimoji="0" lang="en-US" altLang="zh-CN" sz="1600" b="0" i="0" u="none" strike="noStrike" cap="none" normalizeH="0" baseline="0" dirty="0">
                          <a:ln>
                            <a:noFill/>
                          </a:ln>
                          <a:solidFill>
                            <a:schemeClr val="tx1"/>
                          </a:solidFill>
                          <a:effectLst/>
                          <a:latin typeface="+mn-ea"/>
                          <a:ea typeface="+mn-ea"/>
                        </a:rPr>
                        <a:t>()</a:t>
                      </a:r>
                      <a:r>
                        <a:rPr kumimoji="0" lang="zh-CN" altLang="zh-CN" sz="1600" b="0" i="0" u="none" strike="noStrike" cap="none" normalizeH="0" baseline="0" dirty="0">
                          <a:ln>
                            <a:noFill/>
                          </a:ln>
                          <a:solidFill>
                            <a:schemeClr val="tx1"/>
                          </a:solidFill>
                          <a:effectLst/>
                          <a:latin typeface="+mn-ea"/>
                          <a:ea typeface="+mn-ea"/>
                        </a:rPr>
                        <a:t>方法。</a:t>
                      </a:r>
                      <a:r>
                        <a:rPr kumimoji="0" lang="en-US" altLang="zh-CN" sz="1600" b="0" i="0" u="none" strike="noStrike" cap="none" normalizeH="0" baseline="0" dirty="0" err="1">
                          <a:ln>
                            <a:noFill/>
                          </a:ln>
                          <a:solidFill>
                            <a:schemeClr val="tx1"/>
                          </a:solidFill>
                          <a:effectLst/>
                          <a:latin typeface="+mn-ea"/>
                          <a:ea typeface="+mn-ea"/>
                        </a:rPr>
                        <a:t>FilterChain</a:t>
                      </a:r>
                      <a:r>
                        <a:rPr kumimoji="0" lang="zh-CN" altLang="zh-CN" sz="1600" b="0" i="0" u="none" strike="noStrike" cap="none" normalizeH="0" baseline="0" dirty="0">
                          <a:ln>
                            <a:noFill/>
                          </a:ln>
                          <a:solidFill>
                            <a:schemeClr val="tx1"/>
                          </a:solidFill>
                          <a:effectLst/>
                          <a:latin typeface="+mn-ea"/>
                          <a:ea typeface="+mn-ea"/>
                        </a:rPr>
                        <a:t>参数用于访问后续过滤器或目标资源 </a:t>
                      </a:r>
                      <a:r>
                        <a:rPr kumimoji="0" lang="zh-CN" altLang="en-US" sz="1600" b="0" i="0" u="none" strike="noStrike" cap="none" normalizeH="0" baseline="0" dirty="0">
                          <a:ln>
                            <a:noFill/>
                          </a:ln>
                          <a:solidFill>
                            <a:schemeClr val="tx1"/>
                          </a:solidFill>
                          <a:effectLst/>
                          <a:latin typeface="+mn-ea"/>
                          <a:ea typeface="+mn-ea"/>
                        </a:rPr>
                        <a:t>。</a:t>
                      </a:r>
                      <a:endParaRPr kumimoji="0" lang="zh-CN" altLang="zh-CN" sz="1600" b="0" i="0" u="none" strike="noStrike" cap="none" normalizeH="0" baseline="0" dirty="0">
                        <a:ln>
                          <a:noFill/>
                        </a:ln>
                        <a:solidFill>
                          <a:schemeClr val="tx1"/>
                        </a:solidFill>
                        <a:effectLst/>
                        <a:latin typeface="+mn-ea"/>
                        <a:ea typeface="+mn-ea"/>
                      </a:endParaRPr>
                    </a:p>
                  </a:txBody>
                  <a:tcPr marL="91431" marR="91431"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7712">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mn-ea"/>
                          <a:ea typeface="+mn-ea"/>
                        </a:rPr>
                        <a:t>public void  destroy()</a:t>
                      </a:r>
                      <a:r>
                        <a:rPr kumimoji="0" lang="zh-CN" altLang="zh-CN" sz="1600" b="0" i="0" u="none" strike="noStrike" cap="none" normalizeH="0" baseline="0">
                          <a:ln>
                            <a:noFill/>
                          </a:ln>
                          <a:solidFill>
                            <a:schemeClr val="tx1"/>
                          </a:solidFill>
                          <a:effectLst/>
                          <a:latin typeface="+mn-ea"/>
                          <a:ea typeface="+mn-ea"/>
                        </a:rPr>
                        <a:t> </a:t>
                      </a:r>
                      <a:endParaRPr kumimoji="0" lang="en-US" altLang="zh-CN" sz="1600" b="0" i="0" u="none" strike="noStrike" cap="none" normalizeH="0" baseline="0">
                        <a:ln>
                          <a:noFill/>
                        </a:ln>
                        <a:solidFill>
                          <a:schemeClr val="tx1"/>
                        </a:solidFill>
                        <a:effectLst/>
                        <a:latin typeface="+mn-ea"/>
                        <a:ea typeface="+mn-ea"/>
                      </a:endParaRPr>
                    </a:p>
                  </a:txBody>
                  <a:tcPr marL="91431" marR="91431" marT="45688" marB="4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err="1">
                          <a:ln>
                            <a:noFill/>
                          </a:ln>
                          <a:solidFill>
                            <a:schemeClr val="tx1"/>
                          </a:solidFill>
                          <a:effectLst/>
                          <a:latin typeface="+mn-ea"/>
                          <a:ea typeface="+mn-ea"/>
                        </a:rPr>
                        <a:t>Servlet</a:t>
                      </a:r>
                      <a:r>
                        <a:rPr kumimoji="0" lang="zh-CN" altLang="zh-CN" sz="1600" b="0" i="0" u="none" strike="noStrike" cap="none" normalizeH="0" baseline="0" dirty="0">
                          <a:ln>
                            <a:noFill/>
                          </a:ln>
                          <a:solidFill>
                            <a:schemeClr val="tx1"/>
                          </a:solidFill>
                          <a:effectLst/>
                          <a:latin typeface="+mn-ea"/>
                          <a:ea typeface="+mn-ea"/>
                        </a:rPr>
                        <a:t>容器在销毁过滤器对象前调用该方法，在该方法中可以释放过滤器占用的资源</a:t>
                      </a:r>
                      <a:r>
                        <a:rPr kumimoji="0" lang="zh-CN" altLang="en-US" sz="1600" b="0" i="0" u="none" strike="noStrike" cap="none" normalizeH="0" baseline="0" dirty="0">
                          <a:ln>
                            <a:noFill/>
                          </a:ln>
                          <a:solidFill>
                            <a:schemeClr val="tx1"/>
                          </a:solidFill>
                          <a:effectLst/>
                          <a:latin typeface="+mn-ea"/>
                          <a:ea typeface="+mn-ea"/>
                        </a:rPr>
                        <a:t>。</a:t>
                      </a:r>
                    </a:p>
                  </a:txBody>
                  <a:tcPr marL="91431" marR="91431" marT="45688" marB="4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9">
                                            <p:txEl>
                                              <p:pRg st="0" end="0"/>
                                            </p:txEl>
                                          </p:spTgt>
                                        </p:tgtEl>
                                        <p:attrNameLst>
                                          <p:attrName>style.visibility</p:attrName>
                                        </p:attrNameLst>
                                      </p:cBhvr>
                                      <p:to>
                                        <p:strVal val="visible"/>
                                      </p:to>
                                    </p:set>
                                    <p:anim calcmode="lin" valueType="num">
                                      <p:cBhvr additive="base">
                                        <p:cTn id="7" dur="500" fill="hold"/>
                                        <p:tgtEl>
                                          <p:spTgt spid="716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69">
                                            <p:txEl>
                                              <p:pRg st="1" end="1"/>
                                            </p:txEl>
                                          </p:spTgt>
                                        </p:tgtEl>
                                        <p:attrNameLst>
                                          <p:attrName>style.visibility</p:attrName>
                                        </p:attrNameLst>
                                      </p:cBhvr>
                                      <p:to>
                                        <p:strVal val="visible"/>
                                      </p:to>
                                    </p:set>
                                    <p:anim calcmode="lin" valueType="num">
                                      <p:cBhvr additive="base">
                                        <p:cTn id="11" dur="500" fill="hold"/>
                                        <p:tgtEl>
                                          <p:spTgt spid="716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6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body" idx="4294967295"/>
          </p:nvPr>
        </p:nvSpPr>
        <p:spPr>
          <a:xfrm>
            <a:off x="180975" y="1270000"/>
            <a:ext cx="8858250" cy="2806700"/>
          </a:xfrm>
        </p:spPr>
        <p:txBody>
          <a:bodyPr/>
          <a:lstStyle/>
          <a:p>
            <a:pPr>
              <a:lnSpc>
                <a:spcPct val="150000"/>
              </a:lnSpc>
              <a:buFont typeface="Arial" charset="0"/>
              <a:buChar char="•"/>
              <a:defRPr/>
            </a:pPr>
            <a:r>
              <a:rPr lang="en-US" altLang="zh-CN" sz="1600" b="1" dirty="0" err="1">
                <a:latin typeface="+mn-ea"/>
              </a:rPr>
              <a:t>FilterConfig</a:t>
            </a:r>
            <a:r>
              <a:rPr lang="zh-CN" altLang="zh-CN" sz="1600" b="1" dirty="0">
                <a:latin typeface="+mn-ea"/>
              </a:rPr>
              <a:t>接口</a:t>
            </a:r>
          </a:p>
          <a:p>
            <a:pPr lvl="1">
              <a:lnSpc>
                <a:spcPct val="150000"/>
              </a:lnSpc>
              <a:buFont typeface="Arial" charset="0"/>
              <a:buChar char="–"/>
              <a:defRPr/>
            </a:pPr>
            <a:r>
              <a:rPr lang="en-US" altLang="zh-CN" sz="1600" b="1" dirty="0" err="1">
                <a:latin typeface="+mn-ea"/>
              </a:rPr>
              <a:t>FilterConfig</a:t>
            </a:r>
            <a:r>
              <a:rPr lang="zh-CN" altLang="zh-CN" sz="1600" b="1" dirty="0">
                <a:latin typeface="+mn-ea"/>
              </a:rPr>
              <a:t>接口由</a:t>
            </a:r>
            <a:r>
              <a:rPr lang="en-US" altLang="zh-CN" sz="1600" b="1" dirty="0" err="1">
                <a:latin typeface="+mn-ea"/>
              </a:rPr>
              <a:t>Servlet</a:t>
            </a:r>
            <a:r>
              <a:rPr lang="zh-CN" altLang="zh-CN" sz="1600" b="1" dirty="0">
                <a:latin typeface="+mn-ea"/>
              </a:rPr>
              <a:t>容器实现，主要用于获取过滤器中的配置信息 </a:t>
            </a:r>
            <a:r>
              <a:rPr lang="zh-CN" altLang="en-US" sz="1600" b="1" dirty="0">
                <a:latin typeface="+mn-ea"/>
              </a:rPr>
              <a:t>。</a:t>
            </a:r>
            <a:endParaRPr lang="zh-CN" altLang="zh-CN" sz="1600" b="1" dirty="0">
              <a:latin typeface="+mn-ea"/>
            </a:endParaRPr>
          </a:p>
        </p:txBody>
      </p:sp>
      <p:sp>
        <p:nvSpPr>
          <p:cNvPr id="7170" name="TextBox 1"/>
          <p:cNvSpPr>
            <a:spLocks noGrp="1" noChangeArrowheads="1"/>
          </p:cNvSpPr>
          <p:nvPr>
            <p:ph type="title" idx="4294967295"/>
          </p:nvPr>
        </p:nvSpPr>
        <p:spPr>
          <a:xfrm>
            <a:off x="2268538" y="0"/>
            <a:ext cx="6875462" cy="765175"/>
          </a:xfrm>
        </p:spPr>
        <p:txBody>
          <a:bodyPr>
            <a:normAutofit/>
          </a:bodyPr>
          <a:lstStyle/>
          <a:p>
            <a:pPr algn="r" eaLnBrk="1" hangingPunct="1"/>
            <a:r>
              <a:rPr lang="zh-CN" altLang="zh-CN" sz="2800" b="1" dirty="0">
                <a:latin typeface="黑体" panose="02010609060101010101" pitchFamily="49" charset="-122"/>
                <a:ea typeface="黑体" panose="02010609060101010101" pitchFamily="49" charset="-122"/>
              </a:rPr>
              <a:t>过滤器核心对象</a:t>
            </a:r>
            <a:r>
              <a:rPr lang="zh-CN" altLang="zh-CN" sz="2800" dirty="0">
                <a:latin typeface="黑体" panose="02010609060101010101" pitchFamily="49" charset="-122"/>
                <a:ea typeface="黑体" panose="02010609060101010101" pitchFamily="49" charset="-122"/>
              </a:rPr>
              <a:t> </a:t>
            </a:r>
            <a:endParaRPr lang="zh-CN" altLang="en-US" sz="2800" dirty="0">
              <a:latin typeface="黑体" panose="02010609060101010101" pitchFamily="49" charset="-122"/>
              <a:ea typeface="黑体" panose="02010609060101010101" pitchFamily="49" charset="-122"/>
            </a:endParaRPr>
          </a:p>
        </p:txBody>
      </p:sp>
      <p:graphicFrame>
        <p:nvGraphicFramePr>
          <p:cNvPr id="4" name="Group 7"/>
          <p:cNvGraphicFramePr>
            <a:graphicFrameLocks noGrp="1"/>
          </p:cNvGraphicFramePr>
          <p:nvPr/>
        </p:nvGraphicFramePr>
        <p:xfrm>
          <a:off x="611188" y="2551113"/>
          <a:ext cx="8016875" cy="2513012"/>
        </p:xfrm>
        <a:graphic>
          <a:graphicData uri="http://schemas.openxmlformats.org/drawingml/2006/table">
            <a:tbl>
              <a:tblPr/>
              <a:tblGrid>
                <a:gridCol w="3455987">
                  <a:extLst>
                    <a:ext uri="{9D8B030D-6E8A-4147-A177-3AD203B41FA5}">
                      <a16:colId xmlns:a16="http://schemas.microsoft.com/office/drawing/2014/main" val="20000"/>
                    </a:ext>
                  </a:extLst>
                </a:gridCol>
                <a:gridCol w="4560888">
                  <a:extLst>
                    <a:ext uri="{9D8B030D-6E8A-4147-A177-3AD203B41FA5}">
                      <a16:colId xmlns:a16="http://schemas.microsoft.com/office/drawing/2014/main" val="20001"/>
                    </a:ext>
                  </a:extLst>
                </a:gridCol>
              </a:tblGrid>
              <a:tr h="335284">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dirty="0">
                          <a:ln>
                            <a:noFill/>
                          </a:ln>
                          <a:solidFill>
                            <a:schemeClr val="tx1"/>
                          </a:solidFill>
                          <a:effectLst/>
                          <a:latin typeface="+mn-ea"/>
                          <a:ea typeface="+mn-ea"/>
                        </a:rPr>
                        <a:t>方法</a:t>
                      </a:r>
                    </a:p>
                  </a:txBody>
                  <a:tcPr marL="91431" marR="91431"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zh-CN" altLang="en-US" sz="1600" b="0" i="0" u="none" strike="noStrike" cap="none" normalizeH="0" baseline="0">
                          <a:ln>
                            <a:noFill/>
                          </a:ln>
                          <a:solidFill>
                            <a:schemeClr val="tx1"/>
                          </a:solidFill>
                          <a:effectLst/>
                          <a:latin typeface="+mn-ea"/>
                          <a:ea typeface="+mn-ea"/>
                        </a:rPr>
                        <a:t>说明</a:t>
                      </a:r>
                      <a:r>
                        <a:rPr kumimoji="0" lang="zh-CN" altLang="zh-CN" sz="1600" b="0" i="0" u="none" strike="noStrike" cap="none" normalizeH="0" baseline="0">
                          <a:ln>
                            <a:noFill/>
                          </a:ln>
                          <a:solidFill>
                            <a:schemeClr val="tx1"/>
                          </a:solidFill>
                          <a:effectLst/>
                          <a:latin typeface="+mn-ea"/>
                          <a:ea typeface="+mn-ea"/>
                        </a:rPr>
                        <a:t> </a:t>
                      </a:r>
                      <a:endParaRPr kumimoji="0" lang="zh-CN" altLang="en-US" sz="1600" b="0" i="0" u="none" strike="noStrike" cap="none" normalizeH="0" baseline="0">
                        <a:ln>
                          <a:noFill/>
                        </a:ln>
                        <a:solidFill>
                          <a:schemeClr val="tx1"/>
                        </a:solidFill>
                        <a:effectLst/>
                        <a:latin typeface="+mn-ea"/>
                        <a:ea typeface="+mn-ea"/>
                      </a:endParaRPr>
                    </a:p>
                  </a:txBody>
                  <a:tcPr marL="91431" marR="91431"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2192">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pPr>
                      <a:r>
                        <a:rPr kumimoji="0" lang="en-US" altLang="zh-CN" sz="1600" b="0" i="0" u="none" strike="noStrike" cap="none" normalizeH="0" baseline="0" dirty="0">
                          <a:ln>
                            <a:noFill/>
                          </a:ln>
                          <a:solidFill>
                            <a:schemeClr val="tx1"/>
                          </a:solidFill>
                          <a:effectLst/>
                          <a:latin typeface="+mn-ea"/>
                          <a:ea typeface="+mn-ea"/>
                        </a:rPr>
                        <a:t>public String  </a:t>
                      </a:r>
                      <a:r>
                        <a:rPr kumimoji="0" lang="en-US" altLang="zh-CN" sz="1600" b="0" i="0" u="none" strike="noStrike" cap="none" normalizeH="0" baseline="0" dirty="0" err="1">
                          <a:ln>
                            <a:noFill/>
                          </a:ln>
                          <a:solidFill>
                            <a:schemeClr val="tx1"/>
                          </a:solidFill>
                          <a:effectLst/>
                          <a:latin typeface="+mn-ea"/>
                          <a:ea typeface="+mn-ea"/>
                        </a:rPr>
                        <a:t>getName</a:t>
                      </a:r>
                      <a:r>
                        <a:rPr kumimoji="0" lang="en-US" altLang="zh-CN" sz="1600" b="0" i="0" u="none" strike="noStrike" cap="none" normalizeH="0" baseline="0" dirty="0">
                          <a:ln>
                            <a:noFill/>
                          </a:ln>
                          <a:solidFill>
                            <a:schemeClr val="tx1"/>
                          </a:solidFill>
                          <a:effectLst/>
                          <a:latin typeface="+mn-ea"/>
                          <a:ea typeface="+mn-ea"/>
                        </a:rPr>
                        <a:t>()</a:t>
                      </a:r>
                      <a:r>
                        <a:rPr kumimoji="0" lang="zh-CN" altLang="zh-CN" sz="1600" b="0" i="0" u="none" strike="noStrike" cap="none" normalizeH="0" baseline="0" dirty="0">
                          <a:ln>
                            <a:noFill/>
                          </a:ln>
                          <a:solidFill>
                            <a:schemeClr val="tx1"/>
                          </a:solidFill>
                          <a:effectLst/>
                          <a:latin typeface="+mn-ea"/>
                          <a:ea typeface="+mn-ea"/>
                        </a:rPr>
                        <a:t> </a:t>
                      </a:r>
                      <a:endParaRPr kumimoji="0" lang="en-US" altLang="zh-CN" sz="1600" b="0" i="0" u="none" strike="noStrike" cap="none" normalizeH="0" baseline="0" dirty="0">
                        <a:ln>
                          <a:noFill/>
                        </a:ln>
                        <a:solidFill>
                          <a:schemeClr val="tx1"/>
                        </a:solidFill>
                        <a:effectLst/>
                        <a:latin typeface="+mn-ea"/>
                        <a:ea typeface="+mn-ea"/>
                      </a:endParaRPr>
                    </a:p>
                  </a:txBody>
                  <a:tcPr marL="91431" marR="91431"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a:ln>
                            <a:noFill/>
                          </a:ln>
                          <a:solidFill>
                            <a:schemeClr val="tx1"/>
                          </a:solidFill>
                          <a:effectLst/>
                          <a:latin typeface="+mn-ea"/>
                          <a:ea typeface="+mn-ea"/>
                        </a:rPr>
                        <a:t>用于获取过滤器的名称 </a:t>
                      </a:r>
                    </a:p>
                  </a:txBody>
                  <a:tcPr marL="91431" marR="91431"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7190">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mn-ea"/>
                          <a:ea typeface="+mn-ea"/>
                        </a:rPr>
                        <a:t>public </a:t>
                      </a:r>
                      <a:r>
                        <a:rPr kumimoji="0" lang="en-US" altLang="zh-CN" sz="1600" b="0" i="0" u="none" strike="noStrike" cap="none" normalizeH="0" baseline="0" dirty="0" err="1">
                          <a:ln>
                            <a:noFill/>
                          </a:ln>
                          <a:solidFill>
                            <a:schemeClr val="tx1"/>
                          </a:solidFill>
                          <a:effectLst/>
                          <a:latin typeface="+mn-ea"/>
                          <a:ea typeface="+mn-ea"/>
                        </a:rPr>
                        <a:t>ServletContext</a:t>
                      </a:r>
                      <a:r>
                        <a:rPr kumimoji="0" lang="en-US" altLang="zh-CN" sz="1600" b="0" i="0" u="none" strike="noStrike" cap="none" normalizeH="0" baseline="0" dirty="0">
                          <a:ln>
                            <a:noFill/>
                          </a:ln>
                          <a:solidFill>
                            <a:schemeClr val="tx1"/>
                          </a:solidFill>
                          <a:effectLst/>
                          <a:latin typeface="+mn-ea"/>
                          <a:ea typeface="+mn-ea"/>
                        </a:rPr>
                        <a:t>  </a:t>
                      </a:r>
                      <a:r>
                        <a:rPr kumimoji="0" lang="en-US" altLang="zh-CN" sz="1600" b="0" i="0" u="none" strike="noStrike" cap="none" normalizeH="0" baseline="0" dirty="0" err="1">
                          <a:ln>
                            <a:noFill/>
                          </a:ln>
                          <a:solidFill>
                            <a:schemeClr val="tx1"/>
                          </a:solidFill>
                          <a:effectLst/>
                          <a:latin typeface="+mn-ea"/>
                          <a:ea typeface="+mn-ea"/>
                        </a:rPr>
                        <a:t>getServletContext</a:t>
                      </a:r>
                      <a:r>
                        <a:rPr kumimoji="0" lang="en-US" altLang="zh-CN" sz="1600" b="0" i="0" u="none" strike="noStrike" cap="none" normalizeH="0" baseline="0" dirty="0">
                          <a:ln>
                            <a:noFill/>
                          </a:ln>
                          <a:solidFill>
                            <a:schemeClr val="tx1"/>
                          </a:solidFill>
                          <a:effectLst/>
                          <a:latin typeface="+mn-ea"/>
                          <a:ea typeface="+mn-ea"/>
                        </a:rPr>
                        <a:t>()</a:t>
                      </a:r>
                      <a:endParaRPr kumimoji="0" lang="zh-CN" altLang="en-US" sz="1600" b="0" i="0" u="none" strike="noStrike" cap="none" normalizeH="0" baseline="0" dirty="0">
                        <a:ln>
                          <a:noFill/>
                        </a:ln>
                        <a:solidFill>
                          <a:schemeClr val="tx1"/>
                        </a:solidFill>
                        <a:effectLst/>
                        <a:latin typeface="+mn-ea"/>
                        <a:ea typeface="+mn-ea"/>
                      </a:endParaRPr>
                    </a:p>
                  </a:txBody>
                  <a:tcPr marL="91431" marR="91431"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mn-ea"/>
                          <a:ea typeface="+mn-ea"/>
                        </a:rPr>
                        <a:t>用于获取</a:t>
                      </a:r>
                      <a:r>
                        <a:rPr kumimoji="0" lang="en-US" altLang="zh-CN" sz="1600" b="0" i="0" u="none" strike="noStrike" cap="none" normalizeH="0" baseline="0" dirty="0" err="1">
                          <a:ln>
                            <a:noFill/>
                          </a:ln>
                          <a:solidFill>
                            <a:schemeClr val="tx1"/>
                          </a:solidFill>
                          <a:effectLst/>
                          <a:latin typeface="+mn-ea"/>
                          <a:ea typeface="+mn-ea"/>
                        </a:rPr>
                        <a:t>Servlet</a:t>
                      </a:r>
                      <a:r>
                        <a:rPr kumimoji="0" lang="zh-CN" altLang="zh-CN" sz="1600" b="0" i="0" u="none" strike="noStrike" cap="none" normalizeH="0" baseline="0" dirty="0">
                          <a:ln>
                            <a:noFill/>
                          </a:ln>
                          <a:solidFill>
                            <a:schemeClr val="tx1"/>
                          </a:solidFill>
                          <a:effectLst/>
                          <a:latin typeface="+mn-ea"/>
                          <a:ea typeface="+mn-ea"/>
                        </a:rPr>
                        <a:t>上下文 </a:t>
                      </a:r>
                    </a:p>
                  </a:txBody>
                  <a:tcPr marL="91431" marR="91431"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173">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mn-ea"/>
                          <a:ea typeface="+mn-ea"/>
                        </a:rPr>
                        <a:t>public String  </a:t>
                      </a:r>
                      <a:r>
                        <a:rPr kumimoji="0" lang="en-US" altLang="zh-CN" sz="1600" b="0" i="0" u="none" strike="noStrike" cap="none" normalizeH="0" baseline="0" dirty="0" err="1">
                          <a:ln>
                            <a:noFill/>
                          </a:ln>
                          <a:solidFill>
                            <a:schemeClr val="tx1"/>
                          </a:solidFill>
                          <a:effectLst/>
                          <a:latin typeface="+mn-ea"/>
                          <a:ea typeface="+mn-ea"/>
                        </a:rPr>
                        <a:t>getInitParameter</a:t>
                      </a:r>
                      <a:r>
                        <a:rPr kumimoji="0" lang="en-US" altLang="zh-CN" sz="1600" b="0" i="0" u="none" strike="noStrike" cap="none" normalizeH="0" baseline="0" dirty="0">
                          <a:ln>
                            <a:noFill/>
                          </a:ln>
                          <a:solidFill>
                            <a:schemeClr val="tx1"/>
                          </a:solidFill>
                          <a:effectLst/>
                          <a:latin typeface="+mn-ea"/>
                          <a:ea typeface="+mn-ea"/>
                        </a:rPr>
                        <a:t>(String name)</a:t>
                      </a:r>
                      <a:r>
                        <a:rPr kumimoji="0" lang="zh-CN" altLang="zh-CN" sz="1600" b="0" i="0" u="none" strike="noStrike" cap="none" normalizeH="0" baseline="0" dirty="0">
                          <a:ln>
                            <a:noFill/>
                          </a:ln>
                          <a:solidFill>
                            <a:schemeClr val="tx1"/>
                          </a:solidFill>
                          <a:effectLst/>
                          <a:latin typeface="+mn-ea"/>
                          <a:ea typeface="+mn-ea"/>
                        </a:rPr>
                        <a:t> </a:t>
                      </a:r>
                      <a:endParaRPr kumimoji="0" lang="en-US" altLang="zh-CN" sz="1600" b="0" i="0" u="none" strike="noStrike" cap="none" normalizeH="0" baseline="0" dirty="0">
                        <a:ln>
                          <a:noFill/>
                        </a:ln>
                        <a:solidFill>
                          <a:schemeClr val="tx1"/>
                        </a:solidFill>
                        <a:effectLst/>
                        <a:latin typeface="+mn-ea"/>
                        <a:ea typeface="+mn-ea"/>
                      </a:endParaRPr>
                    </a:p>
                  </a:txBody>
                  <a:tcPr marL="91431" marR="91431"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mn-ea"/>
                          <a:ea typeface="+mn-ea"/>
                        </a:rPr>
                        <a:t>用于获取过滤器初始化参数 </a:t>
                      </a:r>
                      <a:endParaRPr kumimoji="0" lang="zh-CN" altLang="en-US" sz="1600" b="0" i="0" u="none" strike="noStrike" cap="none" normalizeH="0" baseline="0" dirty="0">
                        <a:ln>
                          <a:noFill/>
                        </a:ln>
                        <a:solidFill>
                          <a:schemeClr val="tx1"/>
                        </a:solidFill>
                        <a:effectLst/>
                        <a:latin typeface="+mn-ea"/>
                        <a:ea typeface="+mn-ea"/>
                      </a:endParaRPr>
                    </a:p>
                  </a:txBody>
                  <a:tcPr marL="91431" marR="91431"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173">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mn-ea"/>
                          <a:ea typeface="+mn-ea"/>
                        </a:rPr>
                        <a:t>public Enumeration </a:t>
                      </a:r>
                      <a:r>
                        <a:rPr kumimoji="0" lang="en-US" altLang="zh-CN" sz="1600" b="0" i="0" u="none" strike="noStrike" cap="none" normalizeH="0" baseline="0" dirty="0" err="1">
                          <a:ln>
                            <a:noFill/>
                          </a:ln>
                          <a:solidFill>
                            <a:schemeClr val="tx1"/>
                          </a:solidFill>
                          <a:effectLst/>
                          <a:latin typeface="+mn-ea"/>
                          <a:ea typeface="+mn-ea"/>
                        </a:rPr>
                        <a:t>getInitParameterNames</a:t>
                      </a:r>
                      <a:r>
                        <a:rPr kumimoji="0" lang="en-US" altLang="zh-CN" sz="1600" b="0" i="0" u="none" strike="noStrike" cap="none" normalizeH="0" baseline="0" dirty="0">
                          <a:ln>
                            <a:noFill/>
                          </a:ln>
                          <a:solidFill>
                            <a:schemeClr val="tx1"/>
                          </a:solidFill>
                          <a:effectLst/>
                          <a:latin typeface="+mn-ea"/>
                          <a:ea typeface="+mn-ea"/>
                        </a:rPr>
                        <a:t>()</a:t>
                      </a:r>
                      <a:r>
                        <a:rPr kumimoji="0" lang="zh-CN" altLang="zh-CN" sz="1600" b="0" i="0" u="none" strike="noStrike" cap="none" normalizeH="0" baseline="0" dirty="0">
                          <a:ln>
                            <a:noFill/>
                          </a:ln>
                          <a:solidFill>
                            <a:schemeClr val="tx1"/>
                          </a:solidFill>
                          <a:effectLst/>
                          <a:latin typeface="+mn-ea"/>
                          <a:ea typeface="+mn-ea"/>
                        </a:rPr>
                        <a:t> </a:t>
                      </a:r>
                      <a:endParaRPr kumimoji="0" lang="en-US" altLang="zh-CN" sz="1600" b="0" i="0" u="none" strike="noStrike" cap="none" normalizeH="0" baseline="0" dirty="0">
                        <a:ln>
                          <a:noFill/>
                        </a:ln>
                        <a:solidFill>
                          <a:schemeClr val="tx1"/>
                        </a:solidFill>
                        <a:effectLst/>
                        <a:latin typeface="+mn-ea"/>
                        <a:ea typeface="+mn-ea"/>
                      </a:endParaRPr>
                    </a:p>
                  </a:txBody>
                  <a:tcPr marL="91431" marR="91431"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chemeClr val="tx1"/>
                          </a:solidFill>
                          <a:effectLst/>
                          <a:latin typeface="+mn-ea"/>
                          <a:ea typeface="+mn-ea"/>
                        </a:rPr>
                        <a:t>用于获取过滤器的所有初始化参数 </a:t>
                      </a:r>
                      <a:endParaRPr kumimoji="0" lang="zh-CN" altLang="en-US" sz="1600" b="0" i="0" u="none" strike="noStrike" cap="none" normalizeH="0" baseline="0" dirty="0">
                        <a:ln>
                          <a:noFill/>
                        </a:ln>
                        <a:solidFill>
                          <a:schemeClr val="tx1"/>
                        </a:solidFill>
                        <a:effectLst/>
                        <a:latin typeface="+mn-ea"/>
                        <a:ea typeface="+mn-ea"/>
                      </a:endParaRPr>
                    </a:p>
                  </a:txBody>
                  <a:tcPr marL="91431" marR="91431"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9">
                                            <p:txEl>
                                              <p:pRg st="0" end="0"/>
                                            </p:txEl>
                                          </p:spTgt>
                                        </p:tgtEl>
                                        <p:attrNameLst>
                                          <p:attrName>style.visibility</p:attrName>
                                        </p:attrNameLst>
                                      </p:cBhvr>
                                      <p:to>
                                        <p:strVal val="visible"/>
                                      </p:to>
                                    </p:set>
                                    <p:anim calcmode="lin" valueType="num">
                                      <p:cBhvr additive="base">
                                        <p:cTn id="7" dur="500" fill="hold"/>
                                        <p:tgtEl>
                                          <p:spTgt spid="716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169">
                                            <p:txEl>
                                              <p:pRg st="1" end="1"/>
                                            </p:txEl>
                                          </p:spTgt>
                                        </p:tgtEl>
                                        <p:attrNameLst>
                                          <p:attrName>style.visibility</p:attrName>
                                        </p:attrNameLst>
                                      </p:cBhvr>
                                      <p:to>
                                        <p:strVal val="visible"/>
                                      </p:to>
                                    </p:set>
                                    <p:anim calcmode="lin" valueType="num">
                                      <p:cBhvr additive="base">
                                        <p:cTn id="11" dur="500" fill="hold"/>
                                        <p:tgtEl>
                                          <p:spTgt spid="716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6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1323</TotalTime>
  <Words>2876</Words>
  <Application>Microsoft Office PowerPoint</Application>
  <PresentationFormat>全屏显示(4:3)</PresentationFormat>
  <Paragraphs>486</Paragraphs>
  <Slides>52</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52</vt:i4>
      </vt:variant>
    </vt:vector>
  </HeadingPairs>
  <TitlesOfParts>
    <vt:vector size="59" baseType="lpstr">
      <vt:lpstr>黑体</vt:lpstr>
      <vt:lpstr>宋体</vt:lpstr>
      <vt:lpstr>微软雅黑</vt:lpstr>
      <vt:lpstr>Arial</vt:lpstr>
      <vt:lpstr>Calibri</vt:lpstr>
      <vt:lpstr>Wingdings</vt:lpstr>
      <vt:lpstr>Office 主题</vt:lpstr>
      <vt:lpstr>第七章</vt:lpstr>
      <vt:lpstr>本章内容</vt:lpstr>
      <vt:lpstr>PowerPoint 演示文稿</vt:lpstr>
      <vt:lpstr>过滤器</vt:lpstr>
      <vt:lpstr>过滤器简介 </vt:lpstr>
      <vt:lpstr>过滤器简介 </vt:lpstr>
      <vt:lpstr>过滤器核心对象 </vt:lpstr>
      <vt:lpstr>过滤器核心对象 </vt:lpstr>
      <vt:lpstr>过滤器核心对象 </vt:lpstr>
      <vt:lpstr>过滤器创建与配置 </vt:lpstr>
      <vt:lpstr>过滤器创建与配置 </vt:lpstr>
      <vt:lpstr>实现网站访问计数器的过滤器</vt:lpstr>
      <vt:lpstr>实现网站访问计数器的过滤器</vt:lpstr>
      <vt:lpstr>实现网站访问计数器的过滤器</vt:lpstr>
      <vt:lpstr>过滤器链介绍</vt:lpstr>
      <vt:lpstr>实现IP拦截的过滤器链</vt:lpstr>
      <vt:lpstr>实现IP拦截的过滤器链</vt:lpstr>
      <vt:lpstr>实现IP拦截的过滤器链</vt:lpstr>
      <vt:lpstr>练习——过滤器解决乱码</vt:lpstr>
      <vt:lpstr>Servlet监听器</vt:lpstr>
      <vt:lpstr>Servlet监听器的作用 </vt:lpstr>
      <vt:lpstr>Servlet上下文监听 </vt:lpstr>
      <vt:lpstr>Servlet上下文监听 </vt:lpstr>
      <vt:lpstr>Servlet上下文监听 </vt:lpstr>
      <vt:lpstr>Session会话监听 </vt:lpstr>
      <vt:lpstr>HttpSessionBindingListener接口 </vt:lpstr>
      <vt:lpstr>HttpSessionAttributeListener接口 </vt:lpstr>
      <vt:lpstr>使用会话监听实现单态登录 </vt:lpstr>
      <vt:lpstr>使用会话监听实现单态登录 </vt:lpstr>
      <vt:lpstr>使用会话监听实现单态登录 </vt:lpstr>
      <vt:lpstr>练习——唯一用户登录</vt:lpstr>
      <vt:lpstr>PowerPoint 演示文稿</vt:lpstr>
      <vt:lpstr>PowerPoint 演示文稿</vt:lpstr>
      <vt:lpstr>PowerPoint 演示文稿</vt:lpstr>
      <vt:lpstr>PowerPoint 演示文稿</vt:lpstr>
      <vt:lpstr>PowerPoint 演示文稿</vt:lpstr>
      <vt:lpstr>MVC的实现</vt:lpstr>
      <vt:lpstr>分层实现用户登录4-1</vt:lpstr>
      <vt:lpstr>分层实现用户登录4-2</vt:lpstr>
      <vt:lpstr>分层实现用户登录4-3</vt:lpstr>
      <vt:lpstr>mvc实现用户登录4-4</vt:lpstr>
      <vt:lpstr>练习——完成购物车</vt:lpstr>
      <vt:lpstr>PowerPoint 演示文稿</vt:lpstr>
      <vt:lpstr>数据路连接池</vt:lpstr>
      <vt:lpstr>数据路连接池</vt:lpstr>
      <vt:lpstr>数据路连接池</vt:lpstr>
      <vt:lpstr>数据路连接池</vt:lpstr>
      <vt:lpstr>数据路连接池</vt:lpstr>
      <vt:lpstr>数据路连接池</vt:lpstr>
      <vt:lpstr>数据路连接池</vt:lpstr>
      <vt:lpstr>练习——使用连接池获得数据库连接</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dc:title>
  <dc:creator>Administrator</dc:creator>
  <cp:lastModifiedBy>田利</cp:lastModifiedBy>
  <cp:revision>60</cp:revision>
  <dcterms:created xsi:type="dcterms:W3CDTF">2017-04-14T02:53:05Z</dcterms:created>
  <dcterms:modified xsi:type="dcterms:W3CDTF">2017-05-25T02:58:39Z</dcterms:modified>
</cp:coreProperties>
</file>