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19" r:id="rId5"/>
    <p:sldId id="338" r:id="rId6"/>
    <p:sldId id="320" r:id="rId7"/>
    <p:sldId id="321" r:id="rId8"/>
    <p:sldId id="318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9" r:id="rId18"/>
    <p:sldId id="340" r:id="rId19"/>
    <p:sldId id="341" r:id="rId20"/>
    <p:sldId id="343" r:id="rId21"/>
    <p:sldId id="347" r:id="rId22"/>
    <p:sldId id="345" r:id="rId23"/>
    <p:sldId id="348" r:id="rId24"/>
    <p:sldId id="349" r:id="rId25"/>
    <p:sldId id="350" r:id="rId26"/>
    <p:sldId id="346" r:id="rId27"/>
    <p:sldId id="373" r:id="rId28"/>
    <p:sldId id="366" r:id="rId29"/>
    <p:sldId id="368" r:id="rId30"/>
    <p:sldId id="369" r:id="rId31"/>
    <p:sldId id="374" r:id="rId32"/>
    <p:sldId id="375" r:id="rId33"/>
    <p:sldId id="376" r:id="rId34"/>
    <p:sldId id="370" r:id="rId35"/>
    <p:sldId id="377" r:id="rId36"/>
    <p:sldId id="351" r:id="rId37"/>
    <p:sldId id="352" r:id="rId38"/>
    <p:sldId id="353" r:id="rId39"/>
    <p:sldId id="356" r:id="rId40"/>
    <p:sldId id="357" r:id="rId41"/>
    <p:sldId id="358" r:id="rId42"/>
    <p:sldId id="372" r:id="rId43"/>
    <p:sldId id="378" r:id="rId44"/>
    <p:sldId id="360" r:id="rId45"/>
    <p:sldId id="361" r:id="rId46"/>
    <p:sldId id="362" r:id="rId47"/>
    <p:sldId id="363" r:id="rId48"/>
    <p:sldId id="364" r:id="rId49"/>
    <p:sldId id="365" r:id="rId50"/>
    <p:sldId id="359" r:id="rId51"/>
    <p:sldId id="337" r:id="rId52"/>
    <p:sldId id="306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86462" autoAdjust="0"/>
  </p:normalViewPr>
  <p:slideViewPr>
    <p:cSldViewPr>
      <p:cViewPr varScale="1">
        <p:scale>
          <a:sx n="68" d="100"/>
          <a:sy n="68" d="100"/>
        </p:scale>
        <p:origin x="13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>
              <a:latin typeface="微软雅黑" pitchFamily="34" charset="-122"/>
              <a:ea typeface="微软雅黑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Web2.0</a:t>
          </a:r>
          <a:r>
            <a:rPr lang="zh-CN" altLang="en-US" sz="2000" b="1">
              <a:latin typeface="+mn-ea"/>
              <a:ea typeface="+mn-ea"/>
            </a:rPr>
            <a:t>与</a:t>
          </a:r>
          <a:r>
            <a:rPr lang="en-US" altLang="zh-CN" sz="2000" b="1">
              <a:latin typeface="+mn-ea"/>
              <a:ea typeface="+mn-ea"/>
            </a:rPr>
            <a:t>AJAX</a:t>
          </a:r>
          <a:endParaRPr lang="zh-CN" altLang="en-US" sz="2000" b="1">
            <a:latin typeface="+mn-ea"/>
            <a:ea typeface="+mn-ea"/>
          </a:endParaRP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>
              <a:latin typeface="微软雅黑" pitchFamily="34" charset="-122"/>
              <a:ea typeface="微软雅黑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24D683F1-4623-43DA-A45D-DC00ED1F5673}">
      <dgm:prSet phldrT="[文本]" custT="1"/>
      <dgm:spPr/>
      <dgm:t>
        <a:bodyPr anchor="ctr"/>
        <a:lstStyle/>
        <a:p>
          <a:r>
            <a:rPr lang="zh-CN" altLang="en-US" sz="2000" b="1">
              <a:latin typeface="+mn-ea"/>
              <a:ea typeface="+mn-ea"/>
            </a:rPr>
            <a:t>验证用户名</a:t>
          </a:r>
        </a:p>
      </dgm:t>
    </dgm:pt>
    <dgm:pt modelId="{BA3AE170-E75A-4C3F-A9C1-F609C7291658}" type="par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589EC50-F3BC-4282-9BEC-DCA58D94578B}" type="sib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D13ACAAA-7958-4BBB-BA8B-F11C8E524B00}">
      <dgm:prSet phldrT="[文本]" custT="1"/>
      <dgm:spPr/>
      <dgm:t>
        <a:bodyPr anchor="ctr"/>
        <a:lstStyle/>
        <a:p>
          <a:r>
            <a:rPr lang="en-US" altLang="zh-CN" sz="2000" b="1" dirty="0" err="1">
              <a:latin typeface="+mn-ea"/>
              <a:ea typeface="+mn-ea"/>
            </a:rPr>
            <a:t>XMLHttpRequest</a:t>
          </a:r>
          <a:r>
            <a:rPr lang="zh-CN" altLang="en-US" sz="2000" b="1" dirty="0">
              <a:latin typeface="+mn-ea"/>
              <a:ea typeface="+mn-ea"/>
            </a:rPr>
            <a:t>对象</a:t>
          </a:r>
        </a:p>
      </dgm:t>
    </dgm:pt>
    <dgm:pt modelId="{C8AF60E8-1E16-4B61-BB8F-2CC4DACC268C}" type="parTrans" cxnId="{7DF04988-5395-4648-98D4-AEC4B721CBB0}">
      <dgm:prSet/>
      <dgm:spPr/>
      <dgm:t>
        <a:bodyPr/>
        <a:lstStyle/>
        <a:p>
          <a:endParaRPr lang="zh-CN" altLang="en-US"/>
        </a:p>
      </dgm:t>
    </dgm:pt>
    <dgm:pt modelId="{814099E0-4226-4574-8EA8-07FEBD25FF31}" type="sibTrans" cxnId="{7DF04988-5395-4648-98D4-AEC4B721CBB0}">
      <dgm:prSet/>
      <dgm:spPr/>
      <dgm:t>
        <a:bodyPr/>
        <a:lstStyle/>
        <a:p>
          <a:endParaRPr lang="zh-CN" altLang="en-US"/>
        </a:p>
      </dgm:t>
    </dgm:pt>
    <dgm:pt modelId="{7FE53552-5AE8-482A-8CC7-631F00BDEFCC}">
      <dgm:prSet phldrT="[文本]" custT="1"/>
      <dgm:spPr/>
      <dgm:t>
        <a:bodyPr anchor="ctr"/>
        <a:lstStyle/>
        <a:p>
          <a:r>
            <a:rPr lang="zh-CN" altLang="en-US" sz="2000" b="1">
              <a:latin typeface="+mn-ea"/>
              <a:ea typeface="+mn-ea"/>
            </a:rPr>
            <a:t>下拉框</a:t>
          </a:r>
        </a:p>
      </dgm:t>
    </dgm:pt>
    <dgm:pt modelId="{FA4E2EE0-024C-4944-8E98-7A90568764D3}" type="parTrans" cxnId="{1F38FBED-1D59-4DAC-943D-6F0314F74CDA}">
      <dgm:prSet/>
      <dgm:spPr/>
      <dgm:t>
        <a:bodyPr/>
        <a:lstStyle/>
        <a:p>
          <a:endParaRPr lang="zh-CN" altLang="en-US"/>
        </a:p>
      </dgm:t>
    </dgm:pt>
    <dgm:pt modelId="{75622774-1429-4388-8F17-75811B67959C}" type="sibTrans" cxnId="{1F38FBED-1D59-4DAC-943D-6F0314F74CDA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 custScaleY="100051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0" destOrd="0" parTransId="{004E8728-1EC0-4AD5-91A1-4A75062838CE}" sibTransId="{1B8BA2EF-0EE2-4F26-A98A-54681EBB23C7}"/>
    <dgm:cxn modelId="{7312E911-63D0-41D4-9BB6-AE8D119EEAAC}" type="presOf" srcId="{9ACBF248-6A21-45DC-BA79-567734C1D0C6}" destId="{E14B3DFD-BAE3-4803-899F-1CFBEA2F1143}" srcOrd="0" destOrd="0" presId="urn:microsoft.com/office/officeart/2005/8/layout/vList6"/>
    <dgm:cxn modelId="{B8CB7B20-B215-41BB-8DA5-ECAA30636341}" type="presOf" srcId="{7FE53552-5AE8-482A-8CC7-631F00BDEFCC}" destId="{53CAE161-CE2A-46D2-8D85-2A5A64094FCD}" srcOrd="0" destOrd="1" presId="urn:microsoft.com/office/officeart/2005/8/layout/vList6"/>
    <dgm:cxn modelId="{6AE53442-88D4-444B-993B-F26ECAC0E102}" type="presOf" srcId="{CA1C7C36-7D42-41BD-B8F3-6D87B1C0EFEC}" destId="{6A4BD632-934E-41B1-B411-7C9B63345580}" srcOrd="0" destOrd="0" presId="urn:microsoft.com/office/officeart/2005/8/layout/vList6"/>
    <dgm:cxn modelId="{63E6C346-15BB-4FFB-99AF-F8D2C6641108}" srcId="{EBAE87CD-AC39-4131-BCC4-56549EA5FEAB}" destId="{24D683F1-4623-43DA-A45D-DC00ED1F5673}" srcOrd="0" destOrd="0" parTransId="{BA3AE170-E75A-4C3F-A9C1-F609C7291658}" sibTransId="{F589EC50-F3BC-4282-9BEC-DCA58D94578B}"/>
    <dgm:cxn modelId="{731DB773-F7DD-467E-8F85-412A052C954F}" type="presOf" srcId="{24D683F1-4623-43DA-A45D-DC00ED1F5673}" destId="{53CAE161-CE2A-46D2-8D85-2A5A64094FCD}" srcOrd="0" destOrd="0" presId="urn:microsoft.com/office/officeart/2005/8/layout/vList6"/>
    <dgm:cxn modelId="{7DF04988-5395-4648-98D4-AEC4B721CBB0}" srcId="{9ACBF248-6A21-45DC-BA79-567734C1D0C6}" destId="{D13ACAAA-7958-4BBB-BA8B-F11C8E524B00}" srcOrd="1" destOrd="0" parTransId="{C8AF60E8-1E16-4B61-BB8F-2CC4DACC268C}" sibTransId="{814099E0-4226-4574-8EA8-07FEBD25FF31}"/>
    <dgm:cxn modelId="{DF51B09A-ED37-4562-AA1C-52CCB1E4B1ED}" type="presOf" srcId="{13CADCCA-8253-4105-A634-0C1E0459C03F}" destId="{E0C6A232-F85D-4BE1-9B22-DB18AEFA5C6D}" srcOrd="0" destOrd="0" presId="urn:microsoft.com/office/officeart/2005/8/layout/vList6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C45820DE-982B-46BC-9FA9-C7922BB88B6B}" type="presOf" srcId="{D13ACAAA-7958-4BBB-BA8B-F11C8E524B00}" destId="{6A4BD632-934E-41B1-B411-7C9B63345580}" srcOrd="0" destOrd="1" presId="urn:microsoft.com/office/officeart/2005/8/layout/vList6"/>
    <dgm:cxn modelId="{616C7CDF-DC59-45D5-BECF-B56B6DBAE3FA}" type="presOf" srcId="{EBAE87CD-AC39-4131-BCC4-56549EA5FEAB}" destId="{74ECDE33-C338-4A00-B8B3-04A4AF35A45D}" srcOrd="0" destOrd="0" presId="urn:microsoft.com/office/officeart/2005/8/layout/vList6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1F38FBED-1D59-4DAC-943D-6F0314F74CDA}" srcId="{EBAE87CD-AC39-4131-BCC4-56549EA5FEAB}" destId="{7FE53552-5AE8-482A-8CC7-631F00BDEFCC}" srcOrd="1" destOrd="0" parTransId="{FA4E2EE0-024C-4944-8E98-7A90568764D3}" sibTransId="{75622774-1429-4388-8F17-75811B67959C}"/>
    <dgm:cxn modelId="{5E7B4814-1071-4D48-8A37-63C8C820F238}" type="presParOf" srcId="{E0C6A232-F85D-4BE1-9B22-DB18AEFA5C6D}" destId="{8DD78370-D06D-4097-B2B0-1D5693F5FE02}" srcOrd="0" destOrd="0" presId="urn:microsoft.com/office/officeart/2005/8/layout/vList6"/>
    <dgm:cxn modelId="{07C29E7F-ED93-4B39-9CB4-D8CCE2515C7F}" type="presParOf" srcId="{8DD78370-D06D-4097-B2B0-1D5693F5FE02}" destId="{E14B3DFD-BAE3-4803-899F-1CFBEA2F1143}" srcOrd="0" destOrd="0" presId="urn:microsoft.com/office/officeart/2005/8/layout/vList6"/>
    <dgm:cxn modelId="{29EDDCD2-E7F3-4788-BF0F-949AD6B7AF75}" type="presParOf" srcId="{8DD78370-D06D-4097-B2B0-1D5693F5FE02}" destId="{6A4BD632-934E-41B1-B411-7C9B63345580}" srcOrd="1" destOrd="0" presId="urn:microsoft.com/office/officeart/2005/8/layout/vList6"/>
    <dgm:cxn modelId="{053B7581-BD1A-48E1-B026-01A58A7171A2}" type="presParOf" srcId="{E0C6A232-F85D-4BE1-9B22-DB18AEFA5C6D}" destId="{1C1D1AC4-29FD-4268-A97B-3322471341A5}" srcOrd="1" destOrd="0" presId="urn:microsoft.com/office/officeart/2005/8/layout/vList6"/>
    <dgm:cxn modelId="{542B9B0E-0C2E-4DBB-8821-AA53FB450FCD}" type="presParOf" srcId="{E0C6A232-F85D-4BE1-9B22-DB18AEFA5C6D}" destId="{F18D90C1-D2F4-476B-8326-F1E487229F85}" srcOrd="2" destOrd="0" presId="urn:microsoft.com/office/officeart/2005/8/layout/vList6"/>
    <dgm:cxn modelId="{976D107F-163D-47D5-B868-DB36C9F3106F}" type="presParOf" srcId="{F18D90C1-D2F4-476B-8326-F1E487229F85}" destId="{74ECDE33-C338-4A00-B8B3-04A4AF35A45D}" srcOrd="0" destOrd="0" presId="urn:microsoft.com/office/officeart/2005/8/layout/vList6"/>
    <dgm:cxn modelId="{425B0D53-AEDB-49DD-9980-2C8255DAE1C3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>
              <a:latin typeface="微软雅黑" pitchFamily="34" charset="-122"/>
              <a:ea typeface="微软雅黑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$obj.load()</a:t>
          </a:r>
          <a:endParaRPr lang="zh-CN" altLang="en-US" sz="2000" b="1">
            <a:latin typeface="+mn-ea"/>
            <a:ea typeface="+mn-ea"/>
          </a:endParaRP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>
              <a:latin typeface="微软雅黑" pitchFamily="34" charset="-122"/>
              <a:ea typeface="微软雅黑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24D683F1-4623-43DA-A45D-DC00ED1F5673}">
      <dgm:prSet phldrT="[文本]" custT="1"/>
      <dgm:spPr/>
      <dgm:t>
        <a:bodyPr anchor="ctr"/>
        <a:lstStyle/>
        <a:p>
          <a:r>
            <a:rPr lang="zh-CN" altLang="en-US" sz="2000" b="1">
              <a:latin typeface="+mn-ea"/>
              <a:ea typeface="+mn-ea"/>
            </a:rPr>
            <a:t>搜索自动提示</a:t>
          </a:r>
        </a:p>
      </dgm:t>
    </dgm:pt>
    <dgm:pt modelId="{BA3AE170-E75A-4C3F-A9C1-F609C7291658}" type="par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589EC50-F3BC-4282-9BEC-DCA58D94578B}" type="sib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B299A5E-73FF-465E-9653-12C6C0E1A63A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$.get()</a:t>
          </a:r>
          <a:r>
            <a:rPr lang="zh-CN" altLang="en-US" sz="2000" b="1">
              <a:latin typeface="+mn-ea"/>
              <a:ea typeface="+mn-ea"/>
            </a:rPr>
            <a:t>和</a:t>
          </a:r>
          <a:r>
            <a:rPr lang="en-US" altLang="zh-CN" sz="2000" b="1">
              <a:latin typeface="+mn-ea"/>
              <a:ea typeface="+mn-ea"/>
            </a:rPr>
            <a:t>$.post()</a:t>
          </a:r>
          <a:endParaRPr lang="zh-CN" altLang="en-US" sz="2000" b="1">
            <a:latin typeface="+mn-ea"/>
            <a:ea typeface="+mn-ea"/>
          </a:endParaRPr>
        </a:p>
      </dgm:t>
    </dgm:pt>
    <dgm:pt modelId="{1EBAEBFB-92AB-4F3D-B44A-888BEA3E0898}" type="parTrans" cxnId="{624C2BCE-BC48-4B6F-B338-F0DE6E5DC3D4}">
      <dgm:prSet/>
      <dgm:spPr/>
      <dgm:t>
        <a:bodyPr/>
        <a:lstStyle/>
        <a:p>
          <a:endParaRPr lang="zh-CN" altLang="en-US"/>
        </a:p>
      </dgm:t>
    </dgm:pt>
    <dgm:pt modelId="{7BDAC19D-949C-4922-B6D6-DEC8122ACF8F}" type="sibTrans" cxnId="{624C2BCE-BC48-4B6F-B338-F0DE6E5DC3D4}">
      <dgm:prSet/>
      <dgm:spPr/>
      <dgm:t>
        <a:bodyPr/>
        <a:lstStyle/>
        <a:p>
          <a:endParaRPr lang="zh-CN" altLang="en-US"/>
        </a:p>
      </dgm:t>
    </dgm:pt>
    <dgm:pt modelId="{51BD5F65-94D1-4F2C-B4B3-A4EF345BF0C7}">
      <dgm:prSet phldrT="[文本]" custT="1"/>
      <dgm:spPr/>
      <dgm:t>
        <a:bodyPr/>
        <a:lstStyle/>
        <a:p>
          <a:r>
            <a:rPr lang="en-US" altLang="zh-CN" sz="2000" b="1">
              <a:latin typeface="+mn-ea"/>
              <a:ea typeface="+mn-ea"/>
            </a:rPr>
            <a:t>$.ajax()</a:t>
          </a:r>
          <a:endParaRPr lang="zh-CN" altLang="en-US" sz="2000" b="1">
            <a:latin typeface="+mn-ea"/>
            <a:ea typeface="+mn-ea"/>
          </a:endParaRPr>
        </a:p>
      </dgm:t>
    </dgm:pt>
    <dgm:pt modelId="{939C3015-353B-4E82-AAA9-0C4B506A6261}" type="parTrans" cxnId="{AC58B759-90EE-4509-AA5C-4345FC2B451B}">
      <dgm:prSet/>
      <dgm:spPr/>
      <dgm:t>
        <a:bodyPr/>
        <a:lstStyle/>
        <a:p>
          <a:endParaRPr lang="zh-CN" altLang="en-US"/>
        </a:p>
      </dgm:t>
    </dgm:pt>
    <dgm:pt modelId="{64E66AE6-8374-4F8E-A7AF-8452FF441416}" type="sibTrans" cxnId="{AC58B759-90EE-4509-AA5C-4345FC2B451B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 custScaleY="98407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0" destOrd="0" parTransId="{004E8728-1EC0-4AD5-91A1-4A75062838CE}" sibTransId="{1B8BA2EF-0EE2-4F26-A98A-54681EBB23C7}"/>
    <dgm:cxn modelId="{B2BE300C-20C6-4396-8552-B57117E89C0E}" type="presOf" srcId="{13CADCCA-8253-4105-A634-0C1E0459C03F}" destId="{E0C6A232-F85D-4BE1-9B22-DB18AEFA5C6D}" srcOrd="0" destOrd="0" presId="urn:microsoft.com/office/officeart/2005/8/layout/vList6"/>
    <dgm:cxn modelId="{A55BE314-BD80-4A4F-B700-711053E83A7D}" type="presOf" srcId="{EBAE87CD-AC39-4131-BCC4-56549EA5FEAB}" destId="{74ECDE33-C338-4A00-B8B3-04A4AF35A45D}" srcOrd="0" destOrd="0" presId="urn:microsoft.com/office/officeart/2005/8/layout/vList6"/>
    <dgm:cxn modelId="{9CD57162-CFBA-45E9-BC8A-5D0988761C8D}" type="presOf" srcId="{CA1C7C36-7D42-41BD-B8F3-6D87B1C0EFEC}" destId="{6A4BD632-934E-41B1-B411-7C9B63345580}" srcOrd="0" destOrd="0" presId="urn:microsoft.com/office/officeart/2005/8/layout/vList6"/>
    <dgm:cxn modelId="{63E6C346-15BB-4FFB-99AF-F8D2C6641108}" srcId="{EBAE87CD-AC39-4131-BCC4-56549EA5FEAB}" destId="{24D683F1-4623-43DA-A45D-DC00ED1F5673}" srcOrd="0" destOrd="0" parTransId="{BA3AE170-E75A-4C3F-A9C1-F609C7291658}" sibTransId="{F589EC50-F3BC-4282-9BEC-DCA58D94578B}"/>
    <dgm:cxn modelId="{8B9B5E76-9867-4126-82BB-63CD5AE0AAAF}" type="presOf" srcId="{51BD5F65-94D1-4F2C-B4B3-A4EF345BF0C7}" destId="{6A4BD632-934E-41B1-B411-7C9B63345580}" srcOrd="0" destOrd="2" presId="urn:microsoft.com/office/officeart/2005/8/layout/vList6"/>
    <dgm:cxn modelId="{AC58B759-90EE-4509-AA5C-4345FC2B451B}" srcId="{9ACBF248-6A21-45DC-BA79-567734C1D0C6}" destId="{51BD5F65-94D1-4F2C-B4B3-A4EF345BF0C7}" srcOrd="2" destOrd="0" parTransId="{939C3015-353B-4E82-AAA9-0C4B506A6261}" sibTransId="{64E66AE6-8374-4F8E-A7AF-8452FF441416}"/>
    <dgm:cxn modelId="{2A7DE68E-EBD4-4462-B4CE-C1059C902C34}" type="presOf" srcId="{24D683F1-4623-43DA-A45D-DC00ED1F5673}" destId="{53CAE161-CE2A-46D2-8D85-2A5A64094FCD}" srcOrd="0" destOrd="0" presId="urn:microsoft.com/office/officeart/2005/8/layout/vList6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624C2BCE-BC48-4B6F-B338-F0DE6E5DC3D4}" srcId="{9ACBF248-6A21-45DC-BA79-567734C1D0C6}" destId="{FB299A5E-73FF-465E-9653-12C6C0E1A63A}" srcOrd="1" destOrd="0" parTransId="{1EBAEBFB-92AB-4F3D-B44A-888BEA3E0898}" sibTransId="{7BDAC19D-949C-4922-B6D6-DEC8122ACF8F}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9CD8DDEC-9C67-46DF-B98F-19003A11CF00}" type="presOf" srcId="{9ACBF248-6A21-45DC-BA79-567734C1D0C6}" destId="{E14B3DFD-BAE3-4803-899F-1CFBEA2F1143}" srcOrd="0" destOrd="0" presId="urn:microsoft.com/office/officeart/2005/8/layout/vList6"/>
    <dgm:cxn modelId="{6C9D90F6-5A04-45EF-936B-8CA353F92654}" type="presOf" srcId="{FB299A5E-73FF-465E-9653-12C6C0E1A63A}" destId="{6A4BD632-934E-41B1-B411-7C9B63345580}" srcOrd="0" destOrd="1" presId="urn:microsoft.com/office/officeart/2005/8/layout/vList6"/>
    <dgm:cxn modelId="{D68FDF59-3B1B-480E-AE9C-538F28B216AA}" type="presParOf" srcId="{E0C6A232-F85D-4BE1-9B22-DB18AEFA5C6D}" destId="{8DD78370-D06D-4097-B2B0-1D5693F5FE02}" srcOrd="0" destOrd="0" presId="urn:microsoft.com/office/officeart/2005/8/layout/vList6"/>
    <dgm:cxn modelId="{AA7D4A94-81F4-4570-8555-2B13748655D3}" type="presParOf" srcId="{8DD78370-D06D-4097-B2B0-1D5693F5FE02}" destId="{E14B3DFD-BAE3-4803-899F-1CFBEA2F1143}" srcOrd="0" destOrd="0" presId="urn:microsoft.com/office/officeart/2005/8/layout/vList6"/>
    <dgm:cxn modelId="{09E49DC1-960B-4262-9081-A55C36B72EE9}" type="presParOf" srcId="{8DD78370-D06D-4097-B2B0-1D5693F5FE02}" destId="{6A4BD632-934E-41B1-B411-7C9B63345580}" srcOrd="1" destOrd="0" presId="urn:microsoft.com/office/officeart/2005/8/layout/vList6"/>
    <dgm:cxn modelId="{A5EE030F-7341-49D7-90BE-62EE1E488376}" type="presParOf" srcId="{E0C6A232-F85D-4BE1-9B22-DB18AEFA5C6D}" destId="{1C1D1AC4-29FD-4268-A97B-3322471341A5}" srcOrd="1" destOrd="0" presId="urn:microsoft.com/office/officeart/2005/8/layout/vList6"/>
    <dgm:cxn modelId="{C169D0FB-EB45-4D0D-AE1A-E07766F83CB7}" type="presParOf" srcId="{E0C6A232-F85D-4BE1-9B22-DB18AEFA5C6D}" destId="{F18D90C1-D2F4-476B-8326-F1E487229F85}" srcOrd="2" destOrd="0" presId="urn:microsoft.com/office/officeart/2005/8/layout/vList6"/>
    <dgm:cxn modelId="{EB81A0EC-316D-4AE9-B132-3B237B34BB3B}" type="presParOf" srcId="{F18D90C1-D2F4-476B-8326-F1E487229F85}" destId="{74ECDE33-C338-4A00-B8B3-04A4AF35A45D}" srcOrd="0" destOrd="0" presId="urn:microsoft.com/office/officeart/2005/8/layout/vList6"/>
    <dgm:cxn modelId="{CE425ED9-88D0-4E12-91A3-DD4AAE68308F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>
              <a:latin typeface="微软雅黑" pitchFamily="34" charset="-122"/>
              <a:ea typeface="微软雅黑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JSON</a:t>
          </a:r>
          <a:r>
            <a:rPr lang="zh-CN" altLang="en-US" sz="2000" b="1">
              <a:latin typeface="+mn-ea"/>
              <a:ea typeface="+mn-ea"/>
            </a:rPr>
            <a:t>简介</a:t>
          </a: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>
              <a:latin typeface="微软雅黑" pitchFamily="34" charset="-122"/>
              <a:ea typeface="微软雅黑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13ACAAA-7958-4BBB-BA8B-F11C8E524B00}">
      <dgm:prSet phldrT="[文本]" custT="1"/>
      <dgm:spPr/>
      <dgm:t>
        <a:bodyPr anchor="ctr"/>
        <a:lstStyle/>
        <a:p>
          <a:endParaRPr lang="zh-CN" altLang="en-US" sz="2000" b="1">
            <a:latin typeface="+mn-ea"/>
            <a:ea typeface="+mn-ea"/>
          </a:endParaRPr>
        </a:p>
      </dgm:t>
    </dgm:pt>
    <dgm:pt modelId="{C8AF60E8-1E16-4B61-BB8F-2CC4DACC268C}" type="parTrans" cxnId="{7DF04988-5395-4648-98D4-AEC4B721CBB0}">
      <dgm:prSet/>
      <dgm:spPr/>
      <dgm:t>
        <a:bodyPr/>
        <a:lstStyle/>
        <a:p>
          <a:endParaRPr lang="zh-CN" altLang="en-US"/>
        </a:p>
      </dgm:t>
    </dgm:pt>
    <dgm:pt modelId="{814099E0-4226-4574-8EA8-07FEBD25FF31}" type="sibTrans" cxnId="{7DF04988-5395-4648-98D4-AEC4B721CBB0}">
      <dgm:prSet/>
      <dgm:spPr/>
      <dgm:t>
        <a:bodyPr/>
        <a:lstStyle/>
        <a:p>
          <a:endParaRPr lang="zh-CN" altLang="en-US"/>
        </a:p>
      </dgm:t>
    </dgm:pt>
    <dgm:pt modelId="{17FBDDA8-FA60-4A09-AEDA-0094189865F2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JSON</a:t>
          </a:r>
          <a:r>
            <a:rPr lang="zh-CN" altLang="en-US" sz="2000" b="1">
              <a:latin typeface="+mn-ea"/>
              <a:ea typeface="+mn-ea"/>
            </a:rPr>
            <a:t>语法规则</a:t>
          </a:r>
        </a:p>
      </dgm:t>
    </dgm:pt>
    <dgm:pt modelId="{B7DFF447-7638-4BC8-897B-976DB1135D30}" type="parTrans" cxnId="{9D6A385C-2635-4010-A9D0-360928EF54C0}">
      <dgm:prSet/>
      <dgm:spPr/>
      <dgm:t>
        <a:bodyPr/>
        <a:lstStyle/>
        <a:p>
          <a:endParaRPr lang="zh-CN" altLang="en-US"/>
        </a:p>
      </dgm:t>
    </dgm:pt>
    <dgm:pt modelId="{DA0F27C7-4BCA-424D-AF7F-706EAED8E076}" type="sibTrans" cxnId="{9D6A385C-2635-4010-A9D0-360928EF54C0}">
      <dgm:prSet/>
      <dgm:spPr/>
      <dgm:t>
        <a:bodyPr/>
        <a:lstStyle/>
        <a:p>
          <a:endParaRPr lang="zh-CN" altLang="en-US"/>
        </a:p>
      </dgm:t>
    </dgm:pt>
    <dgm:pt modelId="{664058B3-7E95-4315-8409-89A26D9AA52B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JSON</a:t>
          </a:r>
          <a:r>
            <a:rPr lang="zh-CN" altLang="en-US" sz="2000" b="1">
              <a:latin typeface="+mn-ea"/>
              <a:ea typeface="+mn-ea"/>
            </a:rPr>
            <a:t>应用</a:t>
          </a:r>
        </a:p>
      </dgm:t>
    </dgm:pt>
    <dgm:pt modelId="{A7EA6750-B0EF-424C-B59A-3FF863D555CC}" type="parTrans" cxnId="{6B5C9083-26C0-454A-A7E8-D22B8AF583DF}">
      <dgm:prSet/>
      <dgm:spPr/>
      <dgm:t>
        <a:bodyPr/>
        <a:lstStyle/>
        <a:p>
          <a:endParaRPr lang="zh-CN" altLang="en-US"/>
        </a:p>
      </dgm:t>
    </dgm:pt>
    <dgm:pt modelId="{F92397A0-9630-4D7C-B069-C0C45578BF3F}" type="sibTrans" cxnId="{6B5C9083-26C0-454A-A7E8-D22B8AF583DF}">
      <dgm:prSet/>
      <dgm:spPr/>
      <dgm:t>
        <a:bodyPr/>
        <a:lstStyle/>
        <a:p>
          <a:endParaRPr lang="zh-CN" altLang="en-US"/>
        </a:p>
      </dgm:t>
    </dgm:pt>
    <dgm:pt modelId="{7D844CFA-C59E-48B5-BD2A-97631D33A126}">
      <dgm:prSet phldrT="[文本]" custT="1"/>
      <dgm:spPr/>
      <dgm:t>
        <a:bodyPr anchor="ctr"/>
        <a:lstStyle/>
        <a:p>
          <a:endParaRPr lang="zh-CN" altLang="en-US" sz="2000" b="1" dirty="0">
            <a:latin typeface="+mn-ea"/>
            <a:ea typeface="+mn-ea"/>
          </a:endParaRPr>
        </a:p>
      </dgm:t>
    </dgm:pt>
    <dgm:pt modelId="{871BBEA5-03AB-4B40-98B4-B61E3A7AA1B4}" type="parTrans" cxnId="{3C8FC3C2-0EDE-41D1-A386-F15C4D9D77D1}">
      <dgm:prSet/>
      <dgm:spPr/>
      <dgm:t>
        <a:bodyPr/>
        <a:lstStyle/>
        <a:p>
          <a:endParaRPr lang="zh-CN" altLang="en-US"/>
        </a:p>
      </dgm:t>
    </dgm:pt>
    <dgm:pt modelId="{32808FD9-1223-4069-8616-5068EB9FECF6}" type="sibTrans" cxnId="{3C8FC3C2-0EDE-41D1-A386-F15C4D9D77D1}">
      <dgm:prSet/>
      <dgm:spPr/>
      <dgm:t>
        <a:bodyPr/>
        <a:lstStyle/>
        <a:p>
          <a:endParaRPr lang="zh-CN" altLang="en-US"/>
        </a:p>
      </dgm:t>
    </dgm:pt>
    <dgm:pt modelId="{E90CDE3B-A85E-49A3-951A-D97BFAEE09A4}">
      <dgm:prSet phldrT="[文本]" custT="1"/>
      <dgm:spPr/>
      <dgm:t>
        <a:bodyPr anchor="ctr"/>
        <a:lstStyle/>
        <a:p>
          <a:r>
            <a:rPr lang="en-US" altLang="zh-CN" sz="2000" b="1">
              <a:latin typeface="+mn-ea"/>
              <a:ea typeface="+mn-ea"/>
            </a:rPr>
            <a:t>JSON</a:t>
          </a:r>
          <a:r>
            <a:rPr lang="zh-CN" altLang="en-US" sz="2000" b="1">
              <a:latin typeface="+mn-ea"/>
              <a:ea typeface="+mn-ea"/>
            </a:rPr>
            <a:t>解析</a:t>
          </a:r>
        </a:p>
      </dgm:t>
    </dgm:pt>
    <dgm:pt modelId="{E3F6D474-231B-4E89-A647-8A66F9E0933E}" type="parTrans" cxnId="{7E85480E-FDB1-453D-943D-1A24ED446B40}">
      <dgm:prSet/>
      <dgm:spPr/>
      <dgm:t>
        <a:bodyPr/>
        <a:lstStyle/>
        <a:p>
          <a:endParaRPr lang="zh-CN" altLang="en-US"/>
        </a:p>
      </dgm:t>
    </dgm:pt>
    <dgm:pt modelId="{C7350544-08A8-45F1-BE40-F171005E543E}" type="sibTrans" cxnId="{7E85480E-FDB1-453D-943D-1A24ED446B40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 custScaleY="98407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1" destOrd="0" parTransId="{004E8728-1EC0-4AD5-91A1-4A75062838CE}" sibTransId="{1B8BA2EF-0EE2-4F26-A98A-54681EBB23C7}"/>
    <dgm:cxn modelId="{7E85480E-FDB1-453D-943D-1A24ED446B40}" srcId="{EBAE87CD-AC39-4131-BCC4-56549EA5FEAB}" destId="{E90CDE3B-A85E-49A3-951A-D97BFAEE09A4}" srcOrd="0" destOrd="0" parTransId="{E3F6D474-231B-4E89-A647-8A66F9E0933E}" sibTransId="{C7350544-08A8-45F1-BE40-F171005E543E}"/>
    <dgm:cxn modelId="{9D6A385C-2635-4010-A9D0-360928EF54C0}" srcId="{9ACBF248-6A21-45DC-BA79-567734C1D0C6}" destId="{17FBDDA8-FA60-4A09-AEDA-0094189865F2}" srcOrd="2" destOrd="0" parTransId="{B7DFF447-7638-4BC8-897B-976DB1135D30}" sibTransId="{DA0F27C7-4BCA-424D-AF7F-706EAED8E076}"/>
    <dgm:cxn modelId="{C75C5245-E067-4ADF-9392-478526930D25}" type="presOf" srcId="{EBAE87CD-AC39-4131-BCC4-56549EA5FEAB}" destId="{74ECDE33-C338-4A00-B8B3-04A4AF35A45D}" srcOrd="0" destOrd="0" presId="urn:microsoft.com/office/officeart/2005/8/layout/vList6"/>
    <dgm:cxn modelId="{A0380C83-5719-4B3B-AFB5-F66DE688C500}" type="presOf" srcId="{664058B3-7E95-4315-8409-89A26D9AA52B}" destId="{6A4BD632-934E-41B1-B411-7C9B63345580}" srcOrd="0" destOrd="3" presId="urn:microsoft.com/office/officeart/2005/8/layout/vList6"/>
    <dgm:cxn modelId="{6B5C9083-26C0-454A-A7E8-D22B8AF583DF}" srcId="{9ACBF248-6A21-45DC-BA79-567734C1D0C6}" destId="{664058B3-7E95-4315-8409-89A26D9AA52B}" srcOrd="3" destOrd="0" parTransId="{A7EA6750-B0EF-424C-B59A-3FF863D555CC}" sibTransId="{F92397A0-9630-4D7C-B069-C0C45578BF3F}"/>
    <dgm:cxn modelId="{7F8BEA86-8C85-467D-9636-F4A8D824F967}" type="presOf" srcId="{D13ACAAA-7958-4BBB-BA8B-F11C8E524B00}" destId="{6A4BD632-934E-41B1-B411-7C9B63345580}" srcOrd="0" destOrd="4" presId="urn:microsoft.com/office/officeart/2005/8/layout/vList6"/>
    <dgm:cxn modelId="{7DF04988-5395-4648-98D4-AEC4B721CBB0}" srcId="{9ACBF248-6A21-45DC-BA79-567734C1D0C6}" destId="{D13ACAAA-7958-4BBB-BA8B-F11C8E524B00}" srcOrd="4" destOrd="0" parTransId="{C8AF60E8-1E16-4B61-BB8F-2CC4DACC268C}" sibTransId="{814099E0-4226-4574-8EA8-07FEBD25FF31}"/>
    <dgm:cxn modelId="{B0AD0691-5519-4E0F-A36B-AA550BDB77DE}" type="presOf" srcId="{E90CDE3B-A85E-49A3-951A-D97BFAEE09A4}" destId="{53CAE161-CE2A-46D2-8D85-2A5A64094FCD}" srcOrd="0" destOrd="0" presId="urn:microsoft.com/office/officeart/2005/8/layout/vList6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E67512AF-5D02-4120-832A-BF6C45171E84}" type="presOf" srcId="{17FBDDA8-FA60-4A09-AEDA-0094189865F2}" destId="{6A4BD632-934E-41B1-B411-7C9B63345580}" srcOrd="0" destOrd="2" presId="urn:microsoft.com/office/officeart/2005/8/layout/vList6"/>
    <dgm:cxn modelId="{441374B7-89C3-4D85-9872-52851B348A38}" type="presOf" srcId="{13CADCCA-8253-4105-A634-0C1E0459C03F}" destId="{E0C6A232-F85D-4BE1-9B22-DB18AEFA5C6D}" srcOrd="0" destOrd="0" presId="urn:microsoft.com/office/officeart/2005/8/layout/vList6"/>
    <dgm:cxn modelId="{3C8FC3C2-0EDE-41D1-A386-F15C4D9D77D1}" srcId="{9ACBF248-6A21-45DC-BA79-567734C1D0C6}" destId="{7D844CFA-C59E-48B5-BD2A-97631D33A126}" srcOrd="0" destOrd="0" parTransId="{871BBEA5-03AB-4B40-98B4-B61E3A7AA1B4}" sibTransId="{32808FD9-1223-4069-8616-5068EB9FECF6}"/>
    <dgm:cxn modelId="{709152D4-DFD8-4E7F-A21E-F1EE1D045424}" type="presOf" srcId="{CA1C7C36-7D42-41BD-B8F3-6D87B1C0EFEC}" destId="{6A4BD632-934E-41B1-B411-7C9B63345580}" srcOrd="0" destOrd="1" presId="urn:microsoft.com/office/officeart/2005/8/layout/vList6"/>
    <dgm:cxn modelId="{EE3E8EDB-60E5-4790-9A9E-2A4C2264EA7A}" type="presOf" srcId="{9ACBF248-6A21-45DC-BA79-567734C1D0C6}" destId="{E14B3DFD-BAE3-4803-899F-1CFBEA2F1143}" srcOrd="0" destOrd="0" presId="urn:microsoft.com/office/officeart/2005/8/layout/vList6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DA3546E9-22EE-4A92-8584-F0B21C3158D1}" type="presOf" srcId="{7D844CFA-C59E-48B5-BD2A-97631D33A126}" destId="{6A4BD632-934E-41B1-B411-7C9B63345580}" srcOrd="0" destOrd="0" presId="urn:microsoft.com/office/officeart/2005/8/layout/vList6"/>
    <dgm:cxn modelId="{38FF4B9A-1E69-4AF6-90B4-939A467FAB0E}" type="presParOf" srcId="{E0C6A232-F85D-4BE1-9B22-DB18AEFA5C6D}" destId="{8DD78370-D06D-4097-B2B0-1D5693F5FE02}" srcOrd="0" destOrd="0" presId="urn:microsoft.com/office/officeart/2005/8/layout/vList6"/>
    <dgm:cxn modelId="{C171D4E0-9B47-4D88-9E91-1BCED645BDA3}" type="presParOf" srcId="{8DD78370-D06D-4097-B2B0-1D5693F5FE02}" destId="{E14B3DFD-BAE3-4803-899F-1CFBEA2F1143}" srcOrd="0" destOrd="0" presId="urn:microsoft.com/office/officeart/2005/8/layout/vList6"/>
    <dgm:cxn modelId="{9EBF80CE-FD77-4F77-83F6-712E25AE9AEF}" type="presParOf" srcId="{8DD78370-D06D-4097-B2B0-1D5693F5FE02}" destId="{6A4BD632-934E-41B1-B411-7C9B63345580}" srcOrd="1" destOrd="0" presId="urn:microsoft.com/office/officeart/2005/8/layout/vList6"/>
    <dgm:cxn modelId="{4D6ECDD4-BD46-4FCC-A32D-FF010AA3FB6F}" type="presParOf" srcId="{E0C6A232-F85D-4BE1-9B22-DB18AEFA5C6D}" destId="{1C1D1AC4-29FD-4268-A97B-3322471341A5}" srcOrd="1" destOrd="0" presId="urn:microsoft.com/office/officeart/2005/8/layout/vList6"/>
    <dgm:cxn modelId="{32B24221-F6A5-466D-87DF-1439862E50BE}" type="presParOf" srcId="{E0C6A232-F85D-4BE1-9B22-DB18AEFA5C6D}" destId="{F18D90C1-D2F4-476B-8326-F1E487229F85}" srcOrd="2" destOrd="0" presId="urn:microsoft.com/office/officeart/2005/8/layout/vList6"/>
    <dgm:cxn modelId="{ECEA9114-3C67-4B1C-99FA-5F92A422B30F}" type="presParOf" srcId="{F18D90C1-D2F4-476B-8326-F1E487229F85}" destId="{74ECDE33-C338-4A00-B8B3-04A4AF35A45D}" srcOrd="0" destOrd="0" presId="urn:microsoft.com/office/officeart/2005/8/layout/vList6"/>
    <dgm:cxn modelId="{A0172C2A-C919-4AB3-AACD-955AF73B57C9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995" y="2"/>
          <a:ext cx="3654028" cy="1646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Web2.0</a:t>
          </a:r>
          <a:r>
            <a:rPr lang="zh-CN" altLang="en-US" sz="2000" b="1" kern="1200">
              <a:latin typeface="+mn-ea"/>
              <a:ea typeface="+mn-ea"/>
            </a:rPr>
            <a:t>与</a:t>
          </a:r>
          <a:r>
            <a:rPr lang="en-US" altLang="zh-CN" sz="2000" b="1" kern="1200">
              <a:latin typeface="+mn-ea"/>
              <a:ea typeface="+mn-ea"/>
            </a:rPr>
            <a:t>AJAX</a:t>
          </a:r>
          <a:endParaRPr lang="zh-CN" altLang="en-US" sz="2000" b="1" kern="120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 err="1">
              <a:latin typeface="+mn-ea"/>
              <a:ea typeface="+mn-ea"/>
            </a:rPr>
            <a:t>XMLHttpRequest</a:t>
          </a:r>
          <a:r>
            <a:rPr lang="zh-CN" altLang="en-US" sz="2000" b="1" kern="1200" dirty="0">
              <a:latin typeface="+mn-ea"/>
              <a:ea typeface="+mn-ea"/>
            </a:rPr>
            <a:t>对象</a:t>
          </a:r>
        </a:p>
      </dsp:txBody>
      <dsp:txXfrm>
        <a:off x="2438995" y="205798"/>
        <a:ext cx="3036640" cy="1234777"/>
      </dsp:txXfrm>
    </dsp:sp>
    <dsp:sp modelId="{E14B3DFD-BAE3-4803-899F-1CFBEA2F1143}">
      <dsp:nvSpPr>
        <dsp:cNvPr id="0" name=""/>
        <dsp:cNvSpPr/>
      </dsp:nvSpPr>
      <dsp:spPr>
        <a:xfrm>
          <a:off x="2976" y="421"/>
          <a:ext cx="2436018" cy="16455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>
              <a:latin typeface="微软雅黑" pitchFamily="34" charset="-122"/>
              <a:ea typeface="微软雅黑" pitchFamily="34" charset="-122"/>
            </a:rPr>
            <a:t>理论</a:t>
          </a:r>
        </a:p>
      </dsp:txBody>
      <dsp:txXfrm>
        <a:off x="83304" y="80749"/>
        <a:ext cx="2275362" cy="1484874"/>
      </dsp:txXfrm>
    </dsp:sp>
    <dsp:sp modelId="{53CAE161-CE2A-46D2-8D85-2A5A64094FCD}">
      <dsp:nvSpPr>
        <dsp:cNvPr id="0" name=""/>
        <dsp:cNvSpPr/>
      </dsp:nvSpPr>
      <dsp:spPr>
        <a:xfrm>
          <a:off x="2438400" y="1810925"/>
          <a:ext cx="3657600" cy="16455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+mn-ea"/>
              <a:ea typeface="+mn-ea"/>
            </a:rPr>
            <a:t>验证用户名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+mn-ea"/>
              <a:ea typeface="+mn-ea"/>
            </a:rPr>
            <a:t>下拉框</a:t>
          </a:r>
        </a:p>
      </dsp:txBody>
      <dsp:txXfrm>
        <a:off x="2438400" y="2016616"/>
        <a:ext cx="3040526" cy="1234148"/>
      </dsp:txXfrm>
    </dsp:sp>
    <dsp:sp modelId="{74ECDE33-C338-4A00-B8B3-04A4AF35A45D}">
      <dsp:nvSpPr>
        <dsp:cNvPr id="0" name=""/>
        <dsp:cNvSpPr/>
      </dsp:nvSpPr>
      <dsp:spPr>
        <a:xfrm>
          <a:off x="0" y="1810925"/>
          <a:ext cx="2438400" cy="164553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>
              <a:latin typeface="微软雅黑" pitchFamily="34" charset="-122"/>
              <a:ea typeface="微软雅黑" pitchFamily="34" charset="-122"/>
            </a:rPr>
            <a:t>实践</a:t>
          </a:r>
        </a:p>
      </dsp:txBody>
      <dsp:txXfrm>
        <a:off x="80328" y="1891253"/>
        <a:ext cx="2277744" cy="1484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400" y="13528"/>
          <a:ext cx="3657600" cy="16193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$obj.load()</a:t>
          </a:r>
          <a:endParaRPr lang="zh-CN" altLang="en-US" sz="2000" b="1" kern="120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$.get()</a:t>
          </a:r>
          <a:r>
            <a:rPr lang="zh-CN" altLang="en-US" sz="2000" b="1" kern="1200">
              <a:latin typeface="+mn-ea"/>
              <a:ea typeface="+mn-ea"/>
            </a:rPr>
            <a:t>和</a:t>
          </a:r>
          <a:r>
            <a:rPr lang="en-US" altLang="zh-CN" sz="2000" b="1" kern="1200">
              <a:latin typeface="+mn-ea"/>
              <a:ea typeface="+mn-ea"/>
            </a:rPr>
            <a:t>$.post()</a:t>
          </a:r>
          <a:endParaRPr lang="zh-CN" altLang="en-US" sz="2000" b="1" kern="120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$.ajax()</a:t>
          </a:r>
          <a:endParaRPr lang="zh-CN" altLang="en-US" sz="2000" b="1" kern="1200">
            <a:latin typeface="+mn-ea"/>
            <a:ea typeface="+mn-ea"/>
          </a:endParaRPr>
        </a:p>
      </dsp:txBody>
      <dsp:txXfrm>
        <a:off x="2438400" y="215943"/>
        <a:ext cx="3050356" cy="1214487"/>
      </dsp:txXfrm>
    </dsp:sp>
    <dsp:sp modelId="{E14B3DFD-BAE3-4803-899F-1CFBEA2F1143}">
      <dsp:nvSpPr>
        <dsp:cNvPr id="0" name=""/>
        <dsp:cNvSpPr/>
      </dsp:nvSpPr>
      <dsp:spPr>
        <a:xfrm>
          <a:off x="0" y="421"/>
          <a:ext cx="2438400" cy="16455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>
              <a:latin typeface="微软雅黑" pitchFamily="34" charset="-122"/>
              <a:ea typeface="微软雅黑" pitchFamily="34" charset="-122"/>
            </a:rPr>
            <a:t>理论</a:t>
          </a:r>
        </a:p>
      </dsp:txBody>
      <dsp:txXfrm>
        <a:off x="80328" y="80749"/>
        <a:ext cx="2277744" cy="1484874"/>
      </dsp:txXfrm>
    </dsp:sp>
    <dsp:sp modelId="{53CAE161-CE2A-46D2-8D85-2A5A64094FCD}">
      <dsp:nvSpPr>
        <dsp:cNvPr id="0" name=""/>
        <dsp:cNvSpPr/>
      </dsp:nvSpPr>
      <dsp:spPr>
        <a:xfrm>
          <a:off x="2438400" y="1810505"/>
          <a:ext cx="3657600" cy="16455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+mn-ea"/>
              <a:ea typeface="+mn-ea"/>
            </a:rPr>
            <a:t>搜索自动提示</a:t>
          </a:r>
        </a:p>
      </dsp:txBody>
      <dsp:txXfrm>
        <a:off x="2438400" y="2016196"/>
        <a:ext cx="3040526" cy="1234148"/>
      </dsp:txXfrm>
    </dsp:sp>
    <dsp:sp modelId="{74ECDE33-C338-4A00-B8B3-04A4AF35A45D}">
      <dsp:nvSpPr>
        <dsp:cNvPr id="0" name=""/>
        <dsp:cNvSpPr/>
      </dsp:nvSpPr>
      <dsp:spPr>
        <a:xfrm>
          <a:off x="0" y="1810505"/>
          <a:ext cx="2438400" cy="164553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>
              <a:latin typeface="微软雅黑" pitchFamily="34" charset="-122"/>
              <a:ea typeface="微软雅黑" pitchFamily="34" charset="-122"/>
            </a:rPr>
            <a:t>实践</a:t>
          </a:r>
        </a:p>
      </dsp:txBody>
      <dsp:txXfrm>
        <a:off x="80328" y="1890833"/>
        <a:ext cx="2277744" cy="1484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400" y="13528"/>
          <a:ext cx="3657600" cy="16193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1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JSON</a:t>
          </a:r>
          <a:r>
            <a:rPr lang="zh-CN" altLang="en-US" sz="2000" b="1" kern="1200">
              <a:latin typeface="+mn-ea"/>
              <a:ea typeface="+mn-ea"/>
            </a:rPr>
            <a:t>简介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JSON</a:t>
          </a:r>
          <a:r>
            <a:rPr lang="zh-CN" altLang="en-US" sz="2000" b="1" kern="1200">
              <a:latin typeface="+mn-ea"/>
              <a:ea typeface="+mn-ea"/>
            </a:rPr>
            <a:t>语法规则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JSON</a:t>
          </a:r>
          <a:r>
            <a:rPr lang="zh-CN" altLang="en-US" sz="2000" b="1" kern="1200">
              <a:latin typeface="+mn-ea"/>
              <a:ea typeface="+mn-ea"/>
            </a:rPr>
            <a:t>应用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1" kern="1200">
            <a:latin typeface="+mn-ea"/>
            <a:ea typeface="+mn-ea"/>
          </a:endParaRPr>
        </a:p>
      </dsp:txBody>
      <dsp:txXfrm>
        <a:off x="2438400" y="215943"/>
        <a:ext cx="3050356" cy="1214487"/>
      </dsp:txXfrm>
    </dsp:sp>
    <dsp:sp modelId="{E14B3DFD-BAE3-4803-899F-1CFBEA2F1143}">
      <dsp:nvSpPr>
        <dsp:cNvPr id="0" name=""/>
        <dsp:cNvSpPr/>
      </dsp:nvSpPr>
      <dsp:spPr>
        <a:xfrm>
          <a:off x="0" y="421"/>
          <a:ext cx="2438400" cy="16455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>
              <a:latin typeface="微软雅黑" pitchFamily="34" charset="-122"/>
              <a:ea typeface="微软雅黑" pitchFamily="34" charset="-122"/>
            </a:rPr>
            <a:t>理论</a:t>
          </a:r>
        </a:p>
      </dsp:txBody>
      <dsp:txXfrm>
        <a:off x="80328" y="80749"/>
        <a:ext cx="2277744" cy="1484874"/>
      </dsp:txXfrm>
    </dsp:sp>
    <dsp:sp modelId="{53CAE161-CE2A-46D2-8D85-2A5A64094FCD}">
      <dsp:nvSpPr>
        <dsp:cNvPr id="0" name=""/>
        <dsp:cNvSpPr/>
      </dsp:nvSpPr>
      <dsp:spPr>
        <a:xfrm>
          <a:off x="2438400" y="1810505"/>
          <a:ext cx="3657600" cy="16455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>
              <a:latin typeface="+mn-ea"/>
              <a:ea typeface="+mn-ea"/>
            </a:rPr>
            <a:t>JSON</a:t>
          </a:r>
          <a:r>
            <a:rPr lang="zh-CN" altLang="en-US" sz="2000" b="1" kern="1200">
              <a:latin typeface="+mn-ea"/>
              <a:ea typeface="+mn-ea"/>
            </a:rPr>
            <a:t>解析</a:t>
          </a:r>
        </a:p>
      </dsp:txBody>
      <dsp:txXfrm>
        <a:off x="2438400" y="2016196"/>
        <a:ext cx="3040526" cy="1234148"/>
      </dsp:txXfrm>
    </dsp:sp>
    <dsp:sp modelId="{74ECDE33-C338-4A00-B8B3-04A4AF35A45D}">
      <dsp:nvSpPr>
        <dsp:cNvPr id="0" name=""/>
        <dsp:cNvSpPr/>
      </dsp:nvSpPr>
      <dsp:spPr>
        <a:xfrm>
          <a:off x="0" y="1810505"/>
          <a:ext cx="2438400" cy="164553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>
              <a:latin typeface="微软雅黑" pitchFamily="34" charset="-122"/>
              <a:ea typeface="微软雅黑" pitchFamily="34" charset="-122"/>
            </a:rPr>
            <a:t>实践</a:t>
          </a:r>
        </a:p>
      </dsp:txBody>
      <dsp:txXfrm>
        <a:off x="80328" y="1890833"/>
        <a:ext cx="2277744" cy="148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EFB8E-9011-4569-89EA-A346E693FED8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15D3-496B-47BB-89AA-141034EAE9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8B0572-1FCF-4AD7-9115-2D0082F37FC2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8B0572-1FCF-4AD7-9115-2D0082F37FC2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8B0572-1FCF-4AD7-9115-2D0082F37FC2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8B0572-1FCF-4AD7-9115-2D0082F37FC2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8B0572-1FCF-4AD7-9115-2D0082F37FC2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8B0572-1FCF-4AD7-9115-2D0082F37FC2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508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46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65538"/>
            <a:ext cx="4038600" cy="246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8FA36-419C-4B2F-B19D-64381EC73AF6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1A58-0C83-4422-8E84-D250E6C29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repo1.maven.org/maven2/com/alibaba/fastjso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章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437063"/>
            <a:ext cx="6343650" cy="12144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9.2.1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XMLHttpRequest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827088" y="1196975"/>
            <a:ext cx="79311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ea typeface="黑体" pitchFamily="2" charset="-122"/>
              </a:rPr>
              <a:t>常用属性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400" b="1" err="1">
                <a:ea typeface="黑体" pitchFamily="2" charset="-122"/>
              </a:rPr>
              <a:t>on</a:t>
            </a:r>
            <a:r>
              <a:rPr lang="en-US" altLang="zh-CN" sz="2400" b="1" err="1">
                <a:solidFill>
                  <a:srgbClr val="0000FF"/>
                </a:solidFill>
                <a:ea typeface="黑体" pitchFamily="2" charset="-122"/>
              </a:rPr>
              <a:t>readystate</a:t>
            </a:r>
            <a:r>
              <a:rPr lang="en-US" altLang="zh-CN" sz="2400" b="1" err="1">
                <a:ea typeface="黑体" pitchFamily="2" charset="-122"/>
              </a:rPr>
              <a:t>change</a:t>
            </a:r>
            <a:r>
              <a:rPr lang="zh-CN" altLang="en-US" sz="2400" b="1">
                <a:ea typeface="黑体" pitchFamily="2" charset="-122"/>
              </a:rPr>
              <a:t>：指定回调函数</a:t>
            </a:r>
          </a:p>
          <a:p>
            <a:pPr marL="1600200" lvl="3" indent="-2286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en-US" altLang="zh-CN" b="1"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400" b="1" err="1">
                <a:ea typeface="黑体" pitchFamily="2" charset="-122"/>
              </a:rPr>
              <a:t>readystate</a:t>
            </a:r>
            <a:r>
              <a:rPr lang="en-US" altLang="zh-CN" sz="2400" b="1">
                <a:ea typeface="黑体" pitchFamily="2" charset="-122"/>
              </a:rPr>
              <a:t>:</a:t>
            </a:r>
            <a:r>
              <a:rPr lang="zh-CN" altLang="en-US" sz="2400" b="1">
                <a:ea typeface="黑体" pitchFamily="2" charset="-122"/>
              </a:rPr>
              <a:t> </a:t>
            </a:r>
            <a:r>
              <a:rPr lang="en-US" altLang="zh-CN" sz="2400" b="1" err="1">
                <a:ea typeface="黑体" pitchFamily="2" charset="-122"/>
              </a:rPr>
              <a:t>XMLHttpRequest</a:t>
            </a:r>
            <a:r>
              <a:rPr lang="zh-CN" altLang="en-US" sz="2400" b="1">
                <a:ea typeface="黑体" pitchFamily="2" charset="-122"/>
              </a:rPr>
              <a:t>的状态信息</a:t>
            </a:r>
            <a:r>
              <a:rPr lang="zh-CN" altLang="en-US" sz="2800" b="1">
                <a:ea typeface="黑体" pitchFamily="2" charset="-122"/>
              </a:rPr>
              <a:t> </a:t>
            </a:r>
            <a:r>
              <a:rPr lang="zh-CN" altLang="en-US" sz="2400" b="1">
                <a:ea typeface="黑体" pitchFamily="2" charset="-122"/>
              </a:rPr>
              <a:t> </a:t>
            </a:r>
          </a:p>
        </p:txBody>
      </p:sp>
      <p:graphicFrame>
        <p:nvGraphicFramePr>
          <p:cNvPr id="568411" name="Group 91"/>
          <p:cNvGraphicFramePr>
            <a:graphicFrameLocks noGrp="1"/>
          </p:cNvGraphicFramePr>
          <p:nvPr>
            <p:ph idx="1"/>
          </p:nvPr>
        </p:nvGraphicFramePr>
        <p:xfrm>
          <a:off x="1403350" y="3213100"/>
          <a:ext cx="7200900" cy="2849246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就绪状态码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对象没有完成初始化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对象开始发送请求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对象的请求发送完成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对象开始读取响应，还没有结束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对象读取响应结束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9.2.1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XMLHttpRequest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827088" y="1196975"/>
            <a:ext cx="79311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ea typeface="黑体" pitchFamily="2" charset="-122"/>
              </a:rPr>
              <a:t>常用属性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400" b="1">
                <a:ea typeface="黑体" pitchFamily="2" charset="-122"/>
              </a:rPr>
              <a:t>status</a:t>
            </a:r>
            <a:r>
              <a:rPr lang="zh-CN" altLang="en-US" sz="2400" b="1">
                <a:ea typeface="黑体" pitchFamily="2" charset="-122"/>
              </a:rPr>
              <a:t>：</a:t>
            </a:r>
            <a:r>
              <a:rPr lang="en-US" altLang="zh-CN" sz="2400" b="1">
                <a:ea typeface="黑体" pitchFamily="2" charset="-122"/>
              </a:rPr>
              <a:t>HTTP</a:t>
            </a:r>
            <a:r>
              <a:rPr lang="zh-CN" altLang="en-US" sz="2400" b="1">
                <a:ea typeface="黑体" pitchFamily="2" charset="-122"/>
              </a:rPr>
              <a:t>的状态码</a:t>
            </a:r>
            <a:r>
              <a:rPr lang="zh-CN" altLang="en-US" sz="2800" b="1">
                <a:ea typeface="黑体" pitchFamily="2" charset="-122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endParaRPr lang="en-US" altLang="zh-CN" sz="24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400" b="1">
                <a:ea typeface="黑体" pitchFamily="2" charset="-122"/>
              </a:rPr>
              <a:t>responseText</a:t>
            </a:r>
            <a:r>
              <a:rPr lang="zh-CN" altLang="en-US" sz="2400" b="1">
                <a:ea typeface="黑体" pitchFamily="2" charset="-122"/>
              </a:rPr>
              <a:t>：获得响应的文本内容</a:t>
            </a:r>
            <a:r>
              <a:rPr lang="zh-CN" altLang="en-US" sz="2800" b="1">
                <a:ea typeface="黑体" pitchFamily="2" charset="-122"/>
              </a:rPr>
              <a:t> </a:t>
            </a:r>
          </a:p>
        </p:txBody>
      </p:sp>
      <p:graphicFrame>
        <p:nvGraphicFramePr>
          <p:cNvPr id="573482" name="Group 42"/>
          <p:cNvGraphicFramePr>
            <a:graphicFrameLocks noGrp="1"/>
          </p:cNvGraphicFramePr>
          <p:nvPr>
            <p:ph idx="1"/>
          </p:nvPr>
        </p:nvGraphicFramePr>
        <p:xfrm>
          <a:off x="1692275" y="2286000"/>
          <a:ext cx="6697663" cy="2629219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状态码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服务器响应正常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无法找到请求的资源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没有访问权限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访问的资源不存在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服务器内部错误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0" name="AutoShape 40"/>
          <p:cNvSpPr>
            <a:spLocks noChangeArrowheads="1"/>
          </p:cNvSpPr>
          <p:nvPr/>
        </p:nvSpPr>
        <p:spPr bwMode="auto">
          <a:xfrm>
            <a:off x="2051050" y="5949950"/>
            <a:ext cx="597693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prstShdw prst="shdw17" dist="63500" dir="2212194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en-US" altLang="zh-CN" b="1" err="1">
                <a:ea typeface="黑体" pitchFamily="2" charset="-122"/>
              </a:rPr>
              <a:t>readystate</a:t>
            </a:r>
            <a:r>
              <a:rPr lang="zh-CN" altLang="en-US" b="1">
                <a:ea typeface="黑体" pitchFamily="2" charset="-122"/>
              </a:rPr>
              <a:t>是</a:t>
            </a:r>
            <a:r>
              <a:rPr lang="en-US" altLang="zh-CN" b="1">
                <a:ea typeface="黑体" pitchFamily="2" charset="-122"/>
              </a:rPr>
              <a:t>4</a:t>
            </a:r>
            <a:r>
              <a:rPr lang="zh-CN" altLang="en-US" b="1">
                <a:ea typeface="黑体" pitchFamily="2" charset="-122"/>
              </a:rPr>
              <a:t>而且</a:t>
            </a:r>
            <a:r>
              <a:rPr lang="en-US" altLang="zh-CN" b="1">
                <a:ea typeface="黑体" pitchFamily="2" charset="-122"/>
              </a:rPr>
              <a:t>status</a:t>
            </a:r>
            <a:r>
              <a:rPr lang="zh-CN" altLang="en-US" b="1">
                <a:ea typeface="黑体" pitchFamily="2" charset="-122"/>
              </a:rPr>
              <a:t>是</a:t>
            </a:r>
            <a:r>
              <a:rPr lang="en-US" altLang="zh-CN" b="1">
                <a:ea typeface="黑体" pitchFamily="2" charset="-122"/>
              </a:rPr>
              <a:t>200</a:t>
            </a:r>
            <a:r>
              <a:rPr lang="zh-CN" altLang="en-US" b="1">
                <a:ea typeface="黑体" pitchFamily="2" charset="-122"/>
              </a:rPr>
              <a:t>，才可以处理服务器数据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319963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实现无刷新用户名验证</a:t>
            </a:r>
          </a:p>
          <a:p>
            <a:pPr lvl="1"/>
            <a:r>
              <a:rPr lang="zh-CN" altLang="en-US" dirty="0"/>
              <a:t>当用户名文本框失去焦点时，发送请求到服务器，判断用户名是否存在</a:t>
            </a:r>
          </a:p>
          <a:p>
            <a:pPr lvl="1"/>
            <a:r>
              <a:rPr lang="zh-CN" altLang="en-US" dirty="0"/>
              <a:t>如果已经存在则提示：“此用户名已被占用”</a:t>
            </a:r>
          </a:p>
          <a:p>
            <a:pPr lvl="1"/>
            <a:r>
              <a:rPr lang="zh-CN" altLang="en-US" dirty="0"/>
              <a:t>如果不存在则提示：“此用户名可以使用”</a:t>
            </a:r>
            <a:endParaRPr lang="en-US" altLang="zh-CN" dirty="0"/>
          </a:p>
          <a:p>
            <a:pPr lvl="1"/>
            <a:r>
              <a:rPr lang="zh-CN" altLang="en-US" dirty="0"/>
              <a:t>模拟验证，无需连接数据库，输入用户名</a:t>
            </a:r>
            <a:r>
              <a:rPr lang="en-US" altLang="zh-CN" dirty="0"/>
              <a:t>china</a:t>
            </a:r>
            <a:r>
              <a:rPr lang="zh-CN" altLang="en-US" dirty="0"/>
              <a:t>即认为存在</a:t>
            </a:r>
          </a:p>
        </p:txBody>
      </p:sp>
      <p:pic>
        <p:nvPicPr>
          <p:cNvPr id="15363" name="Picture 4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验证用户名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143116"/>
            <a:ext cx="481039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3643314"/>
            <a:ext cx="504506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319963" cy="4897437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使用文本框的</a:t>
            </a:r>
            <a:r>
              <a:rPr lang="en-US" altLang="zh-CN"/>
              <a:t>onBlur</a:t>
            </a:r>
            <a:r>
              <a:rPr lang="zh-CN" altLang="en-US"/>
              <a:t>事件</a:t>
            </a:r>
          </a:p>
          <a:p>
            <a:pPr>
              <a:buFontTx/>
              <a:buBlip>
                <a:blip r:embed="rId2"/>
              </a:buBlip>
            </a:pPr>
            <a:endParaRPr lang="zh-CN" altLang="en-US"/>
          </a:p>
          <a:p>
            <a:pPr>
              <a:buFontTx/>
              <a:buBlip>
                <a:blip r:embed="rId2"/>
              </a:buBlip>
            </a:pPr>
            <a:r>
              <a:rPr lang="zh-CN" altLang="en-US"/>
              <a:t>使用</a:t>
            </a:r>
            <a:r>
              <a:rPr lang="en-US" altLang="zh-CN"/>
              <a:t>Ajax</a:t>
            </a:r>
            <a:r>
              <a:rPr lang="zh-CN" altLang="en-US"/>
              <a:t>技术实现异步交互</a:t>
            </a:r>
          </a:p>
          <a:p>
            <a:pPr lvl="1"/>
            <a:r>
              <a:rPr lang="zh-CN" altLang="en-US"/>
              <a:t>创建</a:t>
            </a:r>
            <a:r>
              <a:rPr lang="en-US" altLang="zh-CN"/>
              <a:t>XMLHttpRequest</a:t>
            </a:r>
            <a:r>
              <a:rPr lang="zh-CN" altLang="en-US"/>
              <a:t>对象</a:t>
            </a:r>
          </a:p>
          <a:p>
            <a:pPr lvl="1"/>
            <a:r>
              <a:rPr lang="zh-CN" altLang="en-US"/>
              <a:t>通过 </a:t>
            </a:r>
            <a:r>
              <a:rPr lang="en-US" altLang="zh-CN"/>
              <a:t>XMLHttpRequest</a:t>
            </a:r>
            <a:r>
              <a:rPr lang="zh-CN" altLang="en-US"/>
              <a:t>对象设置请求信息</a:t>
            </a:r>
          </a:p>
          <a:p>
            <a:pPr lvl="1"/>
            <a:r>
              <a:rPr lang="zh-CN" altLang="en-US"/>
              <a:t>向服务器发送请求</a:t>
            </a:r>
          </a:p>
          <a:p>
            <a:pPr lvl="1"/>
            <a:r>
              <a:rPr lang="zh-CN" altLang="en-US"/>
              <a:t>创建回调函数，根据响应状态动态更新页面</a:t>
            </a:r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16387" name="Picture 9" descr="分析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验证用户名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验证姓名页面</a:t>
            </a:r>
            <a:r>
              <a:rPr lang="en-US" altLang="zh-CN" dirty="0"/>
              <a:t>-</a:t>
            </a:r>
            <a:r>
              <a:rPr lang="en-US" altLang="zh-CN" dirty="0" err="1"/>
              <a:t>checkname.jsp</a:t>
            </a:r>
            <a:endParaRPr lang="en-US" altLang="zh-CN" dirty="0"/>
          </a:p>
          <a:p>
            <a:pPr>
              <a:buFontTx/>
              <a:buBlip>
                <a:blip r:embed="rId2"/>
              </a:buBlip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验证用户名</a:t>
            </a:r>
            <a:r>
              <a:rPr lang="en-US" altLang="zh-CN" dirty="0"/>
              <a:t>-</a:t>
            </a:r>
            <a:r>
              <a:rPr lang="en-US" altLang="zh-CN" dirty="0" err="1"/>
              <a:t>checkname.jsp</a:t>
            </a:r>
            <a:endParaRPr lang="en-US" altLang="zh-CN" dirty="0"/>
          </a:p>
          <a:p>
            <a:pPr>
              <a:buFontTx/>
              <a:buBlip>
                <a:blip r:embed="rId2"/>
              </a:buBlip>
            </a:pPr>
            <a:endParaRPr lang="zh-CN" altLang="en-US" dirty="0"/>
          </a:p>
        </p:txBody>
      </p:sp>
      <p:pic>
        <p:nvPicPr>
          <p:cNvPr id="17411" name="Picture 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684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1127125" y="2432050"/>
            <a:ext cx="7323138" cy="1534478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&lt;body&gt;</a:t>
            </a:r>
          </a:p>
          <a:p>
            <a:r>
              <a:rPr lang="zh-CN" altLang="en-US"/>
              <a:t>用户名：</a:t>
            </a:r>
          </a:p>
          <a:p>
            <a:r>
              <a:rPr lang="en-US" altLang="zh-CN"/>
              <a:t>&lt;input id=</a:t>
            </a:r>
            <a:r>
              <a:rPr lang="en-US" altLang="zh-CN" i="1"/>
              <a:t>"userName" type="text" onblur="checkUserExists();" /&gt;</a:t>
            </a:r>
          </a:p>
          <a:p>
            <a:r>
              <a:rPr lang="en-US" altLang="zh-CN"/>
              <a:t>&lt;span id=</a:t>
            </a:r>
            <a:r>
              <a:rPr lang="en-US" altLang="zh-CN" i="1"/>
              <a:t>"strInfo"&gt;&lt;/span&gt;</a:t>
            </a:r>
          </a:p>
          <a:p>
            <a:r>
              <a:rPr lang="en-US" altLang="zh-CN"/>
              <a:t>&lt;/body&gt;</a:t>
            </a:r>
            <a:endParaRPr lang="en-US" altLang="zh-CN" b="1">
              <a:ea typeface="黑体" pitchFamily="2" charset="-122"/>
            </a:endParaRPr>
          </a:p>
        </p:txBody>
      </p:sp>
      <p:sp>
        <p:nvSpPr>
          <p:cNvPr id="581638" name="AutoShape 6"/>
          <p:cNvSpPr>
            <a:spLocks noChangeArrowheads="1"/>
          </p:cNvSpPr>
          <p:nvPr/>
        </p:nvSpPr>
        <p:spPr bwMode="auto">
          <a:xfrm>
            <a:off x="1403350" y="3716338"/>
            <a:ext cx="7369175" cy="3260765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44500"/>
            <a:r>
              <a:rPr lang="en-US" altLang="zh-CN" b="1">
                <a:ea typeface="黑体" pitchFamily="2" charset="-122"/>
              </a:rPr>
              <a:t>function checkUserExists() {</a:t>
            </a:r>
          </a:p>
          <a:p>
            <a:pPr defTabSz="444500"/>
            <a:endParaRPr lang="en-US" altLang="zh-CN" b="1">
              <a:ea typeface="黑体" pitchFamily="2" charset="-122"/>
            </a:endParaRPr>
          </a:p>
          <a:p>
            <a:pPr defTabSz="444500"/>
            <a:r>
              <a:rPr lang="en-US" altLang="zh-CN" b="1">
                <a:ea typeface="黑体" pitchFamily="2" charset="-122"/>
              </a:rPr>
              <a:t>	var username = document.getElementById("userName").value;</a:t>
            </a:r>
          </a:p>
          <a:p>
            <a:pPr defTabSz="444500"/>
            <a:endParaRPr lang="en-US" altLang="zh-CN" b="1">
              <a:ea typeface="黑体" pitchFamily="2" charset="-122"/>
            </a:endParaRPr>
          </a:p>
          <a:p>
            <a:pPr defTabSz="444500"/>
            <a:r>
              <a:rPr lang="en-US" altLang="zh-CN" b="1">
                <a:ea typeface="黑体" pitchFamily="2" charset="-122"/>
              </a:rPr>
              <a:t>	if (username == "") {</a:t>
            </a:r>
          </a:p>
          <a:p>
            <a:pPr defTabSz="444500"/>
            <a:r>
              <a:rPr lang="en-US" altLang="zh-CN" b="1">
                <a:ea typeface="黑体" pitchFamily="2" charset="-122"/>
              </a:rPr>
              <a:t>		alert("</a:t>
            </a:r>
            <a:r>
              <a:rPr lang="zh-CN" altLang="en-US" b="1">
                <a:ea typeface="黑体" pitchFamily="2" charset="-122"/>
              </a:rPr>
              <a:t>用户名不能为空</a:t>
            </a:r>
            <a:r>
              <a:rPr lang="en-US" altLang="zh-CN" b="1">
                <a:ea typeface="黑体" pitchFamily="2" charset="-122"/>
              </a:rPr>
              <a:t>");</a:t>
            </a:r>
          </a:p>
          <a:p>
            <a:pPr defTabSz="444500"/>
            <a:r>
              <a:rPr lang="en-US" altLang="zh-CN" b="1">
                <a:ea typeface="黑体" pitchFamily="2" charset="-122"/>
              </a:rPr>
              <a:t>		return false;</a:t>
            </a:r>
          </a:p>
          <a:p>
            <a:pPr defTabSz="444500"/>
            <a:r>
              <a:rPr lang="en-US" altLang="zh-CN" b="1">
                <a:ea typeface="黑体" pitchFamily="2" charset="-122"/>
              </a:rPr>
              <a:t>	} else {</a:t>
            </a:r>
          </a:p>
          <a:p>
            <a:pPr defTabSz="444500"/>
            <a:r>
              <a:rPr lang="en-US" altLang="zh-CN" b="1">
                <a:ea typeface="黑体" pitchFamily="2" charset="-122"/>
              </a:rPr>
              <a:t>		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doAjax("ajaxcheck?userName=" + username);</a:t>
            </a:r>
          </a:p>
          <a:p>
            <a:pPr defTabSz="444500"/>
            <a:r>
              <a:rPr lang="en-US" altLang="zh-CN" b="1">
                <a:ea typeface="黑体" pitchFamily="2" charset="-122"/>
              </a:rPr>
              <a:t>	}</a:t>
            </a:r>
          </a:p>
          <a:p>
            <a:pPr defTabSz="444500"/>
            <a:r>
              <a:rPr lang="en-US" altLang="zh-CN" b="1">
                <a:ea typeface="黑体" pitchFamily="2" charset="-122"/>
              </a:rPr>
              <a:t>}</a:t>
            </a:r>
          </a:p>
        </p:txBody>
      </p:sp>
      <p:sp>
        <p:nvSpPr>
          <p:cNvPr id="581639" name="AutoShape 7"/>
          <p:cNvSpPr>
            <a:spLocks noChangeArrowheads="1"/>
          </p:cNvSpPr>
          <p:nvPr/>
        </p:nvSpPr>
        <p:spPr bwMode="auto">
          <a:xfrm>
            <a:off x="5357818" y="5286388"/>
            <a:ext cx="2519363" cy="398463"/>
          </a:xfrm>
          <a:prstGeom prst="wedgeRoundRectCallout">
            <a:avLst>
              <a:gd name="adj1" fmla="val -37144"/>
              <a:gd name="adj2" fmla="val 133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调用</a:t>
            </a:r>
            <a:r>
              <a:rPr lang="en-US" altLang="zh-CN" b="1">
                <a:ea typeface="黑体" pitchFamily="2" charset="-122"/>
              </a:rPr>
              <a:t>Ajax</a:t>
            </a:r>
            <a:r>
              <a:rPr lang="zh-CN" altLang="en-US" b="1">
                <a:ea typeface="黑体" pitchFamily="2" charset="-122"/>
              </a:rPr>
              <a:t>进行处理</a:t>
            </a:r>
          </a:p>
        </p:txBody>
      </p:sp>
      <p:sp>
        <p:nvSpPr>
          <p:cNvPr id="1741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验证用户名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7" grpId="0" animBg="1"/>
      <p:bldP spid="581638" grpId="0" animBg="1"/>
      <p:bldP spid="5816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进行处理</a:t>
            </a:r>
            <a:r>
              <a:rPr lang="en-US" altLang="zh-CN" dirty="0"/>
              <a:t>-</a:t>
            </a:r>
            <a:r>
              <a:rPr lang="en-US" altLang="zh-CN" dirty="0" err="1"/>
              <a:t>checkname.jsp</a:t>
            </a:r>
            <a:endParaRPr lang="zh-CN" altLang="en-US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、创建</a:t>
            </a:r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buFontTx/>
              <a:buBlip>
                <a:blip r:embed="rId2"/>
              </a:buBlip>
            </a:pPr>
            <a:endParaRPr lang="zh-CN" altLang="en-US" dirty="0"/>
          </a:p>
        </p:txBody>
      </p:sp>
      <p:pic>
        <p:nvPicPr>
          <p:cNvPr id="18435" name="Picture 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61" name="AutoShape 5"/>
          <p:cNvSpPr>
            <a:spLocks noChangeArrowheads="1"/>
          </p:cNvSpPr>
          <p:nvPr/>
        </p:nvSpPr>
        <p:spPr bwMode="auto">
          <a:xfrm>
            <a:off x="611560" y="2492896"/>
            <a:ext cx="7429500" cy="5015823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lnSpc>
                <a:spcPct val="90000"/>
              </a:lnSpc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dirty="0" err="1"/>
              <a:t>xmlhttp</a:t>
            </a:r>
            <a:r>
              <a:rPr lang="en-US" altLang="zh-CN" b="1" dirty="0"/>
              <a:t>;</a:t>
            </a:r>
            <a:endParaRPr lang="en-US" altLang="zh-CN" b="1" dirty="0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function 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doAjax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url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en-US" altLang="zh-CN" b="1" dirty="0">
                <a:ea typeface="黑体" pitchFamily="2" charset="-122"/>
              </a:rPr>
              <a:t>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//</a:t>
            </a:r>
            <a:r>
              <a:rPr lang="zh-CN" altLang="en-US" b="1" dirty="0">
                <a:ea typeface="黑体" pitchFamily="2" charset="-122"/>
              </a:rPr>
              <a:t>创建</a:t>
            </a:r>
            <a:r>
              <a:rPr lang="en-US" altLang="zh-CN" b="1" dirty="0" err="1">
                <a:ea typeface="黑体" pitchFamily="2" charset="-122"/>
              </a:rPr>
              <a:t>XMLhttp</a:t>
            </a:r>
            <a:r>
              <a:rPr lang="zh-CN" altLang="en-US" b="1" dirty="0">
                <a:ea typeface="黑体" pitchFamily="2" charset="-122"/>
              </a:rPr>
              <a:t>对象</a:t>
            </a:r>
          </a:p>
          <a:p>
            <a:pPr defTabSz="444500">
              <a:lnSpc>
                <a:spcPct val="90000"/>
              </a:lnSpc>
            </a:pPr>
            <a:r>
              <a:rPr lang="zh-CN" altLang="en-US" b="1" dirty="0">
                <a:ea typeface="黑体" pitchFamily="2" charset="-122"/>
              </a:rPr>
              <a:t>	</a:t>
            </a:r>
            <a:r>
              <a:rPr lang="en-US" altLang="zh-CN" b="1" dirty="0">
                <a:ea typeface="黑体" pitchFamily="2" charset="-122"/>
              </a:rPr>
              <a:t>if (</a:t>
            </a:r>
            <a:r>
              <a:rPr lang="en-US" altLang="zh-CN" b="1" dirty="0" err="1">
                <a:ea typeface="黑体" pitchFamily="2" charset="-122"/>
              </a:rPr>
              <a:t>window.XMLHttpRequest</a:t>
            </a:r>
            <a:r>
              <a:rPr lang="en-US" altLang="zh-CN" b="1" dirty="0">
                <a:ea typeface="黑体" pitchFamily="2" charset="-122"/>
              </a:rPr>
              <a:t>)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	</a:t>
            </a:r>
            <a:r>
              <a:rPr lang="en-US" altLang="zh-CN" b="1" dirty="0" err="1">
                <a:ea typeface="黑体" pitchFamily="2" charset="-122"/>
              </a:rPr>
              <a:t>xmlhttp</a:t>
            </a:r>
            <a:r>
              <a:rPr lang="en-US" altLang="zh-CN" b="1" dirty="0">
                <a:ea typeface="黑体" pitchFamily="2" charset="-122"/>
              </a:rPr>
              <a:t> = new </a:t>
            </a:r>
            <a:r>
              <a:rPr lang="en-US" altLang="zh-CN" b="1" dirty="0" err="1">
                <a:ea typeface="黑体" pitchFamily="2" charset="-122"/>
              </a:rPr>
              <a:t>XMLHttpRequest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} else if (</a:t>
            </a:r>
            <a:r>
              <a:rPr lang="en-US" altLang="zh-CN" b="1" dirty="0" err="1">
                <a:ea typeface="黑体" pitchFamily="2" charset="-122"/>
              </a:rPr>
              <a:t>window.ActiveXObject</a:t>
            </a:r>
            <a:r>
              <a:rPr lang="en-US" altLang="zh-CN" b="1" dirty="0">
                <a:ea typeface="黑体" pitchFamily="2" charset="-122"/>
              </a:rPr>
              <a:t>)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	</a:t>
            </a:r>
            <a:r>
              <a:rPr lang="en-US" altLang="zh-CN" b="1" dirty="0" err="1">
                <a:ea typeface="黑体" pitchFamily="2" charset="-122"/>
              </a:rPr>
              <a:t>xmlhttp</a:t>
            </a:r>
            <a:r>
              <a:rPr lang="en-US" altLang="zh-CN" b="1" dirty="0">
                <a:ea typeface="黑体" pitchFamily="2" charset="-122"/>
              </a:rPr>
              <a:t> = new </a:t>
            </a:r>
            <a:r>
              <a:rPr lang="en-US" altLang="zh-CN" b="1" dirty="0" err="1">
                <a:ea typeface="黑体" pitchFamily="2" charset="-122"/>
              </a:rPr>
              <a:t>ActiveXObject</a:t>
            </a:r>
            <a:r>
              <a:rPr lang="en-US" altLang="zh-CN" b="1" dirty="0">
                <a:ea typeface="黑体" pitchFamily="2" charset="-122"/>
              </a:rPr>
              <a:t>("</a:t>
            </a:r>
            <a:r>
              <a:rPr lang="en-US" altLang="zh-CN" b="1" dirty="0" err="1">
                <a:ea typeface="黑体" pitchFamily="2" charset="-122"/>
              </a:rPr>
              <a:t>Microsoft.XMLHTTP</a:t>
            </a:r>
            <a:r>
              <a:rPr lang="en-US" altLang="zh-CN" b="1" dirty="0">
                <a:ea typeface="黑体" pitchFamily="2" charset="-122"/>
              </a:rPr>
              <a:t>");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//</a:t>
            </a:r>
            <a:r>
              <a:rPr lang="zh-CN" altLang="en-US" b="1" dirty="0">
                <a:ea typeface="黑体" pitchFamily="2" charset="-122"/>
              </a:rPr>
              <a:t>绑定事件</a:t>
            </a:r>
          </a:p>
          <a:p>
            <a:pPr defTabSz="444500">
              <a:lnSpc>
                <a:spcPct val="90000"/>
              </a:lnSpc>
            </a:pPr>
            <a:r>
              <a:rPr lang="zh-CN" altLang="en-US" b="1" dirty="0">
                <a:ea typeface="黑体" pitchFamily="2" charset="-122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xmlhttp.onreadystatechange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processRequest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;</a:t>
            </a:r>
          </a:p>
          <a:p>
            <a:pPr defTabSz="444500">
              <a:lnSpc>
                <a:spcPct val="90000"/>
              </a:lnSpc>
            </a:pPr>
            <a:endParaRPr lang="en-US" altLang="zh-CN" b="1" dirty="0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</a:t>
            </a:r>
            <a:r>
              <a:rPr lang="en-US" altLang="zh-CN" b="1" dirty="0" err="1">
                <a:ea typeface="黑体" pitchFamily="2" charset="-122"/>
              </a:rPr>
              <a:t>xmlhttp.open</a:t>
            </a:r>
            <a:r>
              <a:rPr lang="en-US" altLang="zh-CN" b="1" dirty="0">
                <a:ea typeface="黑体" pitchFamily="2" charset="-122"/>
              </a:rPr>
              <a:t>("get", </a:t>
            </a:r>
            <a:r>
              <a:rPr lang="en-US" altLang="zh-CN" b="1" dirty="0" err="1">
                <a:ea typeface="黑体" pitchFamily="2" charset="-122"/>
              </a:rPr>
              <a:t>url</a:t>
            </a:r>
            <a:r>
              <a:rPr lang="en-US" altLang="zh-CN" b="1" dirty="0">
                <a:ea typeface="黑体" pitchFamily="2" charset="-122"/>
              </a:rPr>
              <a:t>, true);</a:t>
            </a:r>
          </a:p>
          <a:p>
            <a:pPr defTabSz="444500">
              <a:lnSpc>
                <a:spcPct val="90000"/>
              </a:lnSpc>
            </a:pPr>
            <a:endParaRPr lang="en-US" altLang="zh-CN" b="1" dirty="0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//</a:t>
            </a:r>
            <a:r>
              <a:rPr lang="zh-CN" altLang="en-US" b="1" dirty="0">
                <a:ea typeface="黑体" pitchFamily="2" charset="-122"/>
              </a:rPr>
              <a:t>如果以</a:t>
            </a:r>
            <a:r>
              <a:rPr lang="en-US" altLang="zh-CN" b="1" dirty="0">
                <a:ea typeface="黑体" pitchFamily="2" charset="-122"/>
              </a:rPr>
              <a:t>post</a:t>
            </a:r>
            <a:r>
              <a:rPr lang="zh-CN" altLang="en-US" b="1" dirty="0">
                <a:ea typeface="黑体" pitchFamily="2" charset="-122"/>
              </a:rPr>
              <a:t>方式请求，必须要添加</a:t>
            </a:r>
          </a:p>
          <a:p>
            <a:pPr defTabSz="444500">
              <a:lnSpc>
                <a:spcPct val="90000"/>
              </a:lnSpc>
            </a:pPr>
            <a:r>
              <a:rPr lang="zh-CN" altLang="en-US" b="1" dirty="0">
                <a:ea typeface="黑体" pitchFamily="2" charset="-122"/>
              </a:rPr>
              <a:t>	</a:t>
            </a:r>
            <a:r>
              <a:rPr lang="en-US" altLang="zh-CN" b="1" dirty="0" err="1">
                <a:ea typeface="黑体" pitchFamily="2" charset="-122"/>
              </a:rPr>
              <a:t>xmlhttp.setRequestHeader</a:t>
            </a:r>
            <a:r>
              <a:rPr lang="en-US" altLang="zh-CN" b="1" dirty="0">
                <a:ea typeface="黑体" pitchFamily="2" charset="-122"/>
              </a:rPr>
              <a:t>("Content-type",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		"application/x-www-form-</a:t>
            </a:r>
            <a:r>
              <a:rPr lang="en-US" altLang="zh-CN" b="1" dirty="0" err="1">
                <a:ea typeface="黑体" pitchFamily="2" charset="-122"/>
              </a:rPr>
              <a:t>urlencoded</a:t>
            </a:r>
            <a:r>
              <a:rPr lang="en-US" altLang="zh-CN" b="1" dirty="0">
                <a:ea typeface="黑体" pitchFamily="2" charset="-122"/>
              </a:rPr>
              <a:t>");</a:t>
            </a:r>
          </a:p>
          <a:p>
            <a:pPr defTabSz="444500">
              <a:lnSpc>
                <a:spcPct val="90000"/>
              </a:lnSpc>
            </a:pPr>
            <a:endParaRPr lang="en-US" altLang="zh-CN" b="1" dirty="0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</a:t>
            </a:r>
            <a:r>
              <a:rPr lang="en-US" altLang="zh-CN" b="1" dirty="0" err="1">
                <a:ea typeface="黑体" pitchFamily="2" charset="-122"/>
              </a:rPr>
              <a:t>xmlhttp.send</a:t>
            </a:r>
            <a:r>
              <a:rPr lang="en-US" altLang="zh-CN" b="1" dirty="0">
                <a:ea typeface="黑体" pitchFamily="2" charset="-122"/>
              </a:rPr>
              <a:t>(null);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}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验证用户名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14942" y="4000504"/>
            <a:ext cx="2519363" cy="408623"/>
          </a:xfrm>
          <a:prstGeom prst="wedgeRoundRectCallout">
            <a:avLst>
              <a:gd name="adj1" fmla="val -37144"/>
              <a:gd name="adj2" fmla="val 133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回调函数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使用</a:t>
            </a:r>
            <a:r>
              <a:rPr lang="en-US" altLang="zh-CN"/>
              <a:t>Ajax</a:t>
            </a:r>
            <a:r>
              <a:rPr lang="zh-CN" altLang="en-US"/>
              <a:t>进行处理</a:t>
            </a:r>
            <a:r>
              <a:rPr lang="en-US" altLang="zh-CN"/>
              <a:t>-checkname.jsp</a:t>
            </a:r>
          </a:p>
          <a:p>
            <a:pPr marL="914400" lvl="1" indent="-457200"/>
            <a:r>
              <a:rPr lang="en-US" altLang="zh-CN"/>
              <a:t>2</a:t>
            </a:r>
            <a:r>
              <a:rPr lang="zh-CN" altLang="en-US"/>
              <a:t>、设置在服务器完成后要运行的回调函数</a:t>
            </a:r>
          </a:p>
          <a:p>
            <a:pPr marL="914400" lvl="1" indent="-457200"/>
            <a:r>
              <a:rPr lang="en-US" altLang="zh-CN"/>
              <a:t>3</a:t>
            </a:r>
            <a:r>
              <a:rPr lang="zh-CN" altLang="en-US"/>
              <a:t>、设置请求信息 </a:t>
            </a:r>
          </a:p>
          <a:p>
            <a:pPr marL="914400" lvl="1" indent="-457200"/>
            <a:r>
              <a:rPr lang="en-US" altLang="zh-CN"/>
              <a:t>4</a:t>
            </a:r>
            <a:r>
              <a:rPr lang="zh-CN" altLang="en-US"/>
              <a:t>、发送请求</a:t>
            </a:r>
          </a:p>
          <a:p>
            <a:pPr marL="914400" lvl="1" indent="-457200"/>
            <a:endParaRPr lang="zh-CN" altLang="en-US"/>
          </a:p>
          <a:p>
            <a:pPr marL="914400" lvl="1" indent="-457200"/>
            <a:endParaRPr lang="en-US" altLang="zh-CN"/>
          </a:p>
          <a:p>
            <a:pPr marL="533400" indent="-533400"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19459" name="Picture 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686" name="AutoShape 6"/>
          <p:cNvSpPr>
            <a:spLocks noChangeArrowheads="1"/>
          </p:cNvSpPr>
          <p:nvPr/>
        </p:nvSpPr>
        <p:spPr bwMode="auto">
          <a:xfrm>
            <a:off x="1000100" y="2101120"/>
            <a:ext cx="7399337" cy="4756880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function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processRequest()</a:t>
            </a:r>
            <a:r>
              <a:rPr lang="en-US" altLang="zh-CN" b="1">
                <a:ea typeface="黑体" pitchFamily="2" charset="-122"/>
              </a:rPr>
              <a:t> {</a:t>
            </a:r>
          </a:p>
          <a:p>
            <a:pPr defTabSz="444500">
              <a:lnSpc>
                <a:spcPct val="90000"/>
              </a:lnSpc>
            </a:pPr>
            <a:endParaRPr lang="en-US" altLang="zh-CN" b="1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var messdiv = document.getElementById("strInfo");</a:t>
            </a:r>
          </a:p>
          <a:p>
            <a:pPr defTabSz="444500">
              <a:lnSpc>
                <a:spcPct val="90000"/>
              </a:lnSpc>
            </a:pPr>
            <a:endParaRPr lang="en-US" altLang="zh-CN" b="1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if (xmlhttp.readyState == 4)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if (xmlhttp.status == 200) {</a:t>
            </a:r>
          </a:p>
          <a:p>
            <a:pPr defTabSz="444500">
              <a:lnSpc>
                <a:spcPct val="90000"/>
              </a:lnSpc>
            </a:pPr>
            <a:endParaRPr lang="en-US" altLang="zh-CN" b="1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	//responseText</a:t>
            </a:r>
            <a:r>
              <a:rPr lang="zh-CN" altLang="en-US" b="1">
                <a:ea typeface="黑体" pitchFamily="2" charset="-122"/>
              </a:rPr>
              <a:t>表示请求完成后，返回的字符串信息				</a:t>
            </a:r>
          </a:p>
          <a:p>
            <a:pPr defTabSz="444500">
              <a:lnSpc>
                <a:spcPct val="90000"/>
              </a:lnSpc>
            </a:pPr>
            <a:r>
              <a:rPr lang="zh-CN" altLang="en-US" b="1">
                <a:ea typeface="黑体" pitchFamily="2" charset="-122"/>
              </a:rPr>
              <a:t>			</a:t>
            </a:r>
            <a:r>
              <a:rPr lang="en-US" altLang="zh-CN" b="1">
                <a:ea typeface="黑体" pitchFamily="2" charset="-122"/>
              </a:rPr>
              <a:t>if (xmlhttp.responseText == "false")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		messdiv.innerHTML = "</a:t>
            </a:r>
            <a:r>
              <a:rPr lang="zh-CN" altLang="en-US" b="1">
                <a:solidFill>
                  <a:schemeClr val="accent1"/>
                </a:solidFill>
                <a:ea typeface="黑体" pitchFamily="2" charset="-122"/>
              </a:rPr>
              <a:t>用户名可以使用</a:t>
            </a:r>
            <a:r>
              <a:rPr lang="en-US" altLang="zh-CN" b="1">
                <a:ea typeface="黑体" pitchFamily="2" charset="-122"/>
              </a:rPr>
              <a:t>";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	else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		messdiv.innerText = "</a:t>
            </a:r>
            <a:r>
              <a:rPr lang="zh-CN" altLang="en-US" b="1">
                <a:solidFill>
                  <a:schemeClr val="accent1"/>
                </a:solidFill>
                <a:ea typeface="黑体" pitchFamily="2" charset="-122"/>
              </a:rPr>
              <a:t>用户名已被使用</a:t>
            </a:r>
            <a:r>
              <a:rPr lang="en-US" altLang="zh-CN" b="1">
                <a:ea typeface="黑体" pitchFamily="2" charset="-122"/>
              </a:rPr>
              <a:t>";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} else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	alert("</a:t>
            </a:r>
            <a:r>
              <a:rPr lang="zh-CN" altLang="en-US" b="1">
                <a:ea typeface="黑体" pitchFamily="2" charset="-122"/>
              </a:rPr>
              <a:t>请求处理返回的数据有错误</a:t>
            </a:r>
            <a:r>
              <a:rPr lang="en-US" altLang="zh-CN" b="1">
                <a:ea typeface="黑体" pitchFamily="2" charset="-122"/>
              </a:rPr>
              <a:t>");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}</a:t>
            </a:r>
          </a:p>
        </p:txBody>
      </p:sp>
      <p:sp>
        <p:nvSpPr>
          <p:cNvPr id="19463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验证用户名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75687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9.2.3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加载下拉框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76350"/>
            <a:ext cx="74993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需求说明：</a:t>
            </a:r>
            <a:endParaRPr lang="en-US" altLang="zh-CN"/>
          </a:p>
          <a:p>
            <a:pPr>
              <a:buFontTx/>
              <a:buBlip>
                <a:blip r:embed="rId2"/>
              </a:buBlip>
            </a:pPr>
            <a:endParaRPr lang="zh-CN" altLang="en-US"/>
          </a:p>
          <a:p>
            <a:pPr lvl="1"/>
            <a:r>
              <a:rPr lang="zh-CN" altLang="en-US"/>
              <a:t>制作一个页面</a:t>
            </a:r>
            <a:r>
              <a:rPr lang="en-US" altLang="zh-CN"/>
              <a:t>city.jsp</a:t>
            </a:r>
            <a:r>
              <a:rPr lang="zh-CN" altLang="en-US"/>
              <a:t>，显示湖北几个主要省内的城市</a:t>
            </a:r>
            <a:endParaRPr lang="en-US" altLang="zh-CN"/>
          </a:p>
          <a:p>
            <a:pPr lvl="1"/>
            <a:r>
              <a:rPr lang="zh-CN" altLang="en-US"/>
              <a:t>创建数据库表</a:t>
            </a:r>
            <a:r>
              <a:rPr lang="en-US" altLang="zh-CN"/>
              <a:t>city</a:t>
            </a:r>
            <a:r>
              <a:rPr lang="zh-CN" altLang="en-US"/>
              <a:t>，</a:t>
            </a: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cname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zh-CN" altLang="en-US"/>
              <a:t>访问页面时，使用</a:t>
            </a:r>
            <a:r>
              <a:rPr lang="en-US" altLang="zh-CN"/>
              <a:t>AJAX</a:t>
            </a:r>
            <a:r>
              <a:rPr lang="zh-CN" altLang="en-US"/>
              <a:t>查询</a:t>
            </a:r>
            <a:r>
              <a:rPr lang="en-US" altLang="zh-CN"/>
              <a:t>city</a:t>
            </a:r>
            <a:r>
              <a:rPr lang="zh-CN" altLang="en-US"/>
              <a:t>表的数据，显示到页面下拉框内容里</a:t>
            </a:r>
          </a:p>
          <a:p>
            <a:pPr lvl="1"/>
            <a:endParaRPr lang="zh-CN" altLang="en-US"/>
          </a:p>
        </p:txBody>
      </p:sp>
      <p:pic>
        <p:nvPicPr>
          <p:cNvPr id="25604" name="Picture 4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2684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时间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881063"/>
            <a:ext cx="2179638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>
            <a:spLocks noChangeArrowheads="1"/>
          </p:cNvSpPr>
          <p:nvPr/>
        </p:nvSpPr>
        <p:spPr bwMode="auto">
          <a:xfrm>
            <a:off x="7015163" y="1395413"/>
            <a:ext cx="1211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实践时间：</a:t>
            </a:r>
          </a:p>
          <a:p>
            <a:r>
              <a:rPr lang="en-US" altLang="zh-CN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40</a:t>
            </a:r>
            <a:r>
              <a:rPr lang="zh-CN" altLang="en-US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1783" y="2852936"/>
            <a:ext cx="517068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7" name="Text Box 8"/>
            <p:cNvSpPr>
              <a:spLocks noChangeArrowheads="1"/>
            </p:cNvSpPr>
            <p:nvPr/>
          </p:nvSpPr>
          <p:spPr bwMode="auto">
            <a:xfrm>
              <a:off x="468313" y="2628900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讲解时间：</a:t>
              </a:r>
            </a:p>
            <a:p>
              <a:r>
                <a:rPr lang="en-US" altLang="zh-CN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</a:t>
              </a:r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 Box 10"/>
            <p:cNvSpPr>
              <a:spLocks noChangeArrowheads="1"/>
            </p:cNvSpPr>
            <p:nvPr/>
          </p:nvSpPr>
          <p:spPr bwMode="auto"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实践时间：</a:t>
              </a:r>
            </a:p>
            <a:p>
              <a:r>
                <a:rPr lang="en-US" altLang="zh-CN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40</a:t>
              </a:r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280529994"/>
              </p:ext>
            </p:extLst>
          </p:nvPr>
        </p:nvGraphicFramePr>
        <p:xfrm>
          <a:off x="359365" y="1556792"/>
          <a:ext cx="6096000" cy="345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57200" y="0"/>
            <a:ext cx="8686800" cy="7651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9.3 Jquery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AJAX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9.3.1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</a:p>
        </p:txBody>
      </p:sp>
      <p:pic>
        <p:nvPicPr>
          <p:cNvPr id="48130" name="Picture 2" descr="E:\无标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8215370" cy="4143404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1142984"/>
            <a:ext cx="8353425" cy="660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/>
              <a:t>Jquery</a:t>
            </a:r>
            <a:r>
              <a:rPr lang="zh-CN" altLang="en-US" sz="2800"/>
              <a:t>组件封装了</a:t>
            </a:r>
            <a:r>
              <a:rPr lang="en-US" altLang="zh-CN" sz="2800"/>
              <a:t>XMLHttpRequest</a:t>
            </a:r>
            <a:r>
              <a:rPr lang="zh-CN" altLang="en-US" sz="2800"/>
              <a:t>对象，提供对</a:t>
            </a:r>
            <a:r>
              <a:rPr lang="en-US" altLang="zh-CN" sz="2800"/>
              <a:t>AJAX</a:t>
            </a:r>
            <a:r>
              <a:rPr lang="zh-CN" altLang="en-US" sz="2800"/>
              <a:t>的支持</a:t>
            </a:r>
            <a:endParaRPr lang="en-US" altLang="zh-CN" sz="280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/>
              <a:t>通过调用一些方法来进行</a:t>
            </a:r>
            <a:r>
              <a:rPr lang="en-US" altLang="zh-CN" sz="2800"/>
              <a:t>AJAX</a:t>
            </a:r>
            <a:r>
              <a:rPr lang="zh-CN" altLang="en-US" sz="2800"/>
              <a:t>请求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0"/>
            <a:ext cx="8604448" cy="764704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196430" y="1844824"/>
            <a:ext cx="4895850" cy="455613"/>
            <a:chOff x="0" y="0"/>
            <a:chExt cx="4896544" cy="456882"/>
          </a:xfrm>
        </p:grpSpPr>
        <p:sp>
          <p:nvSpPr>
            <p:cNvPr id="5123" name="矩形 20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矩形 21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5" name="TextBox 21"/>
            <p:cNvSpPr>
              <a:spLocks noChangeArrowheads="1"/>
            </p:cNvSpPr>
            <p:nvPr/>
          </p:nvSpPr>
          <p:spPr bwMode="auto">
            <a:xfrm>
              <a:off x="601748" y="2586"/>
              <a:ext cx="4078865" cy="45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>
                  <a:latin typeface="Arial" pitchFamily="34" charset="0"/>
                </a:rPr>
                <a:t>AJAX</a:t>
              </a:r>
              <a:r>
                <a:rPr lang="zh-CN" altLang="en-US" b="1">
                  <a:latin typeface="Arial" pitchFamily="34" charset="0"/>
                </a:rPr>
                <a:t>简介</a:t>
              </a: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2196430" y="2492524"/>
            <a:ext cx="4895850" cy="456407"/>
            <a:chOff x="0" y="0"/>
            <a:chExt cx="4896544" cy="457470"/>
          </a:xfrm>
        </p:grpSpPr>
        <p:sp>
          <p:nvSpPr>
            <p:cNvPr id="5127" name="矩形 17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8" name="矩形 18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9" name="TextBox 33"/>
            <p:cNvSpPr>
              <a:spLocks noChangeArrowheads="1"/>
            </p:cNvSpPr>
            <p:nvPr/>
          </p:nvSpPr>
          <p:spPr bwMode="auto">
            <a:xfrm>
              <a:off x="601747" y="2378"/>
              <a:ext cx="4078866" cy="455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err="1">
                  <a:latin typeface="Arial" pitchFamily="34" charset="0"/>
                </a:rPr>
                <a:t>XMLHttpRequest</a:t>
              </a:r>
              <a:endParaRPr lang="zh-CN" altLang="en-US" b="1">
                <a:latin typeface="Arial" pitchFamily="34" charset="0"/>
              </a:endParaRPr>
            </a:p>
          </p:txBody>
        </p:sp>
      </p:grp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2196430" y="3098056"/>
            <a:ext cx="4895850" cy="456535"/>
            <a:chOff x="0" y="-24721"/>
            <a:chExt cx="4896544" cy="456807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32" name="矩形 15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33" name="TextBox 21"/>
            <p:cNvSpPr>
              <a:spLocks noChangeArrowheads="1"/>
            </p:cNvSpPr>
            <p:nvPr/>
          </p:nvSpPr>
          <p:spPr bwMode="auto">
            <a:xfrm>
              <a:off x="601971" y="-24721"/>
              <a:ext cx="4078865" cy="456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err="1">
                  <a:latin typeface="Arial" pitchFamily="34" charset="0"/>
                </a:rPr>
                <a:t>Jquery</a:t>
              </a:r>
              <a:r>
                <a:rPr lang="zh-CN" altLang="en-US" b="1">
                  <a:latin typeface="Arial" pitchFamily="34" charset="0"/>
                </a:rPr>
                <a:t>中的</a:t>
              </a:r>
              <a:r>
                <a:rPr lang="en-US" altLang="zh-CN" b="1">
                  <a:latin typeface="Arial" pitchFamily="34" charset="0"/>
                </a:rPr>
                <a:t>AJAX</a:t>
              </a:r>
              <a:endParaRPr lang="zh-CN" altLang="en-US" b="1">
                <a:latin typeface="Arial" pitchFamily="34" charset="0"/>
              </a:endParaRPr>
            </a:p>
          </p:txBody>
        </p:sp>
      </p:grpSp>
      <p:grpSp>
        <p:nvGrpSpPr>
          <p:cNvPr id="19" name="组合 5"/>
          <p:cNvGrpSpPr>
            <a:grpSpLocks/>
          </p:cNvGrpSpPr>
          <p:nvPr/>
        </p:nvGrpSpPr>
        <p:grpSpPr bwMode="auto">
          <a:xfrm>
            <a:off x="2196083" y="3770577"/>
            <a:ext cx="4895850" cy="456497"/>
            <a:chOff x="0" y="-24721"/>
            <a:chExt cx="4896544" cy="456769"/>
          </a:xfrm>
        </p:grpSpPr>
        <p:sp>
          <p:nvSpPr>
            <p:cNvPr id="20" name="矩形 14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矩形 15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TextBox 21"/>
            <p:cNvSpPr>
              <a:spLocks noChangeArrowheads="1"/>
            </p:cNvSpPr>
            <p:nvPr/>
          </p:nvSpPr>
          <p:spPr bwMode="auto">
            <a:xfrm>
              <a:off x="601971" y="-24721"/>
              <a:ext cx="4078865" cy="454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>
                  <a:latin typeface="Arial" pitchFamily="34" charset="0"/>
                </a:rPr>
                <a:t>JSON</a:t>
              </a:r>
              <a:r>
                <a:rPr lang="zh-CN" altLang="en-US" b="1">
                  <a:latin typeface="Arial" pitchFamily="34" charset="0"/>
                </a:rPr>
                <a:t>介绍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1055686"/>
            <a:ext cx="8858250" cy="1516058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b="1">
                <a:latin typeface="+mn-ea"/>
              </a:rPr>
              <a:t>$obj.load()</a:t>
            </a:r>
            <a:r>
              <a:rPr lang="zh-CN" altLang="en-US" sz="2000" b="1">
                <a:latin typeface="+mn-ea"/>
              </a:rPr>
              <a:t>方法</a:t>
            </a:r>
            <a:endParaRPr lang="zh-CN" altLang="zh-CN" sz="20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>
                <a:latin typeface="+mn-ea"/>
              </a:rPr>
              <a:t>通过</a:t>
            </a:r>
            <a:r>
              <a:rPr lang="en-US" altLang="zh-CN" sz="1600" b="1">
                <a:latin typeface="+mn-ea"/>
              </a:rPr>
              <a:t>AJAX </a:t>
            </a:r>
            <a:r>
              <a:rPr lang="zh-CN" altLang="en-US" sz="1600" b="1">
                <a:latin typeface="+mn-ea"/>
              </a:rPr>
              <a:t>请求从服务器加载数据，并把返回的数据放置到指定的</a:t>
            </a:r>
            <a:r>
              <a:rPr lang="en-US" altLang="zh-CN" sz="1600" b="1">
                <a:latin typeface="+mn-ea"/>
              </a:rPr>
              <a:t>obj</a:t>
            </a:r>
            <a:r>
              <a:rPr lang="zh-CN" altLang="en-US" sz="1600" b="1">
                <a:latin typeface="+mn-ea"/>
              </a:rPr>
              <a:t>元素中</a:t>
            </a:r>
            <a:r>
              <a:rPr lang="en-US" altLang="zh-CN" sz="1600" b="1">
                <a:latin typeface="+mn-ea"/>
              </a:rPr>
              <a:t>。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>
                <a:latin typeface="+mn-ea"/>
              </a:rPr>
              <a:t>通常用来获取服务器端的静态数据文件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7170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9.3.2 load()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611188" y="2643182"/>
          <a:ext cx="8016875" cy="3448068"/>
        </p:xfrm>
        <a:graphic>
          <a:graphicData uri="http://schemas.openxmlformats.org/drawingml/2006/table">
            <a:tbl>
              <a:tblPr/>
              <a:tblGrid>
                <a:gridCol w="146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必选，请求载入页面的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可选，发送到服务器的数据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function(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status,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xhr)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可选，无论成功与否，都会执行的回调函数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data: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请求返回的结果数据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status: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(success, error, timeout)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xhr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XMLHttpRequest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dirty="0" err="1"/>
              <a:t>index.jsp</a:t>
            </a:r>
            <a:r>
              <a:rPr lang="zh-CN" altLang="en-US" dirty="0"/>
              <a:t>页面使用</a:t>
            </a:r>
            <a:r>
              <a:rPr lang="en-US" altLang="zh-CN" dirty="0"/>
              <a:t>load</a:t>
            </a:r>
            <a:r>
              <a:rPr lang="zh-CN" altLang="en-US" dirty="0"/>
              <a:t>方法加载</a:t>
            </a:r>
            <a:r>
              <a:rPr lang="en-US" altLang="zh-CN" dirty="0" err="1"/>
              <a:t>hello.jsp</a:t>
            </a:r>
            <a:endParaRPr lang="en-US" altLang="zh-CN" dirty="0"/>
          </a:p>
          <a:p>
            <a:pPr>
              <a:buFontTx/>
              <a:buBlip>
                <a:blip r:embed="rId2"/>
              </a:buBlip>
            </a:pPr>
            <a:r>
              <a:rPr lang="zh-CN" altLang="en-US" dirty="0"/>
              <a:t>并传递参数</a:t>
            </a:r>
            <a:r>
              <a:rPr lang="en-US" altLang="zh-CN" dirty="0" err="1"/>
              <a:t>uname</a:t>
            </a:r>
            <a:r>
              <a:rPr lang="zh-CN" altLang="en-US" dirty="0"/>
              <a:t>进行显示</a:t>
            </a:r>
            <a:endParaRPr lang="en-US" altLang="zh-CN" dirty="0"/>
          </a:p>
        </p:txBody>
      </p:sp>
      <p:pic>
        <p:nvPicPr>
          <p:cNvPr id="17411" name="Picture 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684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1241418" y="2315081"/>
            <a:ext cx="7323138" cy="1246763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&lt;%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uname</a:t>
            </a:r>
            <a:r>
              <a:rPr lang="en-US" altLang="zh-CN" dirty="0"/>
              <a:t>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%&gt;</a:t>
            </a:r>
          </a:p>
          <a:p>
            <a:r>
              <a:rPr lang="en-US" altLang="zh-CN" dirty="0"/>
              <a:t>&lt;div id=</a:t>
            </a:r>
            <a:r>
              <a:rPr lang="en-US" altLang="zh-CN" i="1" dirty="0"/>
              <a:t>"</a:t>
            </a:r>
            <a:r>
              <a:rPr lang="en-US" altLang="zh-CN" i="1" dirty="0" err="1"/>
              <a:t>wel</a:t>
            </a:r>
            <a:r>
              <a:rPr lang="en-US" altLang="zh-CN" i="1" dirty="0"/>
              <a:t>"&gt;</a:t>
            </a:r>
            <a:r>
              <a:rPr lang="zh-CN" altLang="en-US" i="1" dirty="0"/>
              <a:t>欢迎：</a:t>
            </a:r>
            <a:r>
              <a:rPr lang="en-US" altLang="zh-CN" i="1" dirty="0"/>
              <a:t>&lt;%=</a:t>
            </a:r>
            <a:r>
              <a:rPr lang="en-US" altLang="zh-CN" i="1" dirty="0" err="1"/>
              <a:t>uname</a:t>
            </a:r>
            <a:r>
              <a:rPr lang="en-US" altLang="zh-CN" i="1" dirty="0"/>
              <a:t> %&gt;&lt;/div&gt;</a:t>
            </a:r>
            <a:endParaRPr lang="en-US" altLang="zh-CN" b="1" dirty="0">
              <a:ea typeface="黑体" pitchFamily="2" charset="-122"/>
            </a:endParaRPr>
          </a:p>
        </p:txBody>
      </p:sp>
      <p:sp>
        <p:nvSpPr>
          <p:cNvPr id="581638" name="AutoShape 6"/>
          <p:cNvSpPr>
            <a:spLocks noChangeArrowheads="1"/>
          </p:cNvSpPr>
          <p:nvPr/>
        </p:nvSpPr>
        <p:spPr bwMode="auto">
          <a:xfrm>
            <a:off x="1346229" y="3097193"/>
            <a:ext cx="7369175" cy="3260765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&lt;script type=</a:t>
            </a:r>
            <a:r>
              <a:rPr lang="en-US" altLang="zh-CN" i="1"/>
              <a:t>"text/javascript"&gt;</a:t>
            </a:r>
          </a:p>
          <a:p>
            <a:r>
              <a:rPr lang="en-US" altLang="zh-CN"/>
              <a:t>$(</a:t>
            </a:r>
            <a:r>
              <a:rPr lang="en-US" altLang="zh-CN" b="1"/>
              <a:t>function(){</a:t>
            </a:r>
          </a:p>
          <a:p>
            <a:r>
              <a:rPr lang="en-US" altLang="zh-CN"/>
              <a:t>    $("#divOne").click(</a:t>
            </a:r>
            <a:r>
              <a:rPr lang="en-US" altLang="zh-CN" b="1"/>
              <a:t>function(){</a:t>
            </a:r>
            <a:endParaRPr lang="zh-CN" altLang="en-US"/>
          </a:p>
          <a:p>
            <a:pPr lvl="1"/>
            <a:r>
              <a:rPr lang="en-US" altLang="zh-CN"/>
              <a:t>    $(</a:t>
            </a:r>
            <a:r>
              <a:rPr lang="en-US" altLang="zh-CN" b="1"/>
              <a:t>this).load(</a:t>
            </a:r>
          </a:p>
          <a:p>
            <a:pPr lvl="1"/>
            <a:r>
              <a:rPr lang="en-US" altLang="zh-CN"/>
              <a:t>         "hello.jsp",</a:t>
            </a:r>
          </a:p>
          <a:p>
            <a:pPr lvl="1"/>
            <a:r>
              <a:rPr lang="en-US" altLang="zh-CN"/>
              <a:t>         { "uname" : "Hello World ! "}</a:t>
            </a:r>
          </a:p>
          <a:p>
            <a:pPr lvl="1"/>
            <a:r>
              <a:rPr lang="en-US" altLang="zh-CN"/>
              <a:t>    );</a:t>
            </a:r>
          </a:p>
          <a:p>
            <a:r>
              <a:rPr lang="en-US" altLang="zh-CN"/>
              <a:t>    });</a:t>
            </a:r>
          </a:p>
          <a:p>
            <a:r>
              <a:rPr lang="en-US" altLang="zh-CN"/>
              <a:t>});</a:t>
            </a:r>
          </a:p>
          <a:p>
            <a:r>
              <a:rPr lang="en-US" altLang="zh-CN"/>
              <a:t>&lt;/script&gt;</a:t>
            </a:r>
          </a:p>
          <a:p>
            <a:r>
              <a:rPr lang="en-US" altLang="zh-CN"/>
              <a:t>&lt;div id=</a:t>
            </a:r>
            <a:r>
              <a:rPr lang="en-US" altLang="zh-CN" i="1"/>
              <a:t>“divOne”&gt;</a:t>
            </a:r>
            <a:r>
              <a:rPr lang="zh-CN" altLang="en-US" i="1"/>
              <a:t>点我啊</a:t>
            </a:r>
            <a:r>
              <a:rPr lang="en-US" altLang="zh-CN" i="1"/>
              <a:t>&lt;/div&gt;</a:t>
            </a:r>
            <a:endParaRPr lang="en-US" altLang="zh-CN" b="1">
              <a:ea typeface="黑体" pitchFamily="2" charset="-122"/>
            </a:endParaRPr>
          </a:p>
        </p:txBody>
      </p:sp>
      <p:sp>
        <p:nvSpPr>
          <p:cNvPr id="581639" name="AutoShape 7"/>
          <p:cNvSpPr>
            <a:spLocks noChangeArrowheads="1"/>
          </p:cNvSpPr>
          <p:nvPr/>
        </p:nvSpPr>
        <p:spPr bwMode="auto">
          <a:xfrm>
            <a:off x="3643306" y="5214950"/>
            <a:ext cx="2519363" cy="408623"/>
          </a:xfrm>
          <a:prstGeom prst="wedgeRoundRectCallout">
            <a:avLst>
              <a:gd name="adj1" fmla="val -37144"/>
              <a:gd name="adj2" fmla="val 133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点击调用</a:t>
            </a:r>
            <a:r>
              <a:rPr lang="en-US" altLang="zh-CN" b="1">
                <a:ea typeface="黑体" pitchFamily="2" charset="-122"/>
              </a:rPr>
              <a:t>Ajax</a:t>
            </a:r>
            <a:r>
              <a:rPr lang="zh-CN" altLang="en-US" b="1">
                <a:ea typeface="黑体" pitchFamily="2" charset="-122"/>
              </a:rPr>
              <a:t>进行处理</a:t>
            </a:r>
          </a:p>
        </p:txBody>
      </p:sp>
      <p:sp>
        <p:nvSpPr>
          <p:cNvPr id="1741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9.3.2 load()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7" grpId="0" animBg="1"/>
      <p:bldP spid="581638" grpId="0" animBg="1"/>
      <p:bldP spid="5816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1055686"/>
            <a:ext cx="8858250" cy="1516058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b="1">
                <a:latin typeface="+mn-ea"/>
              </a:rPr>
              <a:t>$.get() </a:t>
            </a:r>
            <a:r>
              <a:rPr lang="zh-CN" altLang="en-US" sz="2000" b="1">
                <a:latin typeface="+mn-ea"/>
              </a:rPr>
              <a:t>、</a:t>
            </a:r>
            <a:r>
              <a:rPr lang="en-US" altLang="zh-CN" sz="2000" b="1">
                <a:latin typeface="+mn-ea"/>
              </a:rPr>
              <a:t>$.post()</a:t>
            </a:r>
            <a:r>
              <a:rPr lang="zh-CN" altLang="en-US" sz="2000" b="1">
                <a:latin typeface="+mn-ea"/>
              </a:rPr>
              <a:t>方法</a:t>
            </a:r>
            <a:endParaRPr lang="zh-CN" altLang="zh-CN" sz="20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>
                <a:latin typeface="+mn-ea"/>
              </a:rPr>
              <a:t>通过</a:t>
            </a:r>
            <a:r>
              <a:rPr lang="en-US" altLang="zh-CN" sz="1600" b="1">
                <a:latin typeface="+mn-ea"/>
              </a:rPr>
              <a:t>get</a:t>
            </a:r>
            <a:r>
              <a:rPr lang="zh-CN" altLang="en-US" sz="1600" b="1">
                <a:latin typeface="+mn-ea"/>
              </a:rPr>
              <a:t>或者</a:t>
            </a:r>
            <a:r>
              <a:rPr lang="en-US" altLang="zh-CN" sz="1600" b="1">
                <a:latin typeface="+mn-ea"/>
              </a:rPr>
              <a:t>post</a:t>
            </a:r>
            <a:r>
              <a:rPr lang="zh-CN" altLang="en-US" sz="1600" b="1">
                <a:latin typeface="+mn-ea"/>
              </a:rPr>
              <a:t>方式，向服务器发送请求</a:t>
            </a:r>
            <a:endParaRPr lang="en-US" altLang="zh-CN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>
                <a:latin typeface="+mn-ea"/>
              </a:rPr>
              <a:t>两者区别在于</a:t>
            </a:r>
            <a:r>
              <a:rPr lang="en-US" altLang="zh-CN" sz="1600" b="1">
                <a:latin typeface="+mn-ea"/>
              </a:rPr>
              <a:t>GET</a:t>
            </a:r>
            <a:r>
              <a:rPr lang="zh-CN" altLang="en-US" sz="1600" b="1">
                <a:latin typeface="+mn-ea"/>
              </a:rPr>
              <a:t>和</a:t>
            </a:r>
            <a:r>
              <a:rPr lang="en-US" altLang="zh-CN" sz="1600" b="1">
                <a:latin typeface="+mn-ea"/>
              </a:rPr>
              <a:t>POST</a:t>
            </a:r>
            <a:r>
              <a:rPr lang="zh-CN" altLang="en-US" sz="1600" b="1">
                <a:latin typeface="+mn-ea"/>
              </a:rPr>
              <a:t>请求方式不同，参数和用法基本相同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7170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9.3.3 get()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post()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611188" y="2643183"/>
          <a:ext cx="8016875" cy="3501294"/>
        </p:xfrm>
        <a:graphic>
          <a:graphicData uri="http://schemas.openxmlformats.org/drawingml/2006/table">
            <a:tbl>
              <a:tblPr/>
              <a:tblGrid>
                <a:gridCol w="146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必选，请求发送到哪个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可选，发送到服务器的数据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1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function(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status)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Function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可选，只有状态为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success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，才会执行此回调函数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data: 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请求返回的结果数据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status: 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(success)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可选，服务器端返回内容的样式，包括</a:t>
                      </a:r>
                      <a:r>
                        <a:rPr kumimoji="0" lang="en-US" alt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xml、html、script、json、text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和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319963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实现无刷新手机号验证</a:t>
            </a:r>
          </a:p>
          <a:p>
            <a:pPr lvl="1"/>
            <a:r>
              <a:rPr lang="zh-CN" altLang="en-US"/>
              <a:t>当注册手机号文本框失去焦点时，发送请求到服务器，判断此手机号是否已注册</a:t>
            </a:r>
          </a:p>
          <a:p>
            <a:pPr lvl="1"/>
            <a:r>
              <a:rPr lang="zh-CN" altLang="en-US"/>
              <a:t>如果已注册提示：“此手机号已被注册”</a:t>
            </a:r>
          </a:p>
          <a:p>
            <a:pPr lvl="1"/>
            <a:r>
              <a:rPr lang="zh-CN" altLang="en-US"/>
              <a:t>如果未注册提示：“此手机号可以使用”</a:t>
            </a:r>
          </a:p>
        </p:txBody>
      </p:sp>
      <p:pic>
        <p:nvPicPr>
          <p:cNvPr id="15363" name="Picture 4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验证手机号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3068960"/>
            <a:ext cx="46101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319963" cy="4897437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使用文本框的</a:t>
            </a:r>
            <a:r>
              <a:rPr lang="en-US" altLang="zh-CN"/>
              <a:t>onBlur</a:t>
            </a:r>
            <a:r>
              <a:rPr lang="zh-CN" altLang="en-US"/>
              <a:t>事件</a:t>
            </a:r>
          </a:p>
          <a:p>
            <a:pPr>
              <a:buFontTx/>
              <a:buBlip>
                <a:blip r:embed="rId2"/>
              </a:buBlip>
            </a:pPr>
            <a:endParaRPr lang="zh-CN" altLang="en-US"/>
          </a:p>
          <a:p>
            <a:pPr>
              <a:buFontTx/>
              <a:buBlip>
                <a:blip r:embed="rId2"/>
              </a:buBlip>
            </a:pPr>
            <a:r>
              <a:rPr lang="zh-CN" altLang="en-US"/>
              <a:t>使用</a:t>
            </a:r>
            <a:r>
              <a:rPr lang="en-US" altLang="zh-CN"/>
              <a:t>$.post()</a:t>
            </a:r>
            <a:r>
              <a:rPr lang="zh-CN" altLang="en-US"/>
              <a:t>方法实现异步交互</a:t>
            </a:r>
          </a:p>
          <a:p>
            <a:pPr lvl="1"/>
            <a:r>
              <a:rPr lang="zh-CN" altLang="en-US"/>
              <a:t>创建</a:t>
            </a:r>
            <a:r>
              <a:rPr lang="en-US" altLang="zh-CN"/>
              <a:t>reg.jsp</a:t>
            </a:r>
            <a:r>
              <a:rPr lang="zh-CN" altLang="en-US"/>
              <a:t>页面、服务端</a:t>
            </a:r>
            <a:r>
              <a:rPr lang="en-US" altLang="zh-CN"/>
              <a:t>servlet</a:t>
            </a:r>
            <a:endParaRPr lang="zh-CN" altLang="en-US"/>
          </a:p>
          <a:p>
            <a:pPr lvl="1"/>
            <a:r>
              <a:rPr lang="zh-CN" altLang="en-US"/>
              <a:t>导入</a:t>
            </a:r>
            <a:r>
              <a:rPr lang="en-US" altLang="zh-CN" i="1"/>
              <a:t>jquery</a:t>
            </a:r>
            <a:r>
              <a:rPr lang="zh-CN" altLang="en-US" i="1"/>
              <a:t>组件包</a:t>
            </a:r>
            <a:endParaRPr lang="zh-CN" altLang="en-US"/>
          </a:p>
          <a:p>
            <a:pPr lvl="1"/>
            <a:r>
              <a:rPr lang="zh-CN" altLang="en-US"/>
              <a:t>绑定页面</a:t>
            </a:r>
            <a:r>
              <a:rPr lang="en-US" altLang="zh-CN"/>
              <a:t>input</a:t>
            </a:r>
            <a:r>
              <a:rPr lang="zh-CN" altLang="en-US"/>
              <a:t>输入框</a:t>
            </a:r>
            <a:r>
              <a:rPr lang="en-US" altLang="zh-CN"/>
              <a:t>blur</a:t>
            </a:r>
            <a:r>
              <a:rPr lang="zh-CN" altLang="en-US"/>
              <a:t>事件</a:t>
            </a:r>
          </a:p>
          <a:p>
            <a:pPr lvl="1"/>
            <a:r>
              <a:rPr lang="zh-CN" altLang="en-US"/>
              <a:t>调用</a:t>
            </a:r>
            <a:r>
              <a:rPr lang="en-US" altLang="zh-CN"/>
              <a:t>$.post()</a:t>
            </a:r>
            <a:r>
              <a:rPr lang="zh-CN" altLang="en-US"/>
              <a:t>方法，配置相关参数</a:t>
            </a:r>
            <a:endParaRPr lang="en-US" altLang="zh-CN"/>
          </a:p>
          <a:p>
            <a:pPr lvl="1"/>
            <a:r>
              <a:rPr lang="zh-CN" altLang="en-US"/>
              <a:t>回调函数内处理服务器结果，进行显示</a:t>
            </a:r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16387" name="Picture 9" descr="分析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验证手机号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注册页面</a:t>
            </a:r>
            <a:r>
              <a:rPr lang="en-US" altLang="zh-CN"/>
              <a:t>reg.jsp</a:t>
            </a:r>
          </a:p>
        </p:txBody>
      </p:sp>
      <p:pic>
        <p:nvPicPr>
          <p:cNvPr id="18435" name="Picture 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61" name="AutoShape 5"/>
          <p:cNvSpPr>
            <a:spLocks noChangeArrowheads="1"/>
          </p:cNvSpPr>
          <p:nvPr/>
        </p:nvSpPr>
        <p:spPr bwMode="auto">
          <a:xfrm>
            <a:off x="683568" y="884991"/>
            <a:ext cx="7429500" cy="5562481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$(function(){</a:t>
            </a:r>
          </a:p>
          <a:p>
            <a:r>
              <a:rPr lang="en-US" altLang="zh-CN" dirty="0"/>
              <a:t>    $("#phone").blur(function(){</a:t>
            </a:r>
          </a:p>
          <a:p>
            <a:r>
              <a:rPr lang="en-US" altLang="zh-CN" dirty="0"/>
              <a:t>        $.post(</a:t>
            </a:r>
          </a:p>
          <a:p>
            <a:r>
              <a:rPr lang="en-US" altLang="zh-CN" dirty="0"/>
              <a:t>            "</a:t>
            </a:r>
            <a:r>
              <a:rPr lang="en-US" altLang="zh-CN" dirty="0" err="1"/>
              <a:t>reg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{ "phone" : $(this).</a:t>
            </a:r>
            <a:r>
              <a:rPr lang="en-US" altLang="zh-CN" dirty="0" err="1"/>
              <a:t>val</a:t>
            </a:r>
            <a:r>
              <a:rPr lang="en-US" altLang="zh-CN" dirty="0"/>
              <a:t>() },</a:t>
            </a:r>
          </a:p>
          <a:p>
            <a:r>
              <a:rPr lang="en-US" altLang="zh-CN" dirty="0"/>
              <a:t>            function(data){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var</a:t>
            </a:r>
            <a:r>
              <a:rPr lang="en-US" altLang="zh-CN" dirty="0"/>
              <a:t> result = "";</a:t>
            </a:r>
          </a:p>
          <a:p>
            <a:r>
              <a:rPr lang="en-US" altLang="zh-CN" dirty="0"/>
              <a:t>                if(data == "exist"){</a:t>
            </a:r>
          </a:p>
          <a:p>
            <a:r>
              <a:rPr lang="en-US" altLang="zh-CN" dirty="0"/>
              <a:t>                    result = "</a:t>
            </a:r>
            <a:r>
              <a:rPr lang="zh-CN" altLang="en-US" dirty="0"/>
              <a:t>此手机号已被注册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        }else if(data == "</a:t>
            </a:r>
            <a:r>
              <a:rPr lang="en-US" altLang="zh-CN" dirty="0" err="1"/>
              <a:t>noexist</a:t>
            </a:r>
            <a:r>
              <a:rPr lang="en-US" altLang="zh-CN" dirty="0"/>
              <a:t>"){</a:t>
            </a:r>
          </a:p>
          <a:p>
            <a:r>
              <a:rPr lang="en-US" altLang="zh-CN" dirty="0"/>
              <a:t>                    result = "</a:t>
            </a:r>
            <a:r>
              <a:rPr lang="zh-CN" altLang="en-US" dirty="0"/>
              <a:t>此手机号可以使用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    $("#result").text(result);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);</a:t>
            </a:r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&lt;/script&gt;</a:t>
            </a:r>
            <a:endParaRPr lang="en-US" altLang="zh-CN" b="1" dirty="0">
              <a:ea typeface="黑体" pitchFamily="2" charset="-122"/>
            </a:endParaRP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验证手机号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1055686"/>
            <a:ext cx="8858250" cy="1516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b="1">
                <a:latin typeface="+mn-ea"/>
              </a:rPr>
              <a:t>$.ajax()</a:t>
            </a:r>
            <a:r>
              <a:rPr lang="zh-CN" altLang="en-US" sz="2000" b="1">
                <a:latin typeface="+mn-ea"/>
              </a:rPr>
              <a:t>方法</a:t>
            </a:r>
            <a:endParaRPr lang="zh-CN" altLang="zh-CN" sz="20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>
                <a:latin typeface="+mn-ea"/>
              </a:rPr>
              <a:t>该方法是</a:t>
            </a:r>
            <a:r>
              <a:rPr lang="en-US" altLang="zh-CN" sz="1600" b="1">
                <a:latin typeface="+mn-ea"/>
              </a:rPr>
              <a:t>jQuery</a:t>
            </a:r>
            <a:r>
              <a:rPr lang="zh-CN" altLang="en-US" sz="1600" b="1">
                <a:latin typeface="+mn-ea"/>
              </a:rPr>
              <a:t>底层</a:t>
            </a:r>
            <a:r>
              <a:rPr lang="en-US" altLang="zh-CN" sz="1600" b="1">
                <a:latin typeface="+mn-ea"/>
              </a:rPr>
              <a:t>AJAX</a:t>
            </a:r>
            <a:r>
              <a:rPr lang="zh-CN" altLang="en-US" sz="1600" b="1">
                <a:latin typeface="+mn-ea"/>
              </a:rPr>
              <a:t>实现，只有一个参数</a:t>
            </a:r>
            <a:r>
              <a:rPr lang="en-US" altLang="zh-CN" sz="1600" b="1">
                <a:latin typeface="+mn-ea"/>
              </a:rPr>
              <a:t>option</a:t>
            </a:r>
            <a:r>
              <a:rPr lang="zh-CN" altLang="en-US" sz="1600" b="1">
                <a:latin typeface="+mn-ea"/>
              </a:rPr>
              <a:t>，该参数包含了此方法所需要的请求设置以及回调函数等信息，以</a:t>
            </a:r>
            <a:r>
              <a:rPr lang="en-US" altLang="zh-CN" sz="1600" b="1">
                <a:latin typeface="+mn-ea"/>
              </a:rPr>
              <a:t>key/value</a:t>
            </a:r>
            <a:r>
              <a:rPr lang="zh-CN" altLang="en-US" sz="1600" b="1">
                <a:latin typeface="+mn-ea"/>
              </a:rPr>
              <a:t>形式存在，都是可选的</a:t>
            </a:r>
          </a:p>
        </p:txBody>
      </p:sp>
      <p:sp>
        <p:nvSpPr>
          <p:cNvPr id="7170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 ajax()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1341471" y="2331906"/>
          <a:ext cx="6659553" cy="4311804"/>
        </p:xfrm>
        <a:graphic>
          <a:graphicData uri="http://schemas.openxmlformats.org/drawingml/2006/table">
            <a:tbl>
              <a:tblPr/>
              <a:tblGrid>
                <a:gridCol w="146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请求发送到哪个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请求类型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,post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提交数据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服务器返回的数据类型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,text/json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等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成功后执行的回调函数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function(data,status)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data: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服务器返回的数据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status: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描述状态的字符串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错误后执行的回调函数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function(xhr,textStatus,errorThrown)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xhr: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底层的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</a:t>
                      </a: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(XMLHttpRequest)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textStatus: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错误信息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errorThrown: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捕获的异常对象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535863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如何实现百度搜索自动提示功能？</a:t>
            </a:r>
          </a:p>
        </p:txBody>
      </p:sp>
      <p:pic>
        <p:nvPicPr>
          <p:cNvPr id="20483" name="Picture 3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9831" name="AutoShape 7"/>
          <p:cNvSpPr>
            <a:spLocks noChangeArrowheads="1"/>
          </p:cNvSpPr>
          <p:nvPr/>
        </p:nvSpPr>
        <p:spPr bwMode="auto">
          <a:xfrm>
            <a:off x="4614863" y="4149725"/>
            <a:ext cx="1152525" cy="576263"/>
          </a:xfrm>
          <a:prstGeom prst="rightArrow">
            <a:avLst>
              <a:gd name="adj1" fmla="val 49861"/>
              <a:gd name="adj2" fmla="val 50065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58983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565400"/>
            <a:ext cx="3829050" cy="331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87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2214554"/>
            <a:ext cx="2524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75687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实现搜索框自动提示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76350"/>
            <a:ext cx="74993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需求说明：</a:t>
            </a:r>
            <a:endParaRPr lang="en-US" altLang="zh-CN"/>
          </a:p>
          <a:p>
            <a:pPr>
              <a:buFontTx/>
              <a:buBlip>
                <a:blip r:embed="rId2"/>
              </a:buBlip>
            </a:pPr>
            <a:endParaRPr lang="zh-CN" altLang="en-US"/>
          </a:p>
          <a:p>
            <a:pPr lvl="1"/>
            <a:r>
              <a:rPr lang="zh-CN" altLang="en-US"/>
              <a:t>制作一个简单搜索页面，参考示例代码，使用</a:t>
            </a:r>
            <a:r>
              <a:rPr lang="en-US" altLang="zh-CN"/>
              <a:t>Ajax</a:t>
            </a:r>
            <a:r>
              <a:rPr lang="zh-CN" altLang="en-US"/>
              <a:t>实现搜索信息提示功能</a:t>
            </a:r>
            <a:endParaRPr lang="en-US" altLang="zh-CN"/>
          </a:p>
          <a:p>
            <a:pPr lvl="1"/>
            <a:r>
              <a:rPr lang="zh-CN" altLang="en-US"/>
              <a:t>创建数据库表</a:t>
            </a:r>
            <a:r>
              <a:rPr lang="en-US" altLang="zh-CN"/>
              <a:t>movies</a:t>
            </a:r>
            <a:r>
              <a:rPr lang="zh-CN" altLang="en-US"/>
              <a:t>，主键，电影名称（</a:t>
            </a:r>
            <a:r>
              <a:rPr lang="en-US" altLang="zh-CN"/>
              <a:t> id, mname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对电影名称进行搜索信息提示</a:t>
            </a:r>
          </a:p>
        </p:txBody>
      </p:sp>
      <p:pic>
        <p:nvPicPr>
          <p:cNvPr id="25604" name="Picture 4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2684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时间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881063"/>
            <a:ext cx="2179638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>
            <a:spLocks noChangeArrowheads="1"/>
          </p:cNvSpPr>
          <p:nvPr/>
        </p:nvSpPr>
        <p:spPr bwMode="auto">
          <a:xfrm>
            <a:off x="7015163" y="1395413"/>
            <a:ext cx="1211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实践时间：</a:t>
            </a:r>
          </a:p>
          <a:p>
            <a:r>
              <a:rPr lang="en-US" altLang="zh-CN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40</a:t>
            </a:r>
            <a:r>
              <a:rPr lang="zh-CN" altLang="en-US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</a:t>
            </a: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607300" cy="54006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搜索提示的原理</a:t>
            </a:r>
          </a:p>
          <a:p>
            <a:pPr lvl="1"/>
            <a:r>
              <a:rPr lang="zh-CN" altLang="en-US" dirty="0"/>
              <a:t>每输入完一个关键字时，向服务器发送一个请求</a:t>
            </a:r>
          </a:p>
          <a:p>
            <a:pPr lvl="1"/>
            <a:r>
              <a:rPr lang="zh-CN" altLang="en-US" dirty="0"/>
              <a:t>服务器根据用户输入的关键字，从数据库中搜索相关关键字信息，并返回到客户端</a:t>
            </a:r>
          </a:p>
          <a:p>
            <a:pPr lvl="1"/>
            <a:r>
              <a:rPr lang="zh-CN" altLang="en-US" dirty="0"/>
              <a:t>在客户端显示提示信息</a:t>
            </a:r>
          </a:p>
          <a:p>
            <a:pPr lvl="2"/>
            <a:endParaRPr lang="zh-CN" altLang="en-US" dirty="0"/>
          </a:p>
          <a:p>
            <a:pPr>
              <a:buFontTx/>
              <a:buBlip>
                <a:blip r:embed="rId2"/>
              </a:buBlip>
            </a:pPr>
            <a:r>
              <a:rPr lang="zh-CN" altLang="en-US" dirty="0"/>
              <a:t>注意事项</a:t>
            </a:r>
          </a:p>
          <a:p>
            <a:pPr lvl="1"/>
            <a:r>
              <a:rPr lang="zh-CN" altLang="en-US" dirty="0"/>
              <a:t>当键盘的按键抬起时，触发</a:t>
            </a:r>
            <a:r>
              <a:rPr lang="en-US" altLang="zh-CN" dirty="0" err="1"/>
              <a:t>onkeyup</a:t>
            </a:r>
            <a:r>
              <a:rPr lang="zh-CN" altLang="en-US" dirty="0"/>
              <a:t>键盘事件</a:t>
            </a:r>
          </a:p>
          <a:p>
            <a:pPr lvl="1"/>
            <a:r>
              <a:rPr lang="zh-CN" altLang="en-US" dirty="0"/>
              <a:t>将文本框的</a:t>
            </a:r>
            <a:r>
              <a:rPr lang="en-US" altLang="zh-CN" dirty="0"/>
              <a:t>autocomplete</a:t>
            </a:r>
            <a:r>
              <a:rPr lang="zh-CN" altLang="en-US" dirty="0"/>
              <a:t>属性设置为</a:t>
            </a:r>
            <a:r>
              <a:rPr lang="en-US" altLang="zh-CN" dirty="0"/>
              <a:t>off</a:t>
            </a:r>
            <a:r>
              <a:rPr lang="zh-CN" altLang="en-US" dirty="0"/>
              <a:t>，以免影响搜索提示</a:t>
            </a:r>
          </a:p>
          <a:p>
            <a:pPr lvl="1"/>
            <a:r>
              <a:rPr lang="zh-CN" altLang="en-US" dirty="0"/>
              <a:t>当搜索提示出现后，需要将其中选中的搜索项突出显示，以便区分</a:t>
            </a:r>
          </a:p>
        </p:txBody>
      </p:sp>
      <p:pic>
        <p:nvPicPr>
          <p:cNvPr id="21507" name="Picture 3" descr="分析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0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0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0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7" name="Text Box 8"/>
            <p:cNvSpPr>
              <a:spLocks noChangeArrowheads="1"/>
            </p:cNvSpPr>
            <p:nvPr/>
          </p:nvSpPr>
          <p:spPr bwMode="auto">
            <a:xfrm>
              <a:off x="468313" y="2628900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讲解时间：</a:t>
              </a:r>
            </a:p>
            <a:p>
              <a:r>
                <a:rPr lang="en-US" altLang="zh-CN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</a:t>
              </a:r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 Box 10"/>
            <p:cNvSpPr>
              <a:spLocks noChangeArrowheads="1"/>
            </p:cNvSpPr>
            <p:nvPr/>
          </p:nvSpPr>
          <p:spPr bwMode="auto"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实践时间：</a:t>
              </a:r>
            </a:p>
            <a:p>
              <a:r>
                <a:rPr lang="en-US" altLang="zh-CN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40</a:t>
              </a:r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14357910"/>
              </p:ext>
            </p:extLst>
          </p:nvPr>
        </p:nvGraphicFramePr>
        <p:xfrm>
          <a:off x="359365" y="1556792"/>
          <a:ext cx="6096000" cy="345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0"/>
            <a:ext cx="8686800" cy="7651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9.1 AJAX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编写搜索页面 </a:t>
            </a:r>
            <a:endParaRPr lang="en-US" altLang="zh-CN"/>
          </a:p>
          <a:p>
            <a:pPr marL="914400" lvl="1" indent="-457200"/>
            <a:endParaRPr lang="zh-CN" altLang="en-US"/>
          </a:p>
          <a:p>
            <a:pPr marL="914400" lvl="1" indent="-457200"/>
            <a:endParaRPr lang="en-US" altLang="zh-CN"/>
          </a:p>
          <a:p>
            <a:pPr marL="533400" indent="-533400"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22531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24" name="AutoShape 4"/>
          <p:cNvSpPr>
            <a:spLocks noChangeArrowheads="1"/>
          </p:cNvSpPr>
          <p:nvPr/>
        </p:nvSpPr>
        <p:spPr bwMode="auto">
          <a:xfrm>
            <a:off x="971550" y="1916113"/>
            <a:ext cx="7378700" cy="2944279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&lt;body&gt;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</a:t>
            </a:r>
            <a:r>
              <a:rPr lang="zh-CN" altLang="en-US" b="1">
                <a:ea typeface="黑体" pitchFamily="2" charset="-122"/>
              </a:rPr>
              <a:t>电影名称</a:t>
            </a:r>
          </a:p>
          <a:p>
            <a:pPr defTabSz="444500">
              <a:lnSpc>
                <a:spcPct val="90000"/>
              </a:lnSpc>
            </a:pPr>
            <a:r>
              <a:rPr lang="zh-CN" altLang="en-US" b="1">
                <a:ea typeface="黑体" pitchFamily="2" charset="-122"/>
              </a:rPr>
              <a:t>	</a:t>
            </a:r>
            <a:r>
              <a:rPr lang="en-US" altLang="zh-CN" b="1">
                <a:ea typeface="黑体" pitchFamily="2" charset="-122"/>
              </a:rPr>
              <a:t>&lt;br /&gt;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&lt;input type="text" name="movieName" id="movieName" autocomplete="off"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	onkeyup="searchMovie();" /&gt;</a:t>
            </a:r>
          </a:p>
          <a:p>
            <a:pPr defTabSz="444500">
              <a:lnSpc>
                <a:spcPct val="90000"/>
              </a:lnSpc>
            </a:pPr>
            <a:endParaRPr lang="en-US" altLang="zh-CN" b="1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&lt;!-- </a:t>
            </a:r>
            <a:r>
              <a:rPr lang="zh-CN" altLang="en-US" b="1">
                <a:ea typeface="黑体" pitchFamily="2" charset="-122"/>
              </a:rPr>
              <a:t>显示下拉列表的外层</a:t>
            </a:r>
            <a:r>
              <a:rPr lang="en-US" altLang="zh-CN" b="1">
                <a:ea typeface="黑体" pitchFamily="2" charset="-122"/>
              </a:rPr>
              <a:t>DIV --&gt;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	&lt;div id="suggest" style="width: 180px; display: none;"&gt;&lt;/div&gt;</a:t>
            </a:r>
          </a:p>
          <a:p>
            <a:pPr defTabSz="444500">
              <a:lnSpc>
                <a:spcPct val="90000"/>
              </a:lnSpc>
            </a:pPr>
            <a:endParaRPr lang="en-US" altLang="zh-CN" b="1">
              <a:ea typeface="黑体" pitchFamily="2" charset="-122"/>
            </a:endParaRPr>
          </a:p>
          <a:p>
            <a:pPr defTabSz="444500">
              <a:lnSpc>
                <a:spcPct val="90000"/>
              </a:lnSpc>
            </a:pPr>
            <a:r>
              <a:rPr lang="en-US" altLang="zh-CN" b="1">
                <a:ea typeface="黑体" pitchFamily="2" charset="-122"/>
              </a:rPr>
              <a:t>&lt;/body&gt;</a:t>
            </a:r>
          </a:p>
        </p:txBody>
      </p:sp>
      <p:sp>
        <p:nvSpPr>
          <p:cNvPr id="22534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14942" y="3071810"/>
            <a:ext cx="2519363" cy="408623"/>
          </a:xfrm>
          <a:prstGeom prst="wedgeRoundRectCallout">
            <a:avLst>
              <a:gd name="adj1" fmla="val -84273"/>
              <a:gd name="adj2" fmla="val -70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键盘事件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9704" y="908050"/>
            <a:ext cx="7378700" cy="5533709"/>
          </a:xfrm>
          <a:prstGeom prst="roundRect">
            <a:avLst>
              <a:gd name="adj" fmla="val 68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&lt;style type="text/</a:t>
            </a:r>
            <a:r>
              <a:rPr lang="en-US" altLang="zh-CN" b="1" dirty="0" err="1">
                <a:ea typeface="黑体" pitchFamily="2" charset="-122"/>
              </a:rPr>
              <a:t>css</a:t>
            </a:r>
            <a:r>
              <a:rPr lang="en-US" altLang="zh-CN" b="1" dirty="0">
                <a:ea typeface="黑体" pitchFamily="2" charset="-122"/>
              </a:rPr>
              <a:t>" media="screen"&gt;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.</a:t>
            </a:r>
            <a:r>
              <a:rPr lang="en-US" altLang="zh-CN" b="1" dirty="0" err="1">
                <a:ea typeface="黑体" pitchFamily="2" charset="-122"/>
              </a:rPr>
              <a:t>suggest_link</a:t>
            </a:r>
            <a:r>
              <a:rPr lang="en-US" altLang="zh-CN" b="1" dirty="0">
                <a:ea typeface="黑体" pitchFamily="2" charset="-122"/>
              </a:rPr>
              <a:t>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width: 150px;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background-color: #FFFFFF;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padding: 2px 6px 2px 6px;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.</a:t>
            </a:r>
            <a:r>
              <a:rPr lang="en-US" altLang="zh-CN" b="1" dirty="0" err="1">
                <a:ea typeface="黑体" pitchFamily="2" charset="-122"/>
              </a:rPr>
              <a:t>suggest_link_over</a:t>
            </a:r>
            <a:r>
              <a:rPr lang="en-US" altLang="zh-CN" b="1" dirty="0">
                <a:ea typeface="黑体" pitchFamily="2" charset="-122"/>
              </a:rPr>
              <a:t>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width: 150px;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background-color: #E8F2FE;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padding: 2px 6px 2px 6px;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#suggest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position: absolute;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background-color: #FFFFFF;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text-align: left;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border: 1px solid #000000;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#</a:t>
            </a:r>
            <a:r>
              <a:rPr lang="en-US" altLang="zh-CN" b="1" dirty="0" err="1">
                <a:ea typeface="黑体" pitchFamily="2" charset="-122"/>
              </a:rPr>
              <a:t>movieName</a:t>
            </a:r>
            <a:r>
              <a:rPr lang="en-US" altLang="zh-CN" b="1" dirty="0">
                <a:ea typeface="黑体" pitchFamily="2" charset="-122"/>
              </a:rPr>
              <a:t> {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	width: 180px;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}</a:t>
            </a:r>
          </a:p>
          <a:p>
            <a:pPr defTabSz="444500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&lt;/style&gt;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9256" y="2643182"/>
            <a:ext cx="2519363" cy="408623"/>
          </a:xfrm>
          <a:prstGeom prst="wedgeRoundRectCallout">
            <a:avLst>
              <a:gd name="adj1" fmla="val -45270"/>
              <a:gd name="adj2" fmla="val 1332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 dirty="0">
                <a:ea typeface="黑体" pitchFamily="2" charset="-122"/>
              </a:rPr>
              <a:t>下拉列表和页面样式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客户端</a:t>
            </a:r>
            <a:r>
              <a:rPr lang="en-US" altLang="zh-CN"/>
              <a:t>AJAX</a:t>
            </a:r>
            <a:r>
              <a:rPr lang="zh-CN" altLang="en-US"/>
              <a:t>请求：文本框输入时，异步提交到后台</a:t>
            </a:r>
            <a:r>
              <a:rPr lang="en-US" altLang="zh-CN"/>
              <a:t>servlet</a:t>
            </a:r>
            <a:r>
              <a:rPr lang="zh-CN" altLang="en-US"/>
              <a:t>进行查询</a:t>
            </a:r>
          </a:p>
        </p:txBody>
      </p:sp>
      <p:pic>
        <p:nvPicPr>
          <p:cNvPr id="24579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285992"/>
            <a:ext cx="5143536" cy="429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2928926" y="5072074"/>
            <a:ext cx="2928958" cy="2873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6000760" y="4071942"/>
            <a:ext cx="2857520" cy="715089"/>
          </a:xfrm>
          <a:prstGeom prst="wedgeRoundRectCallout">
            <a:avLst>
              <a:gd name="adj1" fmla="val -50315"/>
              <a:gd name="adj2" fmla="val 111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回调函数</a:t>
            </a:r>
            <a:endParaRPr lang="en-US" altLang="zh-CN" b="1">
              <a:ea typeface="黑体" pitchFamily="2" charset="-122"/>
            </a:endParaRPr>
          </a:p>
          <a:p>
            <a:pPr>
              <a:defRPr/>
            </a:pPr>
            <a:r>
              <a:rPr lang="zh-CN" altLang="en-US" b="1">
                <a:ea typeface="黑体" pitchFamily="2" charset="-122"/>
              </a:rPr>
              <a:t>处理服务端返回的数据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8" grpId="0" animBg="1"/>
      <p:bldP spid="5959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客户端回调函数：在客户端查询结果，实现自动提示效果</a:t>
            </a:r>
          </a:p>
        </p:txBody>
      </p:sp>
      <p:pic>
        <p:nvPicPr>
          <p:cNvPr id="24579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0978" y="1611119"/>
            <a:ext cx="6429420" cy="490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1714480" y="3357562"/>
            <a:ext cx="6072230" cy="221457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1785918" y="2857496"/>
            <a:ext cx="4737113" cy="27940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9" name="AutoShape 11"/>
          <p:cNvSpPr>
            <a:spLocks noChangeArrowheads="1"/>
          </p:cNvSpPr>
          <p:nvPr/>
        </p:nvSpPr>
        <p:spPr bwMode="auto">
          <a:xfrm>
            <a:off x="5929322" y="1428736"/>
            <a:ext cx="3024188" cy="693737"/>
          </a:xfrm>
          <a:prstGeom prst="wedgeRoundRectCallout">
            <a:avLst>
              <a:gd name="adj1" fmla="val -45750"/>
              <a:gd name="adj2" fmla="val 1424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 dirty="0">
                <a:ea typeface="黑体" pitchFamily="2" charset="-122"/>
              </a:rPr>
              <a:t>将服务器端传来的字符串以“</a:t>
            </a:r>
            <a:r>
              <a:rPr lang="en-US" altLang="zh-CN" b="1" dirty="0">
                <a:ea typeface="黑体" pitchFamily="2" charset="-122"/>
              </a:rPr>
              <a:t>-”</a:t>
            </a:r>
            <a:r>
              <a:rPr lang="zh-CN" altLang="en-US" b="1" dirty="0">
                <a:ea typeface="黑体" pitchFamily="2" charset="-122"/>
              </a:rPr>
              <a:t>分隔为字符串数组</a:t>
            </a:r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6858016" y="2500306"/>
            <a:ext cx="2016125" cy="715089"/>
          </a:xfrm>
          <a:prstGeom prst="wedgeRoundRectCallout">
            <a:avLst>
              <a:gd name="adj1" fmla="val -50315"/>
              <a:gd name="adj2" fmla="val 111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 dirty="0">
                <a:ea typeface="黑体" pitchFamily="2" charset="-122"/>
              </a:rPr>
              <a:t>组装提示文本列表，进行显示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6" grpId="0" animBg="1"/>
      <p:bldP spid="595978" grpId="0" animBg="1"/>
      <p:bldP spid="595979" grpId="0" animBg="1"/>
      <p:bldP spid="5959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事件和样式：对下拉列表内容添加样式和点击事件</a:t>
            </a:r>
          </a:p>
        </p:txBody>
      </p:sp>
      <p:pic>
        <p:nvPicPr>
          <p:cNvPr id="24579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142984"/>
            <a:ext cx="6357982" cy="523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1285852" y="4429132"/>
            <a:ext cx="5500726" cy="192882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1571604" y="1857364"/>
            <a:ext cx="4857784" cy="100013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9" name="AutoShape 11"/>
          <p:cNvSpPr>
            <a:spLocks noChangeArrowheads="1"/>
          </p:cNvSpPr>
          <p:nvPr/>
        </p:nvSpPr>
        <p:spPr bwMode="auto">
          <a:xfrm>
            <a:off x="6500826" y="1071546"/>
            <a:ext cx="2357454" cy="715089"/>
          </a:xfrm>
          <a:prstGeom prst="wedgeRoundRectCallout">
            <a:avLst>
              <a:gd name="adj1" fmla="val -46593"/>
              <a:gd name="adj2" fmla="val 855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下拉列表内容的点击事件</a:t>
            </a:r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6929454" y="3929066"/>
            <a:ext cx="1857388" cy="714380"/>
          </a:xfrm>
          <a:prstGeom prst="wedgeRoundRectCallout">
            <a:avLst>
              <a:gd name="adj1" fmla="val -50315"/>
              <a:gd name="adj2" fmla="val 111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下拉列表内容样式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6" grpId="0" animBg="1"/>
      <p:bldP spid="595978" grpId="0" animBg="1"/>
      <p:bldP spid="595979" grpId="0" animBg="1"/>
      <p:bldP spid="5959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服务器端代码：通过数据库进行查询，获取相关提示文本，最后将查询结果返回客户端  </a:t>
            </a:r>
          </a:p>
          <a:p>
            <a:pPr marL="914400" lvl="1" indent="-457200"/>
            <a:endParaRPr lang="en-US" altLang="zh-CN"/>
          </a:p>
          <a:p>
            <a:pPr marL="533400" indent="-533400"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23555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571612"/>
            <a:ext cx="761009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6429388" y="1357298"/>
            <a:ext cx="2016125" cy="398462"/>
          </a:xfrm>
          <a:prstGeom prst="wedgeRoundRectCallout">
            <a:avLst>
              <a:gd name="adj1" fmla="val -33935"/>
              <a:gd name="adj2" fmla="val 133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获取查询结果</a:t>
            </a:r>
          </a:p>
        </p:txBody>
      </p:sp>
      <p:sp>
        <p:nvSpPr>
          <p:cNvPr id="594956" name="AutoShape 12"/>
          <p:cNvSpPr>
            <a:spLocks noChangeArrowheads="1"/>
          </p:cNvSpPr>
          <p:nvPr/>
        </p:nvSpPr>
        <p:spPr bwMode="auto">
          <a:xfrm>
            <a:off x="6429388" y="3092452"/>
            <a:ext cx="2519362" cy="693738"/>
          </a:xfrm>
          <a:prstGeom prst="wedgeRoundRectCallout">
            <a:avLst>
              <a:gd name="adj1" fmla="val -51001"/>
              <a:gd name="adj2" fmla="val 104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转换为一个字符串，以“</a:t>
            </a:r>
            <a:r>
              <a:rPr lang="en-US" altLang="zh-CN" b="1">
                <a:ea typeface="黑体" pitchFamily="2" charset="-122"/>
              </a:rPr>
              <a:t>-”</a:t>
            </a:r>
            <a:r>
              <a:rPr lang="zh-CN" altLang="en-US" b="1">
                <a:ea typeface="黑体" pitchFamily="2" charset="-122"/>
              </a:rPr>
              <a:t>分隔个提示文本</a:t>
            </a:r>
          </a:p>
        </p:txBody>
      </p:sp>
      <p:sp>
        <p:nvSpPr>
          <p:cNvPr id="594957" name="AutoShape 13"/>
          <p:cNvSpPr>
            <a:spLocks noChangeArrowheads="1"/>
          </p:cNvSpPr>
          <p:nvPr/>
        </p:nvSpPr>
        <p:spPr bwMode="auto">
          <a:xfrm>
            <a:off x="6357950" y="5214950"/>
            <a:ext cx="1944687" cy="398463"/>
          </a:xfrm>
          <a:prstGeom prst="wedgeRoundRectCallout">
            <a:avLst>
              <a:gd name="adj1" fmla="val -76485"/>
              <a:gd name="adj2" fmla="val 6403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返回字符串</a:t>
            </a:r>
          </a:p>
        </p:txBody>
      </p:sp>
      <p:sp>
        <p:nvSpPr>
          <p:cNvPr id="23565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143118"/>
            <a:ext cx="7500990" cy="31348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357290" y="3000372"/>
            <a:ext cx="5000660" cy="214314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142976" y="5715016"/>
            <a:ext cx="4857784" cy="2873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4" grpId="0" animBg="1"/>
      <p:bldP spid="594956" grpId="0" animBg="1"/>
      <p:bldP spid="594957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31150" cy="5248275"/>
          </a:xfrm>
        </p:spPr>
        <p:txBody>
          <a:bodyPr/>
          <a:lstStyle/>
          <a:p>
            <a:pPr marL="533400" indent="-533400">
              <a:buFontTx/>
              <a:buBlip>
                <a:blip r:embed="rId2"/>
              </a:buBlip>
            </a:pPr>
            <a:r>
              <a:rPr lang="zh-CN" altLang="en-US"/>
              <a:t>思考：</a:t>
            </a:r>
            <a:endParaRPr lang="en-US" altLang="zh-CN"/>
          </a:p>
          <a:p>
            <a:pPr marL="533400" indent="-533400">
              <a:buNone/>
            </a:pPr>
            <a:endParaRPr lang="en-US" altLang="zh-CN"/>
          </a:p>
          <a:p>
            <a:pPr marL="533400" indent="-533400">
              <a:buNone/>
            </a:pPr>
            <a:r>
              <a:rPr lang="en-US" altLang="zh-CN"/>
              <a:t>	</a:t>
            </a:r>
            <a:r>
              <a:rPr lang="zh-CN" altLang="en-US"/>
              <a:t>服务端需要将结果集转换成字符串，用符号进行分隔、拼接</a:t>
            </a:r>
            <a:endParaRPr lang="en-US" altLang="zh-CN"/>
          </a:p>
          <a:p>
            <a:pPr marL="533400" indent="-533400">
              <a:buNone/>
            </a:pPr>
            <a:r>
              <a:rPr lang="en-US" altLang="zh-CN"/>
              <a:t>	</a:t>
            </a:r>
            <a:r>
              <a:rPr lang="zh-CN" altLang="en-US"/>
              <a:t>客户端也需要解析传回的字符串</a:t>
            </a:r>
            <a:endParaRPr lang="en-US" altLang="zh-CN"/>
          </a:p>
          <a:p>
            <a:pPr marL="533400" indent="-533400">
              <a:buNone/>
            </a:pPr>
            <a:endParaRPr lang="en-US" altLang="zh-CN"/>
          </a:p>
          <a:p>
            <a:pPr marL="533400" indent="-533400">
              <a:buNone/>
            </a:pPr>
            <a:r>
              <a:rPr lang="en-US" altLang="zh-CN"/>
              <a:t>	</a:t>
            </a:r>
            <a:r>
              <a:rPr lang="zh-CN" altLang="en-US"/>
              <a:t>实在太麻烦，有没有简便、统一的数据格式来处理呢？</a:t>
            </a:r>
          </a:p>
          <a:p>
            <a:pPr marL="914400" lvl="1" indent="-457200"/>
            <a:endParaRPr lang="en-US" altLang="zh-CN"/>
          </a:p>
          <a:p>
            <a:pPr marL="533400" indent="-533400"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23555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9.3.4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实现自动提示功能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7" name="Text Box 8"/>
            <p:cNvSpPr>
              <a:spLocks noChangeArrowheads="1"/>
            </p:cNvSpPr>
            <p:nvPr/>
          </p:nvSpPr>
          <p:spPr bwMode="auto">
            <a:xfrm>
              <a:off x="468313" y="2628900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讲解时间：</a:t>
              </a:r>
            </a:p>
            <a:p>
              <a:r>
                <a:rPr lang="en-US" altLang="zh-CN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</a:t>
              </a:r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 Box 10"/>
            <p:cNvSpPr>
              <a:spLocks noChangeArrowheads="1"/>
            </p:cNvSpPr>
            <p:nvPr/>
          </p:nvSpPr>
          <p:spPr bwMode="auto"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实践时间：</a:t>
              </a:r>
            </a:p>
            <a:p>
              <a:r>
                <a:rPr lang="en-US" altLang="zh-CN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40</a:t>
              </a:r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49044110"/>
              </p:ext>
            </p:extLst>
          </p:nvPr>
        </p:nvGraphicFramePr>
        <p:xfrm>
          <a:off x="359365" y="1556792"/>
          <a:ext cx="6096000" cy="345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57200" y="0"/>
            <a:ext cx="8686800" cy="7651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9.4 JSON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9.4.1 JSON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什么是</a:t>
            </a:r>
            <a:r>
              <a:rPr lang="en-US" altLang="zh-CN" dirty="0"/>
              <a:t>JSON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buFontTx/>
              <a:buBlip>
                <a:blip r:embed="rId3"/>
              </a:buBlip>
            </a:pPr>
            <a:endParaRPr lang="zh-CN" altLang="en-US" dirty="0"/>
          </a:p>
          <a:p>
            <a:pPr>
              <a:buFontTx/>
              <a:buBlip>
                <a:blip r:embed="rId3"/>
              </a:buBlip>
            </a:pPr>
            <a:endParaRPr lang="zh-CN" altLang="en-US" sz="900" dirty="0"/>
          </a:p>
          <a:p>
            <a:pPr>
              <a:buFontTx/>
              <a:buBlip>
                <a:blip r:embed="rId3"/>
              </a:buBlip>
            </a:pPr>
            <a:endParaRPr lang="zh-CN" altLang="en-US" dirty="0"/>
          </a:p>
          <a:p>
            <a:pPr>
              <a:buFontTx/>
              <a:buBlip>
                <a:blip r:embed="rId3"/>
              </a:buBlip>
            </a:pPr>
            <a:endParaRPr lang="zh-CN" altLang="en-US" sz="900" dirty="0"/>
          </a:p>
          <a:p>
            <a:pPr>
              <a:buFontTx/>
              <a:buBlip>
                <a:blip r:embed="rId3"/>
              </a:buBlip>
            </a:pPr>
            <a:endParaRPr lang="zh-CN" altLang="en-US" sz="900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63632" y="1928802"/>
            <a:ext cx="820896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 sz="2400">
                <a:latin typeface="Arial" pitchFamily="34" charset="0"/>
                <a:ea typeface="黑体" pitchFamily="49" charset="-122"/>
              </a:rPr>
              <a:t>JSON</a:t>
            </a:r>
            <a:r>
              <a:rPr lang="zh-CN" altLang="en-US" sz="2400"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 sz="2400">
                <a:latin typeface="Arial" pitchFamily="34" charset="0"/>
                <a:ea typeface="黑体" pitchFamily="49" charset="-122"/>
              </a:rPr>
              <a:t>JavaScript Object Notation</a:t>
            </a:r>
            <a:r>
              <a:rPr lang="zh-CN" altLang="en-US" sz="2400">
                <a:latin typeface="Arial" pitchFamily="34" charset="0"/>
                <a:ea typeface="黑体" pitchFamily="49" charset="-122"/>
              </a:rPr>
              <a:t>）</a:t>
            </a:r>
            <a:r>
              <a:rPr lang="en-US" altLang="zh-CN" sz="2400">
                <a:latin typeface="Arial" pitchFamily="34" charset="0"/>
                <a:ea typeface="黑体" pitchFamily="49" charset="-122"/>
              </a:rPr>
              <a:t>JS </a:t>
            </a:r>
            <a:r>
              <a:rPr lang="zh-CN" altLang="en-US" sz="2400">
                <a:latin typeface="Arial" pitchFamily="34" charset="0"/>
                <a:ea typeface="黑体" pitchFamily="49" charset="-122"/>
              </a:rPr>
              <a:t>对象标记</a:t>
            </a:r>
            <a:endParaRPr lang="en-US" altLang="zh-CN" sz="2400">
              <a:latin typeface="Arial" pitchFamily="34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zh-CN" altLang="en-US" sz="2400">
                <a:latin typeface="Arial" pitchFamily="34" charset="0"/>
                <a:ea typeface="黑体" pitchFamily="49" charset="-122"/>
              </a:rPr>
              <a:t>是一种轻量级的数据交换格式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。</a:t>
            </a: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109689" y="3192480"/>
            <a:ext cx="7319963" cy="295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特点：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600" dirty="0"/>
              <a:t>具有自我描述，独立于语言和平台</a:t>
            </a:r>
            <a:endParaRPr lang="en-US" altLang="zh-CN" sz="260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600" dirty="0"/>
              <a:t>是一种基于纯文本的数据格式</a:t>
            </a:r>
            <a:endParaRPr lang="en-US" altLang="zh-CN" sz="26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可以描述</a:t>
            </a:r>
            <a:r>
              <a:rPr lang="zh-CN" altLang="en-US" sz="2600" dirty="0"/>
              <a:t>字符串、数字、对象、数组等</a:t>
            </a:r>
            <a:endParaRPr lang="en-US" altLang="zh-CN" sz="26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600" dirty="0"/>
              <a:t>易于阅读和解析，提高网络传输效率</a:t>
            </a:r>
            <a:endParaRPr lang="en-US" altLang="zh-CN" sz="26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u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9.4.2 JSON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基本语法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63632" y="1349367"/>
            <a:ext cx="820896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dirty="0">
                <a:latin typeface="Arial" pitchFamily="34" charset="0"/>
                <a:ea typeface="黑体" pitchFamily="49" charset="-122"/>
              </a:rPr>
              <a:t>数组</a:t>
            </a:r>
            <a:endParaRPr lang="en-US" altLang="zh-CN" sz="2800" dirty="0">
              <a:latin typeface="Arial" pitchFamily="34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sz="2800" dirty="0">
                <a:latin typeface="Arial" pitchFamily="34" charset="0"/>
                <a:ea typeface="黑体" pitchFamily="49" charset="-122"/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[]</a:t>
            </a:r>
            <a:r>
              <a:rPr lang="en-US" altLang="zh-CN" sz="2800" dirty="0"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800" dirty="0">
                <a:latin typeface="Arial" pitchFamily="34" charset="0"/>
                <a:ea typeface="黑体" pitchFamily="49" charset="-122"/>
              </a:rPr>
              <a:t>包含元素，每个元素用</a:t>
            </a:r>
            <a:r>
              <a:rPr lang="zh-CN" altLang="en-US" sz="28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逗号</a:t>
            </a:r>
            <a:r>
              <a:rPr lang="zh-CN" altLang="en-US" sz="2800" dirty="0">
                <a:latin typeface="Arial" pitchFamily="34" charset="0"/>
                <a:ea typeface="黑体" pitchFamily="49" charset="-122"/>
              </a:rPr>
              <a:t>分隔，元素可以是任意值。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571604" y="3286124"/>
            <a:ext cx="7319963" cy="295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200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b="1" dirty="0"/>
              <a:t>	[“</a:t>
            </a:r>
            <a:r>
              <a:rPr lang="en-US" altLang="zh-CN" sz="2200" b="1" dirty="0" err="1"/>
              <a:t>abc</a:t>
            </a:r>
            <a:r>
              <a:rPr lang="en-US" altLang="zh-CN" sz="2200" b="1" dirty="0"/>
              <a:t>”, 123 , true, null]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如需访问元素，使用索引号，从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u"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9.4.2 JSON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基本语法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63632" y="1349367"/>
            <a:ext cx="8208962" cy="186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800">
                <a:latin typeface="Arial" pitchFamily="34" charset="0"/>
                <a:ea typeface="黑体" pitchFamily="49" charset="-122"/>
              </a:rPr>
              <a:t>Object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对象</a:t>
            </a:r>
            <a:endParaRPr lang="en-US" altLang="zh-CN" sz="2800">
              <a:latin typeface="Arial" pitchFamily="34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使用 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{}</a:t>
            </a:r>
            <a:r>
              <a:rPr lang="en-US" altLang="zh-CN" sz="2800"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包含一系列无序的</a:t>
            </a:r>
            <a:r>
              <a:rPr lang="en-US" altLang="zh-CN" sz="2800">
                <a:latin typeface="Arial" pitchFamily="34" charset="0"/>
                <a:ea typeface="黑体" pitchFamily="49" charset="-122"/>
              </a:rPr>
              <a:t>key-value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键值对，其中</a:t>
            </a:r>
            <a:r>
              <a:rPr lang="en-US" altLang="zh-CN" sz="2800">
                <a:latin typeface="Arial" pitchFamily="34" charset="0"/>
                <a:ea typeface="黑体" pitchFamily="49" charset="-122"/>
              </a:rPr>
              <a:t>key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2800">
                <a:latin typeface="Arial" pitchFamily="34" charset="0"/>
                <a:ea typeface="黑体" pitchFamily="49" charset="-122"/>
              </a:rPr>
              <a:t>value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之间用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冒号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分割，每个</a:t>
            </a:r>
            <a:r>
              <a:rPr lang="en-US" altLang="zh-CN" sz="2800">
                <a:latin typeface="Arial" pitchFamily="34" charset="0"/>
                <a:ea typeface="黑体" pitchFamily="49" charset="-122"/>
              </a:rPr>
              <a:t>key-value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之间用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逗号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分隔。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500166" y="3286124"/>
            <a:ext cx="7319963" cy="295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示例：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b="1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b="1"/>
              <a:t>	“username” : “</a:t>
            </a:r>
            <a:r>
              <a:rPr lang="zh-CN" altLang="en-US" sz="2200" b="1"/>
              <a:t>小强</a:t>
            </a:r>
            <a:r>
              <a:rPr lang="en-US" altLang="zh-CN" sz="2200" b="1"/>
              <a:t>”,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b="1"/>
              <a:t>	“age”  : “100</a:t>
            </a:r>
            <a:r>
              <a:rPr lang="zh-CN" altLang="en-US" sz="2200" b="1"/>
              <a:t>岁</a:t>
            </a:r>
            <a:r>
              <a:rPr lang="en-US" altLang="zh-CN" sz="2200" b="1"/>
              <a:t>”,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b="1"/>
              <a:t>	“</a:t>
            </a:r>
            <a:r>
              <a:rPr lang="zh-CN" altLang="en-US" sz="2200" b="1"/>
              <a:t>技能</a:t>
            </a:r>
            <a:r>
              <a:rPr lang="en-US" altLang="zh-CN" sz="2200" b="1"/>
              <a:t>” : “</a:t>
            </a:r>
            <a:r>
              <a:rPr lang="zh-CN" altLang="en-US" sz="2200" b="1"/>
              <a:t>吓唬女生</a:t>
            </a:r>
            <a:r>
              <a:rPr lang="en-US" altLang="zh-CN" sz="2200" b="1"/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如需访问元素，通过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obj.key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来获取对应的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u"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286380" y="4286256"/>
            <a:ext cx="2357454" cy="715089"/>
          </a:xfrm>
          <a:prstGeom prst="wedgeRoundRectCallout">
            <a:avLst>
              <a:gd name="adj1" fmla="val -85547"/>
              <a:gd name="adj2" fmla="val 631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最后一个元素后面无</a:t>
            </a:r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逗号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互联网革命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互联网前世今生</a:t>
            </a:r>
            <a:endParaRPr lang="en-US" altLang="zh-CN" dirty="0"/>
          </a:p>
          <a:p>
            <a:pPr>
              <a:buFontTx/>
              <a:buBlip>
                <a:blip r:embed="rId3"/>
              </a:buBlip>
            </a:pPr>
            <a:endParaRPr lang="zh-CN" altLang="en-US" dirty="0"/>
          </a:p>
          <a:p>
            <a:pPr>
              <a:buFontTx/>
              <a:buBlip>
                <a:blip r:embed="rId3"/>
              </a:buBlip>
            </a:pPr>
            <a:endParaRPr lang="zh-CN" altLang="en-US" sz="900" dirty="0"/>
          </a:p>
          <a:p>
            <a:pPr>
              <a:buFontTx/>
              <a:buBlip>
                <a:blip r:embed="rId3"/>
              </a:buBlip>
            </a:pPr>
            <a:endParaRPr lang="zh-CN" altLang="en-US" dirty="0"/>
          </a:p>
          <a:p>
            <a:pPr>
              <a:buFontTx/>
              <a:buBlip>
                <a:blip r:embed="rId3"/>
              </a:buBlip>
            </a:pPr>
            <a:endParaRPr lang="zh-CN" altLang="en-US" sz="900" dirty="0"/>
          </a:p>
          <a:p>
            <a:pPr>
              <a:buFontTx/>
              <a:buBlip>
                <a:blip r:embed="rId3"/>
              </a:buBlip>
            </a:pPr>
            <a:endParaRPr lang="zh-CN" altLang="en-US" sz="900" dirty="0"/>
          </a:p>
        </p:txBody>
      </p:sp>
      <p:pic>
        <p:nvPicPr>
          <p:cNvPr id="553988" name="Picture 4" descr="web20_revolution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3932238"/>
            <a:ext cx="13144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989" name="AutoShape 5"/>
          <p:cNvSpPr>
            <a:spLocks noChangeArrowheads="1"/>
          </p:cNvSpPr>
          <p:nvPr/>
        </p:nvSpPr>
        <p:spPr bwMode="auto">
          <a:xfrm>
            <a:off x="2336800" y="2779713"/>
            <a:ext cx="466725" cy="342900"/>
          </a:xfrm>
          <a:prstGeom prst="rightArrow">
            <a:avLst>
              <a:gd name="adj1" fmla="val 50000"/>
              <a:gd name="adj2" fmla="val 3402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53990" name="AutoShape 6"/>
          <p:cNvSpPr>
            <a:spLocks noChangeArrowheads="1"/>
          </p:cNvSpPr>
          <p:nvPr/>
        </p:nvSpPr>
        <p:spPr bwMode="auto">
          <a:xfrm>
            <a:off x="2943225" y="4724400"/>
            <a:ext cx="466725" cy="342900"/>
          </a:xfrm>
          <a:prstGeom prst="rightArrow">
            <a:avLst>
              <a:gd name="adj1" fmla="val 50000"/>
              <a:gd name="adj2" fmla="val 3402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5050" y="4005263"/>
            <a:ext cx="1644650" cy="1830387"/>
            <a:chOff x="2971" y="962"/>
            <a:chExt cx="1036" cy="1153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971" y="962"/>
              <a:ext cx="1036" cy="1125"/>
              <a:chOff x="2971" y="962"/>
              <a:chExt cx="1036" cy="1125"/>
            </a:xfrm>
          </p:grpSpPr>
          <p:pic>
            <p:nvPicPr>
              <p:cNvPr id="7188" name="Picture 9" descr="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971" y="962"/>
                <a:ext cx="584" cy="427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  <a:headEnd/>
                <a:tailEnd/>
              </a:ln>
            </p:spPr>
          </p:pic>
          <p:pic>
            <p:nvPicPr>
              <p:cNvPr id="7189" name="Picture 10" descr="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88" y="1287"/>
                <a:ext cx="589" cy="432"/>
              </a:xfrm>
              <a:prstGeom prst="rect">
                <a:avLst/>
              </a:prstGeom>
              <a:noFill/>
              <a:ln w="9525">
                <a:solidFill>
                  <a:srgbClr val="CCFFCC"/>
                </a:solidFill>
                <a:miter lim="800000"/>
                <a:headEnd/>
                <a:tailEnd/>
              </a:ln>
            </p:spPr>
          </p:pic>
          <p:pic>
            <p:nvPicPr>
              <p:cNvPr id="7190" name="Picture 11" descr="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424" y="1661"/>
                <a:ext cx="583" cy="426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</p:pic>
        </p:grpSp>
        <p:sp>
          <p:nvSpPr>
            <p:cNvPr id="553996" name="Rectangle 12"/>
            <p:cNvSpPr>
              <a:spLocks noChangeArrowheads="1"/>
            </p:cNvSpPr>
            <p:nvPr/>
          </p:nvSpPr>
          <p:spPr bwMode="auto">
            <a:xfrm>
              <a:off x="3016" y="1365"/>
              <a:ext cx="273" cy="7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动态网页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16238" y="2347913"/>
            <a:ext cx="1439862" cy="1439862"/>
            <a:chOff x="1519" y="1162"/>
            <a:chExt cx="907" cy="907"/>
          </a:xfrm>
        </p:grpSpPr>
        <p:pic>
          <p:nvPicPr>
            <p:cNvPr id="7184" name="Picture 14" descr="IE2"/>
            <p:cNvPicPr>
              <a:picLocks noChangeAspect="1" noChangeArrowheads="1"/>
            </p:cNvPicPr>
            <p:nvPr/>
          </p:nvPicPr>
          <p:blipFill>
            <a:blip r:embed="rId8">
              <a:lum bright="-12000" contrast="36000"/>
            </a:blip>
            <a:srcRect/>
            <a:stretch>
              <a:fillRect/>
            </a:stretch>
          </p:blipFill>
          <p:spPr bwMode="auto">
            <a:xfrm>
              <a:off x="1519" y="1162"/>
              <a:ext cx="907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53999" name="Rectangle 15"/>
            <p:cNvSpPr>
              <a:spLocks noChangeArrowheads="1"/>
            </p:cNvSpPr>
            <p:nvPr/>
          </p:nvSpPr>
          <p:spPr bwMode="auto">
            <a:xfrm>
              <a:off x="1612" y="1838"/>
              <a:ext cx="69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静态网站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89038" y="2332038"/>
            <a:ext cx="1098550" cy="1455737"/>
            <a:chOff x="295" y="1111"/>
            <a:chExt cx="692" cy="917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85" y="1111"/>
              <a:ext cx="545" cy="726"/>
              <a:chOff x="434" y="799"/>
              <a:chExt cx="541" cy="681"/>
            </a:xfrm>
          </p:grpSpPr>
          <p:pic>
            <p:nvPicPr>
              <p:cNvPr id="7182" name="Picture 18" descr="t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34" y="845"/>
                <a:ext cx="54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554003" name="Rectangle 19"/>
              <p:cNvSpPr>
                <a:spLocks noChangeArrowheads="1"/>
              </p:cNvSpPr>
              <p:nvPr/>
            </p:nvSpPr>
            <p:spPr bwMode="auto">
              <a:xfrm>
                <a:off x="478" y="799"/>
                <a:ext cx="454" cy="27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null</a:t>
                </a:r>
              </a:p>
            </p:txBody>
          </p:sp>
        </p:grpSp>
        <p:sp>
          <p:nvSpPr>
            <p:cNvPr id="554004" name="Rectangle 20"/>
            <p:cNvSpPr>
              <a:spLocks noChangeArrowheads="1"/>
            </p:cNvSpPr>
            <p:nvPr/>
          </p:nvSpPr>
          <p:spPr bwMode="auto">
            <a:xfrm>
              <a:off x="295" y="1797"/>
              <a:ext cx="69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黑暗年代</a:t>
              </a:r>
            </a:p>
          </p:txBody>
        </p:sp>
      </p:grpSp>
      <p:sp>
        <p:nvSpPr>
          <p:cNvPr id="554005" name="AutoShape 21"/>
          <p:cNvSpPr>
            <a:spLocks noChangeArrowheads="1"/>
          </p:cNvSpPr>
          <p:nvPr/>
        </p:nvSpPr>
        <p:spPr bwMode="auto">
          <a:xfrm>
            <a:off x="5292725" y="2657475"/>
            <a:ext cx="3384550" cy="944563"/>
          </a:xfrm>
          <a:prstGeom prst="cloudCallout">
            <a:avLst>
              <a:gd name="adj1" fmla="val -19231"/>
              <a:gd name="adj2" fmla="val 74116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革命啦，革命啦！三五年就来一次</a:t>
            </a:r>
          </a:p>
        </p:txBody>
      </p:sp>
      <p:sp>
        <p:nvSpPr>
          <p:cNvPr id="554006" name="AutoShape 22"/>
          <p:cNvSpPr>
            <a:spLocks noChangeArrowheads="1"/>
          </p:cNvSpPr>
          <p:nvPr/>
        </p:nvSpPr>
        <p:spPr bwMode="auto">
          <a:xfrm>
            <a:off x="5576888" y="4743450"/>
            <a:ext cx="466725" cy="342900"/>
          </a:xfrm>
          <a:prstGeom prst="rightArrow">
            <a:avLst>
              <a:gd name="adj1" fmla="val 50000"/>
              <a:gd name="adj2" fmla="val 3402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9" grpId="0" animBg="1"/>
      <p:bldP spid="553990" grpId="0" animBg="1"/>
      <p:bldP spid="554005" grpId="0" animBg="1"/>
      <p:bldP spid="5540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9.4.2 JSON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基本语法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63632" y="1349367"/>
            <a:ext cx="8208962" cy="186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>
                <a:latin typeface="Arial" pitchFamily="34" charset="0"/>
                <a:ea typeface="黑体" pitchFamily="49" charset="-122"/>
              </a:rPr>
              <a:t>复杂对象</a:t>
            </a:r>
            <a:endParaRPr lang="en-US" altLang="zh-CN" sz="2800">
              <a:latin typeface="Arial" pitchFamily="34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>
                <a:latin typeface="Arial" pitchFamily="34" charset="0"/>
                <a:ea typeface="黑体" pitchFamily="49" charset="-122"/>
              </a:rPr>
              <a:t>	Object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和数组之间可以互相嵌套，以表示更复杂的数据格式。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824069" y="2906752"/>
            <a:ext cx="7319963" cy="3879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示例：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/>
              <a:t>[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/>
              <a:t>	{“username”:“</a:t>
            </a:r>
            <a:r>
              <a:rPr lang="zh-CN" altLang="en-US" b="1"/>
              <a:t>张三</a:t>
            </a:r>
            <a:r>
              <a:rPr lang="en-US" altLang="zh-CN" b="1"/>
              <a:t>”,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/>
              <a:t>	 “age”:“20</a:t>
            </a:r>
            <a:r>
              <a:rPr lang="zh-CN" altLang="en-US" b="1"/>
              <a:t>岁</a:t>
            </a:r>
            <a:r>
              <a:rPr lang="en-US" altLang="zh-CN" b="1"/>
              <a:t>”,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/>
              <a:t>	 ”</a:t>
            </a:r>
            <a:r>
              <a:rPr lang="zh-CN" altLang="en-US" b="1"/>
              <a:t>爱好</a:t>
            </a:r>
            <a:r>
              <a:rPr lang="en-US" altLang="zh-CN" b="1"/>
              <a:t>”:[“</a:t>
            </a:r>
            <a:r>
              <a:rPr lang="zh-CN" altLang="en-US" b="1"/>
              <a:t>唱</a:t>
            </a:r>
            <a:r>
              <a:rPr lang="en-US" altLang="zh-CN" b="1"/>
              <a:t>K”,”</a:t>
            </a:r>
            <a:r>
              <a:rPr lang="zh-CN" altLang="en-US" b="1"/>
              <a:t>玩游戏</a:t>
            </a:r>
            <a:r>
              <a:rPr lang="en-US" altLang="zh-CN" b="1"/>
              <a:t>”]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/>
              <a:t>	},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b="1"/>
              <a:t>	{“username”:“</a:t>
            </a:r>
            <a:r>
              <a:rPr lang="zh-CN" altLang="en-US" b="1"/>
              <a:t>王麻子</a:t>
            </a:r>
            <a:r>
              <a:rPr lang="en-US" altLang="zh-CN" b="1"/>
              <a:t>”,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b="1"/>
              <a:t>	 “age”:“30</a:t>
            </a:r>
            <a:r>
              <a:rPr lang="zh-CN" altLang="en-US" b="1"/>
              <a:t>岁</a:t>
            </a:r>
            <a:r>
              <a:rPr lang="en-US" altLang="zh-CN" b="1"/>
              <a:t>”,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b="1"/>
              <a:t>	 ”</a:t>
            </a:r>
            <a:r>
              <a:rPr lang="zh-CN" altLang="en-US" b="1"/>
              <a:t>爱好</a:t>
            </a:r>
            <a:r>
              <a:rPr lang="en-US" altLang="zh-CN" b="1"/>
              <a:t>”:[“</a:t>
            </a:r>
            <a:r>
              <a:rPr lang="zh-CN" altLang="en-US" b="1"/>
              <a:t>喝酒</a:t>
            </a:r>
            <a:r>
              <a:rPr lang="en-US" altLang="zh-CN" b="1"/>
              <a:t>”,”</a:t>
            </a:r>
            <a:r>
              <a:rPr lang="zh-CN" altLang="en-US" b="1"/>
              <a:t>打牌</a:t>
            </a:r>
            <a:r>
              <a:rPr lang="en-US" altLang="zh-CN" b="1"/>
              <a:t>”,”</a:t>
            </a:r>
            <a:r>
              <a:rPr lang="zh-CN" altLang="en-US" b="1"/>
              <a:t>抽烟</a:t>
            </a:r>
            <a:r>
              <a:rPr lang="en-US" altLang="zh-CN" b="1"/>
              <a:t>”]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b="1"/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/>
              <a:t>]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319963" cy="731827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JSON</a:t>
            </a:r>
            <a:r>
              <a:rPr lang="zh-CN" altLang="en-US"/>
              <a:t>文本格式如何在</a:t>
            </a:r>
            <a:r>
              <a:rPr lang="en-US" altLang="zh-CN"/>
              <a:t>JS</a:t>
            </a:r>
            <a:r>
              <a:rPr lang="zh-CN" altLang="en-US"/>
              <a:t>中解析？</a:t>
            </a:r>
          </a:p>
        </p:txBody>
      </p:sp>
      <p:pic>
        <p:nvPicPr>
          <p:cNvPr id="15363" name="Picture 4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9.4.3 JavaScript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4414" y="2143116"/>
            <a:ext cx="7319963" cy="142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dirty="0"/>
              <a:t>	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 user = '{"username":"</a:t>
            </a:r>
            <a:r>
              <a:rPr lang="zh-CN" altLang="en-US" sz="3200" dirty="0"/>
              <a:t>张三</a:t>
            </a:r>
            <a:r>
              <a:rPr lang="en-US" altLang="zh-CN" sz="3200" dirty="0"/>
              <a:t>","age":20}';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4414" y="3500438"/>
            <a:ext cx="7319963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/>
              <a:t>	</a:t>
            </a:r>
            <a:r>
              <a:rPr lang="zh-CN" altLang="en-US" sz="2400" dirty="0"/>
              <a:t>可以使用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中的</a:t>
            </a:r>
            <a:r>
              <a:rPr lang="en-US" altLang="zh-CN" sz="2400" dirty="0" err="1">
                <a:solidFill>
                  <a:srgbClr val="FF0000"/>
                </a:solidFill>
              </a:rPr>
              <a:t>eval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函数来解决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dirty="0"/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+user+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/>
              <a:t>	alert(</a:t>
            </a:r>
            <a:r>
              <a:rPr lang="en-US" altLang="zh-CN" sz="2400" dirty="0" err="1"/>
              <a:t>obj.username</a:t>
            </a:r>
            <a:r>
              <a:rPr lang="en-US" altLang="zh-CN" sz="2400" dirty="0"/>
              <a:t>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1055686"/>
            <a:ext cx="8858250" cy="1516058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b="1" dirty="0">
                <a:latin typeface="+mn-ea"/>
              </a:rPr>
              <a:t>$.</a:t>
            </a:r>
            <a:r>
              <a:rPr lang="en-US" altLang="zh-CN" sz="2000" b="1" dirty="0" err="1">
                <a:latin typeface="+mn-ea"/>
              </a:rPr>
              <a:t>getJSON</a:t>
            </a:r>
            <a:r>
              <a:rPr lang="en-US" altLang="zh-CN" sz="2000" b="1" dirty="0">
                <a:latin typeface="+mn-ea"/>
              </a:rPr>
              <a:t>()</a:t>
            </a:r>
            <a:r>
              <a:rPr lang="zh-CN" altLang="en-US" sz="2000" b="1" dirty="0">
                <a:latin typeface="+mn-ea"/>
              </a:rPr>
              <a:t>方法</a:t>
            </a:r>
            <a:endParaRPr lang="zh-CN" altLang="zh-CN" sz="20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 dirty="0">
                <a:latin typeface="+mn-ea"/>
              </a:rPr>
              <a:t>通过</a:t>
            </a:r>
            <a:r>
              <a:rPr lang="en-US" altLang="zh-CN" sz="1600" b="1" dirty="0">
                <a:latin typeface="+mn-ea"/>
              </a:rPr>
              <a:t>HTTP GET</a:t>
            </a:r>
            <a:r>
              <a:rPr lang="zh-CN" altLang="en-US" sz="1600" b="1" dirty="0">
                <a:latin typeface="+mn-ea"/>
              </a:rPr>
              <a:t>请求载入</a:t>
            </a:r>
            <a:r>
              <a:rPr lang="en-US" altLang="zh-CN" sz="1600" b="1" dirty="0">
                <a:latin typeface="+mn-ea"/>
              </a:rPr>
              <a:t>JSON</a:t>
            </a:r>
            <a:r>
              <a:rPr lang="zh-CN" altLang="en-US" sz="1600" b="1" dirty="0">
                <a:latin typeface="+mn-ea"/>
              </a:rPr>
              <a:t>数据</a:t>
            </a:r>
            <a:endParaRPr lang="en-US" altLang="zh-CN" sz="16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zh-CN" altLang="en-US" sz="1600" b="1" dirty="0">
                <a:latin typeface="+mn-ea"/>
              </a:rPr>
              <a:t>此方法指定了返回的数据格式为</a:t>
            </a:r>
            <a:r>
              <a:rPr lang="en-US" altLang="zh-CN" sz="1600" b="1" dirty="0">
                <a:latin typeface="+mn-ea"/>
              </a:rPr>
              <a:t>JSON</a:t>
            </a:r>
            <a:r>
              <a:rPr lang="zh-CN" altLang="en-US" sz="1600" b="1" dirty="0">
                <a:latin typeface="+mn-ea"/>
              </a:rPr>
              <a:t>，是</a:t>
            </a:r>
            <a:r>
              <a:rPr lang="en-US" altLang="zh-CN" sz="1600" b="1" dirty="0">
                <a:latin typeface="+mn-ea"/>
              </a:rPr>
              <a:t>$.ajax()</a:t>
            </a:r>
            <a:r>
              <a:rPr lang="zh-CN" altLang="en-US" sz="1600" b="1" dirty="0">
                <a:latin typeface="+mn-ea"/>
              </a:rPr>
              <a:t>方法的</a:t>
            </a:r>
            <a:r>
              <a:rPr lang="en-US" altLang="zh-CN" sz="1600" b="1" dirty="0">
                <a:latin typeface="+mn-ea"/>
              </a:rPr>
              <a:t>JSON</a:t>
            </a:r>
            <a:r>
              <a:rPr lang="zh-CN" altLang="en-US" sz="1600" b="1" dirty="0">
                <a:latin typeface="+mn-ea"/>
              </a:rPr>
              <a:t>简化版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7170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9.4.4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获取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611188" y="2643182"/>
          <a:ext cx="8016875" cy="3448068"/>
        </p:xfrm>
        <a:graphic>
          <a:graphicData uri="http://schemas.openxmlformats.org/drawingml/2006/table">
            <a:tbl>
              <a:tblPr/>
              <a:tblGrid>
                <a:gridCol w="146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必选，请求载入页面的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可选，待发送的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Key/value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function(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status,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xhr)</a:t>
                      </a:r>
                    </a:p>
                  </a:txBody>
                  <a:tcPr marL="91431" marR="91431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可选，成功后执行的回调函数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data: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请求返回的结果数据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status: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(success, error, timeout)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xhr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XMLHttpRequest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 marL="91431" marR="91431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0" y="1928801"/>
            <a:ext cx="8353425" cy="462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00113" y="1268413"/>
            <a:ext cx="793115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lvl="0" indent="-5334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3200"/>
              <a:t>$.getJSON()</a:t>
            </a:r>
            <a:r>
              <a:rPr lang="zh-CN" altLang="en-US" sz="3200"/>
              <a:t>获取文件中的</a:t>
            </a:r>
            <a:r>
              <a:rPr lang="en-US" altLang="zh-CN" sz="3200"/>
              <a:t>json</a:t>
            </a:r>
            <a:r>
              <a:rPr lang="zh-CN" altLang="en-US" sz="3200"/>
              <a:t>数据 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json.js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文件，编写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格式的测试数据，保存后将此文件放入工程的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目录下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getjson.html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，通过调用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$.getJSON()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获取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json.js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中的数据并显示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857628"/>
            <a:ext cx="1933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5214950"/>
            <a:ext cx="52197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2428868"/>
            <a:ext cx="28289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268413"/>
            <a:ext cx="7319963" cy="731827"/>
          </a:xfrm>
        </p:spPr>
        <p:txBody>
          <a:bodyPr>
            <a:norm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Java</a:t>
            </a:r>
            <a:r>
              <a:rPr lang="zh-CN" altLang="en-US"/>
              <a:t>中如何来解析和生成</a:t>
            </a:r>
            <a:r>
              <a:rPr lang="en-US" altLang="zh-CN"/>
              <a:t>JSON</a:t>
            </a:r>
            <a:r>
              <a:rPr lang="zh-CN" altLang="en-US"/>
              <a:t>？</a:t>
            </a:r>
          </a:p>
        </p:txBody>
      </p:sp>
      <p:pic>
        <p:nvPicPr>
          <p:cNvPr id="15363" name="Picture 4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4414" y="2143116"/>
            <a:ext cx="7572428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</a:t>
            </a:r>
            <a:endParaRPr kumimoji="0" lang="en-US" altLang="zh-CN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700"/>
              <a:t>	</a:t>
            </a:r>
            <a:r>
              <a:rPr lang="en-US" altLang="zh-CN" sz="1600"/>
              <a:t>Customer cust = </a:t>
            </a:r>
            <a:r>
              <a:rPr lang="en-US" altLang="zh-CN" sz="1600" b="1"/>
              <a:t>new Customer();</a:t>
            </a:r>
          </a:p>
          <a:p>
            <a:r>
              <a:rPr lang="en-US" altLang="zh-CN" sz="1600"/>
              <a:t>        cust.setUsername("</a:t>
            </a:r>
            <a:r>
              <a:rPr lang="zh-CN" altLang="en-US" sz="1600"/>
              <a:t>小强</a:t>
            </a:r>
            <a:r>
              <a:rPr lang="en-US" altLang="zh-CN" sz="1600"/>
              <a:t>");</a:t>
            </a:r>
          </a:p>
          <a:p>
            <a:r>
              <a:rPr lang="en-US" altLang="zh-CN" sz="1600"/>
              <a:t>        cust.setAge("100</a:t>
            </a:r>
            <a:r>
              <a:rPr lang="zh-CN" altLang="en-US" sz="1600"/>
              <a:t>岁</a:t>
            </a:r>
            <a:r>
              <a:rPr lang="en-US" altLang="zh-CN" sz="1600"/>
              <a:t>");</a:t>
            </a:r>
            <a:endParaRPr kumimoji="0" lang="en-US" altLang="zh-CN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70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cust</a:t>
            </a: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对象，该如何转换为</a:t>
            </a:r>
            <a:r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</a:t>
            </a:r>
            <a:r>
              <a:rPr lang="zh-CN" altLang="en-US" sz="1700"/>
              <a:t>格式的字符串？</a:t>
            </a:r>
            <a:endParaRPr lang="en-US" altLang="zh-CN" sz="170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反之，</a:t>
            </a:r>
            <a:r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</a:t>
            </a: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格式的字符串如何转换为</a:t>
            </a:r>
            <a:r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</a:t>
            </a: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对象？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85852" y="4857760"/>
            <a:ext cx="7319963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/>
              <a:t>通常使用支持</a:t>
            </a:r>
            <a:r>
              <a:rPr lang="en-US" altLang="zh-CN" sz="2400"/>
              <a:t>Java</a:t>
            </a:r>
            <a:r>
              <a:rPr lang="zh-CN" altLang="en-US" sz="2400"/>
              <a:t>的</a:t>
            </a:r>
            <a:r>
              <a:rPr lang="en-US" altLang="zh-CN" sz="2400"/>
              <a:t>JSON</a:t>
            </a:r>
            <a:r>
              <a:rPr lang="zh-CN" altLang="en-US" sz="2400"/>
              <a:t>解析工具来进行转换。</a:t>
            </a:r>
            <a:endParaRPr lang="en-US" altLang="zh-CN" sz="240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400"/>
              <a:t>例如：</a:t>
            </a:r>
            <a:r>
              <a:rPr lang="en-US" sz="2400"/>
              <a:t> json-lib , </a:t>
            </a:r>
            <a:r>
              <a:rPr lang="en-US" sz="2400">
                <a:solidFill>
                  <a:srgbClr val="FF0000"/>
                </a:solidFill>
              </a:rPr>
              <a:t>fastjson</a:t>
            </a:r>
            <a:r>
              <a:rPr lang="en-US" sz="2400"/>
              <a:t> , jackson</a:t>
            </a:r>
            <a:r>
              <a:rPr lang="zh-CN" altLang="en-US" sz="2400"/>
              <a:t>等</a:t>
            </a:r>
            <a:endParaRPr lang="en-US" altLang="zh-CN" sz="240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0" y="1928801"/>
            <a:ext cx="8353425" cy="462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200"/>
              <a:t>快速</a:t>
            </a:r>
            <a:r>
              <a:rPr lang="en-US" altLang="zh-CN" sz="2200"/>
              <a:t>FAST (</a:t>
            </a:r>
            <a:r>
              <a:rPr lang="zh-CN" altLang="en-US" sz="2200"/>
              <a:t>比其它任何基于</a:t>
            </a:r>
            <a:r>
              <a:rPr lang="en-US" altLang="zh-CN" sz="2200"/>
              <a:t>Java</a:t>
            </a:r>
            <a:r>
              <a:rPr lang="zh-CN" altLang="en-US" sz="2200"/>
              <a:t>的解析器和生成器更快，包括</a:t>
            </a:r>
            <a:r>
              <a:rPr lang="en-US" altLang="zh-CN" sz="2200"/>
              <a:t>jackson</a:t>
            </a:r>
            <a:r>
              <a:rPr lang="zh-CN" altLang="en-US" sz="2200"/>
              <a:t>）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200"/>
              <a:t>强大（支持普通</a:t>
            </a:r>
            <a:r>
              <a:rPr lang="en-US" altLang="zh-CN" sz="2200"/>
              <a:t>JDK</a:t>
            </a:r>
            <a:r>
              <a:rPr lang="zh-CN" altLang="en-US" sz="2200"/>
              <a:t>类包括任意</a:t>
            </a:r>
            <a:r>
              <a:rPr lang="en-US" altLang="zh-CN" sz="2200"/>
              <a:t>Java Bean Class</a:t>
            </a:r>
            <a:r>
              <a:rPr lang="zh-CN" altLang="en-US" sz="2200"/>
              <a:t>、</a:t>
            </a:r>
            <a:r>
              <a:rPr lang="en-US" altLang="zh-CN" sz="2200"/>
              <a:t>Collection</a:t>
            </a:r>
            <a:r>
              <a:rPr lang="zh-CN" altLang="en-US" sz="2200"/>
              <a:t>、</a:t>
            </a:r>
            <a:r>
              <a:rPr lang="en-US" altLang="zh-CN" sz="2200"/>
              <a:t>Map</a:t>
            </a:r>
            <a:r>
              <a:rPr lang="zh-CN" altLang="en-US" sz="2200"/>
              <a:t>、</a:t>
            </a:r>
            <a:r>
              <a:rPr lang="en-US" altLang="zh-CN" sz="2200"/>
              <a:t>Date</a:t>
            </a:r>
            <a:r>
              <a:rPr lang="zh-CN" altLang="en-US" sz="2200"/>
              <a:t>或</a:t>
            </a:r>
            <a:r>
              <a:rPr lang="en-US" altLang="zh-CN" sz="2200"/>
              <a:t>enum</a:t>
            </a:r>
            <a:r>
              <a:rPr lang="zh-CN" altLang="en-US" sz="2200"/>
              <a:t>）</a:t>
            </a:r>
            <a:endParaRPr lang="en-US" altLang="zh-CN" sz="220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200"/>
              <a:t>零依赖（没有依赖其它任何类库除了</a:t>
            </a:r>
            <a:r>
              <a:rPr lang="en-US" altLang="zh-CN" sz="2200"/>
              <a:t>JDK</a:t>
            </a:r>
            <a:r>
              <a:rPr lang="zh-CN" altLang="en-US" sz="2200"/>
              <a:t>）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00113" y="1268413"/>
            <a:ext cx="793115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lvl="0" indent="-533400">
              <a:spcBef>
                <a:spcPct val="20000"/>
              </a:spcBef>
              <a:buBlip>
                <a:blip r:embed="rId2"/>
              </a:buBlip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本例</a:t>
            </a:r>
            <a:r>
              <a:rPr lang="zh-CN" altLang="en-US" sz="3200"/>
              <a:t>将采用</a:t>
            </a:r>
            <a:r>
              <a:rPr lang="en-US" altLang="zh-CN" sz="3200">
                <a:solidFill>
                  <a:srgbClr val="FF0000"/>
                </a:solidFill>
              </a:rPr>
              <a:t>fastjson</a:t>
            </a:r>
            <a:r>
              <a:rPr lang="zh-CN" altLang="en-US" sz="3200"/>
              <a:t>工具来解析</a:t>
            </a:r>
            <a:r>
              <a:rPr lang="en-US" altLang="zh-CN" sz="3200"/>
              <a:t>Java</a:t>
            </a:r>
            <a:r>
              <a:rPr lang="zh-CN" altLang="en-US" sz="3200"/>
              <a:t>对象 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863714"/>
            <a:ext cx="5715040" cy="199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/>
          <a:lstStyle/>
          <a:p>
            <a:pPr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r>
              <a:rPr lang="en-US" altLang="en-US" sz="200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作步骤如下: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indent="-342900"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1.打开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hlinkClick r:id="rId2"/>
              </a:rPr>
              <a:t>http://repo1.maven.org/maven2/com/alibaba/fastjson/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网页，进入最新版的目录进行下载；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http://repo1.maven.org/maven2/com/alibaba/fastjson/1.2.9/fastjson-1.2.9.jar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28654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357554" y="5286388"/>
            <a:ext cx="1870075" cy="517525"/>
          </a:xfrm>
          <a:prstGeom prst="wedgeRoundRectCallout">
            <a:avLst>
              <a:gd name="adj1" fmla="val -71523"/>
              <a:gd name="adj2" fmla="val 42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r>
              <a:rPr lang="zh-CN" altLang="en-US" sz="1400">
                <a:ea typeface="微软雅黑" pitchFamily="34" charset="-122"/>
              </a:rPr>
              <a:t>点击此链接进行下载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/>
          <a:lstStyle/>
          <a:p>
            <a:pPr marL="342900" lvl="1" indent="-342900"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2.把下载好的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fastjson-1.2.9.jar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包复制到工程的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目录下。</a:t>
            </a:r>
          </a:p>
          <a:p>
            <a:pPr marL="342900" lvl="1" indent="-342900"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143116"/>
            <a:ext cx="485658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/>
          <a:lstStyle/>
          <a:p>
            <a:pPr marL="342900" lvl="1" indent="-342900"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en-US" sz="2000">
                <a:latin typeface="微软雅黑" pitchFamily="34" charset="-122"/>
                <a:ea typeface="微软雅黑" pitchFamily="34" charset="-122"/>
              </a:rPr>
              <a:t>目录下创建包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com.ajax.entity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en-US" sz="2000">
                <a:latin typeface="微软雅黑" pitchFamily="34" charset="-122"/>
                <a:ea typeface="微软雅黑" pitchFamily="34" charset="-122"/>
              </a:rPr>
              <a:t>在该包下创建一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个实体</a:t>
            </a:r>
            <a:r>
              <a:rPr lang="en-US" altLang="en-US" sz="2000">
                <a:latin typeface="微软雅黑" pitchFamily="34" charset="-122"/>
                <a:ea typeface="微软雅黑" pitchFamily="34" charset="-122"/>
              </a:rPr>
              <a:t>类Customer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，包含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username, age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57242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9.4.5 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如何解析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/>
          <a:lstStyle/>
          <a:p>
            <a:pPr marL="342900" lvl="1" indent="-342900">
              <a:lnSpc>
                <a:spcPts val="3000"/>
              </a:lnSpc>
              <a:buClr>
                <a:srgbClr val="00CC00"/>
              </a:buClr>
              <a:buFont typeface="Wingdings" pitchFamily="2" charset="2"/>
              <a:buChar char="l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.创建测试类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TestJson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，构造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Customer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实体对象，打印输出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格式字符串。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80200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9.1.2 Web1.0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484" name="Picture 4" descr="http://info-database.csdn.net/Upload/2007-08-24/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500726" cy="2428892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196975"/>
            <a:ext cx="8353425" cy="535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/>
              <a:t>Web1.0</a:t>
            </a:r>
            <a:r>
              <a:rPr lang="zh-CN" altLang="en-US" sz="3200"/>
              <a:t>时代，网页采用同步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交互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用户提交请求后，等待服务端返回结果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服务端返回结果后，刷新整个页面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页面内容较多时，响应等待时间较长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200">
                <a:solidFill>
                  <a:srgbClr val="FF0000"/>
                </a:solidFill>
              </a:rPr>
              <a:t>页面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改变部分数据，却需要刷新整个页面，体验很差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75687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9.4.6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用户列表查询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76350"/>
            <a:ext cx="7499350" cy="5248275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需求说明：</a:t>
            </a:r>
            <a:endParaRPr lang="en-US" altLang="zh-CN"/>
          </a:p>
          <a:p>
            <a:pPr>
              <a:buFontTx/>
              <a:buBlip>
                <a:blip r:embed="rId2"/>
              </a:buBlip>
            </a:pPr>
            <a:endParaRPr lang="zh-CN" altLang="en-US"/>
          </a:p>
          <a:p>
            <a:pPr lvl="1"/>
            <a:r>
              <a:rPr lang="zh-CN" altLang="en-US" sz="2600"/>
              <a:t>创建一个用户列表显示页面</a:t>
            </a:r>
            <a:r>
              <a:rPr lang="en-US" altLang="zh-CN" sz="2600"/>
              <a:t>userlist.jsp</a:t>
            </a:r>
            <a:r>
              <a:rPr lang="zh-CN" altLang="en-US" sz="2600"/>
              <a:t>，显示用户名、年龄、手机号、地址</a:t>
            </a:r>
            <a:endParaRPr lang="en-US" altLang="zh-CN" sz="2600"/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Jquery + Ajax + JSON</a:t>
            </a:r>
          </a:p>
          <a:p>
            <a:pPr lvl="1"/>
            <a:r>
              <a:rPr lang="zh-CN" altLang="en-US" sz="2600"/>
              <a:t>访问页面时，异步请求后台</a:t>
            </a:r>
            <a:r>
              <a:rPr lang="en-US" altLang="zh-CN" sz="2600"/>
              <a:t>servlet</a:t>
            </a:r>
            <a:r>
              <a:rPr lang="zh-CN" altLang="en-US" sz="2600"/>
              <a:t>，查询出所有用户信息，并把结果数据以</a:t>
            </a:r>
            <a:r>
              <a:rPr lang="en-US" altLang="zh-CN" sz="2600"/>
              <a:t>JSON</a:t>
            </a:r>
            <a:r>
              <a:rPr lang="zh-CN" altLang="en-US" sz="2600"/>
              <a:t>格式返回页面，进行显示</a:t>
            </a:r>
            <a:endParaRPr lang="en-US" altLang="zh-CN" sz="2600"/>
          </a:p>
          <a:p>
            <a:pPr lvl="1"/>
            <a:r>
              <a:rPr lang="zh-CN" altLang="en-US" sz="2600"/>
              <a:t>以“用户名”作为查询条件，以</a:t>
            </a:r>
            <a:r>
              <a:rPr lang="en-US" altLang="zh-CN" sz="2600"/>
              <a:t>JSON</a:t>
            </a:r>
            <a:r>
              <a:rPr lang="zh-CN" altLang="en-US" sz="2600"/>
              <a:t>格式传递到后台进行模糊匹配</a:t>
            </a:r>
          </a:p>
          <a:p>
            <a:pPr lvl="1"/>
            <a:endParaRPr lang="zh-CN" altLang="en-US"/>
          </a:p>
        </p:txBody>
      </p:sp>
      <p:pic>
        <p:nvPicPr>
          <p:cNvPr id="25604" name="Picture 4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2684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时间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881063"/>
            <a:ext cx="2179638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>
            <a:spLocks noChangeArrowheads="1"/>
          </p:cNvSpPr>
          <p:nvPr/>
        </p:nvSpPr>
        <p:spPr bwMode="auto">
          <a:xfrm>
            <a:off x="7015163" y="1395413"/>
            <a:ext cx="1211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实践时间：</a:t>
            </a:r>
          </a:p>
          <a:p>
            <a:r>
              <a:rPr lang="en-US" altLang="zh-CN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40</a:t>
            </a:r>
            <a:r>
              <a:rPr lang="zh-CN" altLang="en-US" sz="16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</a:t>
            </a: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/>
          <a:lstStyle/>
          <a:p>
            <a:pPr algn="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pic>
        <p:nvPicPr>
          <p:cNvPr id="26628" name="Picture 4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0525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75" y="1857365"/>
            <a:ext cx="771527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Ajax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都包括哪些技术？核心对象是什么</a:t>
            </a: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Ajax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核心对象的常用方法有哪些？常用属性呢</a:t>
            </a: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</a:pP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Jquery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中常用的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ajax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请求方法有哪些</a:t>
            </a: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提交给服务器的数据是通过哪个属性设置的</a:t>
            </a: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服务器返回的数据从哪里获取</a:t>
            </a: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的数据格式</a:t>
            </a: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在前台和后台该如何解析</a:t>
            </a: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endParaRPr lang="en-US" altLang="zh-CN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l"/>
            </a:pP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9.1.3 Web 2.0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08050"/>
            <a:ext cx="7319962" cy="25923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Web 2.0</a:t>
            </a:r>
            <a:r>
              <a:rPr lang="zh-CN" altLang="en-US"/>
              <a:t>的特点</a:t>
            </a:r>
          </a:p>
          <a:p>
            <a:pPr lvl="1"/>
            <a:r>
              <a:rPr lang="zh-CN" altLang="en-US"/>
              <a:t>用户贡献内容 </a:t>
            </a:r>
          </a:p>
          <a:p>
            <a:pPr lvl="1"/>
            <a:r>
              <a:rPr lang="zh-CN" altLang="en-US"/>
              <a:t>内容聚合</a:t>
            </a:r>
            <a:r>
              <a:rPr lang="en-US" altLang="zh-CN"/>
              <a:t>RSS </a:t>
            </a:r>
            <a:endParaRPr lang="zh-CN" altLang="en-US"/>
          </a:p>
          <a:p>
            <a:pPr lvl="1"/>
            <a:r>
              <a:rPr lang="zh-CN" altLang="en-US"/>
              <a:t>更丰富的“用户体验”  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348038" y="2708275"/>
            <a:ext cx="5616575" cy="3652838"/>
            <a:chOff x="2109" y="1298"/>
            <a:chExt cx="3538" cy="2437"/>
          </a:xfrm>
        </p:grpSpPr>
        <p:pic>
          <p:nvPicPr>
            <p:cNvPr id="8205" name="Picture 21" descr="ajax_goog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09" y="1298"/>
              <a:ext cx="3538" cy="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8206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13" y="3158"/>
              <a:ext cx="744" cy="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</p:spPr>
        </p:pic>
      </p:grpSp>
      <p:pic>
        <p:nvPicPr>
          <p:cNvPr id="489492" name="Picture 20" descr="web1vsweb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068638"/>
            <a:ext cx="2355850" cy="267493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</p:pic>
      <p:sp>
        <p:nvSpPr>
          <p:cNvPr id="489495" name="AutoShape 23"/>
          <p:cNvSpPr>
            <a:spLocks noChangeArrowheads="1"/>
          </p:cNvSpPr>
          <p:nvPr/>
        </p:nvSpPr>
        <p:spPr bwMode="auto">
          <a:xfrm>
            <a:off x="5334000" y="5716588"/>
            <a:ext cx="1254125" cy="398462"/>
          </a:xfrm>
          <a:prstGeom prst="wedgeRoundRectCallout">
            <a:avLst>
              <a:gd name="adj1" fmla="val -66708"/>
              <a:gd name="adj2" fmla="val -125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内容聚合</a:t>
            </a:r>
          </a:p>
        </p:txBody>
      </p:sp>
      <p:sp>
        <p:nvSpPr>
          <p:cNvPr id="489496" name="Rectangle 24"/>
          <p:cNvSpPr>
            <a:spLocks noChangeArrowheads="1"/>
          </p:cNvSpPr>
          <p:nvPr/>
        </p:nvSpPr>
        <p:spPr bwMode="auto">
          <a:xfrm>
            <a:off x="4859338" y="3797300"/>
            <a:ext cx="2592387" cy="13589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3492500" y="5145088"/>
            <a:ext cx="1727200" cy="10191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9" name="Rectangle 27"/>
          <p:cNvSpPr>
            <a:spLocks noChangeArrowheads="1"/>
          </p:cNvSpPr>
          <p:nvPr/>
        </p:nvSpPr>
        <p:spPr bwMode="auto">
          <a:xfrm>
            <a:off x="6948488" y="5416550"/>
            <a:ext cx="1798637" cy="74771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0" name="AutoShape 28"/>
          <p:cNvSpPr>
            <a:spLocks noChangeArrowheads="1"/>
          </p:cNvSpPr>
          <p:nvPr/>
        </p:nvSpPr>
        <p:spPr bwMode="auto">
          <a:xfrm>
            <a:off x="6732588" y="4273550"/>
            <a:ext cx="2232025" cy="990600"/>
          </a:xfrm>
          <a:prstGeom prst="wedgeRoundRectCallout">
            <a:avLst>
              <a:gd name="adj1" fmla="val -35991"/>
              <a:gd name="adj2" fmla="val 90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每个小“窗口”可以关闭、最小化和进行个性化设置</a:t>
            </a:r>
          </a:p>
        </p:txBody>
      </p:sp>
      <p:sp>
        <p:nvSpPr>
          <p:cNvPr id="489501" name="AutoShape 29"/>
          <p:cNvSpPr>
            <a:spLocks noChangeArrowheads="1"/>
          </p:cNvSpPr>
          <p:nvPr/>
        </p:nvSpPr>
        <p:spPr bwMode="auto">
          <a:xfrm>
            <a:off x="4067175" y="1773238"/>
            <a:ext cx="4932363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prstShdw prst="shdw17" dist="63500" dir="2212194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所有操作都是在</a:t>
            </a:r>
            <a:r>
              <a:rPr lang="zh-CN" altLang="en-US" sz="2000" b="1">
                <a:solidFill>
                  <a:srgbClr val="0000FF"/>
                </a:solidFill>
                <a:ea typeface="黑体" pitchFamily="2" charset="-122"/>
              </a:rPr>
              <a:t>不刷新</a:t>
            </a:r>
            <a:r>
              <a:rPr lang="zh-CN" altLang="en-US" b="1">
                <a:ea typeface="黑体" pitchFamily="2" charset="-122"/>
              </a:rPr>
              <a:t>窗口的情况下完成的</a:t>
            </a:r>
          </a:p>
        </p:txBody>
      </p:sp>
      <p:sp>
        <p:nvSpPr>
          <p:cNvPr id="489494" name="AutoShape 22"/>
          <p:cNvSpPr>
            <a:spLocks noChangeArrowheads="1"/>
          </p:cNvSpPr>
          <p:nvPr/>
        </p:nvSpPr>
        <p:spPr bwMode="auto">
          <a:xfrm>
            <a:off x="5508625" y="3378200"/>
            <a:ext cx="1296988" cy="398463"/>
          </a:xfrm>
          <a:prstGeom prst="wedgeRoundRectCallout">
            <a:avLst>
              <a:gd name="adj1" fmla="val -44370"/>
              <a:gd name="adj2" fmla="val 117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自动补全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5" grpId="0" animBg="1"/>
      <p:bldP spid="489496" grpId="0" animBg="1"/>
      <p:bldP spid="489497" grpId="0" animBg="1"/>
      <p:bldP spid="489499" grpId="0" animBg="1"/>
      <p:bldP spid="489500" grpId="0" animBg="1"/>
      <p:bldP spid="4895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83" name="Picture 7" descr="图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636838"/>
            <a:ext cx="4886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9.1.3 Web 2.0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无刷新：不刷新整个页面，只刷新局部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无刷新的好处</a:t>
            </a:r>
          </a:p>
          <a:p>
            <a:pPr lvl="1"/>
            <a:r>
              <a:rPr lang="zh-CN" altLang="en-US"/>
              <a:t>只更新部分页面，有效利用带宽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3035300" y="3429000"/>
            <a:ext cx="2232025" cy="14398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2" name="AutoShape 6"/>
          <p:cNvSpPr>
            <a:spLocks noChangeArrowheads="1"/>
          </p:cNvSpPr>
          <p:nvPr/>
        </p:nvSpPr>
        <p:spPr bwMode="auto">
          <a:xfrm>
            <a:off x="4572000" y="2852738"/>
            <a:ext cx="2508250" cy="693737"/>
          </a:xfrm>
          <a:prstGeom prst="wedgeRoundRectCallout">
            <a:avLst>
              <a:gd name="adj1" fmla="val -33037"/>
              <a:gd name="adj2" fmla="val 995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>
                <a:ea typeface="黑体" pitchFamily="2" charset="-122"/>
              </a:rPr>
              <a:t>只是登录，没必要刷新“庞大”的页面。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animBg="1"/>
      <p:bldP spid="5621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9.1.3 Web 2.0 - AJAX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353425" cy="535463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Ajax</a:t>
            </a:r>
            <a:r>
              <a:rPr lang="zh-CN" altLang="en-US"/>
              <a:t>：只刷新局部页面的异步交互技术</a:t>
            </a:r>
          </a:p>
          <a:p>
            <a:pPr lvl="1"/>
            <a:endParaRPr lang="zh-CN" altLang="en-US" sz="28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r>
              <a:rPr lang="zh-CN" altLang="en-US" sz="2200"/>
              <a:t>它不是一种新的编程语言，而是</a:t>
            </a:r>
            <a:r>
              <a:rPr lang="en-US" altLang="zh-CN" sz="2200"/>
              <a:t>JS+XML+</a:t>
            </a:r>
            <a:r>
              <a:rPr lang="zh-CN" altLang="en-US" sz="2200"/>
              <a:t>异步的交互技术</a:t>
            </a:r>
            <a:endParaRPr lang="en-US" altLang="zh-CN" sz="2200"/>
          </a:p>
          <a:p>
            <a:pPr lvl="1"/>
            <a:r>
              <a:rPr lang="en-US" altLang="zh-CN" sz="2200"/>
              <a:t>JavaScript</a:t>
            </a:r>
            <a:r>
              <a:rPr lang="zh-CN" altLang="en-US" sz="2200"/>
              <a:t>：更新网页局部的脚本代码</a:t>
            </a:r>
          </a:p>
          <a:p>
            <a:pPr lvl="1"/>
            <a:r>
              <a:rPr lang="en-US" altLang="zh-CN" sz="2200"/>
              <a:t>XML</a:t>
            </a:r>
            <a:r>
              <a:rPr lang="zh-CN" altLang="en-US" sz="2200"/>
              <a:t>：一般用于请求数据和响应数据的封装</a:t>
            </a:r>
          </a:p>
          <a:p>
            <a:pPr lvl="1"/>
            <a:r>
              <a:rPr lang="en-US" altLang="zh-CN" sz="2200" err="1">
                <a:solidFill>
                  <a:srgbClr val="FF0000"/>
                </a:solidFill>
              </a:rPr>
              <a:t>XMLHttpRequest</a:t>
            </a:r>
            <a:r>
              <a:rPr lang="zh-CN" altLang="en-US" sz="2200">
                <a:solidFill>
                  <a:srgbClr val="FF0000"/>
                </a:solidFill>
              </a:rPr>
              <a:t>对象：发送请求到服务器并获得返回结果</a:t>
            </a:r>
          </a:p>
          <a:p>
            <a:pPr lvl="1"/>
            <a:r>
              <a:rPr lang="en-US" altLang="zh-CN" sz="2200"/>
              <a:t>CSS</a:t>
            </a:r>
            <a:r>
              <a:rPr lang="zh-CN" altLang="en-US" sz="2200"/>
              <a:t>：美化页面样式</a:t>
            </a:r>
          </a:p>
          <a:p>
            <a:pPr lvl="1"/>
            <a:r>
              <a:rPr lang="zh-CN" altLang="en-US" sz="2200"/>
              <a:t>异步：发送请求后不等返回结果，由回调函数处理结果</a:t>
            </a:r>
          </a:p>
        </p:txBody>
      </p:sp>
      <p:sp>
        <p:nvSpPr>
          <p:cNvPr id="491546" name="AutoShape 26"/>
          <p:cNvSpPr>
            <a:spLocks noChangeArrowheads="1"/>
          </p:cNvSpPr>
          <p:nvPr/>
        </p:nvSpPr>
        <p:spPr bwMode="auto">
          <a:xfrm>
            <a:off x="6877050" y="4724400"/>
            <a:ext cx="2087563" cy="398463"/>
          </a:xfrm>
          <a:prstGeom prst="wedgeRoundRectCallout">
            <a:avLst>
              <a:gd name="adj1" fmla="val -40569"/>
              <a:gd name="adj2" fmla="val 117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en-US" altLang="zh-CN" b="1">
                <a:ea typeface="黑体" pitchFamily="2" charset="-122"/>
              </a:rPr>
              <a:t>Ajax</a:t>
            </a:r>
            <a:r>
              <a:rPr lang="zh-CN" altLang="en-US" b="1">
                <a:ea typeface="黑体" pitchFamily="2" charset="-122"/>
              </a:rPr>
              <a:t>技术的核心</a:t>
            </a:r>
          </a:p>
        </p:txBody>
      </p:sp>
      <p:pic>
        <p:nvPicPr>
          <p:cNvPr id="43010" name="Picture 2" descr="http://info-database.csdn.net/Upload/2007-08-24/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6000792" cy="20238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5175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9.2.1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XMLHttpRequest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827088" y="1196975"/>
            <a:ext cx="79311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黑体" pitchFamily="2" charset="-122"/>
              </a:rPr>
              <a:t>JavaScript</a:t>
            </a:r>
            <a:r>
              <a:rPr lang="zh-CN" altLang="en-US" sz="2800" b="1">
                <a:ea typeface="黑体" pitchFamily="2" charset="-122"/>
              </a:rPr>
              <a:t>对象</a:t>
            </a:r>
            <a:r>
              <a:rPr lang="en-US" altLang="zh-CN" sz="2800" b="1">
                <a:ea typeface="黑体" pitchFamily="2" charset="-122"/>
              </a:rPr>
              <a:t>XMLHttpRequest</a:t>
            </a:r>
            <a:r>
              <a:rPr lang="zh-CN" altLang="en-US" sz="2800" b="1">
                <a:ea typeface="黑体" pitchFamily="2" charset="-122"/>
              </a:rPr>
              <a:t>是整个</a:t>
            </a:r>
            <a:r>
              <a:rPr lang="en-US" altLang="zh-CN" sz="2800" b="1">
                <a:ea typeface="黑体" pitchFamily="2" charset="-122"/>
              </a:rPr>
              <a:t>Ajax</a:t>
            </a:r>
            <a:r>
              <a:rPr lang="zh-CN" altLang="en-US" sz="2800" b="1">
                <a:ea typeface="黑体" pitchFamily="2" charset="-122"/>
              </a:rPr>
              <a:t>技术的核心，它提供了异步发送请求的能力 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Blip>
                <a:blip r:embed="rId3"/>
              </a:buBlip>
            </a:pPr>
            <a:endParaRPr lang="zh-CN" altLang="en-US" sz="1200" b="1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ea typeface="黑体" pitchFamily="2" charset="-122"/>
              </a:rPr>
              <a:t>常用方法 </a:t>
            </a:r>
          </a:p>
        </p:txBody>
      </p:sp>
      <p:graphicFrame>
        <p:nvGraphicFramePr>
          <p:cNvPr id="538726" name="Group 102"/>
          <p:cNvGraphicFramePr>
            <a:graphicFrameLocks noGrp="1"/>
          </p:cNvGraphicFramePr>
          <p:nvPr>
            <p:ph idx="1"/>
          </p:nvPr>
        </p:nvGraphicFramePr>
        <p:xfrm>
          <a:off x="1258888" y="2924175"/>
          <a:ext cx="7561262" cy="3669348"/>
        </p:xfrm>
        <a:graphic>
          <a:graphicData uri="http://schemas.openxmlformats.org/drawingml/2006/table">
            <a:tbl>
              <a:tblPr/>
              <a:tblGrid>
                <a:gridCol w="33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open(method,URL,async)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建立与服务器的连接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method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参数指定请求的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方法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典型的值是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GET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URL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参数指定请求的地址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async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参数指定是否使用异步请求，其值为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send(content)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发送请求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content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参数指定请求的参数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setRequestHeader(header,value)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设置请求的头信息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2578</Words>
  <Application>Microsoft Office PowerPoint</Application>
  <PresentationFormat>全屏显示(4:3)</PresentationFormat>
  <Paragraphs>588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黑体</vt:lpstr>
      <vt:lpstr>楷体_GB2312</vt:lpstr>
      <vt:lpstr>宋体</vt:lpstr>
      <vt:lpstr>微软雅黑</vt:lpstr>
      <vt:lpstr>Arial</vt:lpstr>
      <vt:lpstr>Calibri</vt:lpstr>
      <vt:lpstr>Wingdings</vt:lpstr>
      <vt:lpstr>Office 主题</vt:lpstr>
      <vt:lpstr>第09章</vt:lpstr>
      <vt:lpstr>本章内容</vt:lpstr>
      <vt:lpstr>PowerPoint 演示文稿</vt:lpstr>
      <vt:lpstr>9.1.1 互联网革命</vt:lpstr>
      <vt:lpstr>9.1.2 Web1.0</vt:lpstr>
      <vt:lpstr>9.1.3 Web 2.0 </vt:lpstr>
      <vt:lpstr>9.1.3 Web 2.0</vt:lpstr>
      <vt:lpstr>9.1.3 Web 2.0 - AJAX</vt:lpstr>
      <vt:lpstr>9.2.1 XMLHttpRequest</vt:lpstr>
      <vt:lpstr>9.2.1 XMLHttpRequest</vt:lpstr>
      <vt:lpstr>9.2.1 XMLHttpRequest </vt:lpstr>
      <vt:lpstr>9.2.2 Ajax验证用户名 </vt:lpstr>
      <vt:lpstr>9.2.2 Ajax验证用户名</vt:lpstr>
      <vt:lpstr>9.2.2 Ajax验证用户名</vt:lpstr>
      <vt:lpstr>9.2.2 Ajax验证用户名</vt:lpstr>
      <vt:lpstr>9.2.2 Ajax验证用户名</vt:lpstr>
      <vt:lpstr>9.2.3 练习——Ajax加载下拉框 </vt:lpstr>
      <vt:lpstr>PowerPoint 演示文稿</vt:lpstr>
      <vt:lpstr>9.3.1 Jquery中的AJAX</vt:lpstr>
      <vt:lpstr>9.3.2 load()方法</vt:lpstr>
      <vt:lpstr>9.3.2 load()方法</vt:lpstr>
      <vt:lpstr>9.3.3 get()和post()方法</vt:lpstr>
      <vt:lpstr>9.3.3 验证手机号 </vt:lpstr>
      <vt:lpstr>9.3.3 验证手机号 </vt:lpstr>
      <vt:lpstr>9.3.3 验证手机号 </vt:lpstr>
      <vt:lpstr>9.3.4 ajax()方法</vt:lpstr>
      <vt:lpstr>9.3.4使用Ajax实现自动提示功能</vt:lpstr>
      <vt:lpstr>9.3.4 练习——实现搜索框自动提示 </vt:lpstr>
      <vt:lpstr>9.3.4使用Ajax实现自动提示功能</vt:lpstr>
      <vt:lpstr>9.3.4使用Ajax实现自动提示功能</vt:lpstr>
      <vt:lpstr>9.3.4使用Ajax实现自动提示功能</vt:lpstr>
      <vt:lpstr>9.3.4使用Ajax实现自动提示功能</vt:lpstr>
      <vt:lpstr>9.3.4使用Ajax实现自动提示功能</vt:lpstr>
      <vt:lpstr>9.3.4使用Ajax实现自动提示功能</vt:lpstr>
      <vt:lpstr>9.3.4使用Ajax实现自动提示功能</vt:lpstr>
      <vt:lpstr>PowerPoint 演示文稿</vt:lpstr>
      <vt:lpstr>9.4.1 JSON简介</vt:lpstr>
      <vt:lpstr>9.4.2 JSON基本语法</vt:lpstr>
      <vt:lpstr>9.4.2 JSON基本语法</vt:lpstr>
      <vt:lpstr>9.4.2 JSON基本语法</vt:lpstr>
      <vt:lpstr>9.4.3 JavaScript如何解析JSON</vt:lpstr>
      <vt:lpstr>9.4.4 jquery获取JSON数据</vt:lpstr>
      <vt:lpstr>9.4.5 Java如何解析JSON</vt:lpstr>
      <vt:lpstr>9.4.5 Java如何解析JSON</vt:lpstr>
      <vt:lpstr>9.4.5 Java如何解析JSON</vt:lpstr>
      <vt:lpstr>9.4.5 Java如何解析JSON</vt:lpstr>
      <vt:lpstr>9.4.5 Java如何解析JSON</vt:lpstr>
      <vt:lpstr>9.4.5 Java如何解析JSON</vt:lpstr>
      <vt:lpstr>9.4.5 Java如何解析JSON</vt:lpstr>
      <vt:lpstr>9.4.6 练习——用户列表查询 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第05章</dc:title>
  <dc:creator>Administrator</dc:creator>
  <cp:lastModifiedBy>田利</cp:lastModifiedBy>
  <cp:revision>449</cp:revision>
  <dcterms:created xsi:type="dcterms:W3CDTF">2017-04-14T02:13:26Z</dcterms:created>
  <dcterms:modified xsi:type="dcterms:W3CDTF">2017-05-25T07:06:36Z</dcterms:modified>
</cp:coreProperties>
</file>