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94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5" r:id="rId13"/>
    <p:sldId id="288" r:id="rId14"/>
    <p:sldId id="296" r:id="rId15"/>
    <p:sldId id="313" r:id="rId16"/>
    <p:sldId id="314" r:id="rId17"/>
    <p:sldId id="315" r:id="rId18"/>
    <p:sldId id="289" r:id="rId19"/>
    <p:sldId id="290" r:id="rId20"/>
    <p:sldId id="291" r:id="rId21"/>
    <p:sldId id="292" r:id="rId22"/>
    <p:sldId id="293" r:id="rId23"/>
    <p:sldId id="286" r:id="rId24"/>
    <p:sldId id="258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77"/>
  </p:normalViewPr>
  <p:slideViewPr>
    <p:cSldViewPr showGuides="1">
      <p:cViewPr varScale="1">
        <p:scale>
          <a:sx n="71" d="100"/>
          <a:sy n="71" d="100"/>
        </p:scale>
        <p:origin x="584" y="44"/>
      </p:cViewPr>
      <p:guideLst>
        <p:guide orient="horz" pos="2182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ADCCA-8253-4105-A634-0C1E0459C03F}" type="doc">
      <dgm:prSet loTypeId="urn:microsoft.com/office/officeart/2005/8/layout/vList6" loCatId="list" qsTypeId="urn:microsoft.com/office/officeart/2005/8/quickstyle/simple5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9ACBF248-6A21-45DC-BA79-567734C1D0C6}">
      <dgm:prSet phldrT="[文本]" custT="1"/>
      <dgm:spPr/>
      <dgm:t>
        <a:bodyPr/>
        <a:lstStyle/>
        <a:p>
          <a:r>
            <a: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理论</a:t>
          </a:r>
        </a:p>
      </dgm:t>
    </dgm:pt>
    <dgm:pt modelId="{D28751E3-C7DA-43D0-8296-E90134B457D3}" type="par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00FDFE39-46A5-40A2-B9E4-5CB202FE8CDD}" type="sib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CA1C7C36-7D42-41BD-B8F3-6D87B1C0EFEC}">
      <dgm:prSet phldrT="[文本]" custT="1"/>
      <dgm:spPr/>
      <dgm:t>
        <a:bodyPr anchor="ctr"/>
        <a:lstStyle/>
        <a:p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Request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对象</a:t>
          </a:r>
          <a:endParaRPr lang="zh-CN" altLang="en-US" sz="2000" b="0" dirty="0">
            <a:latin typeface="+mn-ea"/>
            <a:ea typeface="+mn-ea"/>
          </a:endParaRPr>
        </a:p>
      </dgm:t>
    </dgm:pt>
    <dgm:pt modelId="{004E8728-1EC0-4AD5-91A1-4A75062838CE}" type="par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1B8BA2EF-0EE2-4F26-A98A-54681EBB23C7}" type="sib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EBAE87CD-AC39-4131-BCC4-56549EA5FEAB}">
      <dgm:prSet phldrT="[文本]" custT="1"/>
      <dgm:spPr/>
      <dgm:t>
        <a:bodyPr/>
        <a:lstStyle/>
        <a:p>
          <a:r>
            <a: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实践</a:t>
          </a:r>
        </a:p>
      </dgm:t>
    </dgm:pt>
    <dgm:pt modelId="{CF019B95-5BE2-4BE9-B3F0-74373861AC5E}" type="par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DA195C88-EAF4-4F47-A154-6A3C19B42F3A}" type="sib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24D683F1-4623-43DA-A45D-DC00ED1F5673}">
      <dgm:prSet phldrT="[文本]" custT="1"/>
      <dgm:spPr/>
      <dgm:t>
        <a:bodyPr anchor="ctr"/>
        <a:lstStyle/>
        <a:p>
          <a:r>
            <a:rPr lang="zh-CN" altLang="en-US" sz="2000" b="1">
              <a:latin typeface="+mn-ea"/>
              <a:ea typeface="+mn-ea"/>
            </a:rPr>
            <a:t>实现注册功能</a:t>
          </a:r>
          <a:endParaRPr lang="zh-CN" altLang="en-US" sz="2000" b="1" dirty="0">
            <a:latin typeface="+mn-ea"/>
            <a:ea typeface="+mn-ea"/>
          </a:endParaRPr>
        </a:p>
      </dgm:t>
    </dgm:pt>
    <dgm:pt modelId="{BA3AE170-E75A-4C3F-A9C1-F609C7291658}" type="parTrans" cxnId="{63E6C346-15BB-4FFB-99AF-F8D2C6641108}">
      <dgm:prSet/>
      <dgm:spPr/>
      <dgm:t>
        <a:bodyPr/>
        <a:lstStyle/>
        <a:p>
          <a:endParaRPr lang="zh-CN" altLang="en-US"/>
        </a:p>
      </dgm:t>
    </dgm:pt>
    <dgm:pt modelId="{F589EC50-F3BC-4282-9BEC-DCA58D94578B}" type="sibTrans" cxnId="{63E6C346-15BB-4FFB-99AF-F8D2C6641108}">
      <dgm:prSet/>
      <dgm:spPr/>
      <dgm:t>
        <a:bodyPr/>
        <a:lstStyle/>
        <a:p>
          <a:endParaRPr lang="zh-CN" altLang="en-US"/>
        </a:p>
      </dgm:t>
    </dgm:pt>
    <dgm:pt modelId="{E0C6A232-F85D-4BE1-9B22-DB18AEFA5C6D}" type="pres">
      <dgm:prSet presAssocID="{13CADCCA-8253-4105-A634-0C1E0459C03F}" presName="Name0" presStyleCnt="0">
        <dgm:presLayoutVars>
          <dgm:dir/>
          <dgm:animLvl val="lvl"/>
          <dgm:resizeHandles/>
        </dgm:presLayoutVars>
      </dgm:prSet>
      <dgm:spPr/>
    </dgm:pt>
    <dgm:pt modelId="{8DD78370-D06D-4097-B2B0-1D5693F5FE02}" type="pres">
      <dgm:prSet presAssocID="{9ACBF248-6A21-45DC-BA79-567734C1D0C6}" presName="linNode" presStyleCnt="0"/>
      <dgm:spPr/>
    </dgm:pt>
    <dgm:pt modelId="{E14B3DFD-BAE3-4803-899F-1CFBEA2F1143}" type="pres">
      <dgm:prSet presAssocID="{9ACBF248-6A21-45DC-BA79-567734C1D0C6}" presName="parentShp" presStyleLbl="node1" presStyleIdx="0" presStyleCnt="2">
        <dgm:presLayoutVars>
          <dgm:bulletEnabled val="1"/>
        </dgm:presLayoutVars>
      </dgm:prSet>
      <dgm:spPr/>
    </dgm:pt>
    <dgm:pt modelId="{6A4BD632-934E-41B1-B411-7C9B63345580}" type="pres">
      <dgm:prSet presAssocID="{9ACBF248-6A21-45DC-BA79-567734C1D0C6}" presName="childShp" presStyleLbl="bgAccFollowNode1" presStyleIdx="0" presStyleCnt="2">
        <dgm:presLayoutVars>
          <dgm:bulletEnabled val="1"/>
        </dgm:presLayoutVars>
      </dgm:prSet>
      <dgm:spPr/>
    </dgm:pt>
    <dgm:pt modelId="{1C1D1AC4-29FD-4268-A97B-3322471341A5}" type="pres">
      <dgm:prSet presAssocID="{00FDFE39-46A5-40A2-B9E4-5CB202FE8CDD}" presName="spacing" presStyleCnt="0"/>
      <dgm:spPr/>
    </dgm:pt>
    <dgm:pt modelId="{F18D90C1-D2F4-476B-8326-F1E487229F85}" type="pres">
      <dgm:prSet presAssocID="{EBAE87CD-AC39-4131-BCC4-56549EA5FEAB}" presName="linNode" presStyleCnt="0"/>
      <dgm:spPr/>
    </dgm:pt>
    <dgm:pt modelId="{74ECDE33-C338-4A00-B8B3-04A4AF35A45D}" type="pres">
      <dgm:prSet presAssocID="{EBAE87CD-AC39-4131-BCC4-56549EA5FEAB}" presName="parentShp" presStyleLbl="node1" presStyleIdx="1" presStyleCnt="2">
        <dgm:presLayoutVars>
          <dgm:bulletEnabled val="1"/>
        </dgm:presLayoutVars>
      </dgm:prSet>
      <dgm:spPr/>
    </dgm:pt>
    <dgm:pt modelId="{53CAE161-CE2A-46D2-8D85-2A5A64094FCD}" type="pres">
      <dgm:prSet presAssocID="{EBAE87CD-AC39-4131-BCC4-56549EA5FEAB}" presName="childShp" presStyleLbl="bgAccFollowNode1" presStyleIdx="1" presStyleCnt="2" custLinFactNeighborX="1012">
        <dgm:presLayoutVars>
          <dgm:bulletEnabled val="1"/>
        </dgm:presLayoutVars>
      </dgm:prSet>
      <dgm:spPr/>
    </dgm:pt>
  </dgm:ptLst>
  <dgm:cxnLst>
    <dgm:cxn modelId="{E20D9702-9C92-4944-B4A9-88F170A9A61A}" srcId="{9ACBF248-6A21-45DC-BA79-567734C1D0C6}" destId="{CA1C7C36-7D42-41BD-B8F3-6D87B1C0EFEC}" srcOrd="0" destOrd="0" parTransId="{004E8728-1EC0-4AD5-91A1-4A75062838CE}" sibTransId="{1B8BA2EF-0EE2-4F26-A98A-54681EBB23C7}"/>
    <dgm:cxn modelId="{74822E03-2A5B-4973-ADB2-44E00CBDDF42}" type="presOf" srcId="{CA1C7C36-7D42-41BD-B8F3-6D87B1C0EFEC}" destId="{6A4BD632-934E-41B1-B411-7C9B63345580}" srcOrd="0" destOrd="0" presId="urn:microsoft.com/office/officeart/2005/8/layout/vList6"/>
    <dgm:cxn modelId="{385D9F23-8524-4902-A2FC-2B9EBAFD9062}" type="presOf" srcId="{9ACBF248-6A21-45DC-BA79-567734C1D0C6}" destId="{E14B3DFD-BAE3-4803-899F-1CFBEA2F1143}" srcOrd="0" destOrd="0" presId="urn:microsoft.com/office/officeart/2005/8/layout/vList6"/>
    <dgm:cxn modelId="{63E6C346-15BB-4FFB-99AF-F8D2C6641108}" srcId="{EBAE87CD-AC39-4131-BCC4-56549EA5FEAB}" destId="{24D683F1-4623-43DA-A45D-DC00ED1F5673}" srcOrd="0" destOrd="0" parTransId="{BA3AE170-E75A-4C3F-A9C1-F609C7291658}" sibTransId="{F589EC50-F3BC-4282-9BEC-DCA58D94578B}"/>
    <dgm:cxn modelId="{811556A9-1DA4-4B11-A6C8-4262B2054131}" srcId="{13CADCCA-8253-4105-A634-0C1E0459C03F}" destId="{9ACBF248-6A21-45DC-BA79-567734C1D0C6}" srcOrd="0" destOrd="0" parTransId="{D28751E3-C7DA-43D0-8296-E90134B457D3}" sibTransId="{00FDFE39-46A5-40A2-B9E4-5CB202FE8CDD}"/>
    <dgm:cxn modelId="{EDED65C5-557C-42AF-9A49-D142B26D6860}" type="presOf" srcId="{13CADCCA-8253-4105-A634-0C1E0459C03F}" destId="{E0C6A232-F85D-4BE1-9B22-DB18AEFA5C6D}" srcOrd="0" destOrd="0" presId="urn:microsoft.com/office/officeart/2005/8/layout/vList6"/>
    <dgm:cxn modelId="{C709B6D3-7EB8-4505-BBC9-AA659FC44F7F}" type="presOf" srcId="{EBAE87CD-AC39-4131-BCC4-56549EA5FEAB}" destId="{74ECDE33-C338-4A00-B8B3-04A4AF35A45D}" srcOrd="0" destOrd="0" presId="urn:microsoft.com/office/officeart/2005/8/layout/vList6"/>
    <dgm:cxn modelId="{911522E2-76AB-45B3-B620-BCF3E188EE9F}" type="presOf" srcId="{24D683F1-4623-43DA-A45D-DC00ED1F5673}" destId="{53CAE161-CE2A-46D2-8D85-2A5A64094FCD}" srcOrd="0" destOrd="0" presId="urn:microsoft.com/office/officeart/2005/8/layout/vList6"/>
    <dgm:cxn modelId="{900E24E6-D587-43E7-942D-C450624BE890}" srcId="{13CADCCA-8253-4105-A634-0C1E0459C03F}" destId="{EBAE87CD-AC39-4131-BCC4-56549EA5FEAB}" srcOrd="1" destOrd="0" parTransId="{CF019B95-5BE2-4BE9-B3F0-74373861AC5E}" sibTransId="{DA195C88-EAF4-4F47-A154-6A3C19B42F3A}"/>
    <dgm:cxn modelId="{0D598587-04F7-480F-8575-F76F17FD46FE}" type="presParOf" srcId="{E0C6A232-F85D-4BE1-9B22-DB18AEFA5C6D}" destId="{8DD78370-D06D-4097-B2B0-1D5693F5FE02}" srcOrd="0" destOrd="0" presId="urn:microsoft.com/office/officeart/2005/8/layout/vList6"/>
    <dgm:cxn modelId="{140D7CA8-05B7-45D2-96B0-67E4C65F62FB}" type="presParOf" srcId="{8DD78370-D06D-4097-B2B0-1D5693F5FE02}" destId="{E14B3DFD-BAE3-4803-899F-1CFBEA2F1143}" srcOrd="0" destOrd="0" presId="urn:microsoft.com/office/officeart/2005/8/layout/vList6"/>
    <dgm:cxn modelId="{858F1D0A-B970-4FF1-9630-5709DE1D757C}" type="presParOf" srcId="{8DD78370-D06D-4097-B2B0-1D5693F5FE02}" destId="{6A4BD632-934E-41B1-B411-7C9B63345580}" srcOrd="1" destOrd="0" presId="urn:microsoft.com/office/officeart/2005/8/layout/vList6"/>
    <dgm:cxn modelId="{50098391-6843-4730-A47D-DDDE1A3231E1}" type="presParOf" srcId="{E0C6A232-F85D-4BE1-9B22-DB18AEFA5C6D}" destId="{1C1D1AC4-29FD-4268-A97B-3322471341A5}" srcOrd="1" destOrd="0" presId="urn:microsoft.com/office/officeart/2005/8/layout/vList6"/>
    <dgm:cxn modelId="{1583835D-BA4D-428D-8FB2-0D114819D4F0}" type="presParOf" srcId="{E0C6A232-F85D-4BE1-9B22-DB18AEFA5C6D}" destId="{F18D90C1-D2F4-476B-8326-F1E487229F85}" srcOrd="2" destOrd="0" presId="urn:microsoft.com/office/officeart/2005/8/layout/vList6"/>
    <dgm:cxn modelId="{83C279D5-07AD-435F-9081-4B67438AF97A}" type="presParOf" srcId="{F18D90C1-D2F4-476B-8326-F1E487229F85}" destId="{74ECDE33-C338-4A00-B8B3-04A4AF35A45D}" srcOrd="0" destOrd="0" presId="urn:microsoft.com/office/officeart/2005/8/layout/vList6"/>
    <dgm:cxn modelId="{ABF882E8-3933-4FE9-B708-1B118B945E37}" type="presParOf" srcId="{F18D90C1-D2F4-476B-8326-F1E487229F85}" destId="{53CAE161-CE2A-46D2-8D85-2A5A64094FC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ADCCA-8253-4105-A634-0C1E0459C03F}" type="doc">
      <dgm:prSet loTypeId="urn:microsoft.com/office/officeart/2005/8/layout/vList6" loCatId="list" qsTypeId="urn:microsoft.com/office/officeart/2005/8/quickstyle/simple5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9ACBF248-6A21-45DC-BA79-567734C1D0C6}">
      <dgm:prSet phldrT="[文本]" custT="1"/>
      <dgm:spPr/>
      <dgm:t>
        <a:bodyPr/>
        <a:lstStyle/>
        <a:p>
          <a:r>
            <a: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理论</a:t>
          </a:r>
        </a:p>
      </dgm:t>
    </dgm:pt>
    <dgm:pt modelId="{D28751E3-C7DA-43D0-8296-E90134B457D3}" type="par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00FDFE39-46A5-40A2-B9E4-5CB202FE8CDD}" type="sib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CA1C7C36-7D42-41BD-B8F3-6D87B1C0EFEC}">
      <dgm:prSet phldrT="[文本]" custT="1"/>
      <dgm:spPr/>
      <dgm:t>
        <a:bodyPr anchor="ctr"/>
        <a:lstStyle/>
        <a:p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Response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对象</a:t>
          </a:r>
          <a:endParaRPr lang="zh-CN" altLang="en-US" sz="2000" b="0" dirty="0">
            <a:latin typeface="+mn-ea"/>
            <a:ea typeface="+mn-ea"/>
          </a:endParaRPr>
        </a:p>
      </dgm:t>
    </dgm:pt>
    <dgm:pt modelId="{004E8728-1EC0-4AD5-91A1-4A75062838CE}" type="par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1B8BA2EF-0EE2-4F26-A98A-54681EBB23C7}" type="sib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EBAE87CD-AC39-4131-BCC4-56549EA5FEAB}">
      <dgm:prSet phldrT="[文本]" custT="1"/>
      <dgm:spPr/>
      <dgm:t>
        <a:bodyPr/>
        <a:lstStyle/>
        <a:p>
          <a:r>
            <a: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实践</a:t>
          </a:r>
        </a:p>
      </dgm:t>
    </dgm:pt>
    <dgm:pt modelId="{CF019B95-5BE2-4BE9-B3F0-74373861AC5E}" type="par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DA195C88-EAF4-4F47-A154-6A3C19B42F3A}" type="sib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24D683F1-4623-43DA-A45D-DC00ED1F5673}">
      <dgm:prSet phldrT="[文本]" custT="1"/>
      <dgm:spPr/>
      <dgm:t>
        <a:bodyPr anchor="ctr"/>
        <a:lstStyle/>
        <a:p>
          <a:r>
            <a:rPr lang="zh-CN" altLang="en-US" sz="2000" b="1">
              <a:latin typeface="+mn-ea"/>
              <a:ea typeface="+mn-ea"/>
            </a:rPr>
            <a:t>掌握</a:t>
          </a:r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Response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对象的属性和方法</a:t>
          </a:r>
          <a:endParaRPr lang="zh-CN" altLang="en-US" sz="2000" b="1" dirty="0">
            <a:latin typeface="+mn-ea"/>
            <a:ea typeface="+mn-ea"/>
          </a:endParaRPr>
        </a:p>
      </dgm:t>
    </dgm:pt>
    <dgm:pt modelId="{BA3AE170-E75A-4C3F-A9C1-F609C7291658}" type="parTrans" cxnId="{63E6C346-15BB-4FFB-99AF-F8D2C6641108}">
      <dgm:prSet/>
      <dgm:spPr/>
      <dgm:t>
        <a:bodyPr/>
        <a:lstStyle/>
        <a:p>
          <a:endParaRPr lang="zh-CN" altLang="en-US"/>
        </a:p>
      </dgm:t>
    </dgm:pt>
    <dgm:pt modelId="{F589EC50-F3BC-4282-9BEC-DCA58D94578B}" type="sibTrans" cxnId="{63E6C346-15BB-4FFB-99AF-F8D2C6641108}">
      <dgm:prSet/>
      <dgm:spPr/>
      <dgm:t>
        <a:bodyPr/>
        <a:lstStyle/>
        <a:p>
          <a:endParaRPr lang="zh-CN" altLang="en-US"/>
        </a:p>
      </dgm:t>
    </dgm:pt>
    <dgm:pt modelId="{E0C6A232-F85D-4BE1-9B22-DB18AEFA5C6D}" type="pres">
      <dgm:prSet presAssocID="{13CADCCA-8253-4105-A634-0C1E0459C03F}" presName="Name0" presStyleCnt="0">
        <dgm:presLayoutVars>
          <dgm:dir/>
          <dgm:animLvl val="lvl"/>
          <dgm:resizeHandles/>
        </dgm:presLayoutVars>
      </dgm:prSet>
      <dgm:spPr/>
    </dgm:pt>
    <dgm:pt modelId="{8DD78370-D06D-4097-B2B0-1D5693F5FE02}" type="pres">
      <dgm:prSet presAssocID="{9ACBF248-6A21-45DC-BA79-567734C1D0C6}" presName="linNode" presStyleCnt="0"/>
      <dgm:spPr/>
    </dgm:pt>
    <dgm:pt modelId="{E14B3DFD-BAE3-4803-899F-1CFBEA2F1143}" type="pres">
      <dgm:prSet presAssocID="{9ACBF248-6A21-45DC-BA79-567734C1D0C6}" presName="parentShp" presStyleLbl="node1" presStyleIdx="0" presStyleCnt="2">
        <dgm:presLayoutVars>
          <dgm:bulletEnabled val="1"/>
        </dgm:presLayoutVars>
      </dgm:prSet>
      <dgm:spPr/>
    </dgm:pt>
    <dgm:pt modelId="{6A4BD632-934E-41B1-B411-7C9B63345580}" type="pres">
      <dgm:prSet presAssocID="{9ACBF248-6A21-45DC-BA79-567734C1D0C6}" presName="childShp" presStyleLbl="bgAccFollowNode1" presStyleIdx="0" presStyleCnt="2">
        <dgm:presLayoutVars>
          <dgm:bulletEnabled val="1"/>
        </dgm:presLayoutVars>
      </dgm:prSet>
      <dgm:spPr/>
    </dgm:pt>
    <dgm:pt modelId="{1C1D1AC4-29FD-4268-A97B-3322471341A5}" type="pres">
      <dgm:prSet presAssocID="{00FDFE39-46A5-40A2-B9E4-5CB202FE8CDD}" presName="spacing" presStyleCnt="0"/>
      <dgm:spPr/>
    </dgm:pt>
    <dgm:pt modelId="{F18D90C1-D2F4-476B-8326-F1E487229F85}" type="pres">
      <dgm:prSet presAssocID="{EBAE87CD-AC39-4131-BCC4-56549EA5FEAB}" presName="linNode" presStyleCnt="0"/>
      <dgm:spPr/>
    </dgm:pt>
    <dgm:pt modelId="{74ECDE33-C338-4A00-B8B3-04A4AF35A45D}" type="pres">
      <dgm:prSet presAssocID="{EBAE87CD-AC39-4131-BCC4-56549EA5FEAB}" presName="parentShp" presStyleLbl="node1" presStyleIdx="1" presStyleCnt="2">
        <dgm:presLayoutVars>
          <dgm:bulletEnabled val="1"/>
        </dgm:presLayoutVars>
      </dgm:prSet>
      <dgm:spPr/>
    </dgm:pt>
    <dgm:pt modelId="{53CAE161-CE2A-46D2-8D85-2A5A64094FCD}" type="pres">
      <dgm:prSet presAssocID="{EBAE87CD-AC39-4131-BCC4-56549EA5FEAB}" presName="childShp" presStyleLbl="bgAccFollowNode1" presStyleIdx="1" presStyleCnt="2" custLinFactNeighborX="1012">
        <dgm:presLayoutVars>
          <dgm:bulletEnabled val="1"/>
        </dgm:presLayoutVars>
      </dgm:prSet>
      <dgm:spPr/>
    </dgm:pt>
  </dgm:ptLst>
  <dgm:cxnLst>
    <dgm:cxn modelId="{E20D9702-9C92-4944-B4A9-88F170A9A61A}" srcId="{9ACBF248-6A21-45DC-BA79-567734C1D0C6}" destId="{CA1C7C36-7D42-41BD-B8F3-6D87B1C0EFEC}" srcOrd="0" destOrd="0" parTransId="{004E8728-1EC0-4AD5-91A1-4A75062838CE}" sibTransId="{1B8BA2EF-0EE2-4F26-A98A-54681EBB23C7}"/>
    <dgm:cxn modelId="{C7626965-7D18-4EEA-8F4D-6C678715B145}" type="presOf" srcId="{13CADCCA-8253-4105-A634-0C1E0459C03F}" destId="{E0C6A232-F85D-4BE1-9B22-DB18AEFA5C6D}" srcOrd="0" destOrd="0" presId="urn:microsoft.com/office/officeart/2005/8/layout/vList6"/>
    <dgm:cxn modelId="{63E6C346-15BB-4FFB-99AF-F8D2C6641108}" srcId="{EBAE87CD-AC39-4131-BCC4-56549EA5FEAB}" destId="{24D683F1-4623-43DA-A45D-DC00ED1F5673}" srcOrd="0" destOrd="0" parTransId="{BA3AE170-E75A-4C3F-A9C1-F609C7291658}" sibTransId="{F589EC50-F3BC-4282-9BEC-DCA58D94578B}"/>
    <dgm:cxn modelId="{E368947F-BCD2-4458-AB96-9E1767CE177F}" type="presOf" srcId="{CA1C7C36-7D42-41BD-B8F3-6D87B1C0EFEC}" destId="{6A4BD632-934E-41B1-B411-7C9B63345580}" srcOrd="0" destOrd="0" presId="urn:microsoft.com/office/officeart/2005/8/layout/vList6"/>
    <dgm:cxn modelId="{D7AA388B-7FB4-4D37-B3CE-B850EFEE4FD9}" type="presOf" srcId="{EBAE87CD-AC39-4131-BCC4-56549EA5FEAB}" destId="{74ECDE33-C338-4A00-B8B3-04A4AF35A45D}" srcOrd="0" destOrd="0" presId="urn:microsoft.com/office/officeart/2005/8/layout/vList6"/>
    <dgm:cxn modelId="{811556A9-1DA4-4B11-A6C8-4262B2054131}" srcId="{13CADCCA-8253-4105-A634-0C1E0459C03F}" destId="{9ACBF248-6A21-45DC-BA79-567734C1D0C6}" srcOrd="0" destOrd="0" parTransId="{D28751E3-C7DA-43D0-8296-E90134B457D3}" sibTransId="{00FDFE39-46A5-40A2-B9E4-5CB202FE8CDD}"/>
    <dgm:cxn modelId="{CE6F21BC-A451-4B8F-BB77-0E1760A5C4C4}" type="presOf" srcId="{24D683F1-4623-43DA-A45D-DC00ED1F5673}" destId="{53CAE161-CE2A-46D2-8D85-2A5A64094FCD}" srcOrd="0" destOrd="0" presId="urn:microsoft.com/office/officeart/2005/8/layout/vList6"/>
    <dgm:cxn modelId="{76F7ADC2-A647-4FDC-9570-592ECC8042E2}" type="presOf" srcId="{9ACBF248-6A21-45DC-BA79-567734C1D0C6}" destId="{E14B3DFD-BAE3-4803-899F-1CFBEA2F1143}" srcOrd="0" destOrd="0" presId="urn:microsoft.com/office/officeart/2005/8/layout/vList6"/>
    <dgm:cxn modelId="{900E24E6-D587-43E7-942D-C450624BE890}" srcId="{13CADCCA-8253-4105-A634-0C1E0459C03F}" destId="{EBAE87CD-AC39-4131-BCC4-56549EA5FEAB}" srcOrd="1" destOrd="0" parTransId="{CF019B95-5BE2-4BE9-B3F0-74373861AC5E}" sibTransId="{DA195C88-EAF4-4F47-A154-6A3C19B42F3A}"/>
    <dgm:cxn modelId="{3F309E3F-288F-4663-8232-CA4C51D34F25}" type="presParOf" srcId="{E0C6A232-F85D-4BE1-9B22-DB18AEFA5C6D}" destId="{8DD78370-D06D-4097-B2B0-1D5693F5FE02}" srcOrd="0" destOrd="0" presId="urn:microsoft.com/office/officeart/2005/8/layout/vList6"/>
    <dgm:cxn modelId="{1F8C2B4D-8207-4D25-9827-B343E2E58A8F}" type="presParOf" srcId="{8DD78370-D06D-4097-B2B0-1D5693F5FE02}" destId="{E14B3DFD-BAE3-4803-899F-1CFBEA2F1143}" srcOrd="0" destOrd="0" presId="urn:microsoft.com/office/officeart/2005/8/layout/vList6"/>
    <dgm:cxn modelId="{66376A1A-4E6D-4167-A7C6-0A610AEF2A4C}" type="presParOf" srcId="{8DD78370-D06D-4097-B2B0-1D5693F5FE02}" destId="{6A4BD632-934E-41B1-B411-7C9B63345580}" srcOrd="1" destOrd="0" presId="urn:microsoft.com/office/officeart/2005/8/layout/vList6"/>
    <dgm:cxn modelId="{0316BF7F-6667-4DF7-AD78-C7006CE6E9B1}" type="presParOf" srcId="{E0C6A232-F85D-4BE1-9B22-DB18AEFA5C6D}" destId="{1C1D1AC4-29FD-4268-A97B-3322471341A5}" srcOrd="1" destOrd="0" presId="urn:microsoft.com/office/officeart/2005/8/layout/vList6"/>
    <dgm:cxn modelId="{C47D0117-B44D-40B2-B383-03105F994361}" type="presParOf" srcId="{E0C6A232-F85D-4BE1-9B22-DB18AEFA5C6D}" destId="{F18D90C1-D2F4-476B-8326-F1E487229F85}" srcOrd="2" destOrd="0" presId="urn:microsoft.com/office/officeart/2005/8/layout/vList6"/>
    <dgm:cxn modelId="{1F7EE616-7F89-484C-94B7-9D2EE3174E7F}" type="presParOf" srcId="{F18D90C1-D2F4-476B-8326-F1E487229F85}" destId="{74ECDE33-C338-4A00-B8B3-04A4AF35A45D}" srcOrd="0" destOrd="0" presId="urn:microsoft.com/office/officeart/2005/8/layout/vList6"/>
    <dgm:cxn modelId="{0B361A58-43AF-476B-B04E-A6A4D2839CB6}" type="presParOf" srcId="{F18D90C1-D2F4-476B-8326-F1E487229F85}" destId="{53CAE161-CE2A-46D2-8D85-2A5A64094FC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CADCCA-8253-4105-A634-0C1E0459C03F}" type="doc">
      <dgm:prSet loTypeId="urn:microsoft.com/office/officeart/2005/8/layout/vList6" loCatId="list" qsTypeId="urn:microsoft.com/office/officeart/2005/8/quickstyle/simple5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9ACBF248-6A21-45DC-BA79-567734C1D0C6}">
      <dgm:prSet phldrT="[文本]" custT="1"/>
      <dgm:spPr/>
      <dgm:t>
        <a:bodyPr/>
        <a:lstStyle/>
        <a:p>
          <a:r>
            <a: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理论</a:t>
          </a:r>
        </a:p>
      </dgm:t>
    </dgm:pt>
    <dgm:pt modelId="{D28751E3-C7DA-43D0-8296-E90134B457D3}" type="par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00FDFE39-46A5-40A2-B9E4-5CB202FE8CDD}" type="sib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CA1C7C36-7D42-41BD-B8F3-6D87B1C0EFEC}">
      <dgm:prSet phldrT="[文本]" custT="1"/>
      <dgm:spPr/>
      <dgm:t>
        <a:bodyPr anchor="ctr"/>
        <a:lstStyle/>
        <a:p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转发与重定向</a:t>
          </a:r>
          <a:endParaRPr lang="zh-CN" altLang="en-US" sz="2000" b="0" dirty="0">
            <a:latin typeface="+mn-ea"/>
            <a:ea typeface="+mn-ea"/>
          </a:endParaRPr>
        </a:p>
      </dgm:t>
    </dgm:pt>
    <dgm:pt modelId="{004E8728-1EC0-4AD5-91A1-4A75062838CE}" type="par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1B8BA2EF-0EE2-4F26-A98A-54681EBB23C7}" type="sib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EBAE87CD-AC39-4131-BCC4-56549EA5FEAB}">
      <dgm:prSet phldrT="[文本]" custT="1"/>
      <dgm:spPr/>
      <dgm:t>
        <a:bodyPr/>
        <a:lstStyle/>
        <a:p>
          <a:r>
            <a: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实践</a:t>
          </a:r>
        </a:p>
      </dgm:t>
    </dgm:pt>
    <dgm:pt modelId="{CF019B95-5BE2-4BE9-B3F0-74373861AC5E}" type="par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DA195C88-EAF4-4F47-A154-6A3C19B42F3A}" type="sib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24D683F1-4623-43DA-A45D-DC00ED1F5673}">
      <dgm:prSet phldrT="[文本]" custT="1"/>
      <dgm:spPr/>
      <dgm:t>
        <a:bodyPr anchor="ctr"/>
        <a:lstStyle/>
        <a:p>
          <a:r>
            <a:rPr lang="zh-CN" altLang="en-US" sz="2000" b="1">
              <a:latin typeface="+mn-ea"/>
              <a:ea typeface="+mn-ea"/>
            </a:rPr>
            <a:t>掌握转发与重定向的作用</a:t>
          </a:r>
          <a:endParaRPr lang="zh-CN" altLang="en-US" sz="2000" b="1" dirty="0">
            <a:latin typeface="+mn-ea"/>
            <a:ea typeface="+mn-ea"/>
          </a:endParaRPr>
        </a:p>
      </dgm:t>
    </dgm:pt>
    <dgm:pt modelId="{BA3AE170-E75A-4C3F-A9C1-F609C7291658}" type="parTrans" cxnId="{63E6C346-15BB-4FFB-99AF-F8D2C6641108}">
      <dgm:prSet/>
      <dgm:spPr/>
      <dgm:t>
        <a:bodyPr/>
        <a:lstStyle/>
        <a:p>
          <a:endParaRPr lang="zh-CN" altLang="en-US"/>
        </a:p>
      </dgm:t>
    </dgm:pt>
    <dgm:pt modelId="{F589EC50-F3BC-4282-9BEC-DCA58D94578B}" type="sibTrans" cxnId="{63E6C346-15BB-4FFB-99AF-F8D2C6641108}">
      <dgm:prSet/>
      <dgm:spPr/>
      <dgm:t>
        <a:bodyPr/>
        <a:lstStyle/>
        <a:p>
          <a:endParaRPr lang="zh-CN" altLang="en-US"/>
        </a:p>
      </dgm:t>
    </dgm:pt>
    <dgm:pt modelId="{E0C6A232-F85D-4BE1-9B22-DB18AEFA5C6D}" type="pres">
      <dgm:prSet presAssocID="{13CADCCA-8253-4105-A634-0C1E0459C03F}" presName="Name0" presStyleCnt="0">
        <dgm:presLayoutVars>
          <dgm:dir/>
          <dgm:animLvl val="lvl"/>
          <dgm:resizeHandles/>
        </dgm:presLayoutVars>
      </dgm:prSet>
      <dgm:spPr/>
    </dgm:pt>
    <dgm:pt modelId="{8DD78370-D06D-4097-B2B0-1D5693F5FE02}" type="pres">
      <dgm:prSet presAssocID="{9ACBF248-6A21-45DC-BA79-567734C1D0C6}" presName="linNode" presStyleCnt="0"/>
      <dgm:spPr/>
    </dgm:pt>
    <dgm:pt modelId="{E14B3DFD-BAE3-4803-899F-1CFBEA2F1143}" type="pres">
      <dgm:prSet presAssocID="{9ACBF248-6A21-45DC-BA79-567734C1D0C6}" presName="parentShp" presStyleLbl="node1" presStyleIdx="0" presStyleCnt="2">
        <dgm:presLayoutVars>
          <dgm:bulletEnabled val="1"/>
        </dgm:presLayoutVars>
      </dgm:prSet>
      <dgm:spPr/>
    </dgm:pt>
    <dgm:pt modelId="{6A4BD632-934E-41B1-B411-7C9B63345580}" type="pres">
      <dgm:prSet presAssocID="{9ACBF248-6A21-45DC-BA79-567734C1D0C6}" presName="childShp" presStyleLbl="bgAccFollowNode1" presStyleIdx="0" presStyleCnt="2">
        <dgm:presLayoutVars>
          <dgm:bulletEnabled val="1"/>
        </dgm:presLayoutVars>
      </dgm:prSet>
      <dgm:spPr/>
    </dgm:pt>
    <dgm:pt modelId="{1C1D1AC4-29FD-4268-A97B-3322471341A5}" type="pres">
      <dgm:prSet presAssocID="{00FDFE39-46A5-40A2-B9E4-5CB202FE8CDD}" presName="spacing" presStyleCnt="0"/>
      <dgm:spPr/>
    </dgm:pt>
    <dgm:pt modelId="{F18D90C1-D2F4-476B-8326-F1E487229F85}" type="pres">
      <dgm:prSet presAssocID="{EBAE87CD-AC39-4131-BCC4-56549EA5FEAB}" presName="linNode" presStyleCnt="0"/>
      <dgm:spPr/>
    </dgm:pt>
    <dgm:pt modelId="{74ECDE33-C338-4A00-B8B3-04A4AF35A45D}" type="pres">
      <dgm:prSet presAssocID="{EBAE87CD-AC39-4131-BCC4-56549EA5FEAB}" presName="parentShp" presStyleLbl="node1" presStyleIdx="1" presStyleCnt="2">
        <dgm:presLayoutVars>
          <dgm:bulletEnabled val="1"/>
        </dgm:presLayoutVars>
      </dgm:prSet>
      <dgm:spPr/>
    </dgm:pt>
    <dgm:pt modelId="{53CAE161-CE2A-46D2-8D85-2A5A64094FCD}" type="pres">
      <dgm:prSet presAssocID="{EBAE87CD-AC39-4131-BCC4-56549EA5FEAB}" presName="childShp" presStyleLbl="bgAccFollowNode1" presStyleIdx="1" presStyleCnt="2" custLinFactNeighborX="1012">
        <dgm:presLayoutVars>
          <dgm:bulletEnabled val="1"/>
        </dgm:presLayoutVars>
      </dgm:prSet>
      <dgm:spPr/>
    </dgm:pt>
  </dgm:ptLst>
  <dgm:cxnLst>
    <dgm:cxn modelId="{E20D9702-9C92-4944-B4A9-88F170A9A61A}" srcId="{9ACBF248-6A21-45DC-BA79-567734C1D0C6}" destId="{CA1C7C36-7D42-41BD-B8F3-6D87B1C0EFEC}" srcOrd="0" destOrd="0" parTransId="{004E8728-1EC0-4AD5-91A1-4A75062838CE}" sibTransId="{1B8BA2EF-0EE2-4F26-A98A-54681EBB23C7}"/>
    <dgm:cxn modelId="{C7626965-7D18-4EEA-8F4D-6C678715B145}" type="presOf" srcId="{13CADCCA-8253-4105-A634-0C1E0459C03F}" destId="{E0C6A232-F85D-4BE1-9B22-DB18AEFA5C6D}" srcOrd="0" destOrd="0" presId="urn:microsoft.com/office/officeart/2005/8/layout/vList6"/>
    <dgm:cxn modelId="{63E6C346-15BB-4FFB-99AF-F8D2C6641108}" srcId="{EBAE87CD-AC39-4131-BCC4-56549EA5FEAB}" destId="{24D683F1-4623-43DA-A45D-DC00ED1F5673}" srcOrd="0" destOrd="0" parTransId="{BA3AE170-E75A-4C3F-A9C1-F609C7291658}" sibTransId="{F589EC50-F3BC-4282-9BEC-DCA58D94578B}"/>
    <dgm:cxn modelId="{E368947F-BCD2-4458-AB96-9E1767CE177F}" type="presOf" srcId="{CA1C7C36-7D42-41BD-B8F3-6D87B1C0EFEC}" destId="{6A4BD632-934E-41B1-B411-7C9B63345580}" srcOrd="0" destOrd="0" presId="urn:microsoft.com/office/officeart/2005/8/layout/vList6"/>
    <dgm:cxn modelId="{D7AA388B-7FB4-4D37-B3CE-B850EFEE4FD9}" type="presOf" srcId="{EBAE87CD-AC39-4131-BCC4-56549EA5FEAB}" destId="{74ECDE33-C338-4A00-B8B3-04A4AF35A45D}" srcOrd="0" destOrd="0" presId="urn:microsoft.com/office/officeart/2005/8/layout/vList6"/>
    <dgm:cxn modelId="{811556A9-1DA4-4B11-A6C8-4262B2054131}" srcId="{13CADCCA-8253-4105-A634-0C1E0459C03F}" destId="{9ACBF248-6A21-45DC-BA79-567734C1D0C6}" srcOrd="0" destOrd="0" parTransId="{D28751E3-C7DA-43D0-8296-E90134B457D3}" sibTransId="{00FDFE39-46A5-40A2-B9E4-5CB202FE8CDD}"/>
    <dgm:cxn modelId="{CE6F21BC-A451-4B8F-BB77-0E1760A5C4C4}" type="presOf" srcId="{24D683F1-4623-43DA-A45D-DC00ED1F5673}" destId="{53CAE161-CE2A-46D2-8D85-2A5A64094FCD}" srcOrd="0" destOrd="0" presId="urn:microsoft.com/office/officeart/2005/8/layout/vList6"/>
    <dgm:cxn modelId="{76F7ADC2-A647-4FDC-9570-592ECC8042E2}" type="presOf" srcId="{9ACBF248-6A21-45DC-BA79-567734C1D0C6}" destId="{E14B3DFD-BAE3-4803-899F-1CFBEA2F1143}" srcOrd="0" destOrd="0" presId="urn:microsoft.com/office/officeart/2005/8/layout/vList6"/>
    <dgm:cxn modelId="{900E24E6-D587-43E7-942D-C450624BE890}" srcId="{13CADCCA-8253-4105-A634-0C1E0459C03F}" destId="{EBAE87CD-AC39-4131-BCC4-56549EA5FEAB}" srcOrd="1" destOrd="0" parTransId="{CF019B95-5BE2-4BE9-B3F0-74373861AC5E}" sibTransId="{DA195C88-EAF4-4F47-A154-6A3C19B42F3A}"/>
    <dgm:cxn modelId="{3F309E3F-288F-4663-8232-CA4C51D34F25}" type="presParOf" srcId="{E0C6A232-F85D-4BE1-9B22-DB18AEFA5C6D}" destId="{8DD78370-D06D-4097-B2B0-1D5693F5FE02}" srcOrd="0" destOrd="0" presId="urn:microsoft.com/office/officeart/2005/8/layout/vList6"/>
    <dgm:cxn modelId="{1F8C2B4D-8207-4D25-9827-B343E2E58A8F}" type="presParOf" srcId="{8DD78370-D06D-4097-B2B0-1D5693F5FE02}" destId="{E14B3DFD-BAE3-4803-899F-1CFBEA2F1143}" srcOrd="0" destOrd="0" presId="urn:microsoft.com/office/officeart/2005/8/layout/vList6"/>
    <dgm:cxn modelId="{66376A1A-4E6D-4167-A7C6-0A610AEF2A4C}" type="presParOf" srcId="{8DD78370-D06D-4097-B2B0-1D5693F5FE02}" destId="{6A4BD632-934E-41B1-B411-7C9B63345580}" srcOrd="1" destOrd="0" presId="urn:microsoft.com/office/officeart/2005/8/layout/vList6"/>
    <dgm:cxn modelId="{0316BF7F-6667-4DF7-AD78-C7006CE6E9B1}" type="presParOf" srcId="{E0C6A232-F85D-4BE1-9B22-DB18AEFA5C6D}" destId="{1C1D1AC4-29FD-4268-A97B-3322471341A5}" srcOrd="1" destOrd="0" presId="urn:microsoft.com/office/officeart/2005/8/layout/vList6"/>
    <dgm:cxn modelId="{C47D0117-B44D-40B2-B383-03105F994361}" type="presParOf" srcId="{E0C6A232-F85D-4BE1-9B22-DB18AEFA5C6D}" destId="{F18D90C1-D2F4-476B-8326-F1E487229F85}" srcOrd="2" destOrd="0" presId="urn:microsoft.com/office/officeart/2005/8/layout/vList6"/>
    <dgm:cxn modelId="{1F7EE616-7F89-484C-94B7-9D2EE3174E7F}" type="presParOf" srcId="{F18D90C1-D2F4-476B-8326-F1E487229F85}" destId="{74ECDE33-C338-4A00-B8B3-04A4AF35A45D}" srcOrd="0" destOrd="0" presId="urn:microsoft.com/office/officeart/2005/8/layout/vList6"/>
    <dgm:cxn modelId="{0B361A58-43AF-476B-B04E-A6A4D2839CB6}" type="presParOf" srcId="{F18D90C1-D2F4-476B-8326-F1E487229F85}" destId="{53CAE161-CE2A-46D2-8D85-2A5A64094FC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BD632-934E-41B1-B411-7C9B63345580}">
      <dsp:nvSpPr>
        <dsp:cNvPr id="0" name=""/>
        <dsp:cNvSpPr/>
      </dsp:nvSpPr>
      <dsp:spPr>
        <a:xfrm>
          <a:off x="2438400" y="386"/>
          <a:ext cx="3657600" cy="15083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Request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对象</a:t>
          </a:r>
          <a:endParaRPr lang="zh-CN" altLang="en-US" sz="2000" b="0" kern="1200" dirty="0">
            <a:latin typeface="+mn-ea"/>
            <a:ea typeface="+mn-ea"/>
          </a:endParaRPr>
        </a:p>
      </dsp:txBody>
      <dsp:txXfrm>
        <a:off x="2438400" y="188932"/>
        <a:ext cx="3091961" cy="1131278"/>
      </dsp:txXfrm>
    </dsp:sp>
    <dsp:sp modelId="{E14B3DFD-BAE3-4803-899F-1CFBEA2F1143}">
      <dsp:nvSpPr>
        <dsp:cNvPr id="0" name=""/>
        <dsp:cNvSpPr/>
      </dsp:nvSpPr>
      <dsp:spPr>
        <a:xfrm>
          <a:off x="0" y="386"/>
          <a:ext cx="2438400" cy="15083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理论</a:t>
          </a:r>
        </a:p>
      </dsp:txBody>
      <dsp:txXfrm>
        <a:off x="73633" y="74019"/>
        <a:ext cx="2291134" cy="1361104"/>
      </dsp:txXfrm>
    </dsp:sp>
    <dsp:sp modelId="{53CAE161-CE2A-46D2-8D85-2A5A64094FCD}">
      <dsp:nvSpPr>
        <dsp:cNvPr id="0" name=""/>
        <dsp:cNvSpPr/>
      </dsp:nvSpPr>
      <dsp:spPr>
        <a:xfrm>
          <a:off x="2438400" y="1659594"/>
          <a:ext cx="3657600" cy="15083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>
              <a:latin typeface="+mn-ea"/>
              <a:ea typeface="+mn-ea"/>
            </a:rPr>
            <a:t>实现注册功能</a:t>
          </a:r>
          <a:endParaRPr lang="zh-CN" altLang="en-US" sz="2000" b="1" kern="1200" dirty="0">
            <a:latin typeface="+mn-ea"/>
            <a:ea typeface="+mn-ea"/>
          </a:endParaRPr>
        </a:p>
      </dsp:txBody>
      <dsp:txXfrm>
        <a:off x="2438400" y="1848140"/>
        <a:ext cx="3091961" cy="1131278"/>
      </dsp:txXfrm>
    </dsp:sp>
    <dsp:sp modelId="{74ECDE33-C338-4A00-B8B3-04A4AF35A45D}">
      <dsp:nvSpPr>
        <dsp:cNvPr id="0" name=""/>
        <dsp:cNvSpPr/>
      </dsp:nvSpPr>
      <dsp:spPr>
        <a:xfrm>
          <a:off x="0" y="1659594"/>
          <a:ext cx="2438400" cy="150837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实践</a:t>
          </a:r>
        </a:p>
      </dsp:txBody>
      <dsp:txXfrm>
        <a:off x="73633" y="1733227"/>
        <a:ext cx="2291134" cy="1361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BD632-934E-41B1-B411-7C9B63345580}">
      <dsp:nvSpPr>
        <dsp:cNvPr id="0" name=""/>
        <dsp:cNvSpPr/>
      </dsp:nvSpPr>
      <dsp:spPr>
        <a:xfrm>
          <a:off x="2438400" y="386"/>
          <a:ext cx="3657600" cy="15083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Response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对象</a:t>
          </a:r>
          <a:endParaRPr lang="zh-CN" altLang="en-US" sz="2000" b="0" kern="1200" dirty="0">
            <a:latin typeface="+mn-ea"/>
            <a:ea typeface="+mn-ea"/>
          </a:endParaRPr>
        </a:p>
      </dsp:txBody>
      <dsp:txXfrm>
        <a:off x="2438400" y="188932"/>
        <a:ext cx="3091961" cy="1131278"/>
      </dsp:txXfrm>
    </dsp:sp>
    <dsp:sp modelId="{E14B3DFD-BAE3-4803-899F-1CFBEA2F1143}">
      <dsp:nvSpPr>
        <dsp:cNvPr id="0" name=""/>
        <dsp:cNvSpPr/>
      </dsp:nvSpPr>
      <dsp:spPr>
        <a:xfrm>
          <a:off x="0" y="386"/>
          <a:ext cx="2438400" cy="15083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理论</a:t>
          </a:r>
        </a:p>
      </dsp:txBody>
      <dsp:txXfrm>
        <a:off x="73633" y="74019"/>
        <a:ext cx="2291134" cy="1361104"/>
      </dsp:txXfrm>
    </dsp:sp>
    <dsp:sp modelId="{53CAE161-CE2A-46D2-8D85-2A5A64094FCD}">
      <dsp:nvSpPr>
        <dsp:cNvPr id="0" name=""/>
        <dsp:cNvSpPr/>
      </dsp:nvSpPr>
      <dsp:spPr>
        <a:xfrm>
          <a:off x="2438400" y="1659594"/>
          <a:ext cx="3657600" cy="15083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>
              <a:latin typeface="+mn-ea"/>
              <a:ea typeface="+mn-ea"/>
            </a:rPr>
            <a:t>掌握</a:t>
          </a: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Response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对象的属性和方法</a:t>
          </a:r>
          <a:endParaRPr lang="zh-CN" altLang="en-US" sz="2000" b="1" kern="1200" dirty="0">
            <a:latin typeface="+mn-ea"/>
            <a:ea typeface="+mn-ea"/>
          </a:endParaRPr>
        </a:p>
      </dsp:txBody>
      <dsp:txXfrm>
        <a:off x="2438400" y="1848140"/>
        <a:ext cx="3091961" cy="1131278"/>
      </dsp:txXfrm>
    </dsp:sp>
    <dsp:sp modelId="{74ECDE33-C338-4A00-B8B3-04A4AF35A45D}">
      <dsp:nvSpPr>
        <dsp:cNvPr id="0" name=""/>
        <dsp:cNvSpPr/>
      </dsp:nvSpPr>
      <dsp:spPr>
        <a:xfrm>
          <a:off x="0" y="1659594"/>
          <a:ext cx="2438400" cy="150837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实践</a:t>
          </a:r>
        </a:p>
      </dsp:txBody>
      <dsp:txXfrm>
        <a:off x="73633" y="1733227"/>
        <a:ext cx="2291134" cy="1361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BD632-934E-41B1-B411-7C9B63345580}">
      <dsp:nvSpPr>
        <dsp:cNvPr id="0" name=""/>
        <dsp:cNvSpPr/>
      </dsp:nvSpPr>
      <dsp:spPr>
        <a:xfrm>
          <a:off x="2438400" y="386"/>
          <a:ext cx="3657600" cy="15083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rPr>
            <a:t>转发与重定向</a:t>
          </a:r>
          <a:endParaRPr lang="zh-CN" altLang="en-US" sz="2000" b="0" kern="1200" dirty="0">
            <a:latin typeface="+mn-ea"/>
            <a:ea typeface="+mn-ea"/>
          </a:endParaRPr>
        </a:p>
      </dsp:txBody>
      <dsp:txXfrm>
        <a:off x="2438400" y="188932"/>
        <a:ext cx="3091961" cy="1131278"/>
      </dsp:txXfrm>
    </dsp:sp>
    <dsp:sp modelId="{E14B3DFD-BAE3-4803-899F-1CFBEA2F1143}">
      <dsp:nvSpPr>
        <dsp:cNvPr id="0" name=""/>
        <dsp:cNvSpPr/>
      </dsp:nvSpPr>
      <dsp:spPr>
        <a:xfrm>
          <a:off x="0" y="386"/>
          <a:ext cx="2438400" cy="15083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理论</a:t>
          </a:r>
        </a:p>
      </dsp:txBody>
      <dsp:txXfrm>
        <a:off x="73633" y="74019"/>
        <a:ext cx="2291134" cy="1361104"/>
      </dsp:txXfrm>
    </dsp:sp>
    <dsp:sp modelId="{53CAE161-CE2A-46D2-8D85-2A5A64094FCD}">
      <dsp:nvSpPr>
        <dsp:cNvPr id="0" name=""/>
        <dsp:cNvSpPr/>
      </dsp:nvSpPr>
      <dsp:spPr>
        <a:xfrm>
          <a:off x="2438400" y="1659594"/>
          <a:ext cx="3657600" cy="15083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>
              <a:latin typeface="+mn-ea"/>
              <a:ea typeface="+mn-ea"/>
            </a:rPr>
            <a:t>掌握转发与重定向的作用</a:t>
          </a:r>
          <a:endParaRPr lang="zh-CN" altLang="en-US" sz="2000" b="1" kern="1200" dirty="0">
            <a:latin typeface="+mn-ea"/>
            <a:ea typeface="+mn-ea"/>
          </a:endParaRPr>
        </a:p>
      </dsp:txBody>
      <dsp:txXfrm>
        <a:off x="2438400" y="1848140"/>
        <a:ext cx="3091961" cy="1131278"/>
      </dsp:txXfrm>
    </dsp:sp>
    <dsp:sp modelId="{74ECDE33-C338-4A00-B8B3-04A4AF35A45D}">
      <dsp:nvSpPr>
        <dsp:cNvPr id="0" name=""/>
        <dsp:cNvSpPr/>
      </dsp:nvSpPr>
      <dsp:spPr>
        <a:xfrm>
          <a:off x="0" y="1659594"/>
          <a:ext cx="2438400" cy="150837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实践</a:t>
          </a:r>
        </a:p>
      </dsp:txBody>
      <dsp:txXfrm>
        <a:off x="73633" y="1733227"/>
        <a:ext cx="2291134" cy="1361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523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7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18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若时间富裕、可采用现场编程方式</a:t>
            </a:r>
          </a:p>
          <a:p>
            <a:pPr lvl="0"/>
            <a:r>
              <a:rPr lang="zh-CN" altLang="en-US" dirty="0"/>
              <a:t>提示学员注意</a:t>
            </a:r>
            <a:r>
              <a:rPr lang="en-US" altLang="zh-CN" dirty="0"/>
              <a:t>URL</a:t>
            </a:r>
            <a:r>
              <a:rPr lang="zh-CN" altLang="en-US" dirty="0"/>
              <a:t>地址栏中的变化，与用</a:t>
            </a:r>
            <a:r>
              <a:rPr lang="en-US" altLang="zh-CN" dirty="0"/>
              <a:t>request</a:t>
            </a:r>
            <a:r>
              <a:rPr lang="zh-CN" altLang="en-US" dirty="0"/>
              <a:t>进行请求转发进行对比，只需说明</a:t>
            </a:r>
            <a:r>
              <a:rPr lang="en-US" altLang="zh-CN" dirty="0"/>
              <a:t>URL</a:t>
            </a:r>
            <a:r>
              <a:rPr lang="zh-CN" altLang="en-US" dirty="0"/>
              <a:t>地址的不同之处即可。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19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 algn="ctr"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fld id="{50787914-4E0C-4EE0-A81C-95DDCCD425A9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  <a:t>2017/5/25</a:t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noProof="1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9058" y="0"/>
            <a:ext cx="5214942" cy="785794"/>
          </a:xfrm>
        </p:spPr>
        <p:txBody>
          <a:bodyPr>
            <a:noAutofit/>
          </a:bodyPr>
          <a:lstStyle>
            <a:lvl1pPr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57718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5088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0736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0736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5088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5088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0736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4606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665538"/>
            <a:ext cx="4038600" cy="24606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508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68313" y="1052513"/>
            <a:ext cx="8229600" cy="50736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787914-4E0C-4EE0-A81C-95DDCCD425A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2017/5/25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random/>
  </p:transition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40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第三章</a:t>
            </a:r>
            <a:endParaRPr lang="en-US" altLang="zh-CN" sz="4400" kern="1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098" name="副标题 2"/>
          <p:cNvSpPr>
            <a:spLocks noGrp="1"/>
          </p:cNvSpPr>
          <p:nvPr>
            <p:ph type="subTitle" idx="1"/>
          </p:nvPr>
        </p:nvSpPr>
        <p:spPr>
          <a:xfrm>
            <a:off x="1403350" y="4437063"/>
            <a:ext cx="6343650" cy="1214437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32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JSP</a:t>
            </a:r>
            <a:r>
              <a:rPr lang="zh-CN" altLang="en-US" sz="32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数据交互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3.1.7 JSP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内置对象</a:t>
            </a:r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request</a:t>
            </a:r>
          </a:p>
        </p:txBody>
      </p:sp>
      <p:sp>
        <p:nvSpPr>
          <p:cNvPr id="20482" name="Rectangle 4"/>
          <p:cNvSpPr>
            <a:spLocks noGrp="1"/>
          </p:cNvSpPr>
          <p:nvPr>
            <p:ph idx="1"/>
          </p:nvPr>
        </p:nvSpPr>
        <p:spPr>
          <a:xfrm>
            <a:off x="1476375" y="1125538"/>
            <a:ext cx="7416800" cy="1366837"/>
          </a:xfrm>
        </p:spPr>
        <p:txBody>
          <a:bodyPr wrap="square" lIns="91440" tIns="45720" rIns="91440" bIns="45720" anchor="t"/>
          <a:lstStyle/>
          <a:p>
            <a:pPr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在进行页面开发时，存在多种字符集编码设置，我们只需要在页面设置支持中文字符的字符集就可以了</a:t>
            </a:r>
          </a:p>
        </p:txBody>
      </p:sp>
      <p:pic>
        <p:nvPicPr>
          <p:cNvPr id="20483" name="Picture 8" descr="分析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52513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995" name="AutoShape 11"/>
          <p:cNvSpPr/>
          <p:nvPr/>
        </p:nvSpPr>
        <p:spPr>
          <a:xfrm>
            <a:off x="971550" y="2708275"/>
            <a:ext cx="7554913" cy="2089150"/>
          </a:xfrm>
          <a:prstGeom prst="roundRect">
            <a:avLst>
              <a:gd name="adj" fmla="val 5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&lt;%	----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以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GET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方式提交数据时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----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读取用户名和密码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String name = request.getParameter("</a:t>
            </a:r>
            <a:r>
              <a:rPr lang="zh-CN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name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对请求数据进行字符编码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name = new String(name.getBytes("ISO-8859-1"), "GBK");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%&gt;</a:t>
            </a:r>
          </a:p>
        </p:txBody>
      </p:sp>
      <p:sp>
        <p:nvSpPr>
          <p:cNvPr id="553993" name="AutoShape 9"/>
          <p:cNvSpPr/>
          <p:nvPr/>
        </p:nvSpPr>
        <p:spPr>
          <a:xfrm>
            <a:off x="971550" y="2781300"/>
            <a:ext cx="7566025" cy="2430463"/>
          </a:xfrm>
          <a:prstGeom prst="roundRect">
            <a:avLst>
              <a:gd name="adj" fmla="val 5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&lt;%	----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以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POST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方式提交数据时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----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设置读取请求信息的字符编码为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GBK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或者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GB2312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request.setCharacterEncoding("GBK");	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读取用户名和密码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String name = request.getParameter("</a:t>
            </a:r>
            <a:r>
              <a:rPr lang="zh-CN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name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String pwd = request.getParameter("pwd");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%&gt;</a:t>
            </a:r>
          </a:p>
        </p:txBody>
      </p:sp>
      <p:pic>
        <p:nvPicPr>
          <p:cNvPr id="1843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3857625"/>
            <a:ext cx="4343400" cy="2114550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53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5" grpId="0" animBg="1"/>
      <p:bldP spid="5539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2483769" y="0"/>
            <a:ext cx="6660232" cy="785813"/>
          </a:xfrm>
        </p:spPr>
        <p:txBody>
          <a:bodyPr wrap="square" lIns="91440" tIns="45720" rIns="91440" bIns="45720" anchor="ctr"/>
          <a:lstStyle/>
          <a:p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练习</a:t>
            </a:r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——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注册页面请求信息获取</a:t>
            </a:r>
          </a:p>
        </p:txBody>
      </p:sp>
      <p:sp>
        <p:nvSpPr>
          <p:cNvPr id="21506" name="Rectangle 3"/>
          <p:cNvSpPr/>
          <p:nvPr/>
        </p:nvSpPr>
        <p:spPr>
          <a:xfrm>
            <a:off x="684213" y="1773238"/>
            <a:ext cx="4103687" cy="37433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需求说明：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编写注册页面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通过表单提交注册信息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在提交页面中获取表单提交数据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将获取的数据输出显示</a:t>
            </a: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endParaRPr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1507" name="Picture 5" descr="练习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9810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238" y="2349500"/>
            <a:ext cx="4176712" cy="4019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9" name="Picture 9" descr="时间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313" y="939800"/>
            <a:ext cx="2179637" cy="1179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Text Box 10"/>
          <p:cNvSpPr/>
          <p:nvPr/>
        </p:nvSpPr>
        <p:spPr>
          <a:xfrm>
            <a:off x="6835775" y="1455738"/>
            <a:ext cx="12112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16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实践时间：</a:t>
            </a:r>
          </a:p>
          <a:p>
            <a:pPr lvl="0"/>
            <a:r>
              <a:rPr lang="en-US" altLang="zh-CN" sz="16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r>
              <a:rPr lang="zh-CN" altLang="en-US" sz="16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3"/>
          <p:cNvGrpSpPr/>
          <p:nvPr/>
        </p:nvGrpSpPr>
        <p:grpSpPr>
          <a:xfrm>
            <a:off x="6605588" y="1844675"/>
            <a:ext cx="2179637" cy="1179513"/>
            <a:chOff x="395288" y="2143125"/>
            <a:chExt cx="2179637" cy="1179513"/>
          </a:xfrm>
        </p:grpSpPr>
        <p:pic>
          <p:nvPicPr>
            <p:cNvPr id="6146" name="Picture 7" descr="时间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8" y="2143125"/>
              <a:ext cx="2179637" cy="11795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47" name="Text Box 8"/>
            <p:cNvSpPr/>
            <p:nvPr/>
          </p:nvSpPr>
          <p:spPr>
            <a:xfrm>
              <a:off x="468313" y="2628900"/>
              <a:ext cx="1198880" cy="596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1600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讲解时间：</a:t>
              </a:r>
            </a:p>
            <a:p>
              <a:pPr lvl="0"/>
              <a:r>
                <a:rPr lang="en-US" sz="1600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</a:t>
              </a:r>
              <a:r>
                <a:rPr lang="zh-CN" altLang="en-US" sz="1600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分钟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48" name="组合 4"/>
          <p:cNvGrpSpPr/>
          <p:nvPr/>
        </p:nvGrpSpPr>
        <p:grpSpPr>
          <a:xfrm>
            <a:off x="6605588" y="3500438"/>
            <a:ext cx="2179637" cy="1177925"/>
            <a:chOff x="6562725" y="3762375"/>
            <a:chExt cx="2179638" cy="1177925"/>
          </a:xfrm>
        </p:grpSpPr>
        <p:pic>
          <p:nvPicPr>
            <p:cNvPr id="6149" name="Picture 9" descr="时间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2725" y="3762375"/>
              <a:ext cx="2179638" cy="11779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50" name="Text Box 10"/>
            <p:cNvSpPr/>
            <p:nvPr/>
          </p:nvSpPr>
          <p:spPr>
            <a:xfrm>
              <a:off x="6708775" y="4276725"/>
              <a:ext cx="1210588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16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实践时间：</a:t>
              </a:r>
            </a:p>
            <a:p>
              <a:pPr lvl="0"/>
              <a:r>
                <a:rPr lang="en-US" altLang="zh-CN" sz="16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6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5分钟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93857923"/>
              </p:ext>
            </p:extLst>
          </p:nvPr>
        </p:nvGraphicFramePr>
        <p:xfrm>
          <a:off x="359365" y="1844898"/>
          <a:ext cx="609600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0" dirty="0"/>
              <a:t>3.2 response</a:t>
            </a:r>
            <a:endParaRPr lang="zh-CN" altLang="en-US" b="0" kern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3.2.1 JSP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内置对象</a:t>
            </a:r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response</a:t>
            </a:r>
            <a:endParaRPr lang="zh-CN" altLang="en-US" b="0" kern="1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988185"/>
          </a:xfrm>
        </p:spPr>
        <p:txBody>
          <a:bodyPr wrap="square" lIns="91440" tIns="45720" rIns="91440" bIns="45720" anchor="t">
            <a:norm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sponse对象用于动态响应客户端请示，控制发送给用户的信息，并将动态生成响应。Response对象只提供了一个数据集合cookie，它用于在客户端写入cookie值。若指定的cookie不存在，则创建它。若存在，则将自动进行更新。结果返回给客户端浏览器。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492500" y="3754438"/>
            <a:ext cx="2663825" cy="1296987"/>
            <a:chOff x="2109" y="2184"/>
            <a:chExt cx="1640" cy="817"/>
          </a:xfrm>
        </p:grpSpPr>
        <p:sp>
          <p:nvSpPr>
            <p:cNvPr id="22532" name="AutoShape 5"/>
            <p:cNvSpPr/>
            <p:nvPr/>
          </p:nvSpPr>
          <p:spPr>
            <a:xfrm>
              <a:off x="2109" y="2184"/>
              <a:ext cx="1640" cy="8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lvl="0" eaLnBrk="0" hangingPunct="0"/>
              <a:endParaRPr lang="zh-CN" altLang="en-US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533" name="AutoShape 6"/>
            <p:cNvSpPr/>
            <p:nvPr/>
          </p:nvSpPr>
          <p:spPr>
            <a:xfrm>
              <a:off x="2245" y="2229"/>
              <a:ext cx="1488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lvl="0" eaLnBrk="0" hangingPunct="0"/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JSP </a:t>
              </a: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页面</a:t>
              </a:r>
            </a:p>
          </p:txBody>
        </p:sp>
      </p:grpSp>
      <p:sp>
        <p:nvSpPr>
          <p:cNvPr id="550919" name="AutoShape 7"/>
          <p:cNvSpPr/>
          <p:nvPr/>
        </p:nvSpPr>
        <p:spPr>
          <a:xfrm>
            <a:off x="3854450" y="4402138"/>
            <a:ext cx="19431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eaLnBrk="0" hangingPunct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response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grpSp>
        <p:nvGrpSpPr>
          <p:cNvPr id="3" name="Group 8"/>
          <p:cNvGrpSpPr/>
          <p:nvPr/>
        </p:nvGrpSpPr>
        <p:grpSpPr>
          <a:xfrm>
            <a:off x="814388" y="4410075"/>
            <a:ext cx="879475" cy="814388"/>
            <a:chOff x="2064" y="2156"/>
            <a:chExt cx="681" cy="750"/>
          </a:xfrm>
        </p:grpSpPr>
        <p:grpSp>
          <p:nvGrpSpPr>
            <p:cNvPr id="22536" name="Group 9"/>
            <p:cNvGrpSpPr/>
            <p:nvPr/>
          </p:nvGrpSpPr>
          <p:grpSpPr>
            <a:xfrm>
              <a:off x="2241" y="2156"/>
              <a:ext cx="504" cy="592"/>
              <a:chOff x="4702" y="3113"/>
              <a:chExt cx="941" cy="1299"/>
            </a:xfrm>
          </p:grpSpPr>
          <p:graphicFrame>
            <p:nvGraphicFramePr>
              <p:cNvPr id="22537" name="Object 3"/>
              <p:cNvGraphicFramePr>
                <a:graphicFrameLocks noChangeAspect="1"/>
              </p:cNvGraphicFramePr>
              <p:nvPr/>
            </p:nvGraphicFramePr>
            <p:xfrm>
              <a:off x="4702" y="3260"/>
              <a:ext cx="941" cy="1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71" r:id="rId3" imgW="2616200" imgH="2667000" progId="Photoshop.Image.7">
                      <p:embed/>
                    </p:oleObj>
                  </mc:Choice>
                  <mc:Fallback>
                    <p:oleObj r:id="rId3" imgW="2616200" imgH="2667000" progId="Photoshop.Image.7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702" y="3260"/>
                            <a:ext cx="941" cy="1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2538" name="Picture 11" descr="TowerCas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7" y="3113"/>
                <a:ext cx="674" cy="100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2539" name="Text Box 12"/>
            <p:cNvSpPr txBox="1"/>
            <p:nvPr/>
          </p:nvSpPr>
          <p:spPr>
            <a:xfrm>
              <a:off x="2064" y="2568"/>
              <a:ext cx="680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客户端</a:t>
              </a: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7954963" y="4149725"/>
            <a:ext cx="649287" cy="1649413"/>
            <a:chOff x="5184" y="2568"/>
            <a:chExt cx="409" cy="1039"/>
          </a:xfrm>
        </p:grpSpPr>
        <p:sp>
          <p:nvSpPr>
            <p:cNvPr id="22541" name="Text Box 14"/>
            <p:cNvSpPr txBox="1"/>
            <p:nvPr/>
          </p:nvSpPr>
          <p:spPr>
            <a:xfrm>
              <a:off x="5319" y="3203"/>
              <a:ext cx="11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lvl="0"/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2542" name="Object 2"/>
            <p:cNvGraphicFramePr>
              <a:graphicFrameLocks noChangeAspect="1"/>
            </p:cNvGraphicFramePr>
            <p:nvPr/>
          </p:nvGraphicFramePr>
          <p:xfrm>
            <a:off x="5184" y="2568"/>
            <a:ext cx="409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2" r:id="rId6" imgW="1225550" imgH="1962785" progId="Photoshop.Image.7">
                    <p:embed/>
                  </p:oleObj>
                </mc:Choice>
                <mc:Fallback>
                  <p:oleObj r:id="rId6" imgW="1225550" imgH="1962785" progId="Photoshop.Image.7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84" y="2568"/>
                          <a:ext cx="409" cy="6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50928" name="AutoShape 16"/>
          <p:cNvCxnSpPr>
            <a:endCxn id="550919" idx="1"/>
          </p:cNvCxnSpPr>
          <p:nvPr/>
        </p:nvCxnSpPr>
        <p:spPr>
          <a:xfrm flipV="1">
            <a:off x="1692275" y="4654550"/>
            <a:ext cx="2162175" cy="4763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50929" name="Text Box 17"/>
          <p:cNvSpPr txBox="1"/>
          <p:nvPr/>
        </p:nvSpPr>
        <p:spPr>
          <a:xfrm>
            <a:off x="2195513" y="4219575"/>
            <a:ext cx="936625" cy="366713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响应</a:t>
            </a:r>
          </a:p>
        </p:txBody>
      </p:sp>
      <p:cxnSp>
        <p:nvCxnSpPr>
          <p:cNvPr id="550930" name="AutoShape 18"/>
          <p:cNvCxnSpPr>
            <a:stCxn id="550919" idx="3"/>
          </p:cNvCxnSpPr>
          <p:nvPr/>
        </p:nvCxnSpPr>
        <p:spPr>
          <a:xfrm>
            <a:off x="5797550" y="4654550"/>
            <a:ext cx="2157413" cy="1428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50931" name="Text Box 19"/>
          <p:cNvSpPr txBox="1"/>
          <p:nvPr/>
        </p:nvSpPr>
        <p:spPr>
          <a:xfrm>
            <a:off x="6227763" y="4005263"/>
            <a:ext cx="1511300" cy="64135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从服务器中检索的信息</a:t>
            </a:r>
          </a:p>
        </p:txBody>
      </p:sp>
      <p:sp>
        <p:nvSpPr>
          <p:cNvPr id="550932" name="AutoShape 20"/>
          <p:cNvSpPr/>
          <p:nvPr/>
        </p:nvSpPr>
        <p:spPr>
          <a:xfrm>
            <a:off x="3708400" y="5302250"/>
            <a:ext cx="2735263" cy="693738"/>
          </a:xfrm>
          <a:prstGeom prst="wedgeRoundRectCallout">
            <a:avLst>
              <a:gd name="adj1" fmla="val -16454"/>
              <a:gd name="adj2" fmla="val -1114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存储信息，以在响应客户端请求时发送此信息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 animBg="1"/>
      <p:bldP spid="550929" grpId="0"/>
      <p:bldP spid="550931" grpId="0"/>
      <p:bldP spid="5509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en-US" altLang="zh-CN" dirty="0">
                <a:latin typeface="黑体" panose="02010609060101010101" pitchFamily="49" charset="-122"/>
              </a:rPr>
              <a:t>3.2.2 response</a:t>
            </a:r>
            <a:r>
              <a:rPr lang="zh-CN" altLang="en-US" dirty="0">
                <a:latin typeface="黑体" panose="02010609060101010101" pitchFamily="49" charset="-122"/>
              </a:rPr>
              <a:t>对象常用方法</a:t>
            </a:r>
          </a:p>
        </p:txBody>
      </p:sp>
      <p:sp>
        <p:nvSpPr>
          <p:cNvPr id="15362" name="Rectangle 3"/>
          <p:cNvSpPr/>
          <p:nvPr/>
        </p:nvSpPr>
        <p:spPr>
          <a:xfrm>
            <a:off x="323850" y="1125538"/>
            <a:ext cx="8351838" cy="5032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 b="1">
                <a:latin typeface="Arial" panose="020B0604020202020204" pitchFamily="34" charset="0"/>
                <a:ea typeface="黑体" panose="02010609060101010101" pitchFamily="49" charset="-122"/>
              </a:rPr>
              <a:t>response</a:t>
            </a: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常用方法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5363" name="内容占位符 15362"/>
          <p:cNvGraphicFramePr>
            <a:graphicFrameLocks noGrp="1"/>
          </p:cNvGraphicFramePr>
          <p:nvPr>
            <p:ph sz="half" idx="1"/>
          </p:nvPr>
        </p:nvGraphicFramePr>
        <p:xfrm>
          <a:off x="468313" y="1773238"/>
          <a:ext cx="8291513" cy="3735040"/>
        </p:xfrm>
        <a:graphic>
          <a:graphicData uri="http://schemas.openxmlformats.org/drawingml/2006/table">
            <a:tbl>
              <a:tblPr/>
              <a:tblGrid>
                <a:gridCol w="3363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     方法名称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       </a:t>
                      </a: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  明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  <a:sym typeface="+mn-ea"/>
                        </a:rPr>
                        <a:t>response.</a:t>
                      </a: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write ””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向客户端发送浏览器能够处理的各种数据</a:t>
                      </a: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,</a:t>
                      </a:r>
                      <a:r>
                        <a:rPr lang="zh-CN" altLang="en-US" sz="2000" b="1" kern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包括</a:t>
                      </a: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:html</a:t>
                      </a:r>
                      <a:r>
                        <a:rPr lang="zh-CN" altLang="en-US" sz="2000" b="1" kern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代码</a:t>
                      </a: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,</a:t>
                      </a:r>
                      <a:r>
                        <a:rPr lang="zh-CN" altLang="en-US" sz="2000" b="1" kern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脚本程序等。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response.redirect("url")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将请求重新定位到一个不同的URL，即页面重定向。</a:t>
                      </a:r>
                      <a:endParaRPr lang="en-US" altLang="zh-CN" sz="2000" b="1"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330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response.End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用来终止脚本程序</a:t>
                      </a:r>
                      <a:r>
                        <a:rPr 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,将之前的页面内容发送到客户端，不再执行后面的语句。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response.Clear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将缓冲区中的当前页面内容全部清除</a:t>
                      </a:r>
                      <a:r>
                        <a:rPr lang="zh-CN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。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response.Flush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将缓冲区中的当前页面内容立刻输出到客户端。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en-US" altLang="zh-CN" dirty="0">
                <a:latin typeface="黑体" panose="02010609060101010101" pitchFamily="49" charset="-122"/>
              </a:rPr>
              <a:t>3.2.3 response</a:t>
            </a:r>
            <a:r>
              <a:rPr lang="zh-CN" altLang="en-US" dirty="0">
                <a:latin typeface="黑体" panose="02010609060101010101" pitchFamily="49" charset="-122"/>
                <a:sym typeface="+mn-ea"/>
              </a:rPr>
              <a:t>对象常用</a:t>
            </a:r>
            <a:r>
              <a:rPr lang="zh-CN" altLang="en-US" dirty="0">
                <a:latin typeface="黑体" panose="02010609060101010101" pitchFamily="49" charset="-122"/>
              </a:rPr>
              <a:t>属性</a:t>
            </a:r>
          </a:p>
        </p:txBody>
      </p:sp>
      <p:sp>
        <p:nvSpPr>
          <p:cNvPr id="15362" name="Rectangle 3"/>
          <p:cNvSpPr/>
          <p:nvPr/>
        </p:nvSpPr>
        <p:spPr>
          <a:xfrm>
            <a:off x="323850" y="1125538"/>
            <a:ext cx="8351838" cy="5032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 b="1">
                <a:latin typeface="Arial" panose="020B0604020202020204" pitchFamily="34" charset="0"/>
                <a:ea typeface="黑体" panose="02010609060101010101" pitchFamily="49" charset="-122"/>
              </a:rPr>
              <a:t>response</a:t>
            </a: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常用属性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5363" name="内容占位符 15362"/>
          <p:cNvGraphicFramePr>
            <a:graphicFrameLocks noGrp="1"/>
          </p:cNvGraphicFramePr>
          <p:nvPr>
            <p:ph sz="half" idx="1"/>
          </p:nvPr>
        </p:nvGraphicFramePr>
        <p:xfrm>
          <a:off x="468313" y="1773238"/>
          <a:ext cx="8689340" cy="4545925"/>
        </p:xfrm>
        <a:graphic>
          <a:graphicData uri="http://schemas.openxmlformats.org/drawingml/2006/table">
            <a:tbl>
              <a:tblPr/>
              <a:tblGrid>
                <a:gridCol w="316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     方法名称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       </a:t>
                      </a: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  明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Response.Buffer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b="1" kern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回应只到某一页结束或Response.Flush或Response.End方法调用时才发送出去。服务器将输出送给客户端后就不能再设置Buffer属性</a:t>
                      </a:r>
                      <a:r>
                        <a:rPr lang="zh-CN" altLang="en-US" sz="2000" b="1" kern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。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Response.CacheControl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指明是否Proxy服务器能缓存ActiveServerPage。缺省时，其值为FALSE。当设置其属性为Public时，Proxy服务器可以缓冲由Asp产生的输出。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330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Response.ContentType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指明回应内容的类型。可能的值为text/plain和image/GIF，默认值text/HTML。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Response.Expires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浏览器可以缓存当前页的时间长度，以分钟为单位。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Response.Status="状态描述字符串"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用来设置Web服务器要响应的状态行的值。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3"/>
          <p:cNvGrpSpPr/>
          <p:nvPr/>
        </p:nvGrpSpPr>
        <p:grpSpPr>
          <a:xfrm>
            <a:off x="6605588" y="1844675"/>
            <a:ext cx="2179637" cy="1179513"/>
            <a:chOff x="395288" y="2143125"/>
            <a:chExt cx="2179637" cy="1179513"/>
          </a:xfrm>
        </p:grpSpPr>
        <p:pic>
          <p:nvPicPr>
            <p:cNvPr id="6146" name="Picture 7" descr="时间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8" y="2143125"/>
              <a:ext cx="2179637" cy="11795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47" name="Text Box 8"/>
            <p:cNvSpPr/>
            <p:nvPr/>
          </p:nvSpPr>
          <p:spPr>
            <a:xfrm>
              <a:off x="468313" y="2628900"/>
              <a:ext cx="1198880" cy="596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1600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讲解时间：</a:t>
              </a:r>
            </a:p>
            <a:p>
              <a:pPr lvl="0"/>
              <a:r>
                <a:rPr lang="en-US" sz="1600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</a:t>
              </a:r>
              <a:r>
                <a:rPr lang="zh-CN" altLang="en-US" sz="1600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分钟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48" name="组合 4"/>
          <p:cNvGrpSpPr/>
          <p:nvPr/>
        </p:nvGrpSpPr>
        <p:grpSpPr>
          <a:xfrm>
            <a:off x="6605588" y="3500438"/>
            <a:ext cx="2179637" cy="1177925"/>
            <a:chOff x="6562725" y="3762375"/>
            <a:chExt cx="2179638" cy="1177925"/>
          </a:xfrm>
        </p:grpSpPr>
        <p:pic>
          <p:nvPicPr>
            <p:cNvPr id="6149" name="Picture 9" descr="时间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2725" y="3762375"/>
              <a:ext cx="2179638" cy="11779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50" name="Text Box 10"/>
            <p:cNvSpPr/>
            <p:nvPr/>
          </p:nvSpPr>
          <p:spPr>
            <a:xfrm>
              <a:off x="6708775" y="4276725"/>
              <a:ext cx="1210588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16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实践时间：</a:t>
              </a:r>
            </a:p>
            <a:p>
              <a:pPr lvl="0"/>
              <a:r>
                <a:rPr lang="en-US" altLang="zh-CN" sz="16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6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5分钟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25700837"/>
              </p:ext>
            </p:extLst>
          </p:nvPr>
        </p:nvGraphicFramePr>
        <p:xfrm>
          <a:off x="376510" y="1844898"/>
          <a:ext cx="609600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3.3 </a:t>
            </a:r>
            <a:r>
              <a:rPr lang="zh-CN" altLang="en-US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转发与重定向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1790700" y="0"/>
            <a:ext cx="7353300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3.3.3 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重定向</a:t>
            </a:r>
            <a:endParaRPr lang="zh-CN" altLang="en-US" sz="3200" b="0" kern="1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214937"/>
          </a:xfrm>
        </p:spPr>
        <p:txBody>
          <a:bodyPr wrap="square" lIns="91440" tIns="45720" rIns="91440" bIns="45720" anchor="t"/>
          <a:lstStyle/>
          <a:p>
            <a:pPr>
              <a:buFont typeface="Arial" panose="020B0604020202020204" pitchFamily="34" charset="0"/>
            </a:pPr>
            <a:r>
              <a:rPr lang="zh-CN" altLang="en-US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重定向</a:t>
            </a:r>
            <a:r>
              <a:rPr lang="zh-CN" altLang="en-GB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lang="zh-CN" altLang="en-GB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作用：在多个页面交互过程中实现请求数据的共享</a:t>
            </a:r>
          </a:p>
          <a:p>
            <a:pPr>
              <a:buFont typeface="Arial" panose="020B0604020202020204" pitchFamily="34" charset="0"/>
            </a:pPr>
            <a:r>
              <a:rPr lang="zh-CN" altLang="en-GB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转发的实现：</a:t>
            </a:r>
          </a:p>
          <a:p>
            <a:pPr lvl="1"/>
            <a:r>
              <a:rPr lang="en-GB" altLang="zh-CN" dirty="0"/>
              <a:t>RequestDispatcher</a:t>
            </a:r>
            <a:r>
              <a:rPr lang="zh-CN" altLang="en-GB" dirty="0"/>
              <a:t>对象</a:t>
            </a:r>
          </a:p>
          <a:p>
            <a:pPr lvl="1"/>
            <a:r>
              <a:rPr lang="en-GB" altLang="zh-CN" dirty="0"/>
              <a:t>forward()</a:t>
            </a:r>
            <a:r>
              <a:rPr lang="zh-CN" altLang="en-GB" dirty="0"/>
              <a:t>方法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GB" dirty="0"/>
          </a:p>
          <a:p>
            <a:pPr>
              <a:buFont typeface="Wingdings" panose="05000000000000000000" pitchFamily="2" charset="2"/>
              <a:buNone/>
            </a:pPr>
            <a:endParaRPr lang="zh-CN" altLang="en-GB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21896" name="AutoShape 8"/>
          <p:cNvSpPr/>
          <p:nvPr/>
        </p:nvSpPr>
        <p:spPr>
          <a:xfrm>
            <a:off x="474663" y="3214688"/>
            <a:ext cx="8108950" cy="1247775"/>
          </a:xfrm>
          <a:prstGeom prst="roundRect">
            <a:avLst>
              <a:gd name="adj" fmla="val 716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&lt;%</a:t>
            </a:r>
          </a:p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RequestDispatcher rd=request.getRequestDispatcher("welcome.jsp");</a:t>
            </a:r>
          </a:p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rd.forward(request,response);</a:t>
            </a:r>
          </a:p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%&gt;</a:t>
            </a:r>
          </a:p>
        </p:txBody>
      </p:sp>
      <p:sp>
        <p:nvSpPr>
          <p:cNvPr id="421898" name="AutoShape 10"/>
          <p:cNvSpPr/>
          <p:nvPr/>
        </p:nvSpPr>
        <p:spPr>
          <a:xfrm>
            <a:off x="2771775" y="4656138"/>
            <a:ext cx="4103688" cy="693737"/>
          </a:xfrm>
          <a:prstGeom prst="wedgeRoundRectCallout">
            <a:avLst>
              <a:gd name="adj1" fmla="val -30194"/>
              <a:gd name="adj2" fmla="val -1108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将当前接收的用户请求，发送给服务器的其他资源使用</a:t>
            </a:r>
          </a:p>
        </p:txBody>
      </p:sp>
    </p:spTree>
    <p:extLst>
      <p:ext uri="{BB962C8B-B14F-4D97-AF65-F5344CB8AC3E}">
        <p14:creationId xmlns:p14="http://schemas.microsoft.com/office/powerpoint/2010/main" val="66635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6" grpId="0" animBg="1"/>
      <p:bldP spid="4218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0" name="AutoShape 4"/>
          <p:cNvSpPr/>
          <p:nvPr/>
        </p:nvSpPr>
        <p:spPr>
          <a:xfrm>
            <a:off x="1042988" y="4149725"/>
            <a:ext cx="7172325" cy="1785938"/>
          </a:xfrm>
          <a:prstGeom prst="roundRect">
            <a:avLst>
              <a:gd name="adj" fmla="val 906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&lt;form name="form1" method=post action="control.jsp"&gt;</a:t>
            </a:r>
          </a:p>
          <a:p>
            <a:pPr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用户名：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&lt;input type="text" name="userName"&gt;</a:t>
            </a:r>
          </a:p>
          <a:p>
            <a:pPr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密码：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&lt;input type="password" name="pwd"&gt;</a:t>
            </a:r>
          </a:p>
          <a:p>
            <a:pPr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&lt;input type="submit" value="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登录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"&gt;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&lt;form&gt;</a:t>
            </a: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3.2.3 JSP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内置对象</a:t>
            </a:r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response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11188" y="1052513"/>
            <a:ext cx="8353425" cy="1081087"/>
          </a:xfrm>
        </p:spPr>
        <p:txBody>
          <a:bodyPr wrap="square" lIns="91440" tIns="45720" rIns="91440" bIns="45720" anchor="t"/>
          <a:lstStyle/>
          <a:p>
            <a:pPr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根据业务逻辑实现页面跳转</a:t>
            </a:r>
          </a:p>
        </p:txBody>
      </p:sp>
      <p:pic>
        <p:nvPicPr>
          <p:cNvPr id="551941" name="Picture 5" descr="图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75" y="2301875"/>
            <a:ext cx="4284663" cy="1290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1942" name="AutoShape 6"/>
          <p:cNvSpPr/>
          <p:nvPr/>
        </p:nvSpPr>
        <p:spPr>
          <a:xfrm>
            <a:off x="6227763" y="5589588"/>
            <a:ext cx="18446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eaLnBrk="0" hangingPunct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input.jsp</a:t>
            </a:r>
          </a:p>
        </p:txBody>
      </p:sp>
      <p:pic>
        <p:nvPicPr>
          <p:cNvPr id="551943" name="Picture 7" descr="图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538" y="2230438"/>
            <a:ext cx="4321175" cy="141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1944" name="Rectangle 8"/>
          <p:cNvSpPr/>
          <p:nvPr/>
        </p:nvSpPr>
        <p:spPr>
          <a:xfrm>
            <a:off x="2916238" y="2662238"/>
            <a:ext cx="2430462" cy="27146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1945" name="AutoShape 9"/>
          <p:cNvSpPr/>
          <p:nvPr/>
        </p:nvSpPr>
        <p:spPr>
          <a:xfrm>
            <a:off x="5076825" y="2014538"/>
            <a:ext cx="2447925" cy="398462"/>
          </a:xfrm>
          <a:prstGeom prst="wedgeRoundRectCallout">
            <a:avLst>
              <a:gd name="adj1" fmla="val -41051"/>
              <a:gd name="adj2" fmla="val 131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客户端重新建立链接</a:t>
            </a:r>
          </a:p>
        </p:txBody>
      </p:sp>
      <p:sp>
        <p:nvSpPr>
          <p:cNvPr id="551946" name="AutoShape 10"/>
          <p:cNvSpPr/>
          <p:nvPr/>
        </p:nvSpPr>
        <p:spPr>
          <a:xfrm>
            <a:off x="1116013" y="4005263"/>
            <a:ext cx="7189787" cy="2398712"/>
          </a:xfrm>
          <a:prstGeom prst="roundRect">
            <a:avLst>
              <a:gd name="adj" fmla="val 716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&lt;%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request.setCharacterEncoding("GBK");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String name = request.getParameter("userName");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String pwd = request.getParameter("pwd");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if(name.equals("sa") &amp;&amp; pwd.equals("sa"))       	response.sendRedirect("welcome.jsp");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%&gt;</a:t>
            </a:r>
          </a:p>
        </p:txBody>
      </p:sp>
      <p:sp>
        <p:nvSpPr>
          <p:cNvPr id="551947" name="AutoShape 11"/>
          <p:cNvSpPr/>
          <p:nvPr/>
        </p:nvSpPr>
        <p:spPr>
          <a:xfrm>
            <a:off x="6227763" y="5157788"/>
            <a:ext cx="1943100" cy="398462"/>
          </a:xfrm>
          <a:prstGeom prst="wedgeRoundRectCallout">
            <a:avLst>
              <a:gd name="adj1" fmla="val -43056"/>
              <a:gd name="adj2" fmla="val 8984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跳转至欢迎页面</a:t>
            </a:r>
          </a:p>
        </p:txBody>
      </p:sp>
      <p:sp>
        <p:nvSpPr>
          <p:cNvPr id="551948" name="AutoShape 12"/>
          <p:cNvSpPr/>
          <p:nvPr/>
        </p:nvSpPr>
        <p:spPr>
          <a:xfrm>
            <a:off x="6443663" y="3716338"/>
            <a:ext cx="18446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eaLnBrk="0" hangingPunct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control.jsp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 animBg="1"/>
      <p:bldP spid="551940" grpId="1" animBg="1"/>
      <p:bldP spid="551942" grpId="0" animBg="1"/>
      <p:bldP spid="551942" grpId="1" animBg="1"/>
      <p:bldP spid="551944" grpId="0" animBg="1"/>
      <p:bldP spid="551945" grpId="0" animBg="1"/>
      <p:bldP spid="551946" grpId="0" animBg="1"/>
      <p:bldP spid="551947" grpId="0" animBg="1"/>
      <p:bldP spid="5519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JSP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内置对象</a:t>
            </a:r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response 3-3</a:t>
            </a:r>
          </a:p>
        </p:txBody>
      </p:sp>
      <p:pic>
        <p:nvPicPr>
          <p:cNvPr id="25602" name="Picture 13" descr="问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41438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Rectangle 14"/>
          <p:cNvSpPr/>
          <p:nvPr/>
        </p:nvSpPr>
        <p:spPr>
          <a:xfrm>
            <a:off x="1692275" y="1628775"/>
            <a:ext cx="7058025" cy="5032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页面实现跳转了，请求的信息是否也一起转移呢？</a:t>
            </a:r>
          </a:p>
        </p:txBody>
      </p:sp>
      <p:pic>
        <p:nvPicPr>
          <p:cNvPr id="602134" name="Picture 22" descr="提问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13" y="393382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2135" name="Rectangle 23"/>
          <p:cNvSpPr/>
          <p:nvPr/>
        </p:nvSpPr>
        <p:spPr>
          <a:xfrm>
            <a:off x="1763713" y="4149725"/>
            <a:ext cx="7058025" cy="5032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那么如何才能实现页面跳转后，请求信息不丢失呢？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本章目标</a:t>
            </a:r>
          </a:p>
        </p:txBody>
      </p:sp>
      <p:grpSp>
        <p:nvGrpSpPr>
          <p:cNvPr id="5122" name="组合 3"/>
          <p:cNvGrpSpPr/>
          <p:nvPr/>
        </p:nvGrpSpPr>
        <p:grpSpPr>
          <a:xfrm>
            <a:off x="2124075" y="2385695"/>
            <a:ext cx="4895850" cy="431800"/>
            <a:chOff x="0" y="0"/>
            <a:chExt cx="4896544" cy="432048"/>
          </a:xfrm>
        </p:grpSpPr>
        <p:sp>
          <p:nvSpPr>
            <p:cNvPr id="5123" name="矩形 20"/>
            <p:cNvSpPr/>
            <p:nvPr/>
          </p:nvSpPr>
          <p:spPr>
            <a:xfrm>
              <a:off x="0" y="0"/>
              <a:ext cx="4896544" cy="432048"/>
            </a:xfrm>
            <a:prstGeom prst="rect">
              <a:avLst/>
            </a:prstGeom>
            <a:noFill/>
            <a:ln w="12700" cap="flat" cmpd="sng">
              <a:solidFill>
                <a:srgbClr val="3782C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24" name="矩形 21"/>
            <p:cNvSpPr/>
            <p:nvPr/>
          </p:nvSpPr>
          <p:spPr>
            <a:xfrm>
              <a:off x="0" y="0"/>
              <a:ext cx="431861" cy="432048"/>
            </a:xfrm>
            <a:prstGeom prst="rect">
              <a:avLst/>
            </a:prstGeom>
            <a:gradFill rotWithShape="1"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1"/>
              <a:tileRect/>
            </a:gradFill>
            <a:ln w="12700" cap="flat" cmpd="sng">
              <a:solidFill>
                <a:srgbClr val="3782C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25" name="TextBox 21"/>
            <p:cNvSpPr/>
            <p:nvPr/>
          </p:nvSpPr>
          <p:spPr>
            <a:xfrm>
              <a:off x="601748" y="29564"/>
              <a:ext cx="4078865" cy="4003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/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request</a:t>
              </a:r>
            </a:p>
          </p:txBody>
        </p:sp>
      </p:grpSp>
      <p:grpSp>
        <p:nvGrpSpPr>
          <p:cNvPr id="5126" name="组合 4"/>
          <p:cNvGrpSpPr/>
          <p:nvPr/>
        </p:nvGrpSpPr>
        <p:grpSpPr>
          <a:xfrm>
            <a:off x="2124075" y="3023104"/>
            <a:ext cx="4895850" cy="431800"/>
            <a:chOff x="0" y="0"/>
            <a:chExt cx="4896544" cy="432048"/>
          </a:xfrm>
        </p:grpSpPr>
        <p:sp>
          <p:nvSpPr>
            <p:cNvPr id="5127" name="矩形 17"/>
            <p:cNvSpPr/>
            <p:nvPr/>
          </p:nvSpPr>
          <p:spPr>
            <a:xfrm>
              <a:off x="0" y="0"/>
              <a:ext cx="4896544" cy="432048"/>
            </a:xfrm>
            <a:prstGeom prst="rect">
              <a:avLst/>
            </a:prstGeom>
            <a:noFill/>
            <a:ln w="12700" cap="flat" cmpd="sng">
              <a:solidFill>
                <a:srgbClr val="3782C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28" name="矩形 18"/>
            <p:cNvSpPr/>
            <p:nvPr/>
          </p:nvSpPr>
          <p:spPr>
            <a:xfrm>
              <a:off x="0" y="0"/>
              <a:ext cx="431861" cy="432048"/>
            </a:xfrm>
            <a:prstGeom prst="rect">
              <a:avLst/>
            </a:prstGeom>
            <a:gradFill rotWithShape="1"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1"/>
              <a:tileRect/>
            </a:gradFill>
            <a:ln w="12700" cap="flat" cmpd="sng">
              <a:solidFill>
                <a:srgbClr val="3782C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29" name="TextBox 33"/>
            <p:cNvSpPr/>
            <p:nvPr/>
          </p:nvSpPr>
          <p:spPr>
            <a:xfrm>
              <a:off x="601747" y="29356"/>
              <a:ext cx="4078866" cy="4003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/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response</a:t>
              </a:r>
            </a:p>
          </p:txBody>
        </p:sp>
      </p:grpSp>
      <p:grpSp>
        <p:nvGrpSpPr>
          <p:cNvPr id="5130" name="组合 5"/>
          <p:cNvGrpSpPr/>
          <p:nvPr/>
        </p:nvGrpSpPr>
        <p:grpSpPr>
          <a:xfrm>
            <a:off x="2124075" y="3663633"/>
            <a:ext cx="4895850" cy="485447"/>
            <a:chOff x="0" y="0"/>
            <a:chExt cx="4896544" cy="460701"/>
          </a:xfrm>
        </p:grpSpPr>
        <p:sp>
          <p:nvSpPr>
            <p:cNvPr id="5131" name="矩形 14"/>
            <p:cNvSpPr/>
            <p:nvPr/>
          </p:nvSpPr>
          <p:spPr>
            <a:xfrm>
              <a:off x="0" y="0"/>
              <a:ext cx="4896544" cy="432048"/>
            </a:xfrm>
            <a:prstGeom prst="rect">
              <a:avLst/>
            </a:prstGeom>
            <a:noFill/>
            <a:ln w="12700" cap="flat" cmpd="sng">
              <a:solidFill>
                <a:srgbClr val="3782C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2" name="矩形 15"/>
            <p:cNvSpPr/>
            <p:nvPr/>
          </p:nvSpPr>
          <p:spPr>
            <a:xfrm>
              <a:off x="0" y="0"/>
              <a:ext cx="431861" cy="432048"/>
            </a:xfrm>
            <a:prstGeom prst="rect">
              <a:avLst/>
            </a:prstGeom>
            <a:gradFill rotWithShape="1"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1"/>
              <a:tileRect/>
            </a:gradFill>
            <a:ln w="12700" cap="flat" cmpd="sng">
              <a:solidFill>
                <a:srgbClr val="3782C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3" name="TextBox 21"/>
            <p:cNvSpPr/>
            <p:nvPr/>
          </p:nvSpPr>
          <p:spPr>
            <a:xfrm>
              <a:off x="601748" y="60361"/>
              <a:ext cx="4078865" cy="4003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转发和重定向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1790700" y="0"/>
            <a:ext cx="7353300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3.3.3 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转发</a:t>
            </a:r>
            <a:endParaRPr lang="zh-CN" altLang="en-US" sz="3200" b="0" kern="1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214937"/>
          </a:xfrm>
        </p:spPr>
        <p:txBody>
          <a:bodyPr wrap="square" lIns="91440" tIns="45720" rIns="91440" bIns="45720" anchor="t"/>
          <a:lstStyle/>
          <a:p>
            <a:pPr>
              <a:buFont typeface="Arial" panose="020B0604020202020204" pitchFamily="34" charset="0"/>
            </a:pPr>
            <a:r>
              <a:rPr lang="zh-CN" altLang="en-GB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转发的作用：在多个页面交互过程中实现请求数据的共享</a:t>
            </a:r>
          </a:p>
          <a:p>
            <a:pPr>
              <a:buFont typeface="Arial" panose="020B0604020202020204" pitchFamily="34" charset="0"/>
            </a:pPr>
            <a:r>
              <a:rPr lang="zh-CN" altLang="en-GB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转发的实现：</a:t>
            </a:r>
          </a:p>
          <a:p>
            <a:pPr lvl="1"/>
            <a:r>
              <a:rPr lang="en-GB" altLang="zh-CN" dirty="0"/>
              <a:t>RequestDispatcher</a:t>
            </a:r>
            <a:r>
              <a:rPr lang="zh-CN" altLang="en-GB" dirty="0"/>
              <a:t>对象</a:t>
            </a:r>
          </a:p>
          <a:p>
            <a:pPr lvl="1"/>
            <a:r>
              <a:rPr lang="en-GB" altLang="zh-CN" dirty="0"/>
              <a:t>forward()</a:t>
            </a:r>
            <a:r>
              <a:rPr lang="zh-CN" altLang="en-GB" dirty="0"/>
              <a:t>方法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GB" dirty="0"/>
          </a:p>
          <a:p>
            <a:pPr>
              <a:buFont typeface="Wingdings" panose="05000000000000000000" pitchFamily="2" charset="2"/>
              <a:buNone/>
            </a:pPr>
            <a:endParaRPr lang="zh-CN" altLang="en-GB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21896" name="AutoShape 8"/>
          <p:cNvSpPr/>
          <p:nvPr/>
        </p:nvSpPr>
        <p:spPr>
          <a:xfrm>
            <a:off x="474663" y="3214688"/>
            <a:ext cx="8108950" cy="1247775"/>
          </a:xfrm>
          <a:prstGeom prst="roundRect">
            <a:avLst>
              <a:gd name="adj" fmla="val 716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&lt;%</a:t>
            </a:r>
          </a:p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RequestDispatcher rd=request.getRequestDispatcher("welcome.jsp");</a:t>
            </a:r>
          </a:p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rd.forward(request,response);</a:t>
            </a:r>
          </a:p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%&gt;</a:t>
            </a:r>
          </a:p>
        </p:txBody>
      </p:sp>
      <p:sp>
        <p:nvSpPr>
          <p:cNvPr id="421898" name="AutoShape 10"/>
          <p:cNvSpPr/>
          <p:nvPr/>
        </p:nvSpPr>
        <p:spPr>
          <a:xfrm>
            <a:off x="2771775" y="4656138"/>
            <a:ext cx="4103688" cy="693737"/>
          </a:xfrm>
          <a:prstGeom prst="wedgeRoundRectCallout">
            <a:avLst>
              <a:gd name="adj1" fmla="val -30194"/>
              <a:gd name="adj2" fmla="val -1108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将当前接收的用户请求，发送给服务器的其他资源使用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6" grpId="0" animBg="1"/>
      <p:bldP spid="4218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转发与重定向的比较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286375"/>
          </a:xfrm>
        </p:spPr>
        <p:txBody>
          <a:bodyPr wrap="square" lIns="91440" tIns="45720" rIns="91440" bIns="45720" anchor="t"/>
          <a:lstStyle/>
          <a:p>
            <a:pPr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转发是在服务器端发挥作用，通过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forward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方法将提交信息在多个页面间进行传递。</a:t>
            </a:r>
          </a:p>
          <a:p>
            <a:pPr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转发是在服务器内部控制权的转移，客户端浏览器的地址栏不会显示出转向后的地址</a:t>
            </a:r>
          </a:p>
          <a:p>
            <a:pPr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重定向是在客户端发挥作用，通过请求新的地址实现页面转向</a:t>
            </a:r>
          </a:p>
          <a:p>
            <a:pPr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重定向是通过浏览器重新请求地址，在地址栏中可以显示转向后的地址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练习</a:t>
            </a:r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——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转发与重定向的应用</a:t>
            </a:r>
            <a:endParaRPr lang="en-US" altLang="zh-CN" b="0" kern="1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1331913" y="1268413"/>
            <a:ext cx="7200900" cy="3313112"/>
          </a:xfrm>
        </p:spPr>
        <p:txBody>
          <a:bodyPr wrap="square" lIns="91440" tIns="45720" rIns="91440" bIns="45720" anchor="t"/>
          <a:lstStyle/>
          <a:p>
            <a:pPr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需求说明</a:t>
            </a:r>
          </a:p>
          <a:p>
            <a:pPr lvl="1"/>
            <a:r>
              <a:rPr lang="zh-CN" altLang="en-US" dirty="0"/>
              <a:t>用户进入个人邮箱，要求：</a:t>
            </a:r>
          </a:p>
          <a:p>
            <a:pPr lvl="2"/>
            <a:r>
              <a:rPr lang="zh-CN" altLang="en-US" dirty="0"/>
              <a:t>登录成功后需要在首页显示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欢迎你</a:t>
            </a:r>
            <a:r>
              <a:rPr lang="en-US" altLang="zh-CN" dirty="0"/>
              <a:t>xxx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endParaRPr lang="zh-CN" altLang="en-US" dirty="0"/>
          </a:p>
          <a:p>
            <a:pPr lvl="2"/>
            <a:r>
              <a:rPr lang="zh-CN" altLang="en-US" dirty="0"/>
              <a:t>登录失败后，返回到登录界面，重新登录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9699" name="Picture 7" descr="练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1969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Picture 9" descr="时间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5" y="950913"/>
            <a:ext cx="2179638" cy="1179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Text Box 10"/>
          <p:cNvSpPr/>
          <p:nvPr/>
        </p:nvSpPr>
        <p:spPr>
          <a:xfrm>
            <a:off x="6732588" y="1466850"/>
            <a:ext cx="1211262" cy="5857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16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实践时间：</a:t>
            </a:r>
          </a:p>
          <a:p>
            <a:pPr lvl="0"/>
            <a:r>
              <a:rPr lang="en-US" altLang="zh-CN" sz="16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总结</a:t>
            </a:r>
          </a:p>
        </p:txBody>
      </p:sp>
      <p:sp>
        <p:nvSpPr>
          <p:cNvPr id="468995" name="Rectangle 3"/>
          <p:cNvSpPr>
            <a:spLocks noGrp="1"/>
          </p:cNvSpPr>
          <p:nvPr>
            <p:ph idx="1"/>
          </p:nvPr>
        </p:nvSpPr>
        <p:spPr>
          <a:xfrm>
            <a:off x="1116013" y="1773238"/>
            <a:ext cx="7570787" cy="4751387"/>
          </a:xfrm>
        </p:spPr>
        <p:txBody>
          <a:bodyPr wrap="square" lIns="91440" tIns="45720" rIns="91440" bIns="45720" anchor="t"/>
          <a:lstStyle/>
          <a:p>
            <a:pPr>
              <a:buFont typeface="Arial" panose="020B0604020202020204" pitchFamily="34" charset="0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request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对象的作用？包含哪些常用的方法？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Arial" panose="020B0604020202020204" pitchFamily="34" charset="0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JSP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是如何实现对用户请求的相应？</a:t>
            </a:r>
          </a:p>
          <a:p>
            <a:pPr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什么是重定向？什么是转发？</a:t>
            </a:r>
          </a:p>
          <a:p>
            <a:pPr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转发与重定向的区别？</a:t>
            </a:r>
          </a:p>
          <a:p>
            <a:pPr>
              <a:buFont typeface="Arial" panose="020B0604020202020204" pitchFamily="34" charset="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Arial" panose="020B0604020202020204" pitchFamily="34" charset="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0723" name="Picture 4" descr="提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052513"/>
            <a:ext cx="917575" cy="68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3"/>
          <p:cNvGrpSpPr/>
          <p:nvPr/>
        </p:nvGrpSpPr>
        <p:grpSpPr>
          <a:xfrm>
            <a:off x="6605588" y="1844675"/>
            <a:ext cx="2179637" cy="1179513"/>
            <a:chOff x="395288" y="2143125"/>
            <a:chExt cx="2179637" cy="1179513"/>
          </a:xfrm>
        </p:grpSpPr>
        <p:pic>
          <p:nvPicPr>
            <p:cNvPr id="6146" name="Picture 7" descr="时间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8" y="2143125"/>
              <a:ext cx="2179637" cy="11795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47" name="Text Box 8"/>
            <p:cNvSpPr/>
            <p:nvPr/>
          </p:nvSpPr>
          <p:spPr>
            <a:xfrm>
              <a:off x="468313" y="2628900"/>
              <a:ext cx="1198880" cy="596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1600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讲解时间：</a:t>
              </a:r>
            </a:p>
            <a:p>
              <a:pPr lvl="0"/>
              <a:r>
                <a:rPr lang="en-US" sz="1600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</a:t>
              </a:r>
              <a:r>
                <a:rPr lang="zh-CN" altLang="en-US" sz="1600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分钟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48" name="组合 4"/>
          <p:cNvGrpSpPr/>
          <p:nvPr/>
        </p:nvGrpSpPr>
        <p:grpSpPr>
          <a:xfrm>
            <a:off x="6605588" y="3500438"/>
            <a:ext cx="2179637" cy="1177925"/>
            <a:chOff x="6562725" y="3762375"/>
            <a:chExt cx="2179638" cy="1177925"/>
          </a:xfrm>
        </p:grpSpPr>
        <p:pic>
          <p:nvPicPr>
            <p:cNvPr id="6149" name="Picture 9" descr="时间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2725" y="3762375"/>
              <a:ext cx="2179638" cy="11779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50" name="Text Box 10"/>
            <p:cNvSpPr/>
            <p:nvPr/>
          </p:nvSpPr>
          <p:spPr>
            <a:xfrm>
              <a:off x="6708775" y="4276725"/>
              <a:ext cx="1210588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16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实践时间：</a:t>
              </a:r>
            </a:p>
            <a:p>
              <a:pPr lvl="0"/>
              <a:r>
                <a:rPr lang="en-US" altLang="zh-CN" sz="16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6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5分钟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" name="图示 5"/>
          <p:cNvGraphicFramePr/>
          <p:nvPr/>
        </p:nvGraphicFramePr>
        <p:xfrm>
          <a:off x="359365" y="1844898"/>
          <a:ext cx="609600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0" dirty="0"/>
              <a:t>3.1 request</a:t>
            </a:r>
            <a:endParaRPr lang="zh-CN" altLang="en-US" b="0" kern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3.1.1 JSP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内置对象</a:t>
            </a: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684213" y="1196975"/>
            <a:ext cx="8280400" cy="1944688"/>
          </a:xfrm>
        </p:spPr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JSP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内置对象是 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Web 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容器创建的一组对象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JSP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内置对象的名称是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JSP 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的保留字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JSP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内置对象是可以直接在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JSP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页面使用的对象，无需使用“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new”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获取实例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315" name="AutoShape 4"/>
          <p:cNvSpPr/>
          <p:nvPr/>
        </p:nvSpPr>
        <p:spPr>
          <a:xfrm>
            <a:off x="1979613" y="4365625"/>
            <a:ext cx="5327650" cy="1784350"/>
          </a:xfrm>
          <a:prstGeom prst="roundRect">
            <a:avLst>
              <a:gd name="adj" fmla="val 891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defTabSz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622300" algn="l"/>
              </a:tabLst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&lt;%</a:t>
            </a:r>
          </a:p>
          <a:p>
            <a:pPr lvl="0" defTabSz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622300" algn="l"/>
              </a:tabLst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request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.setCharacterEncoding("GBK");</a:t>
            </a:r>
          </a:p>
          <a:p>
            <a:pPr lvl="0" defTabSz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622300" algn="l"/>
              </a:tabLst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String titleName =  </a:t>
            </a:r>
          </a:p>
          <a:p>
            <a:pPr lvl="0" defTabSz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622300" algn="l"/>
              </a:tabLst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request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.getParameter("titlename");</a:t>
            </a:r>
          </a:p>
          <a:p>
            <a:pPr lvl="0" defTabSz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622300" algn="l"/>
              </a:tabLst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%&gt;</a:t>
            </a:r>
          </a:p>
        </p:txBody>
      </p:sp>
      <p:sp>
        <p:nvSpPr>
          <p:cNvPr id="525330" name="AutoShape 18"/>
          <p:cNvSpPr/>
          <p:nvPr/>
        </p:nvSpPr>
        <p:spPr>
          <a:xfrm>
            <a:off x="1258888" y="3357563"/>
            <a:ext cx="2232025" cy="990600"/>
          </a:xfrm>
          <a:prstGeom prst="wedgeRoundRectCallout">
            <a:avLst>
              <a:gd name="adj1" fmla="val 38264"/>
              <a:gd name="adj2" fmla="val 959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没有出现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new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关键字，但却可以使用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request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3.1.2 JSP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内置对象</a:t>
            </a:r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request</a:t>
            </a:r>
            <a:endParaRPr lang="zh-CN" altLang="en-US" b="0" kern="1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4338" name="Rectangle 3"/>
          <p:cNvSpPr/>
          <p:nvPr/>
        </p:nvSpPr>
        <p:spPr>
          <a:xfrm>
            <a:off x="735013" y="1628775"/>
            <a:ext cx="8229600" cy="2447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request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对象主要用于处理客户端请求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132138" y="2830513"/>
            <a:ext cx="3168650" cy="1584325"/>
            <a:chOff x="2109" y="2184"/>
            <a:chExt cx="1640" cy="817"/>
          </a:xfrm>
        </p:grpSpPr>
        <p:sp>
          <p:nvSpPr>
            <p:cNvPr id="14340" name="AutoShape 5"/>
            <p:cNvSpPr/>
            <p:nvPr/>
          </p:nvSpPr>
          <p:spPr>
            <a:xfrm>
              <a:off x="2109" y="2184"/>
              <a:ext cx="1640" cy="8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lvl="0" eaLnBrk="0" hangingPunct="0"/>
              <a:endParaRPr lang="zh-CN" altLang="en-US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341" name="AutoShape 6"/>
            <p:cNvSpPr/>
            <p:nvPr/>
          </p:nvSpPr>
          <p:spPr>
            <a:xfrm>
              <a:off x="2245" y="2229"/>
              <a:ext cx="1488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lvl="0" eaLnBrk="0" hangingPunct="0"/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JSP </a:t>
              </a: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页面</a:t>
              </a:r>
            </a:p>
          </p:txBody>
        </p:sp>
      </p:grpSp>
      <p:sp>
        <p:nvSpPr>
          <p:cNvPr id="526343" name="AutoShape 7"/>
          <p:cNvSpPr/>
          <p:nvPr/>
        </p:nvSpPr>
        <p:spPr>
          <a:xfrm>
            <a:off x="3708400" y="3478213"/>
            <a:ext cx="20161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eaLnBrk="0" hangingPunct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request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</a:p>
        </p:txBody>
      </p:sp>
      <p:grpSp>
        <p:nvGrpSpPr>
          <p:cNvPr id="3" name="Group 8"/>
          <p:cNvGrpSpPr/>
          <p:nvPr/>
        </p:nvGrpSpPr>
        <p:grpSpPr>
          <a:xfrm>
            <a:off x="1030288" y="3367088"/>
            <a:ext cx="877887" cy="960437"/>
            <a:chOff x="2064" y="2085"/>
            <a:chExt cx="680" cy="782"/>
          </a:xfrm>
        </p:grpSpPr>
        <p:grpSp>
          <p:nvGrpSpPr>
            <p:cNvPr id="14344" name="Group 9"/>
            <p:cNvGrpSpPr/>
            <p:nvPr/>
          </p:nvGrpSpPr>
          <p:grpSpPr>
            <a:xfrm>
              <a:off x="2234" y="2085"/>
              <a:ext cx="510" cy="529"/>
              <a:chOff x="4690" y="2957"/>
              <a:chExt cx="951" cy="1160"/>
            </a:xfrm>
          </p:grpSpPr>
          <p:graphicFrame>
            <p:nvGraphicFramePr>
              <p:cNvPr id="14345" name="Object 3"/>
              <p:cNvGraphicFramePr>
                <a:graphicFrameLocks noChangeAspect="1"/>
              </p:cNvGraphicFramePr>
              <p:nvPr/>
            </p:nvGraphicFramePr>
            <p:xfrm>
              <a:off x="4690" y="2957"/>
              <a:ext cx="942" cy="1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7" r:id="rId4" imgW="2616200" imgH="2667000" progId="Photoshop.Image.7">
                      <p:embed/>
                    </p:oleObj>
                  </mc:Choice>
                  <mc:Fallback>
                    <p:oleObj r:id="rId4" imgW="2616200" imgH="2667000" progId="Photoshop.Image.7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690" y="2957"/>
                            <a:ext cx="942" cy="11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4346" name="Picture 11" descr="TowerCase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7" y="3113"/>
                <a:ext cx="674" cy="100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4347" name="Text Box 12"/>
            <p:cNvSpPr txBox="1"/>
            <p:nvPr/>
          </p:nvSpPr>
          <p:spPr>
            <a:xfrm>
              <a:off x="2064" y="2568"/>
              <a:ext cx="680" cy="2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客户端 </a:t>
              </a: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7451725" y="3165475"/>
            <a:ext cx="792163" cy="1758950"/>
            <a:chOff x="5184" y="2568"/>
            <a:chExt cx="409" cy="998"/>
          </a:xfrm>
        </p:grpSpPr>
        <p:sp>
          <p:nvSpPr>
            <p:cNvPr id="14349" name="Text Box 14"/>
            <p:cNvSpPr txBox="1"/>
            <p:nvPr/>
          </p:nvSpPr>
          <p:spPr>
            <a:xfrm>
              <a:off x="5329" y="3203"/>
              <a:ext cx="9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lvl="0"/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4350" name="Object 2"/>
            <p:cNvGraphicFramePr>
              <a:graphicFrameLocks noChangeAspect="1"/>
            </p:cNvGraphicFramePr>
            <p:nvPr/>
          </p:nvGraphicFramePr>
          <p:xfrm>
            <a:off x="5184" y="2568"/>
            <a:ext cx="409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8" r:id="rId7" imgW="1225550" imgH="1962785" progId="Photoshop.Image.7">
                    <p:embed/>
                  </p:oleObj>
                </mc:Choice>
                <mc:Fallback>
                  <p:oleObj r:id="rId7" imgW="1225550" imgH="1962785" progId="Photoshop.Image.7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84" y="2568"/>
                          <a:ext cx="409" cy="6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6352" name="AutoShape 16"/>
          <p:cNvCxnSpPr>
            <a:endCxn id="526343" idx="1"/>
          </p:cNvCxnSpPr>
          <p:nvPr/>
        </p:nvCxnSpPr>
        <p:spPr>
          <a:xfrm flipV="1">
            <a:off x="1908175" y="3730625"/>
            <a:ext cx="1800225" cy="4763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6353" name="Text Box 17"/>
          <p:cNvSpPr txBox="1"/>
          <p:nvPr/>
        </p:nvSpPr>
        <p:spPr>
          <a:xfrm>
            <a:off x="2124075" y="3295650"/>
            <a:ext cx="936625" cy="366713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请求</a:t>
            </a:r>
          </a:p>
        </p:txBody>
      </p:sp>
      <p:cxnSp>
        <p:nvCxnSpPr>
          <p:cNvPr id="526354" name="AutoShape 18"/>
          <p:cNvCxnSpPr>
            <a:stCxn id="526343" idx="3"/>
          </p:cNvCxnSpPr>
          <p:nvPr/>
        </p:nvCxnSpPr>
        <p:spPr>
          <a:xfrm>
            <a:off x="5724525" y="3730625"/>
            <a:ext cx="1727200" cy="11113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6355" name="Text Box 19"/>
          <p:cNvSpPr txBox="1"/>
          <p:nvPr/>
        </p:nvSpPr>
        <p:spPr>
          <a:xfrm>
            <a:off x="6227763" y="3295650"/>
            <a:ext cx="1152525" cy="366713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请求信息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3" grpId="0" animBg="1"/>
      <p:bldP spid="526353" grpId="0"/>
      <p:bldP spid="5263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en-US" altLang="zh-CN" dirty="0">
                <a:latin typeface="黑体" panose="02010609060101010101" pitchFamily="49" charset="-122"/>
              </a:rPr>
              <a:t>3.1.3 JSP</a:t>
            </a:r>
            <a:r>
              <a:rPr lang="zh-CN" altLang="en-US" dirty="0">
                <a:latin typeface="黑体" panose="02010609060101010101" pitchFamily="49" charset="-122"/>
              </a:rPr>
              <a:t>内置对象</a:t>
            </a:r>
            <a:r>
              <a:rPr lang="en-US" altLang="zh-CN" dirty="0">
                <a:latin typeface="黑体" panose="02010609060101010101" pitchFamily="49" charset="-122"/>
              </a:rPr>
              <a:t>request</a:t>
            </a:r>
          </a:p>
        </p:txBody>
      </p:sp>
      <p:sp>
        <p:nvSpPr>
          <p:cNvPr id="15362" name="Rectangle 3"/>
          <p:cNvSpPr/>
          <p:nvPr/>
        </p:nvSpPr>
        <p:spPr>
          <a:xfrm>
            <a:off x="323850" y="1125538"/>
            <a:ext cx="8351838" cy="5032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request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对象常用方法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5363" name="内容占位符 15362"/>
          <p:cNvGraphicFramePr>
            <a:graphicFrameLocks noGrp="1"/>
          </p:cNvGraphicFramePr>
          <p:nvPr>
            <p:ph sz="half" idx="1"/>
          </p:nvPr>
        </p:nvGraphicFramePr>
        <p:xfrm>
          <a:off x="468313" y="1773238"/>
          <a:ext cx="8291513" cy="3866505"/>
        </p:xfrm>
        <a:graphic>
          <a:graphicData uri="http://schemas.openxmlformats.org/drawingml/2006/table">
            <a:tbl>
              <a:tblPr/>
              <a:tblGrid>
                <a:gridCol w="439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     方法名称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       </a:t>
                      </a: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  明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125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 getParameter(String name)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根据页面表单组件名称获取页面提交数据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String[ ] getParameterValues(String name)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获取一个页面表单组件对应多个值时的用户的请求数据 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setCharacterEncoding(String charset)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指定每个请求的编码，在调用</a:t>
                      </a:r>
                      <a:r>
                        <a:rPr lang="en-US" altLang="zh-CN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getParameter( )</a:t>
                      </a: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之前进行设定，可以解决中文乱码问题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 getRemoterAddr()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返回提交请求的客户机的</a:t>
                      </a: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IP</a:t>
                      </a:r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地址</a:t>
                      </a:r>
                    </a:p>
                  </a:txBody>
                  <a:tcPr marT="45715" marB="4571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88" y="2143125"/>
            <a:ext cx="5324475" cy="2695575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</p:pic>
      <p:sp>
        <p:nvSpPr>
          <p:cNvPr id="16386" name="Rectangle 3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3.1.4 JSP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内置对象</a:t>
            </a:r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request</a:t>
            </a:r>
          </a:p>
        </p:txBody>
      </p:sp>
      <p:sp>
        <p:nvSpPr>
          <p:cNvPr id="528388" name="Rectangle 4"/>
          <p:cNvSpPr>
            <a:spLocks noGrp="1" noChangeArrowheads="1"/>
          </p:cNvSpPr>
          <p:nvPr>
            <p:ph idx="1"/>
          </p:nvPr>
        </p:nvSpPr>
        <p:spPr>
          <a:xfrm>
            <a:off x="720725" y="1052513"/>
            <a:ext cx="7954963" cy="1295400"/>
          </a:xfrm>
          <a:ln>
            <a:miter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编程实现注册功能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注册信息包括：</a:t>
            </a:r>
            <a:r>
              <a:rPr kumimoji="0" lang="zh-CN" altLang="fr-FR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用户名、密码</a:t>
            </a:r>
            <a:endParaRPr kumimoji="0" lang="fr-FR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页面提交后，显示输入的数据</a:t>
            </a:r>
          </a:p>
        </p:txBody>
      </p:sp>
      <p:sp>
        <p:nvSpPr>
          <p:cNvPr id="16388" name="Oval 5"/>
          <p:cNvSpPr/>
          <p:nvPr/>
        </p:nvSpPr>
        <p:spPr>
          <a:xfrm>
            <a:off x="4071938" y="2714625"/>
            <a:ext cx="503237" cy="431800"/>
          </a:xfrm>
          <a:prstGeom prst="ellipse">
            <a:avLst/>
          </a:prstGeom>
          <a:solidFill>
            <a:srgbClr val="00CCFF"/>
          </a:solidFill>
          <a:ln w="28575">
            <a:noFill/>
          </a:ln>
        </p:spPr>
        <p:txBody>
          <a:bodyPr wrap="none" anchor="ctr"/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en-US" altLang="zh-CN" sz="2400" b="1" i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6389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3714750"/>
            <a:ext cx="3581400" cy="2085975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</p:pic>
      <p:sp>
        <p:nvSpPr>
          <p:cNvPr id="16390" name="Oval 7"/>
          <p:cNvSpPr/>
          <p:nvPr/>
        </p:nvSpPr>
        <p:spPr>
          <a:xfrm>
            <a:off x="4000500" y="4286250"/>
            <a:ext cx="503238" cy="431800"/>
          </a:xfrm>
          <a:prstGeom prst="ellipse">
            <a:avLst/>
          </a:prstGeom>
          <a:solidFill>
            <a:srgbClr val="00CCFF"/>
          </a:solidFill>
          <a:ln w="28575">
            <a:noFill/>
          </a:ln>
        </p:spPr>
        <p:txBody>
          <a:bodyPr wrap="none" anchor="ctr"/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3.1.5 JSP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内置对象</a:t>
            </a:r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request</a:t>
            </a:r>
          </a:p>
        </p:txBody>
      </p:sp>
      <p:sp>
        <p:nvSpPr>
          <p:cNvPr id="18434" name="AutoShape 3"/>
          <p:cNvSpPr/>
          <p:nvPr/>
        </p:nvSpPr>
        <p:spPr>
          <a:xfrm>
            <a:off x="179388" y="1989138"/>
            <a:ext cx="8720137" cy="3173412"/>
          </a:xfrm>
          <a:prstGeom prst="roundRect">
            <a:avLst>
              <a:gd name="adj" fmla="val 5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&lt;form name="form1" method="post" action="reginfo.jsp"&gt;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&lt;table border="0" align="center"&gt;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&lt;tr&gt; &lt;td&gt;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用户名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&lt;/td&gt;&lt;td&gt; &lt;input type="text" name="name"&gt;&lt;/td&gt;&lt;/tr&gt;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&lt;tr&gt;&lt;td&gt;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密码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&lt;/td&gt;&lt;td &gt; &lt;input type="password" name="pwd"&gt; &lt;/td&gt;&lt;/tr&gt;</a:t>
            </a:r>
          </a:p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&lt;tr&gt;&lt;td colspan="2" align="center"&gt;</a:t>
            </a:r>
          </a:p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&lt;input type="submit" value="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提交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" /&gt;&amp;nbsp;&amp;nbsp;</a:t>
            </a:r>
          </a:p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&lt;input type="reset" value="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取消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" /&gt;</a:t>
            </a:r>
          </a:p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&lt;/td&gt;&lt;/tr&gt;    </a:t>
            </a:r>
          </a:p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&lt;/table&gt;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&lt;/form&gt;</a:t>
            </a:r>
          </a:p>
        </p:txBody>
      </p:sp>
      <p:sp>
        <p:nvSpPr>
          <p:cNvPr id="18435" name="Rectangle 11"/>
          <p:cNvSpPr>
            <a:spLocks noGrp="1"/>
          </p:cNvSpPr>
          <p:nvPr>
            <p:ph idx="1"/>
          </p:nvPr>
        </p:nvSpPr>
        <p:spPr>
          <a:xfrm>
            <a:off x="720725" y="1052513"/>
            <a:ext cx="7596188" cy="720725"/>
          </a:xfrm>
        </p:spPr>
        <p:txBody>
          <a:bodyPr wrap="square" lIns="91440" tIns="45720" rIns="91440" bIns="45720" anchor="t"/>
          <a:lstStyle/>
          <a:p>
            <a:pPr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注册页面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 wrap="square" lIns="91440" tIns="45720" rIns="91440" bIns="45720" anchor="ctr"/>
          <a:lstStyle/>
          <a:p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3.1.6 JSP</a:t>
            </a:r>
            <a:r>
              <a:rPr lang="zh-CN" altLang="en-US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内置对象</a:t>
            </a:r>
            <a:r>
              <a:rPr lang="en-US" altLang="zh-CN" b="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request</a:t>
            </a:r>
          </a:p>
        </p:txBody>
      </p:sp>
      <p:sp>
        <p:nvSpPr>
          <p:cNvPr id="19458" name="AutoShape 3"/>
          <p:cNvSpPr/>
          <p:nvPr/>
        </p:nvSpPr>
        <p:spPr>
          <a:xfrm>
            <a:off x="434975" y="1557338"/>
            <a:ext cx="8280400" cy="2603500"/>
          </a:xfrm>
          <a:prstGeom prst="roundRect">
            <a:avLst>
              <a:gd name="adj" fmla="val 5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&lt;%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读取用户名和密码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String name = request.getParameter("</a:t>
            </a:r>
            <a:r>
              <a:rPr lang="zh-CN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name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	String pwd = request.getParameter("pwd");</a:t>
            </a:r>
          </a:p>
          <a:p>
            <a:pPr lvl="2" indent="0" eaLnBrk="1" hangingPunct="1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out.println("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输入的注册信息如下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&lt;br /&gt;");</a:t>
            </a:r>
          </a:p>
          <a:p>
            <a:pPr lvl="2" indent="0" eaLnBrk="1" hangingPunct="1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out.println("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用户名：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"+name+"&lt;br /&gt;");</a:t>
            </a:r>
          </a:p>
          <a:p>
            <a:pPr lvl="2" indent="0" eaLnBrk="1" hangingPunct="1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out.println("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密码：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"+pwd);</a:t>
            </a:r>
          </a:p>
          <a:p>
            <a:pPr lvl="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%&gt;</a:t>
            </a:r>
          </a:p>
        </p:txBody>
      </p:sp>
      <p:sp>
        <p:nvSpPr>
          <p:cNvPr id="19459" name="Rectangle 8"/>
          <p:cNvSpPr>
            <a:spLocks noGrp="1"/>
          </p:cNvSpPr>
          <p:nvPr>
            <p:ph idx="1"/>
          </p:nvPr>
        </p:nvSpPr>
        <p:spPr>
          <a:xfrm>
            <a:off x="468313" y="1052513"/>
            <a:ext cx="7596187" cy="720725"/>
          </a:xfrm>
        </p:spPr>
        <p:txBody>
          <a:bodyPr wrap="square" lIns="91440" tIns="45720" rIns="91440" bIns="45720" anchor="t"/>
          <a:lstStyle/>
          <a:p>
            <a:pPr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信息读取显示页面</a:t>
            </a:r>
          </a:p>
        </p:txBody>
      </p:sp>
      <p:pic>
        <p:nvPicPr>
          <p:cNvPr id="552970" name="Picture 10" descr="提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5805488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2971" name="Rectangle 11"/>
          <p:cNvSpPr/>
          <p:nvPr/>
        </p:nvSpPr>
        <p:spPr>
          <a:xfrm>
            <a:off x="1547813" y="5949950"/>
            <a:ext cx="6769100" cy="72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为什么我们输入的中文都是乱码显示？</a:t>
            </a:r>
          </a:p>
        </p:txBody>
      </p:sp>
      <p:pic>
        <p:nvPicPr>
          <p:cNvPr id="1946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8" y="3857625"/>
            <a:ext cx="3581400" cy="2085975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1281</Words>
  <Application>Microsoft Office PowerPoint</Application>
  <PresentationFormat>全屏显示(4:3)</PresentationFormat>
  <Paragraphs>216</Paragraphs>
  <Slides>24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黑体</vt:lpstr>
      <vt:lpstr>宋体</vt:lpstr>
      <vt:lpstr>微软雅黑</vt:lpstr>
      <vt:lpstr>Arial</vt:lpstr>
      <vt:lpstr>Calibri</vt:lpstr>
      <vt:lpstr>Wingdings</vt:lpstr>
      <vt:lpstr>Office 主题</vt:lpstr>
      <vt:lpstr>Photoshop.Image.7</vt:lpstr>
      <vt:lpstr>第三章</vt:lpstr>
      <vt:lpstr>本章目标</vt:lpstr>
      <vt:lpstr>3.1 request</vt:lpstr>
      <vt:lpstr>3.1.1 JSP内置对象</vt:lpstr>
      <vt:lpstr>3.1.2 JSP内置对象request</vt:lpstr>
      <vt:lpstr>3.1.3 JSP内置对象request</vt:lpstr>
      <vt:lpstr>3.1.4 JSP内置对象request</vt:lpstr>
      <vt:lpstr>3.1.5 JSP内置对象request</vt:lpstr>
      <vt:lpstr>3.1.6 JSP内置对象request</vt:lpstr>
      <vt:lpstr>3.1.7 JSP内置对象request</vt:lpstr>
      <vt:lpstr>练习——注册页面请求信息获取</vt:lpstr>
      <vt:lpstr>3.2 response</vt:lpstr>
      <vt:lpstr>3.2.1 JSP内置对象response</vt:lpstr>
      <vt:lpstr>3.2.2 response对象常用方法</vt:lpstr>
      <vt:lpstr>3.2.3 response对象常用属性</vt:lpstr>
      <vt:lpstr>3.3 转发与重定向</vt:lpstr>
      <vt:lpstr>3.3.3 重定向</vt:lpstr>
      <vt:lpstr>3.2.3 JSP内置对象response</vt:lpstr>
      <vt:lpstr>JSP内置对象response 3-3</vt:lpstr>
      <vt:lpstr>3.3.3 转发</vt:lpstr>
      <vt:lpstr>转发与重定向的比较</vt:lpstr>
      <vt:lpstr>练习——转发与重定向的应用</vt:lpstr>
      <vt:lpstr>总结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教案ppt母板</dc:title>
  <dc:creator>martin</dc:creator>
  <cp:keywords>From:liuther200911 to create the document template</cp:keywords>
  <dc:description>contact:liuther@sohu.com</dc:description>
  <cp:lastModifiedBy>田利</cp:lastModifiedBy>
  <cp:revision>270</cp:revision>
  <dcterms:created xsi:type="dcterms:W3CDTF">2009-09-29T02:37:00Z</dcterms:created>
  <dcterms:modified xsi:type="dcterms:W3CDTF">2017-05-25T02:20:34Z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