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6" r:id="rId2"/>
    <p:sldId id="28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0" r:id="rId33"/>
    <p:sldId id="308" r:id="rId34"/>
    <p:sldId id="313" r:id="rId35"/>
    <p:sldId id="309" r:id="rId36"/>
    <p:sldId id="310" r:id="rId37"/>
    <p:sldId id="295" r:id="rId38"/>
    <p:sldId id="296" r:id="rId39"/>
    <p:sldId id="297" r:id="rId40"/>
    <p:sldId id="298" r:id="rId41"/>
    <p:sldId id="299" r:id="rId42"/>
    <p:sldId id="304" r:id="rId43"/>
    <p:sldId id="314" r:id="rId44"/>
    <p:sldId id="315" r:id="rId45"/>
    <p:sldId id="316" r:id="rId46"/>
    <p:sldId id="317" r:id="rId47"/>
    <p:sldId id="318" r:id="rId48"/>
    <p:sldId id="319" r:id="rId49"/>
    <p:sldId id="320" r:id="rId50"/>
    <p:sldId id="321" r:id="rId51"/>
    <p:sldId id="322" r:id="rId52"/>
    <p:sldId id="28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3" autoAdjust="0"/>
  </p:normalViewPr>
  <p:slideViewPr>
    <p:cSldViewPr>
      <p:cViewPr varScale="1">
        <p:scale>
          <a:sx n="77" d="100"/>
          <a:sy n="77" d="100"/>
        </p:scale>
        <p:origin x="-102"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zh-CN" altLang="en-US" sz="2000" b="1" dirty="0">
              <a:latin typeface="+mn-ea"/>
              <a:ea typeface="+mn-ea"/>
            </a:rPr>
            <a:t>过滤器</a:t>
          </a: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dirty="0">
              <a:latin typeface="+mn-ea"/>
              <a:ea typeface="+mn-ea"/>
            </a:rPr>
            <a:t>过滤器解决乱码</a:t>
          </a: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D0B516E8-7DA8-424F-8B8C-97B108DE01E8}">
      <dgm:prSet phldrT="[文本]" custT="1"/>
      <dgm:spPr/>
      <dgm:t>
        <a:bodyPr anchor="ctr"/>
        <a:lstStyle/>
        <a:p>
          <a:r>
            <a:rPr lang="zh-CN" altLang="en-US" sz="2000" b="1" dirty="0">
              <a:latin typeface="+mn-ea"/>
              <a:ea typeface="+mn-ea"/>
            </a:rPr>
            <a:t>监听器</a:t>
          </a:r>
        </a:p>
      </dgm:t>
    </dgm:pt>
    <dgm:pt modelId="{2B046602-6E85-4913-997C-3599DF5E32C7}" type="parTrans" cxnId="{13B96FB7-D4AA-4946-838F-BD466AF01906}">
      <dgm:prSet/>
      <dgm:spPr/>
      <dgm:t>
        <a:bodyPr/>
        <a:lstStyle/>
        <a:p>
          <a:endParaRPr lang="zh-CN" altLang="en-US"/>
        </a:p>
      </dgm:t>
    </dgm:pt>
    <dgm:pt modelId="{61342AF4-CC34-4753-95AA-931BE789DA85}" type="sibTrans" cxnId="{13B96FB7-D4AA-4946-838F-BD466AF01906}">
      <dgm:prSet/>
      <dgm:spPr/>
      <dgm:t>
        <a:bodyPr/>
        <a:lstStyle/>
        <a:p>
          <a:endParaRPr lang="zh-CN" altLang="en-US"/>
        </a:p>
      </dgm:t>
    </dgm:pt>
    <dgm:pt modelId="{9FAE3455-59F3-49E3-887E-5ABB6BDBB214}">
      <dgm:prSet phldrT="[文本]" custT="1"/>
      <dgm:spPr/>
      <dgm:t>
        <a:bodyPr anchor="ctr"/>
        <a:lstStyle/>
        <a:p>
          <a:r>
            <a:rPr lang="zh-CN" altLang="en-US" sz="2000" b="1" dirty="0">
              <a:latin typeface="+mn-ea"/>
              <a:ea typeface="+mn-ea"/>
            </a:rPr>
            <a:t>监听器实现唯一用户登录</a:t>
          </a:r>
        </a:p>
      </dgm:t>
    </dgm:pt>
    <dgm:pt modelId="{80D76CAF-015E-4BCE-9503-803D0E54D942}" type="parTrans" cxnId="{51148641-7963-4E74-B123-66720D3CB37F}">
      <dgm:prSet/>
      <dgm:spPr/>
      <dgm:t>
        <a:bodyPr/>
        <a:lstStyle/>
        <a:p>
          <a:endParaRPr lang="zh-CN" altLang="en-US"/>
        </a:p>
      </dgm:t>
    </dgm:pt>
    <dgm:pt modelId="{21C52A4A-5E5D-4505-AD23-F1CB4F4A1DC4}" type="sibTrans" cxnId="{51148641-7963-4E74-B123-66720D3CB37F}">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t>
        <a:bodyPr/>
        <a:lstStyle/>
        <a:p>
          <a:endParaRPr lang="zh-CN" altLang="en-US"/>
        </a:p>
      </dgm:t>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t>
        <a:bodyPr/>
        <a:lstStyle/>
        <a:p>
          <a:endParaRPr lang="zh-CN" altLang="en-US"/>
        </a:p>
      </dgm:t>
    </dgm:pt>
    <dgm:pt modelId="{6A4BD632-934E-41B1-B411-7C9B63345580}" type="pres">
      <dgm:prSet presAssocID="{9ACBF248-6A21-45DC-BA79-567734C1D0C6}" presName="childShp" presStyleLbl="bgAccFollowNode1" presStyleIdx="0" presStyleCnt="2">
        <dgm:presLayoutVars>
          <dgm:bulletEnabled val="1"/>
        </dgm:presLayoutVars>
      </dgm:prSet>
      <dgm:spPr/>
      <dgm:t>
        <a:bodyPr/>
        <a:lstStyle/>
        <a:p>
          <a:endParaRPr lang="zh-CN" altLang="en-US"/>
        </a:p>
      </dgm:t>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t>
        <a:bodyPr/>
        <a:lstStyle/>
        <a:p>
          <a:endParaRPr lang="zh-CN" altLang="en-US"/>
        </a:p>
      </dgm:t>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t>
        <a:bodyPr/>
        <a:lstStyle/>
        <a:p>
          <a:endParaRPr lang="zh-CN" altLang="en-US"/>
        </a:p>
      </dgm:t>
    </dgm:pt>
  </dgm:ptLst>
  <dgm:cxnLst>
    <dgm:cxn modelId="{13B96FB7-D4AA-4946-838F-BD466AF01906}" srcId="{9ACBF248-6A21-45DC-BA79-567734C1D0C6}" destId="{D0B516E8-7DA8-424F-8B8C-97B108DE01E8}" srcOrd="1" destOrd="0" parTransId="{2B046602-6E85-4913-997C-3599DF5E32C7}" sibTransId="{61342AF4-CC34-4753-95AA-931BE789DA85}"/>
    <dgm:cxn modelId="{FD07C32E-CD01-46D9-9C06-426CA7C31F77}" type="presOf" srcId="{D0B516E8-7DA8-424F-8B8C-97B108DE01E8}" destId="{6A4BD632-934E-41B1-B411-7C9B63345580}" srcOrd="0" destOrd="1" presId="urn:microsoft.com/office/officeart/2005/8/layout/vList6"/>
    <dgm:cxn modelId="{E20D9702-9C92-4944-B4A9-88F170A9A61A}" srcId="{9ACBF248-6A21-45DC-BA79-567734C1D0C6}" destId="{CA1C7C36-7D42-41BD-B8F3-6D87B1C0EFEC}" srcOrd="0" destOrd="0" parTransId="{004E8728-1EC0-4AD5-91A1-4A75062838CE}" sibTransId="{1B8BA2EF-0EE2-4F26-A98A-54681EBB23C7}"/>
    <dgm:cxn modelId="{51148641-7963-4E74-B123-66720D3CB37F}" srcId="{EBAE87CD-AC39-4131-BCC4-56549EA5FEAB}" destId="{9FAE3455-59F3-49E3-887E-5ABB6BDBB214}" srcOrd="1" destOrd="0" parTransId="{80D76CAF-015E-4BCE-9503-803D0E54D942}" sibTransId="{21C52A4A-5E5D-4505-AD23-F1CB4F4A1DC4}"/>
    <dgm:cxn modelId="{900E24E6-D587-43E7-942D-C450624BE890}" srcId="{13CADCCA-8253-4105-A634-0C1E0459C03F}" destId="{EBAE87CD-AC39-4131-BCC4-56549EA5FEAB}" srcOrd="1" destOrd="0" parTransId="{CF019B95-5BE2-4BE9-B3F0-74373861AC5E}" sibTransId="{DA195C88-EAF4-4F47-A154-6A3C19B42F3A}"/>
    <dgm:cxn modelId="{78D2BB6E-6F72-49E9-9DBB-3D0F1737F033}" type="presOf" srcId="{EBAE87CD-AC39-4131-BCC4-56549EA5FEAB}" destId="{74ECDE33-C338-4A00-B8B3-04A4AF35A45D}"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71735F4E-558C-488E-8A15-CB0C9B260C20}" type="presOf" srcId="{24D683F1-4623-43DA-A45D-DC00ED1F5673}" destId="{53CAE161-CE2A-46D2-8D85-2A5A64094FCD}" srcOrd="0" destOrd="0" presId="urn:microsoft.com/office/officeart/2005/8/layout/vList6"/>
    <dgm:cxn modelId="{C0F4CFAF-9B17-401A-AB60-36DF22FA41D8}" type="presOf" srcId="{CA1C7C36-7D42-41BD-B8F3-6D87B1C0EFEC}" destId="{6A4BD632-934E-41B1-B411-7C9B63345580}" srcOrd="0" destOrd="0" presId="urn:microsoft.com/office/officeart/2005/8/layout/vList6"/>
    <dgm:cxn modelId="{F537D6D9-849C-41A3-84BF-4CC94975E36B}" type="presOf" srcId="{9ACBF248-6A21-45DC-BA79-567734C1D0C6}" destId="{E14B3DFD-BAE3-4803-899F-1CFBEA2F1143}" srcOrd="0" destOrd="0" presId="urn:microsoft.com/office/officeart/2005/8/layout/vList6"/>
    <dgm:cxn modelId="{3D9C483A-80B1-4197-8B99-6532B000D0F6}" type="presOf" srcId="{13CADCCA-8253-4105-A634-0C1E0459C03F}" destId="{E0C6A232-F85D-4BE1-9B22-DB18AEFA5C6D}" srcOrd="0" destOrd="0" presId="urn:microsoft.com/office/officeart/2005/8/layout/vList6"/>
    <dgm:cxn modelId="{98CAD258-D0F2-4CD0-9076-2C82013009E5}" type="presOf" srcId="{9FAE3455-59F3-49E3-887E-5ABB6BDBB214}" destId="{53CAE161-CE2A-46D2-8D85-2A5A64094FCD}" srcOrd="0" destOrd="1"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DC7E09A3-1785-46BC-9B92-6AA15AD78349}" type="presParOf" srcId="{E0C6A232-F85D-4BE1-9B22-DB18AEFA5C6D}" destId="{8DD78370-D06D-4097-B2B0-1D5693F5FE02}" srcOrd="0" destOrd="0" presId="urn:microsoft.com/office/officeart/2005/8/layout/vList6"/>
    <dgm:cxn modelId="{834E44B5-3D5C-4314-99DC-0F97CA8AA8FE}" type="presParOf" srcId="{8DD78370-D06D-4097-B2B0-1D5693F5FE02}" destId="{E14B3DFD-BAE3-4803-899F-1CFBEA2F1143}" srcOrd="0" destOrd="0" presId="urn:microsoft.com/office/officeart/2005/8/layout/vList6"/>
    <dgm:cxn modelId="{FC3E5F9A-7ECD-4966-9DC8-C77C1C094125}" type="presParOf" srcId="{8DD78370-D06D-4097-B2B0-1D5693F5FE02}" destId="{6A4BD632-934E-41B1-B411-7C9B63345580}" srcOrd="1" destOrd="0" presId="urn:microsoft.com/office/officeart/2005/8/layout/vList6"/>
    <dgm:cxn modelId="{EEDD21DD-9EC5-4761-9FEA-2362E904E312}" type="presParOf" srcId="{E0C6A232-F85D-4BE1-9B22-DB18AEFA5C6D}" destId="{1C1D1AC4-29FD-4268-A97B-3322471341A5}" srcOrd="1" destOrd="0" presId="urn:microsoft.com/office/officeart/2005/8/layout/vList6"/>
    <dgm:cxn modelId="{15647004-51C1-4388-BFC2-7496B2F3E3E7}" type="presParOf" srcId="{E0C6A232-F85D-4BE1-9B22-DB18AEFA5C6D}" destId="{F18D90C1-D2F4-476B-8326-F1E487229F85}" srcOrd="2" destOrd="0" presId="urn:microsoft.com/office/officeart/2005/8/layout/vList6"/>
    <dgm:cxn modelId="{D5EE594C-2C58-4E84-B63D-5AFB850A4CDA}" type="presParOf" srcId="{F18D90C1-D2F4-476B-8326-F1E487229F85}" destId="{74ECDE33-C338-4A00-B8B3-04A4AF35A45D}" srcOrd="0" destOrd="0" presId="urn:microsoft.com/office/officeart/2005/8/layout/vList6"/>
    <dgm:cxn modelId="{CC478C6A-367B-40A1-90F6-DC4AEE24E8F6}"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dirty="0">
              <a:latin typeface="黑体" pitchFamily="49" charset="-122"/>
              <a:ea typeface="黑体" pitchFamily="49" charset="-122"/>
              <a:sym typeface="Arial" pitchFamily="34" charset="0"/>
            </a:rPr>
            <a:t>使用</a:t>
          </a:r>
          <a:r>
            <a:rPr lang="en-US" altLang="zh-CN" sz="2000" b="1">
              <a:latin typeface="+mn-ea"/>
              <a:ea typeface="+mn-ea"/>
            </a:rPr>
            <a:t>MVC</a:t>
          </a:r>
          <a:r>
            <a:rPr lang="zh-CN" altLang="en-US" sz="2000">
              <a:latin typeface="黑体" pitchFamily="49" charset="-122"/>
              <a:ea typeface="黑体" pitchFamily="49" charset="-122"/>
              <a:sym typeface="Arial" pitchFamily="34" charset="0"/>
            </a:rPr>
            <a:t>实现</a:t>
          </a:r>
          <a:r>
            <a:rPr lang="zh-CN" altLang="en-US" sz="2000" dirty="0">
              <a:latin typeface="黑体" pitchFamily="49" charset="-122"/>
              <a:ea typeface="黑体" pitchFamily="49" charset="-122"/>
              <a:sym typeface="Arial" pitchFamily="34" charset="0"/>
            </a:rPr>
            <a:t>用户注册</a:t>
          </a:r>
          <a:endParaRPr lang="zh-CN" altLang="en-US" sz="2000" b="1" dirty="0">
            <a:latin typeface="+mn-ea"/>
            <a:ea typeface="+mn-ea"/>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CA1C7C36-7D42-41BD-B8F3-6D87B1C0EFEC}">
      <dgm:prSet phldrT="[文本]" custT="1"/>
      <dgm:spPr/>
      <dgm:t>
        <a:bodyPr anchor="ctr"/>
        <a:lstStyle/>
        <a:p>
          <a:r>
            <a:rPr lang="en-US" altLang="zh-CN" sz="2000" b="1" dirty="0">
              <a:latin typeface="+mn-ea"/>
              <a:ea typeface="+mn-ea"/>
            </a:rPr>
            <a:t>MVC</a:t>
          </a:r>
          <a:r>
            <a:rPr lang="zh-CN" altLang="en-US" sz="2000" b="1" dirty="0">
              <a:latin typeface="+mn-ea"/>
              <a:ea typeface="+mn-ea"/>
            </a:rPr>
            <a:t>开发模式</a:t>
          </a:r>
        </a:p>
      </dgm:t>
    </dgm:pt>
    <dgm:pt modelId="{1B8BA2EF-0EE2-4F26-A98A-54681EBB23C7}" type="sibTrans" cxnId="{E20D9702-9C92-4944-B4A9-88F170A9A61A}">
      <dgm:prSet/>
      <dgm:spPr/>
      <dgm:t>
        <a:bodyPr/>
        <a:lstStyle/>
        <a:p>
          <a:endParaRPr lang="zh-CN" altLang="en-US"/>
        </a:p>
      </dgm:t>
    </dgm:pt>
    <dgm:pt modelId="{004E8728-1EC0-4AD5-91A1-4A75062838CE}" type="parTrans" cxnId="{E20D9702-9C92-4944-B4A9-88F170A9A61A}">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t>
        <a:bodyPr/>
        <a:lstStyle/>
        <a:p>
          <a:endParaRPr lang="zh-CN" altLang="en-US"/>
        </a:p>
      </dgm:t>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t>
        <a:bodyPr/>
        <a:lstStyle/>
        <a:p>
          <a:endParaRPr lang="zh-CN" altLang="en-US"/>
        </a:p>
      </dgm:t>
    </dgm:pt>
    <dgm:pt modelId="{6A4BD632-934E-41B1-B411-7C9B63345580}" type="pres">
      <dgm:prSet presAssocID="{9ACBF248-6A21-45DC-BA79-567734C1D0C6}" presName="childShp" presStyleLbl="bgAccFollowNode1" presStyleIdx="0" presStyleCnt="2">
        <dgm:presLayoutVars>
          <dgm:bulletEnabled val="1"/>
        </dgm:presLayoutVars>
      </dgm:prSet>
      <dgm:spPr/>
      <dgm:t>
        <a:bodyPr/>
        <a:lstStyle/>
        <a:p>
          <a:endParaRPr lang="zh-CN" altLang="en-US"/>
        </a:p>
      </dgm:t>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t>
        <a:bodyPr/>
        <a:lstStyle/>
        <a:p>
          <a:endParaRPr lang="zh-CN" altLang="en-US"/>
        </a:p>
      </dgm:t>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t>
        <a:bodyPr/>
        <a:lstStyle/>
        <a:p>
          <a:endParaRPr lang="zh-CN" altLang="en-US"/>
        </a:p>
      </dgm:t>
    </dgm:pt>
  </dgm:ptLst>
  <dgm:cxnLst>
    <dgm:cxn modelId="{C6BCAAB6-A75B-446D-A7D2-F77651507F15}" type="presOf" srcId="{EBAE87CD-AC39-4131-BCC4-56549EA5FEAB}" destId="{74ECDE33-C338-4A00-B8B3-04A4AF35A45D}" srcOrd="0" destOrd="0" presId="urn:microsoft.com/office/officeart/2005/8/layout/vList6"/>
    <dgm:cxn modelId="{E20D9702-9C92-4944-B4A9-88F170A9A61A}" srcId="{9ACBF248-6A21-45DC-BA79-567734C1D0C6}" destId="{CA1C7C36-7D42-41BD-B8F3-6D87B1C0EFEC}" srcOrd="0" destOrd="0" parTransId="{004E8728-1EC0-4AD5-91A1-4A75062838CE}" sibTransId="{1B8BA2EF-0EE2-4F26-A98A-54681EBB23C7}"/>
    <dgm:cxn modelId="{786C66B2-8FB2-4922-8848-8AFF54058535}" type="presOf" srcId="{CA1C7C36-7D42-41BD-B8F3-6D87B1C0EFEC}" destId="{6A4BD632-934E-41B1-B411-7C9B63345580}"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811556A9-1DA4-4B11-A6C8-4262B2054131}" srcId="{13CADCCA-8253-4105-A634-0C1E0459C03F}" destId="{9ACBF248-6A21-45DC-BA79-567734C1D0C6}" srcOrd="0" destOrd="0" parTransId="{D28751E3-C7DA-43D0-8296-E90134B457D3}" sibTransId="{00FDFE39-46A5-40A2-B9E4-5CB202FE8CDD}"/>
    <dgm:cxn modelId="{A255B395-EA78-403D-A348-9EDBF40696EE}" type="presOf" srcId="{13CADCCA-8253-4105-A634-0C1E0459C03F}" destId="{E0C6A232-F85D-4BE1-9B22-DB18AEFA5C6D}" srcOrd="0" destOrd="0" presId="urn:microsoft.com/office/officeart/2005/8/layout/vList6"/>
    <dgm:cxn modelId="{FBE6CF6F-421B-40F4-854A-DCFC69EFEFB2}" type="presOf" srcId="{9ACBF248-6A21-45DC-BA79-567734C1D0C6}" destId="{E14B3DFD-BAE3-4803-899F-1CFBEA2F1143}"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5E12FFE9-C451-475C-A211-F671AA52AD50}" type="presOf" srcId="{24D683F1-4623-43DA-A45D-DC00ED1F5673}" destId="{53CAE161-CE2A-46D2-8D85-2A5A64094FCD}" srcOrd="0" destOrd="0" presId="urn:microsoft.com/office/officeart/2005/8/layout/vList6"/>
    <dgm:cxn modelId="{DEF95A27-3502-43C7-9FEE-5F5506D8441A}" type="presParOf" srcId="{E0C6A232-F85D-4BE1-9B22-DB18AEFA5C6D}" destId="{8DD78370-D06D-4097-B2B0-1D5693F5FE02}" srcOrd="0" destOrd="0" presId="urn:microsoft.com/office/officeart/2005/8/layout/vList6"/>
    <dgm:cxn modelId="{304E01C3-1AB2-4D6B-9EB8-F0299C856ADD}" type="presParOf" srcId="{8DD78370-D06D-4097-B2B0-1D5693F5FE02}" destId="{E14B3DFD-BAE3-4803-899F-1CFBEA2F1143}" srcOrd="0" destOrd="0" presId="urn:microsoft.com/office/officeart/2005/8/layout/vList6"/>
    <dgm:cxn modelId="{88A0A03E-9F3F-4B2D-BD92-7E8FDC83787F}" type="presParOf" srcId="{8DD78370-D06D-4097-B2B0-1D5693F5FE02}" destId="{6A4BD632-934E-41B1-B411-7C9B63345580}" srcOrd="1" destOrd="0" presId="urn:microsoft.com/office/officeart/2005/8/layout/vList6"/>
    <dgm:cxn modelId="{CEFAEF37-6505-4846-A05D-71657C7D1C3E}" type="presParOf" srcId="{E0C6A232-F85D-4BE1-9B22-DB18AEFA5C6D}" destId="{1C1D1AC4-29FD-4268-A97B-3322471341A5}" srcOrd="1" destOrd="0" presId="urn:microsoft.com/office/officeart/2005/8/layout/vList6"/>
    <dgm:cxn modelId="{997B18B0-3770-4650-9D1A-0E7C0DBB94CB}" type="presParOf" srcId="{E0C6A232-F85D-4BE1-9B22-DB18AEFA5C6D}" destId="{F18D90C1-D2F4-476B-8326-F1E487229F85}" srcOrd="2" destOrd="0" presId="urn:microsoft.com/office/officeart/2005/8/layout/vList6"/>
    <dgm:cxn modelId="{E5639D41-2112-45DB-89A4-0BEBBE1C4D0B}" type="presParOf" srcId="{F18D90C1-D2F4-476B-8326-F1E487229F85}" destId="{74ECDE33-C338-4A00-B8B3-04A4AF35A45D}" srcOrd="0" destOrd="0" presId="urn:microsoft.com/office/officeart/2005/8/layout/vList6"/>
    <dgm:cxn modelId="{43DCF81E-E59B-434F-BBAF-F559904EEC13}"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dirty="0">
              <a:latin typeface="黑体" pitchFamily="49" charset="-122"/>
              <a:ea typeface="黑体" pitchFamily="49" charset="-122"/>
              <a:sym typeface="Arial" pitchFamily="34" charset="0"/>
            </a:rPr>
            <a:t>使用数据库连接池</a:t>
          </a:r>
          <a:endParaRPr lang="zh-CN" altLang="en-US" sz="2000" b="1" dirty="0">
            <a:latin typeface="+mn-ea"/>
            <a:ea typeface="+mn-ea"/>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CA1C7C36-7D42-41BD-B8F3-6D87B1C0EFEC}">
      <dgm:prSet phldrT="[文本]" custT="1"/>
      <dgm:spPr/>
      <dgm:t>
        <a:bodyPr anchor="ctr"/>
        <a:lstStyle/>
        <a:p>
          <a:r>
            <a:rPr lang="zh-CN" altLang="en-US" sz="2000" b="1" dirty="0">
              <a:latin typeface="+mn-ea"/>
              <a:ea typeface="+mn-ea"/>
            </a:rPr>
            <a:t>数据库连接池</a:t>
          </a:r>
        </a:p>
      </dgm:t>
    </dgm:pt>
    <dgm:pt modelId="{1B8BA2EF-0EE2-4F26-A98A-54681EBB23C7}" type="sibTrans" cxnId="{E20D9702-9C92-4944-B4A9-88F170A9A61A}">
      <dgm:prSet/>
      <dgm:spPr/>
      <dgm:t>
        <a:bodyPr/>
        <a:lstStyle/>
        <a:p>
          <a:endParaRPr lang="zh-CN" altLang="en-US"/>
        </a:p>
      </dgm:t>
    </dgm:pt>
    <dgm:pt modelId="{004E8728-1EC0-4AD5-91A1-4A75062838CE}" type="parTrans" cxnId="{E20D9702-9C92-4944-B4A9-88F170A9A61A}">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t>
        <a:bodyPr/>
        <a:lstStyle/>
        <a:p>
          <a:endParaRPr lang="zh-CN" altLang="en-US"/>
        </a:p>
      </dgm:t>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t>
        <a:bodyPr/>
        <a:lstStyle/>
        <a:p>
          <a:endParaRPr lang="zh-CN" altLang="en-US"/>
        </a:p>
      </dgm:t>
    </dgm:pt>
    <dgm:pt modelId="{6A4BD632-934E-41B1-B411-7C9B63345580}" type="pres">
      <dgm:prSet presAssocID="{9ACBF248-6A21-45DC-BA79-567734C1D0C6}" presName="childShp" presStyleLbl="bgAccFollowNode1" presStyleIdx="0" presStyleCnt="2">
        <dgm:presLayoutVars>
          <dgm:bulletEnabled val="1"/>
        </dgm:presLayoutVars>
      </dgm:prSet>
      <dgm:spPr/>
      <dgm:t>
        <a:bodyPr/>
        <a:lstStyle/>
        <a:p>
          <a:endParaRPr lang="zh-CN" altLang="en-US"/>
        </a:p>
      </dgm:t>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t>
        <a:bodyPr/>
        <a:lstStyle/>
        <a:p>
          <a:endParaRPr lang="zh-CN" altLang="en-US"/>
        </a:p>
      </dgm:t>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t>
        <a:bodyPr/>
        <a:lstStyle/>
        <a:p>
          <a:endParaRPr lang="zh-CN" altLang="en-US"/>
        </a:p>
      </dgm:t>
    </dgm:pt>
  </dgm:ptLst>
  <dgm:cxnLst>
    <dgm:cxn modelId="{C6BCAAB6-A75B-446D-A7D2-F77651507F15}" type="presOf" srcId="{EBAE87CD-AC39-4131-BCC4-56549EA5FEAB}" destId="{74ECDE33-C338-4A00-B8B3-04A4AF35A45D}" srcOrd="0" destOrd="0" presId="urn:microsoft.com/office/officeart/2005/8/layout/vList6"/>
    <dgm:cxn modelId="{E20D9702-9C92-4944-B4A9-88F170A9A61A}" srcId="{9ACBF248-6A21-45DC-BA79-567734C1D0C6}" destId="{CA1C7C36-7D42-41BD-B8F3-6D87B1C0EFEC}" srcOrd="0" destOrd="0" parTransId="{004E8728-1EC0-4AD5-91A1-4A75062838CE}" sibTransId="{1B8BA2EF-0EE2-4F26-A98A-54681EBB23C7}"/>
    <dgm:cxn modelId="{786C66B2-8FB2-4922-8848-8AFF54058535}" type="presOf" srcId="{CA1C7C36-7D42-41BD-B8F3-6D87B1C0EFEC}" destId="{6A4BD632-934E-41B1-B411-7C9B63345580}"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811556A9-1DA4-4B11-A6C8-4262B2054131}" srcId="{13CADCCA-8253-4105-A634-0C1E0459C03F}" destId="{9ACBF248-6A21-45DC-BA79-567734C1D0C6}" srcOrd="0" destOrd="0" parTransId="{D28751E3-C7DA-43D0-8296-E90134B457D3}" sibTransId="{00FDFE39-46A5-40A2-B9E4-5CB202FE8CDD}"/>
    <dgm:cxn modelId="{A255B395-EA78-403D-A348-9EDBF40696EE}" type="presOf" srcId="{13CADCCA-8253-4105-A634-0C1E0459C03F}" destId="{E0C6A232-F85D-4BE1-9B22-DB18AEFA5C6D}" srcOrd="0" destOrd="0" presId="urn:microsoft.com/office/officeart/2005/8/layout/vList6"/>
    <dgm:cxn modelId="{FBE6CF6F-421B-40F4-854A-DCFC69EFEFB2}" type="presOf" srcId="{9ACBF248-6A21-45DC-BA79-567734C1D0C6}" destId="{E14B3DFD-BAE3-4803-899F-1CFBEA2F1143}" srcOrd="0" destOrd="0" presId="urn:microsoft.com/office/officeart/2005/8/layout/vList6"/>
    <dgm:cxn modelId="{63E6C346-15BB-4FFB-99AF-F8D2C6641108}" srcId="{EBAE87CD-AC39-4131-BCC4-56549EA5FEAB}" destId="{24D683F1-4623-43DA-A45D-DC00ED1F5673}" srcOrd="0" destOrd="0" parTransId="{BA3AE170-E75A-4C3F-A9C1-F609C7291658}" sibTransId="{F589EC50-F3BC-4282-9BEC-DCA58D94578B}"/>
    <dgm:cxn modelId="{5E12FFE9-C451-475C-A211-F671AA52AD50}" type="presOf" srcId="{24D683F1-4623-43DA-A45D-DC00ED1F5673}" destId="{53CAE161-CE2A-46D2-8D85-2A5A64094FCD}" srcOrd="0" destOrd="0" presId="urn:microsoft.com/office/officeart/2005/8/layout/vList6"/>
    <dgm:cxn modelId="{DEF95A27-3502-43C7-9FEE-5F5506D8441A}" type="presParOf" srcId="{E0C6A232-F85D-4BE1-9B22-DB18AEFA5C6D}" destId="{8DD78370-D06D-4097-B2B0-1D5693F5FE02}" srcOrd="0" destOrd="0" presId="urn:microsoft.com/office/officeart/2005/8/layout/vList6"/>
    <dgm:cxn modelId="{304E01C3-1AB2-4D6B-9EB8-F0299C856ADD}" type="presParOf" srcId="{8DD78370-D06D-4097-B2B0-1D5693F5FE02}" destId="{E14B3DFD-BAE3-4803-899F-1CFBEA2F1143}" srcOrd="0" destOrd="0" presId="urn:microsoft.com/office/officeart/2005/8/layout/vList6"/>
    <dgm:cxn modelId="{88A0A03E-9F3F-4B2D-BD92-7E8FDC83787F}" type="presParOf" srcId="{8DD78370-D06D-4097-B2B0-1D5693F5FE02}" destId="{6A4BD632-934E-41B1-B411-7C9B63345580}" srcOrd="1" destOrd="0" presId="urn:microsoft.com/office/officeart/2005/8/layout/vList6"/>
    <dgm:cxn modelId="{CEFAEF37-6505-4846-A05D-71657C7D1C3E}" type="presParOf" srcId="{E0C6A232-F85D-4BE1-9B22-DB18AEFA5C6D}" destId="{1C1D1AC4-29FD-4268-A97B-3322471341A5}" srcOrd="1" destOrd="0" presId="urn:microsoft.com/office/officeart/2005/8/layout/vList6"/>
    <dgm:cxn modelId="{997B18B0-3770-4650-9D1A-0E7C0DBB94CB}" type="presParOf" srcId="{E0C6A232-F85D-4BE1-9B22-DB18AEFA5C6D}" destId="{F18D90C1-D2F4-476B-8326-F1E487229F85}" srcOrd="2" destOrd="0" presId="urn:microsoft.com/office/officeart/2005/8/layout/vList6"/>
    <dgm:cxn modelId="{E5639D41-2112-45DB-89A4-0BEBBE1C4D0B}" type="presParOf" srcId="{F18D90C1-D2F4-476B-8326-F1E487229F85}" destId="{74ECDE33-C338-4A00-B8B3-04A4AF35A45D}" srcOrd="0" destOrd="0" presId="urn:microsoft.com/office/officeart/2005/8/layout/vList6"/>
    <dgm:cxn modelId="{43DCF81E-E59B-434F-BBAF-F559904EEC13}"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n-ea"/>
              <a:ea typeface="+mn-ea"/>
            </a:rPr>
            <a:t>过滤器</a:t>
          </a:r>
        </a:p>
        <a:p>
          <a:pPr marL="228600" lvl="1" indent="-228600" algn="l" defTabSz="889000">
            <a:lnSpc>
              <a:spcPct val="90000"/>
            </a:lnSpc>
            <a:spcBef>
              <a:spcPct val="0"/>
            </a:spcBef>
            <a:spcAft>
              <a:spcPct val="15000"/>
            </a:spcAft>
            <a:buChar char="••"/>
          </a:pPr>
          <a:r>
            <a:rPr lang="zh-CN" altLang="en-US" sz="2000" b="1" kern="1200" dirty="0">
              <a:latin typeface="+mn-ea"/>
              <a:ea typeface="+mn-ea"/>
            </a:rPr>
            <a:t>监听器</a:t>
          </a:r>
        </a:p>
      </dsp:txBody>
      <dsp:txXfrm>
        <a:off x="2438400" y="386"/>
        <a:ext cx="3657600" cy="1508370"/>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zh-CN" altLang="en-US" sz="4800" b="1" kern="1200" dirty="0">
              <a:latin typeface="微软雅黑" pitchFamily="34" charset="-122"/>
              <a:ea typeface="微软雅黑" pitchFamily="34" charset="-122"/>
            </a:rPr>
            <a:t>理论</a:t>
          </a:r>
        </a:p>
      </dsp:txBody>
      <dsp:txXfrm>
        <a:off x="0" y="386"/>
        <a:ext cx="2438400" cy="1508370"/>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n-ea"/>
              <a:ea typeface="+mn-ea"/>
            </a:rPr>
            <a:t>过滤器解决乱码</a:t>
          </a:r>
        </a:p>
        <a:p>
          <a:pPr marL="228600" lvl="1" indent="-228600" algn="l" defTabSz="889000">
            <a:lnSpc>
              <a:spcPct val="90000"/>
            </a:lnSpc>
            <a:spcBef>
              <a:spcPct val="0"/>
            </a:spcBef>
            <a:spcAft>
              <a:spcPct val="15000"/>
            </a:spcAft>
            <a:buChar char="••"/>
          </a:pPr>
          <a:r>
            <a:rPr lang="zh-CN" altLang="en-US" sz="2000" b="1" kern="1200" dirty="0">
              <a:latin typeface="+mn-ea"/>
              <a:ea typeface="+mn-ea"/>
            </a:rPr>
            <a:t>监听器实现唯一用户登录</a:t>
          </a:r>
        </a:p>
      </dsp:txBody>
      <dsp:txXfrm>
        <a:off x="2438400" y="1659594"/>
        <a:ext cx="3657600" cy="1508370"/>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zh-CN" altLang="en-US" sz="4800" b="1" kern="1200" dirty="0">
              <a:latin typeface="微软雅黑" pitchFamily="34" charset="-122"/>
              <a:ea typeface="微软雅黑" pitchFamily="34" charset="-122"/>
            </a:rPr>
            <a:t>实践</a:t>
          </a:r>
        </a:p>
      </dsp:txBody>
      <dsp:txXfrm>
        <a:off x="0" y="1659594"/>
        <a:ext cx="2438400" cy="15083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0C22B4-5D62-4D19-BAD1-A234A0DA5B0B}" type="datetimeFigureOut">
              <a:rPr lang="zh-CN" altLang="en-US" smtClean="0"/>
              <a:pPr/>
              <a:t>2019/12/20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EF17AD-97AD-4662-BCE0-019F1F2A53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EF17AD-97AD-4662-BCE0-019F1F2A5337}"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46</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01282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47</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83658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48</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912673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49</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284634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50</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6707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EF17AD-97AD-4662-BCE0-019F1F2A5337}" type="slidenum">
              <a:rPr lang="zh-CN" altLang="en-US" smtClean="0"/>
              <a:pPr/>
              <a:t>27</a:t>
            </a:fld>
            <a:endParaRPr lang="zh-CN" altLang="en-US"/>
          </a:p>
        </p:txBody>
      </p:sp>
    </p:spTree>
    <p:extLst>
      <p:ext uri="{BB962C8B-B14F-4D97-AF65-F5344CB8AC3E}">
        <p14:creationId xmlns:p14="http://schemas.microsoft.com/office/powerpoint/2010/main" xmlns="" val="377042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953308D7-48B1-4656-A94C-6B719B4EA6D1}" type="slidenum">
              <a:rPr lang="zh-CN" altLang="en-US"/>
              <a:pPr/>
              <a:t>37</a:t>
            </a:fld>
            <a:endParaRPr lang="zh-CN" altLang="en-US"/>
          </a:p>
        </p:txBody>
      </p:sp>
      <p:sp>
        <p:nvSpPr>
          <p:cNvPr id="17410"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7411"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FF0D5269-2003-4D0B-8862-358173C7EA18}" type="slidenum">
              <a:rPr lang="zh-CN" altLang="en-US"/>
              <a:pPr/>
              <a:t>38</a:t>
            </a:fld>
            <a:endParaRPr lang="zh-CN" altLang="en-US"/>
          </a:p>
        </p:txBody>
      </p:sp>
      <p:sp>
        <p:nvSpPr>
          <p:cNvPr id="19458"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9459"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ln>
            <a:miter lim="800000"/>
            <a:headEnd/>
            <a:tailEnd/>
          </a:ln>
        </p:spPr>
        <p:txBody>
          <a:bodyPr/>
          <a:lstStyle/>
          <a:p>
            <a:fld id="{1E0D3C22-AF60-4133-867B-571E9DB883E0}" type="slidenum">
              <a:rPr lang="zh-CN" altLang="en-US"/>
              <a:pPr/>
              <a:t>39</a:t>
            </a:fld>
            <a:endParaRPr lang="zh-CN" altLang="en-US"/>
          </a:p>
        </p:txBody>
      </p:sp>
      <p:sp>
        <p:nvSpPr>
          <p:cNvPr id="21506"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1507"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BEB6961F-B5F3-47B8-A30B-0551332C01C0}" type="slidenum">
              <a:rPr lang="zh-CN" altLang="en-US"/>
              <a:pPr/>
              <a:t>40</a:t>
            </a:fld>
            <a:endParaRPr lang="zh-CN" altLang="en-US"/>
          </a:p>
        </p:txBody>
      </p:sp>
      <p:sp>
        <p:nvSpPr>
          <p:cNvPr id="23554"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3555"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41</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44</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1948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45</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xmlns="" val="4453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5013" y="80963"/>
            <a:ext cx="8229600" cy="900112"/>
          </a:xfrm>
        </p:spPr>
        <p:txBody>
          <a:bodyPr/>
          <a:lstStyle/>
          <a:p>
            <a:r>
              <a:rPr lang="zh-CN" altLang="en-US" noProof="1"/>
              <a:t>单击此处编辑母版标题样式</a:t>
            </a:r>
          </a:p>
        </p:txBody>
      </p:sp>
      <p:sp>
        <p:nvSpPr>
          <p:cNvPr id="3" name="表格占位符 2"/>
          <p:cNvSpPr>
            <a:spLocks noGrp="1"/>
          </p:cNvSpPr>
          <p:nvPr>
            <p:ph type="tbl" idx="1"/>
          </p:nvPr>
        </p:nvSpPr>
        <p:spPr>
          <a:xfrm>
            <a:off x="755650" y="1276350"/>
            <a:ext cx="7931150" cy="5248275"/>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2ED9369-FF87-4C81-BEE2-702FFCDA37FC}" type="slidenum">
              <a:rPr lang="zh-CN" altLang="en-US"/>
              <a:pPr/>
              <a:t>‹#›</a:t>
            </a:fld>
            <a:endParaRPr lang="zh-CN" altLang="en-US"/>
          </a:p>
        </p:txBody>
      </p:sp>
    </p:spTree>
  </p:cSld>
  <p:clrMapOvr>
    <a:masterClrMapping/>
  </p:clrMapOvr>
  <p:transition spd="med">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924944"/>
            <a:ext cx="7772400" cy="864096"/>
          </a:xfrm>
        </p:spPr>
        <p:txBody>
          <a:bodyPr>
            <a:normAutofit/>
          </a:bodyPr>
          <a:lstStyle/>
          <a:p>
            <a:r>
              <a:rPr lang="zh-CN" altLang="en-US" sz="4000" dirty="0">
                <a:latin typeface="微软雅黑" pitchFamily="34" charset="-122"/>
                <a:ea typeface="微软雅黑" pitchFamily="34" charset="-122"/>
              </a:rPr>
              <a:t>第七章</a:t>
            </a:r>
          </a:p>
        </p:txBody>
      </p:sp>
      <p:sp>
        <p:nvSpPr>
          <p:cNvPr id="5" name="副标题 4"/>
          <p:cNvSpPr>
            <a:spLocks noGrp="1"/>
          </p:cNvSpPr>
          <p:nvPr>
            <p:ph type="subTitle" idx="1"/>
          </p:nvPr>
        </p:nvSpPr>
        <p:spPr>
          <a:xfrm>
            <a:off x="1371600" y="4149080"/>
            <a:ext cx="6400800" cy="576064"/>
          </a:xfrm>
        </p:spPr>
        <p:txBody>
          <a:bodyPr>
            <a:normAutofit lnSpcReduction="10000"/>
          </a:bodyPr>
          <a:lstStyle/>
          <a:p>
            <a:r>
              <a:rPr lang="en-US" altLang="zh-CN" dirty="0" err="1">
                <a:solidFill>
                  <a:schemeClr val="tx1"/>
                </a:solidFill>
                <a:latin typeface="微软雅黑" pitchFamily="34" charset="-122"/>
                <a:ea typeface="微软雅黑" pitchFamily="34" charset="-122"/>
              </a:rPr>
              <a:t>Servlet</a:t>
            </a:r>
            <a:r>
              <a:rPr lang="zh-CN" altLang="en-US" dirty="0">
                <a:solidFill>
                  <a:schemeClr val="tx1"/>
                </a:solidFill>
                <a:latin typeface="微软雅黑" pitchFamily="34" charset="-122"/>
                <a:ea typeface="微软雅黑" pitchFamily="34" charset="-122"/>
              </a:rPr>
              <a:t>进阶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过滤器创建与配置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7905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创建一个过滤器对象需要实现</a:t>
            </a:r>
            <a:r>
              <a:rPr lang="en-US" altLang="zh-CN" sz="2000" b="1" dirty="0" err="1">
                <a:latin typeface="微软雅黑" pitchFamily="34" charset="-122"/>
                <a:ea typeface="微软雅黑" pitchFamily="34" charset="-122"/>
              </a:rPr>
              <a:t>javax.servlet.Filter</a:t>
            </a:r>
            <a:r>
              <a:rPr lang="zh-CN" altLang="zh-CN" sz="2000" b="1" dirty="0">
                <a:latin typeface="微软雅黑" pitchFamily="34" charset="-122"/>
                <a:ea typeface="微软雅黑" pitchFamily="34" charset="-122"/>
              </a:rPr>
              <a:t>接口，同时实现</a:t>
            </a:r>
            <a:r>
              <a:rPr lang="en-US" altLang="zh-CN" sz="2000" b="1" dirty="0">
                <a:latin typeface="微软雅黑" pitchFamily="34" charset="-122"/>
                <a:ea typeface="微软雅黑" pitchFamily="34" charset="-122"/>
              </a:rPr>
              <a:t>Filter</a:t>
            </a:r>
            <a:r>
              <a:rPr lang="zh-CN" altLang="zh-CN" sz="2000" b="1" dirty="0">
                <a:latin typeface="微软雅黑" pitchFamily="34" charset="-122"/>
                <a:ea typeface="微软雅黑" pitchFamily="34" charset="-122"/>
              </a:rPr>
              <a:t>接口的</a:t>
            </a:r>
            <a:r>
              <a:rPr lang="en-US" altLang="zh-CN" sz="2000" b="1" dirty="0">
                <a:latin typeface="微软雅黑" pitchFamily="34" charset="-122"/>
                <a:ea typeface="微软雅黑" pitchFamily="34" charset="-122"/>
              </a:rPr>
              <a:t>3</a:t>
            </a:r>
            <a:r>
              <a:rPr lang="zh-CN" altLang="zh-CN" sz="2000" b="1" dirty="0">
                <a:latin typeface="微软雅黑" pitchFamily="34" charset="-122"/>
                <a:ea typeface="微软雅黑" pitchFamily="34" charset="-122"/>
              </a:rPr>
              <a:t>个方法。</a:t>
            </a:r>
          </a:p>
        </p:txBody>
      </p:sp>
      <p:sp>
        <p:nvSpPr>
          <p:cNvPr id="10" name="流程图: 可选过程 3"/>
          <p:cNvSpPr>
            <a:spLocks noChangeArrowheads="1"/>
          </p:cNvSpPr>
          <p:nvPr/>
        </p:nvSpPr>
        <p:spPr bwMode="auto">
          <a:xfrm>
            <a:off x="442913" y="2276475"/>
            <a:ext cx="8439150" cy="147320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a:t>
            </a:r>
            <a:r>
              <a:rPr lang="zh-CN" altLang="zh-CN">
                <a:latin typeface="微软雅黑" pitchFamily="34" charset="-122"/>
                <a:ea typeface="微软雅黑" pitchFamily="34" charset="-122"/>
              </a:rPr>
              <a:t>初始化方法</a:t>
            </a:r>
            <a:endParaRPr lang="en-US" altLang="zh-CN">
              <a:latin typeface="微软雅黑" pitchFamily="34" charset="-122"/>
              <a:ea typeface="微软雅黑" pitchFamily="34" charset="-122"/>
            </a:endParaRP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初始化处理</a:t>
            </a:r>
          </a:p>
          <a:p>
            <a:r>
              <a:rPr lang="en-US" altLang="zh-CN">
                <a:latin typeface="微软雅黑" pitchFamily="34" charset="-122"/>
                <a:ea typeface="微软雅黑" pitchFamily="34" charset="-122"/>
              </a:rPr>
              <a:t>}</a:t>
            </a:r>
            <a:endParaRPr lang="zh-CN" altLang="zh-CN">
              <a:latin typeface="微软雅黑" pitchFamily="34" charset="-122"/>
              <a:ea typeface="微软雅黑" pitchFamily="34" charset="-122"/>
            </a:endParaRPr>
          </a:p>
          <a:p>
            <a:endParaRPr lang="zh-CN" altLang="zh-CN">
              <a:latin typeface="微软雅黑" pitchFamily="34" charset="-122"/>
              <a:ea typeface="微软雅黑" pitchFamily="34" charset="-122"/>
            </a:endParaRPr>
          </a:p>
        </p:txBody>
      </p:sp>
      <p:sp>
        <p:nvSpPr>
          <p:cNvPr id="11" name="流程图: 可选过程 3"/>
          <p:cNvSpPr>
            <a:spLocks noChangeArrowheads="1"/>
          </p:cNvSpPr>
          <p:nvPr/>
        </p:nvSpPr>
        <p:spPr bwMode="auto">
          <a:xfrm>
            <a:off x="286485" y="2518354"/>
            <a:ext cx="8439150" cy="1909401"/>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过滤处理方法</a:t>
            </a: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过滤器处理</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 </a:t>
            </a:r>
          </a:p>
        </p:txBody>
      </p:sp>
      <p:sp>
        <p:nvSpPr>
          <p:cNvPr id="14" name="流程图: 可选过程 3"/>
          <p:cNvSpPr>
            <a:spLocks noChangeArrowheads="1"/>
          </p:cNvSpPr>
          <p:nvPr/>
        </p:nvSpPr>
        <p:spPr bwMode="auto">
          <a:xfrm>
            <a:off x="320881" y="2838223"/>
            <a:ext cx="8439150" cy="147478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初始化方法</a:t>
            </a:r>
            <a:endParaRPr lang="en-US" altLang="zh-CN" dirty="0">
              <a:latin typeface="微软雅黑" pitchFamily="34" charset="-122"/>
              <a:ea typeface="微软雅黑" pitchFamily="34" charset="-122"/>
            </a:endParaRP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init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FilterConfig</a:t>
            </a:r>
            <a:r>
              <a:rPr lang="en-US" altLang="zh-CN" dirty="0">
                <a:latin typeface="微软雅黑" pitchFamily="34" charset="-122"/>
                <a:ea typeface="微软雅黑" pitchFamily="34" charset="-122"/>
              </a:rPr>
              <a:t> config)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初始化处理</a:t>
            </a: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p:txBody>
      </p:sp>
      <p:grpSp>
        <p:nvGrpSpPr>
          <p:cNvPr id="2" name="组 2"/>
          <p:cNvGrpSpPr>
            <a:grpSpLocks/>
          </p:cNvGrpSpPr>
          <p:nvPr/>
        </p:nvGrpSpPr>
        <p:grpSpPr bwMode="auto">
          <a:xfrm>
            <a:off x="396875" y="4597401"/>
            <a:ext cx="8419531" cy="1709975"/>
            <a:chOff x="352196" y="5527798"/>
            <a:chExt cx="8420593" cy="1710979"/>
          </a:xfrm>
        </p:grpSpPr>
        <p:pic>
          <p:nvPicPr>
            <p:cNvPr id="35847" name="图片 8" descr="说明副本.png"/>
            <p:cNvPicPr>
              <a:picLocks noChangeAspect="1" noChangeArrowheads="1"/>
            </p:cNvPicPr>
            <p:nvPr/>
          </p:nvPicPr>
          <p:blipFill>
            <a:blip r:embed="rId2" cstate="print"/>
            <a:srcRect/>
            <a:stretch>
              <a:fillRect/>
            </a:stretch>
          </p:blipFill>
          <p:spPr bwMode="auto">
            <a:xfrm>
              <a:off x="352196" y="5527798"/>
              <a:ext cx="1965325" cy="901700"/>
            </a:xfrm>
            <a:prstGeom prst="rect">
              <a:avLst/>
            </a:prstGeom>
            <a:noFill/>
            <a:ln w="9525">
              <a:noFill/>
              <a:miter lim="800000"/>
              <a:headEnd/>
              <a:tailEnd/>
            </a:ln>
          </p:spPr>
        </p:pic>
        <p:sp>
          <p:nvSpPr>
            <p:cNvPr id="35848" name="流程图: 可选过程 3"/>
            <p:cNvSpPr>
              <a:spLocks noChangeArrowheads="1"/>
            </p:cNvSpPr>
            <p:nvPr/>
          </p:nvSpPr>
          <p:spPr bwMode="auto">
            <a:xfrm>
              <a:off x="359115" y="6485385"/>
              <a:ext cx="8413674" cy="753392"/>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1600" b="1" dirty="0">
                  <a:latin typeface="微软雅黑" pitchFamily="34" charset="-122"/>
                  <a:ea typeface="微软雅黑" pitchFamily="34" charset="-122"/>
                </a:rPr>
                <a:t>使用过滤器并不一定要将请求向下传递到下一个过滤器或目标资源，如果业务逻辑需要，也可以在过滤后直接响应给客户端</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过滤器创建与配置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300038" y="1079500"/>
            <a:ext cx="8666162" cy="1295400"/>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过滤器与</a:t>
            </a:r>
            <a:r>
              <a:rPr lang="en-US" altLang="zh-CN" sz="2000" b="1" dirty="0">
                <a:latin typeface="微软雅黑" pitchFamily="34" charset="-122"/>
                <a:ea typeface="微软雅黑" pitchFamily="34" charset="-122"/>
              </a:rPr>
              <a:t>Servlet</a:t>
            </a:r>
            <a:r>
              <a:rPr lang="zh-CN" altLang="zh-CN" sz="2000" b="1" dirty="0">
                <a:latin typeface="微软雅黑" pitchFamily="34" charset="-122"/>
                <a:ea typeface="微软雅黑" pitchFamily="34" charset="-122"/>
              </a:rPr>
              <a:t>的原理十分相似，在创建之后同样需要在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文件中对其进行配置，过滤器的配置主要分为两个步骤，分别为声明过滤器对象和创建过滤器映射。 </a:t>
            </a:r>
          </a:p>
        </p:txBody>
      </p:sp>
      <p:sp>
        <p:nvSpPr>
          <p:cNvPr id="12" name="流程图: 可选过程 3"/>
          <p:cNvSpPr>
            <a:spLocks noChangeArrowheads="1"/>
          </p:cNvSpPr>
          <p:nvPr/>
        </p:nvSpPr>
        <p:spPr bwMode="auto">
          <a:xfrm>
            <a:off x="431800" y="2565400"/>
            <a:ext cx="8439150" cy="345598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&lt;filter&gt;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&lt;filter-name&gt;</a:t>
            </a:r>
            <a:r>
              <a:rPr lang="en-US" altLang="zh-CN" dirty="0" err="1">
                <a:latin typeface="微软雅黑" pitchFamily="34" charset="-122"/>
                <a:ea typeface="微软雅黑" pitchFamily="34" charset="-122"/>
              </a:rPr>
              <a:t>FirstFilter</a:t>
            </a:r>
            <a:r>
              <a:rPr lang="en-US" altLang="zh-CN" dirty="0">
                <a:latin typeface="微软雅黑" pitchFamily="34" charset="-122"/>
                <a:ea typeface="微软雅黑" pitchFamily="34" charset="-122"/>
              </a:rPr>
              <a:t>&lt;/filter-name&gt;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a:t>
            </a:r>
            <a:r>
              <a:rPr lang="zh-CN" altLang="zh-CN" dirty="0">
                <a:latin typeface="微软雅黑" pitchFamily="34" charset="-122"/>
                <a:ea typeface="微软雅黑" pitchFamily="34" charset="-122"/>
              </a:rPr>
              <a:t>过滤器的完整类名</a:t>
            </a:r>
            <a:r>
              <a:rPr lang="en-US" altLang="zh-CN" dirty="0">
                <a:latin typeface="微软雅黑" pitchFamily="34" charset="-122"/>
                <a:ea typeface="微软雅黑" pitchFamily="34" charset="-122"/>
              </a:rPr>
              <a:t>--&gt;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&lt;filter-class&gt;</a:t>
            </a:r>
            <a:r>
              <a:rPr lang="en-US" altLang="zh-CN" dirty="0" err="1">
                <a:latin typeface="微软雅黑" pitchFamily="34" charset="-122"/>
                <a:ea typeface="微软雅黑" pitchFamily="34" charset="-122"/>
              </a:rPr>
              <a:t>com.pxy.filter.FirstFilter</a:t>
            </a:r>
            <a:r>
              <a:rPr lang="en-US" altLang="zh-CN" dirty="0">
                <a:latin typeface="微软雅黑" pitchFamily="34" charset="-122"/>
                <a:ea typeface="微软雅黑" pitchFamily="34" charset="-122"/>
              </a:rPr>
              <a:t>&lt;/filter-class&gt;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a:t>
            </a:r>
            <a:r>
              <a:rPr lang="zh-CN" altLang="zh-CN" dirty="0">
                <a:latin typeface="微软雅黑" pitchFamily="34" charset="-122"/>
                <a:ea typeface="微软雅黑" pitchFamily="34" charset="-122"/>
              </a:rPr>
              <a:t>过滤器映射</a:t>
            </a:r>
            <a:r>
              <a:rPr lang="en-US" altLang="zh-CN" dirty="0">
                <a:latin typeface="微软雅黑" pitchFamily="34" charset="-122"/>
                <a:ea typeface="微软雅黑" pitchFamily="34" charset="-122"/>
              </a:rPr>
              <a:t>--&gt;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&lt;filter-mapping&gt;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&lt;filter-name&gt;</a:t>
            </a:r>
            <a:r>
              <a:rPr lang="en-US" altLang="zh-CN" dirty="0" err="1">
                <a:latin typeface="微软雅黑" pitchFamily="34" charset="-122"/>
                <a:ea typeface="微软雅黑" pitchFamily="34" charset="-122"/>
              </a:rPr>
              <a:t>FirstFilter</a:t>
            </a:r>
            <a:r>
              <a:rPr lang="en-US" altLang="zh-CN" dirty="0">
                <a:latin typeface="微软雅黑" pitchFamily="34" charset="-122"/>
                <a:ea typeface="微软雅黑" pitchFamily="34" charset="-122"/>
              </a:rPr>
              <a:t>&lt;/filter-name&gt;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-pattern&gt;/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&lt;/</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-pattern&gt;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&lt;/filter-mapping&gt;</a:t>
            </a:r>
            <a:endParaRPr lang="zh-CN" altLang="zh-CN" dirty="0">
              <a:latin typeface="微软雅黑" pitchFamily="34" charset="-122"/>
              <a:ea typeface="微软雅黑" pitchFamily="34" charset="-122"/>
            </a:endParaRPr>
          </a:p>
        </p:txBody>
      </p:sp>
      <p:sp>
        <p:nvSpPr>
          <p:cNvPr id="13" name="矩形 12"/>
          <p:cNvSpPr>
            <a:spLocks noChangeArrowheads="1"/>
          </p:cNvSpPr>
          <p:nvPr/>
        </p:nvSpPr>
        <p:spPr bwMode="auto">
          <a:xfrm>
            <a:off x="1554163" y="4956175"/>
            <a:ext cx="3889375" cy="360363"/>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7" name="AutoShape 11"/>
          <p:cNvSpPr>
            <a:spLocks noChangeArrowheads="1"/>
          </p:cNvSpPr>
          <p:nvPr/>
        </p:nvSpPr>
        <p:spPr bwMode="auto">
          <a:xfrm>
            <a:off x="5364163" y="4221163"/>
            <a:ext cx="1871662" cy="503237"/>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过滤器拦截范围</a:t>
            </a:r>
            <a:endParaRPr lang="zh-CN" altLang="zh-CN" sz="16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animBg="1"/>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2205038"/>
            <a:ext cx="8567737" cy="3168650"/>
            <a:chOff x="303213" y="1125538"/>
            <a:chExt cx="8567737" cy="3168299"/>
          </a:xfrm>
        </p:grpSpPr>
        <p:sp>
          <p:nvSpPr>
            <p:cNvPr id="37891" name="流程图: 可选过程 3"/>
            <p:cNvSpPr>
              <a:spLocks noChangeArrowheads="1"/>
            </p:cNvSpPr>
            <p:nvPr/>
          </p:nvSpPr>
          <p:spPr bwMode="auto">
            <a:xfrm>
              <a:off x="431800" y="2060559"/>
              <a:ext cx="8439150" cy="223327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CounrtFilter.java</a:t>
              </a:r>
              <a:r>
                <a:rPr lang="zh-CN" altLang="zh-CN">
                  <a:latin typeface="微软雅黑" pitchFamily="34" charset="-122"/>
                  <a:ea typeface="微软雅黑" pitchFamily="34" charset="-122"/>
                </a:rPr>
                <a:t>代码:</a:t>
              </a:r>
              <a:endParaRPr lang="en-US" altLang="zh-CN" b="1">
                <a:latin typeface="微软雅黑" pitchFamily="34" charset="-122"/>
                <a:ea typeface="微软雅黑" pitchFamily="34" charset="-122"/>
              </a:endParaRPr>
            </a:p>
            <a:p>
              <a:r>
                <a:rPr lang="en-US" altLang="zh-CN" b="1">
                  <a:latin typeface="微软雅黑" pitchFamily="34" charset="-122"/>
                  <a:ea typeface="微软雅黑" pitchFamily="34" charset="-122"/>
                </a:rPr>
                <a:t>private</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int</a:t>
              </a:r>
              <a:r>
                <a:rPr lang="en-US" altLang="zh-CN">
                  <a:latin typeface="微软雅黑" pitchFamily="34" charset="-122"/>
                  <a:ea typeface="微软雅黑" pitchFamily="34" charset="-122"/>
                </a:rPr>
                <a:t> count;//</a:t>
              </a:r>
              <a:r>
                <a:rPr lang="zh-CN" altLang="zh-CN">
                  <a:latin typeface="微软雅黑" pitchFamily="34" charset="-122"/>
                  <a:ea typeface="微软雅黑" pitchFamily="34" charset="-122"/>
                </a:rPr>
                <a:t>来访数量</a:t>
              </a: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filterConfig)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获取过滤器初始化参数</a:t>
              </a:r>
            </a:p>
            <a:p>
              <a:r>
                <a:rPr lang="en-US" altLang="zh-CN">
                  <a:latin typeface="微软雅黑" pitchFamily="34" charset="-122"/>
                  <a:ea typeface="微软雅黑" pitchFamily="34" charset="-122"/>
                </a:rPr>
                <a:t>	String param=filterConfig.getInitParameter(“count”);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count=Integer.</a:t>
              </a:r>
              <a:r>
                <a:rPr lang="en-US" altLang="zh-CN" i="1">
                  <a:latin typeface="微软雅黑" pitchFamily="34" charset="-122"/>
                  <a:ea typeface="微软雅黑" pitchFamily="34" charset="-122"/>
                </a:rPr>
                <a:t>valueOf</a:t>
              </a:r>
              <a:r>
                <a:rPr lang="en-US" altLang="zh-CN">
                  <a:latin typeface="微软雅黑" pitchFamily="34" charset="-122"/>
                  <a:ea typeface="微软雅黑" pitchFamily="34" charset="-122"/>
                </a:rPr>
                <a:t>(param);</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endParaRPr lang="zh-CN" altLang="zh-CN">
                <a:latin typeface="微软雅黑" pitchFamily="34" charset="-122"/>
                <a:ea typeface="微软雅黑" pitchFamily="34" charset="-122"/>
              </a:endParaRPr>
            </a:p>
          </p:txBody>
        </p:sp>
        <p:pic>
          <p:nvPicPr>
            <p:cNvPr id="37892"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12" name="Rectangle 2"/>
          <p:cNvSpPr txBox="1">
            <a:spLocks noChangeArrowheads="1"/>
          </p:cNvSpPr>
          <p:nvPr/>
        </p:nvSpPr>
        <p:spPr bwMode="auto">
          <a:xfrm>
            <a:off x="180975" y="1270000"/>
            <a:ext cx="8858250" cy="7905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创建一个过滤器，实现网站访问计数器的功能，并在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文件的配置中，将网站访问量的初始化值设置为</a:t>
            </a:r>
            <a:r>
              <a:rPr lang="en-US" altLang="zh-CN" sz="2000" b="1" dirty="0">
                <a:latin typeface="微软雅黑" pitchFamily="34" charset="-122"/>
                <a:ea typeface="微软雅黑" pitchFamily="34" charset="-122"/>
              </a:rPr>
              <a:t>3000</a:t>
            </a:r>
            <a:r>
              <a:rPr lang="zh-CN" altLang="zh-CN" sz="2000" b="1" dirty="0">
                <a:latin typeface="微软雅黑" pitchFamily="34" charset="-122"/>
                <a:ea typeface="微软雅黑" pitchFamily="34" charset="-122"/>
              </a:rPr>
              <a:t>。</a:t>
            </a:r>
          </a:p>
        </p:txBody>
      </p:sp>
      <p:sp>
        <p:nvSpPr>
          <p:cNvPr id="13" name="流程图: 可选过程 3"/>
          <p:cNvSpPr>
            <a:spLocks noChangeArrowheads="1"/>
          </p:cNvSpPr>
          <p:nvPr/>
        </p:nvSpPr>
        <p:spPr bwMode="auto">
          <a:xfrm>
            <a:off x="209823" y="1145012"/>
            <a:ext cx="8439150" cy="308610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count++;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req</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)request;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获取</a:t>
            </a:r>
            <a:r>
              <a:rPr lang="en-US" altLang="zh-CN" dirty="0" err="1">
                <a:latin typeface="微软雅黑" pitchFamily="34" charset="-122"/>
                <a:ea typeface="微软雅黑" pitchFamily="34" charset="-122"/>
              </a:rPr>
              <a:t>ServletContext</a:t>
            </a:r>
            <a:r>
              <a:rPr lang="zh-CN" altLang="zh-CN" dirty="0">
                <a:latin typeface="微软雅黑" pitchFamily="34" charset="-122"/>
                <a:ea typeface="微软雅黑" pitchFamily="34" charset="-122"/>
              </a:rPr>
              <a:t>对象</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dirty="0" err="1">
                <a:latin typeface="微软雅黑" pitchFamily="34" charset="-122"/>
                <a:ea typeface="微软雅黑" pitchFamily="34" charset="-122"/>
              </a:rPr>
              <a:t>req.getSession</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context.setAttribute</a:t>
            </a:r>
            <a:r>
              <a:rPr lang="en-US" altLang="zh-CN" dirty="0">
                <a:latin typeface="微软雅黑" pitchFamily="34" charset="-122"/>
                <a:ea typeface="微软雅黑" pitchFamily="34" charset="-122"/>
              </a:rPr>
              <a:t>("count", count);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向下传递请求</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179512" y="908720"/>
            <a:ext cx="8567737" cy="4967287"/>
            <a:chOff x="303213" y="1125538"/>
            <a:chExt cx="8567737" cy="4967676"/>
          </a:xfrm>
        </p:grpSpPr>
        <p:sp>
          <p:nvSpPr>
            <p:cNvPr id="38915"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IndexServlet.java</a:t>
              </a:r>
              <a:r>
                <a:rPr lang="zh-CN" altLang="zh-CN" dirty="0">
                  <a:latin typeface="微软雅黑" pitchFamily="34" charset="-122"/>
                  <a:ea typeface="微软雅黑" pitchFamily="34" charset="-122"/>
                </a:rPr>
                <a:t>代码：</a:t>
              </a: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class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IndexServlet</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extends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HttpServlet</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doPost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request,HttpServletResponse</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esponse</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Exception {</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response.setCharacterEncoding</a:t>
              </a:r>
              <a:r>
                <a:rPr lang="en-US" altLang="zh-CN" dirty="0">
                  <a:latin typeface="微软雅黑" pitchFamily="34" charset="-122"/>
                  <a:ea typeface="微软雅黑" pitchFamily="34" charset="-122"/>
                </a:rPr>
                <a:t>("utf-8");</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PrintWriter</a:t>
              </a:r>
              <a:r>
                <a:rPr lang="en-US" altLang="zh-CN" dirty="0">
                  <a:latin typeface="微软雅黑" pitchFamily="34" charset="-122"/>
                  <a:ea typeface="微软雅黑" pitchFamily="34" charset="-122"/>
                </a:rPr>
                <a:t> pw = </a:t>
              </a:r>
              <a:r>
                <a:rPr lang="en-US" altLang="zh-CN" dirty="0" err="1">
                  <a:latin typeface="微软雅黑" pitchFamily="34" charset="-122"/>
                  <a:ea typeface="微软雅黑" pitchFamily="34" charset="-122"/>
                </a:rPr>
                <a:t>response.getWriter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获取</a:t>
              </a:r>
              <a:r>
                <a:rPr lang="en-US" altLang="zh-CN" dirty="0" err="1">
                  <a:latin typeface="微软雅黑" pitchFamily="34" charset="-122"/>
                  <a:ea typeface="微软雅黑" pitchFamily="34" charset="-122"/>
                </a:rPr>
                <a:t>ServletContext</a:t>
              </a:r>
              <a:r>
                <a:rPr lang="zh-CN" altLang="zh-CN" dirty="0">
                  <a:latin typeface="微软雅黑" pitchFamily="34" charset="-122"/>
                  <a:ea typeface="微软雅黑" pitchFamily="34" charset="-122"/>
                </a:rPr>
                <a:t>上下文对象</a:t>
              </a: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b="1" dirty="0" err="1">
                  <a:latin typeface="微软雅黑" pitchFamily="34" charset="-122"/>
                  <a:ea typeface="微软雅黑" pitchFamily="34" charset="-122"/>
                </a:rPr>
                <a:t>this</a:t>
              </a:r>
              <a:r>
                <a:rPr lang="en-US" altLang="zh-CN" dirty="0" err="1">
                  <a:latin typeface="微软雅黑" pitchFamily="34" charset="-122"/>
                  <a:ea typeface="微软雅黑" pitchFamily="34" charset="-122"/>
                </a:rPr>
                <a: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Integer count=(Integer)</a:t>
              </a:r>
              <a:r>
                <a:rPr lang="en-US" altLang="zh-CN" dirty="0" err="1">
                  <a:latin typeface="微软雅黑" pitchFamily="34" charset="-122"/>
                  <a:ea typeface="微软雅黑" pitchFamily="34" charset="-122"/>
                </a:rPr>
                <a:t>context.getAttribute</a:t>
              </a:r>
              <a:r>
                <a:rPr lang="en-US" altLang="zh-CN" dirty="0">
                  <a:latin typeface="微软雅黑" pitchFamily="34" charset="-122"/>
                  <a:ea typeface="微软雅黑" pitchFamily="34" charset="-122"/>
                </a:rPr>
                <a:t>("account");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您是本网站的第【</a:t>
              </a:r>
              <a:r>
                <a:rPr lang="en-US" altLang="zh-CN" dirty="0">
                  <a:latin typeface="微软雅黑" pitchFamily="34" charset="-122"/>
                  <a:ea typeface="微软雅黑" pitchFamily="34" charset="-122"/>
                </a:rPr>
                <a:t>"+count+"</a:t>
              </a:r>
              <a:r>
                <a:rPr lang="zh-CN" altLang="zh-CN" dirty="0">
                  <a:latin typeface="微软雅黑" pitchFamily="34" charset="-122"/>
                  <a:ea typeface="微软雅黑" pitchFamily="34" charset="-122"/>
                </a:rPr>
                <a:t>】位访客</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pw.close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pic>
          <p:nvPicPr>
            <p:cNvPr id="38916"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3" name="组 6"/>
          <p:cNvGrpSpPr>
            <a:grpSpLocks/>
          </p:cNvGrpSpPr>
          <p:nvPr/>
        </p:nvGrpSpPr>
        <p:grpSpPr bwMode="auto">
          <a:xfrm>
            <a:off x="303213" y="1125538"/>
            <a:ext cx="8567737" cy="5145087"/>
            <a:chOff x="303213" y="1125538"/>
            <a:chExt cx="8567737" cy="5145002"/>
          </a:xfrm>
        </p:grpSpPr>
        <p:sp>
          <p:nvSpPr>
            <p:cNvPr id="39939" name="流程图: 可选过程 3"/>
            <p:cNvSpPr>
              <a:spLocks noChangeArrowheads="1"/>
            </p:cNvSpPr>
            <p:nvPr/>
          </p:nvSpPr>
          <p:spPr bwMode="auto">
            <a:xfrm>
              <a:off x="431800" y="2060560"/>
              <a:ext cx="8439150" cy="420998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2000">
                  <a:latin typeface="Arial" pitchFamily="34" charset="0"/>
                </a:rPr>
                <a:t>w</a:t>
              </a:r>
              <a:r>
                <a:rPr lang="en-US" altLang="zh-CN" sz="2000">
                  <a:latin typeface="Arial" pitchFamily="34" charset="0"/>
                </a:rPr>
                <a:t>eb.xml</a:t>
              </a:r>
              <a:r>
                <a:rPr lang="zh-CN" altLang="zh-CN" sz="2000">
                  <a:latin typeface="Arial" pitchFamily="34" charset="0"/>
                </a:rPr>
                <a:t>代码：</a:t>
              </a:r>
              <a:endParaRPr lang="en-US" altLang="zh-CN" sz="2000">
                <a:latin typeface="Arial" pitchFamily="34" charset="0"/>
              </a:endParaRPr>
            </a:p>
            <a:p>
              <a:r>
                <a:rPr lang="en-US" altLang="zh-CN" sz="2000">
                  <a:latin typeface="Arial" pitchFamily="34" charset="0"/>
                </a:rPr>
                <a:t>&lt;filter&gt;</a:t>
              </a:r>
              <a:endParaRPr lang="zh-CN" altLang="zh-CN" sz="2000">
                <a:latin typeface="Arial" pitchFamily="34" charset="0"/>
              </a:endParaRPr>
            </a:p>
            <a:p>
              <a:r>
                <a:rPr lang="en-US" altLang="zh-CN" sz="2000">
                  <a:latin typeface="Arial" pitchFamily="34" charset="0"/>
                </a:rPr>
                <a:t>	&lt;filter-name&gt;CountFilter&lt;/filter-name&gt;</a:t>
              </a:r>
              <a:endParaRPr lang="zh-CN" altLang="zh-CN" sz="2000">
                <a:latin typeface="Arial" pitchFamily="34" charset="0"/>
              </a:endParaRPr>
            </a:p>
            <a:p>
              <a:r>
                <a:rPr lang="en-US" altLang="zh-CN" sz="2000">
                  <a:latin typeface="Arial" pitchFamily="34" charset="0"/>
                </a:rPr>
                <a:t>	&lt;filter-class&gt;com.pxy.filter.CountFilter&lt;/filter-class&gt;</a:t>
              </a:r>
              <a:endParaRPr lang="zh-CN" altLang="zh-CN" sz="2000">
                <a:latin typeface="Arial" pitchFamily="34" charset="0"/>
              </a:endParaRPr>
            </a:p>
            <a:p>
              <a:r>
                <a:rPr lang="en-US" altLang="zh-CN" sz="2000">
                  <a:latin typeface="Arial" pitchFamily="34" charset="0"/>
                </a:rPr>
                <a:t>	&lt;init-param&gt;</a:t>
              </a:r>
            </a:p>
            <a:p>
              <a:pPr lvl="1"/>
              <a:r>
                <a:rPr lang="en-US" altLang="zh-CN" sz="2000">
                  <a:latin typeface="Arial" pitchFamily="34" charset="0"/>
                </a:rPr>
                <a:t>        	&lt;param-name&gt;count&lt;/param-name&gt;</a:t>
              </a:r>
              <a:endParaRPr lang="zh-CN" altLang="zh-CN" sz="2000">
                <a:latin typeface="Arial" pitchFamily="34" charset="0"/>
              </a:endParaRPr>
            </a:p>
            <a:p>
              <a:pPr lvl="1"/>
              <a:r>
                <a:rPr lang="en-US" altLang="zh-CN" sz="2000">
                  <a:latin typeface="Arial" pitchFamily="34" charset="0"/>
                </a:rPr>
                <a:t>         	&lt;param-value&gt;3000&lt;/param-value&gt;</a:t>
              </a:r>
              <a:endParaRPr lang="zh-CN" altLang="zh-CN" sz="2000">
                <a:latin typeface="Arial" pitchFamily="34" charset="0"/>
              </a:endParaRPr>
            </a:p>
            <a:p>
              <a:r>
                <a:rPr lang="en-US" altLang="zh-CN" sz="2000">
                  <a:latin typeface="Arial" pitchFamily="34" charset="0"/>
                </a:rPr>
                <a:t>	&lt;/init-param&gt;</a:t>
              </a:r>
            </a:p>
            <a:p>
              <a:r>
                <a:rPr lang="en-US" altLang="zh-CN" sz="2000">
                  <a:latin typeface="Arial" pitchFamily="34" charset="0"/>
                </a:rPr>
                <a:t>&lt;/filter&gt;</a:t>
              </a:r>
              <a:endParaRPr lang="zh-CN" altLang="zh-CN" sz="2000">
                <a:latin typeface="Arial" pitchFamily="34" charset="0"/>
              </a:endParaRPr>
            </a:p>
            <a:p>
              <a:r>
                <a:rPr lang="en-US" altLang="zh-CN" sz="2000">
                  <a:latin typeface="Arial" pitchFamily="34" charset="0"/>
                </a:rPr>
                <a:t>&lt;filter-mapping&gt;</a:t>
              </a:r>
              <a:endParaRPr lang="zh-CN" altLang="zh-CN" sz="2000">
                <a:latin typeface="Arial" pitchFamily="34" charset="0"/>
              </a:endParaRPr>
            </a:p>
            <a:p>
              <a:pPr lvl="1"/>
              <a:r>
                <a:rPr lang="en-US" altLang="zh-CN" sz="2000">
                  <a:latin typeface="Arial" pitchFamily="34" charset="0"/>
                </a:rPr>
                <a:t>     &lt;filter-name&gt;CountFilter&lt;/filter-name&gt;</a:t>
              </a:r>
              <a:endParaRPr lang="zh-CN" altLang="zh-CN" sz="2000">
                <a:latin typeface="Arial" pitchFamily="34" charset="0"/>
              </a:endParaRPr>
            </a:p>
            <a:p>
              <a:pPr lvl="1"/>
              <a:r>
                <a:rPr lang="en-US" altLang="zh-CN" sz="2000">
                  <a:latin typeface="Arial" pitchFamily="34" charset="0"/>
                </a:rPr>
                <a:t>      &lt;url-pattern&gt;/servlet/*&lt;/url-pattern&gt;</a:t>
              </a:r>
              <a:endParaRPr lang="zh-CN" altLang="zh-CN" sz="2000">
                <a:latin typeface="Arial" pitchFamily="34" charset="0"/>
              </a:endParaRPr>
            </a:p>
            <a:p>
              <a:r>
                <a:rPr lang="en-US" altLang="zh-CN" sz="2000">
                  <a:latin typeface="Arial" pitchFamily="34" charset="0"/>
                </a:rPr>
                <a:t>  &lt;/filter-mapping&gt;</a:t>
              </a:r>
              <a:endParaRPr lang="zh-CN" altLang="zh-CN" sz="2000">
                <a:latin typeface="Arial" pitchFamily="34" charset="0"/>
              </a:endParaRPr>
            </a:p>
            <a:p>
              <a:endParaRPr lang="zh-CN" altLang="zh-CN" sz="2000">
                <a:latin typeface="Arial" pitchFamily="34" charset="0"/>
              </a:endParaRPr>
            </a:p>
          </p:txBody>
        </p:sp>
        <p:pic>
          <p:nvPicPr>
            <p:cNvPr id="39940"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1574800" y="3573463"/>
            <a:ext cx="5300663" cy="1295400"/>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6321425" y="2836863"/>
            <a:ext cx="2365375" cy="504825"/>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过滤器的初始化参数</a:t>
            </a:r>
            <a:endParaRPr lang="zh-CN" altLang="zh-CN" sz="1600" b="1">
              <a:latin typeface="微软雅黑" pitchFamily="34" charset="-122"/>
              <a:ea typeface="微软雅黑" pitchFamily="34" charset="-122"/>
            </a:endParaRPr>
          </a:p>
        </p:txBody>
      </p:sp>
      <p:pic>
        <p:nvPicPr>
          <p:cNvPr id="2" name="图片 1"/>
          <p:cNvPicPr>
            <a:picLocks noChangeAspect="1" noChangeArrowheads="1"/>
          </p:cNvPicPr>
          <p:nvPr/>
        </p:nvPicPr>
        <p:blipFill>
          <a:blip r:embed="rId3" cstate="print"/>
          <a:srcRect/>
          <a:stretch>
            <a:fillRect/>
          </a:stretch>
        </p:blipFill>
        <p:spPr bwMode="auto">
          <a:xfrm>
            <a:off x="611560" y="1831196"/>
            <a:ext cx="7351713" cy="2941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过滤器链</a:t>
            </a:r>
            <a:r>
              <a:rPr lang="zh-CN" altLang="en-US" sz="2800" b="1" dirty="0">
                <a:latin typeface="黑体" panose="02010609060101010101" pitchFamily="49" charset="-122"/>
                <a:ea typeface="黑体" panose="02010609060101010101" pitchFamily="49" charset="-122"/>
              </a:rPr>
              <a:t>介绍</a:t>
            </a:r>
            <a:endParaRPr lang="zh-CN" altLang="zh-CN" sz="2800" b="1" dirty="0">
              <a:latin typeface="黑体" panose="02010609060101010101" pitchFamily="49" charset="-122"/>
              <a:ea typeface="黑体" panose="02010609060101010101" pitchFamily="49" charset="-122"/>
            </a:endParaRPr>
          </a:p>
        </p:txBody>
      </p:sp>
      <p:sp>
        <p:nvSpPr>
          <p:cNvPr id="17" name="Rectangle 2"/>
          <p:cNvSpPr txBox="1">
            <a:spLocks noChangeArrowheads="1"/>
          </p:cNvSpPr>
          <p:nvPr/>
        </p:nvSpPr>
        <p:spPr bwMode="auto">
          <a:xfrm>
            <a:off x="180975" y="1270000"/>
            <a:ext cx="8858250" cy="2590800"/>
          </a:xfrm>
          <a:prstGeom prst="rect">
            <a:avLst/>
          </a:prstGeom>
          <a:noFill/>
          <a:ln w="9525">
            <a:noFill/>
            <a:miter lim="800000"/>
            <a:headEnd/>
            <a:tailEnd/>
          </a:ln>
        </p:spPr>
        <p:txBody>
          <a:bodyPr/>
          <a:lstStyle/>
          <a:p>
            <a:pPr marL="342900" lvl="1"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多个过滤器可以串行协同工作，这些串行的过滤器被称为过滤器链。</a:t>
            </a:r>
            <a:r>
              <a:rPr lang="en-US" altLang="zh-CN" sz="2000" b="1">
                <a:latin typeface="微软雅黑" pitchFamily="34" charset="-122"/>
                <a:ea typeface="微软雅黑" pitchFamily="34" charset="-122"/>
              </a:rPr>
              <a:t>Servlet</a:t>
            </a:r>
            <a:r>
              <a:rPr lang="zh-CN" altLang="zh-CN" sz="2000" b="1">
                <a:latin typeface="微软雅黑" pitchFamily="34" charset="-122"/>
                <a:ea typeface="微软雅黑" pitchFamily="34" charset="-122"/>
              </a:rPr>
              <a:t>容器根据它们在</a:t>
            </a:r>
            <a:r>
              <a:rPr lang="en-US" altLang="zh-CN" sz="2000" b="1">
                <a:latin typeface="微软雅黑" pitchFamily="34" charset="-122"/>
                <a:ea typeface="微软雅黑" pitchFamily="34" charset="-122"/>
              </a:rPr>
              <a:t>Web.xml</a:t>
            </a:r>
            <a:r>
              <a:rPr lang="zh-CN" altLang="zh-CN" sz="2000" b="1">
                <a:latin typeface="微软雅黑" pitchFamily="34" charset="-122"/>
                <a:ea typeface="微软雅黑" pitchFamily="34" charset="-122"/>
              </a:rPr>
              <a:t>中定义的先后顺序，依次调用他们的</a:t>
            </a:r>
            <a:r>
              <a:rPr lang="en-US" altLang="zh-CN" sz="2000" b="1">
                <a:latin typeface="微软雅黑" pitchFamily="34" charset="-122"/>
                <a:ea typeface="微软雅黑" pitchFamily="34" charset="-122"/>
              </a:rPr>
              <a:t>doFilter()</a:t>
            </a:r>
            <a:r>
              <a:rPr lang="zh-CN" altLang="zh-CN" sz="2000" b="1">
                <a:latin typeface="微软雅黑" pitchFamily="34" charset="-122"/>
                <a:ea typeface="微软雅黑" pitchFamily="34" charset="-122"/>
              </a:rPr>
              <a:t>方法。 </a:t>
            </a:r>
          </a:p>
        </p:txBody>
      </p:sp>
      <p:pic>
        <p:nvPicPr>
          <p:cNvPr id="3" name="图片 2" descr="Snip20140430_17.png"/>
          <p:cNvPicPr>
            <a:picLocks noChangeAspect="1" noChangeArrowheads="1"/>
          </p:cNvPicPr>
          <p:nvPr/>
        </p:nvPicPr>
        <p:blipFill>
          <a:blip r:embed="rId2" cstate="print"/>
          <a:srcRect/>
          <a:stretch>
            <a:fillRect/>
          </a:stretch>
        </p:blipFill>
        <p:spPr bwMode="auto">
          <a:xfrm>
            <a:off x="395288" y="2863850"/>
            <a:ext cx="8470900" cy="3302000"/>
          </a:xfrm>
          <a:prstGeom prst="rect">
            <a:avLst/>
          </a:prstGeom>
          <a:noFill/>
          <a:ln w="9525">
            <a:noFill/>
            <a:miter lim="800000"/>
            <a:headEnd/>
            <a:tailEnd/>
          </a:ln>
        </p:spPr>
      </p:pic>
      <p:sp>
        <p:nvSpPr>
          <p:cNvPr id="6" name="AutoShape 11"/>
          <p:cNvSpPr>
            <a:spLocks noChangeArrowheads="1"/>
          </p:cNvSpPr>
          <p:nvPr/>
        </p:nvSpPr>
        <p:spPr bwMode="auto">
          <a:xfrm>
            <a:off x="6084888" y="2270125"/>
            <a:ext cx="2781300" cy="654050"/>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按照</a:t>
            </a:r>
            <a:r>
              <a:rPr lang="en-US" altLang="zh-CN" sz="1600" b="1">
                <a:latin typeface="微软雅黑" pitchFamily="34" charset="-122"/>
                <a:ea typeface="微软雅黑" pitchFamily="34" charset="-122"/>
              </a:rPr>
              <a:t>web.xml</a:t>
            </a:r>
            <a:r>
              <a:rPr lang="zh-CN" altLang="en-US" sz="1600" b="1">
                <a:latin typeface="微软雅黑" pitchFamily="34" charset="-122"/>
                <a:ea typeface="微软雅黑" pitchFamily="34" charset="-122"/>
              </a:rPr>
              <a:t>的配置顺序，决定先后执行顺序</a:t>
            </a:r>
            <a:r>
              <a:rPr lang="zh-CN" altLang="en-US">
                <a:latin typeface="微软雅黑" pitchFamily="34" charset="-122"/>
                <a:ea typeface="微软雅黑" pitchFamily="34" charset="-122"/>
              </a:rPr>
              <a:t>。</a:t>
            </a:r>
            <a:endParaRPr lang="zh-CN" altLang="zh-CN">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2205038"/>
            <a:ext cx="8567737" cy="3024187"/>
            <a:chOff x="303213" y="1125538"/>
            <a:chExt cx="8567737" cy="3024288"/>
          </a:xfrm>
        </p:grpSpPr>
        <p:sp>
          <p:nvSpPr>
            <p:cNvPr id="41987" name="流程图: 可选过程 3"/>
            <p:cNvSpPr>
              <a:spLocks noChangeArrowheads="1"/>
            </p:cNvSpPr>
            <p:nvPr/>
          </p:nvSpPr>
          <p:spPr bwMode="auto">
            <a:xfrm>
              <a:off x="431800" y="2060560"/>
              <a:ext cx="8439150" cy="2089266"/>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IpFilter.java</a:t>
              </a:r>
              <a:r>
                <a:rPr lang="zh-CN" altLang="zh-CN">
                  <a:latin typeface="微软雅黑" pitchFamily="34" charset="-122"/>
                  <a:ea typeface="微软雅黑" pitchFamily="34" charset="-122"/>
                </a:rPr>
                <a:t>代码:</a:t>
              </a:r>
              <a:endParaRPr lang="en-US" altLang="zh-CN" b="1">
                <a:latin typeface="微软雅黑" pitchFamily="34" charset="-122"/>
                <a:ea typeface="微软雅黑" pitchFamily="34" charset="-122"/>
              </a:endParaRPr>
            </a:p>
            <a:p>
              <a:r>
                <a:rPr lang="en-US" altLang="zh-CN" b="1">
                  <a:latin typeface="微软雅黑" pitchFamily="34" charset="-122"/>
                  <a:ea typeface="微软雅黑" pitchFamily="34" charset="-122"/>
                </a:rPr>
                <a:t>private</a:t>
              </a:r>
              <a:r>
                <a:rPr lang="en-US" altLang="zh-CN">
                  <a:latin typeface="微软雅黑" pitchFamily="34" charset="-122"/>
                  <a:ea typeface="微软雅黑" pitchFamily="34" charset="-122"/>
                </a:rPr>
                <a:t>  String ip;//</a:t>
              </a:r>
              <a:r>
                <a:rPr lang="zh-CN" altLang="zh-CN">
                  <a:latin typeface="微软雅黑" pitchFamily="34" charset="-122"/>
                  <a:ea typeface="微软雅黑" pitchFamily="34" charset="-122"/>
                </a:rPr>
                <a:t>定义</a:t>
              </a:r>
              <a:r>
                <a:rPr lang="en-US" altLang="zh-CN">
                  <a:latin typeface="微软雅黑" pitchFamily="34" charset="-122"/>
                  <a:ea typeface="微软雅黑" pitchFamily="34" charset="-122"/>
                </a:rPr>
                <a:t>ip</a:t>
              </a:r>
              <a:r>
                <a:rPr lang="zh-CN" altLang="zh-CN">
                  <a:latin typeface="微软雅黑" pitchFamily="34" charset="-122"/>
                  <a:ea typeface="微软雅黑" pitchFamily="34" charset="-122"/>
                </a:rPr>
                <a:t>变量</a:t>
              </a: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获取过滤器名为</a:t>
              </a:r>
              <a:r>
                <a:rPr lang="en-US" altLang="zh-CN">
                  <a:latin typeface="微软雅黑" pitchFamily="34" charset="-122"/>
                  <a:ea typeface="微软雅黑" pitchFamily="34" charset="-122"/>
                </a:rPr>
                <a:t>IP</a:t>
              </a:r>
              <a:r>
                <a:rPr lang="zh-CN" altLang="zh-CN">
                  <a:latin typeface="微软雅黑" pitchFamily="34" charset="-122"/>
                  <a:ea typeface="微软雅黑" pitchFamily="34" charset="-122"/>
                </a:rPr>
                <a:t>的初始化参数</a:t>
              </a:r>
            </a:p>
            <a:p>
              <a:r>
                <a:rPr lang="en-US" altLang="zh-CN">
                  <a:latin typeface="微软雅黑" pitchFamily="34" charset="-122"/>
                  <a:ea typeface="微软雅黑" pitchFamily="34" charset="-122"/>
                </a:rPr>
                <a:t>	ip=config.getInitParameter(“ip”);</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a:t>
              </a:r>
              <a:r>
                <a:rPr lang="zh-CN" altLang="zh-CN">
                  <a:latin typeface="微软雅黑" pitchFamily="34" charset="-122"/>
                  <a:ea typeface="微软雅黑" pitchFamily="34" charset="-122"/>
                </a:rPr>
                <a:t> </a:t>
              </a:r>
              <a:r>
                <a:rPr lang="en-US" altLang="zh-CN">
                  <a:latin typeface="微软雅黑" pitchFamily="34" charset="-122"/>
                  <a:ea typeface="微软雅黑" pitchFamily="34" charset="-122"/>
                </a:rPr>
                <a:t>	</a:t>
              </a:r>
              <a:endParaRPr lang="zh-CN" altLang="zh-CN">
                <a:latin typeface="微软雅黑" pitchFamily="34" charset="-122"/>
                <a:ea typeface="微软雅黑" pitchFamily="34" charset="-122"/>
              </a:endParaRPr>
            </a:p>
          </p:txBody>
        </p:sp>
        <p:pic>
          <p:nvPicPr>
            <p:cNvPr id="41988"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12" name="Rectangle 2"/>
          <p:cNvSpPr txBox="1">
            <a:spLocks noChangeArrowheads="1"/>
          </p:cNvSpPr>
          <p:nvPr/>
        </p:nvSpPr>
        <p:spPr bwMode="auto">
          <a:xfrm>
            <a:off x="180975" y="1270001"/>
            <a:ext cx="8858250" cy="1078879"/>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我们在上文中已经创建了一个</a:t>
            </a:r>
            <a:r>
              <a:rPr lang="en-US" altLang="zh-CN" sz="2000" b="1" dirty="0" err="1">
                <a:latin typeface="微软雅黑" pitchFamily="34" charset="-122"/>
                <a:ea typeface="微软雅黑" pitchFamily="34" charset="-122"/>
              </a:rPr>
              <a:t>CountFilter</a:t>
            </a:r>
            <a:r>
              <a:rPr lang="zh-CN" altLang="zh-CN" sz="2000" b="1" dirty="0">
                <a:latin typeface="微软雅黑" pitchFamily="34" charset="-122"/>
                <a:ea typeface="微软雅黑" pitchFamily="34" charset="-122"/>
              </a:rPr>
              <a:t>过滤器，下面我们将创建第二个名为“</a:t>
            </a:r>
            <a:r>
              <a:rPr lang="en-US" altLang="zh-CN" sz="2000" b="1" dirty="0" err="1">
                <a:latin typeface="微软雅黑" pitchFamily="34" charset="-122"/>
                <a:ea typeface="微软雅黑" pitchFamily="34" charset="-122"/>
              </a:rPr>
              <a:t>IpFilter</a:t>
            </a:r>
            <a:r>
              <a:rPr lang="zh-CN" altLang="zh-CN" sz="2000" b="1" dirty="0">
                <a:latin typeface="微软雅黑" pitchFamily="34" charset="-122"/>
                <a:ea typeface="微软雅黑" pitchFamily="34" charset="-122"/>
              </a:rPr>
              <a:t>”的过滤器，当</a:t>
            </a:r>
            <a:r>
              <a:rPr lang="en-US" altLang="zh-CN" sz="2000" b="1" dirty="0">
                <a:latin typeface="微软雅黑" pitchFamily="34" charset="-122"/>
                <a:ea typeface="微软雅黑" pitchFamily="34" charset="-122"/>
              </a:rPr>
              <a:t>IP</a:t>
            </a:r>
            <a:r>
              <a:rPr lang="zh-CN" altLang="zh-CN" sz="2000" b="1" dirty="0">
                <a:latin typeface="微软雅黑" pitchFamily="34" charset="-122"/>
                <a:ea typeface="微软雅黑" pitchFamily="34" charset="-122"/>
              </a:rPr>
              <a:t>地址为“</a:t>
            </a:r>
            <a:r>
              <a:rPr lang="en-US" altLang="zh-CN" sz="2000" b="1" dirty="0">
                <a:latin typeface="微软雅黑" pitchFamily="34" charset="-122"/>
                <a:ea typeface="微软雅黑" pitchFamily="34" charset="-122"/>
              </a:rPr>
              <a:t>127.0.0.1</a:t>
            </a:r>
            <a:r>
              <a:rPr lang="zh-CN" altLang="zh-CN" sz="2000" b="1" dirty="0">
                <a:latin typeface="微软雅黑" pitchFamily="34" charset="-122"/>
                <a:ea typeface="微软雅黑" pitchFamily="34" charset="-122"/>
              </a:rPr>
              <a:t>”时，用户请求</a:t>
            </a:r>
            <a:r>
              <a:rPr lang="en-US" altLang="zh-CN" sz="2000" b="1" dirty="0" err="1">
                <a:latin typeface="微软雅黑" pitchFamily="34" charset="-122"/>
                <a:ea typeface="微软雅黑" pitchFamily="34" charset="-122"/>
              </a:rPr>
              <a:t>IndexServlet</a:t>
            </a:r>
            <a:r>
              <a:rPr lang="zh-CN"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IpFilter</a:t>
            </a:r>
            <a:r>
              <a:rPr lang="zh-CN" altLang="zh-CN" sz="2000" b="1" dirty="0">
                <a:latin typeface="微软雅黑" pitchFamily="34" charset="-122"/>
                <a:ea typeface="微软雅黑" pitchFamily="34" charset="-122"/>
              </a:rPr>
              <a:t>会拒绝该用户的请求。</a:t>
            </a:r>
          </a:p>
        </p:txBody>
      </p:sp>
      <p:grpSp>
        <p:nvGrpSpPr>
          <p:cNvPr id="3" name="组 1"/>
          <p:cNvGrpSpPr>
            <a:grpSpLocks/>
          </p:cNvGrpSpPr>
          <p:nvPr/>
        </p:nvGrpSpPr>
        <p:grpSpPr bwMode="auto">
          <a:xfrm>
            <a:off x="469264" y="2420888"/>
            <a:ext cx="8560668" cy="3870439"/>
            <a:chOff x="258273" y="1655473"/>
            <a:chExt cx="8560668" cy="4257309"/>
          </a:xfrm>
        </p:grpSpPr>
        <p:sp>
          <p:nvSpPr>
            <p:cNvPr id="41991" name="流程图: 可选过程 3"/>
            <p:cNvSpPr>
              <a:spLocks noChangeArrowheads="1"/>
            </p:cNvSpPr>
            <p:nvPr/>
          </p:nvSpPr>
          <p:spPr bwMode="auto">
            <a:xfrm>
              <a:off x="258273" y="1655473"/>
              <a:ext cx="8439150" cy="4257309"/>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String </a:t>
              </a:r>
              <a:r>
                <a:rPr lang="en-US" altLang="zh-CN" dirty="0" err="1">
                  <a:latin typeface="微软雅黑" pitchFamily="34" charset="-122"/>
                  <a:ea typeface="微软雅黑" pitchFamily="34" charset="-122"/>
                </a:rPr>
                <a:t>clientIP</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request.getRemoteAddr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if</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ip.equals</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clientIP</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response.setCharacterEncoding</a:t>
              </a:r>
              <a:r>
                <a:rPr lang="en-US" altLang="zh-CN" dirty="0">
                  <a:latin typeface="微软雅黑" pitchFamily="34" charset="-122"/>
                  <a:ea typeface="微软雅黑" pitchFamily="34" charset="-122"/>
                </a:rPr>
                <a:t>("utf-8");</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PrintWriter</a:t>
              </a:r>
              <a:r>
                <a:rPr lang="en-US" altLang="zh-CN" dirty="0">
                  <a:latin typeface="微软雅黑" pitchFamily="34" charset="-122"/>
                  <a:ea typeface="微软雅黑" pitchFamily="34" charset="-122"/>
                </a:rPr>
                <a:t> pw=</a:t>
              </a:r>
              <a:r>
                <a:rPr lang="en-US" altLang="zh-CN" dirty="0" err="1">
                  <a:latin typeface="微软雅黑" pitchFamily="34" charset="-122"/>
                  <a:ea typeface="微软雅黑" pitchFamily="34" charset="-122"/>
                </a:rPr>
                <a:t>response.getWriter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("&lt;title&gt;</a:t>
              </a:r>
              <a:r>
                <a:rPr lang="zh-CN" altLang="zh-CN" dirty="0">
                  <a:latin typeface="微软雅黑" pitchFamily="34" charset="-122"/>
                  <a:ea typeface="微软雅黑" pitchFamily="34" charset="-122"/>
                </a:rPr>
                <a:t>错误信息页面</a:t>
              </a:r>
              <a:r>
                <a:rPr lang="en-US" altLang="zh-CN" dirty="0">
                  <a:latin typeface="微软雅黑" pitchFamily="34" charset="-122"/>
                  <a:ea typeface="微软雅黑" pitchFamily="34" charset="-122"/>
                </a:rPr>
                <a:t>&lt;/title&gt;");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("&lt;center&gt;&lt;font size='7'&gt;</a:t>
              </a:r>
              <a:r>
                <a:rPr lang="zh-CN" altLang="zh-CN" dirty="0">
                  <a:latin typeface="微软雅黑" pitchFamily="34" charset="-122"/>
                  <a:ea typeface="微软雅黑" pitchFamily="34" charset="-122"/>
                </a:rPr>
                <a:t>对不起，服务器无法为您提供服务</a:t>
              </a:r>
              <a:r>
                <a:rPr lang="en-US" altLang="zh-CN" dirty="0">
                  <a:latin typeface="微软雅黑" pitchFamily="34" charset="-122"/>
                  <a:ea typeface="微软雅黑" pitchFamily="34" charset="-122"/>
                </a:rPr>
                <a:t>&lt;/font&gt;&lt;/center&gt;");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pw.close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else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9" name="矩形 8"/>
            <p:cNvSpPr>
              <a:spLocks noChangeArrowheads="1"/>
            </p:cNvSpPr>
            <p:nvPr/>
          </p:nvSpPr>
          <p:spPr bwMode="auto">
            <a:xfrm>
              <a:off x="1425086" y="2524853"/>
              <a:ext cx="4586287" cy="595434"/>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41993" name="AutoShape 11"/>
            <p:cNvSpPr>
              <a:spLocks noChangeArrowheads="1"/>
            </p:cNvSpPr>
            <p:nvPr/>
          </p:nvSpPr>
          <p:spPr bwMode="auto">
            <a:xfrm>
              <a:off x="5888416" y="1773793"/>
              <a:ext cx="2930525" cy="777856"/>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sz="1600" b="1" dirty="0">
                  <a:latin typeface="微软雅黑" pitchFamily="34" charset="-122"/>
                  <a:ea typeface="微软雅黑" pitchFamily="34" charset="-122"/>
                </a:rPr>
                <a:t>获取发送请求的客户端</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a:t>
              </a:r>
              <a:r>
                <a:rPr lang="zh-CN" altLang="zh-CN" sz="1600" b="1" dirty="0">
                  <a:latin typeface="微软雅黑" pitchFamily="34" charset="-122"/>
                  <a:ea typeface="微软雅黑" pitchFamily="34" charset="-122"/>
                </a:rPr>
                <a:t>判断客户</a:t>
              </a:r>
              <a:r>
                <a:rPr lang="en-US" altLang="zh-CN" sz="1600" b="1" dirty="0">
                  <a:latin typeface="微软雅黑" pitchFamily="34" charset="-122"/>
                  <a:ea typeface="微软雅黑" pitchFamily="34" charset="-122"/>
                </a:rPr>
                <a:t>IP</a:t>
              </a:r>
              <a:r>
                <a:rPr lang="zh-CN" altLang="zh-CN" sz="1600" b="1" dirty="0">
                  <a:latin typeface="微软雅黑" pitchFamily="34" charset="-122"/>
                  <a:ea typeface="微软雅黑" pitchFamily="34" charset="-122"/>
                </a:rPr>
                <a:t>是否为拒绝访问的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a:t>
              </a:r>
              <a:endParaRPr lang="zh-CN" altLang="zh-CN" sz="1600" b="1"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p:txBody>
        </p:sp>
        <p:sp>
          <p:nvSpPr>
            <p:cNvPr id="11" name="矩形 10"/>
            <p:cNvSpPr>
              <a:spLocks noChangeArrowheads="1"/>
            </p:cNvSpPr>
            <p:nvPr/>
          </p:nvSpPr>
          <p:spPr bwMode="auto">
            <a:xfrm>
              <a:off x="1547323" y="4896573"/>
              <a:ext cx="4464050" cy="379491"/>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41995" name="AutoShape 11"/>
            <p:cNvSpPr>
              <a:spLocks noChangeArrowheads="1"/>
            </p:cNvSpPr>
            <p:nvPr/>
          </p:nvSpPr>
          <p:spPr bwMode="auto">
            <a:xfrm>
              <a:off x="5315975" y="4220641"/>
              <a:ext cx="2930525" cy="503609"/>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a:latin typeface="微软雅黑" pitchFamily="34" charset="-122"/>
                  <a:ea typeface="微软雅黑" pitchFamily="34" charset="-122"/>
                </a:rPr>
                <a:t>将请求继续向下传递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4967287"/>
            <a:chOff x="303213" y="1125538"/>
            <a:chExt cx="8567737" cy="4967676"/>
          </a:xfrm>
        </p:grpSpPr>
        <p:sp>
          <p:nvSpPr>
            <p:cNvPr id="43011"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&lt;filter-name&gt;CountFilter&lt;/filter-name&gt;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&lt;filter-class&gt;com.chinasoft.filter.CountFilter&lt;/filter-class&gt;</a:t>
              </a:r>
            </a:p>
            <a:p>
              <a:r>
                <a:rPr lang="en-US" altLang="zh-CN">
                  <a:latin typeface="微软雅黑" pitchFamily="34" charset="-122"/>
                  <a:ea typeface="微软雅黑" pitchFamily="34" charset="-122"/>
                </a:rPr>
                <a:t>&lt;/filter&gt;</a:t>
              </a:r>
            </a:p>
            <a:p>
              <a:r>
                <a:rPr lang="en-US" altLang="zh-CN">
                  <a:latin typeface="微软雅黑" pitchFamily="34" charset="-122"/>
                  <a:ea typeface="微软雅黑" pitchFamily="34" charset="-122"/>
                </a:rPr>
                <a:t>……</a:t>
              </a:r>
            </a:p>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&lt;filter-name&gt;IpFilter&lt;/filter-name&gt;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&lt;filter-class&gt;com.</a:t>
              </a:r>
              <a:r>
                <a:rPr lang="en-US" altLang="zh-CN">
                  <a:latin typeface="微软雅黑" pitchFamily="34" charset="-122"/>
                  <a:ea typeface="微软雅黑" pitchFamily="34" charset="-122"/>
                  <a:sym typeface="Arial" pitchFamily="34" charset="0"/>
                </a:rPr>
                <a:t>chinasoft</a:t>
              </a:r>
              <a:r>
                <a:rPr lang="en-US" altLang="zh-CN">
                  <a:latin typeface="微软雅黑" pitchFamily="34" charset="-122"/>
                  <a:ea typeface="微软雅黑" pitchFamily="34" charset="-122"/>
                </a:rPr>
                <a:t>.filter.IpFilter&lt;/filter-class&gt;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&lt;init-param&gt;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&lt;param-name&gt;ip&lt;/param-name&gt;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&lt;param-value&gt;127.0.0.1&lt;/param-value&gt;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&lt;/init-param&gt;</a:t>
              </a:r>
            </a:p>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p:txBody>
        </p:sp>
        <p:pic>
          <p:nvPicPr>
            <p:cNvPr id="43012"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900113" y="2349500"/>
            <a:ext cx="6408737" cy="1017588"/>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5364163" y="1308100"/>
            <a:ext cx="2930525" cy="7191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en-US" sz="1600" b="1" dirty="0">
                <a:latin typeface="微软雅黑" pitchFamily="34" charset="-122"/>
                <a:ea typeface="微软雅黑" pitchFamily="34" charset="-122"/>
              </a:rPr>
              <a:t>写在前面的，</a:t>
            </a:r>
            <a:r>
              <a:rPr lang="zh-CN" altLang="zh-CN" sz="1600" b="1" dirty="0">
                <a:latin typeface="微软雅黑" pitchFamily="34" charset="-122"/>
                <a:ea typeface="微软雅黑" pitchFamily="34" charset="-122"/>
              </a:rPr>
              <a:t>网站计数器过滤器</a:t>
            </a:r>
            <a:r>
              <a:rPr lang="zh-CN" altLang="en-US" sz="1600" b="1" dirty="0">
                <a:latin typeface="微软雅黑" pitchFamily="34" charset="-122"/>
                <a:ea typeface="微软雅黑" pitchFamily="34" charset="-122"/>
              </a:rPr>
              <a:t>将先执行。</a:t>
            </a:r>
            <a:endParaRPr lang="zh-CN" altLang="zh-CN" sz="1600" b="1" dirty="0">
              <a:latin typeface="微软雅黑" pitchFamily="34" charset="-122"/>
              <a:ea typeface="微软雅黑" pitchFamily="34" charset="-122"/>
            </a:endParaRPr>
          </a:p>
        </p:txBody>
      </p:sp>
      <p:sp>
        <p:nvSpPr>
          <p:cNvPr id="10" name="矩形 9"/>
          <p:cNvSpPr>
            <a:spLocks noChangeArrowheads="1"/>
          </p:cNvSpPr>
          <p:nvPr/>
        </p:nvSpPr>
        <p:spPr bwMode="auto">
          <a:xfrm>
            <a:off x="855945" y="3738935"/>
            <a:ext cx="6624736" cy="2304256"/>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1" name="AutoShape 11"/>
          <p:cNvSpPr>
            <a:spLocks noChangeArrowheads="1"/>
          </p:cNvSpPr>
          <p:nvPr/>
        </p:nvSpPr>
        <p:spPr bwMode="auto">
          <a:xfrm>
            <a:off x="6034088" y="2708275"/>
            <a:ext cx="2930525" cy="7191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en-US" sz="1600" b="1">
                <a:latin typeface="微软雅黑" pitchFamily="34" charset="-122"/>
                <a:ea typeface="微软雅黑" pitchFamily="34" charset="-122"/>
              </a:rPr>
              <a:t>写在后面的，</a:t>
            </a:r>
            <a:r>
              <a:rPr lang="zh-CN" altLang="zh-CN" sz="1600" b="1">
                <a:latin typeface="微软雅黑" pitchFamily="34" charset="-122"/>
                <a:ea typeface="微软雅黑" pitchFamily="34" charset="-122"/>
              </a:rPr>
              <a:t>网站计数器过滤器</a:t>
            </a:r>
            <a:r>
              <a:rPr lang="zh-CN" altLang="en-US" sz="1600" b="1">
                <a:latin typeface="微软雅黑" pitchFamily="34" charset="-122"/>
                <a:ea typeface="微软雅黑" pitchFamily="34" charset="-122"/>
              </a:rPr>
              <a:t>将后执行。</a:t>
            </a:r>
            <a:endParaRPr lang="zh-CN" altLang="zh-CN" sz="16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animBg="1"/>
      <p:bldP spid="10" grpId="0" bldLvl="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pic>
        <p:nvPicPr>
          <p:cNvPr id="13317" name="Picture 5" descr="示例副本"/>
          <p:cNvPicPr>
            <a:picLocks noChangeAspect="1" noChangeArrowheads="1"/>
          </p:cNvPicPr>
          <p:nvPr/>
        </p:nvPicPr>
        <p:blipFill>
          <a:blip r:embed="rId2" cstate="print"/>
          <a:srcRect/>
          <a:stretch>
            <a:fillRect/>
          </a:stretch>
        </p:blipFill>
        <p:spPr bwMode="auto">
          <a:xfrm>
            <a:off x="433388" y="1090613"/>
            <a:ext cx="1965325" cy="901700"/>
          </a:xfrm>
          <a:prstGeom prst="rect">
            <a:avLst/>
          </a:prstGeom>
          <a:noFill/>
          <a:ln w="9525">
            <a:noFill/>
            <a:miter lim="800000"/>
            <a:headEnd/>
            <a:tailEnd/>
          </a:ln>
        </p:spPr>
      </p:pic>
      <p:pic>
        <p:nvPicPr>
          <p:cNvPr id="3" name="图片 2"/>
          <p:cNvPicPr>
            <a:picLocks noChangeAspect="1" noChangeArrowheads="1"/>
          </p:cNvPicPr>
          <p:nvPr/>
        </p:nvPicPr>
        <p:blipFill>
          <a:blip r:embed="rId3" cstate="print"/>
          <a:srcRect/>
          <a:stretch>
            <a:fillRect/>
          </a:stretch>
        </p:blipFill>
        <p:spPr bwMode="auto">
          <a:xfrm>
            <a:off x="755576" y="2471738"/>
            <a:ext cx="7529513" cy="2305050"/>
          </a:xfrm>
          <a:prstGeom prst="rect">
            <a:avLst/>
          </a:prstGeom>
          <a:noFill/>
          <a:ln w="9525">
            <a:noFill/>
            <a:miter lim="800000"/>
            <a:headEnd/>
            <a:tailEnd/>
          </a:ln>
        </p:spPr>
      </p:pic>
      <p:sp>
        <p:nvSpPr>
          <p:cNvPr id="6" name="矩形 5"/>
          <p:cNvSpPr>
            <a:spLocks noChangeArrowheads="1"/>
          </p:cNvSpPr>
          <p:nvPr/>
        </p:nvSpPr>
        <p:spPr bwMode="auto">
          <a:xfrm>
            <a:off x="1441450" y="2613025"/>
            <a:ext cx="4289425" cy="431800"/>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5400675" y="1835150"/>
            <a:ext cx="2736850" cy="5032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拦截</a:t>
            </a:r>
            <a:r>
              <a:rPr lang="en-US" altLang="zh-CN" sz="1600" b="1">
                <a:latin typeface="微软雅黑" pitchFamily="34" charset="-122"/>
                <a:ea typeface="微软雅黑" pitchFamily="34" charset="-122"/>
              </a:rPr>
              <a:t>127.0.0.1</a:t>
            </a:r>
            <a:r>
              <a:rPr lang="zh-CN" altLang="en-US" sz="1600" b="1">
                <a:latin typeface="微软雅黑" pitchFamily="34" charset="-122"/>
                <a:ea typeface="微软雅黑" pitchFamily="34" charset="-122"/>
              </a:rPr>
              <a:t>访问系统</a:t>
            </a:r>
            <a:endParaRPr lang="zh-CN" altLang="zh-CN" sz="1600" b="1">
              <a:latin typeface="微软雅黑" pitchFamily="34" charset="-122"/>
              <a:ea typeface="微软雅黑" pitchFamily="34" charset="-122"/>
            </a:endParaRPr>
          </a:p>
        </p:txBody>
      </p:sp>
      <p:grpSp>
        <p:nvGrpSpPr>
          <p:cNvPr id="2" name="组 3"/>
          <p:cNvGrpSpPr>
            <a:grpSpLocks/>
          </p:cNvGrpSpPr>
          <p:nvPr/>
        </p:nvGrpSpPr>
        <p:grpSpPr bwMode="auto">
          <a:xfrm>
            <a:off x="508000" y="4776788"/>
            <a:ext cx="7912100" cy="1490662"/>
            <a:chOff x="285750" y="5445224"/>
            <a:chExt cx="7911167" cy="1490418"/>
          </a:xfrm>
        </p:grpSpPr>
        <p:pic>
          <p:nvPicPr>
            <p:cNvPr id="44039" name="图片 5" descr="注意副本.png"/>
            <p:cNvPicPr>
              <a:picLocks noChangeAspect="1" noChangeArrowheads="1"/>
            </p:cNvPicPr>
            <p:nvPr/>
          </p:nvPicPr>
          <p:blipFill>
            <a:blip r:embed="rId4" cstate="print"/>
            <a:srcRect/>
            <a:stretch>
              <a:fillRect/>
            </a:stretch>
          </p:blipFill>
          <p:spPr bwMode="auto">
            <a:xfrm>
              <a:off x="285750" y="5445224"/>
              <a:ext cx="1965325" cy="903288"/>
            </a:xfrm>
            <a:prstGeom prst="rect">
              <a:avLst/>
            </a:prstGeom>
            <a:noFill/>
            <a:ln w="9525">
              <a:noFill/>
              <a:miter lim="800000"/>
              <a:headEnd/>
              <a:tailEnd/>
            </a:ln>
          </p:spPr>
        </p:pic>
        <p:sp>
          <p:nvSpPr>
            <p:cNvPr id="44040" name="流程图: 可选过程 3"/>
            <p:cNvSpPr>
              <a:spLocks noChangeArrowheads="1"/>
            </p:cNvSpPr>
            <p:nvPr/>
          </p:nvSpPr>
          <p:spPr bwMode="auto">
            <a:xfrm>
              <a:off x="463671" y="6398274"/>
              <a:ext cx="7733246" cy="53736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sz="1600" b="1">
                  <a:latin typeface="微软雅黑" pitchFamily="34" charset="-122"/>
                  <a:ea typeface="微软雅黑" pitchFamily="34" charset="-122"/>
                </a:rPr>
                <a:t>windows</a:t>
              </a:r>
              <a:r>
                <a:rPr lang="zh-CN" altLang="zh-CN" sz="1600" b="1">
                  <a:latin typeface="微软雅黑" pitchFamily="34" charset="-122"/>
                  <a:ea typeface="微软雅黑" pitchFamily="34" charset="-122"/>
                </a:rPr>
                <a:t>操作系统会自动将</a:t>
              </a:r>
              <a:r>
                <a:rPr lang="en-US" altLang="zh-CN" sz="1600" b="1">
                  <a:latin typeface="微软雅黑" pitchFamily="34" charset="-122"/>
                  <a:ea typeface="微软雅黑" pitchFamily="34" charset="-122"/>
                </a:rPr>
                <a:t>localhost</a:t>
              </a:r>
              <a:r>
                <a:rPr lang="zh-CN" altLang="zh-CN" sz="1600" b="1">
                  <a:latin typeface="微软雅黑" pitchFamily="34" charset="-122"/>
                  <a:ea typeface="微软雅黑" pitchFamily="34" charset="-122"/>
                </a:rPr>
                <a:t>解析为</a:t>
              </a:r>
              <a:r>
                <a:rPr lang="en-US" altLang="zh-CN" sz="1600" b="1">
                  <a:latin typeface="微软雅黑" pitchFamily="34" charset="-122"/>
                  <a:ea typeface="微软雅黑" pitchFamily="34" charset="-122"/>
                </a:rPr>
                <a:t>127.0.0.1</a:t>
              </a:r>
              <a:r>
                <a:rPr lang="zh-CN" altLang="zh-CN" sz="1600" b="1">
                  <a:latin typeface="微软雅黑" pitchFamily="34" charset="-122"/>
                  <a:ea typeface="微软雅黑" pitchFamily="34" charset="-122"/>
                </a:rPr>
                <a:t> </a:t>
              </a:r>
              <a:endParaRPr lang="en-US"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a:xfrm>
            <a:off x="3929063" y="0"/>
            <a:ext cx="5214937" cy="785813"/>
          </a:xfrm>
        </p:spPr>
        <p:txBody>
          <a:bodyPr>
            <a:normAutofit/>
          </a:bodyPr>
          <a:lstStyle/>
          <a:p>
            <a:pPr algn="r"/>
            <a:r>
              <a:rPr lang="zh-CN" altLang="en-US" sz="2800" dirty="0">
                <a:latin typeface="黑体" pitchFamily="49" charset="-122"/>
                <a:ea typeface="黑体" pitchFamily="49" charset="-122"/>
              </a:rPr>
              <a:t>练习</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过滤器解决乱码</a:t>
            </a:r>
          </a:p>
        </p:txBody>
      </p:sp>
      <p:sp>
        <p:nvSpPr>
          <p:cNvPr id="45058" name="Rectangle 3"/>
          <p:cNvSpPr>
            <a:spLocks noChangeArrowheads="1"/>
          </p:cNvSpPr>
          <p:nvPr/>
        </p:nvSpPr>
        <p:spPr bwMode="auto">
          <a:xfrm>
            <a:off x="1403350" y="1268413"/>
            <a:ext cx="7499350" cy="524827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需求说明：</a:t>
            </a:r>
          </a:p>
          <a:p>
            <a:pPr marL="742950" lvl="1" indent="-285750">
              <a:spcBef>
                <a:spcPct val="20000"/>
              </a:spcBef>
              <a:buClr>
                <a:schemeClr val="tx2"/>
              </a:buClr>
              <a:buSzPct val="80000"/>
              <a:buFont typeface="Wingdings" pitchFamily="2" charset="2"/>
              <a:buBlip>
                <a:blip r:embed="rId3"/>
              </a:buBlip>
            </a:pPr>
            <a:r>
              <a:rPr lang="zh-CN" altLang="en-US" sz="2400" b="1" dirty="0">
                <a:latin typeface="Arial" pitchFamily="34" charset="0"/>
                <a:ea typeface="黑体" pitchFamily="49" charset="-122"/>
              </a:rPr>
              <a:t>使用过滤器解决乱码</a:t>
            </a:r>
          </a:p>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提示说明：</a:t>
            </a: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创建过滤器类</a:t>
            </a:r>
            <a:endParaRPr lang="en-US" altLang="zh-CN" sz="2400" b="1"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配置</a:t>
            </a:r>
            <a:r>
              <a:rPr lang="en-US" altLang="zh-CN" sz="2400" b="1" dirty="0">
                <a:latin typeface="Arial" pitchFamily="34" charset="0"/>
                <a:ea typeface="黑体" pitchFamily="49" charset="-122"/>
              </a:rPr>
              <a:t>xml</a:t>
            </a:r>
            <a:r>
              <a:rPr lang="zh-CN" altLang="en-US" sz="2400" b="1" dirty="0">
                <a:latin typeface="Arial" pitchFamily="34" charset="0"/>
                <a:ea typeface="黑体" pitchFamily="49" charset="-122"/>
              </a:rPr>
              <a:t>文件</a:t>
            </a:r>
          </a:p>
          <a:p>
            <a:pPr marL="342900" indent="-342900">
              <a:spcBef>
                <a:spcPct val="20000"/>
              </a:spcBef>
              <a:buClr>
                <a:schemeClr val="tx2"/>
              </a:buClr>
              <a:buFont typeface="Wingdings" pitchFamily="2" charset="2"/>
              <a:buBlip>
                <a:blip r:embed="rId2"/>
              </a:buBlip>
            </a:pPr>
            <a:endParaRPr lang="zh-CN" altLang="en-US" sz="2800" b="1" dirty="0">
              <a:latin typeface="Arial" pitchFamily="34" charset="0"/>
              <a:ea typeface="黑体" pitchFamily="49" charset="-122"/>
            </a:endParaRPr>
          </a:p>
        </p:txBody>
      </p:sp>
      <p:pic>
        <p:nvPicPr>
          <p:cNvPr id="45059" name="Picture 5" descr="练习"/>
          <p:cNvPicPr>
            <a:picLocks noChangeAspect="1" noChangeArrowheads="1"/>
          </p:cNvPicPr>
          <p:nvPr/>
        </p:nvPicPr>
        <p:blipFill>
          <a:blip r:embed="rId4" cstate="print"/>
          <a:srcRect/>
          <a:stretch>
            <a:fillRect/>
          </a:stretch>
        </p:blipFill>
        <p:spPr bwMode="auto">
          <a:xfrm>
            <a:off x="468313" y="1125538"/>
            <a:ext cx="917575" cy="688975"/>
          </a:xfrm>
          <a:prstGeom prst="rect">
            <a:avLst/>
          </a:prstGeom>
          <a:noFill/>
          <a:ln w="9525">
            <a:noFill/>
            <a:miter lim="800000"/>
            <a:headEnd/>
            <a:tailEnd/>
          </a:ln>
        </p:spPr>
      </p:pic>
      <p:pic>
        <p:nvPicPr>
          <p:cNvPr id="45060" name="Picture 9" descr="时间2"/>
          <p:cNvPicPr>
            <a:picLocks noChangeAspect="1" noChangeArrowheads="1"/>
          </p:cNvPicPr>
          <p:nvPr/>
        </p:nvPicPr>
        <p:blipFill>
          <a:blip r:embed="rId5" cstate="print"/>
          <a:srcRect/>
          <a:stretch>
            <a:fillRect/>
          </a:stretch>
        </p:blipFill>
        <p:spPr bwMode="auto">
          <a:xfrm>
            <a:off x="6870700" y="881063"/>
            <a:ext cx="2179638" cy="1177925"/>
          </a:xfrm>
          <a:prstGeom prst="rect">
            <a:avLst/>
          </a:prstGeom>
          <a:noFill/>
          <a:ln w="9525">
            <a:noFill/>
            <a:miter lim="800000"/>
            <a:headEnd/>
            <a:tailEnd/>
          </a:ln>
        </p:spPr>
      </p:pic>
      <p:sp>
        <p:nvSpPr>
          <p:cNvPr id="45061" name="Text Box 10"/>
          <p:cNvSpPr>
            <a:spLocks noChangeArrowheads="1"/>
          </p:cNvSpPr>
          <p:nvPr/>
        </p:nvSpPr>
        <p:spPr bwMode="auto">
          <a:xfrm>
            <a:off x="7015163" y="1395413"/>
            <a:ext cx="1211262" cy="585787"/>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15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539552" y="0"/>
            <a:ext cx="8604448" cy="764704"/>
          </a:xfrm>
        </p:spPr>
        <p:txBody>
          <a:bodyPr>
            <a:normAutofit/>
          </a:bodyPr>
          <a:lstStyle/>
          <a:p>
            <a:pPr algn="r"/>
            <a:r>
              <a:rPr lang="zh-CN" altLang="en-US" sz="2800" b="1" dirty="0">
                <a:latin typeface="黑体" panose="02010609060101010101" pitchFamily="49" charset="-122"/>
                <a:ea typeface="黑体" panose="02010609060101010101" pitchFamily="49" charset="-122"/>
              </a:rPr>
              <a:t>本章内容</a:t>
            </a:r>
          </a:p>
        </p:txBody>
      </p:sp>
      <p:grpSp>
        <p:nvGrpSpPr>
          <p:cNvPr id="2" name="组合 3"/>
          <p:cNvGrpSpPr>
            <a:grpSpLocks/>
          </p:cNvGrpSpPr>
          <p:nvPr/>
        </p:nvGrpSpPr>
        <p:grpSpPr bwMode="auto">
          <a:xfrm>
            <a:off x="2196430" y="2316009"/>
            <a:ext cx="4895850" cy="455613"/>
            <a:chOff x="0" y="0"/>
            <a:chExt cx="4896544" cy="456882"/>
          </a:xfrm>
        </p:grpSpPr>
        <p:sp>
          <p:nvSpPr>
            <p:cNvPr id="5123" name="矩形 20"/>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24" name="矩形 21"/>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1</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25" name="TextBox 21"/>
            <p:cNvSpPr>
              <a:spLocks noChangeArrowheads="1"/>
            </p:cNvSpPr>
            <p:nvPr/>
          </p:nvSpPr>
          <p:spPr bwMode="auto">
            <a:xfrm>
              <a:off x="601748" y="2586"/>
              <a:ext cx="4078865" cy="454296"/>
            </a:xfrm>
            <a:prstGeom prst="rect">
              <a:avLst/>
            </a:prstGeom>
            <a:noFill/>
            <a:ln w="9525">
              <a:noFill/>
              <a:miter lim="800000"/>
              <a:headEnd/>
              <a:tailEnd/>
            </a:ln>
          </p:spPr>
          <p:txBody>
            <a:bodyPr anchor="ctr">
              <a:spAutoFit/>
            </a:bodyPr>
            <a:lstStyle/>
            <a:p>
              <a:pPr>
                <a:lnSpc>
                  <a:spcPct val="150000"/>
                </a:lnSpc>
              </a:pPr>
              <a:r>
                <a:rPr lang="zh-CN" altLang="en-US" b="1" dirty="0">
                  <a:latin typeface="Arial" pitchFamily="34" charset="0"/>
                </a:rPr>
                <a:t>Servlet  过滤器和监听器</a:t>
              </a:r>
            </a:p>
          </p:txBody>
        </p:sp>
      </p:grpSp>
      <p:grpSp>
        <p:nvGrpSpPr>
          <p:cNvPr id="3" name="组合 4"/>
          <p:cNvGrpSpPr>
            <a:grpSpLocks/>
          </p:cNvGrpSpPr>
          <p:nvPr/>
        </p:nvGrpSpPr>
        <p:grpSpPr bwMode="auto">
          <a:xfrm>
            <a:off x="2196430" y="2963709"/>
            <a:ext cx="4895850" cy="456011"/>
            <a:chOff x="0" y="0"/>
            <a:chExt cx="4896544" cy="457073"/>
          </a:xfrm>
        </p:grpSpPr>
        <p:sp>
          <p:nvSpPr>
            <p:cNvPr id="5127" name="矩形 17"/>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28" name="矩形 18"/>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2</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29" name="TextBox 33"/>
            <p:cNvSpPr>
              <a:spLocks noChangeArrowheads="1"/>
            </p:cNvSpPr>
            <p:nvPr/>
          </p:nvSpPr>
          <p:spPr bwMode="auto">
            <a:xfrm>
              <a:off x="601747" y="1980"/>
              <a:ext cx="4078866" cy="455093"/>
            </a:xfrm>
            <a:prstGeom prst="rect">
              <a:avLst/>
            </a:prstGeom>
            <a:noFill/>
            <a:ln w="9525">
              <a:noFill/>
              <a:miter lim="800000"/>
              <a:headEnd/>
              <a:tailEnd/>
            </a:ln>
          </p:spPr>
          <p:txBody>
            <a:bodyPr anchor="ctr">
              <a:spAutoFit/>
            </a:bodyPr>
            <a:lstStyle/>
            <a:p>
              <a:pPr>
                <a:lnSpc>
                  <a:spcPct val="150000"/>
                </a:lnSpc>
              </a:pPr>
              <a:r>
                <a:rPr lang="zh-CN" altLang="en-US" b="1" dirty="0">
                  <a:latin typeface="Arial" pitchFamily="34" charset="0"/>
                </a:rPr>
                <a:t>Servlet  </a:t>
              </a:r>
              <a:r>
                <a:rPr lang="en-US" altLang="zh-CN" b="1" dirty="0">
                  <a:latin typeface="Arial" pitchFamily="34" charset="0"/>
                </a:rPr>
                <a:t>MVC</a:t>
              </a:r>
              <a:r>
                <a:rPr lang="zh-CN" altLang="en-US" b="1" dirty="0">
                  <a:latin typeface="Arial" pitchFamily="34" charset="0"/>
                </a:rPr>
                <a:t>模式</a:t>
              </a:r>
            </a:p>
          </p:txBody>
        </p:sp>
      </p:grpSp>
      <p:grpSp>
        <p:nvGrpSpPr>
          <p:cNvPr id="4" name="组合 5"/>
          <p:cNvGrpSpPr>
            <a:grpSpLocks/>
          </p:cNvGrpSpPr>
          <p:nvPr/>
        </p:nvGrpSpPr>
        <p:grpSpPr bwMode="auto">
          <a:xfrm>
            <a:off x="2196430" y="3569241"/>
            <a:ext cx="4895850" cy="507831"/>
            <a:chOff x="0" y="-24721"/>
            <a:chExt cx="4896544" cy="508134"/>
          </a:xfrm>
        </p:grpSpPr>
        <p:sp>
          <p:nvSpPr>
            <p:cNvPr id="5131" name="矩形 14"/>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32" name="矩形 15"/>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3</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33" name="TextBox 21"/>
            <p:cNvSpPr>
              <a:spLocks noChangeArrowheads="1"/>
            </p:cNvSpPr>
            <p:nvPr/>
          </p:nvSpPr>
          <p:spPr bwMode="auto">
            <a:xfrm>
              <a:off x="601971" y="-24721"/>
              <a:ext cx="4078865" cy="508134"/>
            </a:xfrm>
            <a:prstGeom prst="rect">
              <a:avLst/>
            </a:prstGeom>
            <a:noFill/>
            <a:ln w="9525">
              <a:noFill/>
              <a:miter lim="800000"/>
              <a:headEnd/>
              <a:tailEnd/>
            </a:ln>
          </p:spPr>
          <p:txBody>
            <a:bodyPr>
              <a:spAutoFit/>
            </a:bodyPr>
            <a:lstStyle/>
            <a:p>
              <a:pPr>
                <a:lnSpc>
                  <a:spcPct val="150000"/>
                </a:lnSpc>
              </a:pPr>
              <a:r>
                <a:rPr lang="zh-CN" altLang="en-US" b="1" dirty="0">
                  <a:latin typeface="Arial" pitchFamily="34" charset="0"/>
                </a:rPr>
                <a:t>Servle</a:t>
              </a:r>
              <a:r>
                <a:rPr lang="en-US" altLang="zh-CN" b="1" dirty="0">
                  <a:latin typeface="Arial" pitchFamily="34" charset="0"/>
                </a:rPr>
                <a:t>t</a:t>
              </a:r>
              <a:r>
                <a:rPr lang="zh-CN" altLang="en-US" b="1" dirty="0">
                  <a:latin typeface="Arial" pitchFamily="34" charset="0"/>
                </a:rPr>
                <a:t>  数据库连接池</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监听器</a:t>
            </a:r>
          </a:p>
        </p:txBody>
      </p:sp>
      <p:sp>
        <p:nvSpPr>
          <p:cNvPr id="9" name="Rectangle 2"/>
          <p:cNvSpPr txBox="1">
            <a:spLocks noChangeArrowheads="1"/>
          </p:cNvSpPr>
          <p:nvPr/>
        </p:nvSpPr>
        <p:spPr bwMode="auto">
          <a:xfrm>
            <a:off x="180975" y="1270000"/>
            <a:ext cx="8858250" cy="10064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Servlet</a:t>
            </a:r>
            <a:r>
              <a:rPr lang="zh-CN" altLang="zh-CN" sz="2000" b="1" dirty="0">
                <a:latin typeface="微软雅黑" pitchFamily="34" charset="-122"/>
                <a:ea typeface="微软雅黑" pitchFamily="34" charset="-122"/>
              </a:rPr>
              <a:t>技术中定义了一些事件，且可以针对这些事件来编写相关的事件监听器，从而对事件做出相应的处理。</a:t>
            </a:r>
          </a:p>
        </p:txBody>
      </p:sp>
      <p:sp>
        <p:nvSpPr>
          <p:cNvPr id="2" name="圆角矩形 1"/>
          <p:cNvSpPr/>
          <p:nvPr/>
        </p:nvSpPr>
        <p:spPr bwMode="auto">
          <a:xfrm>
            <a:off x="1763713" y="4292600"/>
            <a:ext cx="2187575" cy="1008063"/>
          </a:xfrm>
          <a:prstGeom prst="roundRect">
            <a:avLst/>
          </a:prstGeom>
          <a:solidFill>
            <a:srgbClr val="333399"/>
          </a:solidFill>
          <a:ln w="9525" cap="flat" cmpd="sng" algn="ctr">
            <a:solidFill>
              <a:schemeClr val="tx1"/>
            </a:solidFill>
            <a:prstDash val="solid"/>
            <a:round/>
            <a:headEnd type="none" w="med" len="med"/>
            <a:tailEnd type="none" w="med" len="med"/>
          </a:ln>
          <a:effectLst>
            <a:outerShdw blurRad="63500" dist="38099" dir="2700000" algn="ctr" rotWithShape="0">
              <a:schemeClr val="bg2">
                <a:alpha val="74998"/>
              </a:schemeClr>
            </a:outerShdw>
          </a:effectLst>
        </p:spPr>
        <p:txBody>
          <a:bodyPr anchor="ctr"/>
          <a:lstStyle/>
          <a:p>
            <a:pPr algn="ctr">
              <a:defRPr/>
            </a:pPr>
            <a:r>
              <a:rPr lang="zh-CN" altLang="en-US" sz="2400">
                <a:solidFill>
                  <a:schemeClr val="bg1"/>
                </a:solidFill>
                <a:effectLst>
                  <a:outerShdw blurRad="38100" dist="38100" dir="2700000" algn="tl">
                    <a:srgbClr val="000000"/>
                  </a:outerShdw>
                </a:effectLst>
                <a:latin typeface="微软雅黑" pitchFamily="34" charset="-122"/>
                <a:ea typeface="微软雅黑" pitchFamily="34" charset="-122"/>
              </a:rPr>
              <a:t>事件源对象</a:t>
            </a:r>
          </a:p>
        </p:txBody>
      </p:sp>
      <p:sp>
        <p:nvSpPr>
          <p:cNvPr id="14" name="圆角矩形 13"/>
          <p:cNvSpPr/>
          <p:nvPr/>
        </p:nvSpPr>
        <p:spPr bwMode="auto">
          <a:xfrm>
            <a:off x="4598988" y="2781300"/>
            <a:ext cx="2187575" cy="1008063"/>
          </a:xfrm>
          <a:prstGeom prst="roundRect">
            <a:avLst/>
          </a:prstGeom>
          <a:solidFill>
            <a:srgbClr val="FF6600"/>
          </a:solidFill>
          <a:ln w="9525" cap="flat" cmpd="sng" algn="ctr">
            <a:solidFill>
              <a:schemeClr val="tx1"/>
            </a:solidFill>
            <a:prstDash val="solid"/>
            <a:round/>
            <a:headEnd type="none" w="med" len="med"/>
            <a:tailEnd type="none" w="med" len="med"/>
          </a:ln>
          <a:effectLst>
            <a:outerShdw blurRad="63500" dist="38099" dir="2700000" algn="ctr" rotWithShape="0">
              <a:schemeClr val="bg2">
                <a:alpha val="74998"/>
              </a:schemeClr>
            </a:outerShdw>
          </a:effectLst>
        </p:spPr>
        <p:txBody>
          <a:bodyPr anchor="ctr"/>
          <a:lstStyle/>
          <a:p>
            <a:pPr algn="ctr">
              <a:defRPr/>
            </a:pPr>
            <a:r>
              <a:rPr lang="zh-CN" altLang="en-US" sz="2400">
                <a:solidFill>
                  <a:schemeClr val="bg1"/>
                </a:solidFill>
                <a:effectLst>
                  <a:outerShdw blurRad="38100" dist="38100" dir="2700000" algn="tl">
                    <a:srgbClr val="000000"/>
                  </a:outerShdw>
                </a:effectLst>
                <a:latin typeface="微软雅黑" pitchFamily="34" charset="-122"/>
                <a:ea typeface="微软雅黑" pitchFamily="34" charset="-122"/>
              </a:rPr>
              <a:t>监听器对象</a:t>
            </a:r>
          </a:p>
        </p:txBody>
      </p:sp>
      <p:sp>
        <p:nvSpPr>
          <p:cNvPr id="15" name="圆角右箭头 14"/>
          <p:cNvSpPr>
            <a:spLocks noChangeArrowheads="1"/>
          </p:cNvSpPr>
          <p:nvPr/>
        </p:nvSpPr>
        <p:spPr bwMode="auto">
          <a:xfrm rot="5400000" flipV="1">
            <a:off x="2995613" y="2690813"/>
            <a:ext cx="1006475" cy="1908175"/>
          </a:xfrm>
          <a:custGeom>
            <a:avLst/>
            <a:gdLst/>
            <a:ahLst/>
            <a:cxnLst>
              <a:cxn ang="0">
                <a:pos x="0" y="1908878"/>
              </a:cxn>
              <a:cxn ang="0">
                <a:pos x="0" y="781259"/>
              </a:cxn>
              <a:cxn ang="0">
                <a:pos x="671717" y="109542"/>
              </a:cxn>
              <a:cxn ang="0">
                <a:pos x="756086" y="109542"/>
              </a:cxn>
              <a:cxn ang="0">
                <a:pos x="756086" y="0"/>
              </a:cxn>
              <a:cxn ang="0">
                <a:pos x="1008115" y="235556"/>
              </a:cxn>
              <a:cxn ang="0">
                <a:pos x="756086" y="471112"/>
              </a:cxn>
              <a:cxn ang="0">
                <a:pos x="756086" y="361571"/>
              </a:cxn>
              <a:cxn ang="0">
                <a:pos x="671717" y="361571"/>
              </a:cxn>
              <a:cxn ang="0">
                <a:pos x="252029" y="781259"/>
              </a:cxn>
              <a:cxn ang="0">
                <a:pos x="252029" y="1908878"/>
              </a:cxn>
              <a:cxn ang="0">
                <a:pos x="0" y="1908878"/>
              </a:cxn>
            </a:cxnLst>
            <a:rect l="0" t="0" r="r" b="b"/>
            <a:pathLst>
              <a:path w="1008115" h="1908878">
                <a:moveTo>
                  <a:pt x="0" y="1908878"/>
                </a:moveTo>
                <a:lnTo>
                  <a:pt x="0" y="781259"/>
                </a:lnTo>
                <a:cubicBezTo>
                  <a:pt x="0" y="410280"/>
                  <a:pt x="300738" y="109542"/>
                  <a:pt x="671717" y="109542"/>
                </a:cubicBezTo>
                <a:lnTo>
                  <a:pt x="756086" y="109542"/>
                </a:lnTo>
                <a:lnTo>
                  <a:pt x="756086" y="0"/>
                </a:lnTo>
                <a:lnTo>
                  <a:pt x="1008115" y="235556"/>
                </a:lnTo>
                <a:lnTo>
                  <a:pt x="756086" y="471112"/>
                </a:lnTo>
                <a:lnTo>
                  <a:pt x="756086" y="361571"/>
                </a:lnTo>
                <a:lnTo>
                  <a:pt x="671717" y="361571"/>
                </a:lnTo>
                <a:cubicBezTo>
                  <a:pt x="439930" y="361571"/>
                  <a:pt x="252029" y="549472"/>
                  <a:pt x="252029" y="781259"/>
                </a:cubicBezTo>
                <a:lnTo>
                  <a:pt x="252029" y="1908878"/>
                </a:lnTo>
                <a:lnTo>
                  <a:pt x="0" y="1908878"/>
                </a:lnTo>
                <a:close/>
              </a:path>
            </a:pathLst>
          </a:custGeom>
          <a:solidFill>
            <a:schemeClr val="accent1"/>
          </a:solidFill>
          <a:ln w="9525">
            <a:solidFill>
              <a:schemeClr val="tx1"/>
            </a:solidFill>
            <a:round/>
            <a:headEnd/>
            <a:tailEnd/>
          </a:ln>
          <a:effectLst>
            <a:outerShdw dist="38097" dir="2700000" algn="ctr" rotWithShape="0">
              <a:schemeClr val="bg2">
                <a:alpha val="74997"/>
              </a:schemeClr>
            </a:outerShdw>
          </a:effectLst>
        </p:spPr>
        <p:txBody>
          <a:bodyPr/>
          <a:lstStyle/>
          <a:p>
            <a:endParaRPr lang="zh-CN" altLang="en-US">
              <a:latin typeface="Arial" pitchFamily="34" charset="0"/>
            </a:endParaRPr>
          </a:p>
        </p:txBody>
      </p:sp>
      <p:sp>
        <p:nvSpPr>
          <p:cNvPr id="16" name="圆角右箭头 15"/>
          <p:cNvSpPr>
            <a:spLocks noChangeArrowheads="1"/>
          </p:cNvSpPr>
          <p:nvPr/>
        </p:nvSpPr>
        <p:spPr bwMode="auto">
          <a:xfrm rot="5400000" flipH="1">
            <a:off x="4468019" y="3512344"/>
            <a:ext cx="1025525" cy="1862137"/>
          </a:xfrm>
          <a:custGeom>
            <a:avLst/>
            <a:gdLst/>
            <a:ahLst/>
            <a:cxnLst>
              <a:cxn ang="0">
                <a:pos x="0" y="1862618"/>
              </a:cxn>
              <a:cxn ang="0">
                <a:pos x="0" y="795108"/>
              </a:cxn>
              <a:cxn ang="0">
                <a:pos x="683625" y="111483"/>
              </a:cxn>
              <a:cxn ang="0">
                <a:pos x="769490" y="111484"/>
              </a:cxn>
              <a:cxn ang="0">
                <a:pos x="769490" y="0"/>
              </a:cxn>
              <a:cxn ang="0">
                <a:pos x="1025986" y="239732"/>
              </a:cxn>
              <a:cxn ang="0">
                <a:pos x="769490" y="479464"/>
              </a:cxn>
              <a:cxn ang="0">
                <a:pos x="769490" y="367980"/>
              </a:cxn>
              <a:cxn ang="0">
                <a:pos x="683625" y="367980"/>
              </a:cxn>
              <a:cxn ang="0">
                <a:pos x="256497" y="795108"/>
              </a:cxn>
              <a:cxn ang="0">
                <a:pos x="256497" y="1862618"/>
              </a:cxn>
              <a:cxn ang="0">
                <a:pos x="0" y="1862618"/>
              </a:cxn>
            </a:cxnLst>
            <a:rect l="0" t="0" r="r" b="b"/>
            <a:pathLst>
              <a:path w="1025986" h="1862618">
                <a:moveTo>
                  <a:pt x="0" y="1862618"/>
                </a:moveTo>
                <a:lnTo>
                  <a:pt x="0" y="795108"/>
                </a:lnTo>
                <a:cubicBezTo>
                  <a:pt x="0" y="417552"/>
                  <a:pt x="306069" y="111483"/>
                  <a:pt x="683625" y="111483"/>
                </a:cubicBezTo>
                <a:lnTo>
                  <a:pt x="769490" y="111484"/>
                </a:lnTo>
                <a:lnTo>
                  <a:pt x="769490" y="0"/>
                </a:lnTo>
                <a:lnTo>
                  <a:pt x="1025986" y="239732"/>
                </a:lnTo>
                <a:lnTo>
                  <a:pt x="769490" y="479464"/>
                </a:lnTo>
                <a:lnTo>
                  <a:pt x="769490" y="367980"/>
                </a:lnTo>
                <a:lnTo>
                  <a:pt x="683625" y="367980"/>
                </a:lnTo>
                <a:cubicBezTo>
                  <a:pt x="447729" y="367980"/>
                  <a:pt x="256497" y="559212"/>
                  <a:pt x="256497" y="795108"/>
                </a:cubicBezTo>
                <a:lnTo>
                  <a:pt x="256497" y="1862618"/>
                </a:lnTo>
                <a:lnTo>
                  <a:pt x="0" y="1862618"/>
                </a:lnTo>
                <a:close/>
              </a:path>
            </a:pathLst>
          </a:custGeom>
          <a:solidFill>
            <a:schemeClr val="accent1"/>
          </a:solidFill>
          <a:ln w="9525">
            <a:solidFill>
              <a:schemeClr val="tx1"/>
            </a:solidFill>
            <a:round/>
            <a:headEnd/>
            <a:tailEnd/>
          </a:ln>
          <a:effectLst>
            <a:outerShdw dist="38097" dir="2700000" algn="ctr" rotWithShape="0">
              <a:schemeClr val="bg2">
                <a:alpha val="74997"/>
              </a:schemeClr>
            </a:outerShdw>
          </a:effectLst>
        </p:spPr>
        <p:txBody>
          <a:bodyPr/>
          <a:lstStyle/>
          <a:p>
            <a:endParaRPr lang="zh-CN" altLang="en-US">
              <a:latin typeface="Arial" pitchFamily="34" charset="0"/>
            </a:endParaRPr>
          </a:p>
        </p:txBody>
      </p:sp>
      <p:sp>
        <p:nvSpPr>
          <p:cNvPr id="6" name="矩形 5"/>
          <p:cNvSpPr/>
          <p:nvPr/>
        </p:nvSpPr>
        <p:spPr>
          <a:xfrm>
            <a:off x="2046288" y="3514725"/>
            <a:ext cx="681037" cy="369888"/>
          </a:xfrm>
          <a:prstGeom prst="rect">
            <a:avLst/>
          </a:prstGeom>
        </p:spPr>
        <p:txBody>
          <a:bodyPr>
            <a:spAutoFit/>
          </a:bodyPr>
          <a:lstStyle/>
          <a:p>
            <a:pPr>
              <a:buFontTx/>
              <a:buNone/>
              <a:defRPr/>
            </a:pPr>
            <a:r>
              <a:rPr lang="zh-CN" altLang="en-US" dirty="0">
                <a:latin typeface="+mn-ea"/>
                <a:ea typeface="+mn-ea"/>
                <a:cs typeface="宋体" charset="0"/>
              </a:rPr>
              <a:t>注册</a:t>
            </a:r>
          </a:p>
        </p:txBody>
      </p:sp>
      <p:sp>
        <p:nvSpPr>
          <p:cNvPr id="10" name="矩形 9"/>
          <p:cNvSpPr>
            <a:spLocks noChangeArrowheads="1"/>
          </p:cNvSpPr>
          <p:nvPr/>
        </p:nvSpPr>
        <p:spPr bwMode="auto">
          <a:xfrm>
            <a:off x="3962400" y="4941888"/>
            <a:ext cx="1500188" cy="3683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当事件发生</a:t>
            </a:r>
          </a:p>
        </p:txBody>
      </p:sp>
      <p:sp>
        <p:nvSpPr>
          <p:cNvPr id="19" name="矩形 18"/>
          <p:cNvSpPr>
            <a:spLocks noChangeArrowheads="1"/>
          </p:cNvSpPr>
          <p:nvPr/>
        </p:nvSpPr>
        <p:spPr bwMode="auto">
          <a:xfrm>
            <a:off x="5895975" y="3860800"/>
            <a:ext cx="1238250" cy="646113"/>
          </a:xfrm>
          <a:prstGeom prst="rect">
            <a:avLst/>
          </a:prstGeom>
          <a:noFill/>
          <a:ln w="9525">
            <a:noFill/>
            <a:miter lim="800000"/>
            <a:headEnd/>
            <a:tailEnd/>
          </a:ln>
        </p:spPr>
        <p:txBody>
          <a:bodyPr>
            <a:spAutoFit/>
          </a:bodyPr>
          <a:lstStyle/>
          <a:p>
            <a:r>
              <a:rPr lang="zh-CN" altLang="en-US" dirty="0">
                <a:latin typeface="微软雅黑" pitchFamily="34" charset="-122"/>
                <a:ea typeface="微软雅黑" pitchFamily="34" charset="-122"/>
              </a:rPr>
              <a:t>接到事件后的处理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4" grpId="0" animBg="1"/>
      <p:bldP spid="6" grpId="0"/>
      <p:bldP spid="10"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监听器的作用 </a:t>
            </a:r>
            <a:endParaRPr lang="en-US" altLang="zh-CN" sz="2800" dirty="0">
              <a:latin typeface="黑体" panose="02010609060101010101" pitchFamily="49" charset="-122"/>
              <a:ea typeface="黑体" panose="02010609060101010101" pitchFamily="49" charset="-122"/>
            </a:endParaRPr>
          </a:p>
        </p:txBody>
      </p:sp>
      <p:sp>
        <p:nvSpPr>
          <p:cNvPr id="10" name="Rectangle 2"/>
          <p:cNvSpPr txBox="1">
            <a:spLocks noChangeArrowheads="1"/>
          </p:cNvSpPr>
          <p:nvPr/>
        </p:nvSpPr>
        <p:spPr bwMode="auto">
          <a:xfrm>
            <a:off x="285750" y="1270000"/>
            <a:ext cx="8858250" cy="3087688"/>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监听器用于监听</a:t>
            </a:r>
            <a:r>
              <a:rPr lang="en-US" altLang="zh-CN" sz="2000" b="1" dirty="0">
                <a:latin typeface="微软雅黑" pitchFamily="34" charset="-122"/>
                <a:ea typeface="微软雅黑" pitchFamily="34" charset="-122"/>
              </a:rPr>
              <a:t>Web</a:t>
            </a:r>
            <a:r>
              <a:rPr lang="zh-CN" altLang="zh-CN" sz="2000" b="1" dirty="0">
                <a:latin typeface="微软雅黑" pitchFamily="34" charset="-122"/>
                <a:ea typeface="微软雅黑" pitchFamily="34" charset="-122"/>
              </a:rPr>
              <a:t>容器的有效期事件，因此它由容器管理。利用</a:t>
            </a:r>
            <a:r>
              <a:rPr lang="en-US" altLang="zh-CN" sz="2000" b="1" dirty="0">
                <a:latin typeface="微软雅黑" pitchFamily="34" charset="-122"/>
                <a:ea typeface="微软雅黑" pitchFamily="34" charset="-122"/>
              </a:rPr>
              <a:t>Listener</a:t>
            </a:r>
            <a:r>
              <a:rPr lang="zh-CN" altLang="zh-CN" sz="2000" b="1" dirty="0">
                <a:latin typeface="微软雅黑" pitchFamily="34" charset="-122"/>
                <a:ea typeface="微软雅黑" pitchFamily="34" charset="-122"/>
              </a:rPr>
              <a:t>接口监听在容器中的某个执行程序，并且根据其应用的需求做出适当的响应。</a:t>
            </a:r>
            <a:endParaRPr lang="en-US" altLang="zh-CN" sz="2000" b="1" dirty="0">
              <a:latin typeface="微软雅黑" pitchFamily="34" charset="-122"/>
              <a:ea typeface="微软雅黑" pitchFamily="34" charset="-122"/>
            </a:endParaRPr>
          </a:p>
          <a:p>
            <a:pPr marL="342900" indent="-342900" eaLnBrk="0" hangingPunct="0">
              <a:spcBef>
                <a:spcPct val="20000"/>
              </a:spcBef>
              <a:buClr>
                <a:srgbClr val="00CC00"/>
              </a:buClr>
              <a:buSzPct val="100000"/>
              <a:buFont typeface="Wingdings" pitchFamily="2" charset="2"/>
              <a:buChar char="n"/>
            </a:pPr>
            <a:endParaRPr lang="en-US" altLang="zh-CN" sz="20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r>
              <a:rPr lang="en-US" altLang="zh-CN" sz="1600" b="1" dirty="0" err="1">
                <a:latin typeface="微软雅黑" pitchFamily="34" charset="-122"/>
                <a:ea typeface="微软雅黑" pitchFamily="34" charset="-122"/>
              </a:rPr>
              <a:t>ServletContext</a:t>
            </a:r>
            <a:r>
              <a:rPr lang="zh-CN" altLang="zh-CN" sz="1600" b="1" dirty="0">
                <a:latin typeface="微软雅黑" pitchFamily="34" charset="-122"/>
                <a:ea typeface="微软雅黑" pitchFamily="34" charset="-122"/>
              </a:rPr>
              <a:t>用于监听</a:t>
            </a:r>
            <a:r>
              <a:rPr lang="en-US" altLang="zh-CN" sz="1600" b="1" dirty="0" err="1">
                <a:latin typeface="微软雅黑" pitchFamily="34" charset="-122"/>
                <a:ea typeface="微软雅黑" pitchFamily="34" charset="-122"/>
              </a:rPr>
              <a:t>ServletContext</a:t>
            </a:r>
            <a:r>
              <a:rPr lang="zh-CN" altLang="zh-CN" sz="1600" b="1" dirty="0">
                <a:latin typeface="微软雅黑" pitchFamily="34" charset="-122"/>
                <a:ea typeface="微软雅黑" pitchFamily="34" charset="-122"/>
              </a:rPr>
              <a:t>的创建和删除</a:t>
            </a:r>
            <a:r>
              <a:rPr lang="zh-CN" altLang="en-US" sz="1600" b="1" dirty="0">
                <a:latin typeface="微软雅黑" pitchFamily="34" charset="-122"/>
                <a:ea typeface="微软雅黑" pitchFamily="34" charset="-122"/>
              </a:rPr>
              <a:t>，即服务器的启动和关闭。</a:t>
            </a:r>
            <a:endParaRPr lang="en-US" altLang="zh-CN" sz="16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endParaRPr lang="en-US" altLang="zh-CN" sz="16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r>
              <a:rPr lang="en-US" altLang="zh-CN" sz="1600" b="1" dirty="0">
                <a:latin typeface="微软雅黑" pitchFamily="34" charset="-122"/>
                <a:ea typeface="微软雅黑" pitchFamily="34" charset="-122"/>
              </a:rPr>
              <a:t>Session</a:t>
            </a:r>
            <a:r>
              <a:rPr lang="zh-CN" altLang="en-US" sz="1600" b="1" dirty="0">
                <a:latin typeface="微软雅黑" pitchFamily="34" charset="-122"/>
                <a:ea typeface="微软雅黑" pitchFamily="34" charset="-122"/>
              </a:rPr>
              <a:t>会话监听用于</a:t>
            </a:r>
            <a:r>
              <a:rPr lang="zh-CN" altLang="zh-CN" sz="1600" b="1" dirty="0">
                <a:latin typeface="微软雅黑" pitchFamily="34" charset="-122"/>
                <a:ea typeface="微软雅黑" pitchFamily="34" charset="-122"/>
              </a:rPr>
              <a:t>监听</a:t>
            </a:r>
            <a:r>
              <a:rPr lang="en-US" altLang="zh-CN" sz="1600" b="1" dirty="0">
                <a:latin typeface="微软雅黑" pitchFamily="34" charset="-122"/>
                <a:ea typeface="微软雅黑" pitchFamily="34" charset="-122"/>
              </a:rPr>
              <a:t>HTTP</a:t>
            </a:r>
            <a:r>
              <a:rPr lang="zh-CN" altLang="zh-CN" sz="1600" b="1" dirty="0">
                <a:latin typeface="微软雅黑" pitchFamily="34" charset="-122"/>
                <a:ea typeface="微软雅黑" pitchFamily="34" charset="-122"/>
              </a:rPr>
              <a:t>会话的创建和销毁</a:t>
            </a:r>
            <a:r>
              <a:rPr lang="zh-CN" altLang="en-US" sz="1600" b="1" dirty="0">
                <a:latin typeface="微软雅黑" pitchFamily="34" charset="-122"/>
                <a:ea typeface="微软雅黑" pitchFamily="34" charset="-122"/>
              </a:rPr>
              <a:t>。</a:t>
            </a:r>
            <a:endParaRPr lang="zh-CN" altLang="zh-CN" sz="16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ln>
        </p:spPr>
        <p:txBody>
          <a:bodyPr/>
          <a:lstStyle/>
          <a:p>
            <a:pPr marL="342900" indent="-342900" eaLnBrk="0" hangingPunct="0">
              <a:lnSpc>
                <a:spcPct val="150000"/>
              </a:lnSpc>
              <a:spcBef>
                <a:spcPct val="20000"/>
              </a:spcBef>
              <a:buClr>
                <a:srgbClr val="00CC00"/>
              </a:buClr>
              <a:buSzPct val="100000"/>
              <a:buFont typeface="Wingdings" pitchFamily="2" charset="2"/>
              <a:buChar char="n"/>
              <a:defRPr/>
            </a:pPr>
            <a:r>
              <a:rPr kumimoji="1" lang="en-US" altLang="zh-CN" sz="2000" b="1" dirty="0" err="1">
                <a:latin typeface="+mn-ea"/>
                <a:ea typeface="+mn-ea"/>
              </a:rPr>
              <a:t>ServletContext</a:t>
            </a:r>
            <a:r>
              <a:rPr kumimoji="1" lang="zh-CN" altLang="zh-CN" sz="2000" b="1" dirty="0">
                <a:latin typeface="+mn-ea"/>
                <a:ea typeface="+mn-ea"/>
              </a:rPr>
              <a:t>需要用到</a:t>
            </a:r>
            <a:r>
              <a:rPr kumimoji="1" lang="en-US" altLang="zh-CN" sz="2000" b="1" dirty="0" err="1">
                <a:latin typeface="+mn-ea"/>
                <a:ea typeface="+mn-ea"/>
              </a:rPr>
              <a:t>ServletContextListener</a:t>
            </a:r>
            <a:r>
              <a:rPr kumimoji="1" lang="zh-CN" altLang="zh-CN" sz="2000" b="1" dirty="0">
                <a:latin typeface="+mn-ea"/>
                <a:ea typeface="+mn-ea"/>
              </a:rPr>
              <a:t>接口，该接口存放于</a:t>
            </a:r>
            <a:r>
              <a:rPr kumimoji="1" lang="en-US" altLang="zh-CN" sz="2000" b="1" dirty="0" err="1">
                <a:latin typeface="+mn-ea"/>
                <a:ea typeface="+mn-ea"/>
              </a:rPr>
              <a:t>javax.servlet</a:t>
            </a:r>
            <a:r>
              <a:rPr kumimoji="1" lang="zh-CN" altLang="zh-CN" sz="2000" b="1" dirty="0">
                <a:latin typeface="+mn-ea"/>
                <a:ea typeface="+mn-ea"/>
              </a:rPr>
              <a:t>包内，它主要用于监听</a:t>
            </a:r>
            <a:r>
              <a:rPr kumimoji="1" lang="en-US" altLang="zh-CN" sz="2000" b="1" dirty="0" err="1">
                <a:latin typeface="+mn-ea"/>
                <a:ea typeface="+mn-ea"/>
              </a:rPr>
              <a:t>ServletContext</a:t>
            </a:r>
            <a:r>
              <a:rPr kumimoji="1" lang="zh-CN" altLang="zh-CN" sz="2000" b="1" dirty="0">
                <a:latin typeface="+mn-ea"/>
                <a:ea typeface="+mn-ea"/>
              </a:rPr>
              <a:t>的创建和删除。</a:t>
            </a:r>
          </a:p>
        </p:txBody>
      </p:sp>
      <p:graphicFrame>
        <p:nvGraphicFramePr>
          <p:cNvPr id="11" name="Group 7"/>
          <p:cNvGraphicFramePr>
            <a:graphicFrameLocks noGrp="1"/>
          </p:cNvGraphicFramePr>
          <p:nvPr/>
        </p:nvGraphicFramePr>
        <p:xfrm>
          <a:off x="611188" y="2708275"/>
          <a:ext cx="8016875" cy="1981200"/>
        </p:xfrm>
        <a:graphic>
          <a:graphicData uri="http://schemas.openxmlformats.org/drawingml/2006/table">
            <a:tbl>
              <a:tblPr/>
              <a:tblGrid>
                <a:gridCol w="3960812">
                  <a:extLst>
                    <a:ext uri="{9D8B030D-6E8A-4147-A177-3AD203B41FA5}">
                      <a16:colId xmlns:a16="http://schemas.microsoft.com/office/drawing/2014/main" xmlns="" val="20000"/>
                    </a:ext>
                  </a:extLst>
                </a:gridCol>
                <a:gridCol w="4056063">
                  <a:extLst>
                    <a:ext uri="{9D8B030D-6E8A-4147-A177-3AD203B41FA5}">
                      <a16:colId xmlns:a16="http://schemas.microsoft.com/office/drawing/2014/main" xmlns="" val="20001"/>
                    </a:ext>
                  </a:extLst>
                </a:gridCol>
              </a:tblGrid>
              <a:tr h="33524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82297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a:ln>
                            <a:noFill/>
                          </a:ln>
                          <a:solidFill>
                            <a:schemeClr val="tx1"/>
                          </a:solidFill>
                          <a:effectLst/>
                          <a:latin typeface="+mn-ea"/>
                          <a:ea typeface="+mn-ea"/>
                        </a:rPr>
                        <a:t>public void contextInitialized(ServletContxtEvent event)</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mn-ea"/>
                          <a:ea typeface="+mn-ea"/>
                        </a:rPr>
                        <a:t>通知正在收听的对象，应用程序已经被加载及初始化 </a:t>
                      </a: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22976">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contextDestroy</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ServletContxtEvent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通知正在收听的对象，应用程序已经被卸载 </a:t>
                      </a: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419873" y="0"/>
            <a:ext cx="5724128"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4967287"/>
            <a:chOff x="303213" y="1125538"/>
            <a:chExt cx="8567737" cy="4967676"/>
          </a:xfrm>
        </p:grpSpPr>
        <p:sp>
          <p:nvSpPr>
            <p:cNvPr id="49155"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FirstServletContextListener.java</a:t>
              </a:r>
              <a:r>
                <a:rPr lang="zh-CN" altLang="zh-CN" b="1" dirty="0">
                  <a:latin typeface="微软雅黑" pitchFamily="34" charset="-122"/>
                  <a:ea typeface="微软雅黑" pitchFamily="34" charset="-122"/>
                </a:rPr>
                <a:t>代码：</a:t>
              </a:r>
              <a:endParaRPr lang="zh-CN" altLang="zh-CN" dirty="0">
                <a:latin typeface="微软雅黑" pitchFamily="34" charset="-122"/>
                <a:ea typeface="微软雅黑" pitchFamily="34" charset="-122"/>
              </a:endParaRP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class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FirstServletContextListener</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implements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ServletContextListener</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contextDestroyed</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ServletContextEvent</a:t>
              </a:r>
              <a:r>
                <a:rPr lang="en-US" altLang="zh-CN" dirty="0">
                  <a:latin typeface="微软雅黑" pitchFamily="34" charset="-122"/>
                  <a:ea typeface="微软雅黑" pitchFamily="34" charset="-122"/>
                </a:rPr>
                <a:t> event)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System.</a:t>
              </a:r>
              <a:r>
                <a:rPr lang="en-US" altLang="zh-CN" i="1" dirty="0" err="1">
                  <a:latin typeface="微软雅黑" pitchFamily="34" charset="-122"/>
                  <a:ea typeface="微软雅黑" pitchFamily="34" charset="-122"/>
                </a:rPr>
                <a:t>out</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应用程序正在被服务器卸载</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contextInitialized</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ServletContextEvent</a:t>
              </a:r>
              <a:r>
                <a:rPr lang="en-US" altLang="zh-CN" dirty="0">
                  <a:latin typeface="微软雅黑" pitchFamily="34" charset="-122"/>
                  <a:ea typeface="微软雅黑" pitchFamily="34" charset="-122"/>
                </a:rPr>
                <a:t> event)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dirty="0" err="1">
                  <a:latin typeface="微软雅黑" pitchFamily="34" charset="-122"/>
                  <a:ea typeface="微软雅黑" pitchFamily="34" charset="-122"/>
                </a:rPr>
                <a:t>event.getServletContext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System.</a:t>
              </a:r>
              <a:r>
                <a:rPr lang="en-US" altLang="zh-CN" i="1" dirty="0" err="1">
                  <a:latin typeface="微软雅黑" pitchFamily="34" charset="-122"/>
                  <a:ea typeface="微软雅黑" pitchFamily="34" charset="-122"/>
                </a:rPr>
                <a:t>out</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服务器启动时应用程序已经被加</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载</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="+context);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pic>
          <p:nvPicPr>
            <p:cNvPr id="49156"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1547813" y="3163888"/>
            <a:ext cx="6696075" cy="841375"/>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6281937" y="1528763"/>
            <a:ext cx="2930525" cy="720725"/>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ln>
          <a:effectLst/>
        </p:spPr>
        <p:txBody>
          <a:bodyPr/>
          <a:lstStyle/>
          <a:p>
            <a:pPr>
              <a:defRPr/>
            </a:pPr>
            <a:r>
              <a:rPr lang="zh-CN" altLang="zh-CN" sz="1600" b="1" dirty="0">
                <a:latin typeface="+mn-ea"/>
                <a:ea typeface="+mn-ea"/>
              </a:rPr>
              <a:t>服务器卸载该</a:t>
            </a:r>
            <a:r>
              <a:rPr lang="en-US" altLang="zh-CN" sz="1600" b="1" dirty="0">
                <a:latin typeface="+mn-ea"/>
                <a:ea typeface="+mn-ea"/>
              </a:rPr>
              <a:t>web</a:t>
            </a:r>
            <a:r>
              <a:rPr lang="zh-CN" altLang="zh-CN" sz="1600" b="1" dirty="0">
                <a:latin typeface="+mn-ea"/>
                <a:ea typeface="+mn-ea"/>
              </a:rPr>
              <a:t>应用程序时，调用该方法</a:t>
            </a:r>
            <a:r>
              <a:rPr lang="zh-CN" altLang="en-US" sz="1600" b="1" dirty="0">
                <a:latin typeface="+mn-ea"/>
                <a:ea typeface="+mn-ea"/>
              </a:rPr>
              <a:t>。</a:t>
            </a:r>
            <a:endParaRPr lang="zh-CN" altLang="zh-CN" sz="1600" b="1" dirty="0">
              <a:latin typeface="+mn-ea"/>
              <a:ea typeface="+mn-ea"/>
            </a:endParaRPr>
          </a:p>
        </p:txBody>
      </p:sp>
      <p:sp>
        <p:nvSpPr>
          <p:cNvPr id="10" name="矩形 9"/>
          <p:cNvSpPr>
            <a:spLocks noChangeArrowheads="1"/>
          </p:cNvSpPr>
          <p:nvPr/>
        </p:nvSpPr>
        <p:spPr bwMode="auto">
          <a:xfrm>
            <a:off x="1547813" y="4197350"/>
            <a:ext cx="6696075" cy="1463675"/>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1" name="AutoShape 11"/>
          <p:cNvSpPr>
            <a:spLocks noChangeArrowheads="1"/>
          </p:cNvSpPr>
          <p:nvPr/>
        </p:nvSpPr>
        <p:spPr bwMode="auto">
          <a:xfrm>
            <a:off x="7405687" y="2706689"/>
            <a:ext cx="2930525" cy="722312"/>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sz="1600" b="1">
                <a:latin typeface="微软雅黑" pitchFamily="34" charset="-122"/>
                <a:ea typeface="微软雅黑" pitchFamily="34" charset="-122"/>
              </a:rPr>
              <a:t>服务器启动或程序被加载时，调用该方法</a:t>
            </a:r>
            <a:r>
              <a:rPr lang="zh-CN" altLang="en-US" sz="1600">
                <a:latin typeface="微软雅黑" pitchFamily="34" charset="-122"/>
                <a:ea typeface="微软雅黑" pitchFamily="34" charset="-122"/>
              </a:rPr>
              <a:t>。</a:t>
            </a:r>
            <a:endParaRPr lang="zh-CN" altLang="zh-CN" sz="160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3095625"/>
            <a:chOff x="303213" y="1125538"/>
            <a:chExt cx="8567737" cy="3095498"/>
          </a:xfrm>
        </p:grpSpPr>
        <p:sp>
          <p:nvSpPr>
            <p:cNvPr id="50179" name="流程图: 可选过程 3"/>
            <p:cNvSpPr>
              <a:spLocks noChangeArrowheads="1"/>
            </p:cNvSpPr>
            <p:nvPr/>
          </p:nvSpPr>
          <p:spPr bwMode="auto">
            <a:xfrm>
              <a:off x="431800" y="2060560"/>
              <a:ext cx="8439150" cy="2160476"/>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2000">
                  <a:latin typeface="微软雅黑" pitchFamily="34" charset="-122"/>
                  <a:ea typeface="微软雅黑" pitchFamily="34" charset="-122"/>
                </a:rPr>
                <a:t>w</a:t>
              </a:r>
              <a:r>
                <a:rPr lang="en-US" altLang="zh-CN" sz="2000">
                  <a:latin typeface="微软雅黑" pitchFamily="34" charset="-122"/>
                  <a:ea typeface="微软雅黑" pitchFamily="34" charset="-122"/>
                </a:rPr>
                <a:t>eb.xml</a:t>
              </a:r>
              <a:r>
                <a:rPr lang="zh-CN" altLang="zh-CN" sz="2000">
                  <a:latin typeface="微软雅黑" pitchFamily="34" charset="-122"/>
                  <a:ea typeface="微软雅黑" pitchFamily="34" charset="-122"/>
                </a:rPr>
                <a:t>代码：</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&lt;listener&gt;</a:t>
              </a:r>
            </a:p>
            <a:p>
              <a:pPr lvl="1"/>
              <a:r>
                <a:rPr lang="en-US" altLang="zh-CN" sz="2000">
                  <a:latin typeface="微软雅黑" pitchFamily="34" charset="-122"/>
                  <a:ea typeface="微软雅黑" pitchFamily="34" charset="-122"/>
                </a:rPr>
                <a:t>&lt;listener-class&gt;</a:t>
              </a:r>
            </a:p>
            <a:p>
              <a:pPr lvl="1"/>
              <a:r>
                <a:rPr lang="en-US" altLang="zh-CN" sz="2000">
                  <a:latin typeface="微软雅黑" pitchFamily="34" charset="-122"/>
                  <a:ea typeface="微软雅黑" pitchFamily="34" charset="-122"/>
                </a:rPr>
                <a:t>	com.pxy.listener.FirstServletContextListener</a:t>
              </a:r>
            </a:p>
            <a:p>
              <a:pPr lvl="1"/>
              <a:r>
                <a:rPr lang="en-US" altLang="zh-CN" sz="2000">
                  <a:latin typeface="微软雅黑" pitchFamily="34" charset="-122"/>
                  <a:ea typeface="微软雅黑" pitchFamily="34" charset="-122"/>
                </a:rPr>
                <a:t>&lt;/listener-class&gt;</a:t>
              </a:r>
            </a:p>
            <a:p>
              <a:r>
                <a:rPr lang="en-US" altLang="zh-CN" sz="2000">
                  <a:latin typeface="微软雅黑" pitchFamily="34" charset="-122"/>
                  <a:ea typeface="微软雅黑" pitchFamily="34" charset="-122"/>
                </a:rPr>
                <a:t>&lt;/listener&gt;</a:t>
              </a:r>
              <a:endParaRPr lang="zh-CN" altLang="zh-CN" sz="20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p:txBody>
        </p:sp>
        <p:pic>
          <p:nvPicPr>
            <p:cNvPr id="50180"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grpSp>
        <p:nvGrpSpPr>
          <p:cNvPr id="3" name="组 3"/>
          <p:cNvGrpSpPr>
            <a:grpSpLocks/>
          </p:cNvGrpSpPr>
          <p:nvPr/>
        </p:nvGrpSpPr>
        <p:grpSpPr bwMode="auto">
          <a:xfrm>
            <a:off x="431800" y="1700213"/>
            <a:ext cx="8289925" cy="4102100"/>
            <a:chOff x="431800" y="1700808"/>
            <a:chExt cx="8289276" cy="4102050"/>
          </a:xfrm>
        </p:grpSpPr>
        <p:pic>
          <p:nvPicPr>
            <p:cNvPr id="50182" name="图片 2"/>
            <p:cNvPicPr>
              <a:picLocks noChangeAspect="1" noChangeArrowheads="1"/>
            </p:cNvPicPr>
            <p:nvPr/>
          </p:nvPicPr>
          <p:blipFill>
            <a:blip r:embed="rId3" cstate="print"/>
            <a:srcRect/>
            <a:stretch>
              <a:fillRect/>
            </a:stretch>
          </p:blipFill>
          <p:spPr bwMode="auto">
            <a:xfrm>
              <a:off x="431800" y="2639318"/>
              <a:ext cx="8289276" cy="3163540"/>
            </a:xfrm>
            <a:prstGeom prst="rect">
              <a:avLst/>
            </a:prstGeom>
            <a:noFill/>
            <a:ln w="9525">
              <a:noFill/>
              <a:miter lim="800000"/>
              <a:headEnd/>
              <a:tailEnd/>
            </a:ln>
          </p:spPr>
        </p:pic>
        <p:sp>
          <p:nvSpPr>
            <p:cNvPr id="10" name="矩形 9"/>
            <p:cNvSpPr>
              <a:spLocks noChangeArrowheads="1"/>
            </p:cNvSpPr>
            <p:nvPr/>
          </p:nvSpPr>
          <p:spPr bwMode="auto">
            <a:xfrm>
              <a:off x="444499" y="2996192"/>
              <a:ext cx="2111210" cy="360358"/>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50184" name="AutoShape 11"/>
            <p:cNvSpPr>
              <a:spLocks noChangeArrowheads="1"/>
            </p:cNvSpPr>
            <p:nvPr/>
          </p:nvSpPr>
          <p:spPr bwMode="auto">
            <a:xfrm>
              <a:off x="2508133" y="1700808"/>
              <a:ext cx="2999971" cy="1048431"/>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应用程序</a:t>
              </a:r>
              <a:r>
                <a:rPr lang="zh-CN" altLang="en-US" sz="1600" b="1">
                  <a:latin typeface="微软雅黑" pitchFamily="34" charset="-122"/>
                  <a:ea typeface="微软雅黑" pitchFamily="34" charset="-122"/>
                </a:rPr>
                <a:t>正在被服务器加载，当服务器正常关闭时也会同样效果。</a:t>
              </a:r>
              <a:endParaRPr lang="zh-CN"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Session</a:t>
            </a:r>
            <a:r>
              <a:rPr lang="zh-CN" altLang="zh-CN" sz="2800" dirty="0">
                <a:latin typeface="黑体" panose="02010609060101010101" pitchFamily="49" charset="-122"/>
                <a:ea typeface="黑体" panose="02010609060101010101" pitchFamily="49" charset="-122"/>
              </a:rPr>
              <a:t>会话监听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en-US" altLang="zh-CN" sz="2000" b="1" dirty="0" err="1">
                <a:latin typeface="微软雅黑" pitchFamily="34" charset="-122"/>
                <a:ea typeface="微软雅黑" pitchFamily="34" charset="-122"/>
              </a:rPr>
              <a:t>HttpSessionListener</a:t>
            </a:r>
            <a:r>
              <a:rPr lang="zh-CN" altLang="zh-CN" sz="2000" b="1" dirty="0">
                <a:latin typeface="微软雅黑" pitchFamily="34" charset="-122"/>
                <a:ea typeface="微软雅黑" pitchFamily="34" charset="-122"/>
              </a:rPr>
              <a:t>接口用于实现监听</a:t>
            </a:r>
            <a:r>
              <a:rPr lang="en-US" altLang="zh-CN" sz="2000" b="1" dirty="0">
                <a:latin typeface="微软雅黑" pitchFamily="34" charset="-122"/>
                <a:ea typeface="微软雅黑" pitchFamily="34" charset="-122"/>
              </a:rPr>
              <a:t>HTTP</a:t>
            </a:r>
            <a:r>
              <a:rPr lang="zh-CN" altLang="zh-CN" sz="2000" b="1" dirty="0">
                <a:latin typeface="微软雅黑" pitchFamily="34" charset="-122"/>
                <a:ea typeface="微软雅黑" pitchFamily="34" charset="-122"/>
              </a:rPr>
              <a:t>会话的创建和销毁。</a:t>
            </a:r>
            <a:r>
              <a:rPr lang="en-US" altLang="zh-CN" sz="2000" b="1" dirty="0" err="1">
                <a:latin typeface="微软雅黑" pitchFamily="34" charset="-122"/>
                <a:ea typeface="微软雅黑" pitchFamily="34" charset="-122"/>
              </a:rPr>
              <a:t>HttpSessionListener</a:t>
            </a:r>
            <a:r>
              <a:rPr lang="zh-CN" altLang="zh-CN" sz="2000" b="1" dirty="0">
                <a:latin typeface="微软雅黑" pitchFamily="34" charset="-122"/>
                <a:ea typeface="微软雅黑" pitchFamily="34" charset="-122"/>
              </a:rPr>
              <a:t>接口提供两个方法进行会话的监听</a:t>
            </a:r>
            <a:r>
              <a:rPr lang="en-US" altLang="zh-CN" sz="2000" b="1" dirty="0">
                <a:latin typeface="微软雅黑" pitchFamily="34" charset="-122"/>
                <a:ea typeface="微软雅黑" pitchFamily="34" charset="-122"/>
              </a:rPr>
              <a:t>。</a:t>
            </a:r>
            <a:endParaRPr lang="zh-CN" altLang="zh-CN" sz="2000" b="1" dirty="0">
              <a:latin typeface="微软雅黑" pitchFamily="34" charset="-122"/>
              <a:ea typeface="微软雅黑" pitchFamily="34" charset="-122"/>
            </a:endParaRPr>
          </a:p>
        </p:txBody>
      </p:sp>
      <p:graphicFrame>
        <p:nvGraphicFramePr>
          <p:cNvPr id="11" name="Group 7"/>
          <p:cNvGraphicFramePr>
            <a:graphicFrameLocks noGrp="1"/>
          </p:cNvGraphicFramePr>
          <p:nvPr/>
        </p:nvGraphicFramePr>
        <p:xfrm>
          <a:off x="611188" y="2708275"/>
          <a:ext cx="8016875" cy="1590676"/>
        </p:xfrm>
        <a:graphic>
          <a:graphicData uri="http://schemas.openxmlformats.org/drawingml/2006/table">
            <a:tbl>
              <a:tblPr/>
              <a:tblGrid>
                <a:gridCol w="3960812">
                  <a:extLst>
                    <a:ext uri="{9D8B030D-6E8A-4147-A177-3AD203B41FA5}">
                      <a16:colId xmlns:a16="http://schemas.microsoft.com/office/drawing/2014/main" xmlns="" val="20000"/>
                    </a:ext>
                  </a:extLst>
                </a:gridCol>
                <a:gridCol w="4056063">
                  <a:extLst>
                    <a:ext uri="{9D8B030D-6E8A-4147-A177-3AD203B41FA5}">
                      <a16:colId xmlns:a16="http://schemas.microsoft.com/office/drawing/2014/main" xmlns="" val="20001"/>
                    </a:ext>
                  </a:extLst>
                </a:gridCol>
              </a:tblGrid>
              <a:tr h="33533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28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sessionCreated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通知正在被监听的对象，</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对象已经被加载及初始化 </a:t>
                      </a: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7289">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kern="1200" cap="none" normalizeH="0" baseline="0" dirty="0" err="1">
                          <a:ln>
                            <a:noFill/>
                          </a:ln>
                          <a:solidFill>
                            <a:schemeClr val="tx1"/>
                          </a:solidFill>
                          <a:effectLst/>
                          <a:latin typeface="+mn-ea"/>
                          <a:ea typeface="+mn-ea"/>
                          <a:cs typeface="+mn-cs"/>
                        </a:rPr>
                        <a:t>sessionDestroyed</a:t>
                      </a:r>
                      <a:r>
                        <a:rPr kumimoji="0" lang="en-US" altLang="zh-CN" sz="1600" b="0" i="0" u="none" strike="noStrike" kern="1200" cap="none" normalizeH="0" baseline="0" dirty="0">
                          <a:ln>
                            <a:noFill/>
                          </a:ln>
                          <a:solidFill>
                            <a:schemeClr val="tx1"/>
                          </a:solidFill>
                          <a:effectLst/>
                          <a:latin typeface="+mn-ea"/>
                          <a:ea typeface="+mn-ea"/>
                          <a:cs typeface="+mn-cs"/>
                        </a:rPr>
                        <a:t> </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HttpSessionEvent</a:t>
                      </a:r>
                      <a:r>
                        <a:rPr kumimoji="0" lang="en-US" altLang="zh-CN" sz="1600" b="0" i="0" u="none" strike="noStrike" cap="none" normalizeH="0" baseline="0" dirty="0">
                          <a:ln>
                            <a:noFill/>
                          </a:ln>
                          <a:solidFill>
                            <a:schemeClr val="tx1"/>
                          </a:solidFill>
                          <a:effectLst/>
                          <a:latin typeface="+mn-ea"/>
                          <a:ea typeface="+mn-ea"/>
                        </a:rPr>
                        <a:t> event)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通知正在被监听的对象，</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已经被卸载 </a:t>
                      </a: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1043608" y="0"/>
            <a:ext cx="8100392" cy="765175"/>
          </a:xfrm>
        </p:spPr>
        <p:txBody>
          <a:bodyPr>
            <a:normAutofit/>
          </a:bodyPr>
          <a:lstStyle/>
          <a:p>
            <a:pPr algn="r">
              <a:defRPr/>
            </a:pPr>
            <a:r>
              <a:rPr lang="en-US" altLang="zh-CN" sz="2800" dirty="0" err="1">
                <a:latin typeface="黑体" panose="02010609060101010101" pitchFamily="49" charset="-122"/>
                <a:ea typeface="黑体" panose="02010609060101010101" pitchFamily="49" charset="-122"/>
              </a:rPr>
              <a:t>HttpSessionBindingListener</a:t>
            </a:r>
            <a:r>
              <a:rPr lang="zh-CN" altLang="zh-CN" sz="2800" dirty="0">
                <a:latin typeface="黑体" panose="02010609060101010101" pitchFamily="49" charset="-122"/>
                <a:ea typeface="黑体" panose="02010609060101010101" pitchFamily="49" charset="-122"/>
              </a:rPr>
              <a:t>接口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en-US" altLang="zh-CN" sz="2000" b="1" dirty="0" err="1">
                <a:latin typeface="微软雅黑" pitchFamily="34" charset="-122"/>
                <a:ea typeface="微软雅黑" pitchFamily="34" charset="-122"/>
              </a:rPr>
              <a:t>HttpSessionBindingListener</a:t>
            </a:r>
            <a:r>
              <a:rPr lang="zh-CN" altLang="zh-CN" sz="2000" b="1" dirty="0">
                <a:latin typeface="微软雅黑" pitchFamily="34" charset="-122"/>
                <a:ea typeface="微软雅黑" pitchFamily="34" charset="-122"/>
              </a:rPr>
              <a:t>接口用于实现监听</a:t>
            </a:r>
            <a:r>
              <a:rPr lang="en-US" altLang="zh-CN" sz="2000" b="1" dirty="0">
                <a:latin typeface="微软雅黑" pitchFamily="34" charset="-122"/>
                <a:ea typeface="微软雅黑" pitchFamily="34" charset="-122"/>
              </a:rPr>
              <a:t>HTTP</a:t>
            </a:r>
            <a:r>
              <a:rPr lang="zh-CN" altLang="zh-CN" sz="2000" b="1" dirty="0">
                <a:latin typeface="微软雅黑" pitchFamily="34" charset="-122"/>
                <a:ea typeface="微软雅黑" pitchFamily="34" charset="-122"/>
              </a:rPr>
              <a:t>会话中对象的绑定信息。它是唯一不需要在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文件中配置的</a:t>
            </a:r>
            <a:r>
              <a:rPr lang="en-US" altLang="zh-CN" sz="2000" b="1" dirty="0">
                <a:latin typeface="微软雅黑" pitchFamily="34" charset="-122"/>
                <a:ea typeface="微软雅黑" pitchFamily="34" charset="-122"/>
              </a:rPr>
              <a:t>Listener</a:t>
            </a:r>
            <a:r>
              <a:rPr lang="zh-CN" altLang="zh-CN" sz="2000" b="1" dirty="0">
                <a:latin typeface="微软雅黑" pitchFamily="34" charset="-122"/>
                <a:ea typeface="微软雅黑" pitchFamily="34" charset="-122"/>
              </a:rPr>
              <a:t>。 </a:t>
            </a:r>
          </a:p>
        </p:txBody>
      </p:sp>
      <p:graphicFrame>
        <p:nvGraphicFramePr>
          <p:cNvPr id="11" name="Group 7"/>
          <p:cNvGraphicFramePr>
            <a:graphicFrameLocks noGrp="1"/>
          </p:cNvGraphicFramePr>
          <p:nvPr/>
        </p:nvGraphicFramePr>
        <p:xfrm>
          <a:off x="611188" y="2708275"/>
          <a:ext cx="8016875" cy="1792288"/>
        </p:xfrm>
        <a:graphic>
          <a:graphicData uri="http://schemas.openxmlformats.org/drawingml/2006/table">
            <a:tbl>
              <a:tblPr/>
              <a:tblGrid>
                <a:gridCol w="3960812">
                  <a:extLst>
                    <a:ext uri="{9D8B030D-6E8A-4147-A177-3AD203B41FA5}">
                      <a16:colId xmlns:a16="http://schemas.microsoft.com/office/drawing/2014/main" xmlns="" val="20000"/>
                    </a:ext>
                  </a:extLst>
                </a:gridCol>
                <a:gridCol w="4056063">
                  <a:extLst>
                    <a:ext uri="{9D8B030D-6E8A-4147-A177-3AD203B41FA5}">
                      <a16:colId xmlns:a16="http://schemas.microsoft.com/office/drawing/2014/main" xmlns="" val="20001"/>
                    </a:ext>
                  </a:extLst>
                </a:gridCol>
              </a:tblGrid>
              <a:tr h="377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70765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valueBound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HttpSessionBindingEvent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当有对象加入</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的范围时，会被自动调用 </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6795">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valueunBound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HttpSessionBindingEvent</a:t>
                      </a:r>
                      <a:r>
                        <a:rPr kumimoji="0" lang="en-US" altLang="zh-CN" sz="1600" b="0" i="0" u="none" strike="noStrike" cap="none" normalizeH="0" baseline="0" dirty="0">
                          <a:ln>
                            <a:noFill/>
                          </a:ln>
                          <a:solidFill>
                            <a:schemeClr val="tx1"/>
                          </a:solidFill>
                          <a:effectLst/>
                          <a:latin typeface="+mn-ea"/>
                          <a:ea typeface="+mn-ea"/>
                        </a:rPr>
                        <a:t> event)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当有对象从</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的范围内移除时，会被自动调用 </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2047875" y="0"/>
            <a:ext cx="7072313" cy="765175"/>
          </a:xfrm>
        </p:spPr>
        <p:txBody>
          <a:bodyPr>
            <a:normAutofit/>
          </a:bodyPr>
          <a:lstStyle/>
          <a:p>
            <a:pPr algn="r">
              <a:defRPr/>
            </a:pPr>
            <a:r>
              <a:rPr lang="en-US" altLang="zh-CN" sz="2800" dirty="0" err="1">
                <a:latin typeface="黑体" panose="02010609060101010101" pitchFamily="49" charset="-122"/>
                <a:ea typeface="黑体" panose="02010609060101010101" pitchFamily="49" charset="-122"/>
              </a:rPr>
              <a:t>HttpSessionAttributeListener</a:t>
            </a:r>
            <a:r>
              <a:rPr lang="zh-CN" altLang="zh-CN" sz="2800" dirty="0">
                <a:latin typeface="黑体" panose="02010609060101010101" pitchFamily="49" charset="-122"/>
                <a:ea typeface="黑体" panose="02010609060101010101" pitchFamily="49" charset="-122"/>
              </a:rPr>
              <a:t>接口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ln>
        </p:spPr>
        <p:txBody>
          <a:bodyPr/>
          <a:lstStyle/>
          <a:p>
            <a:pPr marL="342900" indent="-342900" eaLnBrk="0" hangingPunct="0">
              <a:lnSpc>
                <a:spcPct val="150000"/>
              </a:lnSpc>
              <a:spcBef>
                <a:spcPct val="20000"/>
              </a:spcBef>
              <a:buClr>
                <a:srgbClr val="00CC00"/>
              </a:buClr>
              <a:buSzPct val="100000"/>
              <a:buFont typeface="Wingdings" pitchFamily="2" charset="2"/>
              <a:buChar char="n"/>
              <a:defRPr/>
            </a:pPr>
            <a:r>
              <a:rPr kumimoji="1" lang="en-US" altLang="zh-CN" sz="2000" b="1" dirty="0" err="1">
                <a:latin typeface="+mn-ea"/>
                <a:ea typeface="+mn-ea"/>
              </a:rPr>
              <a:t>HttpSessionAttributeListener</a:t>
            </a:r>
            <a:r>
              <a:rPr kumimoji="1" lang="zh-CN" altLang="zh-CN" sz="2000" b="1" dirty="0">
                <a:latin typeface="+mn-ea"/>
                <a:ea typeface="+mn-ea"/>
              </a:rPr>
              <a:t>接口用于实现监听</a:t>
            </a:r>
            <a:r>
              <a:rPr kumimoji="1" lang="en-US" altLang="zh-CN" sz="2000" b="1" dirty="0">
                <a:latin typeface="+mn-ea"/>
                <a:ea typeface="+mn-ea"/>
              </a:rPr>
              <a:t>HTTP</a:t>
            </a:r>
            <a:r>
              <a:rPr kumimoji="1" lang="zh-CN" altLang="zh-CN" sz="2000" b="1" dirty="0">
                <a:latin typeface="+mn-ea"/>
                <a:ea typeface="+mn-ea"/>
              </a:rPr>
              <a:t>会话的属性设置请求，其提供了三个方法用于实现监听</a:t>
            </a:r>
            <a:r>
              <a:rPr kumimoji="1" lang="en-US" altLang="zh-CN" sz="2000" b="1" dirty="0">
                <a:latin typeface="+mn-ea"/>
                <a:ea typeface="+mn-ea"/>
              </a:rPr>
              <a:t>。</a:t>
            </a:r>
            <a:endParaRPr kumimoji="1" lang="zh-CN" altLang="zh-CN" sz="2000" b="1" dirty="0">
              <a:latin typeface="+mn-ea"/>
              <a:ea typeface="+mn-ea"/>
            </a:endParaRPr>
          </a:p>
        </p:txBody>
      </p:sp>
      <p:graphicFrame>
        <p:nvGraphicFramePr>
          <p:cNvPr id="11" name="Group 7"/>
          <p:cNvGraphicFramePr>
            <a:graphicFrameLocks noGrp="1"/>
          </p:cNvGraphicFramePr>
          <p:nvPr/>
        </p:nvGraphicFramePr>
        <p:xfrm>
          <a:off x="655638" y="2387600"/>
          <a:ext cx="8016875" cy="2168526"/>
        </p:xfrm>
        <a:graphic>
          <a:graphicData uri="http://schemas.openxmlformats.org/drawingml/2006/table">
            <a:tbl>
              <a:tblPr/>
              <a:tblGrid>
                <a:gridCol w="3960812">
                  <a:extLst>
                    <a:ext uri="{9D8B030D-6E8A-4147-A177-3AD203B41FA5}">
                      <a16:colId xmlns:a16="http://schemas.microsoft.com/office/drawing/2014/main" xmlns="" val="20000"/>
                    </a:ext>
                  </a:extLst>
                </a:gridCol>
                <a:gridCol w="4056063">
                  <a:extLst>
                    <a:ext uri="{9D8B030D-6E8A-4147-A177-3AD203B41FA5}">
                      <a16:colId xmlns:a16="http://schemas.microsoft.com/office/drawing/2014/main" xmlns="" val="20001"/>
                    </a:ext>
                  </a:extLst>
                </a:gridCol>
              </a:tblGrid>
              <a:tr h="33523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方法</a:t>
                      </a: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微软雅黑" pitchFamily="34" charset="-122"/>
                          <a:ea typeface="微软雅黑" pitchFamily="34" charset="-122"/>
                        </a:rPr>
                        <a:t>说明</a:t>
                      </a:r>
                      <a:r>
                        <a:rPr kumimoji="0" lang="zh-CN" altLang="zh-CN" sz="1600" b="0" i="0" u="none" strike="noStrike" cap="none" normalizeH="0" baseline="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57909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attributeAdded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event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当有对象加入</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的范围时，监听器会执行该方法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710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attributeReplaced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当在</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范围内有对象取代另一个对象时，监听器会执行该方法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2710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attributeRemoved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SessionBindingEvent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当有对象从</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范围内被移除时，监听器会执行该方法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347663" y="1246188"/>
            <a:ext cx="7939087" cy="682625"/>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使用</a:t>
            </a:r>
            <a:r>
              <a:rPr lang="en-US" altLang="zh-CN" sz="2000" b="1" dirty="0" err="1">
                <a:latin typeface="微软雅黑" pitchFamily="34" charset="-122"/>
                <a:ea typeface="微软雅黑" pitchFamily="34" charset="-122"/>
              </a:rPr>
              <a:t>FireFox</a:t>
            </a:r>
            <a:r>
              <a:rPr lang="zh-CN" altLang="zh-CN" sz="2000" b="1" dirty="0">
                <a:latin typeface="微软雅黑" pitchFamily="34" charset="-122"/>
                <a:ea typeface="微软雅黑" pitchFamily="34" charset="-122"/>
              </a:rPr>
              <a:t>浏览器进入登录页面，输入账号名为“比尔盖茨”</a:t>
            </a:r>
            <a:r>
              <a:rPr lang="zh-CN" altLang="en-US" sz="2000" b="1" dirty="0">
                <a:latin typeface="微软雅黑" pitchFamily="34" charset="-122"/>
                <a:ea typeface="微软雅黑" pitchFamily="34" charset="-122"/>
              </a:rPr>
              <a:t>。</a:t>
            </a:r>
            <a:endParaRPr lang="zh-CN" altLang="zh-CN" sz="2000" b="1" dirty="0">
              <a:latin typeface="微软雅黑" pitchFamily="34" charset="-122"/>
              <a:ea typeface="微软雅黑" pitchFamily="34" charset="-122"/>
            </a:endParaRPr>
          </a:p>
        </p:txBody>
      </p:sp>
      <p:pic>
        <p:nvPicPr>
          <p:cNvPr id="3" name="图片 2"/>
          <p:cNvPicPr>
            <a:picLocks noChangeAspect="1" noChangeArrowheads="1"/>
          </p:cNvPicPr>
          <p:nvPr/>
        </p:nvPicPr>
        <p:blipFill>
          <a:blip r:embed="rId2" cstate="print"/>
          <a:srcRect/>
          <a:stretch>
            <a:fillRect/>
          </a:stretch>
        </p:blipFill>
        <p:spPr bwMode="auto">
          <a:xfrm>
            <a:off x="1255713" y="2032000"/>
            <a:ext cx="6530975" cy="38052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488950" y="1293813"/>
            <a:ext cx="4748213" cy="420687"/>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a:latin typeface="Arial" pitchFamily="34" charset="0"/>
                <a:ea typeface="微软雅黑" pitchFamily="34" charset="-122"/>
              </a:rPr>
              <a:t>用户登录后跳转至用户信息页面 </a:t>
            </a:r>
            <a:r>
              <a:rPr lang="zh-CN" altLang="en-US" sz="2000" b="1">
                <a:latin typeface="微软雅黑" pitchFamily="34" charset="-122"/>
                <a:ea typeface="微软雅黑" pitchFamily="34" charset="-122"/>
              </a:rPr>
              <a:t>。</a:t>
            </a:r>
            <a:endParaRPr lang="zh-CN" altLang="zh-CN" sz="2000" b="1">
              <a:latin typeface="微软雅黑" pitchFamily="34" charset="-122"/>
              <a:ea typeface="微软雅黑" pitchFamily="34" charset="-122"/>
            </a:endParaRPr>
          </a:p>
        </p:txBody>
      </p:sp>
      <p:pic>
        <p:nvPicPr>
          <p:cNvPr id="2" name="图片 1"/>
          <p:cNvPicPr>
            <a:picLocks noChangeAspect="1" noChangeArrowheads="1"/>
          </p:cNvPicPr>
          <p:nvPr/>
        </p:nvPicPr>
        <p:blipFill>
          <a:blip r:embed="rId2" cstate="print"/>
          <a:srcRect/>
          <a:stretch>
            <a:fillRect/>
          </a:stretch>
        </p:blipFill>
        <p:spPr bwMode="auto">
          <a:xfrm>
            <a:off x="1331913" y="2005013"/>
            <a:ext cx="6811962" cy="37099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28674"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28675"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40</a:t>
              </a:r>
              <a:r>
                <a:rPr lang="zh-CN" altLang="en-US" sz="1600">
                  <a:solidFill>
                    <a:schemeClr val="hlink"/>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28677"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28678"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8" name="图示 7"/>
          <p:cNvGraphicFramePr/>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180975" y="1116013"/>
            <a:ext cx="8858250" cy="1296987"/>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打开</a:t>
            </a:r>
            <a:r>
              <a:rPr lang="en-US" altLang="zh-CN" sz="2000" b="1">
                <a:latin typeface="微软雅黑" pitchFamily="34" charset="-122"/>
                <a:ea typeface="微软雅黑" pitchFamily="34" charset="-122"/>
              </a:rPr>
              <a:t>IE</a:t>
            </a:r>
            <a:r>
              <a:rPr lang="zh-CN" altLang="zh-CN" sz="2000" b="1">
                <a:latin typeface="微软雅黑" pitchFamily="34" charset="-122"/>
                <a:ea typeface="微软雅黑" pitchFamily="34" charset="-122"/>
              </a:rPr>
              <a:t>浏览器，使用用户名为“比尔盖茨”的账号登录系统，由于之前</a:t>
            </a:r>
            <a:r>
              <a:rPr lang="en-US" altLang="zh-CN" sz="2000" b="1">
                <a:latin typeface="微软雅黑" pitchFamily="34" charset="-122"/>
                <a:ea typeface="微软雅黑" pitchFamily="34" charset="-122"/>
              </a:rPr>
              <a:t>FireFox</a:t>
            </a:r>
            <a:r>
              <a:rPr lang="zh-CN" altLang="zh-CN" sz="2000" b="1">
                <a:latin typeface="微软雅黑" pitchFamily="34" charset="-122"/>
                <a:ea typeface="微软雅黑" pitchFamily="34" charset="-122"/>
              </a:rPr>
              <a:t>浏览器登录的账号同为“比尔盖茨”，所以使用</a:t>
            </a:r>
            <a:r>
              <a:rPr lang="en-US" altLang="zh-CN" sz="2000" b="1">
                <a:latin typeface="微软雅黑" pitchFamily="34" charset="-122"/>
                <a:ea typeface="微软雅黑" pitchFamily="34" charset="-122"/>
              </a:rPr>
              <a:t>FireFox</a:t>
            </a:r>
            <a:r>
              <a:rPr lang="zh-CN" altLang="zh-CN" sz="2000" b="1">
                <a:latin typeface="微软雅黑" pitchFamily="34" charset="-122"/>
                <a:ea typeface="微软雅黑" pitchFamily="34" charset="-122"/>
              </a:rPr>
              <a:t>浏览器先登录的用户会被迫下线。</a:t>
            </a:r>
          </a:p>
        </p:txBody>
      </p:sp>
      <p:pic>
        <p:nvPicPr>
          <p:cNvPr id="2" name="图片 1"/>
          <p:cNvPicPr>
            <a:picLocks noChangeAspect="1" noChangeArrowheads="1"/>
          </p:cNvPicPr>
          <p:nvPr/>
        </p:nvPicPr>
        <p:blipFill>
          <a:blip r:embed="rId2" cstate="print"/>
          <a:srcRect/>
          <a:stretch>
            <a:fillRect/>
          </a:stretch>
        </p:blipFill>
        <p:spPr bwMode="auto">
          <a:xfrm>
            <a:off x="1258888" y="2566988"/>
            <a:ext cx="6707187" cy="24018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929063" y="0"/>
            <a:ext cx="5214937" cy="785813"/>
          </a:xfrm>
        </p:spPr>
        <p:txBody>
          <a:bodyPr>
            <a:normAutofit/>
          </a:bodyPr>
          <a:lstStyle/>
          <a:p>
            <a:pPr algn="r"/>
            <a:r>
              <a:rPr lang="zh-CN" altLang="en-US" sz="2800" dirty="0">
                <a:latin typeface="黑体" pitchFamily="49" charset="-122"/>
                <a:ea typeface="黑体" pitchFamily="49" charset="-122"/>
              </a:rPr>
              <a:t>练习</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唯一用户登录</a:t>
            </a:r>
          </a:p>
        </p:txBody>
      </p:sp>
      <p:sp>
        <p:nvSpPr>
          <p:cNvPr id="57346" name="Rectangle 3"/>
          <p:cNvSpPr>
            <a:spLocks noChangeArrowheads="1"/>
          </p:cNvSpPr>
          <p:nvPr/>
        </p:nvSpPr>
        <p:spPr bwMode="auto">
          <a:xfrm>
            <a:off x="1403350" y="1268413"/>
            <a:ext cx="7499350" cy="524827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需求说明：</a:t>
            </a:r>
          </a:p>
          <a:p>
            <a:pPr marL="742950" lvl="1" indent="-285750">
              <a:spcBef>
                <a:spcPct val="20000"/>
              </a:spcBef>
              <a:buClr>
                <a:schemeClr val="tx2"/>
              </a:buClr>
              <a:buSzPct val="80000"/>
              <a:buFont typeface="Wingdings" pitchFamily="2" charset="2"/>
              <a:buBlip>
                <a:blip r:embed="rId3"/>
              </a:buBlip>
            </a:pPr>
            <a:r>
              <a:rPr lang="zh-CN" altLang="en-US" sz="2400" b="1" dirty="0">
                <a:latin typeface="Arial" pitchFamily="34" charset="0"/>
                <a:ea typeface="黑体" pitchFamily="49" charset="-122"/>
              </a:rPr>
              <a:t>使用多个浏览器登录时只允许有一个用户在线其他用户被迫下线</a:t>
            </a:r>
          </a:p>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提示说明：</a:t>
            </a: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创建监听器类</a:t>
            </a:r>
            <a:endParaRPr lang="en-US" altLang="zh-CN" sz="2400" b="1"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配置</a:t>
            </a:r>
            <a:r>
              <a:rPr lang="en-US" altLang="zh-CN" sz="2400" b="1" dirty="0">
                <a:latin typeface="Arial" pitchFamily="34" charset="0"/>
                <a:ea typeface="黑体" pitchFamily="49" charset="-122"/>
              </a:rPr>
              <a:t>xml</a:t>
            </a:r>
            <a:r>
              <a:rPr lang="zh-CN" altLang="en-US" sz="2400" b="1" dirty="0">
                <a:latin typeface="Arial" pitchFamily="34" charset="0"/>
                <a:ea typeface="黑体" pitchFamily="49" charset="-122"/>
              </a:rPr>
              <a:t>文件</a:t>
            </a:r>
          </a:p>
          <a:p>
            <a:pPr marL="342900" indent="-342900">
              <a:spcBef>
                <a:spcPct val="20000"/>
              </a:spcBef>
              <a:buClr>
                <a:schemeClr val="tx2"/>
              </a:buClr>
              <a:buFont typeface="Wingdings" pitchFamily="2" charset="2"/>
              <a:buBlip>
                <a:blip r:embed="rId2"/>
              </a:buBlip>
            </a:pPr>
            <a:endParaRPr lang="zh-CN" altLang="en-US" sz="2800" b="1" dirty="0">
              <a:latin typeface="Arial" pitchFamily="34" charset="0"/>
              <a:ea typeface="黑体" pitchFamily="49" charset="-122"/>
            </a:endParaRPr>
          </a:p>
        </p:txBody>
      </p:sp>
      <p:pic>
        <p:nvPicPr>
          <p:cNvPr id="57347" name="Picture 5" descr="练习"/>
          <p:cNvPicPr>
            <a:picLocks noChangeAspect="1" noChangeArrowheads="1"/>
          </p:cNvPicPr>
          <p:nvPr/>
        </p:nvPicPr>
        <p:blipFill>
          <a:blip r:embed="rId4" cstate="print"/>
          <a:srcRect/>
          <a:stretch>
            <a:fillRect/>
          </a:stretch>
        </p:blipFill>
        <p:spPr bwMode="auto">
          <a:xfrm>
            <a:off x="468313" y="1125538"/>
            <a:ext cx="917575" cy="688975"/>
          </a:xfrm>
          <a:prstGeom prst="rect">
            <a:avLst/>
          </a:prstGeom>
          <a:noFill/>
          <a:ln w="9525">
            <a:noFill/>
            <a:miter lim="800000"/>
            <a:headEnd/>
            <a:tailEnd/>
          </a:ln>
        </p:spPr>
      </p:pic>
      <p:pic>
        <p:nvPicPr>
          <p:cNvPr id="57348" name="Picture 9" descr="时间2"/>
          <p:cNvPicPr>
            <a:picLocks noChangeAspect="1" noChangeArrowheads="1"/>
          </p:cNvPicPr>
          <p:nvPr/>
        </p:nvPicPr>
        <p:blipFill>
          <a:blip r:embed="rId5" cstate="print"/>
          <a:srcRect/>
          <a:stretch>
            <a:fillRect/>
          </a:stretch>
        </p:blipFill>
        <p:spPr bwMode="auto">
          <a:xfrm>
            <a:off x="6870700" y="881063"/>
            <a:ext cx="2179638" cy="1177925"/>
          </a:xfrm>
          <a:prstGeom prst="rect">
            <a:avLst/>
          </a:prstGeom>
          <a:noFill/>
          <a:ln w="9525">
            <a:noFill/>
            <a:miter lim="800000"/>
            <a:headEnd/>
            <a:tailEnd/>
          </a:ln>
        </p:spPr>
      </p:pic>
      <p:sp>
        <p:nvSpPr>
          <p:cNvPr id="57349" name="Text Box 10"/>
          <p:cNvSpPr>
            <a:spLocks noChangeArrowheads="1"/>
          </p:cNvSpPr>
          <p:nvPr/>
        </p:nvSpPr>
        <p:spPr bwMode="auto">
          <a:xfrm>
            <a:off x="7015163" y="1395413"/>
            <a:ext cx="1211262" cy="585787"/>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15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7170"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7171"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3</a:t>
              </a:r>
              <a:r>
                <a:rPr lang="zh-CN" altLang="en-US" sz="1600">
                  <a:solidFill>
                    <a:schemeClr val="hlink"/>
                  </a:solidFill>
                  <a:latin typeface="微软雅黑" pitchFamily="34" charset="-122"/>
                  <a:ea typeface="微软雅黑" pitchFamily="34" charset="-122"/>
                  <a:sym typeface="微软雅黑" pitchFamily="34" charset="-122"/>
                </a:rPr>
                <a:t>5分钟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7173"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7174"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6" name="图示 5"/>
          <p:cNvGraphicFramePr/>
          <p:nvPr>
            <p:extLst>
              <p:ext uri="{D42A27DB-BD31-4B8C-83A1-F6EECF244321}">
                <p14:modId xmlns:p14="http://schemas.microsoft.com/office/powerpoint/2010/main" xmlns="" val="2271137174"/>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8388424" cy="523220"/>
          </a:xfrm>
          <a:prstGeom prst="rect">
            <a:avLst/>
          </a:prstGeom>
          <a:noFill/>
        </p:spPr>
        <p:txBody>
          <a:bodyPr wrap="square" rtlCol="0">
            <a:spAutoFit/>
          </a:bodyPr>
          <a:lstStyle/>
          <a:p>
            <a:pPr lvl="0" algn="r"/>
            <a:r>
              <a:rPr lang="en-US" altLang="zh-CN" sz="2800" b="1" dirty="0">
                <a:latin typeface="+mn-ea"/>
              </a:rPr>
              <a:t>MVC</a:t>
            </a:r>
            <a:r>
              <a:rPr lang="zh-CN" altLang="en-US" sz="2800" b="1" dirty="0">
                <a:latin typeface="+mn-ea"/>
              </a:rPr>
              <a:t>开发模式概念</a:t>
            </a:r>
          </a:p>
        </p:txBody>
      </p:sp>
      <p:sp>
        <p:nvSpPr>
          <p:cNvPr id="5" name="TextBox 4"/>
          <p:cNvSpPr txBox="1"/>
          <p:nvPr/>
        </p:nvSpPr>
        <p:spPr>
          <a:xfrm>
            <a:off x="467544" y="1196752"/>
            <a:ext cx="8280920" cy="3970318"/>
          </a:xfrm>
          <a:prstGeom prst="rect">
            <a:avLst/>
          </a:prstGeom>
          <a:noFill/>
        </p:spPr>
        <p:txBody>
          <a:bodyPr wrap="square" rtlCol="0">
            <a:spAutoFit/>
          </a:bodyPr>
          <a:lstStyle/>
          <a:p>
            <a:r>
              <a:rPr lang="en-US" altLang="zh-CN" dirty="0"/>
              <a:t>MVC</a:t>
            </a:r>
            <a:r>
              <a:rPr lang="zh-CN" altLang="en-US" dirty="0"/>
              <a:t>是一个设计模式，它强制性的使应用程序的输入、处理和输出分开。</a:t>
            </a:r>
            <a:endParaRPr lang="en-US" altLang="zh-CN" dirty="0"/>
          </a:p>
          <a:p>
            <a:r>
              <a:rPr lang="zh-CN" altLang="en-US" dirty="0"/>
              <a:t>使用</a:t>
            </a:r>
            <a:r>
              <a:rPr lang="en-US" altLang="zh-CN" dirty="0"/>
              <a:t>MVC</a:t>
            </a:r>
            <a:r>
              <a:rPr lang="zh-CN" altLang="en-US" dirty="0"/>
              <a:t>应用程序被分成三个核心部件：</a:t>
            </a:r>
            <a:r>
              <a:rPr lang="zh-CN" altLang="en-US" dirty="0">
                <a:solidFill>
                  <a:srgbClr val="FF0000"/>
                </a:solidFill>
              </a:rPr>
              <a:t>模型、视图、控制器</a:t>
            </a:r>
            <a:r>
              <a:rPr lang="zh-CN" altLang="en-US" dirty="0"/>
              <a:t>。</a:t>
            </a:r>
            <a:endParaRPr lang="en-US" altLang="zh-CN" dirty="0"/>
          </a:p>
          <a:p>
            <a:r>
              <a:rPr lang="zh-CN" altLang="en-US" dirty="0"/>
              <a:t>它们各自处理自己的任务。</a:t>
            </a:r>
            <a:endParaRPr lang="en-US" altLang="zh-CN" dirty="0"/>
          </a:p>
          <a:p>
            <a:r>
              <a:rPr lang="en-US" altLang="zh-CN" dirty="0"/>
              <a:t>MVC</a:t>
            </a:r>
            <a:r>
              <a:rPr lang="zh-CN" altLang="en-US" dirty="0"/>
              <a:t>本来是存在于</a:t>
            </a:r>
            <a:r>
              <a:rPr lang="en-US" altLang="zh-CN" dirty="0"/>
              <a:t>Desktop</a:t>
            </a:r>
            <a:r>
              <a:rPr lang="zh-CN" altLang="en-US" dirty="0"/>
              <a:t>程序中的，</a:t>
            </a:r>
            <a:r>
              <a:rPr lang="en-US" altLang="zh-CN" dirty="0"/>
              <a:t>M</a:t>
            </a:r>
            <a:r>
              <a:rPr lang="zh-CN" altLang="en-US" dirty="0"/>
              <a:t>是指</a:t>
            </a:r>
            <a:r>
              <a:rPr lang="zh-CN" altLang="en-US" dirty="0">
                <a:solidFill>
                  <a:srgbClr val="FF0000"/>
                </a:solidFill>
              </a:rPr>
              <a:t>数据模型</a:t>
            </a:r>
            <a:r>
              <a:rPr lang="zh-CN" altLang="en-US" dirty="0"/>
              <a:t>，</a:t>
            </a:r>
            <a:r>
              <a:rPr lang="en-US" altLang="zh-CN" dirty="0"/>
              <a:t>V</a:t>
            </a:r>
            <a:r>
              <a:rPr lang="zh-CN" altLang="en-US" dirty="0"/>
              <a:t>是指</a:t>
            </a:r>
            <a:r>
              <a:rPr lang="zh-CN" altLang="en-US" dirty="0">
                <a:solidFill>
                  <a:srgbClr val="FF0000"/>
                </a:solidFill>
              </a:rPr>
              <a:t>用户界面</a:t>
            </a:r>
            <a:r>
              <a:rPr lang="zh-CN" altLang="en-US" dirty="0"/>
              <a:t>，</a:t>
            </a:r>
            <a:r>
              <a:rPr lang="en-US" altLang="zh-CN" dirty="0"/>
              <a:t>C</a:t>
            </a:r>
            <a:r>
              <a:rPr lang="zh-CN" altLang="en-US" dirty="0"/>
              <a:t>则是</a:t>
            </a:r>
            <a:r>
              <a:rPr lang="zh-CN" altLang="en-US" dirty="0">
                <a:solidFill>
                  <a:srgbClr val="FF0000"/>
                </a:solidFill>
              </a:rPr>
              <a:t>控制器</a:t>
            </a:r>
            <a:r>
              <a:rPr lang="zh-CN" altLang="en-US" dirty="0"/>
              <a:t>。</a:t>
            </a:r>
            <a:endParaRPr lang="en-US" altLang="zh-CN" dirty="0"/>
          </a:p>
          <a:p>
            <a:r>
              <a:rPr lang="zh-CN" altLang="en-US" dirty="0"/>
              <a:t>使用</a:t>
            </a:r>
            <a:r>
              <a:rPr lang="en-US" altLang="zh-CN" dirty="0"/>
              <a:t>MVC</a:t>
            </a:r>
            <a:r>
              <a:rPr lang="zh-CN" altLang="en-US" dirty="0"/>
              <a:t>的目的是将</a:t>
            </a:r>
            <a:r>
              <a:rPr lang="en-US" altLang="zh-CN" dirty="0"/>
              <a:t>M</a:t>
            </a:r>
            <a:r>
              <a:rPr lang="zh-CN" altLang="en-US" dirty="0"/>
              <a:t>和</a:t>
            </a:r>
            <a:r>
              <a:rPr lang="en-US" altLang="zh-CN" dirty="0"/>
              <a:t>V</a:t>
            </a:r>
            <a:r>
              <a:rPr lang="zh-CN" altLang="en-US" dirty="0"/>
              <a:t>的实现代码分离，从而使同一个程序可以使用不同的表现形式。</a:t>
            </a:r>
            <a:endParaRPr lang="en-US" altLang="zh-CN" dirty="0"/>
          </a:p>
          <a:p>
            <a:r>
              <a:rPr lang="zh-CN" altLang="en-US" dirty="0"/>
              <a:t>比如一批统计数据你可以分别用柱状图、饼图来表示。</a:t>
            </a:r>
            <a:r>
              <a:rPr lang="en-US" altLang="zh-CN" dirty="0"/>
              <a:t>C</a:t>
            </a:r>
            <a:r>
              <a:rPr lang="zh-CN" altLang="en-US" dirty="0"/>
              <a:t>存在的目的则是确保</a:t>
            </a:r>
            <a:r>
              <a:rPr lang="en-US" altLang="zh-CN" dirty="0"/>
              <a:t>M</a:t>
            </a:r>
            <a:r>
              <a:rPr lang="zh-CN" altLang="en-US" dirty="0"/>
              <a:t>和</a:t>
            </a:r>
            <a:r>
              <a:rPr lang="en-US" altLang="zh-CN" dirty="0"/>
              <a:t>V</a:t>
            </a:r>
            <a:r>
              <a:rPr lang="zh-CN" altLang="en-US" dirty="0"/>
              <a:t>的同步，一旦</a:t>
            </a:r>
            <a:r>
              <a:rPr lang="en-US" altLang="zh-CN" dirty="0"/>
              <a:t>M</a:t>
            </a:r>
            <a:r>
              <a:rPr lang="zh-CN" altLang="en-US" dirty="0"/>
              <a:t>改变，</a:t>
            </a:r>
            <a:r>
              <a:rPr lang="en-US" altLang="zh-CN" dirty="0"/>
              <a:t>V</a:t>
            </a:r>
            <a:r>
              <a:rPr lang="zh-CN" altLang="en-US" dirty="0"/>
              <a:t>应该同步更新。</a:t>
            </a:r>
            <a:endParaRPr lang="en-US" altLang="zh-CN" dirty="0"/>
          </a:p>
          <a:p>
            <a:r>
              <a:rPr lang="zh-CN" altLang="en-US" dirty="0"/>
              <a:t/>
            </a:r>
            <a:br>
              <a:rPr lang="zh-CN" altLang="en-US" dirty="0"/>
            </a:br>
            <a:r>
              <a:rPr lang="zh-CN" altLang="en-US" dirty="0"/>
              <a:t>模型－视图－控制器（</a:t>
            </a:r>
            <a:r>
              <a:rPr lang="en-US" altLang="zh-CN" dirty="0"/>
              <a:t>MVC</a:t>
            </a:r>
            <a:r>
              <a:rPr lang="zh-CN" altLang="en-US" dirty="0"/>
              <a:t>）是</a:t>
            </a:r>
            <a:r>
              <a:rPr lang="en-US" altLang="zh-CN" dirty="0"/>
              <a:t>Xerox PARC</a:t>
            </a:r>
            <a:r>
              <a:rPr lang="zh-CN" altLang="en-US" dirty="0"/>
              <a:t>在八十年代为编程语言</a:t>
            </a:r>
            <a:r>
              <a:rPr lang="en-US" altLang="zh-CN" dirty="0"/>
              <a:t>Smalltalk</a:t>
            </a:r>
            <a:r>
              <a:rPr lang="zh-CN" altLang="en-US" dirty="0"/>
              <a:t>－</a:t>
            </a:r>
            <a:r>
              <a:rPr lang="en-US" altLang="zh-CN" dirty="0"/>
              <a:t>80</a:t>
            </a:r>
            <a:r>
              <a:rPr lang="zh-CN" altLang="en-US" dirty="0"/>
              <a:t>发明的一种软件设计模式，至今已被广泛使用。最近几年被推荐为</a:t>
            </a:r>
            <a:r>
              <a:rPr lang="en-US" altLang="zh-CN" dirty="0"/>
              <a:t>Sun</a:t>
            </a:r>
            <a:r>
              <a:rPr lang="zh-CN" altLang="en-US" dirty="0"/>
              <a:t>公司</a:t>
            </a:r>
            <a:r>
              <a:rPr lang="en-US" altLang="zh-CN" dirty="0"/>
              <a:t>J2EE</a:t>
            </a:r>
            <a:r>
              <a:rPr lang="zh-CN" altLang="en-US" dirty="0"/>
              <a:t>平台的设计模式，并且受到越来越多的使用 </a:t>
            </a:r>
            <a:r>
              <a:rPr lang="en-US" altLang="zh-CN" dirty="0"/>
              <a:t>ColdFusion </a:t>
            </a:r>
            <a:r>
              <a:rPr lang="zh-CN" altLang="en-US" dirty="0"/>
              <a:t>和 </a:t>
            </a:r>
            <a:r>
              <a:rPr lang="en-US" altLang="zh-CN" dirty="0"/>
              <a:t>PHP </a:t>
            </a:r>
            <a:r>
              <a:rPr lang="zh-CN" altLang="en-US" dirty="0"/>
              <a:t>的开发者的欢迎。模型－视图－控制器模式是一个有用的工具箱。</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8388424" cy="523220"/>
          </a:xfrm>
          <a:prstGeom prst="rect">
            <a:avLst/>
          </a:prstGeom>
          <a:noFill/>
        </p:spPr>
        <p:txBody>
          <a:bodyPr wrap="square" rtlCol="0">
            <a:spAutoFit/>
          </a:bodyPr>
          <a:lstStyle/>
          <a:p>
            <a:pPr lvl="0" algn="r"/>
            <a:r>
              <a:rPr lang="en-US" altLang="zh-CN" sz="2800" b="1" dirty="0">
                <a:latin typeface="+mn-ea"/>
              </a:rPr>
              <a:t>MVC</a:t>
            </a:r>
            <a:r>
              <a:rPr lang="zh-CN" altLang="en-US" sz="2800" b="1" dirty="0">
                <a:latin typeface="+mn-ea"/>
              </a:rPr>
              <a:t>开发模式概念</a:t>
            </a:r>
          </a:p>
        </p:txBody>
      </p:sp>
      <p:sp>
        <p:nvSpPr>
          <p:cNvPr id="5" name="TextBox 4"/>
          <p:cNvSpPr txBox="1"/>
          <p:nvPr/>
        </p:nvSpPr>
        <p:spPr>
          <a:xfrm>
            <a:off x="467544" y="1196752"/>
            <a:ext cx="8280920" cy="3693319"/>
          </a:xfrm>
          <a:prstGeom prst="rect">
            <a:avLst/>
          </a:prstGeom>
          <a:noFill/>
        </p:spPr>
        <p:txBody>
          <a:bodyPr wrap="square" rtlCol="0">
            <a:spAutoFit/>
          </a:bodyPr>
          <a:lstStyle/>
          <a:p>
            <a:r>
              <a:rPr lang="zh-CN" altLang="en-US" b="1" dirty="0"/>
              <a:t>视图</a:t>
            </a:r>
            <a:r>
              <a:rPr lang="zh-CN" altLang="en-US" dirty="0"/>
              <a:t/>
            </a:r>
            <a:br>
              <a:rPr lang="zh-CN" altLang="en-US" dirty="0"/>
            </a:br>
            <a:r>
              <a:rPr lang="zh-CN" altLang="en-US" dirty="0"/>
              <a:t>   视图是用户看到并与之交互的界面。</a:t>
            </a:r>
            <a:r>
              <a:rPr lang="en-US" altLang="zh-CN" dirty="0"/>
              <a:t/>
            </a:r>
            <a:br>
              <a:rPr lang="en-US" altLang="zh-CN" dirty="0"/>
            </a:br>
            <a:r>
              <a:rPr lang="en-US" altLang="zh-CN" dirty="0"/>
              <a:t>   MVC</a:t>
            </a:r>
            <a:r>
              <a:rPr lang="zh-CN" altLang="en-US" dirty="0"/>
              <a:t>一个大的好处是它能为你的应用程序处理很多不同的视图。</a:t>
            </a:r>
            <a:br>
              <a:rPr lang="zh-CN" altLang="en-US" dirty="0"/>
            </a:br>
            <a:r>
              <a:rPr lang="zh-CN" altLang="en-US" b="1" dirty="0"/>
              <a:t>模型 </a:t>
            </a:r>
            <a:r>
              <a:rPr lang="zh-CN" altLang="en-US" dirty="0"/>
              <a:t/>
            </a:r>
            <a:br>
              <a:rPr lang="zh-CN" altLang="en-US" dirty="0"/>
            </a:br>
            <a:r>
              <a:rPr lang="zh-CN" altLang="en-US" dirty="0"/>
              <a:t>   模型表示企业数据和业务规则。</a:t>
            </a:r>
            <a:endParaRPr lang="en-US" altLang="zh-CN" dirty="0"/>
          </a:p>
          <a:p>
            <a:r>
              <a:rPr lang="zh-CN" altLang="en-US" dirty="0"/>
              <a:t>   由于应用于模型的代码只需写一次就可以被多个视图重用，所以减少了代码的   重复性。 </a:t>
            </a:r>
            <a:br>
              <a:rPr lang="zh-CN" altLang="en-US" dirty="0"/>
            </a:br>
            <a:r>
              <a:rPr lang="zh-CN" altLang="en-US" b="1" dirty="0"/>
              <a:t>控制器 </a:t>
            </a:r>
            <a:r>
              <a:rPr lang="zh-CN" altLang="en-US" dirty="0"/>
              <a:t/>
            </a:r>
            <a:br>
              <a:rPr lang="zh-CN" altLang="en-US" dirty="0"/>
            </a:br>
            <a:r>
              <a:rPr lang="zh-CN" altLang="en-US" dirty="0"/>
              <a:t>   控制器接受用户的输入并调用模型和视图去完成用户的需求。</a:t>
            </a:r>
            <a:endParaRPr lang="en-US" altLang="zh-CN" dirty="0"/>
          </a:p>
          <a:p>
            <a:r>
              <a:rPr lang="zh-CN" altLang="en-US" dirty="0"/>
              <a:t/>
            </a:r>
            <a:br>
              <a:rPr lang="zh-CN" altLang="en-US" dirty="0"/>
            </a:br>
            <a:r>
              <a:rPr lang="zh-CN" altLang="en-US" dirty="0"/>
              <a:t>   现在我们总结</a:t>
            </a:r>
            <a:r>
              <a:rPr lang="en-US" altLang="zh-CN" dirty="0"/>
              <a:t>MVC</a:t>
            </a:r>
            <a:r>
              <a:rPr lang="zh-CN" altLang="en-US" dirty="0"/>
              <a:t>的处理过程，首先控制器接收用户的请求，并决定应该调用哪个模型来进行处理，然后模型用业务逻辑来处理用户的请求并返回数据，最后控制器用相应的视图格式化模型返回的数据，并通过表示层呈现给用户。</a:t>
            </a:r>
          </a:p>
        </p:txBody>
      </p:sp>
      <p:pic>
        <p:nvPicPr>
          <p:cNvPr id="1025" name="Picture 1"/>
          <p:cNvPicPr>
            <a:picLocks noChangeAspect="1" noChangeArrowheads="1"/>
          </p:cNvPicPr>
          <p:nvPr/>
        </p:nvPicPr>
        <p:blipFill>
          <a:blip r:embed="rId2" cstate="print"/>
          <a:srcRect/>
          <a:stretch>
            <a:fillRect/>
          </a:stretch>
        </p:blipFill>
        <p:spPr bwMode="auto">
          <a:xfrm>
            <a:off x="1331640" y="4869160"/>
            <a:ext cx="3962400" cy="17049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88640"/>
            <a:ext cx="7524328" cy="523220"/>
          </a:xfrm>
          <a:prstGeom prst="rect">
            <a:avLst/>
          </a:prstGeom>
          <a:noFill/>
        </p:spPr>
        <p:txBody>
          <a:bodyPr wrap="square" rtlCol="0">
            <a:spAutoFit/>
          </a:bodyPr>
          <a:lstStyle/>
          <a:p>
            <a:pPr algn="r"/>
            <a:r>
              <a:rPr lang="zh-CN" altLang="en-US" sz="2800" b="1" dirty="0"/>
              <a:t>为什么要使用 </a:t>
            </a:r>
            <a:r>
              <a:rPr lang="en-US" altLang="zh-CN" sz="2800" b="1" dirty="0"/>
              <a:t>MVC</a:t>
            </a:r>
            <a:endParaRPr lang="zh-CN" altLang="en-US" sz="2800" b="1" dirty="0"/>
          </a:p>
        </p:txBody>
      </p:sp>
      <p:sp>
        <p:nvSpPr>
          <p:cNvPr id="5" name="TextBox 4"/>
          <p:cNvSpPr txBox="1"/>
          <p:nvPr/>
        </p:nvSpPr>
        <p:spPr>
          <a:xfrm>
            <a:off x="323528" y="1052736"/>
            <a:ext cx="8640960" cy="4524315"/>
          </a:xfrm>
          <a:prstGeom prst="rect">
            <a:avLst/>
          </a:prstGeom>
          <a:noFill/>
        </p:spPr>
        <p:txBody>
          <a:bodyPr wrap="square" rtlCol="0">
            <a:spAutoFit/>
          </a:bodyPr>
          <a:lstStyle/>
          <a:p>
            <a:r>
              <a:rPr lang="zh-CN" altLang="en-US" dirty="0"/>
              <a:t>大部分</a:t>
            </a:r>
            <a:r>
              <a:rPr lang="en-US" altLang="zh-CN" dirty="0"/>
              <a:t>Web</a:t>
            </a:r>
            <a:r>
              <a:rPr lang="zh-CN" altLang="en-US" dirty="0"/>
              <a:t>应用程序都是用像</a:t>
            </a:r>
            <a:r>
              <a:rPr lang="en-US" altLang="zh-CN" dirty="0"/>
              <a:t>ASP</a:t>
            </a:r>
            <a:r>
              <a:rPr lang="zh-CN" altLang="en-US" dirty="0"/>
              <a:t>，</a:t>
            </a:r>
            <a:r>
              <a:rPr lang="en-US" altLang="zh-CN" dirty="0"/>
              <a:t>PHP</a:t>
            </a:r>
            <a:r>
              <a:rPr lang="zh-CN" altLang="en-US" dirty="0"/>
              <a:t>，或者</a:t>
            </a:r>
            <a:r>
              <a:rPr lang="en-US" altLang="zh-CN" dirty="0"/>
              <a:t>CFML</a:t>
            </a:r>
            <a:r>
              <a:rPr lang="zh-CN" altLang="en-US" dirty="0"/>
              <a:t>这样的过程化语言来创建的。它们将像数据库查询语句这样的数据层代码和像</a:t>
            </a:r>
            <a:r>
              <a:rPr lang="en-US" altLang="zh-CN" dirty="0"/>
              <a:t>HTML</a:t>
            </a:r>
            <a:r>
              <a:rPr lang="zh-CN" altLang="en-US" dirty="0"/>
              <a:t>这样的表示层代码混在一起。经验比较丰富的开发者会将数据从表示层分离开来，但这通常不是很容易做到的，它需要精心的计划和不断的尝试。</a:t>
            </a:r>
            <a:r>
              <a:rPr lang="en-US" altLang="zh-CN" dirty="0"/>
              <a:t>MVC</a:t>
            </a:r>
            <a:r>
              <a:rPr lang="zh-CN" altLang="en-US" dirty="0"/>
              <a:t>从根本上强制性的将它们分开。尽管构造</a:t>
            </a:r>
            <a:r>
              <a:rPr lang="en-US" altLang="zh-CN" dirty="0"/>
              <a:t>MVC</a:t>
            </a:r>
            <a:r>
              <a:rPr lang="zh-CN" altLang="en-US" dirty="0"/>
              <a:t>应用程序需要一些额外的工作，但是它给我们带来的好处是无庸质疑的。</a:t>
            </a:r>
            <a:endParaRPr lang="en-US" altLang="zh-CN" dirty="0"/>
          </a:p>
          <a:p>
            <a:endParaRPr lang="en-US" altLang="zh-CN" dirty="0"/>
          </a:p>
          <a:p>
            <a:r>
              <a:rPr lang="en-US" altLang="zh-CN" dirty="0"/>
              <a:t>1.</a:t>
            </a:r>
            <a:r>
              <a:rPr lang="zh-CN" altLang="en-US" dirty="0"/>
              <a:t>多个视图能共享一个模型，现在需要用越来越多的方式来访问你的应用程序。</a:t>
            </a:r>
            <a:endParaRPr lang="en-US" altLang="zh-CN" dirty="0"/>
          </a:p>
          <a:p>
            <a:r>
              <a:rPr lang="en-US" altLang="zh-CN" dirty="0"/>
              <a:t>2.</a:t>
            </a:r>
            <a:r>
              <a:rPr lang="zh-CN" altLang="en-US" dirty="0"/>
              <a:t>模型是自包含的，并且与控制器和视图相分离，所以很容易改变你的应用程序的数据层和业务规则。</a:t>
            </a:r>
            <a:endParaRPr lang="en-US" altLang="zh-CN" dirty="0"/>
          </a:p>
          <a:p>
            <a:r>
              <a:rPr lang="en-US" altLang="zh-CN" dirty="0"/>
              <a:t>3.</a:t>
            </a:r>
            <a:r>
              <a:rPr lang="zh-CN" altLang="en-US" dirty="0"/>
              <a:t>可以使用控制器来联接不同的模型和视图去完成用户的需求，这样控制器可以为构造应用程序提供强有力的手段</a:t>
            </a:r>
            <a:endParaRPr lang="en-US" altLang="zh-CN" dirty="0"/>
          </a:p>
          <a:p>
            <a:endParaRPr lang="en-US" altLang="zh-CN" dirty="0"/>
          </a:p>
          <a:p>
            <a:r>
              <a:rPr lang="en-US" altLang="zh-CN" dirty="0"/>
              <a:t>MVC</a:t>
            </a:r>
            <a:r>
              <a:rPr lang="zh-CN" altLang="en-US" dirty="0"/>
              <a:t>的缺点</a:t>
            </a:r>
            <a:br>
              <a:rPr lang="zh-CN" altLang="en-US" dirty="0"/>
            </a:br>
            <a:r>
              <a:rPr lang="zh-CN" altLang="en-US" dirty="0"/>
              <a:t/>
            </a:r>
            <a:br>
              <a:rPr lang="zh-CN" altLang="en-US" dirty="0"/>
            </a:br>
            <a:r>
              <a:rPr lang="en-US" altLang="zh-CN" dirty="0"/>
              <a:t>MVC</a:t>
            </a:r>
            <a:r>
              <a:rPr lang="zh-CN" altLang="en-US" dirty="0"/>
              <a:t>的缺点是由于它没有明确的定义，所以完全理解</a:t>
            </a:r>
            <a:r>
              <a:rPr lang="en-US" altLang="zh-CN" dirty="0"/>
              <a:t>MVC</a:t>
            </a:r>
            <a:r>
              <a:rPr lang="zh-CN" altLang="en-US" dirty="0"/>
              <a:t>并不是很容易。使用</a:t>
            </a:r>
            <a:r>
              <a:rPr lang="en-US" altLang="zh-CN" dirty="0"/>
              <a:t>MVC</a:t>
            </a:r>
            <a:r>
              <a:rPr lang="zh-CN" altLang="en-US" dirty="0"/>
              <a:t>需要精心的计划，由于它的内部原理比较复杂，所以需要花费一些时间去思考。</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24744"/>
            <a:ext cx="8280920" cy="5355312"/>
          </a:xfrm>
          <a:prstGeom prst="rect">
            <a:avLst/>
          </a:prstGeom>
          <a:noFill/>
        </p:spPr>
        <p:txBody>
          <a:bodyPr wrap="square" rtlCol="0">
            <a:spAutoFit/>
          </a:bodyPr>
          <a:lstStyle/>
          <a:p>
            <a:r>
              <a:rPr lang="en-US" altLang="zh-CN" dirty="0"/>
              <a:t>MVC</a:t>
            </a:r>
            <a:r>
              <a:rPr lang="zh-CN" altLang="en-US" dirty="0"/>
              <a:t>是一条创建软件的好途径</a:t>
            </a:r>
            <a:br>
              <a:rPr lang="zh-CN" altLang="en-US" dirty="0"/>
            </a:br>
            <a:r>
              <a:rPr lang="zh-CN" altLang="en-US" dirty="0"/>
              <a:t/>
            </a:r>
            <a:br>
              <a:rPr lang="zh-CN" altLang="en-US" dirty="0"/>
            </a:br>
            <a:r>
              <a:rPr lang="en-US" altLang="zh-CN" dirty="0"/>
              <a:t>MVC</a:t>
            </a:r>
            <a:r>
              <a:rPr lang="zh-CN" altLang="en-US" dirty="0"/>
              <a:t>设计模式是一个很好创建软件的途径，它所提倡的一些原则，像内容和显示互相分离可能比较好理解。但是如果你要隔离模型、视图和控制器的构件，你可能需要重新思考你的应用程序，尤其是应用程序的构架方面。如果你肯接受</a:t>
            </a:r>
            <a:r>
              <a:rPr lang="en-US" altLang="zh-CN" dirty="0"/>
              <a:t>MVC</a:t>
            </a:r>
            <a:r>
              <a:rPr lang="zh-CN" altLang="en-US" dirty="0"/>
              <a:t>，并且有能力应付它所带来的额外的工作和复杂性，</a:t>
            </a:r>
            <a:r>
              <a:rPr lang="en-US" altLang="zh-CN" dirty="0"/>
              <a:t>MVC</a:t>
            </a:r>
            <a:r>
              <a:rPr lang="zh-CN" altLang="en-US" dirty="0"/>
              <a:t>将会使你的软件在健壮性，代码重用和结构方面上一个新的台阶。</a:t>
            </a:r>
            <a:br>
              <a:rPr lang="zh-CN" altLang="en-US" dirty="0"/>
            </a:br>
            <a:r>
              <a:rPr lang="zh-CN" altLang="en-US" dirty="0"/>
              <a:t/>
            </a:r>
            <a:br>
              <a:rPr lang="zh-CN" altLang="en-US" dirty="0"/>
            </a:br>
            <a:r>
              <a:rPr lang="zh-CN" altLang="en-US" dirty="0"/>
              <a:t>六、</a:t>
            </a:r>
            <a:r>
              <a:rPr lang="en-US" altLang="zh-CN" dirty="0"/>
              <a:t>Java</a:t>
            </a:r>
            <a:r>
              <a:rPr lang="zh-CN" altLang="en-US" dirty="0"/>
              <a:t>开发</a:t>
            </a:r>
            <a:r>
              <a:rPr lang="en-US" altLang="zh-CN" dirty="0"/>
              <a:t>Web Application</a:t>
            </a:r>
            <a:r>
              <a:rPr lang="zh-CN" altLang="en-US" dirty="0"/>
              <a:t>有几种符合</a:t>
            </a:r>
            <a:r>
              <a:rPr lang="en-US" altLang="zh-CN" dirty="0"/>
              <a:t>MVC</a:t>
            </a:r>
            <a:r>
              <a:rPr lang="zh-CN" altLang="en-US" dirty="0"/>
              <a:t>设计模式的开发方式。</a:t>
            </a:r>
            <a:br>
              <a:rPr lang="zh-CN" altLang="en-US" dirty="0"/>
            </a:br>
            <a:r>
              <a:rPr lang="zh-CN" altLang="en-US" dirty="0"/>
              <a:t/>
            </a:r>
            <a:br>
              <a:rPr lang="zh-CN" altLang="en-US" dirty="0"/>
            </a:br>
            <a:r>
              <a:rPr lang="en-US" altLang="zh-CN" dirty="0"/>
              <a:t>1</a:t>
            </a:r>
            <a:r>
              <a:rPr lang="en-US" altLang="zh-CN" dirty="0">
                <a:solidFill>
                  <a:srgbClr val="FF0000"/>
                </a:solidFill>
              </a:rPr>
              <a:t>:Jsp+Servlet+JavaBean</a:t>
            </a:r>
            <a:r>
              <a:rPr lang="en-US" altLang="zh-CN" dirty="0"/>
              <a:t>(EJB)</a:t>
            </a:r>
            <a:br>
              <a:rPr lang="en-US" altLang="zh-CN" dirty="0"/>
            </a:br>
            <a:r>
              <a:rPr lang="en-US" altLang="zh-CN" dirty="0"/>
              <a:t/>
            </a:r>
            <a:br>
              <a:rPr lang="en-US" altLang="zh-CN" dirty="0"/>
            </a:br>
            <a:r>
              <a:rPr lang="en-US" altLang="zh-CN" dirty="0"/>
              <a:t>2:Jsp+JavaBean(Controller)+</a:t>
            </a:r>
            <a:r>
              <a:rPr lang="en-US" altLang="zh-CN" dirty="0" err="1"/>
              <a:t>JavaBean</a:t>
            </a:r>
            <a:r>
              <a:rPr lang="en-US" altLang="zh-CN" dirty="0"/>
              <a:t>(EJB)(Model)</a:t>
            </a:r>
            <a:br>
              <a:rPr lang="en-US" altLang="zh-CN" dirty="0"/>
            </a:br>
            <a:r>
              <a:rPr lang="en-US" altLang="zh-CN" dirty="0"/>
              <a:t/>
            </a:r>
            <a:br>
              <a:rPr lang="en-US" altLang="zh-CN" dirty="0"/>
            </a:br>
            <a:r>
              <a:rPr lang="en-US" altLang="zh-CN" dirty="0"/>
              <a:t>3:TDK(Turbine</a:t>
            </a:r>
            <a:r>
              <a:rPr lang="zh-CN" altLang="en-US" dirty="0"/>
              <a:t>，</a:t>
            </a:r>
            <a:r>
              <a:rPr lang="en-US" altLang="zh-CN" dirty="0"/>
              <a:t>Velocity...)</a:t>
            </a:r>
            <a:br>
              <a:rPr lang="en-US" altLang="zh-CN" dirty="0"/>
            </a:br>
            <a:r>
              <a:rPr lang="en-US" altLang="zh-CN" dirty="0"/>
              <a:t/>
            </a:r>
            <a:br>
              <a:rPr lang="en-US" altLang="zh-CN" dirty="0"/>
            </a:br>
            <a:r>
              <a:rPr lang="en-US" altLang="zh-CN" dirty="0"/>
              <a:t>4:Xsp</a:t>
            </a:r>
            <a:br>
              <a:rPr lang="en-US" altLang="zh-CN" dirty="0"/>
            </a:br>
            <a:r>
              <a:rPr lang="en-US" altLang="zh-CN" dirty="0"/>
              <a:t/>
            </a:r>
            <a:br>
              <a:rPr lang="en-US" altLang="zh-CN" dirty="0"/>
            </a:br>
            <a:r>
              <a:rPr lang="en-US" altLang="zh-CN" dirty="0"/>
              <a:t>5:Jsp+Struts+JavaBean(EJB)</a:t>
            </a:r>
            <a:endParaRPr lang="zh-CN" altLang="en-US" dirty="0"/>
          </a:p>
        </p:txBody>
      </p:sp>
      <p:sp>
        <p:nvSpPr>
          <p:cNvPr id="3" name="TextBox 2"/>
          <p:cNvSpPr txBox="1"/>
          <p:nvPr/>
        </p:nvSpPr>
        <p:spPr>
          <a:xfrm>
            <a:off x="1475656" y="188640"/>
            <a:ext cx="7200800" cy="523220"/>
          </a:xfrm>
          <a:prstGeom prst="rect">
            <a:avLst/>
          </a:prstGeom>
          <a:noFill/>
        </p:spPr>
        <p:txBody>
          <a:bodyPr wrap="square" rtlCol="0">
            <a:spAutoFit/>
          </a:bodyPr>
          <a:lstStyle/>
          <a:p>
            <a:pPr algn="r"/>
            <a:r>
              <a:rPr lang="zh-CN" altLang="en-US" sz="2800" b="1" dirty="0"/>
              <a:t> </a:t>
            </a:r>
            <a:r>
              <a:rPr lang="en-US" altLang="zh-CN" sz="2800" b="1" dirty="0"/>
              <a:t>MVC</a:t>
            </a:r>
            <a:r>
              <a:rPr lang="zh-CN" altLang="en-US" sz="2800" b="1" dirty="0"/>
              <a:t>开发模式的应用</a:t>
            </a:r>
            <a:endParaRPr lang="zh-CN"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normAutofit/>
          </a:bodyPr>
          <a:lstStyle/>
          <a:p>
            <a:pPr algn="r"/>
            <a:r>
              <a:rPr lang="en-US" altLang="zh-CN" sz="2800" dirty="0">
                <a:ea typeface="黑体" pitchFamily="49" charset="-122"/>
              </a:rPr>
              <a:t>MVC</a:t>
            </a:r>
            <a:r>
              <a:rPr lang="zh-CN" altLang="en-US" sz="2800" dirty="0">
                <a:ea typeface="黑体" pitchFamily="49" charset="-122"/>
              </a:rPr>
              <a:t>的实现</a:t>
            </a:r>
          </a:p>
        </p:txBody>
      </p:sp>
      <p:pic>
        <p:nvPicPr>
          <p:cNvPr id="16386" name="Picture 30" descr="问题"/>
          <p:cNvPicPr>
            <a:picLocks noChangeAspect="1" noChangeArrowheads="1"/>
          </p:cNvPicPr>
          <p:nvPr/>
        </p:nvPicPr>
        <p:blipFill>
          <a:blip r:embed="rId3" cstate="print"/>
          <a:srcRect/>
          <a:stretch>
            <a:fillRect/>
          </a:stretch>
        </p:blipFill>
        <p:spPr bwMode="auto">
          <a:xfrm>
            <a:off x="250825" y="1125538"/>
            <a:ext cx="917575" cy="688975"/>
          </a:xfrm>
          <a:prstGeom prst="rect">
            <a:avLst/>
          </a:prstGeom>
          <a:noFill/>
          <a:ln w="9525">
            <a:noFill/>
            <a:miter lim="800000"/>
            <a:headEnd/>
            <a:tailEnd/>
          </a:ln>
        </p:spPr>
      </p:pic>
      <p:pic>
        <p:nvPicPr>
          <p:cNvPr id="16387" name="Picture 31" descr="分析1"/>
          <p:cNvPicPr>
            <a:picLocks noChangeAspect="1" noChangeArrowheads="1"/>
          </p:cNvPicPr>
          <p:nvPr/>
        </p:nvPicPr>
        <p:blipFill>
          <a:blip r:embed="rId4" cstate="print"/>
          <a:srcRect/>
          <a:stretch>
            <a:fillRect/>
          </a:stretch>
        </p:blipFill>
        <p:spPr bwMode="auto">
          <a:xfrm>
            <a:off x="179388" y="2781300"/>
            <a:ext cx="917575" cy="688975"/>
          </a:xfrm>
          <a:prstGeom prst="rect">
            <a:avLst/>
          </a:prstGeom>
          <a:noFill/>
          <a:ln w="9525">
            <a:noFill/>
            <a:miter lim="800000"/>
            <a:headEnd/>
            <a:tailEnd/>
          </a:ln>
        </p:spPr>
      </p:pic>
      <p:sp>
        <p:nvSpPr>
          <p:cNvPr id="805922" name="AutoShape 34"/>
          <p:cNvSpPr>
            <a:spLocks noChangeArrowheads="1"/>
          </p:cNvSpPr>
          <p:nvPr/>
        </p:nvSpPr>
        <p:spPr bwMode="auto">
          <a:xfrm>
            <a:off x="4140200" y="3284538"/>
            <a:ext cx="1223963"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zh-CN" altLang="en-US" dirty="0">
                <a:latin typeface="Arial" pitchFamily="34" charset="0"/>
                <a:ea typeface="黑体" pitchFamily="49" charset="-122"/>
              </a:rPr>
              <a:t>实体类 </a:t>
            </a:r>
            <a:endParaRPr lang="en-US" altLang="zh-CN" dirty="0">
              <a:latin typeface="Arial" pitchFamily="34" charset="0"/>
              <a:ea typeface="黑体" pitchFamily="49" charset="-122"/>
            </a:endParaRPr>
          </a:p>
        </p:txBody>
      </p:sp>
      <p:sp>
        <p:nvSpPr>
          <p:cNvPr id="16389" name="Rectangle 36"/>
          <p:cNvSpPr>
            <a:spLocks noChangeArrowheads="1"/>
          </p:cNvSpPr>
          <p:nvPr/>
        </p:nvSpPr>
        <p:spPr bwMode="auto">
          <a:xfrm>
            <a:off x="755650" y="1700213"/>
            <a:ext cx="8101013" cy="51911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5"/>
              </a:buBlip>
            </a:pPr>
            <a:r>
              <a:rPr lang="zh-CN" altLang="en-US" sz="2800" dirty="0">
                <a:latin typeface="Arial" pitchFamily="34" charset="0"/>
                <a:ea typeface="黑体" pitchFamily="49" charset="-122"/>
              </a:rPr>
              <a:t>如果使用</a:t>
            </a:r>
            <a:r>
              <a:rPr lang="en-US" altLang="zh-CN" sz="2800" dirty="0">
                <a:latin typeface="Arial" pitchFamily="34" charset="0"/>
                <a:ea typeface="黑体" pitchFamily="49" charset="-122"/>
              </a:rPr>
              <a:t>MVC</a:t>
            </a:r>
            <a:r>
              <a:rPr lang="zh-CN" altLang="en-US" sz="2800" dirty="0">
                <a:latin typeface="Arial" pitchFamily="34" charset="0"/>
                <a:ea typeface="黑体" pitchFamily="49" charset="-122"/>
              </a:rPr>
              <a:t>实现用户登录功能，该如何实现呢？</a:t>
            </a:r>
          </a:p>
        </p:txBody>
      </p:sp>
      <p:sp>
        <p:nvSpPr>
          <p:cNvPr id="805928" name="AutoShape 40"/>
          <p:cNvSpPr>
            <a:spLocks noChangeArrowheads="1"/>
          </p:cNvSpPr>
          <p:nvPr/>
        </p:nvSpPr>
        <p:spPr bwMode="auto">
          <a:xfrm>
            <a:off x="1542616" y="4555517"/>
            <a:ext cx="2005881" cy="673707"/>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Model  </a:t>
            </a:r>
            <a:r>
              <a:rPr lang="en-US" altLang="zh-CN" dirty="0" err="1">
                <a:latin typeface="Arial" pitchFamily="34" charset="0"/>
                <a:ea typeface="黑体" pitchFamily="49" charset="-122"/>
              </a:rPr>
              <a:t>dao</a:t>
            </a:r>
            <a:r>
              <a:rPr lang="zh-CN" altLang="en-US" dirty="0">
                <a:latin typeface="Arial" pitchFamily="34" charset="0"/>
                <a:ea typeface="黑体" pitchFamily="49" charset="-122"/>
              </a:rPr>
              <a:t>数据访问层 </a:t>
            </a:r>
            <a:endParaRPr lang="en-US" altLang="zh-CN" dirty="0">
              <a:latin typeface="Arial" pitchFamily="34" charset="0"/>
              <a:ea typeface="黑体" pitchFamily="49" charset="-122"/>
            </a:endParaRPr>
          </a:p>
        </p:txBody>
      </p:sp>
      <p:sp>
        <p:nvSpPr>
          <p:cNvPr id="805929" name="AutoShape 41"/>
          <p:cNvSpPr>
            <a:spLocks noChangeArrowheads="1"/>
          </p:cNvSpPr>
          <p:nvPr/>
        </p:nvSpPr>
        <p:spPr bwMode="auto">
          <a:xfrm>
            <a:off x="3725937" y="4565651"/>
            <a:ext cx="2160438"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control</a:t>
            </a:r>
            <a:r>
              <a:rPr lang="zh-CN" altLang="en-US" dirty="0">
                <a:latin typeface="Arial" pitchFamily="34" charset="0"/>
                <a:ea typeface="黑体" pitchFamily="49" charset="-122"/>
              </a:rPr>
              <a:t>业务逻辑层 </a:t>
            </a:r>
            <a:endParaRPr lang="en-US" altLang="zh-CN" dirty="0">
              <a:latin typeface="Arial" pitchFamily="34" charset="0"/>
              <a:ea typeface="黑体" pitchFamily="49" charset="-122"/>
            </a:endParaRPr>
          </a:p>
        </p:txBody>
      </p:sp>
      <p:sp>
        <p:nvSpPr>
          <p:cNvPr id="805930" name="AutoShape 42"/>
          <p:cNvSpPr>
            <a:spLocks noChangeArrowheads="1"/>
          </p:cNvSpPr>
          <p:nvPr/>
        </p:nvSpPr>
        <p:spPr bwMode="auto">
          <a:xfrm>
            <a:off x="6043367" y="4579939"/>
            <a:ext cx="1511300"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View</a:t>
            </a:r>
            <a:r>
              <a:rPr lang="zh-CN" altLang="en-US" dirty="0">
                <a:latin typeface="Arial" pitchFamily="34" charset="0"/>
                <a:ea typeface="黑体" pitchFamily="49" charset="-122"/>
              </a:rPr>
              <a:t>显示层</a:t>
            </a:r>
            <a:endParaRPr lang="en-US" altLang="zh-CN" dirty="0">
              <a:latin typeface="Arial" pitchFamily="34" charset="0"/>
              <a:ea typeface="黑体" pitchFamily="49" charset="-122"/>
            </a:endParaRPr>
          </a:p>
        </p:txBody>
      </p:sp>
      <p:sp>
        <p:nvSpPr>
          <p:cNvPr id="805931" name="Line 43"/>
          <p:cNvSpPr>
            <a:spLocks noChangeShapeType="1"/>
          </p:cNvSpPr>
          <p:nvPr/>
        </p:nvSpPr>
        <p:spPr bwMode="auto">
          <a:xfrm rot="5400000" flipV="1">
            <a:off x="4317206" y="4183857"/>
            <a:ext cx="792163" cy="0"/>
          </a:xfrm>
          <a:prstGeom prst="line">
            <a:avLst/>
          </a:prstGeom>
          <a:noFill/>
          <a:ln w="38100">
            <a:solidFill>
              <a:srgbClr val="800080"/>
            </a:solidFill>
            <a:round/>
            <a:headEnd/>
            <a:tailEnd type="triangle" w="med" len="med"/>
          </a:ln>
        </p:spPr>
        <p:txBody>
          <a:bodyPr/>
          <a:lstStyle/>
          <a:p>
            <a:endParaRPr lang="zh-CN" altLang="en-US"/>
          </a:p>
        </p:txBody>
      </p:sp>
      <p:sp>
        <p:nvSpPr>
          <p:cNvPr id="805932" name="Line 44"/>
          <p:cNvSpPr>
            <a:spLocks noChangeShapeType="1"/>
          </p:cNvSpPr>
          <p:nvPr/>
        </p:nvSpPr>
        <p:spPr bwMode="auto">
          <a:xfrm rot="8700000" flipV="1">
            <a:off x="2770188" y="4078288"/>
            <a:ext cx="1439862" cy="0"/>
          </a:xfrm>
          <a:prstGeom prst="line">
            <a:avLst/>
          </a:prstGeom>
          <a:noFill/>
          <a:ln w="38100">
            <a:solidFill>
              <a:srgbClr val="800080"/>
            </a:solidFill>
            <a:round/>
            <a:headEnd/>
            <a:tailEnd type="triangle" w="med" len="med"/>
          </a:ln>
        </p:spPr>
        <p:txBody>
          <a:bodyPr/>
          <a:lstStyle/>
          <a:p>
            <a:endParaRPr lang="zh-CN" altLang="en-US"/>
          </a:p>
        </p:txBody>
      </p:sp>
      <p:sp>
        <p:nvSpPr>
          <p:cNvPr id="805933" name="Line 45"/>
          <p:cNvSpPr>
            <a:spLocks noChangeShapeType="1"/>
          </p:cNvSpPr>
          <p:nvPr/>
        </p:nvSpPr>
        <p:spPr bwMode="auto">
          <a:xfrm rot="2100000" flipV="1">
            <a:off x="5291138" y="4076700"/>
            <a:ext cx="1439862" cy="0"/>
          </a:xfrm>
          <a:prstGeom prst="line">
            <a:avLst/>
          </a:prstGeom>
          <a:noFill/>
          <a:ln w="38100">
            <a:solidFill>
              <a:srgbClr val="800080"/>
            </a:solidFill>
            <a:round/>
            <a:headEnd/>
            <a:tailEnd type="triangle" w="med" len="med"/>
          </a:ln>
        </p:spPr>
        <p:txBody>
          <a:bodyPr/>
          <a:lstStyle/>
          <a:p>
            <a:endParaRPr lang="zh-CN" altLang="en-US"/>
          </a:p>
        </p:txBody>
      </p:sp>
      <p:sp>
        <p:nvSpPr>
          <p:cNvPr id="16396" name="Rectangle 46"/>
          <p:cNvSpPr>
            <a:spLocks noChangeArrowheads="1"/>
          </p:cNvSpPr>
          <p:nvPr/>
        </p:nvSpPr>
        <p:spPr bwMode="auto">
          <a:xfrm>
            <a:off x="684213" y="5229225"/>
            <a:ext cx="8101012" cy="519113"/>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5"/>
              </a:buBlip>
            </a:pPr>
            <a:r>
              <a:rPr lang="zh-CN" altLang="en-US" sz="2800" dirty="0">
                <a:latin typeface="Arial" pitchFamily="34" charset="0"/>
                <a:ea typeface="黑体" pitchFamily="49" charset="-122"/>
              </a:rPr>
              <a:t>如果使用</a:t>
            </a:r>
            <a:r>
              <a:rPr lang="en-US" altLang="zh-CN" sz="2800" dirty="0">
                <a:latin typeface="Arial" pitchFamily="34" charset="0"/>
                <a:ea typeface="黑体" pitchFamily="49" charset="-122"/>
              </a:rPr>
              <a:t>MVC</a:t>
            </a:r>
            <a:r>
              <a:rPr lang="zh-CN" altLang="en-US" sz="2800" dirty="0">
                <a:latin typeface="Arial" pitchFamily="34" charset="0"/>
                <a:ea typeface="黑体" pitchFamily="49" charset="-122"/>
              </a:rPr>
              <a:t>实现用户登录功能，该如何实现呢？</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5922"/>
                                        </p:tgtEl>
                                        <p:attrNameLst>
                                          <p:attrName>style.visibility</p:attrName>
                                        </p:attrNameLst>
                                      </p:cBhvr>
                                      <p:to>
                                        <p:strVal val="visible"/>
                                      </p:to>
                                    </p:set>
                                    <p:animEffect transition="in" filter="wipe(left)">
                                      <p:cBhvr>
                                        <p:cTn id="7" dur="500"/>
                                        <p:tgtEl>
                                          <p:spTgt spid="805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05928"/>
                                        </p:tgtEl>
                                        <p:attrNameLst>
                                          <p:attrName>style.visibility</p:attrName>
                                        </p:attrNameLst>
                                      </p:cBhvr>
                                      <p:to>
                                        <p:strVal val="visible"/>
                                      </p:to>
                                    </p:set>
                                    <p:animEffect transition="in" filter="wipe(left)">
                                      <p:cBhvr>
                                        <p:cTn id="11" dur="500"/>
                                        <p:tgtEl>
                                          <p:spTgt spid="8059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05929"/>
                                        </p:tgtEl>
                                        <p:attrNameLst>
                                          <p:attrName>style.visibility</p:attrName>
                                        </p:attrNameLst>
                                      </p:cBhvr>
                                      <p:to>
                                        <p:strVal val="visible"/>
                                      </p:to>
                                    </p:set>
                                    <p:animEffect transition="in" filter="wipe(left)">
                                      <p:cBhvr>
                                        <p:cTn id="15" dur="500"/>
                                        <p:tgtEl>
                                          <p:spTgt spid="8059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05930"/>
                                        </p:tgtEl>
                                        <p:attrNameLst>
                                          <p:attrName>style.visibility</p:attrName>
                                        </p:attrNameLst>
                                      </p:cBhvr>
                                      <p:to>
                                        <p:strVal val="visible"/>
                                      </p:to>
                                    </p:set>
                                    <p:animEffect transition="in" filter="wipe(left)">
                                      <p:cBhvr>
                                        <p:cTn id="19" dur="500"/>
                                        <p:tgtEl>
                                          <p:spTgt spid="80593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05931"/>
                                        </p:tgtEl>
                                        <p:attrNameLst>
                                          <p:attrName>style.visibility</p:attrName>
                                        </p:attrNameLst>
                                      </p:cBhvr>
                                      <p:to>
                                        <p:strVal val="visible"/>
                                      </p:to>
                                    </p:set>
                                    <p:animEffect transition="in" filter="wipe(left)">
                                      <p:cBhvr>
                                        <p:cTn id="23" dur="500"/>
                                        <p:tgtEl>
                                          <p:spTgt spid="80593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05932"/>
                                        </p:tgtEl>
                                        <p:attrNameLst>
                                          <p:attrName>style.visibility</p:attrName>
                                        </p:attrNameLst>
                                      </p:cBhvr>
                                      <p:to>
                                        <p:strVal val="visible"/>
                                      </p:to>
                                    </p:set>
                                    <p:animEffect transition="in" filter="wipe(left)">
                                      <p:cBhvr>
                                        <p:cTn id="27" dur="500"/>
                                        <p:tgtEl>
                                          <p:spTgt spid="80593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05933"/>
                                        </p:tgtEl>
                                        <p:attrNameLst>
                                          <p:attrName>style.visibility</p:attrName>
                                        </p:attrNameLst>
                                      </p:cBhvr>
                                      <p:to>
                                        <p:strVal val="visible"/>
                                      </p:to>
                                    </p:set>
                                    <p:animEffect transition="in" filter="wipe(left)">
                                      <p:cBhvr>
                                        <p:cTn id="31" dur="500"/>
                                        <p:tgtEl>
                                          <p:spTgt spid="805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2" grpId="0" animBg="1"/>
      <p:bldP spid="805928" grpId="0" animBg="1"/>
      <p:bldP spid="805929" grpId="0" animBg="1"/>
      <p:bldP spid="8059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4-1</a:t>
            </a:r>
          </a:p>
        </p:txBody>
      </p:sp>
      <p:sp>
        <p:nvSpPr>
          <p:cNvPr id="18434" name="Rectangle 3"/>
          <p:cNvSpPr>
            <a:spLocks noChangeArrowheads="1"/>
          </p:cNvSpPr>
          <p:nvPr/>
        </p:nvSpPr>
        <p:spPr bwMode="auto">
          <a:xfrm>
            <a:off x="539750" y="1125538"/>
            <a:ext cx="8064500" cy="719137"/>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a:latin typeface="Arial" pitchFamily="34" charset="0"/>
                <a:ea typeface="黑体" pitchFamily="49" charset="-122"/>
              </a:rPr>
              <a:t>创建用户实体类</a:t>
            </a:r>
          </a:p>
          <a:p>
            <a:pPr marL="742950" lvl="1" indent="-285750">
              <a:spcBef>
                <a:spcPct val="20000"/>
              </a:spcBef>
              <a:buClr>
                <a:schemeClr val="tx2"/>
              </a:buClr>
              <a:buSzPct val="80000"/>
              <a:buFont typeface="Wingdings" pitchFamily="2" charset="2"/>
              <a:buBlip>
                <a:blip r:embed="rId4"/>
              </a:buBlip>
            </a:pPr>
            <a:endParaRPr lang="zh-CN" altLang="en-US" sz="2400">
              <a:latin typeface="Arial" pitchFamily="34" charset="0"/>
              <a:ea typeface="黑体" pitchFamily="49" charset="-122"/>
            </a:endParaRPr>
          </a:p>
        </p:txBody>
      </p:sp>
      <p:sp>
        <p:nvSpPr>
          <p:cNvPr id="18435" name="AutoShape 29"/>
          <p:cNvSpPr>
            <a:spLocks noChangeArrowheads="1"/>
          </p:cNvSpPr>
          <p:nvPr/>
        </p:nvSpPr>
        <p:spPr bwMode="auto">
          <a:xfrm>
            <a:off x="1258888" y="1916113"/>
            <a:ext cx="5754687" cy="415607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public class User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String username;</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String password;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public </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a:t>
            </a:r>
            <a:r>
              <a:rPr lang="en-US" altLang="zh-CN" dirty="0" err="1">
                <a:latin typeface="Arial" pitchFamily="34" charset="0"/>
                <a:ea typeface="黑体" pitchFamily="49" charset="-122"/>
              </a:rPr>
              <a:t>getId</a:t>
            </a: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return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public void </a:t>
            </a:r>
            <a:r>
              <a:rPr lang="en-US" altLang="zh-CN" dirty="0" err="1">
                <a:latin typeface="Arial" pitchFamily="34" charset="0"/>
                <a:ea typeface="黑体" pitchFamily="49" charset="-122"/>
              </a:rPr>
              <a:t>setId</a:t>
            </a:r>
            <a:r>
              <a:rPr lang="en-US" altLang="zh-CN" dirty="0">
                <a:latin typeface="Arial" pitchFamily="34" charset="0"/>
                <a:ea typeface="黑体" pitchFamily="49" charset="-122"/>
              </a:rPr>
              <a:t>(</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id)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this.id =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r>
              <a:rPr lang="zh-CN" altLang="en-US" dirty="0">
                <a:latin typeface="Arial" pitchFamily="34" charset="0"/>
                <a:ea typeface="黑体" pitchFamily="49" charset="-122"/>
              </a:rPr>
              <a:t>省略了后续的</a:t>
            </a:r>
            <a:r>
              <a:rPr lang="en-US" altLang="zh-CN" dirty="0">
                <a:latin typeface="Arial" pitchFamily="34" charset="0"/>
                <a:ea typeface="黑体" pitchFamily="49" charset="-122"/>
              </a:rPr>
              <a:t>set/get</a:t>
            </a:r>
            <a:r>
              <a:rPr lang="zh-CN" altLang="en-US" dirty="0">
                <a:latin typeface="Arial" pitchFamily="34" charset="0"/>
                <a:ea typeface="黑体" pitchFamily="49" charset="-122"/>
              </a:rPr>
              <a:t>方法</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a:t>
            </a:r>
          </a:p>
        </p:txBody>
      </p:sp>
    </p:spTree>
  </p:cSld>
  <p:clrMapOvr>
    <a:masterClrMapping/>
  </p:clrMapOvr>
  <p:transition spd="med">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4-2</a:t>
            </a:r>
            <a:endParaRPr lang="zh-CN" altLang="en-US" sz="2800" dirty="0">
              <a:ea typeface="黑体" pitchFamily="49" charset="-122"/>
            </a:endParaRPr>
          </a:p>
        </p:txBody>
      </p:sp>
      <p:sp>
        <p:nvSpPr>
          <p:cNvPr id="20482" name="AutoShape 3"/>
          <p:cNvSpPr>
            <a:spLocks noChangeArrowheads="1"/>
          </p:cNvSpPr>
          <p:nvPr/>
        </p:nvSpPr>
        <p:spPr bwMode="auto">
          <a:xfrm>
            <a:off x="1547813" y="2060575"/>
            <a:ext cx="5630862" cy="124142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tabLst>
                <a:tab pos="444500" algn="l"/>
              </a:tabLst>
            </a:pPr>
            <a:r>
              <a:rPr lang="en-US" altLang="zh-CN">
                <a:latin typeface="Arial" pitchFamily="34" charset="0"/>
                <a:ea typeface="黑体" pitchFamily="49" charset="-122"/>
              </a:rPr>
              <a:t>public interface UserDao {</a:t>
            </a:r>
          </a:p>
          <a:p>
            <a:pPr>
              <a:tabLst>
                <a:tab pos="444500" algn="l"/>
              </a:tabLst>
            </a:pPr>
            <a:r>
              <a:rPr lang="en-US" altLang="zh-CN">
                <a:latin typeface="Arial" pitchFamily="34" charset="0"/>
                <a:ea typeface="黑体" pitchFamily="49" charset="-122"/>
              </a:rPr>
              <a:t>    	//</a:t>
            </a:r>
            <a:r>
              <a:rPr lang="zh-CN" altLang="en-US">
                <a:latin typeface="Arial" pitchFamily="34" charset="0"/>
                <a:ea typeface="黑体" pitchFamily="49" charset="-122"/>
              </a:rPr>
              <a:t>根据用户进行查找，返回用户列表</a:t>
            </a:r>
          </a:p>
          <a:p>
            <a:pPr>
              <a:tabLst>
                <a:tab pos="444500" algn="l"/>
              </a:tabLst>
            </a:pPr>
            <a:r>
              <a:rPr lang="en-US" altLang="zh-CN">
                <a:latin typeface="Arial" pitchFamily="34" charset="0"/>
                <a:ea typeface="黑体" pitchFamily="49" charset="-122"/>
              </a:rPr>
              <a:t>    	public boolean findUser(User user);</a:t>
            </a:r>
          </a:p>
          <a:p>
            <a:pPr>
              <a:tabLst>
                <a:tab pos="444500" algn="l"/>
              </a:tabLst>
            </a:pPr>
            <a:r>
              <a:rPr lang="en-US" altLang="zh-CN">
                <a:latin typeface="Arial" pitchFamily="34" charset="0"/>
                <a:ea typeface="黑体" pitchFamily="49" charset="-122"/>
              </a:rPr>
              <a:t>}</a:t>
            </a:r>
          </a:p>
        </p:txBody>
      </p:sp>
      <p:sp>
        <p:nvSpPr>
          <p:cNvPr id="20483" name="Rectangle 11"/>
          <p:cNvSpPr>
            <a:spLocks noChangeArrowheads="1"/>
          </p:cNvSpPr>
          <p:nvPr/>
        </p:nvSpPr>
        <p:spPr bwMode="auto">
          <a:xfrm>
            <a:off x="539750" y="1052513"/>
            <a:ext cx="8280400" cy="93662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latin typeface="Arial" pitchFamily="34" charset="0"/>
                <a:ea typeface="黑体" pitchFamily="49" charset="-122"/>
              </a:rPr>
              <a:t> 编写数据访问层</a:t>
            </a: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数据访问接口</a:t>
            </a:r>
            <a:endParaRPr lang="en-US" altLang="zh-CN"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数据访问接口的实现</a:t>
            </a:r>
            <a:endParaRPr lang="en-US" altLang="zh-CN" sz="2400" dirty="0">
              <a:latin typeface="Arial" pitchFamily="34" charset="0"/>
              <a:ea typeface="黑体" pitchFamily="49" charset="-122"/>
            </a:endParaRPr>
          </a:p>
        </p:txBody>
      </p:sp>
      <p:sp>
        <p:nvSpPr>
          <p:cNvPr id="20484" name="AutoShape 12"/>
          <p:cNvSpPr>
            <a:spLocks noChangeArrowheads="1"/>
          </p:cNvSpPr>
          <p:nvPr/>
        </p:nvSpPr>
        <p:spPr bwMode="auto">
          <a:xfrm>
            <a:off x="1331913" y="3933825"/>
            <a:ext cx="7623175" cy="20970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444500"/>
            <a:r>
              <a:rPr lang="fr-FR" altLang="zh-CN">
                <a:latin typeface="Arial" pitchFamily="34" charset="0"/>
              </a:rPr>
              <a:t>public class UserDaoImpl implements UserDao{</a:t>
            </a:r>
          </a:p>
          <a:p>
            <a:pPr defTabSz="444500"/>
            <a:r>
              <a:rPr lang="fr-FR" altLang="zh-CN">
                <a:latin typeface="Arial" pitchFamily="34" charset="0"/>
              </a:rPr>
              <a:t>public boolean findUser(User user){</a:t>
            </a:r>
            <a:endParaRPr lang="en-US" altLang="zh-CN">
              <a:latin typeface="Arial" pitchFamily="34" charset="0"/>
            </a:endParaRPr>
          </a:p>
          <a:p>
            <a:pPr defTabSz="444500"/>
            <a:r>
              <a:rPr lang="en-US" altLang="zh-CN">
                <a:latin typeface="Arial" pitchFamily="34" charset="0"/>
              </a:rPr>
              <a:t>    	Connection con = null;</a:t>
            </a:r>
          </a:p>
          <a:p>
            <a:pPr defTabSz="444500"/>
            <a:r>
              <a:rPr lang="en-US" altLang="zh-CN">
                <a:latin typeface="Arial" pitchFamily="34" charset="0"/>
              </a:rPr>
              <a:t>    </a:t>
            </a:r>
            <a:r>
              <a:rPr lang="en-US" altLang="zh-CN">
                <a:latin typeface="Arial" pitchFamily="34" charset="0"/>
                <a:ea typeface="黑体" pitchFamily="49" charset="-122"/>
              </a:rPr>
              <a:t>	PreparedStatement pStatement = null;</a:t>
            </a:r>
          </a:p>
          <a:p>
            <a:pPr defTabSz="444500"/>
            <a:r>
              <a:rPr lang="en-US" altLang="zh-CN">
                <a:latin typeface="Arial" pitchFamily="34" charset="0"/>
                <a:ea typeface="黑体" pitchFamily="49" charset="-122"/>
              </a:rPr>
              <a:t>    	ResultSet res = null;</a:t>
            </a:r>
          </a:p>
          <a:p>
            <a:pPr defTabSz="444500"/>
            <a:r>
              <a:rPr lang="en-US" altLang="zh-CN">
                <a:latin typeface="Arial" pitchFamily="34" charset="0"/>
                <a:ea typeface="黑体" pitchFamily="49" charset="-122"/>
              </a:rPr>
              <a:t>    	/** </a:t>
            </a:r>
            <a:r>
              <a:rPr lang="zh-CN" altLang="en-US">
                <a:latin typeface="Arial" pitchFamily="34" charset="0"/>
                <a:ea typeface="黑体" pitchFamily="49" charset="-122"/>
              </a:rPr>
              <a:t>调用创建数据库连接的方法 获得连接，实现用户名和密码查询*</a:t>
            </a:r>
            <a:r>
              <a:rPr lang="en-US" altLang="zh-CN">
                <a:latin typeface="Arial" pitchFamily="34" charset="0"/>
                <a:ea typeface="黑体" pitchFamily="49" charset="-122"/>
              </a:rPr>
              <a:t>/</a:t>
            </a:r>
          </a:p>
          <a:p>
            <a:pPr defTabSz="444500"/>
            <a:r>
              <a:rPr lang="en-US" altLang="zh-CN">
                <a:latin typeface="Arial" pitchFamily="34" charset="0"/>
              </a:rPr>
              <a:t>}</a:t>
            </a:r>
          </a:p>
        </p:txBody>
      </p:sp>
    </p:spTree>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a:t>
            </a:r>
          </a:p>
        </p:txBody>
      </p:sp>
      <p:sp>
        <p:nvSpPr>
          <p:cNvPr id="11" name="Rectangle 2"/>
          <p:cNvSpPr txBox="1">
            <a:spLocks noChangeArrowheads="1"/>
          </p:cNvSpPr>
          <p:nvPr/>
        </p:nvSpPr>
        <p:spPr bwMode="auto">
          <a:xfrm>
            <a:off x="180975" y="1270000"/>
            <a:ext cx="8843963"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dirty="0">
                <a:latin typeface="微软雅黑" pitchFamily="34" charset="-122"/>
                <a:ea typeface="微软雅黑" pitchFamily="34" charset="-122"/>
              </a:rPr>
              <a:t>在现实生活中，我们日常饮用的自来水都是经过逐层过滤处理才达到使用标准的，每次过滤都会起到净化的作用。</a:t>
            </a:r>
            <a:endParaRPr lang="en-US" altLang="zh-CN" sz="2000" dirty="0">
              <a:latin typeface="微软雅黑" pitchFamily="34" charset="-122"/>
              <a:ea typeface="微软雅黑" pitchFamily="34" charset="-122"/>
            </a:endParaRPr>
          </a:p>
          <a:p>
            <a:pPr marL="342900" indent="-342900" eaLnBrk="0" hangingPunct="0">
              <a:lnSpc>
                <a:spcPct val="150000"/>
              </a:lnSpc>
              <a:spcBef>
                <a:spcPct val="20000"/>
              </a:spcBef>
              <a:buClr>
                <a:srgbClr val="00CC00"/>
              </a:buClr>
              <a:buSzPct val="100000"/>
              <a:buFont typeface="Wingdings" pitchFamily="2" charset="2"/>
              <a:buChar char="n"/>
            </a:pPr>
            <a:endParaRPr lang="en-US" altLang="zh-CN" sz="2000" dirty="0">
              <a:latin typeface="微软雅黑" pitchFamily="34" charset="-122"/>
              <a:ea typeface="微软雅黑" pitchFamily="34" charset="-122"/>
            </a:endParaRPr>
          </a:p>
          <a:p>
            <a:pPr marL="342900" indent="-342900" eaLnBrk="0" hangingPunct="0">
              <a:lnSpc>
                <a:spcPct val="150000"/>
              </a:lnSpc>
              <a:spcBef>
                <a:spcPct val="20000"/>
              </a:spcBef>
              <a:buClr>
                <a:srgbClr val="00CC00"/>
              </a:buClr>
              <a:buSzPct val="100000"/>
              <a:buFont typeface="Wingdings" pitchFamily="2" charset="2"/>
              <a:buChar char="n"/>
            </a:pPr>
            <a:r>
              <a:rPr lang="en-US" altLang="zh-CN" sz="2000" dirty="0">
                <a:latin typeface="微软雅黑" pitchFamily="34" charset="-122"/>
                <a:ea typeface="微软雅黑" pitchFamily="34" charset="-122"/>
              </a:rPr>
              <a:t>Servlet</a:t>
            </a:r>
            <a:r>
              <a:rPr lang="zh-CN" altLang="zh-CN" sz="2000" dirty="0">
                <a:latin typeface="微软雅黑" pitchFamily="34" charset="-122"/>
                <a:ea typeface="微软雅黑" pitchFamily="34" charset="-122"/>
              </a:rPr>
              <a:t>过滤器主要用于对客户端浏览器的请求进行过滤处理，然后将过滤后的请求转交给下一个资源，在</a:t>
            </a:r>
            <a:r>
              <a:rPr lang="en-US" altLang="zh-CN" sz="2000" dirty="0">
                <a:latin typeface="微软雅黑" pitchFamily="34" charset="-122"/>
                <a:ea typeface="微软雅黑" pitchFamily="34" charset="-122"/>
              </a:rPr>
              <a:t>Java Web</a:t>
            </a:r>
            <a:r>
              <a:rPr lang="zh-CN" altLang="zh-CN" sz="2000" dirty="0">
                <a:latin typeface="微软雅黑" pitchFamily="34" charset="-122"/>
                <a:ea typeface="微软雅黑" pitchFamily="34" charset="-122"/>
              </a:rPr>
              <a:t>开发中具有十分重要的作用</a:t>
            </a:r>
            <a:r>
              <a:rPr lang="zh-CN" altLang="zh-CN" sz="2000" b="1" dirty="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4-3</a:t>
            </a:r>
            <a:endParaRPr lang="zh-CN" altLang="en-US" sz="2800" dirty="0">
              <a:ea typeface="黑体" pitchFamily="49" charset="-122"/>
            </a:endParaRPr>
          </a:p>
        </p:txBody>
      </p:sp>
      <p:sp>
        <p:nvSpPr>
          <p:cNvPr id="22530" name="AutoShape 3"/>
          <p:cNvSpPr>
            <a:spLocks noChangeArrowheads="1"/>
          </p:cNvSpPr>
          <p:nvPr/>
        </p:nvSpPr>
        <p:spPr bwMode="auto">
          <a:xfrm>
            <a:off x="2195513" y="2133600"/>
            <a:ext cx="5626100" cy="124142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444500"/>
            <a:r>
              <a:rPr lang="en-US" altLang="zh-CN">
                <a:latin typeface="Arial" pitchFamily="34" charset="0"/>
                <a:ea typeface="黑体" pitchFamily="49" charset="-122"/>
              </a:rPr>
              <a:t>//</a:t>
            </a:r>
            <a:r>
              <a:rPr lang="zh-CN" altLang="en-US">
                <a:latin typeface="Arial" pitchFamily="34" charset="0"/>
                <a:ea typeface="黑体" pitchFamily="49" charset="-122"/>
              </a:rPr>
              <a:t>编写业务逻辑控制接口</a:t>
            </a:r>
            <a:r>
              <a:rPr lang="en-US" altLang="zh-CN">
                <a:latin typeface="Arial" pitchFamily="34" charset="0"/>
                <a:ea typeface="黑体" pitchFamily="49" charset="-122"/>
              </a:rPr>
              <a:t>UserBiz</a:t>
            </a:r>
          </a:p>
          <a:p>
            <a:pPr defTabSz="444500"/>
            <a:r>
              <a:rPr lang="en-US" altLang="zh-CN">
                <a:latin typeface="Arial" pitchFamily="34" charset="0"/>
                <a:ea typeface="黑体" pitchFamily="49" charset="-122"/>
              </a:rPr>
              <a:t>public interface UserBiz {</a:t>
            </a:r>
          </a:p>
          <a:p>
            <a:pPr defTabSz="444500"/>
            <a:r>
              <a:rPr lang="en-US" altLang="zh-CN">
                <a:latin typeface="Arial" pitchFamily="34" charset="0"/>
                <a:ea typeface="黑体" pitchFamily="49" charset="-122"/>
              </a:rPr>
              <a:t>     	public boolean login(User user);</a:t>
            </a:r>
          </a:p>
          <a:p>
            <a:pPr defTabSz="444500"/>
            <a:r>
              <a:rPr lang="en-US" altLang="zh-CN">
                <a:latin typeface="Arial" pitchFamily="34" charset="0"/>
                <a:ea typeface="黑体" pitchFamily="49" charset="-122"/>
              </a:rPr>
              <a:t>}</a:t>
            </a:r>
          </a:p>
        </p:txBody>
      </p:sp>
      <p:sp>
        <p:nvSpPr>
          <p:cNvPr id="22531" name="Rectangle 8"/>
          <p:cNvSpPr>
            <a:spLocks noChangeArrowheads="1"/>
          </p:cNvSpPr>
          <p:nvPr/>
        </p:nvSpPr>
        <p:spPr bwMode="auto">
          <a:xfrm>
            <a:off x="684213" y="1125538"/>
            <a:ext cx="8229600" cy="57626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solidFill>
                  <a:srgbClr val="FF3300"/>
                </a:solidFill>
                <a:latin typeface="Arial" pitchFamily="34" charset="0"/>
                <a:ea typeface="黑体" pitchFamily="49" charset="-122"/>
              </a:rPr>
              <a:t> </a:t>
            </a:r>
            <a:r>
              <a:rPr lang="zh-CN" altLang="en-US" sz="2800" dirty="0">
                <a:latin typeface="Arial" pitchFamily="34" charset="0"/>
                <a:ea typeface="黑体" pitchFamily="49" charset="-122"/>
              </a:rPr>
              <a:t>编写业务逻辑层</a:t>
            </a: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编写业务逻辑层接口</a:t>
            </a: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编写业务逻辑层接口实现</a:t>
            </a:r>
          </a:p>
        </p:txBody>
      </p:sp>
      <p:sp>
        <p:nvSpPr>
          <p:cNvPr id="22532" name="AutoShape 13"/>
          <p:cNvSpPr>
            <a:spLocks noChangeArrowheads="1"/>
          </p:cNvSpPr>
          <p:nvPr/>
        </p:nvSpPr>
        <p:spPr bwMode="auto">
          <a:xfrm>
            <a:off x="1476375" y="4005263"/>
            <a:ext cx="6481763" cy="2097087"/>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533400"/>
            <a:r>
              <a:rPr lang="en-US" altLang="zh-CN" dirty="0">
                <a:latin typeface="Arial" pitchFamily="34" charset="0"/>
              </a:rPr>
              <a:t>public class </a:t>
            </a:r>
            <a:r>
              <a:rPr lang="en-US" altLang="zh-CN" dirty="0" err="1">
                <a:latin typeface="Arial" pitchFamily="34" charset="0"/>
              </a:rPr>
              <a:t>UserBizImpl</a:t>
            </a:r>
            <a:r>
              <a:rPr lang="en-US" altLang="zh-CN" dirty="0">
                <a:latin typeface="Arial" pitchFamily="34" charset="0"/>
              </a:rPr>
              <a:t> implements </a:t>
            </a:r>
            <a:r>
              <a:rPr lang="en-US" altLang="zh-CN" dirty="0" err="1">
                <a:latin typeface="Arial" pitchFamily="34" charset="0"/>
              </a:rPr>
              <a:t>UserBiz</a:t>
            </a:r>
            <a:r>
              <a:rPr lang="en-US" altLang="zh-CN" dirty="0">
                <a:latin typeface="Arial" pitchFamily="34" charset="0"/>
              </a:rPr>
              <a:t>{</a:t>
            </a:r>
          </a:p>
          <a:p>
            <a:pPr defTabSz="533400"/>
            <a:r>
              <a:rPr lang="en-US" altLang="zh-CN" dirty="0">
                <a:latin typeface="Arial" pitchFamily="34" charset="0"/>
              </a:rPr>
              <a:t>    	public </a:t>
            </a:r>
            <a:r>
              <a:rPr lang="en-US" altLang="zh-CN" dirty="0" err="1">
                <a:latin typeface="Arial" pitchFamily="34" charset="0"/>
              </a:rPr>
              <a:t>boolean</a:t>
            </a:r>
            <a:r>
              <a:rPr lang="en-US" altLang="zh-CN" dirty="0">
                <a:latin typeface="Arial" pitchFamily="34" charset="0"/>
              </a:rPr>
              <a:t> login(User user){</a:t>
            </a:r>
          </a:p>
          <a:p>
            <a:pPr defTabSz="533400"/>
            <a:r>
              <a:rPr lang="en-US" altLang="zh-CN" dirty="0">
                <a:latin typeface="Arial" pitchFamily="34" charset="0"/>
              </a:rPr>
              <a:t>        		</a:t>
            </a:r>
            <a:r>
              <a:rPr lang="en-US" altLang="zh-CN" dirty="0" err="1">
                <a:latin typeface="Arial" pitchFamily="34" charset="0"/>
              </a:rPr>
              <a:t>UserDao</a:t>
            </a:r>
            <a:r>
              <a:rPr lang="en-US" altLang="zh-CN" dirty="0">
                <a:latin typeface="Arial" pitchFamily="34" charset="0"/>
              </a:rPr>
              <a:t> </a:t>
            </a:r>
            <a:r>
              <a:rPr lang="en-US" altLang="zh-CN" dirty="0" err="1">
                <a:latin typeface="Arial" pitchFamily="34" charset="0"/>
              </a:rPr>
              <a:t>ud</a:t>
            </a:r>
            <a:r>
              <a:rPr lang="en-US" altLang="zh-CN" dirty="0">
                <a:latin typeface="Arial" pitchFamily="34" charset="0"/>
              </a:rPr>
              <a:t> = new </a:t>
            </a:r>
            <a:r>
              <a:rPr lang="en-US" altLang="zh-CN" dirty="0" err="1">
                <a:latin typeface="Arial" pitchFamily="34" charset="0"/>
              </a:rPr>
              <a:t>UserDaoImpl</a:t>
            </a:r>
            <a:r>
              <a:rPr lang="en-US" altLang="zh-CN" dirty="0">
                <a:latin typeface="Arial" pitchFamily="34" charset="0"/>
              </a:rPr>
              <a:t>();</a:t>
            </a:r>
          </a:p>
          <a:p>
            <a:pPr defTabSz="533400"/>
            <a:r>
              <a:rPr lang="en-US" altLang="zh-CN" dirty="0">
                <a:latin typeface="Arial" pitchFamily="34" charset="0"/>
              </a:rPr>
              <a:t>        		</a:t>
            </a:r>
            <a:r>
              <a:rPr lang="en-US" altLang="zh-CN" dirty="0" err="1">
                <a:latin typeface="Arial" pitchFamily="34" charset="0"/>
              </a:rPr>
              <a:t>boolean</a:t>
            </a:r>
            <a:r>
              <a:rPr lang="en-US" altLang="zh-CN" dirty="0">
                <a:latin typeface="Arial" pitchFamily="34" charset="0"/>
              </a:rPr>
              <a:t> flag = </a:t>
            </a:r>
            <a:r>
              <a:rPr lang="en-US" altLang="zh-CN" dirty="0" err="1">
                <a:latin typeface="Arial" pitchFamily="34" charset="0"/>
              </a:rPr>
              <a:t>ud.findUser</a:t>
            </a:r>
            <a:r>
              <a:rPr lang="en-US" altLang="zh-CN" dirty="0">
                <a:latin typeface="Arial" pitchFamily="34" charset="0"/>
              </a:rPr>
              <a:t>(user);</a:t>
            </a:r>
          </a:p>
          <a:p>
            <a:pPr defTabSz="533400"/>
            <a:r>
              <a:rPr lang="en-US" altLang="zh-CN" dirty="0">
                <a:latin typeface="Arial" pitchFamily="34" charset="0"/>
              </a:rPr>
              <a:t>        		return flag;</a:t>
            </a:r>
          </a:p>
          <a:p>
            <a:pPr defTabSz="533400"/>
            <a:r>
              <a:rPr lang="en-US" altLang="zh-CN" dirty="0">
                <a:latin typeface="Arial" pitchFamily="34" charset="0"/>
              </a:rPr>
              <a:t>    	}</a:t>
            </a:r>
          </a:p>
          <a:p>
            <a:pPr defTabSz="533400"/>
            <a:r>
              <a:rPr lang="en-US" altLang="zh-CN" dirty="0">
                <a:latin typeface="Arial" pitchFamily="34" charset="0"/>
              </a:rPr>
              <a:t>}</a:t>
            </a:r>
          </a:p>
        </p:txBody>
      </p:sp>
      <p:sp>
        <p:nvSpPr>
          <p:cNvPr id="793614" name="AutoShape 14"/>
          <p:cNvSpPr>
            <a:spLocks noChangeArrowheads="1"/>
          </p:cNvSpPr>
          <p:nvPr/>
        </p:nvSpPr>
        <p:spPr bwMode="auto">
          <a:xfrm>
            <a:off x="5580063" y="1268413"/>
            <a:ext cx="2232025" cy="693737"/>
          </a:xfrm>
          <a:prstGeom prst="wedgeRoundRectCallout">
            <a:avLst>
              <a:gd name="adj1" fmla="val -60384"/>
              <a:gd name="adj2" fmla="val 79292"/>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a:latin typeface="Arial" pitchFamily="34" charset="0"/>
                <a:ea typeface="黑体" pitchFamily="49" charset="-122"/>
              </a:rPr>
              <a:t>业务逻辑通常以</a:t>
            </a:r>
            <a:r>
              <a:rPr lang="en-US" altLang="zh-CN">
                <a:latin typeface="Arial" pitchFamily="34" charset="0"/>
                <a:ea typeface="黑体" pitchFamily="49" charset="-122"/>
              </a:rPr>
              <a:t>Biz</a:t>
            </a:r>
            <a:r>
              <a:rPr lang="zh-CN" altLang="en-US">
                <a:latin typeface="Arial" pitchFamily="34" charset="0"/>
                <a:ea typeface="黑体" pitchFamily="49" charset="-122"/>
              </a:rPr>
              <a:t>命名</a:t>
            </a:r>
          </a:p>
        </p:txBody>
      </p:sp>
      <p:sp>
        <p:nvSpPr>
          <p:cNvPr id="793615" name="AutoShape 15"/>
          <p:cNvSpPr>
            <a:spLocks noChangeArrowheads="1"/>
          </p:cNvSpPr>
          <p:nvPr/>
        </p:nvSpPr>
        <p:spPr bwMode="auto">
          <a:xfrm>
            <a:off x="6443663" y="5013325"/>
            <a:ext cx="2232025" cy="693738"/>
          </a:xfrm>
          <a:prstGeom prst="wedgeRoundRectCallout">
            <a:avLst>
              <a:gd name="adj1" fmla="val -74042"/>
              <a:gd name="adj2" fmla="val -4038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a:latin typeface="Arial" pitchFamily="34" charset="0"/>
                <a:ea typeface="黑体" pitchFamily="49" charset="-122"/>
              </a:rPr>
              <a:t>在业务逻辑层中调用数据访问层</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3614"/>
                                        </p:tgtEl>
                                        <p:attrNameLst>
                                          <p:attrName>style.visibility</p:attrName>
                                        </p:attrNameLst>
                                      </p:cBhvr>
                                      <p:to>
                                        <p:strVal val="visible"/>
                                      </p:to>
                                    </p:set>
                                    <p:animEffect transition="in" filter="wipe(left)">
                                      <p:cBhvr>
                                        <p:cTn id="7" dur="500"/>
                                        <p:tgtEl>
                                          <p:spTgt spid="7936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3615"/>
                                        </p:tgtEl>
                                        <p:attrNameLst>
                                          <p:attrName>style.visibility</p:attrName>
                                        </p:attrNameLst>
                                      </p:cBhvr>
                                      <p:to>
                                        <p:strVal val="visible"/>
                                      </p:to>
                                    </p:set>
                                    <p:animEffect transition="in" filter="wipe(left)">
                                      <p:cBhvr>
                                        <p:cTn id="11" dur="500"/>
                                        <p:tgtEl>
                                          <p:spTgt spid="793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14" grpId="0" animBg="1"/>
      <p:bldP spid="7936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en-US" altLang="zh-CN" sz="2800" dirty="0" err="1">
                <a:ea typeface="黑体" pitchFamily="49" charset="-122"/>
              </a:rPr>
              <a:t>mvc</a:t>
            </a:r>
            <a:r>
              <a:rPr lang="zh-CN" altLang="en-US" sz="2800" dirty="0">
                <a:ea typeface="黑体" pitchFamily="49" charset="-122"/>
              </a:rPr>
              <a:t>实现用户登录</a:t>
            </a:r>
            <a:r>
              <a:rPr lang="en-US" altLang="zh-CN" sz="2800" dirty="0">
                <a:ea typeface="黑体" pitchFamily="49" charset="-122"/>
              </a:rPr>
              <a:t>4-4</a:t>
            </a:r>
            <a:endParaRPr lang="zh-CN" altLang="en-US" sz="2800" dirty="0">
              <a:ea typeface="黑体" pitchFamily="49" charset="-122"/>
            </a:endParaRPr>
          </a:p>
        </p:txBody>
      </p:sp>
      <p:sp>
        <p:nvSpPr>
          <p:cNvPr id="24578" name="Rectangle 4"/>
          <p:cNvSpPr>
            <a:spLocks noChangeArrowheads="1"/>
          </p:cNvSpPr>
          <p:nvPr/>
        </p:nvSpPr>
        <p:spPr bwMode="auto">
          <a:xfrm>
            <a:off x="684213" y="1125538"/>
            <a:ext cx="8229600" cy="57626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solidFill>
                  <a:srgbClr val="FF3300"/>
                </a:solidFill>
                <a:latin typeface="Arial" pitchFamily="34" charset="0"/>
                <a:ea typeface="黑体" pitchFamily="49" charset="-122"/>
              </a:rPr>
              <a:t> </a:t>
            </a:r>
            <a:r>
              <a:rPr lang="zh-CN" altLang="en-US" sz="2800" dirty="0">
                <a:latin typeface="Arial" pitchFamily="34" charset="0"/>
                <a:ea typeface="黑体" pitchFamily="49" charset="-122"/>
              </a:rPr>
              <a:t>编写表示层</a:t>
            </a:r>
          </a:p>
          <a:p>
            <a:pPr marL="742950" lvl="1" indent="-285750">
              <a:spcBef>
                <a:spcPct val="20000"/>
              </a:spcBef>
              <a:buClr>
                <a:schemeClr val="tx2"/>
              </a:buClr>
              <a:buSzPct val="80000"/>
              <a:buFont typeface="Wingdings" pitchFamily="2" charset="2"/>
              <a:buChar char="•"/>
            </a:pPr>
            <a:r>
              <a:rPr lang="en-US" altLang="zh-CN" sz="2400" dirty="0">
                <a:latin typeface="Arial" pitchFamily="34" charset="0"/>
                <a:ea typeface="黑体" pitchFamily="49" charset="-122"/>
              </a:rPr>
              <a:t>JSP</a:t>
            </a:r>
            <a:r>
              <a:rPr lang="zh-CN" altLang="en-US" sz="2400" dirty="0">
                <a:latin typeface="Arial" pitchFamily="34" charset="0"/>
                <a:ea typeface="黑体" pitchFamily="49" charset="-122"/>
              </a:rPr>
              <a:t>页面调用业务逻辑层</a:t>
            </a:r>
          </a:p>
        </p:txBody>
      </p:sp>
      <p:grpSp>
        <p:nvGrpSpPr>
          <p:cNvPr id="2" name="Group 5"/>
          <p:cNvGrpSpPr>
            <a:grpSpLocks/>
          </p:cNvGrpSpPr>
          <p:nvPr/>
        </p:nvGrpSpPr>
        <p:grpSpPr bwMode="auto">
          <a:xfrm>
            <a:off x="2411413" y="6237288"/>
            <a:ext cx="4032250" cy="463550"/>
            <a:chOff x="1111" y="3918"/>
            <a:chExt cx="2540" cy="292"/>
          </a:xfrm>
        </p:grpSpPr>
        <p:sp>
          <p:nvSpPr>
            <p:cNvPr id="24580" name="AutoShape 6"/>
            <p:cNvSpPr>
              <a:spLocks noChangeArrowheads="1"/>
            </p:cNvSpPr>
            <p:nvPr/>
          </p:nvSpPr>
          <p:spPr bwMode="auto">
            <a:xfrm>
              <a:off x="1111" y="3918"/>
              <a:ext cx="2540" cy="272"/>
            </a:xfrm>
            <a:prstGeom prst="flowChartAlternateProcess">
              <a:avLst/>
            </a:prstGeom>
            <a:gradFill rotWithShape="1">
              <a:gsLst>
                <a:gs pos="0">
                  <a:schemeClr val="bg1"/>
                </a:gs>
                <a:gs pos="100000">
                  <a:srgbClr val="A1DFED"/>
                </a:gs>
              </a:gsLst>
              <a:lin ang="5400000" scaled="1"/>
            </a:gradFill>
            <a:ln w="31750">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latin typeface="Arial" pitchFamily="34" charset="0"/>
              </a:endParaRPr>
            </a:p>
          </p:txBody>
        </p:sp>
        <p:pic>
          <p:nvPicPr>
            <p:cNvPr id="24581" name="Picture 7" descr="说话气泡new"/>
            <p:cNvPicPr>
              <a:picLocks noChangeAspect="1" noChangeArrowheads="1"/>
            </p:cNvPicPr>
            <p:nvPr/>
          </p:nvPicPr>
          <p:blipFill>
            <a:blip r:embed="rId4" cstate="print"/>
            <a:srcRect/>
            <a:stretch>
              <a:fillRect/>
            </a:stretch>
          </p:blipFill>
          <p:spPr bwMode="auto">
            <a:xfrm>
              <a:off x="1147" y="3918"/>
              <a:ext cx="418" cy="292"/>
            </a:xfrm>
            <a:prstGeom prst="rect">
              <a:avLst/>
            </a:prstGeom>
            <a:noFill/>
            <a:ln w="9525">
              <a:noFill/>
              <a:miter lim="800000"/>
              <a:headEnd/>
              <a:tailEnd/>
            </a:ln>
            <a:effectLst>
              <a:prstShdw prst="shdw13" dist="12700" dir="10800000">
                <a:srgbClr val="0099FF">
                  <a:alpha val="50000"/>
                </a:srgbClr>
              </a:prstShdw>
            </a:effectLst>
          </p:spPr>
        </p:pic>
        <p:sp>
          <p:nvSpPr>
            <p:cNvPr id="24582" name="Text Box 8"/>
            <p:cNvSpPr txBox="1">
              <a:spLocks noChangeArrowheads="1"/>
            </p:cNvSpPr>
            <p:nvPr/>
          </p:nvSpPr>
          <p:spPr bwMode="auto">
            <a:xfrm>
              <a:off x="1383" y="3929"/>
              <a:ext cx="2132" cy="231"/>
            </a:xfrm>
            <a:prstGeom prst="rect">
              <a:avLst/>
            </a:prstGeom>
            <a:noFill/>
            <a:ln w="19050">
              <a:noFill/>
              <a:miter lim="800000"/>
              <a:headEnd/>
              <a:tailEnd/>
            </a:ln>
          </p:spPr>
          <p:txBody>
            <a:bodyPr>
              <a:spAutoFit/>
            </a:bodyPr>
            <a:lstStyle/>
            <a:p>
              <a:r>
                <a:rPr lang="zh-CN" altLang="en-US">
                  <a:latin typeface="Arial" pitchFamily="34" charset="0"/>
                  <a:ea typeface="黑体" pitchFamily="49" charset="-122"/>
                </a:rPr>
                <a:t>演示示例：分层实现用户登录</a:t>
              </a:r>
            </a:p>
          </p:txBody>
        </p:sp>
      </p:grpSp>
      <p:sp>
        <p:nvSpPr>
          <p:cNvPr id="24583" name="AutoShape 9"/>
          <p:cNvSpPr>
            <a:spLocks noChangeArrowheads="1"/>
          </p:cNvSpPr>
          <p:nvPr/>
        </p:nvSpPr>
        <p:spPr bwMode="auto">
          <a:xfrm>
            <a:off x="1120775" y="2060575"/>
            <a:ext cx="6575425" cy="46624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r>
              <a:rPr lang="fr-FR" altLang="zh-CN">
                <a:latin typeface="Arial" pitchFamily="34" charset="0"/>
              </a:rPr>
              <a:t>&lt;%@page import="org.jbit.bean.*" %&gt;</a:t>
            </a:r>
          </a:p>
          <a:p>
            <a:r>
              <a:rPr lang="fr-FR" altLang="zh-CN">
                <a:latin typeface="Arial" pitchFamily="34" charset="0"/>
              </a:rPr>
              <a:t>&lt;%@page import="org.jbit.biz.*" %&gt;</a:t>
            </a:r>
          </a:p>
          <a:p>
            <a:r>
              <a:rPr lang="fr-FR" altLang="zh-CN">
                <a:latin typeface="Arial" pitchFamily="34" charset="0"/>
              </a:rPr>
              <a:t>&lt;%@page import="org.jbit.biz.impl.*" %&gt;</a:t>
            </a:r>
            <a:endParaRPr lang="en-US" altLang="zh-CN">
              <a:latin typeface="Arial" pitchFamily="34" charset="0"/>
            </a:endParaRPr>
          </a:p>
          <a:p>
            <a:r>
              <a:rPr lang="en-US" altLang="zh-CN">
                <a:latin typeface="Arial" pitchFamily="34" charset="0"/>
              </a:rPr>
              <a:t>&lt;%</a:t>
            </a:r>
          </a:p>
          <a:p>
            <a:r>
              <a:rPr lang="en-US" altLang="zh-CN">
                <a:latin typeface="Arial" pitchFamily="34" charset="0"/>
              </a:rPr>
              <a:t>    String uname=request.getParameter("user");</a:t>
            </a:r>
          </a:p>
          <a:p>
            <a:r>
              <a:rPr lang="en-US" altLang="zh-CN">
                <a:latin typeface="Arial" pitchFamily="34" charset="0"/>
              </a:rPr>
              <a:t>    String upwd=request.getParameter("pwd");</a:t>
            </a:r>
          </a:p>
          <a:p>
            <a:r>
              <a:rPr lang="en-US" altLang="zh-CN">
                <a:latin typeface="Arial" pitchFamily="34" charset="0"/>
              </a:rPr>
              <a:t>    User user = new User();</a:t>
            </a:r>
          </a:p>
          <a:p>
            <a:r>
              <a:rPr lang="en-US" altLang="zh-CN">
                <a:latin typeface="Arial" pitchFamily="34" charset="0"/>
              </a:rPr>
              <a:t>    user.setUsername(uname);</a:t>
            </a:r>
          </a:p>
          <a:p>
            <a:r>
              <a:rPr lang="en-US" altLang="zh-CN">
                <a:latin typeface="Arial" pitchFamily="34" charset="0"/>
              </a:rPr>
              <a:t>    user.setPassword(upwd);</a:t>
            </a:r>
          </a:p>
          <a:p>
            <a:r>
              <a:rPr lang="en-US" altLang="zh-CN">
                <a:latin typeface="Arial" pitchFamily="34" charset="0"/>
              </a:rPr>
              <a:t>    </a:t>
            </a:r>
            <a:r>
              <a:rPr lang="en-US" altLang="zh-CN">
                <a:solidFill>
                  <a:srgbClr val="0000CC"/>
                </a:solidFill>
                <a:latin typeface="Arial" pitchFamily="34" charset="0"/>
              </a:rPr>
              <a:t>UserBiz ub = new UserBizImpl();</a:t>
            </a:r>
          </a:p>
          <a:p>
            <a:r>
              <a:rPr lang="en-US" altLang="zh-CN">
                <a:solidFill>
                  <a:srgbClr val="0000CC"/>
                </a:solidFill>
                <a:latin typeface="Arial" pitchFamily="34" charset="0"/>
              </a:rPr>
              <a:t>    boolean flag = ub.login(user);</a:t>
            </a:r>
          </a:p>
          <a:p>
            <a:r>
              <a:rPr lang="en-US" altLang="zh-CN">
                <a:latin typeface="Arial" pitchFamily="34" charset="0"/>
              </a:rPr>
              <a:t>    if(flag)</a:t>
            </a:r>
          </a:p>
          <a:p>
            <a:r>
              <a:rPr lang="en-US" altLang="zh-CN">
                <a:latin typeface="Arial" pitchFamily="34" charset="0"/>
              </a:rPr>
              <a:t>        response.sendRedirect("welcome.jsp");	</a:t>
            </a:r>
          </a:p>
          <a:p>
            <a:r>
              <a:rPr lang="en-US" altLang="zh-CN">
                <a:latin typeface="Arial" pitchFamily="34" charset="0"/>
              </a:rPr>
              <a:t>    else</a:t>
            </a:r>
          </a:p>
          <a:p>
            <a:r>
              <a:rPr lang="en-US" altLang="zh-CN">
                <a:latin typeface="Arial" pitchFamily="34" charset="0"/>
              </a:rPr>
              <a:t>        response.sendRedirect("login.jsp");</a:t>
            </a:r>
          </a:p>
          <a:p>
            <a:r>
              <a:rPr lang="en-US" altLang="zh-CN">
                <a:latin typeface="Arial" pitchFamily="34" charset="0"/>
              </a:rPr>
              <a:t>%&gt;</a:t>
            </a:r>
          </a:p>
        </p:txBody>
      </p:sp>
      <p:sp>
        <p:nvSpPr>
          <p:cNvPr id="823307" name="AutoShape 11"/>
          <p:cNvSpPr>
            <a:spLocks noChangeArrowheads="1"/>
          </p:cNvSpPr>
          <p:nvPr/>
        </p:nvSpPr>
        <p:spPr bwMode="auto">
          <a:xfrm>
            <a:off x="5651500" y="3933825"/>
            <a:ext cx="2232025" cy="693738"/>
          </a:xfrm>
          <a:prstGeom prst="wedgeRoundRectCallout">
            <a:avLst>
              <a:gd name="adj1" fmla="val -82574"/>
              <a:gd name="adj2" fmla="val 49315"/>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dirty="0">
                <a:latin typeface="Arial" pitchFamily="34" charset="0"/>
                <a:ea typeface="黑体" pitchFamily="49" charset="-122"/>
              </a:rPr>
              <a:t>表示层只与业务逻辑层发生联系</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3307"/>
                                        </p:tgtEl>
                                        <p:attrNameLst>
                                          <p:attrName>style.visibility</p:attrName>
                                        </p:attrNameLst>
                                      </p:cBhvr>
                                      <p:to>
                                        <p:strVal val="visible"/>
                                      </p:to>
                                    </p:set>
                                    <p:animEffect transition="in" filter="wipe(left)">
                                      <p:cBhvr>
                                        <p:cTn id="7" dur="500"/>
                                        <p:tgtEl>
                                          <p:spTgt spid="82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normAutofit/>
          </a:bodyPr>
          <a:lstStyle/>
          <a:p>
            <a:pPr algn="r"/>
            <a:r>
              <a:rPr lang="zh-CN" altLang="en-US" sz="2800" dirty="0">
                <a:latin typeface="黑体" pitchFamily="49" charset="-122"/>
                <a:ea typeface="黑体" pitchFamily="49" charset="-122"/>
                <a:sym typeface="Arial" pitchFamily="34" charset="0"/>
              </a:rPr>
              <a:t>练习</a:t>
            </a:r>
            <a:r>
              <a:rPr lang="en-US" altLang="zh-CN" sz="2800" dirty="0">
                <a:latin typeface="黑体" pitchFamily="49" charset="-122"/>
                <a:ea typeface="黑体" pitchFamily="49" charset="-122"/>
                <a:sym typeface="Arial" pitchFamily="34" charset="0"/>
              </a:rPr>
              <a:t>——</a:t>
            </a:r>
            <a:r>
              <a:rPr lang="zh-CN" altLang="zh-CN" sz="2800" dirty="0">
                <a:latin typeface="黑体" pitchFamily="49" charset="-122"/>
                <a:ea typeface="黑体" pitchFamily="49" charset="-122"/>
                <a:sym typeface="Arial" pitchFamily="34" charset="0"/>
              </a:rPr>
              <a:t>完成购物车</a:t>
            </a:r>
          </a:p>
        </p:txBody>
      </p:sp>
      <p:sp>
        <p:nvSpPr>
          <p:cNvPr id="32770" name="文本框 3"/>
          <p:cNvSpPr txBox="1">
            <a:spLocks noChangeArrowheads="1"/>
          </p:cNvSpPr>
          <p:nvPr/>
        </p:nvSpPr>
        <p:spPr bwMode="auto">
          <a:xfrm>
            <a:off x="827584" y="1595074"/>
            <a:ext cx="5200650" cy="2062103"/>
          </a:xfrm>
          <a:prstGeom prst="rect">
            <a:avLst/>
          </a:prstGeom>
          <a:noFill/>
          <a:ln w="9525">
            <a:noFill/>
            <a:miter lim="800000"/>
            <a:headEnd/>
            <a:tailEnd/>
          </a:ln>
        </p:spPr>
        <p:txBody>
          <a:bodyPr>
            <a:spAutoFit/>
          </a:bodyPr>
          <a:lstStyle/>
          <a:p>
            <a:r>
              <a:rPr lang="zh-CN" altLang="en-US" sz="3200" b="1" dirty="0">
                <a:latin typeface="Arial" pitchFamily="34" charset="0"/>
              </a:rPr>
              <a:t>需求说明：</a:t>
            </a:r>
          </a:p>
          <a:p>
            <a:r>
              <a:rPr lang="en-US" altLang="zh-CN" sz="2400" dirty="0">
                <a:latin typeface="Arial" pitchFamily="34" charset="0"/>
              </a:rPr>
              <a:t>1.</a:t>
            </a:r>
            <a:r>
              <a:rPr lang="zh-CN" altLang="en-US" sz="2400" dirty="0">
                <a:latin typeface="Arial" pitchFamily="34" charset="0"/>
              </a:rPr>
              <a:t>使用</a:t>
            </a:r>
            <a:r>
              <a:rPr lang="en-US" altLang="zh-CN" sz="2400" dirty="0">
                <a:latin typeface="Arial" pitchFamily="34" charset="0"/>
              </a:rPr>
              <a:t>MVC</a:t>
            </a:r>
            <a:endParaRPr lang="zh-CN" altLang="en-US" sz="2400" dirty="0">
              <a:latin typeface="Arial" pitchFamily="34" charset="0"/>
            </a:endParaRPr>
          </a:p>
          <a:p>
            <a:r>
              <a:rPr lang="en-US" altLang="zh-CN" sz="2400" dirty="0">
                <a:latin typeface="Arial" pitchFamily="34" charset="0"/>
              </a:rPr>
              <a:t>2.</a:t>
            </a:r>
            <a:r>
              <a:rPr lang="zh-CN" altLang="en-US" sz="2400" dirty="0">
                <a:latin typeface="Arial" pitchFamily="34" charset="0"/>
              </a:rPr>
              <a:t>将购物的物品存放在</a:t>
            </a:r>
            <a:r>
              <a:rPr lang="en-US" altLang="zh-CN" sz="2400" dirty="0">
                <a:latin typeface="Arial" pitchFamily="34" charset="0"/>
              </a:rPr>
              <a:t>session</a:t>
            </a:r>
          </a:p>
          <a:p>
            <a:r>
              <a:rPr lang="en-US" altLang="zh-CN" sz="2400" dirty="0">
                <a:latin typeface="Arial" pitchFamily="34" charset="0"/>
              </a:rPr>
              <a:t>3.</a:t>
            </a:r>
            <a:r>
              <a:rPr lang="zh-CN" altLang="en-US" sz="2400" dirty="0">
                <a:latin typeface="Arial" pitchFamily="34" charset="0"/>
              </a:rPr>
              <a:t>完成对购物车的添加、删除、清空、恢复</a:t>
            </a:r>
          </a:p>
        </p:txBody>
      </p:sp>
      <p:pic>
        <p:nvPicPr>
          <p:cNvPr id="32771" name="Picture 9" descr="时间2"/>
          <p:cNvPicPr>
            <a:picLocks noChangeAspect="1" noChangeArrowheads="1"/>
          </p:cNvPicPr>
          <p:nvPr/>
        </p:nvPicPr>
        <p:blipFill>
          <a:blip r:embed="rId2" cstate="print"/>
          <a:srcRect/>
          <a:stretch>
            <a:fillRect/>
          </a:stretch>
        </p:blipFill>
        <p:spPr bwMode="auto">
          <a:xfrm>
            <a:off x="6964363" y="1039813"/>
            <a:ext cx="2179637" cy="1177925"/>
          </a:xfrm>
          <a:prstGeom prst="rect">
            <a:avLst/>
          </a:prstGeom>
          <a:noFill/>
          <a:ln w="9525">
            <a:noFill/>
            <a:miter lim="800000"/>
            <a:headEnd/>
            <a:tailEnd/>
          </a:ln>
        </p:spPr>
      </p:pic>
      <p:sp>
        <p:nvSpPr>
          <p:cNvPr id="32772" name="Text Box 10"/>
          <p:cNvSpPr>
            <a:spLocks noChangeArrowheads="1"/>
          </p:cNvSpPr>
          <p:nvPr/>
        </p:nvSpPr>
        <p:spPr bwMode="auto">
          <a:xfrm>
            <a:off x="7108825" y="1554163"/>
            <a:ext cx="1198563" cy="58102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zh-CN" altLang="en-US" sz="1600">
                <a:solidFill>
                  <a:srgbClr val="CC3300"/>
                </a:solidFill>
                <a:latin typeface="微软雅黑" pitchFamily="34" charset="-122"/>
                <a:ea typeface="微软雅黑" pitchFamily="34" charset="-122"/>
                <a:sym typeface="微软雅黑" pitchFamily="34" charset="-122"/>
              </a:rPr>
              <a:t>3</a:t>
            </a:r>
            <a:r>
              <a:rPr lang="en-US" altLang="zh-CN" sz="1600">
                <a:solidFill>
                  <a:srgbClr val="CC3300"/>
                </a:solidFill>
                <a:latin typeface="微软雅黑" pitchFamily="34" charset="-122"/>
                <a:ea typeface="微软雅黑" pitchFamily="34" charset="-122"/>
                <a:sym typeface="微软雅黑" pitchFamily="34" charset="-122"/>
              </a:rPr>
              <a:t>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spd="med">
    <p:newsfla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7170"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7171"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3</a:t>
              </a:r>
              <a:r>
                <a:rPr lang="zh-CN" altLang="en-US" sz="1600">
                  <a:solidFill>
                    <a:schemeClr val="hlink"/>
                  </a:solidFill>
                  <a:latin typeface="微软雅黑" pitchFamily="34" charset="-122"/>
                  <a:ea typeface="微软雅黑" pitchFamily="34" charset="-122"/>
                  <a:sym typeface="微软雅黑" pitchFamily="34" charset="-122"/>
                </a:rPr>
                <a:t>5分钟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7173"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7174"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6" name="图示 5"/>
          <p:cNvGraphicFramePr/>
          <p:nvPr>
            <p:extLst>
              <p:ext uri="{D42A27DB-BD31-4B8C-83A1-F6EECF244321}">
                <p14:modId xmlns:p14="http://schemas.microsoft.com/office/powerpoint/2010/main" xmlns="" val="2128791432"/>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64959907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回顾数据库直接连接：</a:t>
            </a:r>
            <a:endParaRPr lang="en-US" altLang="zh-CN" sz="2400" dirty="0">
              <a:latin typeface="Arial" pitchFamily="34" charset="0"/>
              <a:ea typeface="黑体" pitchFamily="49" charset="-122"/>
            </a:endParaRPr>
          </a:p>
          <a:p>
            <a:pPr lvl="1">
              <a:spcBef>
                <a:spcPct val="20000"/>
              </a:spcBef>
              <a:buClr>
                <a:schemeClr val="tx2"/>
              </a:buClr>
              <a:buSzPct val="80000"/>
            </a:pPr>
            <a:r>
              <a:rPr lang="en-US" altLang="zh-CN" sz="2400" dirty="0"/>
              <a:t>JDBC </a:t>
            </a:r>
            <a:r>
              <a:rPr lang="zh-CN" altLang="en-US" sz="2400" dirty="0"/>
              <a:t>可做三件事：与数据库建立连接、执行</a:t>
            </a:r>
            <a:r>
              <a:rPr lang="en-US" altLang="zh-CN" sz="2400" dirty="0"/>
              <a:t>SQL </a:t>
            </a:r>
            <a:r>
              <a:rPr lang="zh-CN" altLang="en-US" sz="2400" dirty="0"/>
              <a:t>语句、处理结果。</a:t>
            </a:r>
            <a:endParaRPr lang="en-US" altLang="zh-CN" sz="2400" dirty="0"/>
          </a:p>
          <a:p>
            <a:pPr lvl="1">
              <a:spcBef>
                <a:spcPct val="20000"/>
              </a:spcBef>
              <a:buClr>
                <a:schemeClr val="tx2"/>
              </a:buClr>
              <a:buSzPct val="80000"/>
            </a:pPr>
            <a:endParaRPr lang="zh-CN" altLang="en-US" dirty="0"/>
          </a:p>
          <a:p>
            <a:pPr lvl="1">
              <a:spcBef>
                <a:spcPct val="20000"/>
              </a:spcBef>
              <a:buClr>
                <a:schemeClr val="tx2"/>
              </a:buClr>
              <a:buSzPct val="80000"/>
            </a:pPr>
            <a:r>
              <a:rPr lang="en-US" altLang="zh-CN" dirty="0" err="1">
                <a:latin typeface="Arial" pitchFamily="34" charset="0"/>
                <a:ea typeface="黑体" pitchFamily="49" charset="-122"/>
              </a:rPr>
              <a:t>DriverManager</a:t>
            </a:r>
            <a:r>
              <a:rPr lang="en-US" altLang="zh-CN" dirty="0">
                <a:latin typeface="Arial" pitchFamily="34" charset="0"/>
                <a:ea typeface="黑体" pitchFamily="49" charset="-122"/>
              </a:rPr>
              <a:t> </a:t>
            </a:r>
            <a:r>
              <a:rPr lang="zh-CN" altLang="en-US" dirty="0">
                <a:latin typeface="Arial" pitchFamily="34" charset="0"/>
                <a:ea typeface="黑体" pitchFamily="49" charset="-122"/>
              </a:rPr>
              <a:t>：依据数据库的不同，管理</a:t>
            </a:r>
            <a:r>
              <a:rPr lang="en-US" altLang="zh-CN" dirty="0">
                <a:latin typeface="Arial" pitchFamily="34" charset="0"/>
                <a:ea typeface="黑体" pitchFamily="49" charset="-122"/>
              </a:rPr>
              <a:t>JDBC</a:t>
            </a:r>
            <a:r>
              <a:rPr lang="zh-CN" altLang="en-US" dirty="0">
                <a:latin typeface="Arial" pitchFamily="34" charset="0"/>
                <a:ea typeface="黑体" pitchFamily="49" charset="-122"/>
              </a:rPr>
              <a:t>驱动</a:t>
            </a:r>
          </a:p>
          <a:p>
            <a:pPr lvl="1">
              <a:spcBef>
                <a:spcPct val="20000"/>
              </a:spcBef>
              <a:buClr>
                <a:schemeClr val="tx2"/>
              </a:buClr>
              <a:buSzPct val="80000"/>
            </a:pPr>
            <a:r>
              <a:rPr lang="en-US" altLang="zh-CN" dirty="0">
                <a:latin typeface="Arial" pitchFamily="34" charset="0"/>
                <a:ea typeface="黑体" pitchFamily="49" charset="-122"/>
              </a:rPr>
              <a:t>Connection </a:t>
            </a:r>
            <a:r>
              <a:rPr lang="zh-CN" altLang="en-US" dirty="0">
                <a:latin typeface="Arial" pitchFamily="34" charset="0"/>
                <a:ea typeface="黑体" pitchFamily="49" charset="-122"/>
              </a:rPr>
              <a:t>：负责连接数据库并担任传送数据的任务  </a:t>
            </a:r>
          </a:p>
          <a:p>
            <a:pPr lvl="1">
              <a:spcBef>
                <a:spcPct val="20000"/>
              </a:spcBef>
              <a:buClr>
                <a:schemeClr val="tx2"/>
              </a:buClr>
              <a:buSzPct val="80000"/>
            </a:pPr>
            <a:r>
              <a:rPr lang="en-US" altLang="zh-CN" dirty="0">
                <a:latin typeface="Arial" pitchFamily="34" charset="0"/>
                <a:ea typeface="黑体" pitchFamily="49" charset="-122"/>
              </a:rPr>
              <a:t>Statement </a:t>
            </a:r>
            <a:r>
              <a:rPr lang="zh-CN" altLang="en-US" dirty="0">
                <a:latin typeface="Arial" pitchFamily="34" charset="0"/>
                <a:ea typeface="黑体" pitchFamily="49" charset="-122"/>
              </a:rPr>
              <a:t>：由 </a:t>
            </a:r>
            <a:r>
              <a:rPr lang="en-US" altLang="zh-CN" dirty="0">
                <a:latin typeface="Arial" pitchFamily="34" charset="0"/>
                <a:ea typeface="黑体" pitchFamily="49" charset="-122"/>
              </a:rPr>
              <a:t>Connection </a:t>
            </a:r>
            <a:r>
              <a:rPr lang="zh-CN" altLang="en-US" dirty="0">
                <a:latin typeface="Arial" pitchFamily="34" charset="0"/>
                <a:ea typeface="黑体" pitchFamily="49" charset="-122"/>
              </a:rPr>
              <a:t>产生、负责执行</a:t>
            </a:r>
            <a:r>
              <a:rPr lang="en-US" altLang="zh-CN" dirty="0">
                <a:latin typeface="Arial" pitchFamily="34" charset="0"/>
                <a:ea typeface="黑体" pitchFamily="49" charset="-122"/>
              </a:rPr>
              <a:t>SQL</a:t>
            </a:r>
            <a:r>
              <a:rPr lang="zh-CN" altLang="en-US" dirty="0">
                <a:latin typeface="Arial" pitchFamily="34" charset="0"/>
                <a:ea typeface="黑体" pitchFamily="49" charset="-122"/>
              </a:rPr>
              <a:t>语句</a:t>
            </a:r>
          </a:p>
          <a:p>
            <a:pPr lvl="1">
              <a:spcBef>
                <a:spcPct val="20000"/>
              </a:spcBef>
              <a:buClr>
                <a:schemeClr val="tx2"/>
              </a:buClr>
              <a:buSzPct val="80000"/>
            </a:pPr>
            <a:r>
              <a:rPr lang="en-US" altLang="zh-CN" dirty="0" err="1">
                <a:latin typeface="Arial" pitchFamily="34" charset="0"/>
                <a:ea typeface="黑体" pitchFamily="49" charset="-122"/>
              </a:rPr>
              <a:t>ResultSet</a:t>
            </a:r>
            <a:r>
              <a:rPr lang="zh-CN" altLang="en-US" dirty="0">
                <a:latin typeface="Arial" pitchFamily="34" charset="0"/>
                <a:ea typeface="黑体" pitchFamily="49" charset="-122"/>
              </a:rPr>
              <a:t>：负责保存</a:t>
            </a:r>
            <a:r>
              <a:rPr lang="en-US" altLang="zh-CN" dirty="0">
                <a:latin typeface="Arial" pitchFamily="34" charset="0"/>
                <a:ea typeface="黑体" pitchFamily="49" charset="-122"/>
              </a:rPr>
              <a:t>Statement</a:t>
            </a:r>
            <a:r>
              <a:rPr lang="zh-CN" altLang="en-US" dirty="0">
                <a:latin typeface="Arial" pitchFamily="34" charset="0"/>
                <a:ea typeface="黑体" pitchFamily="49" charset="-122"/>
              </a:rPr>
              <a:t>执行后所产生的查询结果</a:t>
            </a:r>
          </a:p>
          <a:p>
            <a:pPr lvl="1">
              <a:spcBef>
                <a:spcPct val="20000"/>
              </a:spcBef>
              <a:buClr>
                <a:schemeClr val="tx2"/>
              </a:buClr>
              <a:buSzPct val="80000"/>
            </a:pPr>
            <a:endParaRPr lang="zh-CN" altLang="en-US" sz="2400" dirty="0">
              <a:latin typeface="Arial" pitchFamily="34" charset="0"/>
              <a:ea typeface="黑体" pitchFamily="49" charset="-122"/>
            </a:endParaRPr>
          </a:p>
        </p:txBody>
      </p:sp>
    </p:spTree>
    <p:extLst>
      <p:ext uri="{BB962C8B-B14F-4D97-AF65-F5344CB8AC3E}">
        <p14:creationId xmlns:p14="http://schemas.microsoft.com/office/powerpoint/2010/main" xmlns="" val="2694745169"/>
      </p:ext>
    </p:extLst>
  </p:cSld>
  <p:clrMapOvr>
    <a:masterClrMapping/>
  </p:clrMapOvr>
  <p:transition spd="med">
    <p:newsfla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使用数据直接连接的缺点：</a:t>
            </a:r>
            <a:endParaRPr lang="en-US" altLang="zh-CN" sz="2400" dirty="0">
              <a:latin typeface="Arial" pitchFamily="34" charset="0"/>
              <a:ea typeface="黑体" pitchFamily="49" charset="-122"/>
            </a:endParaRP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在某一时刻连接必须服务于一个用户，以免造成事务冲突</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来自不同用户的请求（都使用了同一个连接）对相同的事务进行操作，如果一个请求试图回滚，那么所有使用相同连接的数据库操作都要被回滚。</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创建连接需要耗费时间</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创建一个连接大概需要</a:t>
            </a:r>
            <a:r>
              <a:rPr lang="en-US" altLang="zh-CN" sz="2000" dirty="0">
                <a:latin typeface="Arial" pitchFamily="34" charset="0"/>
                <a:ea typeface="黑体" pitchFamily="49" charset="-122"/>
              </a:rPr>
              <a:t>1-2</a:t>
            </a:r>
            <a:r>
              <a:rPr lang="zh-CN" altLang="en-US" sz="2000" dirty="0">
                <a:latin typeface="Arial" pitchFamily="34" charset="0"/>
                <a:ea typeface="黑体" pitchFamily="49" charset="-122"/>
              </a:rPr>
              <a:t>秒的时间。</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保持连接打开状态的代价很大</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尤其是在系统资源（例如内存）方面。</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数据库产品的许可证都按照同时打开的连接数目来收费。</a:t>
            </a:r>
          </a:p>
          <a:p>
            <a:pPr marL="800100" lvl="1" indent="-342900">
              <a:spcBef>
                <a:spcPct val="20000"/>
              </a:spcBef>
              <a:buClr>
                <a:schemeClr val="tx2"/>
              </a:buClr>
              <a:buSzPct val="80000"/>
              <a:buFont typeface="Wingdings" panose="05000000000000000000" pitchFamily="2" charset="2"/>
              <a:buChar char="u"/>
            </a:pPr>
            <a:endParaRPr lang="zh-CN" altLang="en-US" sz="2400" dirty="0">
              <a:latin typeface="Arial" pitchFamily="34" charset="0"/>
              <a:ea typeface="黑体" pitchFamily="49" charset="-122"/>
            </a:endParaRPr>
          </a:p>
        </p:txBody>
      </p:sp>
    </p:spTree>
    <p:extLst>
      <p:ext uri="{BB962C8B-B14F-4D97-AF65-F5344CB8AC3E}">
        <p14:creationId xmlns:p14="http://schemas.microsoft.com/office/powerpoint/2010/main" xmlns="" val="2407157651"/>
      </p:ext>
    </p:extLst>
  </p:cSld>
  <p:clrMapOvr>
    <a:masterClrMapping/>
  </p:clrMapOvr>
  <p:transition spd="med">
    <p:newsfla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000" dirty="0">
                <a:latin typeface="Arial" pitchFamily="34" charset="0"/>
                <a:ea typeface="黑体" pitchFamily="49" charset="-122"/>
              </a:rPr>
              <a:t>什么是数据库连接池</a:t>
            </a:r>
          </a:p>
          <a:p>
            <a:pPr lvl="1">
              <a:spcBef>
                <a:spcPct val="20000"/>
              </a:spcBef>
              <a:buClr>
                <a:schemeClr val="tx2"/>
              </a:buClr>
              <a:buSzPct val="80000"/>
            </a:pPr>
            <a:r>
              <a:rPr lang="zh-CN" altLang="en-US" sz="2000" dirty="0">
                <a:latin typeface="Arial" pitchFamily="34" charset="0"/>
                <a:ea typeface="黑体" pitchFamily="49" charset="-122"/>
              </a:rPr>
              <a:t>数据库连接池：</a:t>
            </a:r>
            <a:r>
              <a:rPr lang="en-US" altLang="zh-CN" sz="2000" dirty="0">
                <a:latin typeface="Arial" pitchFamily="34" charset="0"/>
                <a:ea typeface="黑体" pitchFamily="49" charset="-122"/>
              </a:rPr>
              <a:t>Connection pooling</a:t>
            </a:r>
            <a:r>
              <a:rPr lang="zh-CN" altLang="en-US" sz="2000" dirty="0">
                <a:latin typeface="Arial" pitchFamily="34" charset="0"/>
                <a:ea typeface="黑体" pitchFamily="49" charset="-122"/>
              </a:rPr>
              <a:t>，它是程序启动时建立足够的数据库连接，并将这些连接组成一个连接池，由程序动态地对池中的连接进行申请，使用，释放。</a:t>
            </a:r>
            <a:endParaRPr lang="en-US" altLang="zh-CN" sz="2000" dirty="0">
              <a:latin typeface="Arial" pitchFamily="34" charset="0"/>
              <a:ea typeface="黑体" pitchFamily="49" charset="-122"/>
            </a:endParaRPr>
          </a:p>
          <a:p>
            <a:pPr lvl="1">
              <a:spcBef>
                <a:spcPct val="20000"/>
              </a:spcBef>
              <a:buClr>
                <a:schemeClr val="tx2"/>
              </a:buClr>
              <a:buSzPct val="80000"/>
            </a:pPr>
            <a:r>
              <a:rPr lang="zh-CN" altLang="en-US" sz="2000" dirty="0">
                <a:latin typeface="Arial" pitchFamily="34" charset="0"/>
                <a:ea typeface="黑体" pitchFamily="49" charset="-122"/>
              </a:rPr>
              <a:t> </a:t>
            </a:r>
          </a:p>
          <a:p>
            <a:pPr lvl="1">
              <a:spcBef>
                <a:spcPct val="20000"/>
              </a:spcBef>
              <a:buClr>
                <a:schemeClr val="tx2"/>
              </a:buClr>
              <a:buSzPct val="80000"/>
            </a:pPr>
            <a:r>
              <a:rPr lang="zh-CN" altLang="en-US" sz="2400" dirty="0">
                <a:latin typeface="Arial" pitchFamily="34" charset="0"/>
                <a:ea typeface="黑体" pitchFamily="49" charset="-122"/>
              </a:rPr>
              <a:t>数据库连接池运行机制：</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从连接池获取或创建可用连接；</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使用完毕之后，把连接返还给连接池；</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在系统关闭前，断开所有连接并释放连接占用的系统资源；</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还能够处理无效连接（原来登记为可用的连接，由于某种原因不再可用，如超时，通讯问题），并能够限制连接池中的连接总数不低于某个预定值和不超过某个预定值</a:t>
            </a:r>
            <a:r>
              <a:rPr lang="en-US" altLang="zh-CN" sz="2100" dirty="0">
                <a:latin typeface="Arial" pitchFamily="34" charset="0"/>
                <a:ea typeface="黑体" pitchFamily="49" charset="-122"/>
              </a:rPr>
              <a:t>;</a:t>
            </a:r>
          </a:p>
          <a:p>
            <a:pPr marL="800100" lvl="1" indent="-342900">
              <a:spcBef>
                <a:spcPct val="20000"/>
              </a:spcBef>
              <a:buClr>
                <a:schemeClr val="tx2"/>
              </a:buClr>
              <a:buSzPct val="80000"/>
              <a:buFont typeface="Wingdings" panose="05000000000000000000" pitchFamily="2" charset="2"/>
              <a:buChar char="u"/>
            </a:pPr>
            <a:endParaRPr lang="zh-CN" altLang="en-US" sz="2400" dirty="0">
              <a:latin typeface="Arial" pitchFamily="34" charset="0"/>
              <a:ea typeface="黑体" pitchFamily="49" charset="-122"/>
            </a:endParaRPr>
          </a:p>
        </p:txBody>
      </p:sp>
      <p:pic>
        <p:nvPicPr>
          <p:cNvPr id="4" name="Picture 4" descr="数据库连接"/>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31640" y="3319736"/>
            <a:ext cx="6769100" cy="324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69675697"/>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连接池的应如下</a:t>
            </a:r>
            <a:r>
              <a:rPr lang="en-US" altLang="zh-CN" sz="2400" dirty="0">
                <a:latin typeface="Arial" pitchFamily="34" charset="0"/>
                <a:ea typeface="黑体" pitchFamily="49" charset="-122"/>
              </a:rPr>
              <a:t>:</a:t>
            </a:r>
          </a:p>
          <a:p>
            <a:pPr lvl="1">
              <a:spcBef>
                <a:spcPct val="20000"/>
              </a:spcBef>
              <a:buClr>
                <a:schemeClr val="tx2"/>
              </a:buClr>
              <a:buSzPct val="80000"/>
            </a:pPr>
            <a:r>
              <a:rPr lang="zh-CN" altLang="en-US" sz="2400" dirty="0">
                <a:latin typeface="Arial" pitchFamily="34" charset="0"/>
                <a:ea typeface="黑体" pitchFamily="49" charset="-122"/>
              </a:rPr>
              <a:t>示例代码</a:t>
            </a:r>
            <a:r>
              <a:rPr lang="en-US" altLang="zh-CN" sz="2400" dirty="0">
                <a:latin typeface="Arial" pitchFamily="34" charset="0"/>
                <a:ea typeface="黑体" pitchFamily="49" charset="-122"/>
              </a:rPr>
              <a:t>:</a:t>
            </a: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4" name="AutoShape 9"/>
          <p:cNvSpPr>
            <a:spLocks noChangeArrowheads="1"/>
          </p:cNvSpPr>
          <p:nvPr/>
        </p:nvSpPr>
        <p:spPr bwMode="auto">
          <a:xfrm>
            <a:off x="827584" y="1884885"/>
            <a:ext cx="6552728" cy="49722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r>
              <a:rPr lang="en-US" altLang="zh-CN" sz="1400" dirty="0"/>
              <a:t>…</a:t>
            </a:r>
            <a:endParaRPr lang="zh-CN" altLang="en-US" sz="1400" dirty="0"/>
          </a:p>
          <a:p>
            <a:r>
              <a:rPr lang="en-US" altLang="zh-CN" sz="1400" b="1" dirty="0"/>
              <a:t>public class </a:t>
            </a:r>
            <a:r>
              <a:rPr lang="en-US" altLang="zh-CN" sz="1400" b="1" dirty="0" err="1"/>
              <a:t>ConPool</a:t>
            </a:r>
            <a:r>
              <a:rPr lang="en-US" altLang="zh-CN" sz="1400" b="1" dirty="0"/>
              <a:t> {</a:t>
            </a:r>
            <a:endParaRPr lang="zh-CN" altLang="en-US" sz="1400" dirty="0"/>
          </a:p>
          <a:p>
            <a:r>
              <a:rPr lang="en-US" altLang="zh-CN" sz="1400" b="1" dirty="0"/>
              <a:t>private static </a:t>
            </a:r>
            <a:r>
              <a:rPr lang="en-US" altLang="zh-CN" sz="1400" b="1" dirty="0" err="1"/>
              <a:t>BasicDataSource</a:t>
            </a:r>
            <a:r>
              <a:rPr lang="en-US" altLang="zh-CN" sz="1400" b="1" dirty="0"/>
              <a:t> </a:t>
            </a:r>
            <a:r>
              <a:rPr lang="en-US" altLang="zh-CN" sz="1400" b="1" i="1" dirty="0" err="1"/>
              <a:t>dbs</a:t>
            </a:r>
            <a:r>
              <a:rPr lang="en-US" altLang="zh-CN" sz="1400" b="1" i="1" dirty="0"/>
              <a:t> = null;</a:t>
            </a:r>
          </a:p>
          <a:p>
            <a:r>
              <a:rPr lang="en-US" altLang="zh-CN" sz="1400" b="1" dirty="0"/>
              <a:t>private static </a:t>
            </a:r>
            <a:r>
              <a:rPr lang="en-US" altLang="zh-CN" sz="1400" b="1" dirty="0" err="1"/>
              <a:t>ConnectionFactory</a:t>
            </a:r>
            <a:r>
              <a:rPr lang="en-US" altLang="zh-CN" sz="1400" b="1" dirty="0"/>
              <a:t> </a:t>
            </a:r>
            <a:r>
              <a:rPr lang="en-US" altLang="zh-CN" sz="1400" b="1" i="1" dirty="0" err="1"/>
              <a:t>cf</a:t>
            </a:r>
            <a:r>
              <a:rPr lang="en-US" altLang="zh-CN" sz="1400" b="1" i="1" dirty="0"/>
              <a:t> = null;</a:t>
            </a:r>
          </a:p>
          <a:p>
            <a:r>
              <a:rPr lang="en-US" altLang="zh-CN" sz="1400" b="1" dirty="0"/>
              <a:t>static {</a:t>
            </a:r>
          </a:p>
          <a:p>
            <a:r>
              <a:rPr lang="en-US" altLang="zh-CN" sz="1400" i="1" dirty="0" err="1"/>
              <a:t>dbs</a:t>
            </a:r>
            <a:r>
              <a:rPr lang="en-US" altLang="zh-CN" sz="1400" i="1" dirty="0"/>
              <a:t> = </a:t>
            </a:r>
            <a:r>
              <a:rPr lang="en-US" altLang="zh-CN" sz="1400" b="1" i="1" dirty="0"/>
              <a:t>new </a:t>
            </a:r>
            <a:r>
              <a:rPr lang="en-US" altLang="zh-CN" sz="1400" b="1" i="1" dirty="0" err="1"/>
              <a:t>BasicDataSource</a:t>
            </a:r>
            <a:r>
              <a:rPr lang="en-US" altLang="zh-CN" sz="1400" b="1" i="1" dirty="0"/>
              <a:t>();</a:t>
            </a:r>
          </a:p>
          <a:p>
            <a:r>
              <a:rPr lang="en-US" altLang="zh-CN" sz="1400" i="1" dirty="0" err="1"/>
              <a:t>dbs.setDriverClassName</a:t>
            </a:r>
            <a:r>
              <a:rPr lang="en-US" altLang="zh-CN" sz="1400" i="1" dirty="0"/>
              <a:t>("</a:t>
            </a:r>
            <a:r>
              <a:rPr lang="en-US" altLang="zh-CN" sz="1400" i="1" dirty="0" err="1"/>
              <a:t>com.mysql.jdbc.Driver</a:t>
            </a:r>
            <a:r>
              <a:rPr lang="en-US" altLang="zh-CN" sz="1400" i="1" dirty="0"/>
              <a:t>");</a:t>
            </a:r>
          </a:p>
          <a:p>
            <a:r>
              <a:rPr lang="en-US" altLang="zh-CN" sz="1400" i="1" dirty="0" err="1"/>
              <a:t>dbs.setUrl</a:t>
            </a:r>
            <a:r>
              <a:rPr lang="en-US" altLang="zh-CN" sz="1400" i="1" dirty="0"/>
              <a:t>("</a:t>
            </a:r>
            <a:r>
              <a:rPr lang="en-US" altLang="zh-CN" sz="1400" i="1" dirty="0" err="1"/>
              <a:t>jdbc:mysql</a:t>
            </a:r>
            <a:r>
              <a:rPr lang="en-US" altLang="zh-CN" sz="1400" i="1" dirty="0"/>
              <a:t>://localhost:3306/</a:t>
            </a:r>
            <a:r>
              <a:rPr lang="en-US" altLang="zh-CN" sz="1400" i="1" dirty="0" err="1"/>
              <a:t>tmall</a:t>
            </a:r>
            <a:r>
              <a:rPr lang="en-US" altLang="zh-CN" sz="1400" i="1" dirty="0"/>
              <a:t>");</a:t>
            </a:r>
          </a:p>
          <a:p>
            <a:r>
              <a:rPr lang="en-US" altLang="zh-CN" sz="1400" i="1" dirty="0" err="1"/>
              <a:t>dbs.setInitialSize</a:t>
            </a:r>
            <a:r>
              <a:rPr lang="en-US" altLang="zh-CN" sz="1400" i="1" dirty="0"/>
              <a:t>(10);</a:t>
            </a:r>
          </a:p>
          <a:p>
            <a:r>
              <a:rPr lang="en-US" altLang="zh-CN" sz="1400" i="1" dirty="0" err="1"/>
              <a:t>dbs.setMaxActive</a:t>
            </a:r>
            <a:r>
              <a:rPr lang="en-US" altLang="zh-CN" sz="1400" i="1" dirty="0"/>
              <a:t>(4);</a:t>
            </a:r>
          </a:p>
          <a:p>
            <a:r>
              <a:rPr lang="en-US" altLang="zh-CN" sz="1400" i="1" dirty="0" err="1"/>
              <a:t>dbs.setMaxWait</a:t>
            </a:r>
            <a:r>
              <a:rPr lang="en-US" altLang="zh-CN" sz="1400" i="1" dirty="0"/>
              <a:t>(5000);</a:t>
            </a:r>
          </a:p>
          <a:p>
            <a:r>
              <a:rPr lang="en-US" altLang="zh-CN" sz="1400" i="1" dirty="0" err="1"/>
              <a:t>dbs.setUsername</a:t>
            </a:r>
            <a:r>
              <a:rPr lang="en-US" altLang="zh-CN" sz="1400" i="1" dirty="0"/>
              <a:t>("root");</a:t>
            </a:r>
          </a:p>
          <a:p>
            <a:r>
              <a:rPr lang="en-US" altLang="zh-CN" sz="1400" i="1" dirty="0" err="1"/>
              <a:t>dbs.setPassword</a:t>
            </a:r>
            <a:r>
              <a:rPr lang="en-US" altLang="zh-CN" sz="1400" i="1" dirty="0"/>
              <a:t>("root");</a:t>
            </a:r>
          </a:p>
          <a:p>
            <a:r>
              <a:rPr lang="en-US" altLang="zh-CN" sz="1400" i="1" dirty="0" err="1"/>
              <a:t>cf</a:t>
            </a:r>
            <a:r>
              <a:rPr lang="en-US" altLang="zh-CN" sz="1400" i="1" dirty="0"/>
              <a:t> = </a:t>
            </a:r>
            <a:r>
              <a:rPr lang="en-US" altLang="zh-CN" sz="1400" b="1" i="1" dirty="0"/>
              <a:t>new </a:t>
            </a:r>
            <a:r>
              <a:rPr lang="en-US" altLang="zh-CN" sz="1400" b="1" i="1" dirty="0" err="1"/>
              <a:t>DataSourceConnectionFactory</a:t>
            </a:r>
            <a:r>
              <a:rPr lang="en-US" altLang="zh-CN" sz="1400" b="1" i="1" dirty="0"/>
              <a:t>(</a:t>
            </a:r>
            <a:r>
              <a:rPr lang="en-US" altLang="zh-CN" sz="1400" b="1" i="1" dirty="0" err="1"/>
              <a:t>dbs</a:t>
            </a:r>
            <a:r>
              <a:rPr lang="en-US" altLang="zh-CN" sz="1400" b="1" i="1" dirty="0"/>
              <a:t>);</a:t>
            </a:r>
          </a:p>
          <a:p>
            <a:r>
              <a:rPr lang="en-US" altLang="zh-CN" sz="1400" dirty="0"/>
              <a:t>}</a:t>
            </a:r>
          </a:p>
          <a:p>
            <a:endParaRPr lang="zh-CN" altLang="en-US" sz="1400" dirty="0"/>
          </a:p>
          <a:p>
            <a:r>
              <a:rPr lang="en-US" altLang="zh-CN" sz="1400" b="1" dirty="0"/>
              <a:t>public static Connection </a:t>
            </a:r>
            <a:r>
              <a:rPr lang="en-US" altLang="zh-CN" sz="1400" b="1" dirty="0" err="1"/>
              <a:t>getConnection</a:t>
            </a:r>
            <a:r>
              <a:rPr lang="en-US" altLang="zh-CN" sz="1400" b="1" dirty="0"/>
              <a:t>() throws </a:t>
            </a:r>
            <a:r>
              <a:rPr lang="en-US" altLang="zh-CN" sz="1400" b="1" dirty="0" err="1"/>
              <a:t>SQLException</a:t>
            </a:r>
            <a:r>
              <a:rPr lang="en-US" altLang="zh-CN" sz="1400" b="1" dirty="0"/>
              <a:t>{</a:t>
            </a:r>
          </a:p>
          <a:p>
            <a:r>
              <a:rPr lang="en-US" altLang="zh-CN" sz="1400" b="1" dirty="0"/>
              <a:t>return </a:t>
            </a:r>
            <a:r>
              <a:rPr lang="en-US" altLang="zh-CN" sz="1400" b="1" i="1" dirty="0" err="1"/>
              <a:t>cf.createConnection</a:t>
            </a:r>
            <a:r>
              <a:rPr lang="en-US" altLang="zh-CN" sz="1400" b="1" i="1" dirty="0"/>
              <a:t>();</a:t>
            </a:r>
          </a:p>
          <a:p>
            <a:r>
              <a:rPr lang="en-US" altLang="zh-CN" sz="1400" dirty="0"/>
              <a:t>}</a:t>
            </a:r>
          </a:p>
          <a:p>
            <a:r>
              <a:rPr lang="en-US" altLang="zh-CN" sz="1400" dirty="0"/>
              <a:t>….</a:t>
            </a:r>
          </a:p>
          <a:p>
            <a:r>
              <a:rPr lang="en-US" altLang="zh-CN" sz="1400" dirty="0"/>
              <a:t>}</a:t>
            </a:r>
          </a:p>
          <a:p>
            <a:endParaRPr lang="en-US" altLang="zh-CN" sz="1400" dirty="0">
              <a:latin typeface="Arial" pitchFamily="34" charset="0"/>
            </a:endParaRPr>
          </a:p>
        </p:txBody>
      </p:sp>
    </p:spTree>
    <p:extLst>
      <p:ext uri="{BB962C8B-B14F-4D97-AF65-F5344CB8AC3E}">
        <p14:creationId xmlns:p14="http://schemas.microsoft.com/office/powerpoint/2010/main" xmlns="" val="1460664770"/>
      </p:ext>
    </p:extLst>
  </p:cSld>
  <p:clrMapOvr>
    <a:masterClrMapping/>
  </p:clrMapOvr>
  <p:transition spd="med">
    <p:newsfla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使用配置完成连接池的创建：</a:t>
            </a:r>
            <a:endParaRPr lang="en-US" altLang="zh-CN" sz="2400" dirty="0">
              <a:latin typeface="Arial" pitchFamily="34" charset="0"/>
              <a:ea typeface="黑体" pitchFamily="49" charset="-122"/>
            </a:endParaRPr>
          </a:p>
          <a:p>
            <a:pPr lvl="1">
              <a:spcBef>
                <a:spcPct val="20000"/>
              </a:spcBef>
              <a:buClr>
                <a:schemeClr val="tx2"/>
              </a:buClr>
              <a:buSzPct val="80000"/>
            </a:pPr>
            <a:r>
              <a:rPr lang="zh-CN" altLang="en-US" sz="2400" dirty="0">
                <a:latin typeface="Arial" pitchFamily="34" charset="0"/>
                <a:ea typeface="黑体" pitchFamily="49" charset="-122"/>
              </a:rPr>
              <a:t>第一步：加载驱动包</a:t>
            </a:r>
            <a:r>
              <a:rPr lang="en-US" altLang="zh-CN" sz="2400" dirty="0">
                <a:latin typeface="Arial" pitchFamily="34" charset="0"/>
                <a:ea typeface="黑体" pitchFamily="49" charset="-122"/>
              </a:rPr>
              <a:t>commons-dbcp-1.2.2.jar</a:t>
            </a:r>
          </a:p>
          <a:p>
            <a:pPr lvl="1">
              <a:spcBef>
                <a:spcPct val="20000"/>
              </a:spcBef>
              <a:buClr>
                <a:schemeClr val="tx2"/>
              </a:buClr>
              <a:buSzPct val="80000"/>
            </a:pPr>
            <a:r>
              <a:rPr lang="en-US" altLang="zh-CN" sz="2400" dirty="0">
                <a:latin typeface="Arial" pitchFamily="34" charset="0"/>
                <a:ea typeface="黑体" pitchFamily="49" charset="-122"/>
              </a:rPr>
              <a:t>                                 commons-pool.jar</a:t>
            </a:r>
          </a:p>
          <a:p>
            <a:pPr lvl="1">
              <a:spcBef>
                <a:spcPct val="20000"/>
              </a:spcBef>
              <a:buClr>
                <a:schemeClr val="tx2"/>
              </a:buClr>
              <a:buSzPct val="80000"/>
            </a:pPr>
            <a:r>
              <a:rPr lang="zh-CN" altLang="en-US" sz="2400" dirty="0">
                <a:latin typeface="Arial" pitchFamily="34" charset="0"/>
                <a:ea typeface="黑体" pitchFamily="49" charset="-122"/>
              </a:rPr>
              <a:t>第二步：配置</a:t>
            </a:r>
            <a:r>
              <a:rPr lang="en-US" altLang="zh-CN" sz="2400" dirty="0">
                <a:latin typeface="Arial" pitchFamily="34" charset="0"/>
                <a:ea typeface="黑体" pitchFamily="49" charset="-122"/>
              </a:rPr>
              <a:t>tomcat</a:t>
            </a:r>
            <a:r>
              <a:rPr lang="zh-CN" altLang="en-US" sz="2400" dirty="0">
                <a:latin typeface="Arial" pitchFamily="34" charset="0"/>
                <a:ea typeface="黑体" pitchFamily="49" charset="-122"/>
              </a:rPr>
              <a:t>连接池</a:t>
            </a:r>
            <a:endParaRPr lang="en-US" altLang="zh-CN" sz="2400" dirty="0">
              <a:latin typeface="Arial" pitchFamily="34" charset="0"/>
              <a:ea typeface="黑体" pitchFamily="49" charset="-122"/>
            </a:endParaRPr>
          </a:p>
          <a:p>
            <a:pPr lvl="1">
              <a:spcBef>
                <a:spcPct val="20000"/>
              </a:spcBef>
              <a:buClr>
                <a:schemeClr val="tx2"/>
              </a:buClr>
              <a:buSzPct val="80000"/>
            </a:pPr>
            <a:r>
              <a:rPr lang="zh-CN" altLang="en-US" sz="2400" dirty="0">
                <a:latin typeface="Arial" pitchFamily="34" charset="0"/>
                <a:ea typeface="黑体" pitchFamily="49" charset="-122"/>
              </a:rPr>
              <a:t>在</a:t>
            </a:r>
            <a:r>
              <a:rPr lang="en-US" altLang="zh-CN" sz="2400" dirty="0">
                <a:latin typeface="Arial" pitchFamily="34" charset="0"/>
                <a:ea typeface="黑体" pitchFamily="49" charset="-122"/>
              </a:rPr>
              <a:t>WEB-INF</a:t>
            </a:r>
            <a:r>
              <a:rPr lang="zh-CN" altLang="en-US" sz="2400" dirty="0">
                <a:latin typeface="Arial" pitchFamily="34" charset="0"/>
                <a:ea typeface="黑体" pitchFamily="49" charset="-122"/>
              </a:rPr>
              <a:t>下创建</a:t>
            </a:r>
            <a:r>
              <a:rPr lang="en-US" altLang="zh-CN" sz="2400" dirty="0" err="1">
                <a:latin typeface="Arial" pitchFamily="34" charset="0"/>
                <a:ea typeface="黑体" pitchFamily="49" charset="-122"/>
              </a:rPr>
              <a:t>Context.Xml</a:t>
            </a:r>
            <a:r>
              <a:rPr lang="en-US" altLang="zh-CN" sz="2400" dirty="0">
                <a:latin typeface="Arial" pitchFamily="34" charset="0"/>
                <a:ea typeface="黑体" pitchFamily="49" charset="-122"/>
              </a:rPr>
              <a:t>:</a:t>
            </a: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r>
              <a:rPr lang="en-US" altLang="zh-CN" sz="2400" dirty="0">
                <a:latin typeface="Arial" pitchFamily="34" charset="0"/>
                <a:ea typeface="黑体" pitchFamily="49" charset="-122"/>
              </a:rPr>
              <a:t>           </a:t>
            </a:r>
            <a:endParaRPr lang="zh-CN" altLang="en-US" sz="2400" dirty="0">
              <a:latin typeface="Arial" pitchFamily="34" charset="0"/>
              <a:ea typeface="黑体" pitchFamily="49"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71600" y="3356992"/>
            <a:ext cx="6696075" cy="2971800"/>
          </a:xfrm>
          <a:prstGeom prst="rect">
            <a:avLst/>
          </a:prstGeom>
        </p:spPr>
      </p:pic>
    </p:spTree>
    <p:extLst>
      <p:ext uri="{BB962C8B-B14F-4D97-AF65-F5344CB8AC3E}">
        <p14:creationId xmlns:p14="http://schemas.microsoft.com/office/powerpoint/2010/main" xmlns="" val="3528812094"/>
      </p:ext>
    </p:extLst>
  </p:cSld>
  <p:clrMapOvr>
    <a:masterClrMapping/>
  </p:clrMapOvr>
  <p:transition spd="med">
    <p:newsfla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2" name="文本框 1"/>
          <p:cNvSpPr txBox="1"/>
          <p:nvPr/>
        </p:nvSpPr>
        <p:spPr>
          <a:xfrm>
            <a:off x="611560" y="1196752"/>
            <a:ext cx="7920880" cy="923330"/>
          </a:xfrm>
          <a:prstGeom prst="rect">
            <a:avLst/>
          </a:prstGeom>
          <a:noFill/>
        </p:spPr>
        <p:txBody>
          <a:bodyPr wrap="square" rtlCol="0">
            <a:spAutoFit/>
          </a:bodyPr>
          <a:lstStyle/>
          <a:p>
            <a:r>
              <a:rPr lang="zh-CN" altLang="en-US" dirty="0"/>
              <a:t>第三步：在</a:t>
            </a:r>
            <a:r>
              <a:rPr lang="en-US" altLang="zh-CN" dirty="0"/>
              <a:t>web.xml</a:t>
            </a:r>
            <a:r>
              <a:rPr lang="zh-CN" altLang="en-US" dirty="0"/>
              <a:t>下配置</a:t>
            </a:r>
            <a:endParaRPr lang="en-US" altLang="zh-CN" dirty="0"/>
          </a:p>
          <a:p>
            <a:endParaRPr lang="en-US" altLang="zh-CN" dirty="0"/>
          </a:p>
          <a:p>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9592" y="1891481"/>
            <a:ext cx="6372225" cy="2257425"/>
          </a:xfrm>
          <a:prstGeom prst="rect">
            <a:avLst/>
          </a:prstGeom>
        </p:spPr>
      </p:pic>
    </p:spTree>
    <p:extLst>
      <p:ext uri="{BB962C8B-B14F-4D97-AF65-F5344CB8AC3E}">
        <p14:creationId xmlns:p14="http://schemas.microsoft.com/office/powerpoint/2010/main" xmlns="" val="1514478094"/>
      </p:ext>
    </p:extLst>
  </p:cSld>
  <p:clrMapOvr>
    <a:masterClrMapping/>
  </p:clrMapOvr>
  <p:transition spd="med">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Grp="1" noChangeArrowheads="1"/>
          </p:cNvSpPr>
          <p:nvPr>
            <p:ph type="title" idx="4294967295"/>
          </p:nvPr>
        </p:nvSpPr>
        <p:spPr>
          <a:xfrm>
            <a:off x="2268538" y="0"/>
            <a:ext cx="6875462" cy="765175"/>
          </a:xfrm>
        </p:spPr>
        <p:txBody>
          <a:bodyPr>
            <a:normAutofit fontScale="90000"/>
          </a:bodyPr>
          <a:lstStyle/>
          <a:p>
            <a:pPr algn="r"/>
            <a:r>
              <a:rPr lang="zh-CN" altLang="zh-CN" sz="2800" b="1" dirty="0">
                <a:latin typeface="黑体" panose="02010609060101010101" pitchFamily="49" charset="-122"/>
                <a:ea typeface="黑体" panose="02010609060101010101" pitchFamily="49" charset="-122"/>
              </a:rPr>
              <a:t>过滤器简介</a:t>
            </a:r>
            <a:r>
              <a:rPr lang="zh-CN" altLang="zh-CN" sz="2800" dirty="0">
                <a:latin typeface="黑体" panose="02010609060101010101" pitchFamily="49" charset="-122"/>
                <a:ea typeface="黑体" panose="02010609060101010101" pitchFamily="49" charset="-122"/>
              </a:rPr>
              <a:t> </a:t>
            </a:r>
          </a:p>
        </p:txBody>
      </p:sp>
      <p:sp>
        <p:nvSpPr>
          <p:cNvPr id="10" name="Rectangle 2"/>
          <p:cNvSpPr txBox="1">
            <a:spLocks noChangeArrowheads="1"/>
          </p:cNvSpPr>
          <p:nvPr/>
        </p:nvSpPr>
        <p:spPr bwMode="auto">
          <a:xfrm>
            <a:off x="300038" y="1304925"/>
            <a:ext cx="8505825" cy="2087563"/>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过滤器与</a:t>
            </a:r>
            <a:r>
              <a:rPr lang="en-US" altLang="zh-CN" sz="2000" b="1">
                <a:latin typeface="微软雅黑" pitchFamily="34" charset="-122"/>
                <a:ea typeface="微软雅黑" pitchFamily="34" charset="-122"/>
              </a:rPr>
              <a:t>Servlet</a:t>
            </a:r>
            <a:r>
              <a:rPr lang="zh-CN" altLang="zh-CN" sz="2000" b="1">
                <a:latin typeface="微软雅黑" pitchFamily="34" charset="-122"/>
                <a:ea typeface="微软雅黑" pitchFamily="34" charset="-122"/>
              </a:rPr>
              <a:t>的原理十分相似，但其具有拦截客户端浏览器请求的功能。 </a:t>
            </a:r>
          </a:p>
        </p:txBody>
      </p:sp>
      <p:pic>
        <p:nvPicPr>
          <p:cNvPr id="5" name="图片 4" descr="Snip20140430_15.png"/>
          <p:cNvPicPr>
            <a:picLocks noChangeAspect="1" noChangeArrowheads="1"/>
          </p:cNvPicPr>
          <p:nvPr/>
        </p:nvPicPr>
        <p:blipFill>
          <a:blip r:embed="rId2" cstate="print"/>
          <a:srcRect/>
          <a:stretch>
            <a:fillRect/>
          </a:stretch>
        </p:blipFill>
        <p:spPr bwMode="auto">
          <a:xfrm>
            <a:off x="1258888" y="2349500"/>
            <a:ext cx="6756400" cy="2584450"/>
          </a:xfrm>
          <a:prstGeom prst="rect">
            <a:avLst/>
          </a:prstGeom>
          <a:noFill/>
          <a:ln w="9525">
            <a:noFill/>
            <a:miter lim="800000"/>
            <a:headEnd/>
            <a:tailEnd/>
          </a:ln>
        </p:spPr>
      </p:pic>
      <p:grpSp>
        <p:nvGrpSpPr>
          <p:cNvPr id="2" name="组 11"/>
          <p:cNvGrpSpPr>
            <a:grpSpLocks/>
          </p:cNvGrpSpPr>
          <p:nvPr/>
        </p:nvGrpSpPr>
        <p:grpSpPr bwMode="auto">
          <a:xfrm>
            <a:off x="431800" y="4837113"/>
            <a:ext cx="8385175" cy="1397000"/>
            <a:chOff x="431944" y="4836288"/>
            <a:chExt cx="8385485" cy="1397960"/>
          </a:xfrm>
        </p:grpSpPr>
        <p:pic>
          <p:nvPicPr>
            <p:cNvPr id="30725" name="图片 5" descr="注意副本.png"/>
            <p:cNvPicPr>
              <a:picLocks noChangeAspect="1" noChangeArrowheads="1"/>
            </p:cNvPicPr>
            <p:nvPr/>
          </p:nvPicPr>
          <p:blipFill>
            <a:blip r:embed="rId3" cstate="print"/>
            <a:srcRect/>
            <a:stretch>
              <a:fillRect/>
            </a:stretch>
          </p:blipFill>
          <p:spPr bwMode="auto">
            <a:xfrm>
              <a:off x="431944" y="4836288"/>
              <a:ext cx="1965325" cy="903288"/>
            </a:xfrm>
            <a:prstGeom prst="rect">
              <a:avLst/>
            </a:prstGeom>
            <a:noFill/>
            <a:ln w="9525">
              <a:noFill/>
              <a:miter lim="800000"/>
              <a:headEnd/>
              <a:tailEnd/>
            </a:ln>
          </p:spPr>
        </p:pic>
        <p:sp>
          <p:nvSpPr>
            <p:cNvPr id="30726" name="流程图: 可选过程 3"/>
            <p:cNvSpPr>
              <a:spLocks noChangeArrowheads="1"/>
            </p:cNvSpPr>
            <p:nvPr/>
          </p:nvSpPr>
          <p:spPr bwMode="auto">
            <a:xfrm>
              <a:off x="2532517" y="5192819"/>
              <a:ext cx="6284912" cy="1041429"/>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1600" b="1">
                  <a:latin typeface="微软雅黑" pitchFamily="34" charset="-122"/>
                  <a:ea typeface="微软雅黑" pitchFamily="34" charset="-122"/>
                </a:rPr>
                <a:t>过滤器实质是在</a:t>
              </a:r>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应用服务器上的一个</a:t>
              </a:r>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应用组件，用于拦截客户端浏览器与目标资源的请求，并对这些请求进行一定的过滤处理，然后再发送给目标资源</a:t>
              </a:r>
              <a:r>
                <a:rPr lang="zh-CN" altLang="en-US" sz="1600" b="1">
                  <a:latin typeface="微软雅黑" pitchFamily="34" charset="-122"/>
                  <a:ea typeface="微软雅黑" pitchFamily="34" charset="-122"/>
                </a:rPr>
                <a:t>。</a:t>
              </a:r>
              <a:endParaRPr lang="zh-CN"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2" name="文本框 1"/>
          <p:cNvSpPr txBox="1"/>
          <p:nvPr/>
        </p:nvSpPr>
        <p:spPr>
          <a:xfrm>
            <a:off x="611560" y="1196752"/>
            <a:ext cx="7920880" cy="1200329"/>
          </a:xfrm>
          <a:prstGeom prst="rect">
            <a:avLst/>
          </a:prstGeom>
          <a:noFill/>
        </p:spPr>
        <p:txBody>
          <a:bodyPr wrap="square" rtlCol="0">
            <a:spAutoFit/>
          </a:bodyPr>
          <a:lstStyle/>
          <a:p>
            <a:r>
              <a:rPr lang="zh-CN" altLang="en-US" dirty="0"/>
              <a:t>第四步：获得连接</a:t>
            </a:r>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3" cstate="print"/>
          <a:stretch>
            <a:fillRect/>
          </a:stretch>
        </p:blipFill>
        <p:spPr>
          <a:xfrm>
            <a:off x="827584" y="1881187"/>
            <a:ext cx="7164288" cy="2714191"/>
          </a:xfrm>
          <a:prstGeom prst="rect">
            <a:avLst/>
          </a:prstGeom>
        </p:spPr>
      </p:pic>
    </p:spTree>
    <p:extLst>
      <p:ext uri="{BB962C8B-B14F-4D97-AF65-F5344CB8AC3E}">
        <p14:creationId xmlns:p14="http://schemas.microsoft.com/office/powerpoint/2010/main" xmlns="" val="2825429017"/>
      </p:ext>
    </p:extLst>
  </p:cSld>
  <p:clrMapOvr>
    <a:masterClrMapping/>
  </p:clrMapOvr>
  <p:transition spd="med">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normAutofit/>
          </a:bodyPr>
          <a:lstStyle/>
          <a:p>
            <a:pPr algn="r"/>
            <a:r>
              <a:rPr lang="zh-CN" altLang="en-US" sz="2800" dirty="0">
                <a:latin typeface="黑体" pitchFamily="49" charset="-122"/>
                <a:ea typeface="黑体" pitchFamily="49" charset="-122"/>
                <a:sym typeface="Arial" pitchFamily="34" charset="0"/>
              </a:rPr>
              <a:t>练习</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使用连接池获得数据库连接</a:t>
            </a:r>
            <a:endParaRPr lang="zh-CN" altLang="zh-CN" sz="2800" dirty="0">
              <a:latin typeface="黑体" pitchFamily="49" charset="-122"/>
              <a:ea typeface="黑体" pitchFamily="49" charset="-122"/>
              <a:sym typeface="Arial" pitchFamily="34" charset="0"/>
            </a:endParaRPr>
          </a:p>
        </p:txBody>
      </p:sp>
      <p:sp>
        <p:nvSpPr>
          <p:cNvPr id="32770" name="文本框 3"/>
          <p:cNvSpPr txBox="1">
            <a:spLocks noChangeArrowheads="1"/>
          </p:cNvSpPr>
          <p:nvPr/>
        </p:nvSpPr>
        <p:spPr bwMode="auto">
          <a:xfrm>
            <a:off x="827584" y="1595074"/>
            <a:ext cx="5200650" cy="2062103"/>
          </a:xfrm>
          <a:prstGeom prst="rect">
            <a:avLst/>
          </a:prstGeom>
          <a:noFill/>
          <a:ln w="9525">
            <a:noFill/>
            <a:miter lim="800000"/>
            <a:headEnd/>
            <a:tailEnd/>
          </a:ln>
        </p:spPr>
        <p:txBody>
          <a:bodyPr>
            <a:spAutoFit/>
          </a:bodyPr>
          <a:lstStyle/>
          <a:p>
            <a:r>
              <a:rPr lang="zh-CN" altLang="en-US" sz="3200" b="1" dirty="0">
                <a:latin typeface="Arial" pitchFamily="34" charset="0"/>
              </a:rPr>
              <a:t>需求说明：</a:t>
            </a:r>
          </a:p>
          <a:p>
            <a:r>
              <a:rPr lang="en-US" altLang="zh-CN" sz="2400" dirty="0">
                <a:latin typeface="Arial" pitchFamily="34" charset="0"/>
              </a:rPr>
              <a:t>1.</a:t>
            </a:r>
            <a:r>
              <a:rPr lang="zh-CN" altLang="en-US" sz="2400" dirty="0">
                <a:latin typeface="Arial" pitchFamily="34" charset="0"/>
              </a:rPr>
              <a:t>使用连接池</a:t>
            </a:r>
          </a:p>
          <a:p>
            <a:r>
              <a:rPr lang="en-US" altLang="zh-CN" sz="2400" dirty="0">
                <a:latin typeface="Arial" pitchFamily="34" charset="0"/>
              </a:rPr>
              <a:t>2.</a:t>
            </a:r>
            <a:r>
              <a:rPr lang="zh-CN" altLang="en-US" sz="2400" dirty="0">
                <a:latin typeface="Arial" pitchFamily="34" charset="0"/>
              </a:rPr>
              <a:t>完成</a:t>
            </a:r>
            <a:r>
              <a:rPr lang="en-US" altLang="zh-CN" sz="2400" dirty="0">
                <a:latin typeface="Arial" pitchFamily="34" charset="0"/>
              </a:rPr>
              <a:t>context</a:t>
            </a:r>
            <a:r>
              <a:rPr lang="zh-CN" altLang="en-US" sz="2400" dirty="0">
                <a:latin typeface="Arial" pitchFamily="34" charset="0"/>
              </a:rPr>
              <a:t>配置</a:t>
            </a:r>
            <a:endParaRPr lang="en-US" altLang="zh-CN" sz="2400" dirty="0">
              <a:latin typeface="Arial" pitchFamily="34" charset="0"/>
            </a:endParaRPr>
          </a:p>
          <a:p>
            <a:r>
              <a:rPr lang="en-US" altLang="zh-CN" sz="2400" dirty="0">
                <a:latin typeface="Arial" pitchFamily="34" charset="0"/>
              </a:rPr>
              <a:t>3.</a:t>
            </a:r>
            <a:r>
              <a:rPr lang="zh-CN" altLang="en-US" sz="2400" dirty="0">
                <a:latin typeface="Arial" pitchFamily="34" charset="0"/>
              </a:rPr>
              <a:t>完成</a:t>
            </a:r>
            <a:r>
              <a:rPr lang="en-US" altLang="zh-CN" sz="2400" dirty="0">
                <a:latin typeface="Arial" pitchFamily="34" charset="0"/>
              </a:rPr>
              <a:t>web.xml</a:t>
            </a:r>
            <a:r>
              <a:rPr lang="zh-CN" altLang="en-US" sz="2400" dirty="0">
                <a:latin typeface="Arial" pitchFamily="34" charset="0"/>
              </a:rPr>
              <a:t>配置</a:t>
            </a:r>
            <a:endParaRPr lang="en-US" altLang="zh-CN" sz="2400" dirty="0">
              <a:latin typeface="Arial" pitchFamily="34" charset="0"/>
            </a:endParaRPr>
          </a:p>
          <a:p>
            <a:endParaRPr lang="zh-CN" altLang="en-US" sz="2400" dirty="0">
              <a:latin typeface="Arial" pitchFamily="34" charset="0"/>
            </a:endParaRPr>
          </a:p>
        </p:txBody>
      </p:sp>
      <p:pic>
        <p:nvPicPr>
          <p:cNvPr id="32771" name="Picture 9" descr="时间2"/>
          <p:cNvPicPr>
            <a:picLocks noChangeAspect="1" noChangeArrowheads="1"/>
          </p:cNvPicPr>
          <p:nvPr/>
        </p:nvPicPr>
        <p:blipFill>
          <a:blip r:embed="rId2" cstate="print"/>
          <a:srcRect/>
          <a:stretch>
            <a:fillRect/>
          </a:stretch>
        </p:blipFill>
        <p:spPr bwMode="auto">
          <a:xfrm>
            <a:off x="6964363" y="1039813"/>
            <a:ext cx="2179637" cy="1177925"/>
          </a:xfrm>
          <a:prstGeom prst="rect">
            <a:avLst/>
          </a:prstGeom>
          <a:noFill/>
          <a:ln w="9525">
            <a:noFill/>
            <a:miter lim="800000"/>
            <a:headEnd/>
            <a:tailEnd/>
          </a:ln>
        </p:spPr>
      </p:pic>
      <p:sp>
        <p:nvSpPr>
          <p:cNvPr id="32772" name="Text Box 10"/>
          <p:cNvSpPr>
            <a:spLocks noChangeArrowheads="1"/>
          </p:cNvSpPr>
          <p:nvPr/>
        </p:nvSpPr>
        <p:spPr bwMode="auto">
          <a:xfrm>
            <a:off x="7108825" y="1554163"/>
            <a:ext cx="1198563" cy="58102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zh-CN" altLang="en-US" sz="1600">
                <a:solidFill>
                  <a:srgbClr val="CC3300"/>
                </a:solidFill>
                <a:latin typeface="微软雅黑" pitchFamily="34" charset="-122"/>
                <a:ea typeface="微软雅黑" pitchFamily="34" charset="-122"/>
                <a:sym typeface="微软雅黑" pitchFamily="34" charset="-122"/>
              </a:rPr>
              <a:t>3</a:t>
            </a:r>
            <a:r>
              <a:rPr lang="en-US" altLang="zh-CN" sz="1600">
                <a:solidFill>
                  <a:srgbClr val="CC3300"/>
                </a:solidFill>
                <a:latin typeface="微软雅黑" pitchFamily="34" charset="-122"/>
                <a:ea typeface="微软雅黑" pitchFamily="34" charset="-122"/>
                <a:sym typeface="微软雅黑" pitchFamily="34" charset="-122"/>
              </a:rPr>
              <a:t>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extLst>
      <p:ext uri="{BB962C8B-B14F-4D97-AF65-F5344CB8AC3E}">
        <p14:creationId xmlns:p14="http://schemas.microsoft.com/office/powerpoint/2010/main" xmlns="" val="1207032692"/>
      </p:ext>
    </p:extLst>
  </p:cSld>
  <p:clrMapOvr>
    <a:masterClrMapping/>
  </p:clrMapOvr>
  <p:transition spd="med">
    <p:newsflash/>
  </p:transition>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过滤器简介 </a:t>
            </a:r>
          </a:p>
        </p:txBody>
      </p:sp>
      <p:sp>
        <p:nvSpPr>
          <p:cNvPr id="10" name="Rectangle 2"/>
          <p:cNvSpPr txBox="1">
            <a:spLocks noChangeArrowheads="1"/>
          </p:cNvSpPr>
          <p:nvPr/>
        </p:nvSpPr>
        <p:spPr bwMode="auto">
          <a:xfrm>
            <a:off x="180975" y="1270000"/>
            <a:ext cx="8858250" cy="1016000"/>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如果</a:t>
            </a:r>
            <a:r>
              <a:rPr lang="zh-CN" altLang="en-US" sz="2000" b="1">
                <a:latin typeface="微软雅黑" pitchFamily="34" charset="-122"/>
                <a:ea typeface="微软雅黑" pitchFamily="34" charset="-122"/>
              </a:rPr>
              <a:t>，</a:t>
            </a:r>
            <a:r>
              <a:rPr lang="zh-CN" altLang="zh-CN" sz="2000" b="1">
                <a:latin typeface="微软雅黑" pitchFamily="34" charset="-122"/>
                <a:ea typeface="微软雅黑" pitchFamily="34" charset="-122"/>
              </a:rPr>
              <a:t>一个</a:t>
            </a:r>
            <a:r>
              <a:rPr lang="en-US" altLang="zh-CN" sz="2000" b="1">
                <a:latin typeface="微软雅黑" pitchFamily="34" charset="-122"/>
                <a:ea typeface="微软雅黑" pitchFamily="34" charset="-122"/>
              </a:rPr>
              <a:t>Web</a:t>
            </a:r>
            <a:r>
              <a:rPr lang="zh-CN" altLang="zh-CN" sz="2000" b="1">
                <a:latin typeface="微软雅黑" pitchFamily="34" charset="-122"/>
                <a:ea typeface="微软雅黑" pitchFamily="34" charset="-122"/>
              </a:rPr>
              <a:t>应用中使用一个过滤器不能解决实际的业务需要，则可部署多个过滤器对请求进行多次处理，从而形成一个过滤器链。 </a:t>
            </a:r>
          </a:p>
        </p:txBody>
      </p:sp>
      <p:pic>
        <p:nvPicPr>
          <p:cNvPr id="2" name="图片 1" descr="Snip20140430_16.png"/>
          <p:cNvPicPr>
            <a:picLocks noChangeAspect="1" noChangeArrowheads="1"/>
          </p:cNvPicPr>
          <p:nvPr/>
        </p:nvPicPr>
        <p:blipFill>
          <a:blip r:embed="rId3" cstate="print"/>
          <a:srcRect/>
          <a:stretch>
            <a:fillRect/>
          </a:stretch>
        </p:blipFill>
        <p:spPr bwMode="auto">
          <a:xfrm>
            <a:off x="869950" y="2330450"/>
            <a:ext cx="7207250" cy="27352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zh-CN" altLang="zh-CN" sz="2000" b="1" dirty="0">
                <a:latin typeface="+mn-ea"/>
              </a:rPr>
              <a:t>过滤器对象</a:t>
            </a:r>
            <a:r>
              <a:rPr lang="en-US" altLang="zh-CN" sz="2000" b="1" dirty="0" err="1">
                <a:latin typeface="+mn-ea"/>
              </a:rPr>
              <a:t>javax.servlet.Filter</a:t>
            </a:r>
            <a:r>
              <a:rPr lang="zh-CN" altLang="zh-CN" sz="2000" b="1" dirty="0">
                <a:latin typeface="+mn-ea"/>
              </a:rPr>
              <a:t>，它是一个接口。除此接口外，与过滤器相关的对象还有</a:t>
            </a:r>
            <a:r>
              <a:rPr lang="en-US" altLang="zh-CN" sz="2000" b="1" dirty="0" err="1">
                <a:latin typeface="+mn-ea"/>
              </a:rPr>
              <a:t>FilterConfig</a:t>
            </a:r>
            <a:r>
              <a:rPr lang="zh-CN" altLang="zh-CN" sz="2000" b="1" dirty="0">
                <a:latin typeface="+mn-ea"/>
              </a:rPr>
              <a:t>对象与</a:t>
            </a:r>
            <a:r>
              <a:rPr lang="en-US" altLang="zh-CN" sz="2000" b="1" dirty="0" err="1">
                <a:latin typeface="+mn-ea"/>
              </a:rPr>
              <a:t>FilterChain</a:t>
            </a:r>
            <a:r>
              <a:rPr lang="zh-CN" altLang="zh-CN" sz="2000" b="1" dirty="0">
                <a:latin typeface="+mn-ea"/>
              </a:rPr>
              <a:t>对象</a:t>
            </a:r>
            <a:r>
              <a:rPr lang="en-US" altLang="zh-CN" sz="2000" b="1" dirty="0">
                <a:latin typeface="+mn-ea"/>
              </a:rPr>
              <a:t>。</a:t>
            </a:r>
            <a:endParaRPr lang="zh-CN" altLang="zh-CN" sz="20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en-US" altLang="zh-CN" sz="2000" b="1" dirty="0">
                <a:latin typeface="+mn-ea"/>
              </a:rPr>
              <a:t>Filter</a:t>
            </a:r>
            <a:r>
              <a:rPr lang="zh-CN" altLang="zh-CN" sz="2000" b="1" dirty="0">
                <a:latin typeface="+mn-ea"/>
              </a:rPr>
              <a:t>接口</a:t>
            </a:r>
          </a:p>
          <a:p>
            <a:pPr lvl="1">
              <a:lnSpc>
                <a:spcPct val="150000"/>
              </a:lnSpc>
              <a:buFont typeface="Arial" charset="0"/>
              <a:buChar char="–"/>
              <a:defRPr/>
            </a:pPr>
            <a:r>
              <a:rPr lang="zh-CN" altLang="zh-CN" sz="1600" b="1" dirty="0">
                <a:latin typeface="+mn-ea"/>
              </a:rPr>
              <a:t>每个过滤器对象都要直接或间接地实现</a:t>
            </a:r>
            <a:r>
              <a:rPr lang="en-US" altLang="zh-CN" sz="1600" b="1" dirty="0">
                <a:latin typeface="+mn-ea"/>
              </a:rPr>
              <a:t>Filter</a:t>
            </a:r>
            <a:r>
              <a:rPr lang="zh-CN" altLang="zh-CN" sz="1600" b="1" dirty="0">
                <a:latin typeface="+mn-ea"/>
              </a:rPr>
              <a:t>接口，在</a:t>
            </a:r>
            <a:r>
              <a:rPr lang="en-US" altLang="zh-CN" sz="1600" b="1" dirty="0">
                <a:latin typeface="+mn-ea"/>
              </a:rPr>
              <a:t>Filter</a:t>
            </a:r>
            <a:r>
              <a:rPr lang="zh-CN" altLang="zh-CN" sz="1600" b="1" dirty="0">
                <a:latin typeface="+mn-ea"/>
              </a:rPr>
              <a:t>接口定义了</a:t>
            </a:r>
            <a:r>
              <a:rPr lang="en-US" altLang="zh-CN" sz="1600" b="1" dirty="0">
                <a:latin typeface="+mn-ea"/>
              </a:rPr>
              <a:t>3</a:t>
            </a:r>
            <a:r>
              <a:rPr lang="zh-CN" altLang="zh-CN" sz="1600" b="1" dirty="0">
                <a:latin typeface="+mn-ea"/>
              </a:rPr>
              <a:t>个方法</a:t>
            </a:r>
            <a:r>
              <a:rPr lang="en-US" altLang="zh-CN" sz="1600" b="1" dirty="0">
                <a:latin typeface="+mn-ea"/>
              </a:rPr>
              <a:t>。</a:t>
            </a:r>
            <a:endParaRPr lang="zh-CN" altLang="zh-CN" sz="16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a:t>
            </a:r>
            <a:r>
              <a:rPr lang="zh-CN" altLang="zh-CN"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graphicFrame>
        <p:nvGraphicFramePr>
          <p:cNvPr id="4" name="Group 7"/>
          <p:cNvGraphicFramePr>
            <a:graphicFrameLocks noGrp="1"/>
          </p:cNvGraphicFramePr>
          <p:nvPr/>
        </p:nvGraphicFramePr>
        <p:xfrm>
          <a:off x="611188" y="2552700"/>
          <a:ext cx="8016875" cy="3241675"/>
        </p:xfrm>
        <a:graphic>
          <a:graphicData uri="http://schemas.openxmlformats.org/drawingml/2006/table">
            <a:tbl>
              <a:tblPr/>
              <a:tblGrid>
                <a:gridCol w="3192462">
                  <a:extLst>
                    <a:ext uri="{9D8B030D-6E8A-4147-A177-3AD203B41FA5}">
                      <a16:colId xmlns:a16="http://schemas.microsoft.com/office/drawing/2014/main" xmlns="" val="20000"/>
                    </a:ext>
                  </a:extLst>
                </a:gridCol>
                <a:gridCol w="4824413">
                  <a:extLst>
                    <a:ext uri="{9D8B030D-6E8A-4147-A177-3AD203B41FA5}">
                      <a16:colId xmlns:a16="http://schemas.microsoft.com/office/drawing/2014/main" xmlns="" val="20001"/>
                    </a:ext>
                  </a:extLst>
                </a:gridCol>
              </a:tblGrid>
              <a:tr h="33521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89827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a:ln>
                            <a:noFill/>
                          </a:ln>
                          <a:solidFill>
                            <a:schemeClr val="tx1"/>
                          </a:solidFill>
                          <a:effectLst/>
                          <a:latin typeface="+mn-ea"/>
                          <a:ea typeface="+mn-ea"/>
                        </a:rPr>
                        <a:t>public void init(FilterConfig config)</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过滤器初始化方法，该方法在过滤器初始化时被容器调用，可以通过</a:t>
                      </a:r>
                      <a:r>
                        <a:rPr kumimoji="0" lang="en-US" altLang="zh-CN" sz="1600" b="0" i="0" u="none" strike="noStrike" cap="none" normalizeH="0" baseline="0" dirty="0" err="1">
                          <a:ln>
                            <a:noFill/>
                          </a:ln>
                          <a:solidFill>
                            <a:schemeClr val="tx1"/>
                          </a:solidFill>
                          <a:effectLst/>
                          <a:latin typeface="+mn-ea"/>
                          <a:ea typeface="+mn-ea"/>
                        </a:rPr>
                        <a:t>config</a:t>
                      </a:r>
                      <a:r>
                        <a:rPr kumimoji="0" lang="zh-CN" altLang="zh-CN" sz="1600" b="0" i="0" u="none" strike="noStrike" cap="none" normalizeH="0" baseline="0" dirty="0">
                          <a:ln>
                            <a:noFill/>
                          </a:ln>
                          <a:solidFill>
                            <a:schemeClr val="tx1"/>
                          </a:solidFill>
                          <a:effectLst/>
                          <a:latin typeface="+mn-ea"/>
                          <a:ea typeface="+mn-ea"/>
                        </a:rPr>
                        <a:t>参数来读取</a:t>
                      </a:r>
                      <a:r>
                        <a:rPr kumimoji="0" lang="zh-CN" altLang="en-US"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a:ln>
                            <a:noFill/>
                          </a:ln>
                          <a:solidFill>
                            <a:schemeClr val="tx1"/>
                          </a:solidFill>
                          <a:effectLst/>
                          <a:latin typeface="+mn-ea"/>
                          <a:ea typeface="+mn-ea"/>
                        </a:rPr>
                        <a:t>web.xml</a:t>
                      </a:r>
                      <a:r>
                        <a:rPr kumimoji="0" lang="zh-CN" altLang="zh-CN" sz="1600" b="0" i="0" u="none" strike="noStrike" cap="none" normalizeH="0" baseline="0" dirty="0">
                          <a:ln>
                            <a:noFill/>
                          </a:ln>
                          <a:solidFill>
                            <a:schemeClr val="tx1"/>
                          </a:solidFill>
                          <a:effectLst/>
                          <a:latin typeface="+mn-ea"/>
                          <a:ea typeface="+mn-ea"/>
                        </a:rPr>
                        <a:t>文件中为过滤器配置的初始化参数 </a:t>
                      </a:r>
                      <a:r>
                        <a:rPr kumimoji="0" lang="zh-CN" altLang="en-US" sz="1600" b="0" i="0" u="none" strike="noStrike" cap="none" normalizeH="0" baseline="0" dirty="0">
                          <a:ln>
                            <a:noFill/>
                          </a:ln>
                          <a:solidFill>
                            <a:schemeClr val="tx1"/>
                          </a:solidFill>
                          <a:effectLst/>
                          <a:latin typeface="+mn-ea"/>
                          <a:ea typeface="+mn-ea"/>
                        </a:rPr>
                        <a:t>。</a:t>
                      </a:r>
                      <a:endParaRPr kumimoji="0" lang="zh-CN"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0474">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mn-ea"/>
                          <a:ea typeface="+mn-ea"/>
                        </a:rPr>
                        <a:t>publib</a:t>
                      </a:r>
                      <a:r>
                        <a:rPr kumimoji="0" lang="en-US" altLang="zh-CN" sz="1600" b="0" i="0" u="none" strike="noStrike" cap="none" normalizeH="0" baseline="0" dirty="0">
                          <a:ln>
                            <a:noFill/>
                          </a:ln>
                          <a:solidFill>
                            <a:schemeClr val="tx1"/>
                          </a:solidFill>
                          <a:effectLst/>
                          <a:latin typeface="+mn-ea"/>
                          <a:ea typeface="+mn-ea"/>
                        </a:rPr>
                        <a:t> void </a:t>
                      </a:r>
                      <a:r>
                        <a:rPr kumimoji="0" lang="en-US" altLang="zh-CN" sz="1600" b="0" i="0" u="none" strike="noStrike" cap="none" normalizeH="0" baseline="0" dirty="0" err="1">
                          <a:ln>
                            <a:noFill/>
                          </a:ln>
                          <a:solidFill>
                            <a:schemeClr val="tx1"/>
                          </a:solidFill>
                          <a:effectLst/>
                          <a:latin typeface="+mn-ea"/>
                          <a:ea typeface="+mn-ea"/>
                        </a:rPr>
                        <a:t>doFilter</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ServletRequest</a:t>
                      </a:r>
                      <a:r>
                        <a:rPr kumimoji="0" lang="en-US"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err="1">
                          <a:ln>
                            <a:noFill/>
                          </a:ln>
                          <a:solidFill>
                            <a:schemeClr val="tx1"/>
                          </a:solidFill>
                          <a:effectLst/>
                          <a:latin typeface="+mn-ea"/>
                          <a:ea typeface="+mn-ea"/>
                        </a:rPr>
                        <a:t>req</a:t>
                      </a:r>
                      <a:r>
                        <a:rPr kumimoji="0" lang="zh-CN"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a:ln>
                            <a:noFill/>
                          </a:ln>
                          <a:solidFill>
                            <a:schemeClr val="tx1"/>
                          </a:solidFill>
                          <a:effectLst/>
                          <a:latin typeface="+mn-ea"/>
                          <a:ea typeface="+mn-ea"/>
                        </a:rPr>
                        <a:t>Response</a:t>
                      </a:r>
                      <a:r>
                        <a:rPr kumimoji="0" lang="zh-CN" altLang="en-US"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a:ln>
                            <a:noFill/>
                          </a:ln>
                          <a:solidFill>
                            <a:schemeClr val="tx1"/>
                          </a:solidFill>
                          <a:effectLst/>
                          <a:latin typeface="+mn-ea"/>
                          <a:ea typeface="+mn-ea"/>
                        </a:rPr>
                        <a:t>res)</a:t>
                      </a:r>
                      <a:r>
                        <a:rPr kumimoji="0" lang="zh-CN" altLang="zh-CN" sz="1600" b="0" i="0" u="none" strike="noStrike" cap="none" normalizeH="0" baseline="0" dirty="0">
                          <a:ln>
                            <a:noFill/>
                          </a:ln>
                          <a:solidFill>
                            <a:schemeClr val="tx1"/>
                          </a:solidFill>
                          <a:effectLst/>
                          <a:latin typeface="+mn-ea"/>
                          <a:ea typeface="+mn-ea"/>
                        </a:rPr>
                        <a: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该方法用于完成实例的过滤操作，当客户请求访问的</a:t>
                      </a:r>
                      <a:r>
                        <a:rPr kumimoji="0" lang="en-US" altLang="zh-CN" sz="1600" b="0" i="0" u="none" strike="noStrike" cap="none" normalizeH="0" baseline="0" dirty="0">
                          <a:ln>
                            <a:noFill/>
                          </a:ln>
                          <a:solidFill>
                            <a:schemeClr val="tx1"/>
                          </a:solidFill>
                          <a:effectLst/>
                          <a:latin typeface="+mn-ea"/>
                          <a:ea typeface="+mn-ea"/>
                        </a:rPr>
                        <a:t>URL</a:t>
                      </a:r>
                      <a:r>
                        <a:rPr kumimoji="0" lang="zh-CN" altLang="zh-CN" sz="1600" b="0" i="0" u="none" strike="noStrike" cap="none" normalizeH="0" baseline="0" dirty="0">
                          <a:ln>
                            <a:noFill/>
                          </a:ln>
                          <a:solidFill>
                            <a:schemeClr val="tx1"/>
                          </a:solidFill>
                          <a:effectLst/>
                          <a:latin typeface="+mn-ea"/>
                          <a:ea typeface="+mn-ea"/>
                        </a:rPr>
                        <a:t>与过滤器映射的</a:t>
                      </a:r>
                      <a:r>
                        <a:rPr kumimoji="0" lang="en-US" altLang="zh-CN" sz="1600" b="0" i="0" u="none" strike="noStrike" cap="none" normalizeH="0" baseline="0" dirty="0">
                          <a:ln>
                            <a:noFill/>
                          </a:ln>
                          <a:solidFill>
                            <a:schemeClr val="tx1"/>
                          </a:solidFill>
                          <a:effectLst/>
                          <a:latin typeface="+mn-ea"/>
                          <a:ea typeface="+mn-ea"/>
                        </a:rPr>
                        <a:t>URL</a:t>
                      </a:r>
                      <a:r>
                        <a:rPr kumimoji="0" lang="zh-CN" altLang="zh-CN" sz="1600" b="0" i="0" u="none" strike="noStrike" cap="none" normalizeH="0" baseline="0" dirty="0">
                          <a:ln>
                            <a:noFill/>
                          </a:ln>
                          <a:solidFill>
                            <a:schemeClr val="tx1"/>
                          </a:solidFill>
                          <a:effectLst/>
                          <a:latin typeface="+mn-ea"/>
                          <a:ea typeface="+mn-ea"/>
                        </a:rPr>
                        <a:t>相匹配时，</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容器先调用过滤器的</a:t>
                      </a:r>
                      <a:r>
                        <a:rPr kumimoji="0" lang="en-US" altLang="zh-CN" sz="1600" b="0" i="0" u="none" strike="noStrike" cap="none" normalizeH="0" baseline="0" dirty="0" err="1">
                          <a:ln>
                            <a:noFill/>
                          </a:ln>
                          <a:solidFill>
                            <a:schemeClr val="tx1"/>
                          </a:solidFill>
                          <a:effectLst/>
                          <a:latin typeface="+mn-ea"/>
                          <a:ea typeface="+mn-ea"/>
                        </a:rPr>
                        <a:t>doFilter</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方法。</a:t>
                      </a:r>
                      <a:r>
                        <a:rPr kumimoji="0" lang="en-US" altLang="zh-CN" sz="1600" b="0" i="0" u="none" strike="noStrike" cap="none" normalizeH="0" baseline="0" dirty="0" err="1">
                          <a:ln>
                            <a:noFill/>
                          </a:ln>
                          <a:solidFill>
                            <a:schemeClr val="tx1"/>
                          </a:solidFill>
                          <a:effectLst/>
                          <a:latin typeface="+mn-ea"/>
                          <a:ea typeface="+mn-ea"/>
                        </a:rPr>
                        <a:t>FilterChain</a:t>
                      </a:r>
                      <a:r>
                        <a:rPr kumimoji="0" lang="zh-CN" altLang="zh-CN" sz="1600" b="0" i="0" u="none" strike="noStrike" cap="none" normalizeH="0" baseline="0" dirty="0">
                          <a:ln>
                            <a:noFill/>
                          </a:ln>
                          <a:solidFill>
                            <a:schemeClr val="tx1"/>
                          </a:solidFill>
                          <a:effectLst/>
                          <a:latin typeface="+mn-ea"/>
                          <a:ea typeface="+mn-ea"/>
                        </a:rPr>
                        <a:t>参数用于访问后续过滤器或目标资源 </a:t>
                      </a:r>
                      <a:r>
                        <a:rPr kumimoji="0" lang="zh-CN" altLang="en-US" sz="1600" b="0" i="0" u="none" strike="noStrike" cap="none" normalizeH="0" baseline="0" dirty="0">
                          <a:ln>
                            <a:noFill/>
                          </a:ln>
                          <a:solidFill>
                            <a:schemeClr val="tx1"/>
                          </a:solidFill>
                          <a:effectLst/>
                          <a:latin typeface="+mn-ea"/>
                          <a:ea typeface="+mn-ea"/>
                        </a:rPr>
                        <a:t>。</a:t>
                      </a:r>
                      <a:endParaRPr kumimoji="0" lang="zh-CN"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47712">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mn-ea"/>
                          <a:ea typeface="+mn-ea"/>
                        </a:rPr>
                        <a:t>public void  destroy()</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容器在销毁过滤器对象前调用该方法，在该方法中可以释放过滤器占用的资源</a:t>
                      </a:r>
                      <a:r>
                        <a:rPr kumimoji="0" lang="zh-CN" altLang="en-US" sz="1600" b="0" i="0" u="none" strike="noStrike" cap="none" normalizeH="0" baseline="0" dirty="0">
                          <a:ln>
                            <a:noFill/>
                          </a:ln>
                          <a:solidFill>
                            <a:schemeClr val="tx1"/>
                          </a:solidFill>
                          <a:effectLst/>
                          <a:latin typeface="+mn-ea"/>
                          <a:ea typeface="+mn-ea"/>
                        </a:rPr>
                        <a:t>。</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9">
                                            <p:txEl>
                                              <p:pRg st="1" end="1"/>
                                            </p:txEl>
                                          </p:spTgt>
                                        </p:tgtEl>
                                        <p:attrNameLst>
                                          <p:attrName>style.visibility</p:attrName>
                                        </p:attrNameLst>
                                      </p:cBhvr>
                                      <p:to>
                                        <p:strVal val="visible"/>
                                      </p:to>
                                    </p:set>
                                    <p:anim calcmode="lin" valueType="num">
                                      <p:cBhvr additive="base">
                                        <p:cTn id="11" dur="500" fill="hold"/>
                                        <p:tgtEl>
                                          <p:spTgt spid="71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en-US" altLang="zh-CN" sz="1600" b="1" dirty="0" err="1">
                <a:latin typeface="+mn-ea"/>
              </a:rPr>
              <a:t>FilterConfig</a:t>
            </a:r>
            <a:r>
              <a:rPr lang="zh-CN" altLang="zh-CN" sz="1600" b="1" dirty="0">
                <a:latin typeface="+mn-ea"/>
              </a:rPr>
              <a:t>接口</a:t>
            </a:r>
          </a:p>
          <a:p>
            <a:pPr lvl="1">
              <a:lnSpc>
                <a:spcPct val="150000"/>
              </a:lnSpc>
              <a:buFont typeface="Arial" charset="0"/>
              <a:buChar char="–"/>
              <a:defRPr/>
            </a:pPr>
            <a:r>
              <a:rPr lang="en-US" altLang="zh-CN" sz="1600" b="1" dirty="0" err="1">
                <a:latin typeface="+mn-ea"/>
              </a:rPr>
              <a:t>FilterConfig</a:t>
            </a:r>
            <a:r>
              <a:rPr lang="zh-CN" altLang="zh-CN" sz="1600" b="1" dirty="0">
                <a:latin typeface="+mn-ea"/>
              </a:rPr>
              <a:t>接口由</a:t>
            </a:r>
            <a:r>
              <a:rPr lang="en-US" altLang="zh-CN" sz="1600" b="1" dirty="0" err="1">
                <a:latin typeface="+mn-ea"/>
              </a:rPr>
              <a:t>Servlet</a:t>
            </a:r>
            <a:r>
              <a:rPr lang="zh-CN" altLang="zh-CN" sz="1600" b="1" dirty="0">
                <a:latin typeface="+mn-ea"/>
              </a:rPr>
              <a:t>容器实现，主要用于获取过滤器中的配置信息 </a:t>
            </a:r>
            <a:r>
              <a:rPr lang="zh-CN" altLang="en-US" sz="1600" b="1" dirty="0">
                <a:latin typeface="+mn-ea"/>
              </a:rPr>
              <a:t>。</a:t>
            </a:r>
            <a:endParaRPr lang="zh-CN" altLang="zh-CN" sz="16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a:t>
            </a:r>
            <a:r>
              <a:rPr lang="zh-CN" altLang="zh-CN"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graphicFrame>
        <p:nvGraphicFramePr>
          <p:cNvPr id="4" name="Group 7"/>
          <p:cNvGraphicFramePr>
            <a:graphicFrameLocks noGrp="1"/>
          </p:cNvGraphicFramePr>
          <p:nvPr/>
        </p:nvGraphicFramePr>
        <p:xfrm>
          <a:off x="611188" y="2551113"/>
          <a:ext cx="8016875" cy="2513012"/>
        </p:xfrm>
        <a:graphic>
          <a:graphicData uri="http://schemas.openxmlformats.org/drawingml/2006/table">
            <a:tbl>
              <a:tblPr/>
              <a:tblGrid>
                <a:gridCol w="3455987">
                  <a:extLst>
                    <a:ext uri="{9D8B030D-6E8A-4147-A177-3AD203B41FA5}">
                      <a16:colId xmlns:a16="http://schemas.microsoft.com/office/drawing/2014/main" xmlns="" val="20000"/>
                    </a:ext>
                  </a:extLst>
                </a:gridCol>
                <a:gridCol w="4560888">
                  <a:extLst>
                    <a:ext uri="{9D8B030D-6E8A-4147-A177-3AD203B41FA5}">
                      <a16:colId xmlns:a16="http://schemas.microsoft.com/office/drawing/2014/main" xmlns="" val="20001"/>
                    </a:ext>
                  </a:extLst>
                </a:gridCol>
              </a:tblGrid>
              <a:tr h="33528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9219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String  </a:t>
                      </a:r>
                      <a:r>
                        <a:rPr kumimoji="0" lang="en-US" altLang="zh-CN" sz="1600" b="0" i="0" u="none" strike="noStrike" cap="none" normalizeH="0" baseline="0" dirty="0" err="1">
                          <a:ln>
                            <a:noFill/>
                          </a:ln>
                          <a:solidFill>
                            <a:schemeClr val="tx1"/>
                          </a:solidFill>
                          <a:effectLst/>
                          <a:latin typeface="+mn-ea"/>
                          <a:ea typeface="+mn-ea"/>
                        </a:rPr>
                        <a:t>getName</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mn-ea"/>
                          <a:ea typeface="+mn-ea"/>
                        </a:rPr>
                        <a:t>用于获取过滤器的名称 </a:t>
                      </a: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2719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a:t>
                      </a:r>
                      <a:r>
                        <a:rPr kumimoji="0" lang="en-US" altLang="zh-CN" sz="1600" b="0" i="0" u="none" strike="noStrike" cap="none" normalizeH="0" baseline="0" dirty="0" err="1">
                          <a:ln>
                            <a:noFill/>
                          </a:ln>
                          <a:solidFill>
                            <a:schemeClr val="tx1"/>
                          </a:solidFill>
                          <a:effectLst/>
                          <a:latin typeface="+mn-ea"/>
                          <a:ea typeface="+mn-ea"/>
                        </a:rPr>
                        <a:t>ServletContext</a:t>
                      </a:r>
                      <a:r>
                        <a:rPr kumimoji="0" lang="en-US"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err="1">
                          <a:ln>
                            <a:noFill/>
                          </a:ln>
                          <a:solidFill>
                            <a:schemeClr val="tx1"/>
                          </a:solidFill>
                          <a:effectLst/>
                          <a:latin typeface="+mn-ea"/>
                          <a:ea typeface="+mn-ea"/>
                        </a:rPr>
                        <a:t>getServletContext</a:t>
                      </a:r>
                      <a:r>
                        <a:rPr kumimoji="0" lang="en-US" altLang="zh-CN" sz="1600" b="0" i="0" u="none" strike="noStrike" cap="none" normalizeH="0" baseline="0" dirty="0">
                          <a:ln>
                            <a:noFill/>
                          </a:ln>
                          <a:solidFill>
                            <a:schemeClr val="tx1"/>
                          </a:solidFill>
                          <a:effectLst/>
                          <a:latin typeface="+mn-ea"/>
                          <a:ea typeface="+mn-ea"/>
                        </a:rPr>
                        <a:t>()</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上下文 </a:t>
                      </a: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79173">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String  </a:t>
                      </a:r>
                      <a:r>
                        <a:rPr kumimoji="0" lang="en-US" altLang="zh-CN" sz="1600" b="0" i="0" u="none" strike="noStrike" cap="none" normalizeH="0" baseline="0" dirty="0" err="1">
                          <a:ln>
                            <a:noFill/>
                          </a:ln>
                          <a:solidFill>
                            <a:schemeClr val="tx1"/>
                          </a:solidFill>
                          <a:effectLst/>
                          <a:latin typeface="+mn-ea"/>
                          <a:ea typeface="+mn-ea"/>
                        </a:rPr>
                        <a:t>getInitParameter</a:t>
                      </a:r>
                      <a:r>
                        <a:rPr kumimoji="0" lang="en-US" altLang="zh-CN" sz="1600" b="0" i="0" u="none" strike="noStrike" cap="none" normalizeH="0" baseline="0" dirty="0">
                          <a:ln>
                            <a:noFill/>
                          </a:ln>
                          <a:solidFill>
                            <a:schemeClr val="tx1"/>
                          </a:solidFill>
                          <a:effectLst/>
                          <a:latin typeface="+mn-ea"/>
                          <a:ea typeface="+mn-ea"/>
                        </a:rPr>
                        <a:t>(String name)</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用于获取过滤器初始化参数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79173">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Enumeration </a:t>
                      </a:r>
                      <a:r>
                        <a:rPr kumimoji="0" lang="en-US" altLang="zh-CN" sz="1600" b="0" i="0" u="none" strike="noStrike" cap="none" normalizeH="0" baseline="0" dirty="0" err="1">
                          <a:ln>
                            <a:noFill/>
                          </a:ln>
                          <a:solidFill>
                            <a:schemeClr val="tx1"/>
                          </a:solidFill>
                          <a:effectLst/>
                          <a:latin typeface="+mn-ea"/>
                          <a:ea typeface="+mn-ea"/>
                        </a:rPr>
                        <a:t>getInitParameterNames</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用于获取过滤器的所有初始化参数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9">
                                            <p:txEl>
                                              <p:pRg st="1" end="1"/>
                                            </p:txEl>
                                          </p:spTgt>
                                        </p:tgtEl>
                                        <p:attrNameLst>
                                          <p:attrName>style.visibility</p:attrName>
                                        </p:attrNameLst>
                                      </p:cBhvr>
                                      <p:to>
                                        <p:strVal val="visible"/>
                                      </p:to>
                                    </p:set>
                                    <p:anim calcmode="lin" valueType="num">
                                      <p:cBhvr additive="base">
                                        <p:cTn id="11" dur="500" fill="hold"/>
                                        <p:tgtEl>
                                          <p:spTgt spid="71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1324</TotalTime>
  <Words>4151</Words>
  <Application>Microsoft Office PowerPoint</Application>
  <PresentationFormat>全屏显示(4:3)</PresentationFormat>
  <Paragraphs>486</Paragraphs>
  <Slides>52</Slides>
  <Notes>14</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主题</vt:lpstr>
      <vt:lpstr>第七章</vt:lpstr>
      <vt:lpstr>本章内容</vt:lpstr>
      <vt:lpstr>幻灯片 3</vt:lpstr>
      <vt:lpstr>过滤器</vt:lpstr>
      <vt:lpstr>过滤器简介 </vt:lpstr>
      <vt:lpstr>过滤器简介 </vt:lpstr>
      <vt:lpstr>过滤器核心对象 </vt:lpstr>
      <vt:lpstr>过滤器核心对象 </vt:lpstr>
      <vt:lpstr>过滤器核心对象 </vt:lpstr>
      <vt:lpstr>过滤器创建与配置 </vt:lpstr>
      <vt:lpstr>过滤器创建与配置 </vt:lpstr>
      <vt:lpstr>实现网站访问计数器的过滤器</vt:lpstr>
      <vt:lpstr>实现网站访问计数器的过滤器</vt:lpstr>
      <vt:lpstr>实现网站访问计数器的过滤器</vt:lpstr>
      <vt:lpstr>过滤器链介绍</vt:lpstr>
      <vt:lpstr>实现IP拦截的过滤器链</vt:lpstr>
      <vt:lpstr>实现IP拦截的过滤器链</vt:lpstr>
      <vt:lpstr>实现IP拦截的过滤器链</vt:lpstr>
      <vt:lpstr>练习——过滤器解决乱码</vt:lpstr>
      <vt:lpstr>Servlet监听器</vt:lpstr>
      <vt:lpstr>Servlet监听器的作用 </vt:lpstr>
      <vt:lpstr>Servlet上下文监听 </vt:lpstr>
      <vt:lpstr>Servlet上下文监听 </vt:lpstr>
      <vt:lpstr>Servlet上下文监听 </vt:lpstr>
      <vt:lpstr>Session会话监听 </vt:lpstr>
      <vt:lpstr>HttpSessionBindingListener接口 </vt:lpstr>
      <vt:lpstr>HttpSessionAttributeListener接口 </vt:lpstr>
      <vt:lpstr>使用会话监听实现单态登录 </vt:lpstr>
      <vt:lpstr>使用会话监听实现单态登录 </vt:lpstr>
      <vt:lpstr>使用会话监听实现单态登录 </vt:lpstr>
      <vt:lpstr>练习——唯一用户登录</vt:lpstr>
      <vt:lpstr>幻灯片 32</vt:lpstr>
      <vt:lpstr>幻灯片 33</vt:lpstr>
      <vt:lpstr>幻灯片 34</vt:lpstr>
      <vt:lpstr>幻灯片 35</vt:lpstr>
      <vt:lpstr>幻灯片 36</vt:lpstr>
      <vt:lpstr>MVC的实现</vt:lpstr>
      <vt:lpstr>分层实现用户登录4-1</vt:lpstr>
      <vt:lpstr>分层实现用户登录4-2</vt:lpstr>
      <vt:lpstr>分层实现用户登录4-3</vt:lpstr>
      <vt:lpstr>mvc实现用户登录4-4</vt:lpstr>
      <vt:lpstr>练习——完成购物车</vt:lpstr>
      <vt:lpstr>幻灯片 43</vt:lpstr>
      <vt:lpstr>数据路连接池</vt:lpstr>
      <vt:lpstr>数据路连接池</vt:lpstr>
      <vt:lpstr>数据路连接池</vt:lpstr>
      <vt:lpstr>数据路连接池</vt:lpstr>
      <vt:lpstr>数据路连接池</vt:lpstr>
      <vt:lpstr>数据路连接池</vt:lpstr>
      <vt:lpstr>数据路连接池</vt:lpstr>
      <vt:lpstr>练习——使用连接池获得数据库连接</vt:lpstr>
      <vt:lpstr>幻灯片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creator>Administrator</dc:creator>
  <cp:lastModifiedBy>Administrator</cp:lastModifiedBy>
  <cp:revision>60</cp:revision>
  <dcterms:created xsi:type="dcterms:W3CDTF">2017-04-14T02:53:05Z</dcterms:created>
  <dcterms:modified xsi:type="dcterms:W3CDTF">2019-12-20T03:46:40Z</dcterms:modified>
</cp:coreProperties>
</file>