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319" r:id="rId5"/>
    <p:sldId id="260" r:id="rId6"/>
    <p:sldId id="321" r:id="rId7"/>
    <p:sldId id="320" r:id="rId8"/>
    <p:sldId id="322" r:id="rId9"/>
    <p:sldId id="323" r:id="rId10"/>
    <p:sldId id="324" r:id="rId11"/>
    <p:sldId id="326" r:id="rId12"/>
    <p:sldId id="327" r:id="rId13"/>
    <p:sldId id="329" r:id="rId14"/>
    <p:sldId id="330" r:id="rId15"/>
    <p:sldId id="331" r:id="rId16"/>
    <p:sldId id="332" r:id="rId17"/>
    <p:sldId id="338" r:id="rId18"/>
    <p:sldId id="333" r:id="rId19"/>
    <p:sldId id="334" r:id="rId20"/>
    <p:sldId id="342" r:id="rId21"/>
    <p:sldId id="343" r:id="rId22"/>
    <p:sldId id="344" r:id="rId23"/>
    <p:sldId id="335" r:id="rId24"/>
    <p:sldId id="336" r:id="rId25"/>
    <p:sldId id="337" r:id="rId26"/>
    <p:sldId id="345" r:id="rId27"/>
    <p:sldId id="339" r:id="rId28"/>
    <p:sldId id="340" r:id="rId29"/>
    <p:sldId id="341" r:id="rId30"/>
    <p:sldId id="268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5"/>
    <p:restoredTop sz="66225"/>
  </p:normalViewPr>
  <p:slideViewPr>
    <p:cSldViewPr snapToGrid="0" snapToObjects="1">
      <p:cViewPr>
        <p:scale>
          <a:sx n="100" d="100"/>
          <a:sy n="100" d="100"/>
        </p:scale>
        <p:origin x="-744" y="-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245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916" y="2628900"/>
            <a:ext cx="5495227" cy="1357674"/>
          </a:xfrm>
        </p:spPr>
        <p:txBody>
          <a:bodyPr/>
          <a:lstStyle/>
          <a:p>
            <a:r>
              <a:rPr kumimoji="1" lang="en-US" altLang="zh-CN" dirty="0" err="1" smtClean="0"/>
              <a:t>Opendaylight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0774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软件架构</a:t>
            </a:r>
            <a:endParaRPr lang="en-US" altLang="zh-CN" dirty="0" smtClean="0"/>
          </a:p>
        </p:txBody>
      </p:sp>
      <p:pic>
        <p:nvPicPr>
          <p:cNvPr id="9" name="Picture 2" descr="C:\Users\win7\Desktop\ODL-DataStore\ODL-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166" y="1257299"/>
            <a:ext cx="8960334" cy="4823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19875" y="3086100"/>
            <a:ext cx="5019676" cy="1101754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/>
              <a:t>MD-SAL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MD-SAL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992209" y="1266826"/>
            <a:ext cx="10837841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zh-CN" dirty="0" smtClean="0"/>
              <a:t>MD-SAL:</a:t>
            </a:r>
            <a:r>
              <a:rPr lang="en-US" altLang="zh-CN" dirty="0" smtClean="0"/>
              <a:t> The Model-Driven Service Adaptation Layer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92210" y="2286000"/>
            <a:ext cx="845659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模型驱动：</a:t>
            </a:r>
            <a:r>
              <a:rPr lang="en-US" altLang="zh-CN" dirty="0" smtClean="0"/>
              <a:t>Yang</a:t>
            </a:r>
            <a:r>
              <a:rPr lang="zh-CN" altLang="en-US" dirty="0" smtClean="0"/>
              <a:t>模型驱动</a:t>
            </a:r>
            <a:endParaRPr lang="en-US" altLang="zh-CN" dirty="0" smtClean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992209" y="2990850"/>
            <a:ext cx="10218716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服务抽象层：三大通信服务，均基于</a:t>
            </a:r>
            <a:r>
              <a:rPr lang="en-US" altLang="zh-CN" dirty="0" smtClean="0"/>
              <a:t>Yang</a:t>
            </a:r>
            <a:r>
              <a:rPr lang="zh-CN" altLang="en-US" dirty="0" smtClean="0"/>
              <a:t>文件定义</a:t>
            </a:r>
            <a:r>
              <a:rPr lang="en-US" altLang="zh-CN" dirty="0" smtClean="0"/>
              <a:t> </a:t>
            </a:r>
            <a:endParaRPr lang="en-US" altLang="zh-CN" dirty="0" smtClean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649435" y="3695700"/>
            <a:ext cx="3551215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  <a:defRPr/>
            </a:pPr>
            <a:r>
              <a:rPr lang="en-US" altLang="zh-CN" dirty="0" smtClean="0"/>
              <a:t> RPC</a:t>
            </a:r>
            <a:endParaRPr lang="en-US" altLang="zh-CN" dirty="0" smtClean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1649435" y="4286250"/>
            <a:ext cx="3551215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  <a:defRPr/>
            </a:pPr>
            <a:r>
              <a:rPr lang="en-US" altLang="zh-CN" dirty="0" smtClean="0"/>
              <a:t> Notification</a:t>
            </a:r>
            <a:endParaRPr lang="en-US" altLang="zh-CN" dirty="0" smtClean="0"/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1649435" y="4991100"/>
            <a:ext cx="3551215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  <a:defRPr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DataChanged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MD-SAL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484" y="1104900"/>
            <a:ext cx="8471966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19875" y="3086100"/>
            <a:ext cx="5019676" cy="1101754"/>
          </a:xfrm>
        </p:spPr>
        <p:txBody>
          <a:bodyPr/>
          <a:lstStyle/>
          <a:p>
            <a:pPr algn="ctr">
              <a:defRPr/>
            </a:pPr>
            <a:r>
              <a:rPr lang="en-US" altLang="zh-CN" dirty="0" err="1" smtClean="0"/>
              <a:t>DataStore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DataStore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992209" y="1266826"/>
            <a:ext cx="10571141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zh-CN" altLang="en-US" dirty="0" smtClean="0"/>
              <a:t>提供基于</a:t>
            </a:r>
            <a:r>
              <a:rPr lang="en-US" altLang="zh-CN" dirty="0" smtClean="0"/>
              <a:t>Yang</a:t>
            </a:r>
            <a:r>
              <a:rPr lang="zh-CN" altLang="en-US" dirty="0" smtClean="0"/>
              <a:t>模型的数据分片</a:t>
            </a:r>
            <a:r>
              <a:rPr lang="en-US" altLang="zh-CN" dirty="0" smtClean="0"/>
              <a:t>(Shard)</a:t>
            </a:r>
            <a:r>
              <a:rPr lang="zh-CN" altLang="en-US" dirty="0" smtClean="0"/>
              <a:t>存储功能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/Operational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  <a:defRPr/>
            </a:pPr>
            <a:endParaRPr lang="en-US" altLang="zh-CN" dirty="0" smtClean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92210" y="2286000"/>
            <a:ext cx="845659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分片：</a:t>
            </a:r>
            <a:endParaRPr lang="en-US" altLang="zh-CN" dirty="0" smtClean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992210" y="5105400"/>
            <a:ext cx="10218716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基于前缀分片：</a:t>
            </a:r>
            <a:r>
              <a:rPr lang="en-US" altLang="zh-CN" dirty="0" smtClean="0"/>
              <a:t>Carbon</a:t>
            </a:r>
            <a:r>
              <a:rPr lang="zh-CN" altLang="en-US" dirty="0" smtClean="0"/>
              <a:t>版本新增高级特性，即细粒度</a:t>
            </a:r>
            <a:r>
              <a:rPr lang="en-US" altLang="zh-CN" dirty="0" smtClean="0"/>
              <a:t>shard</a:t>
            </a:r>
            <a:r>
              <a:rPr lang="en-US" altLang="zh-CN" dirty="0" smtClean="0"/>
              <a:t> </a:t>
            </a:r>
            <a:endParaRPr lang="en-US" altLang="zh-CN" dirty="0" smtClean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649435" y="3695700"/>
            <a:ext cx="384649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  <a:defRPr/>
            </a:pPr>
            <a:r>
              <a:rPr lang="en-US" altLang="zh-CN" dirty="0" smtClean="0"/>
              <a:t> </a:t>
            </a:r>
            <a:r>
              <a:rPr lang="en-US" altLang="zh-CN" dirty="0" smtClean="0"/>
              <a:t>topology:</a:t>
            </a:r>
            <a:endParaRPr lang="en-US" altLang="zh-CN" dirty="0" smtClean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1649435" y="4400550"/>
            <a:ext cx="3551215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  <a:defRPr/>
            </a:pPr>
            <a:r>
              <a:rPr lang="en-US" altLang="zh-CN" dirty="0" smtClean="0"/>
              <a:t> inventory:</a:t>
            </a:r>
            <a:endParaRPr lang="en-US" altLang="zh-CN" dirty="0" smtClean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649435" y="2990850"/>
            <a:ext cx="3551215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n"/>
              <a:defRPr/>
            </a:pPr>
            <a:r>
              <a:rPr lang="en-US" altLang="zh-CN" dirty="0" smtClean="0"/>
              <a:t> default: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DataStore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4" y="1086885"/>
            <a:ext cx="8886825" cy="521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DataStore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614754" y="1509118"/>
            <a:ext cx="10881921" cy="3043835"/>
            <a:chOff x="614754" y="1091853"/>
            <a:chExt cx="10881921" cy="4449386"/>
          </a:xfrm>
        </p:grpSpPr>
        <p:sp>
          <p:nvSpPr>
            <p:cNvPr id="15" name="文本占位符 3"/>
            <p:cNvSpPr txBox="1">
              <a:spLocks/>
            </p:cNvSpPr>
            <p:nvPr/>
          </p:nvSpPr>
          <p:spPr>
            <a:xfrm>
              <a:off x="1026268" y="2887133"/>
              <a:ext cx="8007666" cy="51646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endParaRPr lang="en-US" altLang="zh-CN" sz="1600" dirty="0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3145546" y="1111627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Distributed Data Store</a:t>
              </a:r>
              <a:endParaRPr lang="en-US" dirty="0"/>
            </a:p>
          </p:txBody>
        </p:sp>
        <p:sp>
          <p:nvSpPr>
            <p:cNvPr id="17" name="Rectangle 5"/>
            <p:cNvSpPr/>
            <p:nvPr/>
          </p:nvSpPr>
          <p:spPr>
            <a:xfrm>
              <a:off x="614754" y="1091853"/>
              <a:ext cx="1719641" cy="1044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Broker</a:t>
              </a:r>
              <a:endParaRPr lang="en-US" dirty="0"/>
            </a:p>
          </p:txBody>
        </p:sp>
        <p:sp>
          <p:nvSpPr>
            <p:cNvPr id="18" name="Rectangle 6"/>
            <p:cNvSpPr/>
            <p:nvPr/>
          </p:nvSpPr>
          <p:spPr>
            <a:xfrm>
              <a:off x="6391121" y="1097520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Inventory </a:t>
              </a:r>
            </a:p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Shard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19" name="Rectangle 7"/>
            <p:cNvSpPr/>
            <p:nvPr/>
          </p:nvSpPr>
          <p:spPr>
            <a:xfrm>
              <a:off x="6391121" y="2885906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Topology</a:t>
              </a:r>
            </a:p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Shard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6391121" y="4500654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Default</a:t>
              </a:r>
            </a:p>
            <a:p>
              <a:pPr algn="ctr"/>
              <a:r>
                <a:rPr lang="en-US" dirty="0" smtClean="0">
                  <a:solidFill>
                    <a:srgbClr val="FFFF00"/>
                  </a:solidFill>
                </a:rPr>
                <a:t>Shard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21" name="Straight Arrow Connector 2"/>
            <p:cNvCxnSpPr>
              <a:stCxn id="17" idx="3"/>
              <a:endCxn id="16" idx="1"/>
            </p:cNvCxnSpPr>
            <p:nvPr/>
          </p:nvCxnSpPr>
          <p:spPr>
            <a:xfrm>
              <a:off x="2334395" y="1613897"/>
              <a:ext cx="811151" cy="180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"/>
            <p:cNvCxnSpPr>
              <a:stCxn id="25" idx="3"/>
              <a:endCxn id="18" idx="1"/>
            </p:cNvCxnSpPr>
            <p:nvPr/>
          </p:nvCxnSpPr>
          <p:spPr>
            <a:xfrm flipV="1">
              <a:off x="4828107" y="1617813"/>
              <a:ext cx="1563014" cy="18074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3"/>
            <p:cNvCxnSpPr>
              <a:stCxn id="25" idx="3"/>
              <a:endCxn id="19" idx="1"/>
            </p:cNvCxnSpPr>
            <p:nvPr/>
          </p:nvCxnSpPr>
          <p:spPr>
            <a:xfrm flipV="1">
              <a:off x="4828107" y="3406199"/>
              <a:ext cx="1563014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5"/>
            <p:cNvCxnSpPr>
              <a:stCxn id="25" idx="3"/>
              <a:endCxn id="20" idx="1"/>
            </p:cNvCxnSpPr>
            <p:nvPr/>
          </p:nvCxnSpPr>
          <p:spPr>
            <a:xfrm>
              <a:off x="4828107" y="3425249"/>
              <a:ext cx="1563014" cy="15956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16"/>
            <p:cNvSpPr/>
            <p:nvPr/>
          </p:nvSpPr>
          <p:spPr>
            <a:xfrm>
              <a:off x="3145546" y="2904956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Shard</a:t>
              </a:r>
            </a:p>
            <a:p>
              <a:pPr algn="ctr"/>
              <a:r>
                <a:rPr lang="en-US" dirty="0" smtClean="0"/>
                <a:t>Manager</a:t>
              </a:r>
              <a:endParaRPr lang="en-US" dirty="0"/>
            </a:p>
          </p:txBody>
        </p:sp>
        <p:cxnSp>
          <p:nvCxnSpPr>
            <p:cNvPr id="26" name="Straight Arrow Connector 30"/>
            <p:cNvCxnSpPr>
              <a:stCxn id="16" idx="2"/>
              <a:endCxn id="25" idx="0"/>
            </p:cNvCxnSpPr>
            <p:nvPr/>
          </p:nvCxnSpPr>
          <p:spPr>
            <a:xfrm>
              <a:off x="3986827" y="2152212"/>
              <a:ext cx="0" cy="752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"/>
            <p:cNvSpPr/>
            <p:nvPr/>
          </p:nvSpPr>
          <p:spPr>
            <a:xfrm>
              <a:off x="9267671" y="1145145"/>
              <a:ext cx="2229004" cy="912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InMemoryDataTree</a:t>
              </a:r>
              <a:endParaRPr lang="en-US" dirty="0"/>
            </a:p>
          </p:txBody>
        </p:sp>
        <p:sp>
          <p:nvSpPr>
            <p:cNvPr id="28" name="Rectangle 6"/>
            <p:cNvSpPr/>
            <p:nvPr/>
          </p:nvSpPr>
          <p:spPr>
            <a:xfrm>
              <a:off x="9267671" y="2943056"/>
              <a:ext cx="2229004" cy="912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InMemoryDataTree</a:t>
              </a:r>
              <a:endParaRPr lang="en-US" dirty="0"/>
            </a:p>
          </p:txBody>
        </p:sp>
        <p:sp>
          <p:nvSpPr>
            <p:cNvPr id="29" name="Rectangle 6"/>
            <p:cNvSpPr/>
            <p:nvPr/>
          </p:nvSpPr>
          <p:spPr>
            <a:xfrm>
              <a:off x="9267671" y="4538754"/>
              <a:ext cx="2229004" cy="912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InMemoryDataTree</a:t>
              </a:r>
              <a:endParaRPr lang="en-US" dirty="0"/>
            </a:p>
          </p:txBody>
        </p:sp>
        <p:cxnSp>
          <p:nvCxnSpPr>
            <p:cNvPr id="30" name="Straight Arrow Connector 30"/>
            <p:cNvCxnSpPr>
              <a:stCxn id="18" idx="3"/>
              <a:endCxn id="27" idx="1"/>
            </p:cNvCxnSpPr>
            <p:nvPr/>
          </p:nvCxnSpPr>
          <p:spPr>
            <a:xfrm flipV="1">
              <a:off x="8073682" y="1601273"/>
              <a:ext cx="1193989" cy="16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28" idx="1"/>
            </p:cNvCxnSpPr>
            <p:nvPr/>
          </p:nvCxnSpPr>
          <p:spPr>
            <a:xfrm flipV="1">
              <a:off x="8073682" y="3399184"/>
              <a:ext cx="1193989" cy="7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0"/>
            <p:cNvCxnSpPr>
              <a:stCxn id="20" idx="3"/>
              <a:endCxn id="29" idx="1"/>
            </p:cNvCxnSpPr>
            <p:nvPr/>
          </p:nvCxnSpPr>
          <p:spPr>
            <a:xfrm flipV="1">
              <a:off x="8073682" y="4994882"/>
              <a:ext cx="1193989" cy="260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5"/>
            <p:cNvSpPr/>
            <p:nvPr/>
          </p:nvSpPr>
          <p:spPr>
            <a:xfrm>
              <a:off x="614754" y="2877140"/>
              <a:ext cx="1719641" cy="1044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ActorContext</a:t>
              </a:r>
              <a:endParaRPr lang="en-US" dirty="0"/>
            </a:p>
          </p:txBody>
        </p:sp>
        <p:cxnSp>
          <p:nvCxnSpPr>
            <p:cNvPr id="34" name="Straight Arrow Connector 2"/>
            <p:cNvCxnSpPr>
              <a:stCxn id="16" idx="2"/>
              <a:endCxn id="33" idx="0"/>
            </p:cNvCxnSpPr>
            <p:nvPr/>
          </p:nvCxnSpPr>
          <p:spPr>
            <a:xfrm flipH="1">
              <a:off x="1474575" y="2152212"/>
              <a:ext cx="2512252" cy="724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DataStore</a:t>
            </a:r>
            <a:r>
              <a:rPr lang="zh-CN" altLang="en-US" dirty="0" smtClean="0"/>
              <a:t>介绍</a:t>
            </a:r>
            <a:endParaRPr lang="en-US" altLang="zh-CN" dirty="0" smtClean="0"/>
          </a:p>
        </p:txBody>
      </p:sp>
      <p:sp>
        <p:nvSpPr>
          <p:cNvPr id="35" name="Rectangle 4"/>
          <p:cNvSpPr/>
          <p:nvPr/>
        </p:nvSpPr>
        <p:spPr>
          <a:xfrm>
            <a:off x="3858706" y="2497881"/>
            <a:ext cx="1682561" cy="1040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Distributed Data Store</a:t>
            </a:r>
            <a:endParaRPr lang="en-US" dirty="0"/>
          </a:p>
        </p:txBody>
      </p:sp>
      <p:sp>
        <p:nvSpPr>
          <p:cNvPr id="36" name="Rectangle 5"/>
          <p:cNvSpPr/>
          <p:nvPr/>
        </p:nvSpPr>
        <p:spPr>
          <a:xfrm>
            <a:off x="1327914" y="2478107"/>
            <a:ext cx="1719641" cy="10440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Broker</a:t>
            </a:r>
            <a:endParaRPr lang="en-US" dirty="0"/>
          </a:p>
        </p:txBody>
      </p:sp>
      <p:sp>
        <p:nvSpPr>
          <p:cNvPr id="37" name="Rectangle 6"/>
          <p:cNvSpPr/>
          <p:nvPr/>
        </p:nvSpPr>
        <p:spPr>
          <a:xfrm>
            <a:off x="7913906" y="2497881"/>
            <a:ext cx="1682561" cy="1040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</a:t>
            </a:r>
            <a:endParaRPr lang="en-US" dirty="0" smtClean="0"/>
          </a:p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cxnSp>
        <p:nvCxnSpPr>
          <p:cNvPr id="38" name="Straight Arrow Connector 2"/>
          <p:cNvCxnSpPr>
            <a:stCxn id="36" idx="3"/>
            <a:endCxn id="35" idx="1"/>
          </p:cNvCxnSpPr>
          <p:nvPr/>
        </p:nvCxnSpPr>
        <p:spPr>
          <a:xfrm>
            <a:off x="3047555" y="3000151"/>
            <a:ext cx="811151" cy="180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14"/>
          <p:cNvSpPr/>
          <p:nvPr/>
        </p:nvSpPr>
        <p:spPr>
          <a:xfrm>
            <a:off x="3585233" y="4133590"/>
            <a:ext cx="2234145" cy="1040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Proxy</a:t>
            </a:r>
            <a:endParaRPr lang="en-US" dirty="0"/>
          </a:p>
        </p:txBody>
      </p:sp>
      <p:cxnSp>
        <p:nvCxnSpPr>
          <p:cNvPr id="40" name="Straight Arrow Connector 12"/>
          <p:cNvCxnSpPr>
            <a:stCxn id="35" idx="2"/>
            <a:endCxn id="39" idx="0"/>
          </p:cNvCxnSpPr>
          <p:nvPr/>
        </p:nvCxnSpPr>
        <p:spPr>
          <a:xfrm>
            <a:off x="4699987" y="3538466"/>
            <a:ext cx="2319" cy="595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16"/>
          <p:cNvSpPr/>
          <p:nvPr/>
        </p:nvSpPr>
        <p:spPr>
          <a:xfrm>
            <a:off x="3585233" y="5620977"/>
            <a:ext cx="2234145" cy="1040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Context</a:t>
            </a:r>
            <a:endParaRPr lang="en-US" dirty="0"/>
          </a:p>
        </p:txBody>
      </p:sp>
      <p:cxnSp>
        <p:nvCxnSpPr>
          <p:cNvPr id="42" name="Straight Arrow Connector 18"/>
          <p:cNvCxnSpPr>
            <a:stCxn id="39" idx="2"/>
            <a:endCxn id="41" idx="0"/>
          </p:cNvCxnSpPr>
          <p:nvPr/>
        </p:nvCxnSpPr>
        <p:spPr>
          <a:xfrm>
            <a:off x="4702306" y="5174175"/>
            <a:ext cx="0" cy="446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19"/>
          <p:cNvSpPr/>
          <p:nvPr/>
        </p:nvSpPr>
        <p:spPr>
          <a:xfrm>
            <a:off x="7658973" y="5620977"/>
            <a:ext cx="2234145" cy="1040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 Transaction</a:t>
            </a:r>
            <a:endParaRPr lang="en-US" dirty="0"/>
          </a:p>
        </p:txBody>
      </p:sp>
      <p:cxnSp>
        <p:nvCxnSpPr>
          <p:cNvPr id="44" name="Straight Arrow Connector 21"/>
          <p:cNvCxnSpPr>
            <a:stCxn id="37" idx="2"/>
            <a:endCxn id="43" idx="0"/>
          </p:cNvCxnSpPr>
          <p:nvPr/>
        </p:nvCxnSpPr>
        <p:spPr>
          <a:xfrm>
            <a:off x="8755187" y="3538466"/>
            <a:ext cx="20859" cy="2082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3"/>
          <p:cNvCxnSpPr>
            <a:stCxn id="41" idx="3"/>
            <a:endCxn id="43" idx="1"/>
          </p:cNvCxnSpPr>
          <p:nvPr/>
        </p:nvCxnSpPr>
        <p:spPr>
          <a:xfrm>
            <a:off x="5819378" y="6141270"/>
            <a:ext cx="1839595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4"/>
          <p:cNvSpPr/>
          <p:nvPr/>
        </p:nvSpPr>
        <p:spPr>
          <a:xfrm>
            <a:off x="5976412" y="1287488"/>
            <a:ext cx="1682561" cy="10405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47" name="Straight Arrow Connector 26"/>
          <p:cNvCxnSpPr>
            <a:stCxn id="39" idx="3"/>
            <a:endCxn id="46" idx="2"/>
          </p:cNvCxnSpPr>
          <p:nvPr/>
        </p:nvCxnSpPr>
        <p:spPr>
          <a:xfrm flipV="1">
            <a:off x="5819378" y="2328073"/>
            <a:ext cx="998315" cy="23258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7697792">
            <a:off x="5509640" y="3161301"/>
            <a:ext cx="128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findPrimary</a:t>
            </a:r>
            <a:endParaRPr lang="en-US" dirty="0"/>
          </a:p>
        </p:txBody>
      </p:sp>
      <p:cxnSp>
        <p:nvCxnSpPr>
          <p:cNvPr id="49" name="Straight Arrow Connector 28"/>
          <p:cNvCxnSpPr>
            <a:stCxn id="41" idx="3"/>
            <a:endCxn id="37" idx="1"/>
          </p:cNvCxnSpPr>
          <p:nvPr/>
        </p:nvCxnSpPr>
        <p:spPr>
          <a:xfrm flipV="1">
            <a:off x="5819378" y="3018174"/>
            <a:ext cx="2094528" cy="312309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8240209">
            <a:off x="5880085" y="4093394"/>
            <a:ext cx="187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createTransaction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0254" y="5774992"/>
            <a:ext cx="136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modification</a:t>
            </a:r>
            <a:endParaRPr lang="en-US" dirty="0"/>
          </a:p>
        </p:txBody>
      </p:sp>
      <p:sp>
        <p:nvSpPr>
          <p:cNvPr id="52" name="Heptagon 33"/>
          <p:cNvSpPr/>
          <p:nvPr/>
        </p:nvSpPr>
        <p:spPr>
          <a:xfrm>
            <a:off x="3209784" y="2585386"/>
            <a:ext cx="375449" cy="33423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Heptagon 34"/>
          <p:cNvSpPr/>
          <p:nvPr/>
        </p:nvSpPr>
        <p:spPr>
          <a:xfrm>
            <a:off x="4780541" y="3646560"/>
            <a:ext cx="375449" cy="33423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Heptagon 35"/>
          <p:cNvSpPr/>
          <p:nvPr/>
        </p:nvSpPr>
        <p:spPr>
          <a:xfrm>
            <a:off x="5924865" y="4005030"/>
            <a:ext cx="375449" cy="33423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Heptagon 36"/>
          <p:cNvSpPr/>
          <p:nvPr/>
        </p:nvSpPr>
        <p:spPr>
          <a:xfrm>
            <a:off x="4780541" y="5286741"/>
            <a:ext cx="375449" cy="33423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Heptagon 37"/>
          <p:cNvSpPr/>
          <p:nvPr/>
        </p:nvSpPr>
        <p:spPr>
          <a:xfrm>
            <a:off x="7283524" y="3204230"/>
            <a:ext cx="375449" cy="33423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Heptagon 38"/>
          <p:cNvSpPr/>
          <p:nvPr/>
        </p:nvSpPr>
        <p:spPr>
          <a:xfrm>
            <a:off x="6112589" y="6141270"/>
            <a:ext cx="375449" cy="334236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27915" y="1093294"/>
            <a:ext cx="4491464" cy="8002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txn</a:t>
            </a:r>
            <a:r>
              <a:rPr lang="en-US" sz="1400" dirty="0" smtClean="0"/>
              <a:t> = </a:t>
            </a:r>
            <a:r>
              <a:rPr lang="en-US" sz="1400" dirty="0" err="1" smtClean="0"/>
              <a:t>db.newReadWriteTransaction</a:t>
            </a:r>
            <a:r>
              <a:rPr lang="en-US" sz="1400" dirty="0" smtClean="0"/>
              <a:t>();</a:t>
            </a:r>
          </a:p>
          <a:p>
            <a:r>
              <a:rPr lang="en-US" sz="1400" dirty="0" err="1" smtClean="0"/>
              <a:t>txn.merge</a:t>
            </a:r>
            <a:r>
              <a:rPr lang="en-US" sz="1400" dirty="0" smtClean="0"/>
              <a:t>(</a:t>
            </a:r>
            <a:r>
              <a:rPr lang="en-US" sz="1400" dirty="0" err="1" smtClean="0"/>
              <a:t>LogicalDataStoreType.OPERATIONAL</a:t>
            </a:r>
            <a:r>
              <a:rPr lang="en-US" sz="1400" dirty="0" smtClean="0"/>
              <a:t>, id, 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21468" y="2315635"/>
            <a:ext cx="8007666" cy="35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事务特点</a:t>
            </a:r>
            <a:endParaRPr lang="en-US" altLang="zh-CN" sz="1600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26268" y="2768600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事务代表了整个</a:t>
            </a:r>
            <a:r>
              <a:rPr lang="en-US" altLang="zh-CN" sz="1600" dirty="0" err="1" smtClean="0"/>
              <a:t>DataTree</a:t>
            </a:r>
            <a:r>
              <a:rPr lang="zh-CN" altLang="en-US" sz="1600" dirty="0" smtClean="0"/>
              <a:t>在某个时刻的一致性视图，该视图在事务创建的时候构造</a:t>
            </a:r>
            <a:endParaRPr lang="en-US" altLang="zh-CN" sz="16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026268" y="3285067"/>
            <a:ext cx="8403482" cy="402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后续对数据库的一系列操作均基于该一致性视图进行，这些操作整体作为一个原子操作</a:t>
            </a:r>
            <a:endParaRPr lang="en-US" altLang="zh-CN" sz="16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21468" y="1181100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/>
              <a:t>DataStore</a:t>
            </a:r>
            <a:r>
              <a:rPr lang="zh-CN" altLang="en-US" sz="1600" dirty="0" smtClean="0"/>
              <a:t>的各种数据库访问接口都是通过</a:t>
            </a:r>
            <a:r>
              <a:rPr lang="en-US" altLang="zh-CN" sz="1600" dirty="0" err="1" smtClean="0"/>
              <a:t>DataBroker</a:t>
            </a:r>
            <a:r>
              <a:rPr lang="zh-CN" altLang="en-US" sz="1600" dirty="0" smtClean="0"/>
              <a:t>服务以事务的方式进行的</a:t>
            </a:r>
            <a:endParaRPr lang="en-US" altLang="zh-CN" sz="1600" dirty="0" smtClean="0"/>
          </a:p>
          <a:p>
            <a:endParaRPr lang="en-US" altLang="zh-CN" sz="1600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1026268" y="3838575"/>
            <a:ext cx="8007666" cy="347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事务之间彼此隔离，其他事务对数据库的操作不会对当前事务的视图造成影响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17569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46137" y="2364388"/>
            <a:ext cx="31830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/>
              <a:t>OpenDaylight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控制器概述</a:t>
            </a:r>
            <a:endParaRPr lang="en-US" altLang="zh-CN" b="1" dirty="0" smtClean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46137" y="3040180"/>
            <a:ext cx="29925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/>
              <a:t>OpenDaylight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项目构成</a:t>
            </a:r>
            <a:endParaRPr lang="en-US" altLang="zh-CN" b="1" dirty="0" smtClean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46137" y="3680769"/>
            <a:ext cx="29925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/>
              <a:t>OpenDaylight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核心项目</a:t>
            </a:r>
            <a:endParaRPr lang="en-US" altLang="zh-CN" b="1" dirty="0" smtClean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46137" y="4338566"/>
            <a:ext cx="29925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/>
              <a:t>OpenDaylight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软件架构</a:t>
            </a:r>
            <a:endParaRPr lang="en-US" altLang="zh-CN" b="1" dirty="0" smtClean="0"/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61012" y="2364388"/>
            <a:ext cx="29925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/>
              <a:t>MD-SAL</a:t>
            </a:r>
            <a:r>
              <a:rPr lang="zh-CN" altLang="en-US" b="1" dirty="0" smtClean="0"/>
              <a:t>介绍</a:t>
            </a:r>
            <a:endParaRPr lang="en-US" altLang="zh-CN" b="1" dirty="0" smtClean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61012" y="3040180"/>
            <a:ext cx="29925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/>
              <a:t>DataStore</a:t>
            </a:r>
            <a:r>
              <a:rPr lang="zh-CN" altLang="en-US" b="1" dirty="0" smtClean="0"/>
              <a:t>介绍</a:t>
            </a:r>
            <a:endParaRPr lang="en-US" altLang="zh-CN" b="1" dirty="0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61012" y="3680769"/>
            <a:ext cx="2173363" cy="337452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/>
              <a:t>集群</a:t>
            </a:r>
            <a:endParaRPr lang="en-US" altLang="zh-CN" b="1" dirty="0" smtClean="0"/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61012" y="4338566"/>
            <a:ext cx="24972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/>
              <a:t>YangTools</a:t>
            </a:r>
            <a:r>
              <a:rPr lang="zh-CN" altLang="en-US" b="1" dirty="0" smtClean="0"/>
              <a:t>数据存储</a:t>
            </a:r>
            <a:endParaRPr lang="en-US" altLang="zh-CN" b="1" dirty="0" smtClean="0"/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161012" y="4924425"/>
            <a:ext cx="2497213" cy="337452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/>
              <a:t>NetConf&amp;RestConf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40954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事务操作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7" y="1255182"/>
            <a:ext cx="9232158" cy="3735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Read-Only</a:t>
            </a:r>
            <a:r>
              <a:rPr lang="en-US" altLang="zh-CN" sz="1600" dirty="0" smtClean="0"/>
              <a:t> - </a:t>
            </a:r>
            <a:r>
              <a:rPr lang="zh-CN" altLang="en-US" sz="1600" dirty="0" smtClean="0"/>
              <a:t>只读事务，通过</a:t>
            </a:r>
            <a:r>
              <a:rPr lang="en-US" altLang="zh-CN" sz="1600" dirty="0" err="1" smtClean="0"/>
              <a:t>newReadOnlyTransaction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进行创建，通过指定</a:t>
            </a:r>
            <a:r>
              <a:rPr lang="en-US" altLang="zh-CN" sz="1600" dirty="0" smtClean="0"/>
              <a:t>Path</a:t>
            </a:r>
            <a:r>
              <a:rPr lang="zh-CN" altLang="en-US" sz="1600" dirty="0" smtClean="0"/>
              <a:t>读取数据库内容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21467" y="3810001"/>
            <a:ext cx="9660783" cy="35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Read-Write</a:t>
            </a:r>
            <a:r>
              <a:rPr lang="en-US" altLang="zh-CN" sz="1600" dirty="0" smtClean="0"/>
              <a:t> - </a:t>
            </a:r>
            <a:r>
              <a:rPr lang="zh-CN" altLang="en-US" sz="1600" dirty="0" smtClean="0"/>
              <a:t>读写事务，通过</a:t>
            </a:r>
            <a:r>
              <a:rPr lang="en-US" altLang="zh-CN" sz="1600" dirty="0" err="1" smtClean="0"/>
              <a:t>newReadWriteTransaction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进行创建，具备以上两种事务的访问能力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21468" y="2329921"/>
            <a:ext cx="9232158" cy="3735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Write-Only</a:t>
            </a:r>
            <a:r>
              <a:rPr lang="en-US" altLang="zh-CN" sz="1600" dirty="0" smtClean="0"/>
              <a:t> - </a:t>
            </a:r>
            <a:r>
              <a:rPr lang="zh-CN" altLang="en-US" sz="1600" dirty="0" smtClean="0"/>
              <a:t>只写事务，通过</a:t>
            </a:r>
            <a:r>
              <a:rPr lang="en-US" altLang="zh-CN" sz="1600" dirty="0" err="1" smtClean="0"/>
              <a:t>newWriteOnlyTransaction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进行创建，操作完成后必须进行</a:t>
            </a:r>
            <a:r>
              <a:rPr lang="en-US" altLang="zh-CN" sz="1600" dirty="0" smtClean="0"/>
              <a:t>submit</a:t>
            </a:r>
            <a:endParaRPr lang="en-US" altLang="zh-CN" sz="16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335301" y="2703514"/>
            <a:ext cx="1160249" cy="354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Put </a:t>
            </a:r>
            <a:endParaRPr lang="en-US" altLang="zh-CN" sz="1600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1335301" y="3057525"/>
            <a:ext cx="1160249" cy="354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Merge</a:t>
            </a:r>
            <a:endParaRPr lang="en-US" altLang="zh-CN" sz="1600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1335301" y="3411536"/>
            <a:ext cx="1160249" cy="354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Delete</a:t>
            </a:r>
            <a:endParaRPr lang="en-US" altLang="zh-CN" sz="1600" dirty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1335301" y="1628775"/>
            <a:ext cx="1160249" cy="354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Read </a:t>
            </a:r>
            <a:endParaRPr lang="en-US" altLang="zh-CN" sz="1600" dirty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1335301" y="1975910"/>
            <a:ext cx="1160249" cy="3540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Exist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17569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事务隔离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160" y="1266825"/>
            <a:ext cx="96488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占位符 3"/>
          <p:cNvSpPr txBox="1">
            <a:spLocks/>
          </p:cNvSpPr>
          <p:nvPr/>
        </p:nvSpPr>
        <p:spPr>
          <a:xfrm>
            <a:off x="721467" y="881589"/>
            <a:ext cx="9232158" cy="3735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初始化状态下，数据库里面存在两条数据，分别是（</a:t>
            </a:r>
            <a:r>
              <a:rPr lang="en-US" altLang="zh-CN" sz="1600" dirty="0" smtClean="0"/>
              <a:t>PATH-A/A)/(PATH-B/B)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7077076" y="2419350"/>
            <a:ext cx="46642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T1</a:t>
            </a:r>
            <a:r>
              <a:rPr lang="zh-CN" altLang="en-US" dirty="0" smtClean="0"/>
              <a:t>时刻创建一个事务后，那么相当于在</a:t>
            </a:r>
            <a:r>
              <a:rPr lang="en-US" altLang="zh-CN" dirty="0" smtClean="0"/>
              <a:t>T1</a:t>
            </a:r>
            <a:r>
              <a:rPr lang="zh-CN" altLang="en-US" dirty="0" smtClean="0"/>
              <a:t>时刻对整个数据库做了一次快照，后续在该事务上的所有操作都基于该快照进行，可以简单理解为事务拥有了数据库的一份拷贝，这份数据库上的任何修改在未提交前其它事务都无法看到，即使在提交后，假设在</a:t>
            </a:r>
            <a:r>
              <a:rPr lang="en-US" altLang="zh-CN" dirty="0" smtClean="0"/>
              <a:t>T2</a:t>
            </a:r>
            <a:r>
              <a:rPr lang="zh-CN" altLang="en-US" dirty="0" smtClean="0"/>
              <a:t>时刻将操作提交，那么在</a:t>
            </a:r>
            <a:r>
              <a:rPr lang="en-US" altLang="zh-CN" dirty="0" smtClean="0"/>
              <a:t>T2</a:t>
            </a:r>
            <a:r>
              <a:rPr lang="zh-CN" altLang="en-US" dirty="0" smtClean="0"/>
              <a:t>时刻之前创建的其他事务仍然无法看到这个修改，只有当</a:t>
            </a:r>
            <a:r>
              <a:rPr lang="en-US" altLang="zh-CN" dirty="0" smtClean="0"/>
              <a:t>T2</a:t>
            </a:r>
            <a:r>
              <a:rPr lang="zh-CN" altLang="en-US" dirty="0" smtClean="0"/>
              <a:t>时刻后创建的新事务才能看到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691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19875" y="3086100"/>
            <a:ext cx="5019676" cy="1101754"/>
          </a:xfrm>
        </p:spPr>
        <p:txBody>
          <a:bodyPr/>
          <a:lstStyle/>
          <a:p>
            <a:pPr algn="ctr">
              <a:defRPr/>
            </a:pP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144609" y="700929"/>
            <a:ext cx="10571141" cy="536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zh-CN" dirty="0" smtClean="0"/>
              <a:t>ODL</a:t>
            </a:r>
            <a:r>
              <a:rPr lang="zh-CN" altLang="en-US" dirty="0" smtClean="0"/>
              <a:t>的集群主要是针对存储而言，集群特性依赖于底层的</a:t>
            </a:r>
            <a:r>
              <a:rPr lang="en-US" altLang="zh-CN" dirty="0" err="1" smtClean="0"/>
              <a:t>Akka</a:t>
            </a:r>
            <a:endParaRPr lang="en-US" altLang="zh-CN" dirty="0" smtClean="0"/>
          </a:p>
        </p:txBody>
      </p:sp>
      <p:grpSp>
        <p:nvGrpSpPr>
          <p:cNvPr id="14" name="Group 12"/>
          <p:cNvGrpSpPr/>
          <p:nvPr/>
        </p:nvGrpSpPr>
        <p:grpSpPr>
          <a:xfrm>
            <a:off x="2516839" y="3091217"/>
            <a:ext cx="4718566" cy="2299129"/>
            <a:chOff x="1353486" y="1761437"/>
            <a:chExt cx="6229647" cy="2892452"/>
          </a:xfrm>
        </p:grpSpPr>
        <p:sp>
          <p:nvSpPr>
            <p:cNvPr id="15" name="Rectangle 3"/>
            <p:cNvSpPr/>
            <p:nvPr/>
          </p:nvSpPr>
          <p:spPr>
            <a:xfrm>
              <a:off x="1372028" y="3930776"/>
              <a:ext cx="3059202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Remoting</a:t>
              </a:r>
              <a:endParaRPr lang="en-US" sz="2400" dirty="0"/>
            </a:p>
          </p:txBody>
        </p:sp>
        <p:sp>
          <p:nvSpPr>
            <p:cNvPr id="16" name="Rectangle 4"/>
            <p:cNvSpPr/>
            <p:nvPr/>
          </p:nvSpPr>
          <p:spPr>
            <a:xfrm>
              <a:off x="1372028" y="3207663"/>
              <a:ext cx="3059202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Clustering</a:t>
              </a:r>
              <a:endParaRPr lang="en-US" sz="2400" dirty="0"/>
            </a:p>
          </p:txBody>
        </p:sp>
        <p:sp>
          <p:nvSpPr>
            <p:cNvPr id="17" name="Rectangle 5"/>
            <p:cNvSpPr/>
            <p:nvPr/>
          </p:nvSpPr>
          <p:spPr>
            <a:xfrm>
              <a:off x="4431230" y="3207663"/>
              <a:ext cx="3133364" cy="14462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Persistence</a:t>
              </a:r>
              <a:endParaRPr lang="en-US" sz="2400" dirty="0"/>
            </a:p>
          </p:txBody>
        </p:sp>
        <p:sp>
          <p:nvSpPr>
            <p:cNvPr id="18" name="Rectangle 6"/>
            <p:cNvSpPr/>
            <p:nvPr/>
          </p:nvSpPr>
          <p:spPr>
            <a:xfrm>
              <a:off x="1372028" y="2484550"/>
              <a:ext cx="6192566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Raft Actor</a:t>
              </a:r>
              <a:endParaRPr lang="en-US" sz="2400" dirty="0"/>
            </a:p>
          </p:txBody>
        </p:sp>
        <p:sp>
          <p:nvSpPr>
            <p:cNvPr id="19" name="Rectangle 7"/>
            <p:cNvSpPr/>
            <p:nvPr/>
          </p:nvSpPr>
          <p:spPr>
            <a:xfrm>
              <a:off x="1353486" y="1761437"/>
              <a:ext cx="6229647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Shard</a:t>
              </a:r>
              <a:endParaRPr lang="en-US" sz="2400" dirty="0"/>
            </a:p>
          </p:txBody>
        </p:sp>
      </p:grpSp>
      <p:cxnSp>
        <p:nvCxnSpPr>
          <p:cNvPr id="20" name="Straight Arrow Connector 11"/>
          <p:cNvCxnSpPr/>
          <p:nvPr/>
        </p:nvCxnSpPr>
        <p:spPr>
          <a:xfrm flipH="1">
            <a:off x="6948025" y="3545478"/>
            <a:ext cx="1056814" cy="4357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939947" y="32966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cxnSp>
        <p:nvCxnSpPr>
          <p:cNvPr id="22" name="Straight Arrow Connector 18"/>
          <p:cNvCxnSpPr/>
          <p:nvPr/>
        </p:nvCxnSpPr>
        <p:spPr>
          <a:xfrm flipH="1" flipV="1">
            <a:off x="6706998" y="5056602"/>
            <a:ext cx="1232949" cy="936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47372" y="5905802"/>
            <a:ext cx="125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cxnSp>
        <p:nvCxnSpPr>
          <p:cNvPr id="24" name="Straight Arrow Connector 22"/>
          <p:cNvCxnSpPr/>
          <p:nvPr/>
        </p:nvCxnSpPr>
        <p:spPr>
          <a:xfrm flipV="1">
            <a:off x="3976333" y="5338794"/>
            <a:ext cx="1" cy="9363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87421" y="6329627"/>
            <a:ext cx="246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Communication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48758" y="3795787"/>
            <a:ext cx="1297843" cy="741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7128" y="33608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Discovery</a:t>
            </a:r>
            <a:endParaRPr lang="en-US" dirty="0"/>
          </a:p>
        </p:txBody>
      </p:sp>
      <p:cxnSp>
        <p:nvCxnSpPr>
          <p:cNvPr id="28" name="Straight Arrow Connector 29"/>
          <p:cNvCxnSpPr/>
          <p:nvPr/>
        </p:nvCxnSpPr>
        <p:spPr>
          <a:xfrm flipH="1">
            <a:off x="5807777" y="2583900"/>
            <a:ext cx="469198" cy="712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27947" y="2214568"/>
            <a:ext cx="13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Holder</a:t>
            </a:r>
            <a:endParaRPr lang="en-US" dirty="0"/>
          </a:p>
        </p:txBody>
      </p:sp>
      <p:sp>
        <p:nvSpPr>
          <p:cNvPr id="30" name="文本占位符 3"/>
          <p:cNvSpPr txBox="1">
            <a:spLocks/>
          </p:cNvSpPr>
          <p:nvPr/>
        </p:nvSpPr>
        <p:spPr>
          <a:xfrm>
            <a:off x="737128" y="1504950"/>
            <a:ext cx="11344274" cy="5360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zh-CN" dirty="0" err="1" smtClean="0"/>
              <a:t>Akka</a:t>
            </a:r>
            <a:r>
              <a:rPr lang="zh-CN" altLang="en-US" dirty="0" smtClean="0"/>
              <a:t>用于集群范围内节点发现，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akka</a:t>
            </a:r>
            <a:r>
              <a:rPr lang="zh-CN" altLang="en-US" dirty="0" smtClean="0"/>
              <a:t>基础上进行</a:t>
            </a:r>
            <a:r>
              <a:rPr lang="en-US" altLang="zh-CN" dirty="0" smtClean="0"/>
              <a:t>RAFT</a:t>
            </a:r>
            <a:r>
              <a:rPr lang="zh-CN" altLang="en-US" dirty="0" smtClean="0"/>
              <a:t>算法选举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集群</a:t>
            </a:r>
            <a:endParaRPr lang="en-US" altLang="zh-CN" dirty="0" smtClean="0"/>
          </a:p>
        </p:txBody>
      </p:sp>
      <p:grpSp>
        <p:nvGrpSpPr>
          <p:cNvPr id="30" name="Group 1"/>
          <p:cNvGrpSpPr/>
          <p:nvPr/>
        </p:nvGrpSpPr>
        <p:grpSpPr>
          <a:xfrm>
            <a:off x="1444298" y="1181844"/>
            <a:ext cx="3596859" cy="2716312"/>
            <a:chOff x="1353486" y="1761437"/>
            <a:chExt cx="6229647" cy="2892452"/>
          </a:xfrm>
        </p:grpSpPr>
        <p:sp>
          <p:nvSpPr>
            <p:cNvPr id="31" name="Rectangle 3"/>
            <p:cNvSpPr/>
            <p:nvPr/>
          </p:nvSpPr>
          <p:spPr>
            <a:xfrm>
              <a:off x="1372028" y="3930776"/>
              <a:ext cx="3059202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Remoting</a:t>
              </a:r>
              <a:endParaRPr lang="en-US" sz="2400" dirty="0"/>
            </a:p>
          </p:txBody>
        </p:sp>
        <p:sp>
          <p:nvSpPr>
            <p:cNvPr id="32" name="Rectangle 4"/>
            <p:cNvSpPr/>
            <p:nvPr/>
          </p:nvSpPr>
          <p:spPr>
            <a:xfrm>
              <a:off x="1372028" y="3207663"/>
              <a:ext cx="3059202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Clustering</a:t>
              </a:r>
              <a:endParaRPr lang="en-US" sz="2400" dirty="0"/>
            </a:p>
          </p:txBody>
        </p:sp>
        <p:sp>
          <p:nvSpPr>
            <p:cNvPr id="33" name="Rectangle 5"/>
            <p:cNvSpPr/>
            <p:nvPr/>
          </p:nvSpPr>
          <p:spPr>
            <a:xfrm>
              <a:off x="4431230" y="3207663"/>
              <a:ext cx="3133364" cy="14462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Persistence</a:t>
              </a:r>
              <a:endParaRPr lang="en-US" sz="2400" dirty="0"/>
            </a:p>
          </p:txBody>
        </p:sp>
        <p:sp>
          <p:nvSpPr>
            <p:cNvPr id="34" name="Rectangle 6"/>
            <p:cNvSpPr/>
            <p:nvPr/>
          </p:nvSpPr>
          <p:spPr>
            <a:xfrm>
              <a:off x="1372028" y="2484550"/>
              <a:ext cx="6192566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Raft Actor</a:t>
              </a:r>
              <a:endParaRPr lang="en-US" sz="2400" dirty="0"/>
            </a:p>
          </p:txBody>
        </p:sp>
        <p:sp>
          <p:nvSpPr>
            <p:cNvPr id="35" name="Rectangle 7"/>
            <p:cNvSpPr/>
            <p:nvPr/>
          </p:nvSpPr>
          <p:spPr>
            <a:xfrm>
              <a:off x="1353486" y="1761437"/>
              <a:ext cx="6229647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Shard – Replica 1</a:t>
              </a:r>
              <a:endParaRPr lang="en-US" sz="2400" dirty="0"/>
            </a:p>
          </p:txBody>
        </p:sp>
      </p:grpSp>
      <p:grpSp>
        <p:nvGrpSpPr>
          <p:cNvPr id="36" name="Group 8"/>
          <p:cNvGrpSpPr/>
          <p:nvPr/>
        </p:nvGrpSpPr>
        <p:grpSpPr>
          <a:xfrm>
            <a:off x="6109853" y="1175494"/>
            <a:ext cx="3596859" cy="2716312"/>
            <a:chOff x="1353486" y="1761437"/>
            <a:chExt cx="6229647" cy="2892452"/>
          </a:xfrm>
        </p:grpSpPr>
        <p:sp>
          <p:nvSpPr>
            <p:cNvPr id="37" name="Rectangle 9"/>
            <p:cNvSpPr/>
            <p:nvPr/>
          </p:nvSpPr>
          <p:spPr>
            <a:xfrm>
              <a:off x="1372028" y="3930776"/>
              <a:ext cx="3059202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Remoting</a:t>
              </a:r>
              <a:endParaRPr lang="en-US" sz="2400" dirty="0"/>
            </a:p>
          </p:txBody>
        </p:sp>
        <p:sp>
          <p:nvSpPr>
            <p:cNvPr id="38" name="Rectangle 10"/>
            <p:cNvSpPr/>
            <p:nvPr/>
          </p:nvSpPr>
          <p:spPr>
            <a:xfrm>
              <a:off x="1372028" y="3207663"/>
              <a:ext cx="3059202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Clustering</a:t>
              </a:r>
              <a:endParaRPr lang="en-US" sz="2400" dirty="0"/>
            </a:p>
          </p:txBody>
        </p:sp>
        <p:sp>
          <p:nvSpPr>
            <p:cNvPr id="39" name="Rectangle 11"/>
            <p:cNvSpPr/>
            <p:nvPr/>
          </p:nvSpPr>
          <p:spPr>
            <a:xfrm>
              <a:off x="4431230" y="3207663"/>
              <a:ext cx="3133364" cy="14462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Persistence</a:t>
              </a:r>
              <a:endParaRPr lang="en-US" sz="2400" dirty="0"/>
            </a:p>
          </p:txBody>
        </p:sp>
        <p:sp>
          <p:nvSpPr>
            <p:cNvPr id="40" name="Rectangle 12"/>
            <p:cNvSpPr/>
            <p:nvPr/>
          </p:nvSpPr>
          <p:spPr>
            <a:xfrm>
              <a:off x="1372028" y="2484550"/>
              <a:ext cx="6192566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Raft Actor</a:t>
              </a:r>
              <a:endParaRPr lang="en-US" sz="2400" dirty="0"/>
            </a:p>
          </p:txBody>
        </p:sp>
        <p:sp>
          <p:nvSpPr>
            <p:cNvPr id="41" name="Rectangle 13"/>
            <p:cNvSpPr/>
            <p:nvPr/>
          </p:nvSpPr>
          <p:spPr>
            <a:xfrm>
              <a:off x="1353486" y="1761437"/>
              <a:ext cx="6229647" cy="7231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Shard – Replica 2</a:t>
              </a:r>
              <a:endParaRPr lang="en-US" sz="2400" dirty="0"/>
            </a:p>
          </p:txBody>
        </p:sp>
      </p:grpSp>
      <p:cxnSp>
        <p:nvCxnSpPr>
          <p:cNvPr id="42" name="Elbow Connector 14"/>
          <p:cNvCxnSpPr>
            <a:stCxn id="31" idx="2"/>
            <a:endCxn id="37" idx="2"/>
          </p:cNvCxnSpPr>
          <p:nvPr/>
        </p:nvCxnSpPr>
        <p:spPr>
          <a:xfrm rot="5400000" flipH="1" flipV="1">
            <a:off x="4667764" y="1562203"/>
            <a:ext cx="6350" cy="4665555"/>
          </a:xfrm>
          <a:prstGeom prst="bentConnector3">
            <a:avLst>
              <a:gd name="adj1" fmla="val -12702331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n 16"/>
          <p:cNvSpPr/>
          <p:nvPr/>
        </p:nvSpPr>
        <p:spPr>
          <a:xfrm>
            <a:off x="3327752" y="5041371"/>
            <a:ext cx="927031" cy="8621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17"/>
          <p:cNvSpPr/>
          <p:nvPr/>
        </p:nvSpPr>
        <p:spPr>
          <a:xfrm>
            <a:off x="8326039" y="4869297"/>
            <a:ext cx="927031" cy="86217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19"/>
          <p:cNvCxnSpPr>
            <a:stCxn id="33" idx="2"/>
            <a:endCxn id="43" idx="1"/>
          </p:cNvCxnSpPr>
          <p:nvPr/>
        </p:nvCxnSpPr>
        <p:spPr>
          <a:xfrm flipH="1">
            <a:off x="3791268" y="3898156"/>
            <a:ext cx="334618" cy="11432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2"/>
          <p:cNvCxnSpPr>
            <a:stCxn id="39" idx="2"/>
            <a:endCxn id="44" idx="1"/>
          </p:cNvCxnSpPr>
          <p:nvPr/>
        </p:nvCxnSpPr>
        <p:spPr>
          <a:xfrm flipH="1">
            <a:off x="8789555" y="3891806"/>
            <a:ext cx="1886" cy="9774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1137" y="806162"/>
            <a:ext cx="282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member-1 (10.194.126.242)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36275" y="773896"/>
            <a:ext cx="282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member-2 (10.194.126.243)</a:t>
            </a:r>
            <a:endParaRPr lang="en-US" dirty="0"/>
          </a:p>
        </p:txBody>
      </p:sp>
      <p:cxnSp>
        <p:nvCxnSpPr>
          <p:cNvPr id="49" name="Straight Arrow Connector 26"/>
          <p:cNvCxnSpPr/>
          <p:nvPr/>
        </p:nvCxnSpPr>
        <p:spPr>
          <a:xfrm flipH="1">
            <a:off x="1230175" y="2994864"/>
            <a:ext cx="9270" cy="2996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8"/>
          <p:cNvCxnSpPr/>
          <p:nvPr/>
        </p:nvCxnSpPr>
        <p:spPr>
          <a:xfrm flipH="1">
            <a:off x="6268028" y="2994864"/>
            <a:ext cx="9270" cy="2995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91137" y="5991052"/>
            <a:ext cx="317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member-2 is on 10.194.126.243</a:t>
            </a:r>
            <a:endParaRPr lang="en-US" dirty="0"/>
          </a:p>
        </p:txBody>
      </p:sp>
      <p:sp>
        <p:nvSpPr>
          <p:cNvPr id="52" name="Rectangle 31"/>
          <p:cNvSpPr/>
          <p:nvPr/>
        </p:nvSpPr>
        <p:spPr>
          <a:xfrm>
            <a:off x="6036275" y="5990641"/>
            <a:ext cx="317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member-1 is on 10.194.126.242</a:t>
            </a:r>
            <a:endParaRPr lang="en-US" dirty="0"/>
          </a:p>
        </p:txBody>
      </p:sp>
      <p:grpSp>
        <p:nvGrpSpPr>
          <p:cNvPr id="53" name="Group 33"/>
          <p:cNvGrpSpPr/>
          <p:nvPr/>
        </p:nvGrpSpPr>
        <p:grpSpPr>
          <a:xfrm>
            <a:off x="4083374" y="1312843"/>
            <a:ext cx="589604" cy="480227"/>
            <a:chOff x="3337311" y="1372063"/>
            <a:chExt cx="2238220" cy="1844870"/>
          </a:xfrm>
        </p:grpSpPr>
        <p:sp>
          <p:nvSpPr>
            <p:cNvPr id="54" name="Rectangle 34"/>
            <p:cNvSpPr/>
            <p:nvPr/>
          </p:nvSpPr>
          <p:spPr>
            <a:xfrm>
              <a:off x="4449188" y="1372063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35"/>
            <p:cNvSpPr/>
            <p:nvPr/>
          </p:nvSpPr>
          <p:spPr>
            <a:xfrm>
              <a:off x="3689583" y="2136330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36"/>
            <p:cNvSpPr/>
            <p:nvPr/>
          </p:nvSpPr>
          <p:spPr>
            <a:xfrm>
              <a:off x="4449188" y="2136330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37"/>
            <p:cNvSpPr/>
            <p:nvPr/>
          </p:nvSpPr>
          <p:spPr>
            <a:xfrm>
              <a:off x="5158367" y="2136330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38"/>
            <p:cNvSpPr/>
            <p:nvPr/>
          </p:nvSpPr>
          <p:spPr>
            <a:xfrm>
              <a:off x="3337311" y="2827563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39"/>
            <p:cNvSpPr/>
            <p:nvPr/>
          </p:nvSpPr>
          <p:spPr>
            <a:xfrm>
              <a:off x="4032024" y="2827563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40"/>
            <p:cNvCxnSpPr>
              <a:stCxn id="55" idx="0"/>
              <a:endCxn id="54" idx="2"/>
            </p:cNvCxnSpPr>
            <p:nvPr/>
          </p:nvCxnSpPr>
          <p:spPr>
            <a:xfrm flipV="1">
              <a:off x="3898165" y="1761433"/>
              <a:ext cx="759605" cy="3748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41"/>
            <p:cNvCxnSpPr>
              <a:stCxn id="56" idx="0"/>
              <a:endCxn id="54" idx="2"/>
            </p:cNvCxnSpPr>
            <p:nvPr/>
          </p:nvCxnSpPr>
          <p:spPr>
            <a:xfrm flipV="1">
              <a:off x="4657770" y="1761433"/>
              <a:ext cx="0" cy="3748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2"/>
            <p:cNvCxnSpPr>
              <a:stCxn id="57" idx="0"/>
              <a:endCxn id="54" idx="2"/>
            </p:cNvCxnSpPr>
            <p:nvPr/>
          </p:nvCxnSpPr>
          <p:spPr>
            <a:xfrm flipH="1" flipV="1">
              <a:off x="4657770" y="1761433"/>
              <a:ext cx="709179" cy="3748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43"/>
            <p:cNvCxnSpPr>
              <a:stCxn id="58" idx="0"/>
              <a:endCxn id="55" idx="2"/>
            </p:cNvCxnSpPr>
            <p:nvPr/>
          </p:nvCxnSpPr>
          <p:spPr>
            <a:xfrm flipV="1">
              <a:off x="3545893" y="2525700"/>
              <a:ext cx="352272" cy="3018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44"/>
            <p:cNvCxnSpPr>
              <a:stCxn id="59" idx="0"/>
              <a:endCxn id="55" idx="2"/>
            </p:cNvCxnSpPr>
            <p:nvPr/>
          </p:nvCxnSpPr>
          <p:spPr>
            <a:xfrm flipH="1" flipV="1">
              <a:off x="3898165" y="2525700"/>
              <a:ext cx="342441" cy="3018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57"/>
          <p:cNvGrpSpPr/>
          <p:nvPr/>
        </p:nvGrpSpPr>
        <p:grpSpPr>
          <a:xfrm>
            <a:off x="9069324" y="1303456"/>
            <a:ext cx="589604" cy="480227"/>
            <a:chOff x="3337311" y="1372063"/>
            <a:chExt cx="2238220" cy="1844870"/>
          </a:xfrm>
        </p:grpSpPr>
        <p:sp>
          <p:nvSpPr>
            <p:cNvPr id="66" name="Rectangle 58"/>
            <p:cNvSpPr/>
            <p:nvPr/>
          </p:nvSpPr>
          <p:spPr>
            <a:xfrm>
              <a:off x="4449188" y="1372063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9"/>
            <p:cNvSpPr/>
            <p:nvPr/>
          </p:nvSpPr>
          <p:spPr>
            <a:xfrm>
              <a:off x="3689583" y="2136330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0"/>
            <p:cNvSpPr/>
            <p:nvPr/>
          </p:nvSpPr>
          <p:spPr>
            <a:xfrm>
              <a:off x="4449188" y="2136330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1"/>
            <p:cNvSpPr/>
            <p:nvPr/>
          </p:nvSpPr>
          <p:spPr>
            <a:xfrm>
              <a:off x="5158367" y="2136330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2"/>
            <p:cNvSpPr/>
            <p:nvPr/>
          </p:nvSpPr>
          <p:spPr>
            <a:xfrm>
              <a:off x="3337311" y="2827563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3"/>
            <p:cNvSpPr/>
            <p:nvPr/>
          </p:nvSpPr>
          <p:spPr>
            <a:xfrm>
              <a:off x="4032024" y="2827563"/>
              <a:ext cx="417164" cy="389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64"/>
            <p:cNvCxnSpPr>
              <a:stCxn id="67" idx="0"/>
              <a:endCxn id="66" idx="2"/>
            </p:cNvCxnSpPr>
            <p:nvPr/>
          </p:nvCxnSpPr>
          <p:spPr>
            <a:xfrm flipV="1">
              <a:off x="3898165" y="1761433"/>
              <a:ext cx="759605" cy="3748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65"/>
            <p:cNvCxnSpPr>
              <a:stCxn id="68" idx="0"/>
              <a:endCxn id="66" idx="2"/>
            </p:cNvCxnSpPr>
            <p:nvPr/>
          </p:nvCxnSpPr>
          <p:spPr>
            <a:xfrm flipV="1">
              <a:off x="4657770" y="1761433"/>
              <a:ext cx="0" cy="3748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66"/>
            <p:cNvCxnSpPr>
              <a:stCxn id="69" idx="0"/>
              <a:endCxn id="66" idx="2"/>
            </p:cNvCxnSpPr>
            <p:nvPr/>
          </p:nvCxnSpPr>
          <p:spPr>
            <a:xfrm flipH="1" flipV="1">
              <a:off x="4657770" y="1761433"/>
              <a:ext cx="709179" cy="3748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67"/>
            <p:cNvCxnSpPr>
              <a:stCxn id="70" idx="0"/>
              <a:endCxn id="67" idx="2"/>
            </p:cNvCxnSpPr>
            <p:nvPr/>
          </p:nvCxnSpPr>
          <p:spPr>
            <a:xfrm flipV="1">
              <a:off x="3545893" y="2525700"/>
              <a:ext cx="352272" cy="3018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68"/>
            <p:cNvCxnSpPr>
              <a:stCxn id="71" idx="0"/>
              <a:endCxn id="67" idx="2"/>
            </p:cNvCxnSpPr>
            <p:nvPr/>
          </p:nvCxnSpPr>
          <p:spPr>
            <a:xfrm flipH="1" flipV="1">
              <a:off x="3898165" y="2525700"/>
              <a:ext cx="342441" cy="3018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集群</a:t>
            </a:r>
            <a:r>
              <a:rPr lang="en-US" altLang="zh-CN" dirty="0" smtClean="0"/>
              <a:t>(CAP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3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55" y="915679"/>
            <a:ext cx="4762500" cy="4457700"/>
          </a:xfrm>
          <a:prstGeom prst="rect">
            <a:avLst/>
          </a:prstGeom>
        </p:spPr>
      </p:pic>
      <p:cxnSp>
        <p:nvCxnSpPr>
          <p:cNvPr id="33" name="Straight Arrow Connector 15"/>
          <p:cNvCxnSpPr/>
          <p:nvPr/>
        </p:nvCxnSpPr>
        <p:spPr>
          <a:xfrm flipH="1" flipV="1">
            <a:off x="4421937" y="4626079"/>
            <a:ext cx="92703" cy="11866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41337" y="5851308"/>
            <a:ext cx="13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here</a:t>
            </a:r>
            <a:endParaRPr lang="en-US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6454655" y="1743075"/>
            <a:ext cx="5238751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数据库读写均在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上处理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19875" y="3086100"/>
            <a:ext cx="4286250" cy="942975"/>
          </a:xfrm>
        </p:spPr>
        <p:txBody>
          <a:bodyPr/>
          <a:lstStyle/>
          <a:p>
            <a:pPr algn="ctr">
              <a:defRPr/>
            </a:pPr>
            <a:r>
              <a:rPr lang="en-US" altLang="zh-CN" dirty="0" err="1" smtClean="0"/>
              <a:t>YangTools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YangTools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数据库存储</a:t>
            </a:r>
            <a:endParaRPr lang="en-US" altLang="zh-CN" dirty="0" smtClean="0"/>
          </a:p>
        </p:txBody>
      </p:sp>
      <p:pic>
        <p:nvPicPr>
          <p:cNvPr id="35" name="Picture 2" descr="C:\Users\win7\Desktop\ODL-DataStore\ConceptualDataTr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535" y="1114424"/>
            <a:ext cx="9242240" cy="51704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数据存储模型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098" name="Picture 2" descr="C:\Users\win7\Desktop\ODL-DataStore\dsbenchmarkDataTr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283" y="1628775"/>
            <a:ext cx="7944297" cy="4819649"/>
          </a:xfrm>
          <a:prstGeom prst="rect">
            <a:avLst/>
          </a:prstGeom>
          <a:noFill/>
        </p:spPr>
      </p:pic>
      <p:sp>
        <p:nvSpPr>
          <p:cNvPr id="5" name="文本占位符 3"/>
          <p:cNvSpPr txBox="1">
            <a:spLocks/>
          </p:cNvSpPr>
          <p:nvPr/>
        </p:nvSpPr>
        <p:spPr>
          <a:xfrm>
            <a:off x="1082284" y="1114426"/>
            <a:ext cx="5508440" cy="51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/>
              <a:t>Dsbenchmark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Yang</a:t>
            </a:r>
            <a:r>
              <a:rPr lang="zh-CN" altLang="en-US" sz="1600" dirty="0" smtClean="0"/>
              <a:t>文件对应的</a:t>
            </a:r>
            <a:r>
              <a:rPr lang="en-US" altLang="zh-CN" sz="1600" dirty="0" err="1" smtClean="0"/>
              <a:t>DataTree</a:t>
            </a:r>
            <a:r>
              <a:rPr lang="zh-CN" altLang="en-US" sz="1600" dirty="0" smtClean="0"/>
              <a:t>视图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22756" y="2724150"/>
            <a:ext cx="5927388" cy="1357674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19544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91226" y="2860646"/>
            <a:ext cx="5867400" cy="1768504"/>
          </a:xfrm>
        </p:spPr>
        <p:txBody>
          <a:bodyPr/>
          <a:lstStyle/>
          <a:p>
            <a:pPr algn="ctr"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</a:p>
          <a:p>
            <a:pPr algn="ctr">
              <a:defRPr/>
            </a:pPr>
            <a:r>
              <a:rPr lang="zh-CN" altLang="en-US" dirty="0" smtClean="0"/>
              <a:t>控制器</a:t>
            </a:r>
            <a:r>
              <a:rPr lang="zh-CN" altLang="en-US" dirty="0" smtClean="0"/>
              <a:t>概述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控制器概述</a:t>
            </a:r>
            <a:endParaRPr lang="en-US" altLang="zh-CN" dirty="0" smtClean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992209" y="1266826"/>
            <a:ext cx="10837841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是一件运行于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虚拟机上的控制器平台软件系统</a:t>
            </a:r>
            <a:endParaRPr lang="en-US" altLang="zh-CN" dirty="0" smtClean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92210" y="2286000"/>
            <a:ext cx="845659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Maven: ODL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进行构建</a:t>
            </a:r>
            <a:endParaRPr lang="en-US" altLang="zh-CN" dirty="0" smtClean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992210" y="2990850"/>
            <a:ext cx="889474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OSGI: ODL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框架构建模块化的软件架构</a:t>
            </a:r>
            <a:endParaRPr lang="en-US" altLang="zh-CN" dirty="0" smtClean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992210" y="3695699"/>
            <a:ext cx="8894740" cy="1362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JAVA interfaces </a:t>
            </a:r>
            <a:r>
              <a:rPr lang="en-US" altLang="zh-CN" dirty="0" smtClean="0"/>
              <a:t>: ODL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接口及其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服务框架构建基于接口的服务发布和订阅机制，及其模块间通信，事件处理等</a:t>
            </a:r>
            <a:endParaRPr lang="en-US" altLang="zh-CN" dirty="0" smtClean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992210" y="5057774"/>
            <a:ext cx="889474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REST API: ODL</a:t>
            </a:r>
            <a:r>
              <a:rPr lang="zh-CN" altLang="en-US" dirty="0" smtClean="0"/>
              <a:t>提供统一的基于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的北向访问能力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91226" y="2860646"/>
            <a:ext cx="5867400" cy="1768504"/>
          </a:xfrm>
        </p:spPr>
        <p:txBody>
          <a:bodyPr/>
          <a:lstStyle/>
          <a:p>
            <a:pPr algn="ctr"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</a:p>
          <a:p>
            <a:pPr algn="ctr">
              <a:defRPr/>
            </a:pPr>
            <a:r>
              <a:rPr lang="zh-CN" altLang="en-US" dirty="0" smtClean="0"/>
              <a:t>项目组成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项目组成</a:t>
            </a:r>
            <a:endParaRPr lang="en-US" altLang="zh-CN" dirty="0" smtClean="0"/>
          </a:p>
        </p:txBody>
      </p:sp>
      <p:pic>
        <p:nvPicPr>
          <p:cNvPr id="60418" name="Picture 2" descr="https://wiki.opendaylight.org/images/2/23/Opendaylight-Carbon-Project-Dependency-Dia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135" y="1030289"/>
            <a:ext cx="11646051" cy="5019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91226" y="2860646"/>
            <a:ext cx="5867400" cy="1768504"/>
          </a:xfrm>
        </p:spPr>
        <p:txBody>
          <a:bodyPr/>
          <a:lstStyle/>
          <a:p>
            <a:pPr algn="ctr"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</a:p>
          <a:p>
            <a:pPr algn="ctr">
              <a:defRPr/>
            </a:pPr>
            <a:r>
              <a:rPr lang="zh-CN" altLang="en-US" dirty="0" smtClean="0"/>
              <a:t>核心项目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核心项目</a:t>
            </a:r>
            <a:endParaRPr lang="en-US" altLang="zh-CN" dirty="0" smtClean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992209" y="1266826"/>
            <a:ext cx="10837841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zh-CN" dirty="0" smtClean="0"/>
              <a:t>ODL</a:t>
            </a:r>
            <a:r>
              <a:rPr lang="zh-CN" altLang="en-US" dirty="0" smtClean="0"/>
              <a:t>的核心项目即上述图示当中的红色部分</a:t>
            </a:r>
            <a:endParaRPr lang="en-US" altLang="zh-CN" dirty="0" smtClean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92210" y="2286000"/>
            <a:ext cx="8456590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Controller: </a:t>
            </a:r>
            <a:r>
              <a:rPr lang="zh-CN" altLang="en-US" dirty="0" smtClean="0"/>
              <a:t>提供集群，分布式数据存储功能</a:t>
            </a:r>
            <a:endParaRPr lang="en-US" altLang="zh-CN" dirty="0" smtClean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992209" y="2990850"/>
            <a:ext cx="10218716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MD-SAL: </a:t>
            </a:r>
            <a:r>
              <a:rPr lang="zh-CN" altLang="en-US" dirty="0" smtClean="0"/>
              <a:t>模型驱动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服务抽象层，可以理解为</a:t>
            </a:r>
            <a:r>
              <a:rPr lang="en-US" altLang="zh-CN" dirty="0" smtClean="0"/>
              <a:t>ODL</a:t>
            </a:r>
            <a:r>
              <a:rPr lang="zh-CN" altLang="en-US" dirty="0" smtClean="0"/>
              <a:t>的消息总线</a:t>
            </a:r>
            <a:r>
              <a:rPr lang="en-US" altLang="zh-CN" dirty="0" smtClean="0"/>
              <a:t> </a:t>
            </a:r>
            <a:endParaRPr lang="en-US" altLang="zh-CN" dirty="0" smtClean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992210" y="3695700"/>
            <a:ext cx="8894740" cy="7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err="1" smtClean="0"/>
              <a:t>YangTools</a:t>
            </a:r>
            <a:r>
              <a:rPr lang="en-US" altLang="zh-CN" dirty="0" smtClean="0"/>
              <a:t>:</a:t>
            </a:r>
            <a:r>
              <a:rPr lang="zh-CN" altLang="en-US" dirty="0" smtClean="0"/>
              <a:t>提供与</a:t>
            </a:r>
            <a:r>
              <a:rPr lang="en-US" altLang="zh-CN" dirty="0" smtClean="0"/>
              <a:t>Yang</a:t>
            </a:r>
            <a:r>
              <a:rPr lang="zh-CN" altLang="en-US" dirty="0" smtClean="0"/>
              <a:t>文件相关的各种服务功能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992209" y="4410076"/>
            <a:ext cx="9209065" cy="704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err="1" smtClean="0"/>
              <a:t>NetConf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实际包含</a:t>
            </a:r>
            <a:r>
              <a:rPr lang="en-US" altLang="zh-CN" dirty="0" smtClean="0"/>
              <a:t>RESTCONF</a:t>
            </a:r>
            <a:r>
              <a:rPr lang="zh-CN" altLang="en-US" dirty="0" smtClean="0"/>
              <a:t>及其</a:t>
            </a:r>
            <a:r>
              <a:rPr lang="en-US" altLang="zh-CN" dirty="0" smtClean="0"/>
              <a:t>NETCONF</a:t>
            </a:r>
            <a:r>
              <a:rPr lang="zh-CN" altLang="en-US" dirty="0" smtClean="0"/>
              <a:t>两部分内容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8153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91226" y="2860646"/>
            <a:ext cx="5867400" cy="1768504"/>
          </a:xfrm>
        </p:spPr>
        <p:txBody>
          <a:bodyPr/>
          <a:lstStyle/>
          <a:p>
            <a:pPr algn="ctr">
              <a:defRPr/>
            </a:pPr>
            <a:r>
              <a:rPr lang="en-US" altLang="zh-CN" dirty="0" err="1" smtClean="0"/>
              <a:t>OpenDayLight</a:t>
            </a:r>
            <a:r>
              <a:rPr lang="en-US" altLang="zh-CN" dirty="0" smtClean="0"/>
              <a:t> </a:t>
            </a:r>
          </a:p>
          <a:p>
            <a:pPr algn="ctr">
              <a:defRPr/>
            </a:pPr>
            <a:r>
              <a:rPr lang="zh-CN" altLang="en-US" dirty="0" smtClean="0"/>
              <a:t>软件架构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732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</TotalTime>
  <Words>658</Words>
  <Application>Microsoft Office PowerPoint</Application>
  <PresentationFormat>自定义</PresentationFormat>
  <Paragraphs>141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模板页面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win7</cp:lastModifiedBy>
  <cp:revision>268</cp:revision>
  <dcterms:created xsi:type="dcterms:W3CDTF">2015-08-18T02:51:41Z</dcterms:created>
  <dcterms:modified xsi:type="dcterms:W3CDTF">2017-12-04T14:38:39Z</dcterms:modified>
  <cp:category/>
</cp:coreProperties>
</file>