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sldIdLst>
    <p:sldId id="257" r:id="rId3"/>
    <p:sldId id="258" r:id="rId4"/>
    <p:sldId id="259" r:id="rId5"/>
    <p:sldId id="260" r:id="rId6"/>
    <p:sldId id="262" r:id="rId7"/>
    <p:sldId id="312" r:id="rId8"/>
    <p:sldId id="271" r:id="rId9"/>
    <p:sldId id="272" r:id="rId10"/>
    <p:sldId id="274" r:id="rId11"/>
    <p:sldId id="313" r:id="rId12"/>
    <p:sldId id="273" r:id="rId13"/>
    <p:sldId id="275" r:id="rId14"/>
    <p:sldId id="278" r:id="rId15"/>
    <p:sldId id="280" r:id="rId16"/>
    <p:sldId id="281" r:id="rId17"/>
    <p:sldId id="284" r:id="rId18"/>
    <p:sldId id="282" r:id="rId19"/>
    <p:sldId id="283" r:id="rId20"/>
    <p:sldId id="296" r:id="rId21"/>
    <p:sldId id="301" r:id="rId22"/>
    <p:sldId id="297" r:id="rId23"/>
    <p:sldId id="298" r:id="rId24"/>
    <p:sldId id="299" r:id="rId25"/>
    <p:sldId id="300" r:id="rId26"/>
    <p:sldId id="277" r:id="rId27"/>
    <p:sldId id="279" r:id="rId28"/>
    <p:sldId id="314" r:id="rId29"/>
    <p:sldId id="285" r:id="rId30"/>
    <p:sldId id="286" r:id="rId31"/>
    <p:sldId id="287" r:id="rId32"/>
    <p:sldId id="294" r:id="rId33"/>
    <p:sldId id="295" r:id="rId34"/>
    <p:sldId id="302" r:id="rId35"/>
    <p:sldId id="303" r:id="rId36"/>
    <p:sldId id="308" r:id="rId37"/>
    <p:sldId id="304" r:id="rId38"/>
    <p:sldId id="309" r:id="rId39"/>
    <p:sldId id="307" r:id="rId40"/>
    <p:sldId id="310" r:id="rId41"/>
    <p:sldId id="311" r:id="rId42"/>
    <p:sldId id="305" r:id="rId43"/>
    <p:sldId id="315" r:id="rId44"/>
    <p:sldId id="316" r:id="rId45"/>
    <p:sldId id="317" r:id="rId46"/>
    <p:sldId id="268" r:id="rId47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5"/>
    <p:restoredTop sz="66225"/>
  </p:normalViewPr>
  <p:slideViewPr>
    <p:cSldViewPr snapToGrid="0" snapToObjects="1">
      <p:cViewPr>
        <p:scale>
          <a:sx n="100" d="100"/>
          <a:sy n="100" d="100"/>
        </p:scale>
        <p:origin x="-744" y="-4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gradFill flip="none" rotWithShape="1"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 userDrawn="1"/>
        </p:nvSpPr>
        <p:spPr>
          <a:xfrm>
            <a:off x="849780" y="5172301"/>
            <a:ext cx="5150340" cy="515034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>
            <a:off x="-765628" y="4401373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849780" y="3973882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422289" y="3889828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1564236" y="6339861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2484890" y="6027944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465188" y="4744810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7086881" y="-900967"/>
            <a:ext cx="2220844" cy="2220844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9454581" y="-549383"/>
            <a:ext cx="3407441" cy="3407441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907429" y="-334768"/>
            <a:ext cx="1472991" cy="1472991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061964" y="625398"/>
            <a:ext cx="1025650" cy="102565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18205" y="1911283"/>
            <a:ext cx="1590674" cy="1590674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6267191" y="1326869"/>
            <a:ext cx="453456" cy="4534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664471" y="3298513"/>
            <a:ext cx="732468" cy="732468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0879229" y="3134662"/>
            <a:ext cx="346604" cy="346604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3132306" y="2498576"/>
            <a:ext cx="5927388" cy="135767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3132306" y="4578972"/>
            <a:ext cx="5927388" cy="33965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椭圆 21"/>
          <p:cNvSpPr/>
          <p:nvPr userDrawn="1"/>
        </p:nvSpPr>
        <p:spPr>
          <a:xfrm>
            <a:off x="901493" y="3145269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480939" y="2631757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10650826" y="2926583"/>
            <a:ext cx="226929" cy="22692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305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170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74237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78290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73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70184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347817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4254510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503084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883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97428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75061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52695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5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530328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640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目录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/>
        </p:nvSpPr>
        <p:spPr>
          <a:xfrm>
            <a:off x="5427411" y="-1921057"/>
            <a:ext cx="3192086" cy="319208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 userDrawn="1"/>
        </p:nvSpPr>
        <p:spPr>
          <a:xfrm rot="20564813">
            <a:off x="2865697" y="-275747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 rot="20564813">
            <a:off x="4190298" y="-592061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 rot="20564813">
            <a:off x="3813092" y="-21732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 rot="20564813">
            <a:off x="2989138" y="610281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 rot="20564813">
            <a:off x="5466868" y="524062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 rot="20564813">
            <a:off x="2654522" y="1149241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 rot="20564813">
            <a:off x="5756216" y="1275190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 rot="20564813">
            <a:off x="5301220" y="1351640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 rot="20564813">
            <a:off x="5142815" y="129226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 userDrawn="1"/>
        </p:nvSpPr>
        <p:spPr>
          <a:xfrm rot="20564813">
            <a:off x="6595017" y="1097850"/>
            <a:ext cx="776274" cy="77627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 rot="20564813">
            <a:off x="1046955" y="104311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8687528" y="147823"/>
            <a:ext cx="454772" cy="454772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8291917" y="702130"/>
            <a:ext cx="568899" cy="56889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8934864" y="466000"/>
            <a:ext cx="207436" cy="207436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258979" y="326538"/>
            <a:ext cx="168156" cy="16815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1068" y="3546358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875388" y="2197947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6875388" y="2805556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23" name="椭圆 22"/>
          <p:cNvSpPr/>
          <p:nvPr userDrawn="1"/>
        </p:nvSpPr>
        <p:spPr>
          <a:xfrm rot="10664813">
            <a:off x="1606491" y="6429042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/>
          <p:cNvSpPr/>
          <p:nvPr userDrawn="1"/>
        </p:nvSpPr>
        <p:spPr>
          <a:xfrm rot="10664813">
            <a:off x="-298887" y="5682735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/>
          <p:cNvSpPr/>
          <p:nvPr userDrawn="1"/>
        </p:nvSpPr>
        <p:spPr>
          <a:xfrm rot="10664813">
            <a:off x="1049383" y="6574260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/>
          <p:cNvSpPr/>
          <p:nvPr userDrawn="1"/>
        </p:nvSpPr>
        <p:spPr>
          <a:xfrm rot="10664813">
            <a:off x="2264562" y="6255404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/>
          <p:cNvSpPr/>
          <p:nvPr userDrawn="1"/>
        </p:nvSpPr>
        <p:spPr>
          <a:xfrm rot="10664813">
            <a:off x="-410114" y="5359791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/>
          <p:cNvSpPr/>
          <p:nvPr userDrawn="1"/>
        </p:nvSpPr>
        <p:spPr>
          <a:xfrm rot="10664813">
            <a:off x="2989615" y="6163309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椭圆 28"/>
          <p:cNvSpPr/>
          <p:nvPr userDrawn="1"/>
        </p:nvSpPr>
        <p:spPr>
          <a:xfrm rot="10664813">
            <a:off x="-101718" y="5072159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/>
          <p:cNvSpPr/>
          <p:nvPr userDrawn="1"/>
        </p:nvSpPr>
        <p:spPr>
          <a:xfrm rot="10664813">
            <a:off x="534476" y="5346636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 userDrawn="1"/>
        </p:nvSpPr>
        <p:spPr>
          <a:xfrm rot="10664813">
            <a:off x="726986" y="5516493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 userDrawn="1"/>
        </p:nvSpPr>
        <p:spPr>
          <a:xfrm rot="10664813">
            <a:off x="4381690" y="6508239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6875388" y="3413165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6875388" y="4020774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8" name="文本占位符 19"/>
          <p:cNvSpPr>
            <a:spLocks noGrp="1"/>
          </p:cNvSpPr>
          <p:nvPr>
            <p:ph type="body" sz="quarter" idx="15" hasCustomPrompt="1"/>
          </p:nvPr>
        </p:nvSpPr>
        <p:spPr>
          <a:xfrm>
            <a:off x="6875388" y="462838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9" name="文本占位符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75388" y="5235992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61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5700221" y="4382258"/>
            <a:ext cx="463298" cy="46329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2395015" y="1393932"/>
            <a:ext cx="3015427" cy="3015427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010423" y="966441"/>
            <a:ext cx="1970009" cy="197000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582932" y="882387"/>
            <a:ext cx="854982" cy="854982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4724879" y="3332420"/>
            <a:ext cx="1076939" cy="1076939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5645533" y="3020503"/>
            <a:ext cx="334899" cy="334899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5625831" y="1737369"/>
            <a:ext cx="873483" cy="873483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4062136" y="137828"/>
            <a:ext cx="468355" cy="468355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/>
        </p:nvSpPr>
        <p:spPr>
          <a:xfrm>
            <a:off x="3641582" y="-375684"/>
            <a:ext cx="724235" cy="724235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6714703" y="3056071"/>
            <a:ext cx="3138030" cy="7324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6714703" y="3878563"/>
            <a:ext cx="3138030" cy="33745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5682548" y="4938494"/>
            <a:ext cx="188314" cy="18831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01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gradFill>
          <a:gsLst>
            <a:gs pos="0">
              <a:schemeClr val="bg1"/>
            </a:gs>
            <a:gs pos="67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/>
          <p:nvPr userDrawn="1"/>
        </p:nvGrpSpPr>
        <p:grpSpPr>
          <a:xfrm rot="10800000">
            <a:off x="7521312" y="-553388"/>
            <a:ext cx="5191489" cy="2549820"/>
            <a:chOff x="-410114" y="5072159"/>
            <a:chExt cx="5191489" cy="2549820"/>
          </a:xfrm>
        </p:grpSpPr>
        <p:sp>
          <p:nvSpPr>
            <p:cNvPr id="2" name="椭圆 1"/>
            <p:cNvSpPr/>
            <p:nvPr userDrawn="1"/>
          </p:nvSpPr>
          <p:spPr>
            <a:xfrm rot="10664813">
              <a:off x="1606491" y="6429042"/>
              <a:ext cx="1192937" cy="1192937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10664813">
              <a:off x="-298887" y="5682735"/>
              <a:ext cx="1830324" cy="1830324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椭圆 3"/>
            <p:cNvSpPr/>
            <p:nvPr userDrawn="1"/>
          </p:nvSpPr>
          <p:spPr>
            <a:xfrm rot="10664813">
              <a:off x="1049383" y="6574260"/>
              <a:ext cx="791224" cy="791224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/>
            <p:cNvSpPr/>
            <p:nvPr userDrawn="1"/>
          </p:nvSpPr>
          <p:spPr>
            <a:xfrm rot="10664813">
              <a:off x="2264562" y="6255404"/>
              <a:ext cx="550933" cy="55093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 userDrawn="1"/>
          </p:nvSpPr>
          <p:spPr>
            <a:xfrm rot="10664813">
              <a:off x="-410114" y="5359791"/>
              <a:ext cx="854438" cy="854438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椭圆 6"/>
            <p:cNvSpPr/>
            <p:nvPr userDrawn="1"/>
          </p:nvSpPr>
          <p:spPr>
            <a:xfrm rot="10664813">
              <a:off x="2989615" y="6163309"/>
              <a:ext cx="243576" cy="24357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 rot="10664813">
              <a:off x="-101718" y="5072159"/>
              <a:ext cx="393449" cy="393449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 rot="10664813">
              <a:off x="534476" y="5346636"/>
              <a:ext cx="186180" cy="18618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 rot="10664813">
              <a:off x="726986" y="5516493"/>
              <a:ext cx="121896" cy="121896"/>
            </a:xfrm>
            <a:prstGeom prst="ellipse">
              <a:avLst/>
            </a:prstGeom>
            <a:solidFill>
              <a:schemeClr val="accent4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 rot="10664813">
              <a:off x="4381690" y="6508239"/>
              <a:ext cx="399685" cy="399685"/>
            </a:xfrm>
            <a:prstGeom prst="ellipse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椭圆 12"/>
          <p:cNvSpPr/>
          <p:nvPr userDrawn="1"/>
        </p:nvSpPr>
        <p:spPr>
          <a:xfrm rot="10664813">
            <a:off x="1407707" y="6689145"/>
            <a:ext cx="1192937" cy="1192937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 userDrawn="1"/>
        </p:nvSpPr>
        <p:spPr>
          <a:xfrm rot="10664813">
            <a:off x="-497671" y="5942838"/>
            <a:ext cx="1830324" cy="1830324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 userDrawn="1"/>
        </p:nvSpPr>
        <p:spPr>
          <a:xfrm rot="10664813">
            <a:off x="850599" y="6834363"/>
            <a:ext cx="791224" cy="791224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 userDrawn="1"/>
        </p:nvSpPr>
        <p:spPr>
          <a:xfrm rot="10664813">
            <a:off x="2065778" y="6515507"/>
            <a:ext cx="550933" cy="550933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 userDrawn="1"/>
        </p:nvSpPr>
        <p:spPr>
          <a:xfrm rot="10664813">
            <a:off x="-608898" y="5619894"/>
            <a:ext cx="854438" cy="854438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 userDrawn="1"/>
        </p:nvSpPr>
        <p:spPr>
          <a:xfrm rot="10664813">
            <a:off x="2790831" y="6423412"/>
            <a:ext cx="243576" cy="24357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 userDrawn="1"/>
        </p:nvSpPr>
        <p:spPr>
          <a:xfrm rot="10664813">
            <a:off x="-300502" y="5332262"/>
            <a:ext cx="393449" cy="39344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 userDrawn="1"/>
        </p:nvSpPr>
        <p:spPr>
          <a:xfrm rot="10664813">
            <a:off x="335692" y="5606739"/>
            <a:ext cx="186180" cy="18618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 userDrawn="1"/>
        </p:nvSpPr>
        <p:spPr>
          <a:xfrm rot="10664813">
            <a:off x="528202" y="5776596"/>
            <a:ext cx="121896" cy="121896"/>
          </a:xfrm>
          <a:prstGeom prst="ellipse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 userDrawn="1"/>
        </p:nvSpPr>
        <p:spPr>
          <a:xfrm rot="10664813">
            <a:off x="4182906" y="6768342"/>
            <a:ext cx="399685" cy="399685"/>
          </a:xfrm>
          <a:prstGeom prst="ellipse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435160" y="251636"/>
            <a:ext cx="3401344" cy="405376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30000"/>
              </a:lnSpc>
              <a:buNone/>
              <a:defRPr sz="1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448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7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62" r:id="rId7"/>
    <p:sldLayoutId id="214748368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opendaylight.org/view/OpenDaylight_Controller:MD-SAL:Explained:Modeling_Concept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564466" y="2498576"/>
            <a:ext cx="5495227" cy="1357674"/>
          </a:xfrm>
        </p:spPr>
        <p:txBody>
          <a:bodyPr/>
          <a:lstStyle/>
          <a:p>
            <a:r>
              <a:rPr kumimoji="1" lang="en-US" altLang="zh-CN" dirty="0" err="1" smtClean="0"/>
              <a:t>Opendaylight</a:t>
            </a:r>
            <a:r>
              <a:rPr kumimoji="1" lang="en-US" altLang="zh-CN" dirty="0" smtClean="0"/>
              <a:t> MD-SAL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077461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Messaging Patterns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3034" y="1009650"/>
            <a:ext cx="8471966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Messaging Patterns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9" y="1608667"/>
            <a:ext cx="2580532" cy="372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err="1" smtClean="0"/>
              <a:t>Unicast</a:t>
            </a:r>
            <a:r>
              <a:rPr lang="en-US" altLang="zh-CN" sz="1400" b="1" dirty="0" smtClean="0"/>
              <a:t> communication</a:t>
            </a:r>
            <a:endParaRPr lang="en-US" altLang="zh-CN" sz="14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221002" y="2904068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Notifications</a:t>
            </a:r>
            <a:r>
              <a:rPr lang="en-US" altLang="zh-CN" sz="1400" dirty="0" smtClean="0"/>
              <a:t> - multicast message which is send by provider and is delivered to subscribed consumers</a:t>
            </a:r>
            <a:endParaRPr lang="en-US" altLang="zh-CN" sz="1400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221002" y="1981200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RPC</a:t>
            </a:r>
            <a:r>
              <a:rPr lang="en-US" altLang="zh-CN" sz="1400" dirty="0" smtClean="0"/>
              <a:t> - </a:t>
            </a:r>
            <a:r>
              <a:rPr lang="en-US" altLang="zh-CN" sz="1400" dirty="0" err="1" smtClean="0"/>
              <a:t>unicast</a:t>
            </a:r>
            <a:r>
              <a:rPr lang="en-US" altLang="zh-CN" sz="1400" dirty="0" smtClean="0"/>
              <a:t> between consumer and provider, where consumer sends </a:t>
            </a:r>
            <a:r>
              <a:rPr lang="en-US" altLang="zh-CN" sz="1400" b="1" dirty="0" smtClean="0"/>
              <a:t>request</a:t>
            </a:r>
            <a:r>
              <a:rPr lang="en-US" altLang="zh-CN" sz="1400" dirty="0" smtClean="0"/>
              <a:t> message to provider, which asynchronously responds with </a:t>
            </a:r>
            <a:r>
              <a:rPr lang="en-US" altLang="zh-CN" sz="1400" b="1" dirty="0" err="1" smtClean="0"/>
              <a:t>reply</a:t>
            </a:r>
            <a:r>
              <a:rPr lang="en-US" altLang="zh-CN" sz="1400" dirty="0" err="1" smtClean="0"/>
              <a:t>message</a:t>
            </a:r>
            <a:endParaRPr lang="en-US" altLang="zh-CN" sz="14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721469" y="2531535"/>
            <a:ext cx="2580532" cy="372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Publish / Subscribe</a:t>
            </a:r>
            <a:endParaRPr lang="en-US" altLang="zh-CN" sz="1400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1221002" y="3454403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Data Change Events</a:t>
            </a:r>
            <a:r>
              <a:rPr lang="en-US" altLang="zh-CN" sz="1400" dirty="0" smtClean="0"/>
              <a:t> - multicast asynchronous event, which is sent by data broker if there is change in conceptual data tree, and is delivered to </a:t>
            </a:r>
            <a:r>
              <a:rPr lang="en-US" altLang="zh-CN" sz="1400" dirty="0" err="1" smtClean="0"/>
              <a:t>subsribed</a:t>
            </a:r>
            <a:r>
              <a:rPr lang="en-US" altLang="zh-CN" sz="1400" dirty="0" smtClean="0"/>
              <a:t> consumers</a:t>
            </a:r>
            <a:endParaRPr lang="en-US" altLang="zh-CN" sz="1400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721469" y="4004738"/>
            <a:ext cx="2580532" cy="372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Data access patterns</a:t>
            </a:r>
            <a:endParaRPr lang="en-US" altLang="zh-CN" sz="1400" dirty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1221002" y="4377272"/>
            <a:ext cx="8075399" cy="355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Transactional </a:t>
            </a:r>
            <a:r>
              <a:rPr lang="en-US" altLang="zh-CN" sz="1400" b="1" dirty="0" smtClean="0"/>
              <a:t>reads</a:t>
            </a:r>
            <a:r>
              <a:rPr lang="en-US" altLang="zh-CN" sz="1400" dirty="0" smtClean="0"/>
              <a:t> from conceptual </a:t>
            </a:r>
            <a:r>
              <a:rPr lang="en-US" altLang="zh-CN" sz="1400" b="1" dirty="0" smtClean="0"/>
              <a:t>data tree</a:t>
            </a:r>
            <a:r>
              <a:rPr lang="en-US" altLang="zh-CN" sz="1400" dirty="0" smtClean="0"/>
              <a:t> - read-only transactions</a:t>
            </a:r>
            <a:endParaRPr lang="en-US" altLang="zh-CN" sz="1400" dirty="0"/>
          </a:p>
        </p:txBody>
      </p:sp>
      <p:sp>
        <p:nvSpPr>
          <p:cNvPr id="15" name="文本占位符 3"/>
          <p:cNvSpPr txBox="1">
            <a:spLocks/>
          </p:cNvSpPr>
          <p:nvPr/>
        </p:nvSpPr>
        <p:spPr>
          <a:xfrm>
            <a:off x="1221002" y="4732868"/>
            <a:ext cx="8075399" cy="355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Transactional </a:t>
            </a:r>
            <a:r>
              <a:rPr lang="en-US" altLang="zh-CN" sz="1400" b="1" dirty="0" smtClean="0"/>
              <a:t>modification</a:t>
            </a:r>
            <a:r>
              <a:rPr lang="en-US" altLang="zh-CN" sz="1400" dirty="0" smtClean="0"/>
              <a:t> to conceptual </a:t>
            </a:r>
            <a:r>
              <a:rPr lang="en-US" altLang="zh-CN" sz="1400" b="1" dirty="0" smtClean="0"/>
              <a:t>data tree</a:t>
            </a:r>
            <a:r>
              <a:rPr lang="en-US" altLang="zh-CN" sz="1400" dirty="0" smtClean="0"/>
              <a:t> - write transactions</a:t>
            </a:r>
            <a:endParaRPr lang="en-US" altLang="zh-CN" sz="1400" dirty="0"/>
          </a:p>
        </p:txBody>
      </p:sp>
      <p:sp>
        <p:nvSpPr>
          <p:cNvPr id="16" name="文本占位符 3"/>
          <p:cNvSpPr txBox="1">
            <a:spLocks/>
          </p:cNvSpPr>
          <p:nvPr/>
        </p:nvSpPr>
        <p:spPr>
          <a:xfrm>
            <a:off x="1221002" y="5088464"/>
            <a:ext cx="8075399" cy="355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Transaction Chaining</a:t>
            </a:r>
            <a:endParaRPr lang="en-US" altLang="zh-CN" sz="1400" dirty="0"/>
          </a:p>
        </p:txBody>
      </p:sp>
      <p:sp>
        <p:nvSpPr>
          <p:cNvPr id="17" name="文本占位符 3"/>
          <p:cNvSpPr txBox="1">
            <a:spLocks/>
          </p:cNvSpPr>
          <p:nvPr/>
        </p:nvSpPr>
        <p:spPr>
          <a:xfrm>
            <a:off x="1221002" y="5444060"/>
            <a:ext cx="8075399" cy="355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Data Change Events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88030" y="2860646"/>
            <a:ext cx="4395831" cy="1784377"/>
          </a:xfrm>
        </p:spPr>
        <p:txBody>
          <a:bodyPr/>
          <a:lstStyle/>
          <a:p>
            <a:r>
              <a:rPr lang="en-US" altLang="zh-CN" dirty="0" smtClean="0"/>
              <a:t>MD-SAL:</a:t>
            </a:r>
          </a:p>
          <a:p>
            <a:r>
              <a:rPr lang="en-US" altLang="zh-CN" dirty="0" smtClean="0"/>
              <a:t>Architecture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MD-SAL: Architecture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859485" y="1406336"/>
            <a:ext cx="4960915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Definitions and Acronyms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675301" y="1143041"/>
            <a:ext cx="2152172" cy="16141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3029439" y="1143041"/>
            <a:ext cx="1614130" cy="1614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2827473" y="2883114"/>
            <a:ext cx="2152172" cy="16141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075145" y="2883114"/>
            <a:ext cx="1614130" cy="1614129"/>
          </a:xfrm>
          <a:prstGeom prst="rect">
            <a:avLst/>
          </a:prstGeom>
        </p:spPr>
      </p:pic>
      <p:sp>
        <p:nvSpPr>
          <p:cNvPr id="11" name="文本占位符 3"/>
          <p:cNvSpPr txBox="1">
            <a:spLocks/>
          </p:cNvSpPr>
          <p:nvPr/>
        </p:nvSpPr>
        <p:spPr>
          <a:xfrm>
            <a:off x="5859486" y="1997047"/>
            <a:ext cx="4529114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SAL Architecture</a:t>
            </a:r>
            <a:endParaRPr lang="en-US" altLang="zh-CN" b="1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5859486" y="2529550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Subsystem Types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Definitions and Acronyms</a:t>
            </a:r>
            <a:endParaRPr lang="en-US" altLang="zh-CN" dirty="0"/>
          </a:p>
        </p:txBody>
      </p:sp>
      <p:sp>
        <p:nvSpPr>
          <p:cNvPr id="31" name="文本占位符 3"/>
          <p:cNvSpPr txBox="1">
            <a:spLocks/>
          </p:cNvSpPr>
          <p:nvPr/>
        </p:nvSpPr>
        <p:spPr>
          <a:xfrm>
            <a:off x="899268" y="1464733"/>
            <a:ext cx="9817732" cy="39031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Binding</a:t>
            </a:r>
            <a:r>
              <a:rPr lang="en-US" altLang="zh-CN" sz="1600" dirty="0" smtClean="0"/>
              <a:t>: Java interfaces, classes and contracts generated from a YANG schema describing functionality.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Binding-Aware</a:t>
            </a:r>
            <a:r>
              <a:rPr lang="en-US" altLang="zh-CN" sz="1600" dirty="0" smtClean="0"/>
              <a:t>: A component or functionality which uses a generated Binding for data and APIs.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BI, Binding-independent</a:t>
            </a:r>
            <a:r>
              <a:rPr lang="en-US" altLang="zh-CN" sz="1600" dirty="0" smtClean="0"/>
              <a:t>: A component or functionality which uses a neutral data DOM format for data and API calls, which is independent of generated Java language bindings.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Binding-independent type identifier</a:t>
            </a:r>
            <a:r>
              <a:rPr lang="en-US" altLang="zh-CN" sz="1600" dirty="0" smtClean="0"/>
              <a:t>: An identifier for a data structure or an RPC method in a </a:t>
            </a:r>
            <a:r>
              <a:rPr lang="en-US" altLang="zh-CN" sz="1600" dirty="0" err="1" smtClean="0"/>
              <a:t>QName</a:t>
            </a:r>
            <a:r>
              <a:rPr lang="en-US" altLang="zh-CN" sz="1600" dirty="0" smtClean="0"/>
              <a:t>-like format.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Consumer</a:t>
            </a:r>
            <a:r>
              <a:rPr lang="en-US" altLang="zh-CN" sz="1600" dirty="0" smtClean="0"/>
              <a:t>: A component (e.g. an application) which uses the model and/or APIs provided (implemented) by another Providers.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Definitions and Acronyms</a:t>
            </a:r>
            <a:endParaRPr lang="en-US" altLang="zh-CN" dirty="0"/>
          </a:p>
        </p:txBody>
      </p:sp>
      <p:sp>
        <p:nvSpPr>
          <p:cNvPr id="31" name="文本占位符 3"/>
          <p:cNvSpPr txBox="1">
            <a:spLocks/>
          </p:cNvSpPr>
          <p:nvPr/>
        </p:nvSpPr>
        <p:spPr>
          <a:xfrm>
            <a:off x="899268" y="1151467"/>
            <a:ext cx="9817732" cy="4902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Data operation</a:t>
            </a:r>
            <a:r>
              <a:rPr lang="en-US" altLang="zh-CN" sz="1600" dirty="0" smtClean="0"/>
              <a:t>: An operation on top of data subset describing the state of the system as a whole (configuration, running data).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DTO, Data Transfer Object</a:t>
            </a:r>
            <a:r>
              <a:rPr lang="en-US" altLang="zh-CN" sz="1600" dirty="0" smtClean="0"/>
              <a:t>: a simple object used to transfer data between Binding-Aware components. DTOs are part of binding.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Infrastructure Component</a:t>
            </a:r>
            <a:r>
              <a:rPr lang="en-US" altLang="zh-CN" sz="1600" dirty="0" smtClean="0"/>
              <a:t>: A component which is neither a Provider or a Consumer, but exposes or extends the SAL functionality.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Provider</a:t>
            </a:r>
            <a:r>
              <a:rPr lang="en-US" altLang="zh-CN" sz="1600" dirty="0" smtClean="0"/>
              <a:t>: A component which provides functionality to applications through either model-specific APIs or in a binding-independent format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SAL</a:t>
            </a:r>
            <a:r>
              <a:rPr lang="en-US" altLang="zh-CN" sz="1600" dirty="0" smtClean="0"/>
              <a:t>: Service Abstraction Layer.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NSF</a:t>
            </a:r>
            <a:r>
              <a:rPr lang="en-US" altLang="zh-CN" sz="1600" dirty="0" smtClean="0"/>
              <a:t>: Network Service Function (e.g. </a:t>
            </a:r>
            <a:r>
              <a:rPr lang="en-US" altLang="zh-CN" sz="1600" dirty="0" err="1" smtClean="0"/>
              <a:t>TopologyManager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ForwardingRulesManager</a:t>
            </a:r>
            <a:r>
              <a:rPr lang="en-US" altLang="zh-CN" sz="1600" dirty="0" smtClean="0"/>
              <a:t>).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SAL Architecture</a:t>
            </a:r>
            <a:endParaRPr lang="en-US" altLang="zh-CN" dirty="0"/>
          </a:p>
        </p:txBody>
      </p:sp>
      <p:pic>
        <p:nvPicPr>
          <p:cNvPr id="1026" name="Picture 2" descr="File:SAL System 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3375" y="838200"/>
            <a:ext cx="6380692" cy="5533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SAL Architecture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9" y="1608667"/>
            <a:ext cx="7948398" cy="706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Provider</a:t>
            </a:r>
            <a:r>
              <a:rPr lang="en-US" altLang="zh-CN" sz="1400" dirty="0" smtClean="0"/>
              <a:t> – a component that exposes functionality to applications and other providers (</a:t>
            </a:r>
            <a:r>
              <a:rPr lang="en-US" altLang="zh-CN" sz="1400" dirty="0" err="1" smtClean="0"/>
              <a:t>plugins</a:t>
            </a:r>
            <a:r>
              <a:rPr lang="en-US" altLang="zh-CN" sz="1400" dirty="0" smtClean="0"/>
              <a:t>) through its northbound API. A provider can be a Consumer of other Providers. There are two types of Providers:</a:t>
            </a:r>
            <a:endParaRPr lang="en-US" altLang="zh-CN" sz="14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221002" y="2904068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Binding Aware Providers</a:t>
            </a:r>
            <a:r>
              <a:rPr lang="en-US" altLang="zh-CN" sz="1400" dirty="0" smtClean="0"/>
              <a:t>: their functionality is exposed in a format compiled against one or more generated binding interfaces</a:t>
            </a:r>
            <a:endParaRPr lang="en-US" altLang="zh-CN" sz="1400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1221002" y="2315636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Binding Independent Providers</a:t>
            </a:r>
            <a:r>
              <a:rPr lang="en-US" altLang="zh-CN" sz="1400" dirty="0" smtClean="0"/>
              <a:t>: their functionality is exposed in the binding-independent Data DOM format</a:t>
            </a:r>
            <a:endParaRPr lang="en-US" altLang="zh-CN" sz="1400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711193" y="3632205"/>
            <a:ext cx="8066931" cy="3725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Consumer</a:t>
            </a:r>
            <a:r>
              <a:rPr lang="en-US" altLang="zh-CN" sz="1400" dirty="0" smtClean="0"/>
              <a:t> – a component that consumes functionality provided by one or more Providers. There are two types of Consumers:</a:t>
            </a:r>
            <a:endParaRPr lang="en-US" altLang="zh-CN" sz="14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1221002" y="4199474"/>
            <a:ext cx="8075399" cy="5333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Binding Independent Consumers </a:t>
            </a:r>
            <a:r>
              <a:rPr lang="en-US" altLang="zh-CN" sz="1400" dirty="0" smtClean="0"/>
              <a:t>– the functionality is consumed in the binding-independent Data DOM format</a:t>
            </a:r>
            <a:endParaRPr lang="en-US" altLang="zh-CN" sz="14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221002" y="4732868"/>
            <a:ext cx="8075399" cy="3555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Binding Aware Consumers</a:t>
            </a:r>
            <a:r>
              <a:rPr lang="en-US" altLang="zh-CN" sz="1400" dirty="0" smtClean="0"/>
              <a:t> – the functionality is consumed via one or more generated binding interfaces</a:t>
            </a:r>
            <a:endParaRPr lang="en-US" altLang="zh-CN" sz="14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SAL Architecture</a:t>
            </a:r>
            <a:endParaRPr lang="en-US" altLang="zh-CN" dirty="0"/>
          </a:p>
        </p:txBody>
      </p:sp>
      <p:sp>
        <p:nvSpPr>
          <p:cNvPr id="31" name="文本占位符 3"/>
          <p:cNvSpPr txBox="1">
            <a:spLocks/>
          </p:cNvSpPr>
          <p:nvPr/>
        </p:nvSpPr>
        <p:spPr>
          <a:xfrm>
            <a:off x="899268" y="1151467"/>
            <a:ext cx="9817732" cy="4902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Binding-Independent Broker</a:t>
            </a:r>
            <a:r>
              <a:rPr lang="en-US" altLang="zh-CN" sz="1600" dirty="0" smtClean="0"/>
              <a:t> - the core component of the model-driven SAL. It routes RPCs, notifications and data changes between various Providers and Consumers.</a:t>
            </a:r>
          </a:p>
          <a:p>
            <a:pPr>
              <a:buNone/>
            </a:pPr>
            <a:endParaRPr lang="en-US" altLang="zh-CN" sz="1600" dirty="0" smtClean="0"/>
          </a:p>
          <a:p>
            <a:r>
              <a:rPr lang="en-US" altLang="zh-CN" sz="1600" b="1" dirty="0" smtClean="0"/>
              <a:t>Binding-Aware Broker</a:t>
            </a:r>
            <a:r>
              <a:rPr lang="en-US" altLang="zh-CN" sz="1600" dirty="0" smtClean="0"/>
              <a:t> – provides programmatic APIs and Java language support to both Consumers (such as controller applications or </a:t>
            </a:r>
            <a:r>
              <a:rPr lang="en-US" altLang="zh-CN" sz="1600" dirty="0" err="1" smtClean="0"/>
              <a:t>plugins</a:t>
            </a:r>
            <a:r>
              <a:rPr lang="en-US" altLang="zh-CN" sz="1600" dirty="0" smtClean="0"/>
              <a:t>) and Providers. It is a façade / proxy built on top of the Binding Independent Broker that simplifies access to data and services provided by Binding-Independent Providers and Binding-Aware providers.</a:t>
            </a:r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BI Data Repository</a:t>
            </a:r>
            <a:r>
              <a:rPr lang="en-US" altLang="zh-CN" sz="1600" dirty="0" smtClean="0"/>
              <a:t> – is a binding-independent infrastructure component of SAL that is responsible for storage of configuration and transient data</a:t>
            </a:r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Binding Schema Repository</a:t>
            </a:r>
            <a:r>
              <a:rPr lang="en-US" altLang="zh-CN" sz="1600" dirty="0" smtClean="0"/>
              <a:t> – is infrastructure component, responsible for storing specifications of YANG–Java relationships and mapping between language-binding APIs to binding-independent API calls.</a:t>
            </a:r>
          </a:p>
          <a:p>
            <a:endParaRPr lang="en-US" altLang="zh-CN" sz="1600" dirty="0" smtClean="0"/>
          </a:p>
          <a:p>
            <a:r>
              <a:rPr lang="en-US" altLang="zh-CN" sz="1600" b="1" dirty="0" smtClean="0"/>
              <a:t>Binding Generator</a:t>
            </a:r>
            <a:r>
              <a:rPr lang="en-US" altLang="zh-CN" sz="1600" dirty="0" smtClean="0"/>
              <a:t> – a SAL infrastructure component, which generates implementations of binding interfaces and data </a:t>
            </a:r>
            <a:r>
              <a:rPr lang="en-US" altLang="zh-CN" sz="1600" dirty="0" err="1" smtClean="0"/>
              <a:t>mappers</a:t>
            </a:r>
            <a:r>
              <a:rPr lang="en-US" altLang="zh-CN" sz="1600" dirty="0" smtClean="0"/>
              <a:t> to the binding-independent format.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88030" y="2860646"/>
            <a:ext cx="4395831" cy="1784377"/>
          </a:xfrm>
        </p:spPr>
        <p:txBody>
          <a:bodyPr/>
          <a:lstStyle/>
          <a:p>
            <a:r>
              <a:rPr lang="en-US" altLang="zh-CN" dirty="0" smtClean="0"/>
              <a:t>MD-SAL:</a:t>
            </a:r>
          </a:p>
          <a:p>
            <a:r>
              <a:rPr lang="en-US" altLang="zh-CN" dirty="0" smtClean="0"/>
              <a:t>RPC Services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76346" y="3546358"/>
            <a:ext cx="3427474" cy="73245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 smtClean="0"/>
              <a:t>MD-SAL Explained</a:t>
            </a:r>
            <a:endParaRPr lang="en-US" altLang="zh-CN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875388" y="3680769"/>
            <a:ext cx="3138030" cy="337452"/>
          </a:xfrm>
        </p:spPr>
        <p:txBody>
          <a:bodyPr/>
          <a:lstStyle/>
          <a:p>
            <a:r>
              <a:rPr lang="en-US" altLang="zh-CN" b="1" dirty="0" smtClean="0"/>
              <a:t>MD-SAL: RPC Service</a:t>
            </a:r>
            <a:endParaRPr lang="en-US" altLang="zh-CN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892322" y="4169840"/>
            <a:ext cx="3138030" cy="337452"/>
          </a:xfrm>
        </p:spPr>
        <p:txBody>
          <a:bodyPr/>
          <a:lstStyle/>
          <a:p>
            <a:r>
              <a:rPr kumimoji="1" lang="en-US" altLang="zh-CN" b="1" dirty="0" smtClean="0"/>
              <a:t>MD-SAL: Data Store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900789" y="4675231"/>
            <a:ext cx="3138030" cy="337452"/>
          </a:xfrm>
        </p:spPr>
        <p:txBody>
          <a:bodyPr/>
          <a:lstStyle/>
          <a:p>
            <a:r>
              <a:rPr kumimoji="1" lang="en-US" altLang="zh-CN" b="1" dirty="0" smtClean="0"/>
              <a:t>MD-SAL: Clustering</a:t>
            </a:r>
            <a:endParaRPr kumimoji="1" lang="zh-CN" altLang="en-US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6875388" y="3208906"/>
            <a:ext cx="3138030" cy="337452"/>
          </a:xfrm>
          <a:prstGeom prst="rect">
            <a:avLst/>
          </a:prstGeom>
        </p:spPr>
        <p:txBody>
          <a:bodyPr anchor="t"/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MD-SAL: Architecture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544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MD-SAL: </a:t>
            </a:r>
            <a:r>
              <a:rPr lang="en-US" altLang="zh-CN" dirty="0" err="1" smtClean="0"/>
              <a:t>Datastore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675301" y="1143041"/>
            <a:ext cx="2152172" cy="16141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3029439" y="1143041"/>
            <a:ext cx="1614130" cy="1614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2827473" y="2883114"/>
            <a:ext cx="2152172" cy="16141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075145" y="2883114"/>
            <a:ext cx="1614130" cy="1614129"/>
          </a:xfrm>
          <a:prstGeom prst="rect">
            <a:avLst/>
          </a:prstGeom>
        </p:spPr>
      </p:pic>
      <p:sp>
        <p:nvSpPr>
          <p:cNvPr id="10" name="文本占位符 3"/>
          <p:cNvSpPr txBox="1">
            <a:spLocks/>
          </p:cNvSpPr>
          <p:nvPr/>
        </p:nvSpPr>
        <p:spPr>
          <a:xfrm>
            <a:off x="5859485" y="1348128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Global Service</a:t>
            </a:r>
            <a:endParaRPr lang="en-US" altLang="zh-CN" b="1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5859485" y="1938839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Routed Service</a:t>
            </a:r>
            <a:endParaRPr lang="en-US" altLang="zh-CN" b="1" dirty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5859484" y="2529550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Mounted Service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Global Service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7" y="1255182"/>
            <a:ext cx="8651133" cy="706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There is only one instance of a Global Service per controller instance (Note that a controller instance can consist of a cluster of controller nodes.)</a:t>
            </a:r>
            <a:endParaRPr lang="en-US" altLang="zh-CN" sz="16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721468" y="2315635"/>
            <a:ext cx="8007666" cy="351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Routing</a:t>
            </a:r>
            <a:endParaRPr lang="en-US" altLang="zh-CN" sz="1600" b="1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26268" y="2768600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Binding-Aware MD-SAL (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-binding)</a:t>
            </a:r>
            <a:endParaRPr lang="en-US" altLang="zh-CN" sz="16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026268" y="3141133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Rpc</a:t>
            </a:r>
            <a:r>
              <a:rPr lang="en-US" altLang="zh-CN" sz="1600" b="1" dirty="0" smtClean="0"/>
              <a:t> Type</a:t>
            </a:r>
            <a:r>
              <a:rPr lang="en-US" altLang="zh-CN" sz="1600" dirty="0" smtClean="0"/>
              <a:t> - Identified by a generated </a:t>
            </a:r>
            <a:r>
              <a:rPr lang="en-US" altLang="zh-CN" sz="1600" dirty="0" err="1" smtClean="0"/>
              <a:t>RpcService</a:t>
            </a:r>
            <a:r>
              <a:rPr lang="en-US" altLang="zh-CN" sz="1600" dirty="0" smtClean="0"/>
              <a:t> class and a name of a method invoked on that interface</a:t>
            </a:r>
            <a:endParaRPr lang="en-US" altLang="zh-CN" sz="16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026268" y="3725336"/>
            <a:ext cx="8007666" cy="347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Binding-Independent MD-SAL (</a:t>
            </a:r>
            <a:r>
              <a:rPr lang="en-US" altLang="zh-CN" sz="1600" dirty="0" err="1" smtClean="0"/>
              <a:t>sal-dom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1026268" y="4199469"/>
            <a:ext cx="4002932" cy="4402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Rpc</a:t>
            </a:r>
            <a:r>
              <a:rPr lang="en-US" altLang="zh-CN" sz="1600" b="1" dirty="0" smtClean="0"/>
              <a:t> Type</a:t>
            </a:r>
            <a:r>
              <a:rPr lang="en-US" altLang="zh-CN" sz="1600" dirty="0" smtClean="0"/>
              <a:t> - Identified by a </a:t>
            </a:r>
            <a:r>
              <a:rPr lang="en-US" altLang="zh-CN" sz="1600" dirty="0" err="1" smtClean="0"/>
              <a:t>QName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Routed Service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7" y="1255182"/>
            <a:ext cx="8651133" cy="4296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There can be multiple instances (implementations) of a service per controller instance</a:t>
            </a:r>
            <a:endParaRPr lang="en-US" altLang="zh-CN" sz="16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743551" y="2139952"/>
            <a:ext cx="1395199" cy="351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Routing</a:t>
            </a:r>
            <a:endParaRPr lang="en-US" altLang="zh-CN" sz="1600" b="1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26268" y="3386691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Binding Aware MD-SAL (</a:t>
            </a:r>
            <a:r>
              <a:rPr lang="en-US" altLang="zh-CN" sz="1600" dirty="0" err="1" smtClean="0"/>
              <a:t>sal</a:t>
            </a:r>
            <a:r>
              <a:rPr lang="en-US" altLang="zh-CN" sz="1600" dirty="0" smtClean="0"/>
              <a:t>-binding)</a:t>
            </a:r>
            <a:endParaRPr lang="en-US" altLang="zh-CN" sz="16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441151" y="3759224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Rpc</a:t>
            </a:r>
            <a:r>
              <a:rPr lang="en-US" altLang="zh-CN" sz="1600" b="1" dirty="0" smtClean="0"/>
              <a:t> Type</a:t>
            </a:r>
            <a:r>
              <a:rPr lang="en-US" altLang="zh-CN" sz="1600" dirty="0" smtClean="0"/>
              <a:t> - Identified by an </a:t>
            </a:r>
            <a:r>
              <a:rPr lang="en-US" altLang="zh-CN" sz="1600" i="1" dirty="0" err="1" smtClean="0"/>
              <a:t>RpcService</a:t>
            </a:r>
            <a:r>
              <a:rPr lang="en-US" altLang="zh-CN" sz="1600" dirty="0" smtClean="0"/>
              <a:t> subclass and the name of the method invoked on that interface</a:t>
            </a:r>
            <a:endParaRPr lang="en-US" altLang="zh-CN" sz="16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441151" y="4343427"/>
            <a:ext cx="8007666" cy="13461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Instance Identifier</a:t>
            </a:r>
            <a:r>
              <a:rPr lang="en-US" altLang="zh-CN" sz="1600" dirty="0" smtClean="0"/>
              <a:t> - in a data tree, identifies the element instance that will be used as the route target. The used class is:</a:t>
            </a:r>
          </a:p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org.opendaylight.yang.binding.InstanceIdentifier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</a:t>
            </a:r>
            <a:r>
              <a:rPr lang="en-US" altLang="zh-CN" sz="1600" dirty="0" smtClean="0"/>
              <a:t>The Instance Identifier is learned from the message payload and from the model.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703633" y="1684867"/>
            <a:ext cx="10717900" cy="6307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Can be used for southbound </a:t>
            </a:r>
            <a:r>
              <a:rPr lang="en-US" altLang="zh-CN" sz="1600" dirty="0" err="1" smtClean="0"/>
              <a:t>plugins</a:t>
            </a:r>
            <a:r>
              <a:rPr lang="en-US" altLang="zh-CN" sz="1600" dirty="0" smtClean="0"/>
              <a:t> or for horizontal scaling (load-balancing) of northbound </a:t>
            </a:r>
            <a:r>
              <a:rPr lang="en-US" altLang="zh-CN" sz="1600" dirty="0" err="1" smtClean="0"/>
              <a:t>plugins</a:t>
            </a:r>
            <a:r>
              <a:rPr lang="en-US" altLang="zh-CN" sz="1600" dirty="0" smtClean="0"/>
              <a:t> (services)</a:t>
            </a:r>
            <a:endParaRPr lang="en-US" altLang="zh-CN" sz="16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1026267" y="2491317"/>
            <a:ext cx="10056599" cy="7768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    Routing is done based on the contents of a message, for example 'Node Reference'. The field in a message that is used for routing is specified in a YANG model by using the </a:t>
            </a:r>
            <a:r>
              <a:rPr lang="en-US" altLang="zh-CN" sz="1600" i="1" dirty="0" smtClean="0"/>
              <a:t>routing-reference</a:t>
            </a:r>
            <a:r>
              <a:rPr lang="en-US" altLang="zh-CN" sz="1600" dirty="0" smtClean="0"/>
              <a:t> statement from the yang-ext model.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Routed Service</a:t>
            </a:r>
            <a:endParaRPr lang="en-US" altLang="zh-CN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26268" y="2142042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Binding Independent MD-SAL (</a:t>
            </a:r>
            <a:r>
              <a:rPr lang="en-US" altLang="zh-CN" sz="1600" dirty="0" err="1" smtClean="0"/>
              <a:t>sal-dom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441151" y="2514575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Rpc</a:t>
            </a:r>
            <a:r>
              <a:rPr lang="en-US" altLang="zh-CN" sz="1600" b="1" dirty="0" smtClean="0"/>
              <a:t> Type</a:t>
            </a:r>
            <a:r>
              <a:rPr lang="en-US" altLang="zh-CN" sz="1600" dirty="0" smtClean="0"/>
              <a:t> - Identified by a </a:t>
            </a:r>
            <a:r>
              <a:rPr lang="en-US" altLang="zh-CN" sz="1600" dirty="0" err="1" smtClean="0"/>
              <a:t>QName</a:t>
            </a:r>
            <a:endParaRPr lang="en-US" altLang="zh-CN" sz="16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441151" y="3098778"/>
            <a:ext cx="8007666" cy="89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Instance Identifier</a:t>
            </a:r>
            <a:r>
              <a:rPr lang="en-US" altLang="zh-CN" sz="1600" dirty="0" smtClean="0"/>
              <a:t> - in a data tree, identifies the element instance that will be used as the route target. The used class is: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org.opendaylight.yang.data.api.InstanceIdentifier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Mounted Service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7" y="1255182"/>
            <a:ext cx="8651133" cy="9292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Mounted service is a special type of services, which could be nested at well-known points in the overall data tree. A Mounted service could be an implementations </a:t>
            </a:r>
            <a:r>
              <a:rPr lang="en-US" altLang="zh-CN" sz="1600" dirty="0" err="1" smtClean="0"/>
              <a:t>altenrative</a:t>
            </a:r>
            <a:r>
              <a:rPr lang="en-US" altLang="zh-CN" sz="1600" dirty="0" smtClean="0"/>
              <a:t> of a Routed Service or a Global service, but the caller would have to identify the target Mounted service instance.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988030" y="2860646"/>
            <a:ext cx="4395831" cy="1784377"/>
          </a:xfrm>
        </p:spPr>
        <p:txBody>
          <a:bodyPr/>
          <a:lstStyle/>
          <a:p>
            <a:r>
              <a:rPr lang="en-US" altLang="zh-CN" dirty="0" smtClean="0"/>
              <a:t>MD-SAL:</a:t>
            </a:r>
          </a:p>
          <a:p>
            <a:r>
              <a:rPr lang="en-US" altLang="zh-CN" dirty="0" err="1" smtClean="0"/>
              <a:t>Datastore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MD-SAL: </a:t>
            </a:r>
            <a:r>
              <a:rPr lang="en-US" altLang="zh-CN" dirty="0" err="1" smtClean="0"/>
              <a:t>Datastore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675301" y="1143041"/>
            <a:ext cx="2152172" cy="16141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3029439" y="1143041"/>
            <a:ext cx="1614130" cy="1614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2827473" y="2883114"/>
            <a:ext cx="2152172" cy="16141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075145" y="2883114"/>
            <a:ext cx="1614130" cy="1614129"/>
          </a:xfrm>
          <a:prstGeom prst="rect">
            <a:avLst/>
          </a:prstGeom>
        </p:spPr>
      </p:pic>
      <p:sp>
        <p:nvSpPr>
          <p:cNvPr id="10" name="文本占位符 3"/>
          <p:cNvSpPr txBox="1">
            <a:spLocks/>
          </p:cNvSpPr>
          <p:nvPr/>
        </p:nvSpPr>
        <p:spPr>
          <a:xfrm>
            <a:off x="5859485" y="1843428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Transaction</a:t>
            </a:r>
            <a:r>
              <a:rPr lang="en-US" altLang="zh-CN" dirty="0" smtClean="0"/>
              <a:t> </a:t>
            </a:r>
            <a:endParaRPr lang="en-US" altLang="zh-CN" b="1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5859485" y="2434139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2PC &amp; 3PC</a:t>
            </a:r>
            <a:endParaRPr lang="en-US" altLang="zh-CN" b="1" dirty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5859484" y="3024850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b="1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5859484" y="1252717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Concepts</a:t>
            </a:r>
            <a:r>
              <a:rPr lang="en-US" altLang="zh-CN" dirty="0" smtClean="0"/>
              <a:t> 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274" y="1086885"/>
            <a:ext cx="8886825" cy="521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Transaction 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7" y="1255182"/>
            <a:ext cx="8651133" cy="706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A transaction tracks the original state of the data tree and a set of proposed changes</a:t>
            </a:r>
          </a:p>
          <a:p>
            <a:pPr>
              <a:buNone/>
            </a:pPr>
            <a:r>
              <a:rPr lang="en-US" altLang="zh-CN" sz="1600" dirty="0" smtClean="0"/>
              <a:t> (atomic operations) on the data tree that should be applied when the transaction succeeds.</a:t>
            </a:r>
            <a:endParaRPr lang="en-US" altLang="zh-CN" sz="16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721468" y="2315635"/>
            <a:ext cx="8007666" cy="351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A transaction is</a:t>
            </a:r>
            <a:endParaRPr lang="en-US" altLang="zh-CN" sz="1600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26268" y="2768600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A self-consistent snapshot of the overall data tree (reference to data tree snapshots from the creation time)</a:t>
            </a:r>
            <a:endParaRPr lang="en-US" altLang="zh-CN" sz="16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026268" y="3543300"/>
            <a:ext cx="8007666" cy="402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A set of atomic operations which should be applied to the data tree.</a:t>
            </a:r>
            <a:endParaRPr lang="en-US" altLang="zh-CN" sz="1600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721468" y="4047067"/>
            <a:ext cx="8007666" cy="351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Consistent data store view during the transaction:</a:t>
            </a:r>
            <a:endParaRPr lang="en-US" altLang="zh-CN" sz="16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026268" y="4555067"/>
            <a:ext cx="8007666" cy="347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An application can read back all the modifications it made to the data store.</a:t>
            </a:r>
            <a:endParaRPr lang="en-US" altLang="zh-CN" sz="1600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1026268" y="5029200"/>
            <a:ext cx="8007666" cy="584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An application does not see any writes from transaction started after the current transaction (isolation).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Transaction  Sub-Operations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7" y="1255182"/>
            <a:ext cx="8651133" cy="706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Read</a:t>
            </a:r>
            <a:r>
              <a:rPr lang="en-US" altLang="zh-CN" sz="1600" dirty="0" smtClean="0"/>
              <a:t> - reads a </a:t>
            </a:r>
            <a:r>
              <a:rPr lang="en-US" altLang="zh-CN" sz="1600" dirty="0" err="1" smtClean="0"/>
              <a:t>subtree</a:t>
            </a:r>
            <a:r>
              <a:rPr lang="en-US" altLang="zh-CN" sz="1600" dirty="0" smtClean="0"/>
              <a:t> with all proposed changes (in scope of this transaction and the original snapshot) applied.</a:t>
            </a:r>
            <a:endParaRPr lang="en-US" altLang="zh-CN" sz="16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721468" y="1962151"/>
            <a:ext cx="4028332" cy="351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Data Changes</a:t>
            </a:r>
            <a:r>
              <a:rPr lang="en-US" altLang="zh-CN" sz="1600" dirty="0" smtClean="0"/>
              <a:t> - modifies a data tree:</a:t>
            </a:r>
            <a:endParaRPr lang="en-US" altLang="zh-CN" sz="1600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221001" y="2510366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Put (Write)</a:t>
            </a:r>
            <a:r>
              <a:rPr lang="en-US" altLang="zh-CN" sz="1600" dirty="0" smtClean="0"/>
              <a:t> - the actual operation (insert or replace) depends on the original state. Submits an Insert or Replace modification to the transaction backlog.</a:t>
            </a:r>
            <a:endParaRPr lang="en-US" altLang="zh-CN" sz="16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221001" y="3141133"/>
            <a:ext cx="8007666" cy="7450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Remove</a:t>
            </a:r>
            <a:r>
              <a:rPr lang="en-US" altLang="zh-CN" sz="1600" dirty="0" smtClean="0"/>
              <a:t> - removes a </a:t>
            </a:r>
            <a:r>
              <a:rPr lang="en-US" altLang="zh-CN" sz="1600" dirty="0" err="1" smtClean="0"/>
              <a:t>subtree</a:t>
            </a:r>
            <a:r>
              <a:rPr lang="en-US" altLang="zh-CN" sz="1600" dirty="0" smtClean="0"/>
              <a:t> from the data tree. Submits a Remove change to the transaction backlog. A Remove operation also cleans the previously submitted writes associated with the removed </a:t>
            </a:r>
            <a:r>
              <a:rPr lang="en-US" altLang="zh-CN" sz="1600" dirty="0" err="1" smtClean="0"/>
              <a:t>subtree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721468" y="4284133"/>
            <a:ext cx="8947465" cy="706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    This in effect means </a:t>
            </a:r>
            <a:r>
              <a:rPr lang="en-US" altLang="zh-CN" sz="1600" dirty="0" smtClean="0">
                <a:solidFill>
                  <a:srgbClr val="FF0000"/>
                </a:solidFill>
              </a:rPr>
              <a:t>that all subsequent reads on a transaction will result in a consistent view of data</a:t>
            </a:r>
            <a:r>
              <a:rPr lang="en-US" altLang="zh-CN" sz="1600" dirty="0" smtClean="0"/>
              <a:t> that was present at the time of the transaction start and all changes proposed by all consumers (in this transaction) applied.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300131" y="2785145"/>
            <a:ext cx="5708413" cy="732453"/>
          </a:xfrm>
        </p:spPr>
        <p:txBody>
          <a:bodyPr/>
          <a:lstStyle/>
          <a:p>
            <a:r>
              <a:rPr lang="en-US" altLang="zh-CN" dirty="0" smtClean="0"/>
              <a:t>MD-SAL Explained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Transaction  Chain</a:t>
            </a:r>
            <a:endParaRPr lang="en-US" altLang="zh-CN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721467" y="1255182"/>
            <a:ext cx="9049066" cy="706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    MD-SAL APIs need to be extended to allow support for explicit transaction chaining that use </a:t>
            </a:r>
          </a:p>
          <a:p>
            <a:pPr>
              <a:buNone/>
            </a:pPr>
            <a:r>
              <a:rPr lang="en-US" altLang="zh-CN" sz="1600" dirty="0" smtClean="0"/>
              <a:t>    the core DOM Data Broker APIs and implicit chaining that uses various utility adapters.</a:t>
            </a:r>
            <a:endParaRPr lang="en-US" altLang="zh-CN" sz="16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721467" y="2150533"/>
            <a:ext cx="9049066" cy="7069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    Transaction chaining allows to create prerequisite chains between transactions </a:t>
            </a:r>
          </a:p>
          <a:p>
            <a:pPr>
              <a:buNone/>
            </a:pPr>
            <a:r>
              <a:rPr lang="en-US" altLang="zh-CN" sz="1600" dirty="0" smtClean="0"/>
              <a:t>    - </a:t>
            </a:r>
            <a:r>
              <a:rPr lang="en-US" altLang="zh-CN" sz="1600" dirty="0" smtClean="0">
                <a:solidFill>
                  <a:srgbClr val="FF0000"/>
                </a:solidFill>
              </a:rPr>
              <a:t>one transaction is based on successful completion of one or more previous transactions.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2PC </a:t>
            </a:r>
            <a:endParaRPr lang="en-US" altLang="zh-CN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721467" y="1255182"/>
            <a:ext cx="8651133" cy="353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The Data Store is a participant in the two-phase commit (as a commit handler).</a:t>
            </a:r>
            <a:endParaRPr lang="en-US" altLang="zh-CN" sz="16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026268" y="2139952"/>
            <a:ext cx="8007666" cy="527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    Changes are applied starting from the deepest nodes in the data tree structure and</a:t>
            </a:r>
          </a:p>
          <a:p>
            <a:pPr>
              <a:buNone/>
            </a:pPr>
            <a:r>
              <a:rPr lang="en-US" altLang="zh-CN" sz="1600" dirty="0" smtClean="0"/>
              <a:t>    then propagated up the tree to the parent node.</a:t>
            </a:r>
            <a:endParaRPr lang="en-US" altLang="zh-CN" sz="1600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26268" y="2887133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sz="16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721468" y="1799169"/>
            <a:ext cx="3393332" cy="385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The Request Commit Phase</a:t>
            </a:r>
            <a:endParaRPr lang="en-US" altLang="zh-CN" sz="1600" b="1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1026268" y="2887133"/>
            <a:ext cx="8007666" cy="2150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Reference to the initial state is captured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Data store creates a new </a:t>
            </a:r>
            <a:r>
              <a:rPr lang="en-US" altLang="zh-CN" sz="1600" dirty="0" err="1" smtClean="0"/>
              <a:t>subtree</a:t>
            </a:r>
            <a:r>
              <a:rPr lang="en-US" altLang="zh-CN" sz="1600" dirty="0" smtClean="0"/>
              <a:t> by applying specified operations that affect that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Data store captures the set of affected data change listeners with the initial state (reference to the old-</a:t>
            </a:r>
            <a:r>
              <a:rPr lang="en-US" altLang="zh-CN" sz="1600" dirty="0" err="1" smtClean="0"/>
              <a:t>subtree</a:t>
            </a:r>
            <a:r>
              <a:rPr lang="en-US" altLang="zh-CN" sz="1600" dirty="0" smtClean="0"/>
              <a:t>) and the new state (reference to the new </a:t>
            </a:r>
            <a:r>
              <a:rPr lang="en-US" altLang="zh-CN" sz="1600" dirty="0" err="1" smtClean="0"/>
              <a:t>subtree</a:t>
            </a:r>
            <a:r>
              <a:rPr lang="en-US" altLang="zh-CN" sz="16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Data store propagates the new </a:t>
            </a:r>
            <a:r>
              <a:rPr lang="en-US" altLang="zh-CN" sz="1600" dirty="0" err="1" smtClean="0"/>
              <a:t>subtree</a:t>
            </a:r>
            <a:r>
              <a:rPr lang="en-US" altLang="zh-CN" sz="1600" dirty="0" smtClean="0"/>
              <a:t> to the parent node and applies atomic operations on the parent node  until the root node of the data store is replaced.</a:t>
            </a:r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2PC </a:t>
            </a:r>
            <a:endParaRPr lang="en-US" altLang="zh-CN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26268" y="2887133"/>
            <a:ext cx="8007666" cy="516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zh-CN" sz="16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721468" y="1799169"/>
            <a:ext cx="3393332" cy="385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The Finish Phase</a:t>
            </a:r>
            <a:endParaRPr lang="en-US" altLang="zh-CN" sz="1600" b="1" dirty="0"/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1144800" y="2328333"/>
            <a:ext cx="8481799" cy="1371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Data store replaces the reference to the root element to newly created root element.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Data store finishes the transaction.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All captured affected listeners are notified with both the initial state and the new state.</a:t>
            </a:r>
          </a:p>
          <a:p>
            <a:endParaRPr lang="en-US" altLang="zh-CN" sz="16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721468" y="3699933"/>
            <a:ext cx="3393332" cy="3852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The Rollback</a:t>
            </a:r>
            <a:endParaRPr lang="en-US" altLang="zh-CN" sz="1600" b="1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246400" y="4085165"/>
            <a:ext cx="8481799" cy="656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dirty="0" smtClean="0"/>
              <a:t>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Noop</a:t>
            </a:r>
            <a:r>
              <a:rPr lang="en-US" altLang="zh-CN" sz="1600" dirty="0" smtClean="0"/>
              <a:t>, since the reference to consistent (and public snapshot) is changed only in finish</a:t>
            </a:r>
          </a:p>
          <a:p>
            <a:pPr>
              <a:buNone/>
            </a:pPr>
            <a:r>
              <a:rPr lang="en-US" altLang="zh-CN" sz="1600" dirty="0" smtClean="0"/>
              <a:t>    phase. Data Store is only required to not reference newly created tree.</a:t>
            </a:r>
            <a:endParaRPr lang="en-US" altLang="zh-CN" sz="1600" dirty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086600" y="2860646"/>
            <a:ext cx="3990975" cy="1784377"/>
          </a:xfrm>
        </p:spPr>
        <p:txBody>
          <a:bodyPr/>
          <a:lstStyle/>
          <a:p>
            <a:r>
              <a:rPr lang="en-US" altLang="zh-CN" dirty="0" smtClean="0"/>
              <a:t>MD-SAL:</a:t>
            </a:r>
          </a:p>
          <a:p>
            <a:r>
              <a:rPr lang="en-US" altLang="zh-CN" dirty="0" smtClean="0"/>
              <a:t>Clustering</a:t>
            </a:r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53732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MD-SAL: Clustering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675301" y="1143041"/>
            <a:ext cx="2152172" cy="16141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3029439" y="1143041"/>
            <a:ext cx="1614130" cy="1614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2827473" y="2883114"/>
            <a:ext cx="2152172" cy="16141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075145" y="2883114"/>
            <a:ext cx="1614130" cy="1614129"/>
          </a:xfrm>
          <a:prstGeom prst="rect">
            <a:avLst/>
          </a:prstGeom>
        </p:spPr>
      </p:pic>
      <p:sp>
        <p:nvSpPr>
          <p:cNvPr id="10" name="文本占位符 3"/>
          <p:cNvSpPr txBox="1">
            <a:spLocks/>
          </p:cNvSpPr>
          <p:nvPr/>
        </p:nvSpPr>
        <p:spPr>
          <a:xfrm>
            <a:off x="5859485" y="1348128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Distributed Data Store</a:t>
            </a:r>
          </a:p>
        </p:txBody>
      </p:sp>
      <p:sp>
        <p:nvSpPr>
          <p:cNvPr id="13" name="文本占位符 3"/>
          <p:cNvSpPr txBox="1">
            <a:spLocks/>
          </p:cNvSpPr>
          <p:nvPr/>
        </p:nvSpPr>
        <p:spPr>
          <a:xfrm>
            <a:off x="5859485" y="1938839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Shard</a:t>
            </a:r>
            <a:endParaRPr lang="en-US" altLang="zh-CN" b="1" dirty="0" smtClean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5859484" y="2529550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Persistence </a:t>
            </a:r>
            <a:r>
              <a:rPr lang="en-US" altLang="zh-CN" b="1" dirty="0" smtClean="0"/>
              <a:t>&amp; Recovery</a:t>
            </a:r>
            <a:endParaRPr lang="en-US" altLang="zh-CN" b="1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5869009" y="3129786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Replication </a:t>
            </a:r>
            <a:endParaRPr lang="en-US" altLang="zh-CN" b="1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5869009" y="3720497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CAP 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Distributed Data Store</a:t>
            </a:r>
          </a:p>
        </p:txBody>
      </p:sp>
      <p:sp>
        <p:nvSpPr>
          <p:cNvPr id="3" name="Rectangle 3"/>
          <p:cNvSpPr/>
          <p:nvPr/>
        </p:nvSpPr>
        <p:spPr>
          <a:xfrm>
            <a:off x="4021487" y="1400754"/>
            <a:ext cx="2567876" cy="1251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 Broker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1735796" y="3741039"/>
            <a:ext cx="2567876" cy="1251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Config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DataStore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6115457" y="3741039"/>
            <a:ext cx="2567876" cy="12515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Operational </a:t>
            </a:r>
            <a:r>
              <a:rPr lang="en-US" dirty="0" err="1" smtClean="0">
                <a:solidFill>
                  <a:schemeClr val="bg1"/>
                </a:solidFill>
              </a:rPr>
              <a:t>DataStore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7"/>
          <p:cNvCxnSpPr>
            <a:stCxn id="3" idx="2"/>
            <a:endCxn id="4" idx="0"/>
          </p:cNvCxnSpPr>
          <p:nvPr/>
        </p:nvCxnSpPr>
        <p:spPr>
          <a:xfrm flipH="1">
            <a:off x="3019734" y="2652299"/>
            <a:ext cx="2285691" cy="108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9"/>
          <p:cNvCxnSpPr>
            <a:stCxn id="3" idx="2"/>
            <a:endCxn id="5" idx="0"/>
          </p:cNvCxnSpPr>
          <p:nvPr/>
        </p:nvCxnSpPr>
        <p:spPr>
          <a:xfrm>
            <a:off x="5305425" y="2652299"/>
            <a:ext cx="2093970" cy="1088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Distributed Data Store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14754" y="1091853"/>
            <a:ext cx="10881921" cy="3043835"/>
            <a:chOff x="614754" y="1091853"/>
            <a:chExt cx="10881921" cy="4449386"/>
          </a:xfrm>
        </p:grpSpPr>
        <p:sp>
          <p:nvSpPr>
            <p:cNvPr id="7" name="文本占位符 3"/>
            <p:cNvSpPr txBox="1">
              <a:spLocks/>
            </p:cNvSpPr>
            <p:nvPr/>
          </p:nvSpPr>
          <p:spPr>
            <a:xfrm>
              <a:off x="1026268" y="2887133"/>
              <a:ext cx="8007666" cy="51646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endParaRPr lang="en-US" altLang="zh-CN" sz="1600" dirty="0"/>
            </a:p>
          </p:txBody>
        </p:sp>
        <p:sp>
          <p:nvSpPr>
            <p:cNvPr id="15" name="Rectangle 4"/>
            <p:cNvSpPr/>
            <p:nvPr/>
          </p:nvSpPr>
          <p:spPr>
            <a:xfrm>
              <a:off x="3145546" y="1111627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Distributed Data Store</a:t>
              </a:r>
              <a:endParaRPr lang="en-US" dirty="0"/>
            </a:p>
          </p:txBody>
        </p:sp>
        <p:sp>
          <p:nvSpPr>
            <p:cNvPr id="16" name="Rectangle 5"/>
            <p:cNvSpPr/>
            <p:nvPr/>
          </p:nvSpPr>
          <p:spPr>
            <a:xfrm>
              <a:off x="614754" y="1091853"/>
              <a:ext cx="1719641" cy="10440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Broker</a:t>
              </a:r>
              <a:endParaRPr lang="en-US" dirty="0"/>
            </a:p>
          </p:txBody>
        </p:sp>
        <p:sp>
          <p:nvSpPr>
            <p:cNvPr id="17" name="Rectangle 6"/>
            <p:cNvSpPr/>
            <p:nvPr/>
          </p:nvSpPr>
          <p:spPr>
            <a:xfrm>
              <a:off x="6391121" y="1097520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Inventory </a:t>
              </a:r>
            </a:p>
            <a:p>
              <a:pPr algn="ctr"/>
              <a:r>
                <a:rPr lang="en-US" dirty="0" smtClean="0"/>
                <a:t>Shard</a:t>
              </a:r>
              <a:endParaRPr lang="en-US" dirty="0"/>
            </a:p>
          </p:txBody>
        </p:sp>
        <p:sp>
          <p:nvSpPr>
            <p:cNvPr id="18" name="Rectangle 7"/>
            <p:cNvSpPr/>
            <p:nvPr/>
          </p:nvSpPr>
          <p:spPr>
            <a:xfrm>
              <a:off x="6391121" y="2885906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Topology</a:t>
              </a:r>
            </a:p>
            <a:p>
              <a:pPr algn="ctr"/>
              <a:r>
                <a:rPr lang="en-US" dirty="0" smtClean="0"/>
                <a:t>Shard</a:t>
              </a:r>
              <a:endParaRPr lang="en-US" dirty="0"/>
            </a:p>
          </p:txBody>
        </p:sp>
        <p:sp>
          <p:nvSpPr>
            <p:cNvPr id="19" name="Rectangle 8"/>
            <p:cNvSpPr/>
            <p:nvPr/>
          </p:nvSpPr>
          <p:spPr>
            <a:xfrm>
              <a:off x="6391121" y="4500654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Default</a:t>
              </a:r>
            </a:p>
            <a:p>
              <a:pPr algn="ctr"/>
              <a:r>
                <a:rPr lang="en-US" dirty="0" smtClean="0"/>
                <a:t>Shard</a:t>
              </a:r>
              <a:endParaRPr lang="en-US" dirty="0"/>
            </a:p>
          </p:txBody>
        </p:sp>
        <p:cxnSp>
          <p:nvCxnSpPr>
            <p:cNvPr id="20" name="Straight Arrow Connector 2"/>
            <p:cNvCxnSpPr>
              <a:stCxn id="16" idx="3"/>
              <a:endCxn id="15" idx="1"/>
            </p:cNvCxnSpPr>
            <p:nvPr/>
          </p:nvCxnSpPr>
          <p:spPr>
            <a:xfrm>
              <a:off x="2334395" y="1613897"/>
              <a:ext cx="811151" cy="180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0"/>
            <p:cNvCxnSpPr>
              <a:stCxn id="24" idx="3"/>
              <a:endCxn id="17" idx="1"/>
            </p:cNvCxnSpPr>
            <p:nvPr/>
          </p:nvCxnSpPr>
          <p:spPr>
            <a:xfrm flipV="1">
              <a:off x="4828107" y="1617813"/>
              <a:ext cx="1563014" cy="18074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3"/>
            <p:cNvCxnSpPr>
              <a:stCxn id="24" idx="3"/>
              <a:endCxn id="18" idx="1"/>
            </p:cNvCxnSpPr>
            <p:nvPr/>
          </p:nvCxnSpPr>
          <p:spPr>
            <a:xfrm flipV="1">
              <a:off x="4828107" y="3406199"/>
              <a:ext cx="1563014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15"/>
            <p:cNvCxnSpPr>
              <a:stCxn id="24" idx="3"/>
              <a:endCxn id="19" idx="1"/>
            </p:cNvCxnSpPr>
            <p:nvPr/>
          </p:nvCxnSpPr>
          <p:spPr>
            <a:xfrm>
              <a:off x="4828107" y="3425249"/>
              <a:ext cx="1563014" cy="15956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16"/>
            <p:cNvSpPr/>
            <p:nvPr/>
          </p:nvSpPr>
          <p:spPr>
            <a:xfrm>
              <a:off x="3145546" y="2904956"/>
              <a:ext cx="1682561" cy="10405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Shard</a:t>
              </a:r>
            </a:p>
            <a:p>
              <a:pPr algn="ctr"/>
              <a:r>
                <a:rPr lang="en-US" dirty="0" smtClean="0"/>
                <a:t>Manager</a:t>
              </a:r>
              <a:endParaRPr lang="en-US" dirty="0"/>
            </a:p>
          </p:txBody>
        </p:sp>
        <p:cxnSp>
          <p:nvCxnSpPr>
            <p:cNvPr id="25" name="Straight Arrow Connector 30"/>
            <p:cNvCxnSpPr>
              <a:stCxn id="15" idx="2"/>
              <a:endCxn id="24" idx="0"/>
            </p:cNvCxnSpPr>
            <p:nvPr/>
          </p:nvCxnSpPr>
          <p:spPr>
            <a:xfrm>
              <a:off x="3986827" y="2152212"/>
              <a:ext cx="0" cy="7527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"/>
            <p:cNvSpPr/>
            <p:nvPr/>
          </p:nvSpPr>
          <p:spPr>
            <a:xfrm>
              <a:off x="9267671" y="1145145"/>
              <a:ext cx="2229004" cy="912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InMemoryDataTree</a:t>
              </a:r>
              <a:endParaRPr lang="en-US" dirty="0"/>
            </a:p>
          </p:txBody>
        </p:sp>
        <p:sp>
          <p:nvSpPr>
            <p:cNvPr id="28" name="Rectangle 6"/>
            <p:cNvSpPr/>
            <p:nvPr/>
          </p:nvSpPr>
          <p:spPr>
            <a:xfrm>
              <a:off x="9267671" y="2943056"/>
              <a:ext cx="2229004" cy="912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InMemoryDataTree</a:t>
              </a:r>
              <a:endParaRPr lang="en-US" dirty="0"/>
            </a:p>
          </p:txBody>
        </p:sp>
        <p:sp>
          <p:nvSpPr>
            <p:cNvPr id="29" name="Rectangle 6"/>
            <p:cNvSpPr/>
            <p:nvPr/>
          </p:nvSpPr>
          <p:spPr>
            <a:xfrm>
              <a:off x="9267671" y="4538754"/>
              <a:ext cx="2229004" cy="9122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InMemoryDataTree</a:t>
              </a:r>
              <a:endParaRPr lang="en-US" dirty="0"/>
            </a:p>
          </p:txBody>
        </p:sp>
        <p:cxnSp>
          <p:nvCxnSpPr>
            <p:cNvPr id="30" name="Straight Arrow Connector 30"/>
            <p:cNvCxnSpPr>
              <a:stCxn id="17" idx="3"/>
              <a:endCxn id="27" idx="1"/>
            </p:cNvCxnSpPr>
            <p:nvPr/>
          </p:nvCxnSpPr>
          <p:spPr>
            <a:xfrm flipV="1">
              <a:off x="8073682" y="1601273"/>
              <a:ext cx="1193989" cy="165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0"/>
            <p:cNvCxnSpPr>
              <a:stCxn id="18" idx="3"/>
              <a:endCxn id="28" idx="1"/>
            </p:cNvCxnSpPr>
            <p:nvPr/>
          </p:nvCxnSpPr>
          <p:spPr>
            <a:xfrm flipV="1">
              <a:off x="8073682" y="3399184"/>
              <a:ext cx="1193989" cy="70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0"/>
            <p:cNvCxnSpPr>
              <a:stCxn id="19" idx="3"/>
              <a:endCxn id="29" idx="1"/>
            </p:cNvCxnSpPr>
            <p:nvPr/>
          </p:nvCxnSpPr>
          <p:spPr>
            <a:xfrm flipV="1">
              <a:off x="8073682" y="4994882"/>
              <a:ext cx="1193989" cy="260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5"/>
            <p:cNvSpPr/>
            <p:nvPr/>
          </p:nvSpPr>
          <p:spPr>
            <a:xfrm>
              <a:off x="614754" y="2877140"/>
              <a:ext cx="1719641" cy="10440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ActorContext</a:t>
              </a:r>
              <a:endParaRPr lang="en-US" dirty="0"/>
            </a:p>
          </p:txBody>
        </p:sp>
        <p:cxnSp>
          <p:nvCxnSpPr>
            <p:cNvPr id="31" name="Straight Arrow Connector 2"/>
            <p:cNvCxnSpPr>
              <a:stCxn id="15" idx="2"/>
              <a:endCxn id="26" idx="0"/>
            </p:cNvCxnSpPr>
            <p:nvPr/>
          </p:nvCxnSpPr>
          <p:spPr>
            <a:xfrm flipH="1">
              <a:off x="1474575" y="2152212"/>
              <a:ext cx="2512252" cy="72492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Distributed Data Store</a:t>
            </a:r>
          </a:p>
        </p:txBody>
      </p:sp>
      <p:sp>
        <p:nvSpPr>
          <p:cNvPr id="3" name="文本占位符 3"/>
          <p:cNvSpPr txBox="1">
            <a:spLocks/>
          </p:cNvSpPr>
          <p:nvPr/>
        </p:nvSpPr>
        <p:spPr>
          <a:xfrm>
            <a:off x="435160" y="1552575"/>
            <a:ext cx="11081946" cy="1208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ShardManager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ShardManager</a:t>
            </a:r>
            <a:r>
              <a:rPr lang="en-US" altLang="zh-CN" sz="1600" dirty="0" smtClean="0"/>
              <a:t> is an actor that creates the shard/shard replicas on system initialization based on </a:t>
            </a:r>
            <a:r>
              <a:rPr lang="en-US" altLang="zh-CN" sz="1600" dirty="0" smtClean="0"/>
              <a:t>configuration(</a:t>
            </a:r>
            <a:r>
              <a:rPr lang="en-US" altLang="zh-CN" sz="1600" dirty="0" err="1" smtClean="0"/>
              <a:t>modules.conf</a:t>
            </a:r>
            <a:r>
              <a:rPr lang="en-US" altLang="zh-CN" sz="1600" dirty="0" smtClean="0"/>
              <a:t>/module-</a:t>
            </a:r>
            <a:r>
              <a:rPr lang="en-US" altLang="zh-CN" sz="1600" dirty="0" err="1" smtClean="0"/>
              <a:t>shard.conf</a:t>
            </a:r>
            <a:r>
              <a:rPr lang="en-US" altLang="zh-CN" sz="1600" dirty="0" smtClean="0"/>
              <a:t>). </a:t>
            </a:r>
            <a:r>
              <a:rPr lang="en-US" altLang="zh-CN" sz="1600" dirty="0" smtClean="0"/>
              <a:t>It supports the ability to find a Shard and Monitor the Shard's health. It initiates the Shard "Primary" election scheme if any its created primary shards goes down. It also register to get cluster Node UP/DOWN events</a:t>
            </a:r>
            <a:endParaRPr lang="en-US" altLang="zh-CN" sz="1600" dirty="0"/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435160" y="2761192"/>
            <a:ext cx="11081946" cy="12086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ActorContext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- </a:t>
            </a:r>
            <a:r>
              <a:rPr lang="en-US" altLang="zh-CN" sz="1600" dirty="0" smtClean="0"/>
              <a:t>The </a:t>
            </a:r>
            <a:r>
              <a:rPr lang="en-US" altLang="zh-CN" sz="1600" dirty="0" err="1" smtClean="0"/>
              <a:t>ActorContext</a:t>
            </a:r>
            <a:r>
              <a:rPr lang="en-US" altLang="zh-CN" sz="1600" dirty="0" smtClean="0"/>
              <a:t> class contains utility methods which could be used </a:t>
            </a:r>
            <a:r>
              <a:rPr lang="en-US" altLang="zh-CN" sz="1600" dirty="0" smtClean="0"/>
              <a:t>by to </a:t>
            </a:r>
            <a:r>
              <a:rPr lang="en-US" altLang="zh-CN" sz="1600" dirty="0" smtClean="0"/>
              <a:t>work with actors a little </a:t>
            </a:r>
            <a:r>
              <a:rPr lang="en-US" altLang="zh-CN" sz="1600" dirty="0" smtClean="0"/>
              <a:t>more easily</a:t>
            </a:r>
            <a:r>
              <a:rPr lang="en-US" altLang="zh-CN" sz="1600" dirty="0" smtClean="0"/>
              <a:t>. An </a:t>
            </a:r>
            <a:r>
              <a:rPr lang="en-US" altLang="zh-CN" sz="1600" dirty="0" err="1" smtClean="0"/>
              <a:t>ActorContext</a:t>
            </a:r>
            <a:r>
              <a:rPr lang="en-US" altLang="zh-CN" sz="1600" dirty="0" smtClean="0"/>
              <a:t> can be freely passed around to local object </a:t>
            </a:r>
            <a:r>
              <a:rPr lang="en-US" altLang="zh-CN" sz="1600" dirty="0" smtClean="0"/>
              <a:t>instances </a:t>
            </a:r>
            <a:r>
              <a:rPr lang="en-US" altLang="zh-CN" sz="1600" dirty="0" smtClean="0"/>
              <a:t>but should not be passed to actors especially remote actors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Shard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009860" y="1695692"/>
            <a:ext cx="3352590" cy="2119955"/>
            <a:chOff x="1352760" y="1832920"/>
            <a:chExt cx="4690480" cy="2458253"/>
          </a:xfrm>
        </p:grpSpPr>
        <p:sp>
          <p:nvSpPr>
            <p:cNvPr id="6" name="Rectangle 5"/>
            <p:cNvSpPr/>
            <p:nvPr/>
          </p:nvSpPr>
          <p:spPr>
            <a:xfrm>
              <a:off x="1352760" y="3557267"/>
              <a:ext cx="4690480" cy="7339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System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52760" y="2982484"/>
              <a:ext cx="4690479" cy="5747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RaftActor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2760" y="2407702"/>
              <a:ext cx="4690479" cy="5747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Shard</a:t>
              </a:r>
              <a:endParaRPr lang="en-US" sz="2400" dirty="0"/>
            </a:p>
          </p:txBody>
        </p:sp>
        <p:sp>
          <p:nvSpPr>
            <p:cNvPr id="20" name="Rectangle 7"/>
            <p:cNvSpPr/>
            <p:nvPr/>
          </p:nvSpPr>
          <p:spPr>
            <a:xfrm>
              <a:off x="1352761" y="1832920"/>
              <a:ext cx="4690479" cy="5747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InMemoryDataTree</a:t>
              </a:r>
              <a:endParaRPr lang="en-US" sz="24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39135" y="1764306"/>
            <a:ext cx="3352590" cy="2119955"/>
            <a:chOff x="1352760" y="1832920"/>
            <a:chExt cx="4690480" cy="2458253"/>
          </a:xfrm>
        </p:grpSpPr>
        <p:sp>
          <p:nvSpPr>
            <p:cNvPr id="25" name="Rectangle 5"/>
            <p:cNvSpPr/>
            <p:nvPr/>
          </p:nvSpPr>
          <p:spPr>
            <a:xfrm>
              <a:off x="1352760" y="3557267"/>
              <a:ext cx="4690480" cy="7339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Akka</a:t>
              </a:r>
              <a:r>
                <a:rPr lang="en-US" sz="2400" dirty="0" smtClean="0"/>
                <a:t> System</a:t>
              </a:r>
              <a:endParaRPr lang="en-US" sz="2400" dirty="0"/>
            </a:p>
          </p:txBody>
        </p:sp>
        <p:sp>
          <p:nvSpPr>
            <p:cNvPr id="26" name="Rectangle 6"/>
            <p:cNvSpPr/>
            <p:nvPr/>
          </p:nvSpPr>
          <p:spPr>
            <a:xfrm>
              <a:off x="1352760" y="2982484"/>
              <a:ext cx="4690479" cy="5747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RaftActor</a:t>
              </a:r>
              <a:endParaRPr lang="en-US" sz="2400" dirty="0"/>
            </a:p>
          </p:txBody>
        </p:sp>
        <p:sp>
          <p:nvSpPr>
            <p:cNvPr id="27" name="Rectangle 7"/>
            <p:cNvSpPr/>
            <p:nvPr/>
          </p:nvSpPr>
          <p:spPr>
            <a:xfrm>
              <a:off x="1352760" y="2407702"/>
              <a:ext cx="4690479" cy="5747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Shard</a:t>
              </a:r>
              <a:endParaRPr lang="en-US" sz="2400" dirty="0"/>
            </a:p>
          </p:txBody>
        </p:sp>
        <p:sp>
          <p:nvSpPr>
            <p:cNvPr id="28" name="Rectangle 7"/>
            <p:cNvSpPr/>
            <p:nvPr/>
          </p:nvSpPr>
          <p:spPr>
            <a:xfrm>
              <a:off x="1352761" y="1832920"/>
              <a:ext cx="4690479" cy="5747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InMemoryDataTree</a:t>
              </a:r>
              <a:endParaRPr lang="en-US" sz="2400" dirty="0"/>
            </a:p>
          </p:txBody>
        </p:sp>
      </p:grpSp>
      <p:sp>
        <p:nvSpPr>
          <p:cNvPr id="29" name="文本占位符 3"/>
          <p:cNvSpPr txBox="1">
            <a:spLocks/>
          </p:cNvSpPr>
          <p:nvPr/>
        </p:nvSpPr>
        <p:spPr>
          <a:xfrm>
            <a:off x="1668676" y="4324350"/>
            <a:ext cx="1293599" cy="419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b="1" dirty="0" smtClean="0"/>
              <a:t>Member-1</a:t>
            </a:r>
            <a:endParaRPr lang="en-US" altLang="zh-CN" sz="1600" b="1" dirty="0" smtClean="0"/>
          </a:p>
        </p:txBody>
      </p:sp>
      <p:sp>
        <p:nvSpPr>
          <p:cNvPr id="30" name="文本占位符 3"/>
          <p:cNvSpPr txBox="1">
            <a:spLocks/>
          </p:cNvSpPr>
          <p:nvPr/>
        </p:nvSpPr>
        <p:spPr>
          <a:xfrm>
            <a:off x="7707526" y="4324350"/>
            <a:ext cx="1293599" cy="419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b="1" dirty="0" smtClean="0"/>
              <a:t>Member-2</a:t>
            </a:r>
            <a:endParaRPr lang="en-US" altLang="zh-CN" sz="1600" b="1" dirty="0" smtClean="0"/>
          </a:p>
        </p:txBody>
      </p:sp>
      <p:cxnSp>
        <p:nvCxnSpPr>
          <p:cNvPr id="36" name="肘形连接符 35"/>
          <p:cNvCxnSpPr>
            <a:stCxn id="6" idx="2"/>
            <a:endCxn id="25" idx="2"/>
          </p:cNvCxnSpPr>
          <p:nvPr/>
        </p:nvCxnSpPr>
        <p:spPr>
          <a:xfrm rot="16200000" flipH="1">
            <a:off x="5466485" y="1035316"/>
            <a:ext cx="68614" cy="5629275"/>
          </a:xfrm>
          <a:prstGeom prst="bentConnector3">
            <a:avLst>
              <a:gd name="adj1" fmla="val 433168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630450" y="1343025"/>
            <a:ext cx="8665949" cy="619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Shard</a:t>
            </a:r>
            <a:r>
              <a:rPr lang="en-US" altLang="zh-CN" sz="1600" dirty="0" smtClean="0"/>
              <a:t> - </a:t>
            </a:r>
            <a:r>
              <a:rPr lang="en-US" altLang="zh-CN" sz="1600" dirty="0" smtClean="0"/>
              <a:t>A Shard would be a </a:t>
            </a:r>
            <a:r>
              <a:rPr lang="en-US" altLang="zh-CN" sz="1600" dirty="0" smtClean="0"/>
              <a:t>processor</a:t>
            </a:r>
            <a:r>
              <a:rPr lang="en-US" altLang="zh-CN" sz="1600" dirty="0" smtClean="0"/>
              <a:t> which contains some of the data in the system. A Shard being an actor, communication with it would be by means of messages.</a:t>
            </a:r>
            <a:endParaRPr lang="en-US" altLang="zh-CN" sz="1600" dirty="0"/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1182901" y="2124075"/>
            <a:ext cx="9513674" cy="790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Persistence - </a:t>
            </a:r>
            <a:r>
              <a:rPr lang="en-US" altLang="zh-CN" sz="1600" dirty="0" smtClean="0"/>
              <a:t>Since </a:t>
            </a:r>
            <a:r>
              <a:rPr lang="en-US" altLang="zh-CN" sz="1600" dirty="0" smtClean="0"/>
              <a:t>the Shard is a Processor, in accordance with </a:t>
            </a:r>
            <a:r>
              <a:rPr lang="en-US" altLang="zh-CN" sz="1600" dirty="0" err="1" smtClean="0"/>
              <a:t>akka</a:t>
            </a:r>
            <a:r>
              <a:rPr lang="en-US" altLang="zh-CN" sz="1600" dirty="0" smtClean="0"/>
              <a:t>-persistence, it is a special actor which when passed </a:t>
            </a:r>
            <a:r>
              <a:rPr lang="en-US" altLang="zh-CN" sz="1600" dirty="0" smtClean="0"/>
              <a:t>a Persistent</a:t>
            </a:r>
            <a:r>
              <a:rPr lang="en-US" altLang="zh-CN" sz="1600" dirty="0" smtClean="0"/>
              <a:t> message will log it to a journal. </a:t>
            </a:r>
            <a:r>
              <a:rPr lang="en-US" altLang="zh-CN" sz="1600" dirty="0" smtClean="0"/>
              <a:t>This journal along with snapshots would be used as a method to recover </a:t>
            </a:r>
            <a:r>
              <a:rPr lang="en-US" altLang="zh-CN" sz="1600" dirty="0" smtClean="0"/>
              <a:t>the state of the </a:t>
            </a:r>
            <a:r>
              <a:rPr lang="en-US" altLang="zh-CN" sz="1600" dirty="0" err="1" smtClean="0"/>
              <a:t>DataStore</a:t>
            </a:r>
            <a:endParaRPr lang="en-US" altLang="zh-CN" sz="1600" b="1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182901" y="2914651"/>
            <a:ext cx="2674725" cy="419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Module Based </a:t>
            </a:r>
            <a:r>
              <a:rPr lang="en-US" altLang="zh-CN" sz="1600" b="1" dirty="0" smtClean="0"/>
              <a:t>Shards  </a:t>
            </a:r>
            <a:endParaRPr lang="en-US" altLang="zh-CN" sz="1600" b="1" dirty="0" smtClean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630451" y="3543300"/>
            <a:ext cx="9847049" cy="781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RaftActor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 - </a:t>
            </a:r>
            <a:r>
              <a:rPr lang="en-US" altLang="zh-CN" sz="1600" dirty="0" err="1" smtClean="0"/>
              <a:t>RaftActor</a:t>
            </a:r>
            <a:r>
              <a:rPr lang="en-US" altLang="zh-CN" sz="1600" dirty="0" smtClean="0"/>
              <a:t> encapsulates a state machine that needs to be kept </a:t>
            </a:r>
            <a:r>
              <a:rPr lang="en-US" altLang="zh-CN" sz="1600" dirty="0" smtClean="0"/>
              <a:t>synchronized in </a:t>
            </a:r>
            <a:r>
              <a:rPr lang="en-US" altLang="zh-CN" sz="1600" dirty="0" smtClean="0"/>
              <a:t>a cluster. </a:t>
            </a:r>
            <a:r>
              <a:rPr lang="en-US" altLang="zh-CN" sz="1600" dirty="0" smtClean="0"/>
              <a:t>It       implements </a:t>
            </a:r>
            <a:r>
              <a:rPr lang="en-US" altLang="zh-CN" sz="1600" dirty="0" smtClean="0"/>
              <a:t>the RAFT </a:t>
            </a:r>
            <a:r>
              <a:rPr lang="en-US" altLang="zh-CN" sz="1600" dirty="0" smtClean="0"/>
              <a:t>algorithm</a:t>
            </a:r>
            <a:r>
              <a:rPr lang="en-US" altLang="zh-CN" sz="1600" dirty="0" smtClean="0"/>
              <a:t>,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RaftActor</a:t>
            </a:r>
            <a:r>
              <a:rPr lang="en-US" altLang="zh-CN" sz="1600" dirty="0" smtClean="0"/>
              <a:t> has 3 states and each state has a certain behavior </a:t>
            </a:r>
            <a:r>
              <a:rPr lang="en-US" altLang="zh-CN" sz="1600" dirty="0" smtClean="0"/>
              <a:t>associated with </a:t>
            </a:r>
            <a:r>
              <a:rPr lang="en-US" altLang="zh-CN" sz="1600" dirty="0" smtClean="0"/>
              <a:t>it. A Raft actor can behave as</a:t>
            </a:r>
            <a:endParaRPr lang="en-US" altLang="zh-CN" sz="1600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182901" y="4324350"/>
            <a:ext cx="1293599" cy="419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A Leader</a:t>
            </a:r>
            <a:endParaRPr lang="en-US" altLang="zh-CN" sz="1600" b="1" dirty="0" smtClean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1182901" y="4743450"/>
            <a:ext cx="1531724" cy="419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A Follower</a:t>
            </a:r>
            <a:endParaRPr lang="en-US" altLang="zh-CN" sz="1600" b="1" dirty="0" smtClean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182901" y="5162550"/>
            <a:ext cx="1655549" cy="419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/>
              <a:t>A Candidate</a:t>
            </a:r>
            <a:endParaRPr lang="en-US" altLang="zh-CN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MD-SAL Explained</a:t>
            </a:r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5859486" y="1997047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Brief Explanation</a:t>
            </a:r>
            <a:endParaRPr lang="en-US" altLang="zh-CN" b="1" dirty="0" smtClean="0">
              <a:hlinkClick r:id="rId2" tooltip="OpenDaylight Controller:MD-SAL:Explained:Modeling Concept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675301" y="1143041"/>
            <a:ext cx="2152172" cy="16141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3029439" y="1143041"/>
            <a:ext cx="1614130" cy="16141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518" r="12518"/>
          <a:stretch/>
        </p:blipFill>
        <p:spPr>
          <a:xfrm>
            <a:off x="2827473" y="2883114"/>
            <a:ext cx="2152172" cy="16141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889" r="21889"/>
          <a:stretch/>
        </p:blipFill>
        <p:spPr>
          <a:xfrm>
            <a:off x="1075145" y="2883114"/>
            <a:ext cx="1614130" cy="1614129"/>
          </a:xfrm>
          <a:prstGeom prst="rect">
            <a:avLst/>
          </a:prstGeom>
        </p:spPr>
      </p:pic>
      <p:sp>
        <p:nvSpPr>
          <p:cNvPr id="11" name="文本占位符 3"/>
          <p:cNvSpPr txBox="1">
            <a:spLocks/>
          </p:cNvSpPr>
          <p:nvPr/>
        </p:nvSpPr>
        <p:spPr>
          <a:xfrm>
            <a:off x="5859486" y="2757170"/>
            <a:ext cx="4529114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Basic Modeling Concepts</a:t>
            </a:r>
            <a:endParaRPr lang="en-US" altLang="zh-CN" b="1" dirty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5859486" y="3488267"/>
            <a:ext cx="4261326" cy="5907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b="1" dirty="0" smtClean="0"/>
              <a:t>Messaging Patterns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581539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630450" y="1343025"/>
            <a:ext cx="8665949" cy="619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Akka</a:t>
            </a:r>
            <a:r>
              <a:rPr lang="en-US" altLang="zh-CN" sz="1600" b="1" dirty="0" smtClean="0"/>
              <a:t> System</a:t>
            </a:r>
            <a:r>
              <a:rPr lang="en-US" altLang="zh-CN" sz="1600" dirty="0" smtClean="0"/>
              <a:t> - </a:t>
            </a:r>
            <a:r>
              <a:rPr lang="en-US" altLang="zh-CN" sz="1600" dirty="0" smtClean="0"/>
              <a:t>We are going to rely heavily on </a:t>
            </a:r>
            <a:r>
              <a:rPr lang="en-US" altLang="zh-CN" sz="1600" dirty="0" err="1" smtClean="0"/>
              <a:t>Akka</a:t>
            </a:r>
            <a:r>
              <a:rPr lang="en-US" altLang="zh-CN" sz="1600" dirty="0" smtClean="0"/>
              <a:t> to provide us the building blocks for our clustering solution. The main components of </a:t>
            </a:r>
            <a:r>
              <a:rPr lang="en-US" altLang="zh-CN" sz="1600" dirty="0" err="1" smtClean="0"/>
              <a:t>Akka</a:t>
            </a:r>
            <a:r>
              <a:rPr lang="en-US" altLang="zh-CN" sz="1600" dirty="0" smtClean="0"/>
              <a:t> that we will use are: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182901" y="1962150"/>
            <a:ext cx="7903949" cy="552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Akka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Remoting</a:t>
            </a:r>
            <a:r>
              <a:rPr lang="en-US" altLang="zh-CN" sz="1600" b="1" dirty="0" smtClean="0"/>
              <a:t> </a:t>
            </a:r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Akka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Remoting</a:t>
            </a:r>
            <a:r>
              <a:rPr lang="en-US" altLang="zh-CN" sz="1600" dirty="0" smtClean="0"/>
              <a:t> is a communication module for connecting actor systems in a peer-to-peer fashion, and it is the foundation for </a:t>
            </a:r>
            <a:r>
              <a:rPr lang="en-US" altLang="zh-CN" sz="1600" dirty="0" err="1" smtClean="0"/>
              <a:t>Akka</a:t>
            </a:r>
            <a:r>
              <a:rPr lang="en-US" altLang="zh-CN" sz="1600" dirty="0" smtClean="0"/>
              <a:t> Clustering.</a:t>
            </a:r>
            <a:endParaRPr lang="en-US" altLang="zh-CN" sz="1600" dirty="0"/>
          </a:p>
        </p:txBody>
      </p:sp>
      <p:sp>
        <p:nvSpPr>
          <p:cNvPr id="10" name="文本占位符 3"/>
          <p:cNvSpPr txBox="1">
            <a:spLocks/>
          </p:cNvSpPr>
          <p:nvPr/>
        </p:nvSpPr>
        <p:spPr>
          <a:xfrm>
            <a:off x="1182900" y="2714624"/>
            <a:ext cx="8113499" cy="733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Akka</a:t>
            </a:r>
            <a:r>
              <a:rPr lang="en-US" altLang="zh-CN" sz="1600" b="1" dirty="0" smtClean="0"/>
              <a:t> Clustering </a:t>
            </a:r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Akka</a:t>
            </a:r>
            <a:r>
              <a:rPr lang="en-US" altLang="zh-CN" sz="1600" dirty="0" smtClean="0"/>
              <a:t> Cluster provides a fault-tolerant decentralized peer-to-peer based cluster </a:t>
            </a:r>
            <a:r>
              <a:rPr lang="en-US" altLang="zh-CN" sz="1600" dirty="0" smtClean="0"/>
              <a:t>membership</a:t>
            </a:r>
            <a:r>
              <a:rPr lang="en-US" altLang="zh-CN" sz="1600" dirty="0" smtClean="0"/>
              <a:t> service with no single point of failure or single point of bottleneck. It does this using </a:t>
            </a:r>
            <a:r>
              <a:rPr lang="en-US" altLang="zh-CN" sz="1600" dirty="0" smtClean="0"/>
              <a:t>gossip</a:t>
            </a:r>
            <a:r>
              <a:rPr lang="en-US" altLang="zh-CN" sz="1600" dirty="0" smtClean="0"/>
              <a:t> protocols and an automatic </a:t>
            </a:r>
            <a:r>
              <a:rPr lang="en-US" altLang="zh-CN" sz="1600" dirty="0" smtClean="0"/>
              <a:t>failure detector</a:t>
            </a:r>
            <a:endParaRPr lang="en-US" altLang="zh-CN" sz="1600" dirty="0"/>
          </a:p>
        </p:txBody>
      </p:sp>
      <p:sp>
        <p:nvSpPr>
          <p:cNvPr id="11" name="文本占位符 3"/>
          <p:cNvSpPr txBox="1">
            <a:spLocks/>
          </p:cNvSpPr>
          <p:nvPr/>
        </p:nvSpPr>
        <p:spPr>
          <a:xfrm>
            <a:off x="1182901" y="3600450"/>
            <a:ext cx="8113498" cy="933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err="1" smtClean="0"/>
              <a:t>Akka</a:t>
            </a:r>
            <a:r>
              <a:rPr lang="en-US" altLang="zh-CN" sz="1600" b="1" dirty="0" smtClean="0"/>
              <a:t> Persistence </a:t>
            </a:r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Akka</a:t>
            </a:r>
            <a:r>
              <a:rPr lang="en-US" altLang="zh-CN" sz="1600" dirty="0" smtClean="0"/>
              <a:t> persistence enables </a:t>
            </a:r>
            <a:r>
              <a:rPr lang="en-US" altLang="zh-CN" sz="1600" dirty="0" err="1" smtClean="0"/>
              <a:t>stateful</a:t>
            </a:r>
            <a:r>
              <a:rPr lang="en-US" altLang="zh-CN" sz="1600" dirty="0" smtClean="0"/>
              <a:t> actors to persist their internal state so that it can be recovered when an actor is started, restarted after a JVM crash or by a supervisor, or migrated in a cluster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Persistence</a:t>
            </a:r>
            <a:endParaRPr lang="en-US" altLang="zh-CN" dirty="0" smtClean="0"/>
          </a:p>
        </p:txBody>
      </p:sp>
      <p:sp>
        <p:nvSpPr>
          <p:cNvPr id="12" name="文本占位符 3"/>
          <p:cNvSpPr txBox="1">
            <a:spLocks/>
          </p:cNvSpPr>
          <p:nvPr/>
        </p:nvSpPr>
        <p:spPr>
          <a:xfrm>
            <a:off x="630450" y="1033462"/>
            <a:ext cx="8665949" cy="619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Everything that </a:t>
            </a:r>
            <a:r>
              <a:rPr lang="en-US" altLang="zh-CN" sz="1600" dirty="0" smtClean="0"/>
              <a:t>gets into a shard is stored in-memory and on the disk</a:t>
            </a:r>
            <a:endParaRPr lang="en-US" altLang="zh-CN" sz="1600" dirty="0"/>
          </a:p>
        </p:txBody>
      </p:sp>
      <p:sp>
        <p:nvSpPr>
          <p:cNvPr id="14" name="文本占位符 3"/>
          <p:cNvSpPr txBox="1">
            <a:spLocks/>
          </p:cNvSpPr>
          <p:nvPr/>
        </p:nvSpPr>
        <p:spPr>
          <a:xfrm>
            <a:off x="630450" y="1562101"/>
            <a:ext cx="8665949" cy="476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smtClean="0"/>
              <a:t>Restarting the controller will reconstitute the state of the shards from the persisted data</a:t>
            </a:r>
            <a:endParaRPr lang="en-US" altLang="zh-CN" sz="1600" dirty="0"/>
          </a:p>
        </p:txBody>
      </p:sp>
      <p:sp>
        <p:nvSpPr>
          <p:cNvPr id="15" name="Rectangle 3"/>
          <p:cNvSpPr/>
          <p:nvPr/>
        </p:nvSpPr>
        <p:spPr>
          <a:xfrm>
            <a:off x="2878487" y="2343730"/>
            <a:ext cx="1998313" cy="1018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Shard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endCxn id="15" idx="1"/>
          </p:cNvCxnSpPr>
          <p:nvPr/>
        </p:nvCxnSpPr>
        <p:spPr>
          <a:xfrm>
            <a:off x="630450" y="2853028"/>
            <a:ext cx="2248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1549" y="2177529"/>
            <a:ext cx="1495425" cy="5724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Tx.put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(path, data)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Tx.submmit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6555137" y="2343730"/>
            <a:ext cx="1998313" cy="1018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Persist Actor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15" idx="3"/>
          </p:cNvCxnSpPr>
          <p:nvPr/>
        </p:nvCxnSpPr>
        <p:spPr>
          <a:xfrm>
            <a:off x="4876800" y="2853028"/>
            <a:ext cx="16783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磁盘 26"/>
          <p:cNvSpPr/>
          <p:nvPr/>
        </p:nvSpPr>
        <p:spPr>
          <a:xfrm>
            <a:off x="6858969" y="4410075"/>
            <a:ext cx="1390650" cy="1200150"/>
          </a:xfrm>
          <a:prstGeom prst="flowChartMagneticDisk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Disk</a:t>
            </a:r>
            <a:endParaRPr kumimoji="1" lang="zh-CN" altLang="en-US" dirty="0"/>
          </a:p>
        </p:txBody>
      </p:sp>
      <p:cxnSp>
        <p:nvCxnSpPr>
          <p:cNvPr id="28" name="直接箭头连接符 27"/>
          <p:cNvCxnSpPr>
            <a:stCxn id="22" idx="2"/>
            <a:endCxn id="27" idx="1"/>
          </p:cNvCxnSpPr>
          <p:nvPr/>
        </p:nvCxnSpPr>
        <p:spPr>
          <a:xfrm>
            <a:off x="7554294" y="3362326"/>
            <a:ext cx="0" cy="1047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83887" y="3590925"/>
            <a:ext cx="1941163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ReplicatedLogEntry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5968" y="3590925"/>
            <a:ext cx="1678337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ApplyJournalEntries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Recovery</a:t>
            </a:r>
            <a:endParaRPr lang="en-US" altLang="zh-CN" dirty="0" smtClean="0"/>
          </a:p>
        </p:txBody>
      </p:sp>
      <p:sp>
        <p:nvSpPr>
          <p:cNvPr id="15" name="Rectangle 3"/>
          <p:cNvSpPr/>
          <p:nvPr/>
        </p:nvSpPr>
        <p:spPr>
          <a:xfrm>
            <a:off x="2878487" y="2343730"/>
            <a:ext cx="1998313" cy="1018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3"/>
          <p:cNvSpPr/>
          <p:nvPr/>
        </p:nvSpPr>
        <p:spPr>
          <a:xfrm>
            <a:off x="5763594" y="2343730"/>
            <a:ext cx="3561382" cy="1018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RaftActorRecoverySupport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  <a:endCxn id="15" idx="3"/>
          </p:cNvCxnSpPr>
          <p:nvPr/>
        </p:nvCxnSpPr>
        <p:spPr>
          <a:xfrm flipH="1">
            <a:off x="4876800" y="2853028"/>
            <a:ext cx="8867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磁盘 26"/>
          <p:cNvSpPr/>
          <p:nvPr/>
        </p:nvSpPr>
        <p:spPr>
          <a:xfrm>
            <a:off x="6858969" y="4410075"/>
            <a:ext cx="1390650" cy="1200150"/>
          </a:xfrm>
          <a:prstGeom prst="flowChartMagneticDisk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Disk</a:t>
            </a:r>
            <a:endParaRPr kumimoji="1" lang="zh-CN" altLang="en-US" dirty="0"/>
          </a:p>
        </p:txBody>
      </p:sp>
      <p:cxnSp>
        <p:nvCxnSpPr>
          <p:cNvPr id="28" name="直接箭头连接符 27"/>
          <p:cNvCxnSpPr>
            <a:stCxn id="27" idx="1"/>
            <a:endCxn id="22" idx="2"/>
          </p:cNvCxnSpPr>
          <p:nvPr/>
        </p:nvCxnSpPr>
        <p:spPr>
          <a:xfrm flipH="1" flipV="1">
            <a:off x="7544285" y="3362326"/>
            <a:ext cx="10009" cy="1047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83887" y="3590925"/>
            <a:ext cx="1941163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ReplicatedLogEntry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15968" y="3590925"/>
            <a:ext cx="1678337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ApplyJournalEntries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3"/>
          <p:cNvSpPr/>
          <p:nvPr/>
        </p:nvSpPr>
        <p:spPr>
          <a:xfrm>
            <a:off x="2647950" y="772105"/>
            <a:ext cx="2400299" cy="1018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InmemoryDataTree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>
            <a:endCxn id="30" idx="2"/>
          </p:cNvCxnSpPr>
          <p:nvPr/>
        </p:nvCxnSpPr>
        <p:spPr>
          <a:xfrm flipV="1">
            <a:off x="3836504" y="1790701"/>
            <a:ext cx="11596" cy="553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62000" y="1771266"/>
            <a:ext cx="3074503" cy="307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DataTreeCandidates.applyToModification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43550" y="4102875"/>
            <a:ext cx="1850755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RecoveryCompleted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Replication</a:t>
            </a:r>
            <a:endParaRPr lang="en-US" altLang="zh-CN" dirty="0" smtClean="0"/>
          </a:p>
        </p:txBody>
      </p:sp>
      <p:sp>
        <p:nvSpPr>
          <p:cNvPr id="14" name="Rectangle 3"/>
          <p:cNvSpPr/>
          <p:nvPr/>
        </p:nvSpPr>
        <p:spPr>
          <a:xfrm>
            <a:off x="1125887" y="1429330"/>
            <a:ext cx="3484213" cy="2552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3"/>
          <p:cNvSpPr/>
          <p:nvPr/>
        </p:nvSpPr>
        <p:spPr>
          <a:xfrm>
            <a:off x="1547059" y="1734130"/>
            <a:ext cx="2739192" cy="55187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ReplicatedLogEntry1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/>
          <p:nvPr/>
        </p:nvSpPr>
        <p:spPr>
          <a:xfrm>
            <a:off x="1547059" y="2343150"/>
            <a:ext cx="2739192" cy="55187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ReplicatedLogEntry2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1547059" y="3237630"/>
            <a:ext cx="2739192" cy="55187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ReplicatedLogEntryN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文本占位符 3"/>
          <p:cNvSpPr txBox="1">
            <a:spLocks/>
          </p:cNvSpPr>
          <p:nvPr/>
        </p:nvSpPr>
        <p:spPr>
          <a:xfrm>
            <a:off x="1897276" y="4324350"/>
            <a:ext cx="1293599" cy="419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b="1" dirty="0" smtClean="0"/>
              <a:t>Leader</a:t>
            </a:r>
            <a:endParaRPr lang="en-US" altLang="zh-CN" sz="1600" b="1" dirty="0" smtClean="0"/>
          </a:p>
        </p:txBody>
      </p:sp>
      <p:sp>
        <p:nvSpPr>
          <p:cNvPr id="20" name="Rectangle 3"/>
          <p:cNvSpPr/>
          <p:nvPr/>
        </p:nvSpPr>
        <p:spPr>
          <a:xfrm>
            <a:off x="6812312" y="1429330"/>
            <a:ext cx="3484213" cy="2552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7233484" y="1734130"/>
            <a:ext cx="2739192" cy="55187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ReplicatedLogEntry1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7233484" y="2343150"/>
            <a:ext cx="2739192" cy="55187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ReplicatedLogEntry2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3"/>
          <p:cNvSpPr/>
          <p:nvPr/>
        </p:nvSpPr>
        <p:spPr>
          <a:xfrm>
            <a:off x="7233484" y="3237630"/>
            <a:ext cx="2739192" cy="55187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ReplicatedLogEntryN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文本占位符 3"/>
          <p:cNvSpPr txBox="1">
            <a:spLocks/>
          </p:cNvSpPr>
          <p:nvPr/>
        </p:nvSpPr>
        <p:spPr>
          <a:xfrm>
            <a:off x="7840876" y="4324350"/>
            <a:ext cx="1293599" cy="419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b="1" dirty="0" smtClean="0"/>
              <a:t>Follower</a:t>
            </a:r>
            <a:endParaRPr lang="en-US" altLang="zh-CN" sz="1600" b="1" dirty="0" smtClean="0"/>
          </a:p>
        </p:txBody>
      </p:sp>
      <p:cxnSp>
        <p:nvCxnSpPr>
          <p:cNvPr id="29" name="直接箭头连接符 28"/>
          <p:cNvCxnSpPr>
            <a:stCxn id="16" idx="3"/>
            <a:endCxn id="21" idx="1"/>
          </p:cNvCxnSpPr>
          <p:nvPr/>
        </p:nvCxnSpPr>
        <p:spPr>
          <a:xfrm>
            <a:off x="4286251" y="2010065"/>
            <a:ext cx="2947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3"/>
            <a:endCxn id="24" idx="1"/>
          </p:cNvCxnSpPr>
          <p:nvPr/>
        </p:nvCxnSpPr>
        <p:spPr>
          <a:xfrm>
            <a:off x="4286251" y="2619085"/>
            <a:ext cx="2947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8" idx="3"/>
            <a:endCxn id="25" idx="1"/>
          </p:cNvCxnSpPr>
          <p:nvPr/>
        </p:nvCxnSpPr>
        <p:spPr>
          <a:xfrm>
            <a:off x="4286251" y="3513565"/>
            <a:ext cx="29472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占位符 3"/>
          <p:cNvSpPr txBox="1">
            <a:spLocks/>
          </p:cNvSpPr>
          <p:nvPr/>
        </p:nvSpPr>
        <p:spPr>
          <a:xfrm>
            <a:off x="4857750" y="1552574"/>
            <a:ext cx="1838325" cy="295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b="1" dirty="0" smtClean="0"/>
              <a:t>AppendEntries1</a:t>
            </a:r>
            <a:endParaRPr lang="en-US" altLang="zh-CN" sz="1600" b="1" dirty="0" smtClean="0"/>
          </a:p>
        </p:txBody>
      </p:sp>
      <p:sp>
        <p:nvSpPr>
          <p:cNvPr id="46" name="文本占位符 3"/>
          <p:cNvSpPr txBox="1">
            <a:spLocks/>
          </p:cNvSpPr>
          <p:nvPr/>
        </p:nvSpPr>
        <p:spPr>
          <a:xfrm>
            <a:off x="4857750" y="2286000"/>
            <a:ext cx="1838325" cy="295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b="1" dirty="0" smtClean="0"/>
              <a:t>AppendEntries2</a:t>
            </a:r>
            <a:endParaRPr lang="en-US" altLang="zh-CN" sz="1600" b="1" dirty="0" smtClean="0"/>
          </a:p>
        </p:txBody>
      </p:sp>
      <p:sp>
        <p:nvSpPr>
          <p:cNvPr id="47" name="文本占位符 3"/>
          <p:cNvSpPr txBox="1">
            <a:spLocks/>
          </p:cNvSpPr>
          <p:nvPr/>
        </p:nvSpPr>
        <p:spPr>
          <a:xfrm>
            <a:off x="4857750" y="3217710"/>
            <a:ext cx="1838325" cy="295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600" b="1" dirty="0" err="1" smtClean="0"/>
              <a:t>AppendEntriesN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CAP</a:t>
            </a:r>
            <a:endParaRPr lang="en-US" altLang="zh-CN" dirty="0" smtClean="0"/>
          </a:p>
        </p:txBody>
      </p:sp>
      <p:sp>
        <p:nvSpPr>
          <p:cNvPr id="30" name="Rectangle 3"/>
          <p:cNvSpPr/>
          <p:nvPr/>
        </p:nvSpPr>
        <p:spPr>
          <a:xfrm>
            <a:off x="1941029" y="1733551"/>
            <a:ext cx="2133600" cy="876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5604" y="1605065"/>
            <a:ext cx="1495425" cy="5724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Tx.put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(path, data)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200" dirty="0" err="1" smtClean="0">
                <a:solidFill>
                  <a:schemeClr val="bg1">
                    <a:lumMod val="50000"/>
                  </a:schemeClr>
                </a:solidFill>
              </a:rPr>
              <a:t>Tx.submmit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直接箭头连接符 15"/>
          <p:cNvCxnSpPr>
            <a:stCxn id="30" idx="2"/>
            <a:endCxn id="56" idx="0"/>
          </p:cNvCxnSpPr>
          <p:nvPr/>
        </p:nvCxnSpPr>
        <p:spPr>
          <a:xfrm flipH="1">
            <a:off x="1635310" y="2609850"/>
            <a:ext cx="1372519" cy="1343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/>
          <p:cNvSpPr/>
          <p:nvPr/>
        </p:nvSpPr>
        <p:spPr>
          <a:xfrm>
            <a:off x="6667500" y="1733551"/>
            <a:ext cx="2133600" cy="876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Follower-1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3"/>
          <p:cNvSpPr/>
          <p:nvPr/>
        </p:nvSpPr>
        <p:spPr>
          <a:xfrm>
            <a:off x="6667500" y="3514726"/>
            <a:ext cx="2133600" cy="8762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Follower-2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>
            <a:stCxn id="30" idx="3"/>
            <a:endCxn id="19" idx="1"/>
          </p:cNvCxnSpPr>
          <p:nvPr/>
        </p:nvCxnSpPr>
        <p:spPr>
          <a:xfrm>
            <a:off x="4074629" y="2171701"/>
            <a:ext cx="25928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30" idx="3"/>
            <a:endCxn id="20" idx="1"/>
          </p:cNvCxnSpPr>
          <p:nvPr/>
        </p:nvCxnSpPr>
        <p:spPr>
          <a:xfrm>
            <a:off x="4074629" y="2171701"/>
            <a:ext cx="2592871" cy="178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69928" y="1733551"/>
            <a:ext cx="2097571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smtClean="0"/>
              <a:t>1. 1 </a:t>
            </a:r>
            <a:r>
              <a:rPr lang="en-US" altLang="zh-CN" sz="1200" b="1" dirty="0" err="1" smtClean="0"/>
              <a:t>SendAppendEntrie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8654" y="2933700"/>
            <a:ext cx="2173771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smtClean="0"/>
              <a:t>1. 2 </a:t>
            </a:r>
            <a:r>
              <a:rPr lang="en-US" altLang="zh-CN" sz="1200" b="1" dirty="0" err="1" smtClean="0"/>
              <a:t>SendAppendEntrie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肘形连接符 49"/>
          <p:cNvCxnSpPr>
            <a:stCxn id="19" idx="0"/>
            <a:endCxn id="30" idx="0"/>
          </p:cNvCxnSpPr>
          <p:nvPr/>
        </p:nvCxnSpPr>
        <p:spPr>
          <a:xfrm rot="16200000" flipV="1">
            <a:off x="5371065" y="-629685"/>
            <a:ext cx="12700" cy="472647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0" idx="2"/>
            <a:endCxn id="30" idx="2"/>
          </p:cNvCxnSpPr>
          <p:nvPr/>
        </p:nvCxnSpPr>
        <p:spPr>
          <a:xfrm rot="5400000" flipH="1">
            <a:off x="4480477" y="1137203"/>
            <a:ext cx="1781175" cy="4726471"/>
          </a:xfrm>
          <a:prstGeom prst="bentConnector3">
            <a:avLst>
              <a:gd name="adj1" fmla="val -128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46103" y="1092201"/>
            <a:ext cx="2097571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smtClean="0"/>
              <a:t>2. 1 </a:t>
            </a:r>
            <a:r>
              <a:rPr lang="en-US" altLang="zh-CN" sz="1200" b="1" dirty="0" err="1" smtClean="0"/>
              <a:t>AppendEntrieReply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074629" y="4762500"/>
            <a:ext cx="2097571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smtClean="0"/>
              <a:t>2. 2 </a:t>
            </a:r>
            <a:r>
              <a:rPr lang="en-US" altLang="zh-CN" sz="1200" b="1" dirty="0" err="1" smtClean="0"/>
              <a:t>AppendEntrieReply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3"/>
          <p:cNvSpPr/>
          <p:nvPr/>
        </p:nvSpPr>
        <p:spPr>
          <a:xfrm>
            <a:off x="435160" y="3952876"/>
            <a:ext cx="2400299" cy="1018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InmemoryDataTree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9284" y="3266099"/>
            <a:ext cx="1356692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smtClean="0"/>
              <a:t>3.1 </a:t>
            </a:r>
            <a:r>
              <a:rPr lang="en-US" altLang="zh-CN" sz="1200" b="1" dirty="0" err="1" smtClean="0"/>
              <a:t>Tx.Commit</a:t>
            </a:r>
            <a:r>
              <a:rPr lang="en-US" altLang="zh-CN" sz="1200" b="1" dirty="0" smtClean="0"/>
              <a:t>()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142875" y="2177529"/>
            <a:ext cx="17981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142875" y="2438400"/>
            <a:ext cx="19431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5159" y="2601301"/>
            <a:ext cx="1860365" cy="332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200" b="1" dirty="0" smtClean="0"/>
              <a:t>4.1 Submit </a:t>
            </a:r>
            <a:r>
              <a:rPr lang="en-US" altLang="zh-CN" sz="1200" b="1" dirty="0" err="1" smtClean="0"/>
              <a:t>SuccessFull</a:t>
            </a:r>
            <a:endParaRPr lang="zh-CN" alt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22756" y="2724150"/>
            <a:ext cx="5927388" cy="1357674"/>
          </a:xfrm>
        </p:spPr>
        <p:txBody>
          <a:bodyPr/>
          <a:lstStyle/>
          <a:p>
            <a:r>
              <a:rPr kumimoji="1" lang="en-US" altLang="zh-CN" dirty="0" smtClean="0"/>
              <a:t>THANKS</a:t>
            </a:r>
            <a:endParaRPr kumimoji="1"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19544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hlinkClick r:id="rId2" tooltip="OpenDaylight Controller:MD-SAL:Explained:Modeling Concepts"/>
              </a:rPr>
              <a:t>Brief Explanation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57012"/>
            <a:ext cx="9964107" cy="565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Brief Explanation</a:t>
            </a:r>
            <a:endParaRPr lang="en-US" altLang="zh-CN" dirty="0" smtClean="0">
              <a:hlinkClick r:id="rId2" tooltip="OpenDaylight Controller:MD-SAL:Explained:Modeling Concept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0" y="852032"/>
            <a:ext cx="8701088" cy="507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Brief Explanation</a:t>
            </a:r>
            <a:endParaRPr lang="en-US" altLang="zh-CN" dirty="0" smtClean="0">
              <a:hlinkClick r:id="rId2" tooltip="OpenDaylight Controller:MD-SAL:Explained:Modeling Concepts"/>
            </a:endParaRPr>
          </a:p>
        </p:txBody>
      </p:sp>
      <p:sp>
        <p:nvSpPr>
          <p:cNvPr id="31" name="文本占位符 3"/>
          <p:cNvSpPr txBox="1">
            <a:spLocks/>
          </p:cNvSpPr>
          <p:nvPr/>
        </p:nvSpPr>
        <p:spPr>
          <a:xfrm>
            <a:off x="899268" y="1464733"/>
            <a:ext cx="9817732" cy="830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600" dirty="0" smtClean="0"/>
              <a:t>The Model-Driven SAL (MD-SAL) is an infrastructure component that provides messaging and data storage functionality for based on user-defined (application developers) data and interface models.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017802" y="2540000"/>
            <a:ext cx="2818702" cy="3994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1400" dirty="0" smtClean="0"/>
              <a:t>MD-SAL has two main objectives: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017802" y="3344333"/>
            <a:ext cx="8075399" cy="7789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Provide a </a:t>
            </a:r>
            <a:r>
              <a:rPr lang="en-US" altLang="zh-CN" sz="1400" b="1" dirty="0" smtClean="0"/>
              <a:t>common-layer</a:t>
            </a:r>
            <a:r>
              <a:rPr lang="en-US" altLang="zh-CN" sz="1400" dirty="0" smtClean="0"/>
              <a:t>, </a:t>
            </a:r>
            <a:r>
              <a:rPr lang="en-US" altLang="zh-CN" sz="1400" b="1" dirty="0" smtClean="0"/>
              <a:t>concepts</a:t>
            </a:r>
            <a:r>
              <a:rPr lang="en-US" altLang="zh-CN" sz="1400" dirty="0" smtClean="0"/>
              <a:t>, </a:t>
            </a:r>
            <a:r>
              <a:rPr lang="en-US" altLang="zh-CN" sz="1400" b="1" dirty="0" smtClean="0"/>
              <a:t>data</a:t>
            </a:r>
            <a:r>
              <a:rPr lang="en-US" altLang="zh-CN" sz="1400" dirty="0" smtClean="0"/>
              <a:t> model </a:t>
            </a:r>
            <a:r>
              <a:rPr lang="en-US" altLang="zh-CN" sz="1400" b="1" dirty="0" smtClean="0"/>
              <a:t>building blocks</a:t>
            </a:r>
            <a:r>
              <a:rPr lang="en-US" altLang="zh-CN" sz="1400" dirty="0" smtClean="0"/>
              <a:t> and </a:t>
            </a:r>
            <a:r>
              <a:rPr lang="en-US" altLang="zh-CN" sz="1400" b="1" dirty="0" smtClean="0"/>
              <a:t>patterns</a:t>
            </a:r>
            <a:r>
              <a:rPr lang="en-US" altLang="zh-CN" sz="1400" dirty="0" smtClean="0"/>
              <a:t> which serves as building blocks applications</a:t>
            </a:r>
          </a:p>
          <a:p>
            <a:r>
              <a:rPr lang="en-US" altLang="zh-CN" sz="1400" dirty="0" smtClean="0"/>
              <a:t>support of multiple transport and payload formats, serialization/adaptation them.</a:t>
            </a:r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9" name="文本占位符 3"/>
          <p:cNvSpPr txBox="1">
            <a:spLocks/>
          </p:cNvSpPr>
          <p:nvPr/>
        </p:nvSpPr>
        <p:spPr>
          <a:xfrm>
            <a:off x="1017802" y="4504266"/>
            <a:ext cx="8549531" cy="778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zh-CN" sz="1400" dirty="0" smtClean="0"/>
              <a:t>This objectives are achieved by using YANG as modeling language for interface and data definition and providing runtime for services using YANG modeling.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69156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Basic Modeling Concepts</a:t>
            </a:r>
          </a:p>
        </p:txBody>
      </p:sp>
      <p:sp>
        <p:nvSpPr>
          <p:cNvPr id="3" name="文本占位符 3"/>
          <p:cNvSpPr txBox="1">
            <a:spLocks/>
          </p:cNvSpPr>
          <p:nvPr/>
        </p:nvSpPr>
        <p:spPr>
          <a:xfrm>
            <a:off x="899268" y="1464733"/>
            <a:ext cx="9817732" cy="8306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altLang="zh-CN" sz="1600" dirty="0" smtClean="0"/>
              <a:t>Basic concepts are building blocks, from which MD-SAL derives its services, behavior based on mapping of basic concepts to developer-supplied YANG models.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1017802" y="2565398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Data Tree</a:t>
            </a:r>
            <a:r>
              <a:rPr lang="en-US" altLang="zh-CN" sz="1400" dirty="0" smtClean="0"/>
              <a:t> - All state-related data are modeled and represented as data tree, with possibility to address any element / </a:t>
            </a:r>
            <a:r>
              <a:rPr lang="en-US" altLang="zh-CN" sz="1400" dirty="0" err="1" smtClean="0"/>
              <a:t>subtree</a:t>
            </a:r>
            <a:endParaRPr lang="en-US" altLang="zh-CN" sz="1400" dirty="0" smtClean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305669" y="3318933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Operational Data Tree</a:t>
            </a:r>
            <a:r>
              <a:rPr lang="en-US" altLang="zh-CN" sz="1400" dirty="0" smtClean="0"/>
              <a:t> - Reported state of the system, published by the providers using MD-SAL. Represents a feedback loop for applications to observe state of the network / system.</a:t>
            </a:r>
            <a:endParaRPr lang="en-US" altLang="zh-CN" sz="1400" dirty="0"/>
          </a:p>
        </p:txBody>
      </p:sp>
      <p:sp>
        <p:nvSpPr>
          <p:cNvPr id="7" name="文本占位符 3"/>
          <p:cNvSpPr txBox="1">
            <a:spLocks/>
          </p:cNvSpPr>
          <p:nvPr/>
        </p:nvSpPr>
        <p:spPr>
          <a:xfrm>
            <a:off x="1305669" y="3869268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Configuration Data Tree</a:t>
            </a:r>
            <a:r>
              <a:rPr lang="en-US" altLang="zh-CN" sz="1400" dirty="0" smtClean="0"/>
              <a:t> - Intended state of the system or network, populated by consumers, which </a:t>
            </a:r>
            <a:r>
              <a:rPr lang="en-US" altLang="zh-CN" sz="1400" dirty="0" err="1" smtClean="0"/>
              <a:t>expreses</a:t>
            </a:r>
            <a:r>
              <a:rPr lang="en-US" altLang="zh-CN" sz="1400" dirty="0" smtClean="0"/>
              <a:t> their intention.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35160" y="454324"/>
            <a:ext cx="3401344" cy="405376"/>
          </a:xfrm>
        </p:spPr>
        <p:txBody>
          <a:bodyPr/>
          <a:lstStyle/>
          <a:p>
            <a:r>
              <a:rPr lang="en-US" altLang="zh-CN" dirty="0" smtClean="0"/>
              <a:t>Basic Modeling Concepts</a:t>
            </a:r>
          </a:p>
        </p:txBody>
      </p:sp>
      <p:sp>
        <p:nvSpPr>
          <p:cNvPr id="4" name="文本占位符 3"/>
          <p:cNvSpPr txBox="1">
            <a:spLocks/>
          </p:cNvSpPr>
          <p:nvPr/>
        </p:nvSpPr>
        <p:spPr>
          <a:xfrm>
            <a:off x="1017802" y="2565398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Instance Identifier</a:t>
            </a:r>
            <a:r>
              <a:rPr lang="en-US" altLang="zh-CN" sz="1400" dirty="0" smtClean="0"/>
              <a:t> - Unique identifier of node / </a:t>
            </a:r>
            <a:r>
              <a:rPr lang="en-US" altLang="zh-CN" sz="1400" dirty="0" err="1" smtClean="0"/>
              <a:t>subtree</a:t>
            </a:r>
            <a:r>
              <a:rPr lang="en-US" altLang="zh-CN" sz="1400" dirty="0" smtClean="0"/>
              <a:t> in data tree, which provides unambiguous information, how to retrieve node / </a:t>
            </a:r>
            <a:r>
              <a:rPr lang="en-US" altLang="zh-CN" sz="1400" dirty="0" err="1" smtClean="0"/>
              <a:t>subtree</a:t>
            </a:r>
            <a:r>
              <a:rPr lang="en-US" altLang="zh-CN" sz="1400" dirty="0" smtClean="0"/>
              <a:t> from conceptual data trees.</a:t>
            </a:r>
            <a:endParaRPr lang="en-US" altLang="zh-CN" sz="1400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>
          <a:xfrm>
            <a:off x="1017802" y="3318933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Notification</a:t>
            </a:r>
            <a:r>
              <a:rPr lang="en-US" altLang="zh-CN" sz="1400" dirty="0" smtClean="0"/>
              <a:t> - Asynchronous transient event (from perspective of provider) which may be consumed by consumers and they may act upon it</a:t>
            </a:r>
            <a:endParaRPr lang="en-US" altLang="zh-CN" sz="1400" dirty="0"/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1017802" y="4064000"/>
            <a:ext cx="8075399" cy="5503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 smtClean="0"/>
              <a:t>RPC</a:t>
            </a:r>
            <a:r>
              <a:rPr lang="en-US" altLang="zh-CN" sz="1400" dirty="0" smtClean="0"/>
              <a:t> - asynchronous request-reply message pair, when request is triggered by consumer, send to the provider, which in future replies with reply message.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 marL="0" indent="0">
          <a:lnSpc>
            <a:spcPct val="130000"/>
          </a:lnSpc>
          <a:buNone/>
          <a:defRPr sz="120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1457</Words>
  <Application>Microsoft Office PowerPoint</Application>
  <PresentationFormat>自定义</PresentationFormat>
  <Paragraphs>259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47" baseType="lpstr">
      <vt:lpstr>模板页面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win7</cp:lastModifiedBy>
  <cp:revision>214</cp:revision>
  <dcterms:created xsi:type="dcterms:W3CDTF">2015-08-18T02:51:41Z</dcterms:created>
  <dcterms:modified xsi:type="dcterms:W3CDTF">2016-09-26T13:04:42Z</dcterms:modified>
  <cp:category/>
</cp:coreProperties>
</file>