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7" r:id="rId3"/>
    <p:sldId id="258" r:id="rId4"/>
    <p:sldId id="259" r:id="rId5"/>
    <p:sldId id="260" r:id="rId6"/>
    <p:sldId id="271" r:id="rId7"/>
    <p:sldId id="318" r:id="rId8"/>
    <p:sldId id="319" r:id="rId9"/>
    <p:sldId id="343" r:id="rId10"/>
    <p:sldId id="320" r:id="rId11"/>
    <p:sldId id="321" r:id="rId12"/>
    <p:sldId id="325" r:id="rId13"/>
    <p:sldId id="326" r:id="rId14"/>
    <p:sldId id="323" r:id="rId15"/>
    <p:sldId id="272" r:id="rId16"/>
    <p:sldId id="322" r:id="rId17"/>
    <p:sldId id="274" r:id="rId18"/>
    <p:sldId id="324" r:id="rId19"/>
    <p:sldId id="344" r:id="rId20"/>
    <p:sldId id="342" r:id="rId21"/>
    <p:sldId id="313" r:id="rId22"/>
    <p:sldId id="327" r:id="rId23"/>
    <p:sldId id="349" r:id="rId24"/>
    <p:sldId id="355" r:id="rId25"/>
    <p:sldId id="350" r:id="rId26"/>
    <p:sldId id="351" r:id="rId27"/>
    <p:sldId id="348" r:id="rId28"/>
    <p:sldId id="353" r:id="rId29"/>
    <p:sldId id="275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56" r:id="rId42"/>
    <p:sldId id="357" r:id="rId43"/>
    <p:sldId id="339" r:id="rId44"/>
    <p:sldId id="340" r:id="rId45"/>
    <p:sldId id="358" r:id="rId46"/>
    <p:sldId id="359" r:id="rId47"/>
    <p:sldId id="360" r:id="rId48"/>
    <p:sldId id="268" r:id="rId4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5"/>
    <p:restoredTop sz="66225"/>
  </p:normalViewPr>
  <p:slideViewPr>
    <p:cSldViewPr snapToGrid="0" snapToObjects="1">
      <p:cViewPr>
        <p:scale>
          <a:sx n="100" d="100"/>
          <a:sy n="100" d="100"/>
        </p:scale>
        <p:origin x="-744" y="-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7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daylight.org/view/OpenDaylight_Controller:MD-SAL:Explained:Modeling_Concep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564466" y="2498576"/>
            <a:ext cx="5495227" cy="1357674"/>
          </a:xfrm>
        </p:spPr>
        <p:txBody>
          <a:bodyPr/>
          <a:lstStyle/>
          <a:p>
            <a:r>
              <a:rPr kumimoji="1" lang="en-US" altLang="zh-CN" dirty="0" err="1" smtClean="0"/>
              <a:t>Akka</a:t>
            </a:r>
            <a:r>
              <a:rPr kumimoji="1" lang="zh-CN" altLang="en-US" dirty="0" smtClean="0"/>
              <a:t>框架介绍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Actor </a:t>
            </a:r>
            <a:r>
              <a:rPr lang="zh-CN" altLang="en-US" dirty="0" smtClean="0"/>
              <a:t>模型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836158" y="1052230"/>
            <a:ext cx="8717418" cy="909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Actor</a:t>
            </a:r>
            <a:r>
              <a:rPr lang="zh-CN" altLang="en-US" dirty="0" smtClean="0"/>
              <a:t>接收一条消息后，可以做以下动作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491934" y="1962150"/>
            <a:ext cx="8075399" cy="143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向其它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对象发送消息</a:t>
            </a:r>
            <a:endParaRPr lang="en-US" altLang="zh-CN" sz="2000" dirty="0" smtClean="0"/>
          </a:p>
          <a:p>
            <a:r>
              <a:rPr lang="zh-CN" altLang="en-US" sz="2000" dirty="0" smtClean="0"/>
              <a:t>创建一定数量的新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r>
              <a:rPr lang="zh-CN" altLang="en-US" sz="2000" dirty="0" smtClean="0"/>
              <a:t>设定对下一条消息做出响应的方式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Actor </a:t>
            </a:r>
            <a:r>
              <a:rPr lang="zh-CN" altLang="en-US" dirty="0" smtClean="0"/>
              <a:t>模型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836158" y="1052231"/>
            <a:ext cx="5612267" cy="547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Actor A </a:t>
            </a:r>
            <a:r>
              <a:rPr lang="zh-CN" altLang="en-US" sz="2400" dirty="0" smtClean="0"/>
              <a:t>直接向 </a:t>
            </a:r>
            <a:r>
              <a:rPr lang="en-US" altLang="zh-CN" sz="2400" dirty="0" smtClean="0"/>
              <a:t>Actor B </a:t>
            </a:r>
            <a:r>
              <a:rPr lang="zh-CN" altLang="en-US" sz="2400" dirty="0" smtClean="0"/>
              <a:t>发送消息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6" name="椭圆 5"/>
          <p:cNvSpPr/>
          <p:nvPr/>
        </p:nvSpPr>
        <p:spPr>
          <a:xfrm>
            <a:off x="1666875" y="2047875"/>
            <a:ext cx="809625" cy="7334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81600" y="2047875"/>
            <a:ext cx="809625" cy="733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2476500" y="2414588"/>
            <a:ext cx="2705100" cy="0"/>
          </a:xfrm>
          <a:prstGeom prst="straightConnector1">
            <a:avLst/>
          </a:prstGeom>
          <a:ln w="254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/>
          <p:cNvSpPr txBox="1">
            <a:spLocks/>
          </p:cNvSpPr>
          <p:nvPr/>
        </p:nvSpPr>
        <p:spPr>
          <a:xfrm>
            <a:off x="794316" y="3349297"/>
            <a:ext cx="10736717" cy="800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Actor C </a:t>
            </a:r>
            <a:r>
              <a:rPr lang="zh-CN" altLang="en-US" sz="2400" dirty="0" smtClean="0"/>
              <a:t>作为转发器将来源于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的消息转发到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，后续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可以直接与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进行通信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9" name="椭圆 18"/>
          <p:cNvSpPr/>
          <p:nvPr/>
        </p:nvSpPr>
        <p:spPr>
          <a:xfrm>
            <a:off x="1458316" y="5025917"/>
            <a:ext cx="809625" cy="7334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467350" y="5025917"/>
            <a:ext cx="809625" cy="733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576637" y="4124199"/>
            <a:ext cx="809625" cy="7334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cxnSp>
        <p:nvCxnSpPr>
          <p:cNvPr id="25" name="直接箭头连接符 24"/>
          <p:cNvCxnSpPr>
            <a:stCxn id="19" idx="7"/>
            <a:endCxn id="24" idx="2"/>
          </p:cNvCxnSpPr>
          <p:nvPr/>
        </p:nvCxnSpPr>
        <p:spPr>
          <a:xfrm flipV="1">
            <a:off x="2149374" y="4490912"/>
            <a:ext cx="1427263" cy="642413"/>
          </a:xfrm>
          <a:prstGeom prst="straightConnector1">
            <a:avLst/>
          </a:prstGeom>
          <a:ln w="254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6"/>
            <a:endCxn id="21" idx="1"/>
          </p:cNvCxnSpPr>
          <p:nvPr/>
        </p:nvCxnSpPr>
        <p:spPr>
          <a:xfrm>
            <a:off x="4386262" y="4490912"/>
            <a:ext cx="1199655" cy="642413"/>
          </a:xfrm>
          <a:prstGeom prst="straightConnector1">
            <a:avLst/>
          </a:prstGeom>
          <a:ln w="254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  <a:endCxn id="19" idx="6"/>
          </p:cNvCxnSpPr>
          <p:nvPr/>
        </p:nvCxnSpPr>
        <p:spPr>
          <a:xfrm flipH="1">
            <a:off x="2267941" y="5392630"/>
            <a:ext cx="3199409" cy="0"/>
          </a:xfrm>
          <a:prstGeom prst="straightConnector1">
            <a:avLst/>
          </a:prstGeom>
          <a:ln w="254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33662" y="4550424"/>
            <a:ext cx="257175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0175" y="4516110"/>
            <a:ext cx="257175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1450" y="5452142"/>
            <a:ext cx="257175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Actor </a:t>
            </a:r>
            <a:r>
              <a:rPr lang="zh-CN" altLang="en-US" dirty="0" smtClean="0"/>
              <a:t>模型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836158" y="1052231"/>
            <a:ext cx="5155067" cy="547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Actor A </a:t>
            </a:r>
            <a:r>
              <a:rPr lang="zh-CN" altLang="en-US" sz="2400" dirty="0" smtClean="0"/>
              <a:t>创建子 </a:t>
            </a:r>
            <a:r>
              <a:rPr lang="en-US" altLang="zh-CN" sz="2400" dirty="0" smtClean="0"/>
              <a:t>Actor A.1</a:t>
            </a:r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6" name="椭圆 5"/>
          <p:cNvSpPr/>
          <p:nvPr/>
        </p:nvSpPr>
        <p:spPr>
          <a:xfrm>
            <a:off x="1666875" y="1762125"/>
            <a:ext cx="809625" cy="7334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81600" y="1762125"/>
            <a:ext cx="809625" cy="7334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A.1</a:t>
            </a:r>
            <a:endParaRPr kumimoji="1" lang="zh-CN" altLang="en-US" dirty="0"/>
          </a:p>
        </p:txBody>
      </p: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2476500" y="2128838"/>
            <a:ext cx="2705100" cy="0"/>
          </a:xfrm>
          <a:prstGeom prst="straightConnector1">
            <a:avLst/>
          </a:prstGeom>
          <a:ln w="25400" cmpd="sng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 txBox="1">
            <a:spLocks/>
          </p:cNvSpPr>
          <p:nvPr/>
        </p:nvSpPr>
        <p:spPr>
          <a:xfrm>
            <a:off x="836158" y="2762250"/>
            <a:ext cx="9412742" cy="547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Actor A </a:t>
            </a:r>
            <a:r>
              <a:rPr lang="zh-CN" altLang="en-US" sz="2400" dirty="0" smtClean="0"/>
              <a:t>终止子 </a:t>
            </a:r>
            <a:r>
              <a:rPr lang="en-US" altLang="zh-CN" sz="2400" dirty="0" smtClean="0"/>
              <a:t>Actor A.1</a:t>
            </a:r>
            <a:r>
              <a:rPr lang="zh-CN" altLang="en-US" sz="2400" dirty="0" smtClean="0"/>
              <a:t>，也是通过发送消息实现的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9" name="椭圆 8"/>
          <p:cNvSpPr/>
          <p:nvPr/>
        </p:nvSpPr>
        <p:spPr>
          <a:xfrm>
            <a:off x="1666875" y="3571875"/>
            <a:ext cx="809625" cy="7334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181600" y="3571875"/>
            <a:ext cx="809625" cy="7334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A.1</a:t>
            </a:r>
            <a:endParaRPr kumimoji="1" lang="zh-CN" altLang="en-US" dirty="0"/>
          </a:p>
        </p:txBody>
      </p:sp>
      <p:cxnSp>
        <p:nvCxnSpPr>
          <p:cNvPr id="13" name="直接箭头连接符 12"/>
          <p:cNvCxnSpPr>
            <a:stCxn id="9" idx="6"/>
            <a:endCxn id="12" idx="2"/>
          </p:cNvCxnSpPr>
          <p:nvPr/>
        </p:nvCxnSpPr>
        <p:spPr>
          <a:xfrm>
            <a:off x="2476500" y="3938588"/>
            <a:ext cx="2705100" cy="0"/>
          </a:xfrm>
          <a:prstGeom prst="straightConnector1">
            <a:avLst/>
          </a:prstGeom>
          <a:ln w="254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/>
          <p:cNvSpPr/>
          <p:nvPr/>
        </p:nvSpPr>
        <p:spPr>
          <a:xfrm>
            <a:off x="3579329" y="3571875"/>
            <a:ext cx="514350" cy="75723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占位符 3"/>
          <p:cNvSpPr txBox="1">
            <a:spLocks/>
          </p:cNvSpPr>
          <p:nvPr/>
        </p:nvSpPr>
        <p:spPr>
          <a:xfrm>
            <a:off x="836158" y="4543425"/>
            <a:ext cx="5155067" cy="547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Actor A </a:t>
            </a:r>
            <a:r>
              <a:rPr lang="zh-CN" altLang="en-US" sz="2400" dirty="0" smtClean="0"/>
              <a:t>终止自己，向自己发消息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8" name="椭圆 17"/>
          <p:cNvSpPr/>
          <p:nvPr/>
        </p:nvSpPr>
        <p:spPr>
          <a:xfrm>
            <a:off x="1666875" y="5208218"/>
            <a:ext cx="809625" cy="7334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23" name="曲线连接符 22"/>
          <p:cNvCxnSpPr>
            <a:stCxn id="18" idx="7"/>
            <a:endCxn id="18" idx="5"/>
          </p:cNvCxnSpPr>
          <p:nvPr/>
        </p:nvCxnSpPr>
        <p:spPr>
          <a:xfrm rot="16200000" flipH="1">
            <a:off x="2098628" y="5574930"/>
            <a:ext cx="518609" cy="12700"/>
          </a:xfrm>
          <a:prstGeom prst="curvedConnector5">
            <a:avLst>
              <a:gd name="adj1" fmla="val -44079"/>
              <a:gd name="adj2" fmla="val 7241402"/>
              <a:gd name="adj3" fmla="val 144079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乘号 25"/>
          <p:cNvSpPr/>
          <p:nvPr/>
        </p:nvSpPr>
        <p:spPr>
          <a:xfrm>
            <a:off x="3064979" y="5208218"/>
            <a:ext cx="514350" cy="75723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 Actor 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</p:txBody>
      </p:sp>
      <p:sp>
        <p:nvSpPr>
          <p:cNvPr id="2050" name="AutoShape 2" descr="../_images/actor_lifecyc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../_images/actor_lifecyc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actor_life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1" y="859699"/>
            <a:ext cx="6600824" cy="566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 Actor </a:t>
            </a:r>
            <a:r>
              <a:rPr lang="zh-CN" altLang="en-US" dirty="0" smtClean="0"/>
              <a:t>定义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25" y="1200150"/>
            <a:ext cx="85915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24675" y="2476500"/>
            <a:ext cx="3952875" cy="732453"/>
          </a:xfrm>
        </p:spPr>
        <p:txBody>
          <a:bodyPr/>
          <a:lstStyle/>
          <a:p>
            <a:r>
              <a:rPr lang="en-US" altLang="zh-CN" dirty="0" err="1" smtClean="0"/>
              <a:t>ActorSystem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ActorSystem</a:t>
            </a:r>
            <a:endParaRPr lang="en-US" altLang="zh-CN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6157" y="1619250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ActorSystem</a:t>
            </a:r>
            <a:r>
              <a:rPr lang="zh-CN" altLang="en-US" sz="2000" dirty="0" smtClean="0"/>
              <a:t>用于组织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，前面把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比喻成某个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，那么</a:t>
            </a:r>
            <a:r>
              <a:rPr lang="en-US" altLang="zh-CN" sz="2000" dirty="0" err="1" smtClean="0"/>
              <a:t>ActorSystem</a:t>
            </a:r>
            <a:r>
              <a:rPr lang="zh-CN" altLang="en-US" sz="2000" dirty="0" smtClean="0"/>
              <a:t>则相对于一个公司，每个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都有自己的父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，父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默认为当前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的监督者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2621057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每个使用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的应用程序都必须创建一个名为</a:t>
            </a:r>
            <a:r>
              <a:rPr lang="en-US" altLang="zh-CN" sz="2000" dirty="0" err="1" smtClean="0"/>
              <a:t>ActorSystem</a:t>
            </a:r>
            <a:r>
              <a:rPr lang="zh-CN" altLang="en-US" sz="2000" dirty="0" smtClean="0"/>
              <a:t>的类，这个类代表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系统，其中包含了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对象的层次结构，相等于公司各级部门的组织架构</a:t>
            </a: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836157" y="3133725"/>
            <a:ext cx="10203317" cy="549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836157" y="3683378"/>
            <a:ext cx="10203317" cy="1002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用户采用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框架在设计自己的应用程序的时候，就相当于管理一个公司，需要各个不同的部门</a:t>
            </a:r>
            <a:r>
              <a:rPr lang="en-US" altLang="zh-CN" sz="2000" dirty="0" smtClean="0"/>
              <a:t>(Actor)</a:t>
            </a:r>
            <a:r>
              <a:rPr lang="zh-CN" altLang="en-US" sz="2000" dirty="0" smtClean="0"/>
              <a:t>分工协作</a:t>
            </a:r>
            <a:r>
              <a:rPr lang="en-US" altLang="zh-CN" sz="2000" dirty="0" smtClean="0"/>
              <a:t>,  </a:t>
            </a:r>
            <a:r>
              <a:rPr lang="zh-CN" altLang="en-US" sz="2000" dirty="0" smtClean="0"/>
              <a:t>每个部门内部的各种岗位</a:t>
            </a:r>
            <a:r>
              <a:rPr lang="en-US" altLang="zh-CN" sz="2000" dirty="0" smtClean="0"/>
              <a:t>(Actor)</a:t>
            </a:r>
            <a:r>
              <a:rPr lang="zh-CN" altLang="en-US" sz="2000" dirty="0" smtClean="0"/>
              <a:t>处理具体的事情，将各种大大小小的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按照最优的架构组织起来即可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ActorSystem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2131557" y="1052230"/>
            <a:ext cx="6488567" cy="338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ActorSystem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对象的层次结构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6" name="椭圆 5"/>
          <p:cNvSpPr/>
          <p:nvPr/>
        </p:nvSpPr>
        <p:spPr>
          <a:xfrm>
            <a:off x="5723963" y="1847768"/>
            <a:ext cx="942975" cy="781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/</a:t>
            </a:r>
            <a:endParaRPr kumimoji="1" lang="zh-CN" altLang="en-US" sz="1400" dirty="0"/>
          </a:p>
        </p:txBody>
      </p:sp>
      <p:sp>
        <p:nvSpPr>
          <p:cNvPr id="7" name="椭圆 6"/>
          <p:cNvSpPr/>
          <p:nvPr/>
        </p:nvSpPr>
        <p:spPr>
          <a:xfrm>
            <a:off x="4202654" y="2838368"/>
            <a:ext cx="942975" cy="781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/user</a:t>
            </a:r>
            <a:endParaRPr kumimoji="1"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6602598" y="2838368"/>
            <a:ext cx="1219200" cy="781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/system</a:t>
            </a:r>
            <a:endParaRPr kumimoji="1"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2969195" y="3943267"/>
            <a:ext cx="783093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</a:t>
            </a:r>
            <a:endParaRPr kumimoji="1"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5357250" y="3943268"/>
            <a:ext cx="733425" cy="5619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B</a:t>
            </a:r>
            <a:endParaRPr kumimoji="1"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1940495" y="5076743"/>
            <a:ext cx="783093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A.1</a:t>
            </a:r>
            <a:endParaRPr kumimoji="1"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2969195" y="5076742"/>
            <a:ext cx="783093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A.2</a:t>
            </a:r>
            <a:endParaRPr kumimoji="1"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4059808" y="5076743"/>
            <a:ext cx="783093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A.3</a:t>
            </a:r>
            <a:endParaRPr kumimoji="1"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6300225" y="5076744"/>
            <a:ext cx="733425" cy="5619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B.1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>
            <a:stCxn id="6" idx="3"/>
            <a:endCxn id="7" idx="7"/>
          </p:cNvCxnSpPr>
          <p:nvPr/>
        </p:nvCxnSpPr>
        <p:spPr>
          <a:xfrm flipH="1">
            <a:off x="5007533" y="2514436"/>
            <a:ext cx="854526" cy="438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9" idx="7"/>
          </p:cNvCxnSpPr>
          <p:nvPr/>
        </p:nvCxnSpPr>
        <p:spPr>
          <a:xfrm flipH="1">
            <a:off x="3637607" y="3505036"/>
            <a:ext cx="703143" cy="52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  <a:endCxn id="12" idx="0"/>
          </p:cNvCxnSpPr>
          <p:nvPr/>
        </p:nvCxnSpPr>
        <p:spPr>
          <a:xfrm flipH="1">
            <a:off x="2332042" y="4422943"/>
            <a:ext cx="751834" cy="65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3" idx="0"/>
          </p:cNvCxnSpPr>
          <p:nvPr/>
        </p:nvCxnSpPr>
        <p:spPr>
          <a:xfrm flipH="1">
            <a:off x="3360742" y="4505242"/>
            <a:ext cx="67696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5"/>
            <a:endCxn id="15" idx="0"/>
          </p:cNvCxnSpPr>
          <p:nvPr/>
        </p:nvCxnSpPr>
        <p:spPr>
          <a:xfrm>
            <a:off x="3637607" y="4422943"/>
            <a:ext cx="813748" cy="65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5"/>
            <a:endCxn id="10" idx="1"/>
          </p:cNvCxnSpPr>
          <p:nvPr/>
        </p:nvCxnSpPr>
        <p:spPr>
          <a:xfrm>
            <a:off x="5007533" y="3505036"/>
            <a:ext cx="457125" cy="520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5"/>
            <a:endCxn id="16" idx="0"/>
          </p:cNvCxnSpPr>
          <p:nvPr/>
        </p:nvCxnSpPr>
        <p:spPr>
          <a:xfrm>
            <a:off x="5983267" y="4422943"/>
            <a:ext cx="683671" cy="653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" idx="5"/>
            <a:endCxn id="8" idx="1"/>
          </p:cNvCxnSpPr>
          <p:nvPr/>
        </p:nvCxnSpPr>
        <p:spPr>
          <a:xfrm>
            <a:off x="6528842" y="2514436"/>
            <a:ext cx="252304" cy="438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960598" y="2838368"/>
            <a:ext cx="1593102" cy="781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/remote</a:t>
            </a:r>
            <a:endParaRPr kumimoji="1" lang="zh-CN" altLang="en-US" sz="1050" dirty="0"/>
          </a:p>
        </p:txBody>
      </p:sp>
      <p:cxnSp>
        <p:nvCxnSpPr>
          <p:cNvPr id="50" name="直接箭头连接符 49"/>
          <p:cNvCxnSpPr>
            <a:stCxn id="6" idx="6"/>
            <a:endCxn id="49" idx="1"/>
          </p:cNvCxnSpPr>
          <p:nvPr/>
        </p:nvCxnSpPr>
        <p:spPr>
          <a:xfrm>
            <a:off x="6666938" y="2238293"/>
            <a:ext cx="2526965" cy="714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ActorSystem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2399920" y="1052230"/>
            <a:ext cx="6488567" cy="338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ActorSystem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之间的监督机制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9" name="椭圆 8"/>
          <p:cNvSpPr/>
          <p:nvPr/>
        </p:nvSpPr>
        <p:spPr>
          <a:xfrm>
            <a:off x="8105394" y="2392781"/>
            <a:ext cx="783093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</a:t>
            </a:r>
            <a:endParaRPr kumimoji="1"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7076694" y="3526257"/>
            <a:ext cx="783093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A.1</a:t>
            </a:r>
            <a:endParaRPr kumimoji="1"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8105394" y="3526256"/>
            <a:ext cx="783093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A.2</a:t>
            </a:r>
            <a:endParaRPr kumimoji="1"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9196007" y="3526257"/>
            <a:ext cx="783093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A.3</a:t>
            </a:r>
            <a:endParaRPr kumimoji="1" lang="zh-CN" altLang="en-US" sz="1400" dirty="0"/>
          </a:p>
        </p:txBody>
      </p:sp>
      <p:cxnSp>
        <p:nvCxnSpPr>
          <p:cNvPr id="22" name="直接箭头连接符 21"/>
          <p:cNvCxnSpPr>
            <a:stCxn id="9" idx="3"/>
            <a:endCxn id="12" idx="0"/>
          </p:cNvCxnSpPr>
          <p:nvPr/>
        </p:nvCxnSpPr>
        <p:spPr>
          <a:xfrm flipH="1">
            <a:off x="7468241" y="2872457"/>
            <a:ext cx="751834" cy="65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3" idx="0"/>
          </p:cNvCxnSpPr>
          <p:nvPr/>
        </p:nvCxnSpPr>
        <p:spPr>
          <a:xfrm flipH="1">
            <a:off x="8496941" y="2954756"/>
            <a:ext cx="67696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5"/>
            <a:endCxn id="15" idx="0"/>
          </p:cNvCxnSpPr>
          <p:nvPr/>
        </p:nvCxnSpPr>
        <p:spPr>
          <a:xfrm>
            <a:off x="8773806" y="2872457"/>
            <a:ext cx="813748" cy="65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3"/>
          <p:cNvSpPr txBox="1">
            <a:spLocks/>
          </p:cNvSpPr>
          <p:nvPr/>
        </p:nvSpPr>
        <p:spPr>
          <a:xfrm>
            <a:off x="1491934" y="2475080"/>
            <a:ext cx="5394641" cy="181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Resume </a:t>
            </a:r>
            <a:r>
              <a:rPr lang="zh-CN" altLang="en-US" sz="2000" dirty="0" smtClean="0"/>
              <a:t>恢复子对象以前状态继续运行</a:t>
            </a:r>
            <a:r>
              <a:rPr lang="en-US" altLang="zh-CN" sz="2000" dirty="0" smtClean="0"/>
              <a:t> </a:t>
            </a:r>
          </a:p>
          <a:p>
            <a:r>
              <a:rPr lang="en-US" altLang="zh-CN" sz="2000" dirty="0" smtClean="0"/>
              <a:t>Restart </a:t>
            </a:r>
            <a:r>
              <a:rPr lang="zh-CN" altLang="en-US" sz="2000" dirty="0" smtClean="0"/>
              <a:t>重启子对象且清除之前的状态</a:t>
            </a:r>
            <a:endParaRPr lang="en-US" altLang="zh-CN" sz="2000" dirty="0" smtClean="0"/>
          </a:p>
          <a:p>
            <a:r>
              <a:rPr lang="en-US" altLang="zh-CN" sz="2000" dirty="0" smtClean="0"/>
              <a:t>Stop </a:t>
            </a:r>
            <a:r>
              <a:rPr lang="zh-CN" altLang="en-US" sz="2000" dirty="0" smtClean="0"/>
              <a:t>停止子对象</a:t>
            </a:r>
            <a:endParaRPr lang="en-US" altLang="zh-CN" sz="2000" dirty="0" smtClean="0"/>
          </a:p>
          <a:p>
            <a:r>
              <a:rPr lang="en-US" altLang="zh-CN" sz="2000" dirty="0" smtClean="0"/>
              <a:t>Escalate  </a:t>
            </a:r>
            <a:r>
              <a:rPr lang="zh-CN" altLang="en-US" sz="2000" dirty="0" smtClean="0"/>
              <a:t>将异常情况向上一级报告</a:t>
            </a:r>
            <a:endParaRPr lang="en-US" altLang="zh-CN" sz="1400" dirty="0"/>
          </a:p>
        </p:txBody>
      </p:sp>
      <p:sp>
        <p:nvSpPr>
          <p:cNvPr id="24" name="椭圆 23"/>
          <p:cNvSpPr/>
          <p:nvPr/>
        </p:nvSpPr>
        <p:spPr>
          <a:xfrm>
            <a:off x="9333461" y="1181018"/>
            <a:ext cx="938593" cy="781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/user</a:t>
            </a:r>
            <a:endParaRPr kumimoji="1" lang="zh-CN" altLang="en-US" sz="1400" dirty="0"/>
          </a:p>
        </p:txBody>
      </p:sp>
      <p:cxnSp>
        <p:nvCxnSpPr>
          <p:cNvPr id="26" name="直接箭头连接符 25"/>
          <p:cNvCxnSpPr>
            <a:stCxn id="24" idx="3"/>
            <a:endCxn id="9" idx="7"/>
          </p:cNvCxnSpPr>
          <p:nvPr/>
        </p:nvCxnSpPr>
        <p:spPr>
          <a:xfrm flipH="1">
            <a:off x="8773806" y="1847686"/>
            <a:ext cx="697109" cy="62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3"/>
          <p:cNvSpPr txBox="1">
            <a:spLocks/>
          </p:cNvSpPr>
          <p:nvPr/>
        </p:nvSpPr>
        <p:spPr>
          <a:xfrm>
            <a:off x="979674" y="1847686"/>
            <a:ext cx="6488567" cy="338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sz="2000" dirty="0" smtClean="0"/>
              <a:t>如果子对象崩溃了，父对象需要做出以下决策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33" name="乘号 32"/>
          <p:cNvSpPr/>
          <p:nvPr/>
        </p:nvSpPr>
        <p:spPr>
          <a:xfrm rot="19360611">
            <a:off x="7439095" y="3041580"/>
            <a:ext cx="514350" cy="67493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218896" y="4492109"/>
            <a:ext cx="523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One-For-One Strategy vs. All-For-One Strategy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ActorRef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ActorSelection</a:t>
            </a:r>
            <a:endParaRPr lang="en-US" altLang="zh-CN" dirty="0"/>
          </a:p>
        </p:txBody>
      </p:sp>
      <p:sp>
        <p:nvSpPr>
          <p:cNvPr id="36866" name="AutoShape 2" descr="../_images/ActorPa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152144" y="2209800"/>
            <a:ext cx="8075399" cy="198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ActorRef</a:t>
            </a:r>
            <a:r>
              <a:rPr lang="en-US" altLang="zh-CN" sz="2000" dirty="0" smtClean="0"/>
              <a:t>  - Actor</a:t>
            </a:r>
            <a:r>
              <a:rPr lang="zh-CN" altLang="en-US" sz="2000" dirty="0" smtClean="0"/>
              <a:t>的引用，代表某个实际的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，可以看作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语言的指针，唯一指向某个</a:t>
            </a:r>
            <a:r>
              <a:rPr lang="en-US" altLang="zh-CN" sz="2000" dirty="0" smtClean="0"/>
              <a:t>Actor </a:t>
            </a:r>
          </a:p>
          <a:p>
            <a:r>
              <a:rPr lang="en-US" altLang="zh-CN" sz="2000" dirty="0" err="1" smtClean="0"/>
              <a:t>ActorSelection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通过</a:t>
            </a:r>
            <a:r>
              <a:rPr lang="en-US" altLang="zh-CN" sz="2000" dirty="0" err="1" smtClean="0"/>
              <a:t>actorSelection</a:t>
            </a:r>
            <a:r>
              <a:rPr lang="zh-CN" altLang="en-US" sz="2000" dirty="0" smtClean="0"/>
              <a:t>方法指定地址获取</a:t>
            </a:r>
            <a:r>
              <a:rPr lang="en-US" altLang="zh-CN" sz="2000" dirty="0" err="1" smtClean="0"/>
              <a:t>ActorSelection</a:t>
            </a:r>
            <a:r>
              <a:rPr lang="zh-CN" altLang="en-US" sz="2000" dirty="0" smtClean="0"/>
              <a:t>对象，当指定的地址是一个完整的路径，</a:t>
            </a:r>
            <a:r>
              <a:rPr lang="en-US" altLang="zh-CN" sz="2000" dirty="0" err="1" smtClean="0"/>
              <a:t>ActorSelection</a:t>
            </a:r>
            <a:r>
              <a:rPr lang="zh-CN" altLang="en-US" sz="2000" dirty="0" smtClean="0"/>
              <a:t>对象则代表某个具体的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，当指定的地址含有通配符，则代表某个路径下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的集合，可以向这个</a:t>
            </a:r>
            <a:r>
              <a:rPr lang="en-US" altLang="zh-CN" sz="2000" dirty="0" err="1" smtClean="0"/>
              <a:t>ActorSelection</a:t>
            </a:r>
            <a:r>
              <a:rPr lang="zh-CN" altLang="en-US" sz="2000" dirty="0" smtClean="0"/>
              <a:t>对象集合发送广播消息</a:t>
            </a:r>
            <a:endParaRPr lang="en-US" altLang="zh-CN" sz="2000" dirty="0" smtClean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460375" y="1221439"/>
            <a:ext cx="7677531" cy="769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ActroSystem</a:t>
            </a:r>
            <a:r>
              <a:rPr lang="zh-CN" altLang="en-US" sz="2000" dirty="0" smtClean="0"/>
              <a:t>内是通过</a:t>
            </a:r>
            <a:r>
              <a:rPr lang="en-US" altLang="zh-CN" sz="2000" dirty="0" smtClean="0"/>
              <a:t>Path</a:t>
            </a:r>
            <a:r>
              <a:rPr lang="zh-CN" altLang="en-US" sz="2000" dirty="0" smtClean="0"/>
              <a:t>来唯一标识的，而向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发送消息则是通过以下两种方式进行</a:t>
            </a:r>
            <a:endParaRPr lang="en-US" altLang="zh-CN" sz="20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314542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err="1" smtClean="0"/>
              <a:t>Akka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简介</a:t>
            </a:r>
            <a:endParaRPr lang="en-US" altLang="zh-CN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875388" y="3680769"/>
            <a:ext cx="3138030" cy="337452"/>
          </a:xfrm>
        </p:spPr>
        <p:txBody>
          <a:bodyPr/>
          <a:lstStyle/>
          <a:p>
            <a:r>
              <a:rPr lang="en-US" altLang="zh-CN" b="1" dirty="0" smtClean="0"/>
              <a:t>Actor System</a:t>
            </a:r>
            <a:endParaRPr lang="en-US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92322" y="4169840"/>
            <a:ext cx="3138030" cy="337452"/>
          </a:xfrm>
        </p:spPr>
        <p:txBody>
          <a:bodyPr/>
          <a:lstStyle/>
          <a:p>
            <a:r>
              <a:rPr lang="en-US" altLang="zh-CN" b="1" dirty="0" smtClean="0"/>
              <a:t>Actor </a:t>
            </a:r>
            <a:r>
              <a:rPr kumimoji="1" lang="en-US" altLang="zh-CN" b="1" dirty="0" smtClean="0"/>
              <a:t>Persistence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00789" y="4675231"/>
            <a:ext cx="3138030" cy="337452"/>
          </a:xfrm>
        </p:spPr>
        <p:txBody>
          <a:bodyPr/>
          <a:lstStyle/>
          <a:p>
            <a:r>
              <a:rPr kumimoji="1" lang="en-US" altLang="zh-CN" b="1" dirty="0" smtClean="0"/>
              <a:t>Actor </a:t>
            </a:r>
            <a:r>
              <a:rPr kumimoji="1" lang="en-US" altLang="zh-CN" b="1" dirty="0" smtClean="0"/>
              <a:t>Cluster</a:t>
            </a:r>
            <a:endParaRPr kumimoji="1" lang="zh-CN" altLang="en-US" b="1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6875388" y="3208906"/>
            <a:ext cx="3138030" cy="337452"/>
          </a:xfrm>
          <a:prstGeom prst="rect">
            <a:avLst/>
          </a:prstGeom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Actor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模型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ActorSystem</a:t>
            </a:r>
            <a:endParaRPr lang="en-US" altLang="zh-CN" dirty="0"/>
          </a:p>
        </p:txBody>
      </p:sp>
      <p:sp>
        <p:nvSpPr>
          <p:cNvPr id="36866" name="AutoShape 2" descr="../_images/ActorPa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 descr="ActorPa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485900"/>
            <a:ext cx="8572500" cy="4286250"/>
          </a:xfrm>
          <a:prstGeom prst="rect">
            <a:avLst/>
          </a:prstGeom>
        </p:spPr>
      </p:pic>
      <p:sp>
        <p:nvSpPr>
          <p:cNvPr id="6" name="文本占位符 3"/>
          <p:cNvSpPr txBox="1">
            <a:spLocks/>
          </p:cNvSpPr>
          <p:nvPr/>
        </p:nvSpPr>
        <p:spPr>
          <a:xfrm>
            <a:off x="2550657" y="859700"/>
            <a:ext cx="7088643" cy="338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000" dirty="0" smtClean="0"/>
              <a:t>Actor References, Paths and Addresses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3" tooltip="OpenDaylight Controller:MD-SAL:Explained:Modeling Concept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ActorSystem</a:t>
            </a:r>
            <a:endParaRPr lang="en-US" altLang="zh-CN" dirty="0"/>
          </a:p>
        </p:txBody>
      </p:sp>
      <p:sp>
        <p:nvSpPr>
          <p:cNvPr id="36866" name="AutoShape 2" descr="../_images/ActorPa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RemoteDeploy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162049"/>
            <a:ext cx="6924675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Dispatchers</a:t>
            </a:r>
            <a:endParaRPr lang="en-US" altLang="zh-CN" dirty="0"/>
          </a:p>
        </p:txBody>
      </p:sp>
      <p:sp>
        <p:nvSpPr>
          <p:cNvPr id="36866" name="AutoShape 2" descr="../_images/ActorPa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491934" y="3200400"/>
            <a:ext cx="8075399" cy="2409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Dispatcher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默认的调度引擎</a:t>
            </a:r>
            <a:r>
              <a:rPr lang="en-US" altLang="zh-CN" sz="2000" dirty="0" smtClean="0"/>
              <a:t>,  </a:t>
            </a:r>
            <a:r>
              <a:rPr lang="zh-CN" altLang="en-US" sz="2000" dirty="0" smtClean="0"/>
              <a:t>所有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共享线程池资源</a:t>
            </a:r>
            <a:r>
              <a:rPr lang="en-US" altLang="zh-CN" sz="2000" dirty="0" smtClean="0"/>
              <a:t>,  </a:t>
            </a:r>
            <a:r>
              <a:rPr lang="zh-CN" altLang="en-US" sz="2000" dirty="0" smtClean="0"/>
              <a:t>由</a:t>
            </a:r>
            <a:r>
              <a:rPr lang="en-US" altLang="zh-CN" sz="2000" dirty="0" smtClean="0"/>
              <a:t>fork-join-executor</a:t>
            </a:r>
            <a:r>
              <a:rPr lang="zh-CN" altLang="en-US" sz="2000" dirty="0" smtClean="0"/>
              <a:t>进行执行</a:t>
            </a:r>
            <a:endParaRPr lang="en-US" altLang="zh-CN" sz="2000" dirty="0" smtClean="0"/>
          </a:p>
          <a:p>
            <a:r>
              <a:rPr lang="en-US" altLang="zh-CN" sz="2000" dirty="0" err="1" smtClean="0"/>
              <a:t>PinnedDispatcher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将</a:t>
            </a:r>
            <a:r>
              <a:rPr lang="en-US" altLang="zh-CN" sz="2000" dirty="0" err="1" smtClean="0"/>
              <a:t>Acotr</a:t>
            </a:r>
            <a:r>
              <a:rPr lang="zh-CN" altLang="en-US" sz="2000" dirty="0" smtClean="0"/>
              <a:t>绑定到指定的线程上</a:t>
            </a:r>
            <a:r>
              <a:rPr lang="en-US" altLang="zh-CN" sz="2000" dirty="0" smtClean="0"/>
              <a:t>,  </a:t>
            </a:r>
            <a:r>
              <a:rPr lang="zh-CN" altLang="en-US" sz="2000" dirty="0" smtClean="0"/>
              <a:t>由</a:t>
            </a:r>
            <a:r>
              <a:rPr lang="en-US" altLang="zh-CN" sz="2000" dirty="0" smtClean="0"/>
              <a:t>thread-pool-executor</a:t>
            </a:r>
            <a:r>
              <a:rPr lang="zh-CN" altLang="en-US" sz="2000" dirty="0" smtClean="0"/>
              <a:t>进行执行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CallingThreadDispatcher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1152144" y="1221439"/>
            <a:ext cx="9230105" cy="540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Dispatcher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Akka</a:t>
            </a:r>
            <a:r>
              <a:rPr lang="zh-CN" altLang="en-US" sz="2400" dirty="0" smtClean="0"/>
              <a:t>的调度引擎，用于调度</a:t>
            </a:r>
            <a:r>
              <a:rPr lang="en-US" altLang="zh-CN" sz="2400" dirty="0" smtClean="0"/>
              <a:t>Actor</a:t>
            </a:r>
            <a:r>
              <a:rPr lang="zh-CN" altLang="en-US" sz="2400" dirty="0" smtClean="0"/>
              <a:t>对消息的处理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152144" y="1762124"/>
            <a:ext cx="8687181" cy="1219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000" dirty="0" smtClean="0"/>
              <a:t>Dispatcher </a:t>
            </a:r>
            <a:r>
              <a:rPr lang="zh-CN" altLang="en-US" sz="2000" dirty="0" smtClean="0"/>
              <a:t>底层是使用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Executor</a:t>
            </a:r>
            <a:r>
              <a:rPr lang="zh-CN" altLang="en-US" sz="2000" dirty="0" smtClean="0"/>
              <a:t>框架。</a:t>
            </a:r>
            <a:r>
              <a:rPr lang="en-US" altLang="zh-CN" sz="2000" dirty="0" smtClean="0"/>
              <a:t>Executor</a:t>
            </a:r>
            <a:r>
              <a:rPr lang="zh-CN" altLang="en-US" sz="2000" dirty="0" smtClean="0"/>
              <a:t>是一个异步执行框架。基于生产者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消费者模式，任务的</a:t>
            </a:r>
            <a:r>
              <a:rPr lang="zh-CN" altLang="en-US" sz="2000" dirty="0" smtClean="0"/>
              <a:t>提交（生产者</a:t>
            </a:r>
            <a:r>
              <a:rPr lang="zh-CN" altLang="en-US" sz="2000" dirty="0" smtClean="0"/>
              <a:t>）与任务的执行（消费者）是分离的，是不同的线程。</a:t>
            </a:r>
            <a:endParaRPr lang="en-US" altLang="zh-CN" sz="20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Dispatchers</a:t>
            </a:r>
            <a:endParaRPr lang="en-US" altLang="zh-CN" dirty="0"/>
          </a:p>
        </p:txBody>
      </p:sp>
      <p:sp>
        <p:nvSpPr>
          <p:cNvPr id="36866" name="AutoShape 2" descr="../_images/ActorPa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8284OS_05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2219325"/>
            <a:ext cx="6363066" cy="35517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28823" y="859700"/>
            <a:ext cx="7543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Actor</a:t>
            </a:r>
            <a:r>
              <a:rPr lang="zh-CN" altLang="en-US" dirty="0" smtClean="0"/>
              <a:t>并不等于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，经常会多个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分享一个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，或者一个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在不同的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中被处理。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dispatcher</a:t>
            </a:r>
            <a:r>
              <a:rPr lang="zh-CN" altLang="en-US" dirty="0" smtClean="0"/>
              <a:t>的工作就是把匹配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和底层的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，并把消息最高效的发送给这些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Default Dispatcher</a:t>
            </a:r>
            <a:endParaRPr lang="en-US" altLang="zh-CN" dirty="0"/>
          </a:p>
        </p:txBody>
      </p:sp>
      <p:sp>
        <p:nvSpPr>
          <p:cNvPr id="36866" name="AutoShape 2" descr="../_images/ActorPa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 descr="8284OS_05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79" y="1442851"/>
            <a:ext cx="7426623" cy="3767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Pinned Dispatcher</a:t>
            </a:r>
            <a:endParaRPr lang="en-US" altLang="zh-CN" dirty="0"/>
          </a:p>
        </p:txBody>
      </p:sp>
      <p:sp>
        <p:nvSpPr>
          <p:cNvPr id="36866" name="AutoShape 2" descr="../_images/ActorPa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8284OS_05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33" y="1209419"/>
            <a:ext cx="6277341" cy="438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MailBox</a:t>
            </a:r>
            <a:endParaRPr lang="en-US" altLang="zh-CN" dirty="0"/>
          </a:p>
        </p:txBody>
      </p:sp>
      <p:sp>
        <p:nvSpPr>
          <p:cNvPr id="36866" name="AutoShape 2" descr="../_images/ActorPa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38746" y="259842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854"/>
                <a:gridCol w="35231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UnboundedMailbox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DefaultMailbox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SingleConsumerOnlyUnboundedMailbox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多生产者单消费者队列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NonBlockingBoundedMailbox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UnboundedControlAwareMailbox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UnboundedPriorityMailbox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UnboundedStablePriorityMailbox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占位符 3"/>
          <p:cNvSpPr txBox="1">
            <a:spLocks/>
          </p:cNvSpPr>
          <p:nvPr/>
        </p:nvSpPr>
        <p:spPr>
          <a:xfrm>
            <a:off x="1152144" y="1221439"/>
            <a:ext cx="4610481" cy="540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sz="2400" dirty="0" smtClean="0"/>
              <a:t>非阻塞式无限制邮箱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1152144" y="1762124"/>
            <a:ext cx="5334381" cy="540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sz="2400" dirty="0" smtClean="0"/>
              <a:t>邮箱容量无限且不阻塞发送方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MailBox</a:t>
            </a:r>
            <a:endParaRPr lang="en-US" altLang="zh-CN" dirty="0"/>
          </a:p>
        </p:txBody>
      </p:sp>
      <p:sp>
        <p:nvSpPr>
          <p:cNvPr id="36866" name="AutoShape 2" descr="../_images/ActorPa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10171" y="26479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BoundedMailbox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BoundedPriorityMailbox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BoundedStablePriorityMailbox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BoundedControlAwareMailbox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占位符 3"/>
          <p:cNvSpPr txBox="1">
            <a:spLocks/>
          </p:cNvSpPr>
          <p:nvPr/>
        </p:nvSpPr>
        <p:spPr>
          <a:xfrm>
            <a:off x="1310171" y="1221438"/>
            <a:ext cx="4610481" cy="540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sz="2400" dirty="0" smtClean="0"/>
              <a:t>阻塞式限制邮箱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310171" y="1762123"/>
            <a:ext cx="6719404" cy="540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sz="2400" dirty="0" smtClean="0"/>
              <a:t>邮箱容量有限，到达上限后会阻塞发送方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86526" y="2860646"/>
            <a:ext cx="5019674" cy="1784377"/>
          </a:xfrm>
        </p:spPr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Persistence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Persistence</a:t>
            </a:r>
            <a:endParaRPr lang="en-US" altLang="zh-CN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6157" y="1406337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Akka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持久化功能能够使得有状态的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能够保存它的内部状态，当该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重启的时候能够迅速恢复到失效之前的状态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149034" y="2975164"/>
            <a:ext cx="4785041" cy="1000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Journal Persistence</a:t>
            </a:r>
          </a:p>
          <a:p>
            <a:r>
              <a:rPr lang="en-US" altLang="zh-CN" sz="2000" dirty="0" smtClean="0"/>
              <a:t>Snapshot Persistence </a:t>
            </a: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836157" y="2266950"/>
            <a:ext cx="10203317" cy="561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为了达到以上的目的，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的持久化分为以下两部分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pic>
        <p:nvPicPr>
          <p:cNvPr id="7" name="图片 6" descr="persistent-message-envelop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97" y="3107063"/>
            <a:ext cx="4252466" cy="2593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52656" y="2686050"/>
            <a:ext cx="3310594" cy="732453"/>
          </a:xfrm>
        </p:spPr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Journal Persistence</a:t>
            </a:r>
            <a:endParaRPr lang="en-US" altLang="zh-CN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1912843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日志持久化的内容是那些影响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状态变化的</a:t>
            </a:r>
            <a:r>
              <a:rPr lang="zh-CN" altLang="en-US" sz="2000" dirty="0" smtClean="0">
                <a:solidFill>
                  <a:srgbClr val="FF0000"/>
                </a:solidFill>
              </a:rPr>
              <a:t>事件信息</a:t>
            </a:r>
            <a:r>
              <a:rPr lang="zh-CN" altLang="en-US" sz="2000" dirty="0" smtClean="0"/>
              <a:t>，而不是当前状态本身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836157" y="2791391"/>
            <a:ext cx="10203317" cy="1390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例如某个代表银行账户的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，账户余额则是当前状态结果，而导致余额变化的则是存入和支出的事件信息，持久化的内容则是按时间序列记录的存入和支出的具体金额，</a:t>
            </a:r>
            <a:r>
              <a:rPr lang="en-US" altLang="zh-CN" sz="2000" dirty="0" err="1" smtClean="0"/>
              <a:t>Acotr</a:t>
            </a:r>
            <a:r>
              <a:rPr lang="zh-CN" altLang="en-US" sz="2000" dirty="0" smtClean="0"/>
              <a:t>恢复过程中则通过重放每一条记录恢复余额最终的状态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Snapshot Persistence</a:t>
            </a:r>
            <a:endParaRPr lang="en-US" altLang="zh-CN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1912843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与日志持久化相反，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快照持久化的内容是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状态本身的</a:t>
            </a:r>
            <a:r>
              <a:rPr lang="zh-CN" altLang="en-US" sz="2000" dirty="0" smtClean="0">
                <a:solidFill>
                  <a:srgbClr val="FF0000"/>
                </a:solidFill>
              </a:rPr>
              <a:t>结果信息</a:t>
            </a:r>
            <a:endParaRPr lang="en-US" altLang="zh-CN" b="1" dirty="0" smtClean="0">
              <a:solidFill>
                <a:srgbClr val="FF0000"/>
              </a:solidFill>
              <a:hlinkClick r:id="rId2" tooltip="OpenDaylight Controller:MD-SAL:Explained:Modeling Concepts"/>
            </a:endParaRP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836157" y="2975164"/>
            <a:ext cx="10203317" cy="8919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例如在某个时间点将银行账户的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的余额信息进行持久化记录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Persistence Records</a:t>
            </a:r>
            <a:endParaRPr lang="en-US" altLang="zh-CN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76650" y="1912843"/>
          <a:ext cx="3662845" cy="7607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2569"/>
                <a:gridCol w="732569"/>
                <a:gridCol w="732569"/>
                <a:gridCol w="732569"/>
                <a:gridCol w="732569"/>
              </a:tblGrid>
              <a:tr h="3898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占位符 3"/>
          <p:cNvSpPr txBox="1">
            <a:spLocks/>
          </p:cNvSpPr>
          <p:nvPr/>
        </p:nvSpPr>
        <p:spPr>
          <a:xfrm>
            <a:off x="836157" y="1204629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T0: </a:t>
            </a:r>
            <a:r>
              <a:rPr lang="zh-CN" altLang="en-US" sz="2000" dirty="0" smtClean="0"/>
              <a:t>银行余额</a:t>
            </a:r>
            <a:r>
              <a:rPr lang="en-US" altLang="zh-CN" sz="2000" dirty="0" smtClean="0"/>
              <a:t>1000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836157" y="2975164"/>
            <a:ext cx="2840493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T5: </a:t>
            </a:r>
            <a:r>
              <a:rPr lang="zh-CN" altLang="en-US" sz="2000" dirty="0" smtClean="0"/>
              <a:t>银行余额</a:t>
            </a:r>
            <a:r>
              <a:rPr lang="en-US" altLang="zh-CN" sz="2000" dirty="0" smtClean="0"/>
              <a:t>1300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996011" y="2028825"/>
            <a:ext cx="2840493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Journal records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996011" y="3590925"/>
            <a:ext cx="2840493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Snapshot records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606926" y="3303013"/>
          <a:ext cx="732569" cy="760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569"/>
              </a:tblGrid>
              <a:tr h="3898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占位符 3"/>
          <p:cNvSpPr txBox="1">
            <a:spLocks/>
          </p:cNvSpPr>
          <p:nvPr/>
        </p:nvSpPr>
        <p:spPr>
          <a:xfrm>
            <a:off x="836157" y="4562475"/>
            <a:ext cx="2840493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Journal records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09594" y="4391025"/>
          <a:ext cx="2197707" cy="7607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2569"/>
                <a:gridCol w="732569"/>
                <a:gridCol w="732569"/>
              </a:tblGrid>
              <a:tr h="3898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占位符 3"/>
          <p:cNvSpPr txBox="1">
            <a:spLocks/>
          </p:cNvSpPr>
          <p:nvPr/>
        </p:nvSpPr>
        <p:spPr>
          <a:xfrm>
            <a:off x="836157" y="5353050"/>
            <a:ext cx="2840493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T8: </a:t>
            </a:r>
            <a:r>
              <a:rPr lang="zh-CN" altLang="en-US" sz="2000" dirty="0" smtClean="0"/>
              <a:t>银行余额</a:t>
            </a:r>
            <a:r>
              <a:rPr lang="en-US" altLang="zh-CN" sz="2000" dirty="0" smtClean="0"/>
              <a:t>1450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Persistence Recovery</a:t>
            </a:r>
            <a:endParaRPr lang="en-US" altLang="zh-CN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34000" y="1453704"/>
          <a:ext cx="732569" cy="760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569"/>
              </a:tblGrid>
              <a:tr h="3898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占位符 3"/>
          <p:cNvSpPr txBox="1">
            <a:spLocks/>
          </p:cNvSpPr>
          <p:nvPr/>
        </p:nvSpPr>
        <p:spPr>
          <a:xfrm>
            <a:off x="996011" y="3454778"/>
            <a:ext cx="9405289" cy="660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Actor</a:t>
            </a:r>
            <a:r>
              <a:rPr lang="zh-CN" altLang="en-US" sz="2000" dirty="0" smtClean="0"/>
              <a:t>恢复的时候先从</a:t>
            </a:r>
            <a:r>
              <a:rPr lang="en-US" altLang="zh-CN" sz="2000" dirty="0" smtClean="0"/>
              <a:t>snapshot</a:t>
            </a:r>
            <a:r>
              <a:rPr lang="zh-CN" altLang="en-US" sz="2000" dirty="0" smtClean="0"/>
              <a:t>恢复到</a:t>
            </a:r>
            <a:r>
              <a:rPr lang="en-US" altLang="zh-CN" sz="2000" dirty="0" smtClean="0"/>
              <a:t>T5</a:t>
            </a:r>
            <a:r>
              <a:rPr lang="zh-CN" altLang="en-US" sz="2000" dirty="0" smtClean="0"/>
              <a:t>时刻的状态，然后再逐一读取</a:t>
            </a:r>
            <a:r>
              <a:rPr lang="en-US" altLang="zh-CN" sz="2000" dirty="0" smtClean="0"/>
              <a:t>Journal</a:t>
            </a:r>
            <a:r>
              <a:rPr lang="zh-CN" altLang="en-US" sz="2000" dirty="0" smtClean="0"/>
              <a:t>恢复到最后</a:t>
            </a:r>
            <a:r>
              <a:rPr lang="en-US" altLang="zh-CN" sz="2000" dirty="0" smtClean="0"/>
              <a:t>T8</a:t>
            </a:r>
            <a:r>
              <a:rPr lang="zh-CN" altLang="en-US" sz="2000" dirty="0" smtClean="0"/>
              <a:t>的状态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257069" y="2214434"/>
          <a:ext cx="2197707" cy="7607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2569"/>
                <a:gridCol w="732569"/>
                <a:gridCol w="732569"/>
              </a:tblGrid>
              <a:tr h="3898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占位符 3"/>
          <p:cNvSpPr txBox="1">
            <a:spLocks/>
          </p:cNvSpPr>
          <p:nvPr/>
        </p:nvSpPr>
        <p:spPr>
          <a:xfrm>
            <a:off x="1157936" y="2486025"/>
            <a:ext cx="2840493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Journal records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17" name="文本占位符 3"/>
          <p:cNvSpPr txBox="1">
            <a:spLocks/>
          </p:cNvSpPr>
          <p:nvPr/>
        </p:nvSpPr>
        <p:spPr>
          <a:xfrm>
            <a:off x="1157936" y="1581150"/>
            <a:ext cx="2840493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Snapshot records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86526" y="2860646"/>
            <a:ext cx="5019674" cy="1784377"/>
          </a:xfrm>
        </p:spPr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Cluster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Cluster</a:t>
            </a:r>
            <a:endParaRPr lang="en-US" altLang="zh-CN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6157" y="1406337"/>
            <a:ext cx="10203317" cy="1079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Akka</a:t>
            </a:r>
            <a:r>
              <a:rPr lang="en-US" altLang="zh-CN" sz="2000" dirty="0" smtClean="0"/>
              <a:t> Cluster</a:t>
            </a:r>
            <a:r>
              <a:rPr lang="zh-CN" altLang="en-US" sz="2000" dirty="0" smtClean="0"/>
              <a:t>提供了一个容错（</a:t>
            </a:r>
            <a:r>
              <a:rPr lang="en-US" altLang="zh-CN" sz="2000" dirty="0" smtClean="0"/>
              <a:t>Fault-Tolerant</a:t>
            </a:r>
            <a:r>
              <a:rPr lang="zh-CN" altLang="en-US" sz="2000" dirty="0" smtClean="0"/>
              <a:t>）、去中心化（</a:t>
            </a:r>
            <a:r>
              <a:rPr lang="en-US" altLang="zh-CN" sz="2000" dirty="0" smtClean="0"/>
              <a:t>Decentralized</a:t>
            </a:r>
            <a:r>
              <a:rPr lang="zh-CN" altLang="en-US" sz="2000" dirty="0" smtClean="0"/>
              <a:t>）、基于</a:t>
            </a:r>
            <a:r>
              <a:rPr lang="en-US" altLang="zh-CN" sz="2000" dirty="0" smtClean="0"/>
              <a:t>P2P</a:t>
            </a:r>
            <a:r>
              <a:rPr lang="zh-CN" altLang="en-US" sz="2000" dirty="0" smtClean="0"/>
              <a:t>的集群服务，而且不会出现单点故障（</a:t>
            </a:r>
            <a:r>
              <a:rPr lang="en-US" altLang="zh-CN" sz="2000" dirty="0" smtClean="0"/>
              <a:t>SPOF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Single Point Of Failure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2266950"/>
            <a:ext cx="10203317" cy="561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基于</a:t>
            </a:r>
            <a:r>
              <a:rPr lang="en-US" altLang="zh-CN" sz="2000" dirty="0" smtClean="0"/>
              <a:t>Gossip</a:t>
            </a:r>
            <a:r>
              <a:rPr lang="zh-CN" altLang="en-US" sz="2000" dirty="0" smtClean="0"/>
              <a:t>实现集群服务，而且支持服务自动失败检测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836157" y="2975164"/>
            <a:ext cx="10203317" cy="176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000" dirty="0" smtClean="0"/>
              <a:t>    一个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集群由一组成员节点组成，每个成员节点通过</a:t>
            </a:r>
            <a:r>
              <a:rPr lang="en-US" altLang="zh-CN" sz="2000" dirty="0" err="1" smtClean="0"/>
              <a:t>hostname:port:uid</a:t>
            </a:r>
            <a:r>
              <a:rPr lang="zh-CN" altLang="en-US" sz="2000" dirty="0" smtClean="0"/>
              <a:t>来唯一标识，并且每个成员节点之间是解耦合的（</a:t>
            </a:r>
            <a:r>
              <a:rPr lang="en-US" altLang="zh-CN" sz="2000" dirty="0" smtClean="0"/>
              <a:t>Decoupled</a:t>
            </a:r>
            <a:r>
              <a:rPr lang="zh-CN" altLang="en-US" sz="2000" dirty="0" smtClean="0"/>
              <a:t>）。一个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应用程序是一个分布式应用程序，它具有一个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的集合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，而每个节点上可以启动这个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应用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的集合的的一部分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，而不必是全集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。如果一个新的成员节点需要加入到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集群，只需要在集群中任意一个成员节点上执行</a:t>
            </a:r>
            <a:r>
              <a:rPr lang="en-US" altLang="zh-CN" sz="2000" dirty="0" smtClean="0"/>
              <a:t>Join</a:t>
            </a:r>
            <a:r>
              <a:rPr lang="zh-CN" altLang="en-US" sz="2000" dirty="0" smtClean="0"/>
              <a:t>命令即可。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Cluster</a:t>
            </a:r>
            <a:endParaRPr lang="en-US" altLang="zh-CN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491934" y="1962149"/>
            <a:ext cx="8075399" cy="2181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Cluster Singleton</a:t>
            </a:r>
          </a:p>
          <a:p>
            <a:r>
              <a:rPr lang="en-US" altLang="zh-CN" sz="2000" dirty="0" smtClean="0"/>
              <a:t>Distributed Publish Subscribe in Cluster</a:t>
            </a:r>
          </a:p>
          <a:p>
            <a:r>
              <a:rPr lang="en-US" altLang="zh-CN" sz="2000" dirty="0" smtClean="0"/>
              <a:t>Cluster Client</a:t>
            </a:r>
          </a:p>
          <a:p>
            <a:r>
              <a:rPr lang="en-US" altLang="zh-CN" sz="2000" dirty="0" smtClean="0"/>
              <a:t>Cluster </a:t>
            </a:r>
            <a:r>
              <a:rPr lang="en-US" altLang="zh-CN" sz="2000" dirty="0" err="1" smtClean="0"/>
              <a:t>Sharding</a:t>
            </a:r>
            <a:endParaRPr lang="en-US" altLang="zh-CN" sz="2000" dirty="0" smtClean="0"/>
          </a:p>
          <a:p>
            <a:r>
              <a:rPr lang="en-US" altLang="zh-CN" sz="2000" dirty="0" smtClean="0"/>
              <a:t>Distributed Data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Cluster Singleton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6157" y="1406337"/>
            <a:ext cx="10203317" cy="86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某种应用场景下，当整个集群中只需要一个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对象用于特殊任务，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提供了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Cluster Singleton, </a:t>
            </a:r>
            <a:r>
              <a:rPr lang="zh-CN" altLang="en-US" sz="2000" dirty="0" smtClean="0"/>
              <a:t>集群单例模式，例如</a:t>
            </a:r>
            <a:r>
              <a:rPr lang="en-US" altLang="zh-CN" sz="2000" dirty="0" smtClean="0"/>
              <a:t>: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2266950"/>
            <a:ext cx="10203317" cy="561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149034" y="2447925"/>
            <a:ext cx="8075399" cy="143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集群范围内一致性事务的协调者</a:t>
            </a:r>
            <a:endParaRPr lang="en-US" altLang="zh-CN" sz="2000" dirty="0" smtClean="0"/>
          </a:p>
          <a:p>
            <a:r>
              <a:rPr lang="zh-CN" altLang="en-US" sz="2000" dirty="0" smtClean="0"/>
              <a:t>集群范围内与集群外进行通信某个</a:t>
            </a:r>
            <a:r>
              <a:rPr lang="en-US" altLang="zh-CN" sz="2000" dirty="0" smtClean="0"/>
              <a:t>Actor</a:t>
            </a:r>
          </a:p>
          <a:p>
            <a:r>
              <a:rPr lang="zh-CN" altLang="en-US" sz="2000" dirty="0" smtClean="0"/>
              <a:t>集中化的名字服务器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Cluster Singleton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6157" y="1406337"/>
            <a:ext cx="10203317" cy="86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Cluster Singleton</a:t>
            </a:r>
            <a:r>
              <a:rPr lang="zh-CN" altLang="en-US" sz="2000" dirty="0" smtClean="0"/>
              <a:t>总是运行在集群中服务时间最长的节点上，该节点失效后会触发服务时间次长的节点上重新启动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2266950"/>
            <a:ext cx="10203317" cy="561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836157" y="2544857"/>
            <a:ext cx="10203317" cy="1541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Cluster Singleton</a:t>
            </a:r>
            <a:r>
              <a:rPr lang="zh-CN" altLang="en-US" sz="2000" dirty="0" smtClean="0"/>
              <a:t>通过</a:t>
            </a:r>
            <a:r>
              <a:rPr lang="en-US" altLang="zh-CN" sz="2000" dirty="0" err="1" smtClean="0"/>
              <a:t>ClusterSingletonProxy</a:t>
            </a:r>
            <a:r>
              <a:rPr lang="zh-CN" altLang="en-US" sz="2000" dirty="0" smtClean="0"/>
              <a:t>进行访问，</a:t>
            </a:r>
            <a:r>
              <a:rPr lang="en-US" altLang="zh-CN" sz="2000" dirty="0" smtClean="0"/>
              <a:t> Proxy</a:t>
            </a:r>
            <a:r>
              <a:rPr lang="zh-CN" altLang="en-US" sz="2000" dirty="0" smtClean="0"/>
              <a:t>相当于到</a:t>
            </a:r>
            <a:r>
              <a:rPr lang="en-US" altLang="zh-CN" sz="2000" dirty="0" smtClean="0"/>
              <a:t>Cluster Singleton</a:t>
            </a:r>
          </a:p>
          <a:p>
            <a:pPr>
              <a:buNone/>
            </a:pPr>
            <a:r>
              <a:rPr lang="zh-CN" altLang="en-US" sz="2000" dirty="0" smtClean="0"/>
              <a:t>   的代理路由器，所有到</a:t>
            </a:r>
            <a:r>
              <a:rPr lang="en-US" altLang="zh-CN" sz="2000" dirty="0" smtClean="0"/>
              <a:t>Proxy</a:t>
            </a:r>
            <a:r>
              <a:rPr lang="zh-CN" altLang="en-US" sz="2000" dirty="0" smtClean="0"/>
              <a:t>的消息都会转发到</a:t>
            </a:r>
            <a:r>
              <a:rPr lang="en-US" altLang="zh-CN" sz="2000" dirty="0" smtClean="0"/>
              <a:t>Cluster Singleton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Proxy</a:t>
            </a:r>
            <a:r>
              <a:rPr lang="zh-CN" altLang="en-US" sz="2000" dirty="0" smtClean="0"/>
              <a:t>会持续跟踪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Cluster Singleton</a:t>
            </a:r>
            <a:r>
              <a:rPr lang="zh-CN" altLang="en-US" sz="2000" dirty="0" smtClean="0"/>
              <a:t>的当前位置，当</a:t>
            </a:r>
            <a:r>
              <a:rPr lang="en-US" altLang="zh-CN" sz="2000" dirty="0" smtClean="0"/>
              <a:t>Cluster Singleton</a:t>
            </a:r>
            <a:r>
              <a:rPr lang="zh-CN" altLang="en-US" sz="2000" dirty="0" smtClean="0"/>
              <a:t>失效期间所有消息会缓存到</a:t>
            </a:r>
            <a:r>
              <a:rPr lang="en-US" altLang="zh-CN" sz="2000" dirty="0" smtClean="0"/>
              <a:t>Proxy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Cluster Singleton</a:t>
            </a:r>
            <a:r>
              <a:rPr lang="zh-CN" altLang="en-US" sz="2000" dirty="0" smtClean="0"/>
              <a:t>在新的节点起来后，</a:t>
            </a:r>
            <a:r>
              <a:rPr lang="en-US" altLang="zh-CN" sz="2000" dirty="0" smtClean="0"/>
              <a:t> Proxy</a:t>
            </a:r>
            <a:r>
              <a:rPr lang="zh-CN" altLang="en-US" sz="2000" dirty="0" smtClean="0"/>
              <a:t>再将缓存的消息发送到</a:t>
            </a:r>
            <a:r>
              <a:rPr lang="en-US" altLang="zh-CN" sz="2000" dirty="0" smtClean="0"/>
              <a:t>Cluster Singleton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Cluster Singleton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2266950"/>
            <a:ext cx="10203317" cy="561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1331457" y="1155322"/>
            <a:ext cx="8012568" cy="4591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525" y="1352550"/>
            <a:ext cx="952500" cy="378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85949" y="2076449"/>
            <a:ext cx="2371725" cy="160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76924" y="2076449"/>
            <a:ext cx="2505075" cy="160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26370" y="3911410"/>
            <a:ext cx="2541105" cy="1660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043112" y="2266950"/>
            <a:ext cx="600075" cy="5558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81875" y="2266950"/>
            <a:ext cx="600075" cy="5558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92115" y="4857750"/>
            <a:ext cx="1033462" cy="5558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Singleton</a:t>
            </a:r>
            <a:endParaRPr kumimoji="1" lang="zh-CN" altLang="en-US" sz="900" dirty="0"/>
          </a:p>
        </p:txBody>
      </p:sp>
      <p:sp>
        <p:nvSpPr>
          <p:cNvPr id="23" name="椭圆 22"/>
          <p:cNvSpPr/>
          <p:nvPr/>
        </p:nvSpPr>
        <p:spPr>
          <a:xfrm>
            <a:off x="3200401" y="2828925"/>
            <a:ext cx="725970" cy="5558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/>
              <a:t>Proxy</a:t>
            </a:r>
            <a:endParaRPr kumimoji="1" lang="zh-CN" altLang="en-US" sz="800" dirty="0"/>
          </a:p>
        </p:txBody>
      </p:sp>
      <p:sp>
        <p:nvSpPr>
          <p:cNvPr id="24" name="椭圆 23"/>
          <p:cNvSpPr/>
          <p:nvPr/>
        </p:nvSpPr>
        <p:spPr>
          <a:xfrm>
            <a:off x="6167437" y="2822765"/>
            <a:ext cx="738188" cy="5558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/>
              <a:t>Proxy</a:t>
            </a:r>
            <a:endParaRPr kumimoji="1" lang="zh-CN" altLang="en-US" sz="800" dirty="0"/>
          </a:p>
        </p:txBody>
      </p:sp>
      <p:cxnSp>
        <p:nvCxnSpPr>
          <p:cNvPr id="26" name="直接箭头连接符 25"/>
          <p:cNvCxnSpPr>
            <a:stCxn id="19" idx="5"/>
            <a:endCxn id="23" idx="1"/>
          </p:cNvCxnSpPr>
          <p:nvPr/>
        </p:nvCxnSpPr>
        <p:spPr>
          <a:xfrm>
            <a:off x="2555308" y="2741368"/>
            <a:ext cx="751409" cy="168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3"/>
            <a:endCxn id="24" idx="7"/>
          </p:cNvCxnSpPr>
          <p:nvPr/>
        </p:nvCxnSpPr>
        <p:spPr>
          <a:xfrm flipH="1">
            <a:off x="6797520" y="2741368"/>
            <a:ext cx="672234" cy="162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5"/>
            <a:endCxn id="22" idx="1"/>
          </p:cNvCxnSpPr>
          <p:nvPr/>
        </p:nvCxnSpPr>
        <p:spPr>
          <a:xfrm>
            <a:off x="3820055" y="3303343"/>
            <a:ext cx="1023407" cy="1635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3"/>
            <a:endCxn id="22" idx="7"/>
          </p:cNvCxnSpPr>
          <p:nvPr/>
        </p:nvCxnSpPr>
        <p:spPr>
          <a:xfrm flipH="1">
            <a:off x="5574230" y="3297183"/>
            <a:ext cx="701312" cy="1641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00401" y="2266950"/>
            <a:ext cx="952500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smtClean="0">
                <a:solidFill>
                  <a:srgbClr val="FFFF00"/>
                </a:solidFill>
              </a:rPr>
              <a:t>Member-1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91225" y="2266950"/>
            <a:ext cx="952500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smtClean="0">
                <a:solidFill>
                  <a:srgbClr val="FFFF00"/>
                </a:solidFill>
              </a:rPr>
              <a:t>Member-2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2115" y="4029075"/>
            <a:ext cx="952500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smtClean="0">
                <a:solidFill>
                  <a:srgbClr val="FFFF00"/>
                </a:solidFill>
              </a:rPr>
              <a:t>Member-3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836157" y="1406336"/>
            <a:ext cx="10203317" cy="1079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err="1" smtClean="0"/>
              <a:t>Akka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是由</a:t>
            </a:r>
            <a:r>
              <a:rPr lang="en-US" altLang="zh-CN" sz="2400" dirty="0" err="1" smtClean="0"/>
              <a:t>Typesafe</a:t>
            </a:r>
            <a:r>
              <a:rPr lang="zh-CN" altLang="en-US" sz="2400" dirty="0" smtClean="0"/>
              <a:t>公司采用</a:t>
            </a:r>
            <a:r>
              <a:rPr lang="en-US" altLang="zh-CN" sz="2400" dirty="0" err="1" smtClean="0"/>
              <a:t>scala</a:t>
            </a:r>
            <a:r>
              <a:rPr lang="zh-CN" altLang="en-US" sz="2400" dirty="0" smtClean="0"/>
              <a:t>语言开发的，基于</a:t>
            </a:r>
            <a:r>
              <a:rPr lang="en-US" altLang="zh-CN" sz="2400" dirty="0" smtClean="0"/>
              <a:t>Actor</a:t>
            </a:r>
            <a:r>
              <a:rPr lang="zh-CN" altLang="en-US" sz="2400" dirty="0" smtClean="0"/>
              <a:t>模型的应用程序开发框架</a:t>
            </a:r>
            <a:r>
              <a:rPr lang="en-US" altLang="zh-CN" sz="2400" dirty="0" smtClean="0"/>
              <a:t>.</a:t>
            </a:r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757827" y="2752725"/>
            <a:ext cx="10203317" cy="1276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400" dirty="0" err="1" smtClean="0"/>
              <a:t>Scala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源代码被编译成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字节码并运行在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虚拟机上，同时兼容现有的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Akka</a:t>
            </a:r>
            <a:r>
              <a:rPr lang="zh-CN" altLang="en-US" sz="2400" dirty="0" smtClean="0"/>
              <a:t>也相应的提供了完整的</a:t>
            </a:r>
            <a:r>
              <a:rPr lang="en-US" altLang="zh-CN" sz="2400" dirty="0" smtClean="0"/>
              <a:t>Java API</a:t>
            </a:r>
            <a:r>
              <a:rPr lang="zh-CN" altLang="en-US" sz="2400" dirty="0" smtClean="0"/>
              <a:t>用于基于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的应用程序开发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4803590" cy="405376"/>
          </a:xfrm>
        </p:spPr>
        <p:txBody>
          <a:bodyPr/>
          <a:lstStyle/>
          <a:p>
            <a:r>
              <a:rPr lang="en-US" altLang="zh-CN" dirty="0" smtClean="0"/>
              <a:t>Distributed Publish Subscribe in Cluster</a:t>
            </a:r>
            <a:endParaRPr lang="en-US" altLang="zh-CN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2266950"/>
            <a:ext cx="10203317" cy="561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149034" y="1547812"/>
            <a:ext cx="8075399" cy="1281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如何发送一个消息给集群中不知道运行在某个具体节点上的</a:t>
            </a:r>
            <a:r>
              <a:rPr lang="en-US" altLang="zh-CN" sz="2000" dirty="0" smtClean="0"/>
              <a:t>Actor?</a:t>
            </a:r>
          </a:p>
          <a:p>
            <a:r>
              <a:rPr lang="zh-CN" altLang="en-US" sz="2000" dirty="0" smtClean="0"/>
              <a:t>如何发送一个消息给集群中所有关注某个主题的</a:t>
            </a:r>
            <a:r>
              <a:rPr lang="en-US" altLang="zh-CN" sz="2000" dirty="0" smtClean="0"/>
              <a:t>Actors?</a:t>
            </a: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987109" y="2822764"/>
            <a:ext cx="10203317" cy="86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提供了</a:t>
            </a:r>
            <a:r>
              <a:rPr lang="en-US" altLang="zh-CN" sz="2000" dirty="0" err="1" smtClean="0"/>
              <a:t>DistributedPubSubMediator</a:t>
            </a:r>
            <a:r>
              <a:rPr lang="zh-CN" altLang="en-US" sz="2000" dirty="0" smtClean="0"/>
              <a:t>作为集群范围内的</a:t>
            </a:r>
            <a:r>
              <a:rPr lang="en-US" altLang="zh-CN" sz="2000" dirty="0" smtClean="0"/>
              <a:t>Broker</a:t>
            </a:r>
            <a:r>
              <a:rPr lang="zh-CN" altLang="en-US" sz="2000" dirty="0" smtClean="0"/>
              <a:t>，集群内的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可以通过用于发布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订阅模式进行相互通信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4594040" cy="405376"/>
          </a:xfrm>
        </p:spPr>
        <p:txBody>
          <a:bodyPr/>
          <a:lstStyle/>
          <a:p>
            <a:r>
              <a:rPr lang="en-US" altLang="zh-CN" dirty="0" smtClean="0"/>
              <a:t>Distributed Publish Subscribe in Cluster</a:t>
            </a:r>
            <a:endParaRPr lang="en-US" altLang="zh-CN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2266950"/>
            <a:ext cx="10203317" cy="561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1331457" y="1155322"/>
            <a:ext cx="8012568" cy="4591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525" y="1352550"/>
            <a:ext cx="952500" cy="378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85949" y="2076449"/>
            <a:ext cx="2371725" cy="160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76924" y="2076449"/>
            <a:ext cx="2505075" cy="160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26370" y="3911410"/>
            <a:ext cx="2541105" cy="1660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043112" y="2266950"/>
            <a:ext cx="600075" cy="5558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S1</a:t>
            </a:r>
            <a:endParaRPr kumimoji="1"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7381875" y="2266950"/>
            <a:ext cx="600075" cy="5558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S2</a:t>
            </a:r>
            <a:endParaRPr kumimoji="1" lang="zh-CN" altLang="en-US" sz="1400" dirty="0" smtClean="0"/>
          </a:p>
        </p:txBody>
      </p:sp>
      <p:sp>
        <p:nvSpPr>
          <p:cNvPr id="22" name="椭圆 21"/>
          <p:cNvSpPr/>
          <p:nvPr/>
        </p:nvSpPr>
        <p:spPr>
          <a:xfrm>
            <a:off x="3926370" y="1352550"/>
            <a:ext cx="2349171" cy="5558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DistributedPubSubMediator</a:t>
            </a:r>
            <a:endParaRPr kumimoji="1" lang="zh-CN" altLang="en-US" sz="900" dirty="0"/>
          </a:p>
        </p:txBody>
      </p:sp>
      <p:cxnSp>
        <p:nvCxnSpPr>
          <p:cNvPr id="27" name="直接箭头连接符 26"/>
          <p:cNvCxnSpPr>
            <a:stCxn id="22" idx="2"/>
            <a:endCxn id="19" idx="7"/>
          </p:cNvCxnSpPr>
          <p:nvPr/>
        </p:nvCxnSpPr>
        <p:spPr>
          <a:xfrm flipH="1">
            <a:off x="2555308" y="1630458"/>
            <a:ext cx="1371062" cy="717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5" idx="0"/>
            <a:endCxn id="22" idx="4"/>
          </p:cNvCxnSpPr>
          <p:nvPr/>
        </p:nvCxnSpPr>
        <p:spPr>
          <a:xfrm flipV="1">
            <a:off x="5100956" y="1908365"/>
            <a:ext cx="0" cy="2628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00401" y="2266950"/>
            <a:ext cx="952500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smtClean="0">
                <a:solidFill>
                  <a:srgbClr val="FFFF00"/>
                </a:solidFill>
              </a:rPr>
              <a:t>Member-1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91225" y="2266950"/>
            <a:ext cx="952500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smtClean="0">
                <a:solidFill>
                  <a:srgbClr val="FFFF00"/>
                </a:solidFill>
              </a:rPr>
              <a:t>Member-2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2115" y="4029075"/>
            <a:ext cx="952500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smtClean="0">
                <a:solidFill>
                  <a:srgbClr val="FFFF00"/>
                </a:solidFill>
              </a:rPr>
              <a:t>Member-3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00918" y="4536931"/>
            <a:ext cx="600075" cy="5558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P1</a:t>
            </a:r>
            <a:endParaRPr kumimoji="1" lang="zh-CN" altLang="en-US" sz="1400" dirty="0" smtClean="0"/>
          </a:p>
        </p:txBody>
      </p:sp>
      <p:cxnSp>
        <p:nvCxnSpPr>
          <p:cNvPr id="34" name="直接箭头连接符 33"/>
          <p:cNvCxnSpPr>
            <a:stCxn id="22" idx="6"/>
            <a:endCxn id="21" idx="1"/>
          </p:cNvCxnSpPr>
          <p:nvPr/>
        </p:nvCxnSpPr>
        <p:spPr>
          <a:xfrm>
            <a:off x="6275541" y="1630458"/>
            <a:ext cx="1194213" cy="717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84202" y="3288485"/>
            <a:ext cx="833431" cy="2714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Publish</a:t>
            </a:r>
            <a:endParaRPr lang="zh-CN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83685" y="1636944"/>
            <a:ext cx="833431" cy="2714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Notify</a:t>
            </a:r>
            <a:endParaRPr lang="zh-CN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3725" y="1731436"/>
            <a:ext cx="833431" cy="2714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Notify</a:t>
            </a:r>
            <a:endParaRPr lang="zh-CN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Cluster Client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6157" y="1406338"/>
            <a:ext cx="10203317" cy="584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当集群外部的某个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需要与集群内部某个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通信，则需要</a:t>
            </a:r>
            <a:r>
              <a:rPr lang="en-US" altLang="zh-CN" sz="2000" dirty="0" smtClean="0"/>
              <a:t>Cluster Client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836157" y="2152649"/>
            <a:ext cx="9222243" cy="828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Cluster Client</a:t>
            </a:r>
            <a:r>
              <a:rPr lang="zh-CN" altLang="en-US" sz="2000" dirty="0" smtClean="0"/>
              <a:t>不需要知道集群内部某个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的具体位置，只需要知道集群内的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联络点即可，这些联络点即</a:t>
            </a:r>
            <a:r>
              <a:rPr lang="en-US" altLang="zh-CN" sz="2000" dirty="0" err="1" smtClean="0"/>
              <a:t>ClusterReceptionist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836157" y="3209925"/>
            <a:ext cx="9222243" cy="828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ClusterReceptionist</a:t>
            </a:r>
            <a:r>
              <a:rPr lang="zh-CN" altLang="en-US" sz="2000" dirty="0" smtClean="0"/>
              <a:t>可以在集群内部署一个或者多个，它们可以分布在各个节点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上，</a:t>
            </a: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Clinet</a:t>
            </a:r>
            <a:r>
              <a:rPr lang="zh-CN" altLang="en-US" sz="2000" dirty="0" smtClean="0"/>
              <a:t>只需要与其中一个建立连接即可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Cluster Client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6157" y="2975164"/>
            <a:ext cx="10203317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836157" y="2266950"/>
            <a:ext cx="10203317" cy="561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5476874" y="1246376"/>
            <a:ext cx="4733925" cy="4874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19775" y="1541993"/>
            <a:ext cx="952500" cy="378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0599" y="2215810"/>
            <a:ext cx="3657601" cy="1737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7129461" y="1690254"/>
            <a:ext cx="2505075" cy="1606929"/>
            <a:chOff x="7129461" y="1690254"/>
            <a:chExt cx="2505075" cy="1606929"/>
          </a:xfrm>
        </p:grpSpPr>
        <p:sp>
          <p:nvSpPr>
            <p:cNvPr id="14" name="矩形 13"/>
            <p:cNvSpPr/>
            <p:nvPr/>
          </p:nvSpPr>
          <p:spPr>
            <a:xfrm>
              <a:off x="7129461" y="1690254"/>
              <a:ext cx="2505075" cy="160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634412" y="1880755"/>
              <a:ext cx="600075" cy="55581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243762" y="2463460"/>
              <a:ext cx="1214438" cy="55581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err="1" smtClean="0"/>
                <a:t>Receptionlist</a:t>
              </a:r>
              <a:endParaRPr kumimoji="1" lang="zh-CN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43762" y="1880755"/>
              <a:ext cx="952500" cy="30720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1200" dirty="0" smtClean="0">
                  <a:solidFill>
                    <a:srgbClr val="FFFF00"/>
                  </a:solidFill>
                </a:rPr>
                <a:t>Member-1</a:t>
              </a:r>
              <a:endParaRPr lang="zh-CN" altLang="en-US" sz="1200" dirty="0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29461" y="3806636"/>
            <a:ext cx="2505075" cy="1606929"/>
            <a:chOff x="7129461" y="1531694"/>
            <a:chExt cx="2505075" cy="1606929"/>
          </a:xfrm>
        </p:grpSpPr>
        <p:sp>
          <p:nvSpPr>
            <p:cNvPr id="46" name="矩形 45"/>
            <p:cNvSpPr/>
            <p:nvPr/>
          </p:nvSpPr>
          <p:spPr>
            <a:xfrm>
              <a:off x="7129461" y="1531694"/>
              <a:ext cx="2505075" cy="160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634412" y="1880755"/>
              <a:ext cx="600075" cy="55581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243762" y="2463460"/>
              <a:ext cx="1214438" cy="55581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err="1" smtClean="0"/>
                <a:t>Receptionlist</a:t>
              </a:r>
              <a:endParaRPr kumimoji="1" lang="zh-CN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43762" y="1880755"/>
              <a:ext cx="952500" cy="30720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1200" dirty="0" smtClean="0">
                  <a:solidFill>
                    <a:srgbClr val="FFFF00"/>
                  </a:solidFill>
                </a:rPr>
                <a:t>Member-2</a:t>
              </a:r>
              <a:endParaRPr lang="zh-CN" altLang="en-US" sz="1200" dirty="0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104899" y="2274017"/>
            <a:ext cx="1495425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Other </a:t>
            </a:r>
            <a:r>
              <a:rPr lang="en-US" altLang="zh-CN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ActroSystem</a:t>
            </a:r>
            <a:endParaRPr lang="zh-CN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385887" y="2828925"/>
            <a:ext cx="600075" cy="5558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062287" y="2828925"/>
            <a:ext cx="1214438" cy="5558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/>
              <a:t>Cluster Client</a:t>
            </a:r>
            <a:endParaRPr kumimoji="1" lang="zh-CN" altLang="en-US" sz="800" dirty="0"/>
          </a:p>
        </p:txBody>
      </p:sp>
      <p:cxnSp>
        <p:nvCxnSpPr>
          <p:cNvPr id="54" name="直接箭头连接符 53"/>
          <p:cNvCxnSpPr>
            <a:stCxn id="51" idx="6"/>
            <a:endCxn id="53" idx="2"/>
          </p:cNvCxnSpPr>
          <p:nvPr/>
        </p:nvCxnSpPr>
        <p:spPr>
          <a:xfrm>
            <a:off x="1985962" y="3106833"/>
            <a:ext cx="10763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24" idx="2"/>
          </p:cNvCxnSpPr>
          <p:nvPr/>
        </p:nvCxnSpPr>
        <p:spPr>
          <a:xfrm flipV="1">
            <a:off x="4276726" y="2741368"/>
            <a:ext cx="2967036" cy="36546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4" idx="7"/>
            <a:endCxn id="21" idx="3"/>
          </p:cNvCxnSpPr>
          <p:nvPr/>
        </p:nvCxnSpPr>
        <p:spPr>
          <a:xfrm flipV="1">
            <a:off x="8280350" y="2355173"/>
            <a:ext cx="441941" cy="1896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Cluster </a:t>
            </a:r>
            <a:r>
              <a:rPr lang="en-US" altLang="zh-CN" dirty="0" err="1" smtClean="0"/>
              <a:t>Sharding</a:t>
            </a:r>
            <a:endParaRPr lang="en-US" altLang="zh-CN" dirty="0" smtClean="0"/>
          </a:p>
        </p:txBody>
      </p:sp>
      <p:sp>
        <p:nvSpPr>
          <p:cNvPr id="23" name="文本占位符 3"/>
          <p:cNvSpPr txBox="1">
            <a:spLocks/>
          </p:cNvSpPr>
          <p:nvPr/>
        </p:nvSpPr>
        <p:spPr>
          <a:xfrm>
            <a:off x="836157" y="1406338"/>
            <a:ext cx="9450843" cy="841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集群分片使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对象能够按照一定策略均匀的分布在集群中的各个物理节点上，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每个节点相等于一个分片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25" name="文本占位符 3"/>
          <p:cNvSpPr txBox="1">
            <a:spLocks/>
          </p:cNvSpPr>
          <p:nvPr/>
        </p:nvSpPr>
        <p:spPr>
          <a:xfrm>
            <a:off x="1377634" y="2628899"/>
            <a:ext cx="8909366" cy="2009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/>
              <a:t>ShardCoordinator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整个集群一个，管理分布在各个节点的</a:t>
            </a:r>
            <a:r>
              <a:rPr lang="en-US" altLang="zh-CN" sz="2000" dirty="0" err="1" smtClean="0"/>
              <a:t>ShardRegion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ShardRegion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 集群中每个节点一个，管理当前节点的</a:t>
            </a:r>
            <a:r>
              <a:rPr lang="en-US" altLang="zh-CN" sz="2000" dirty="0" smtClean="0"/>
              <a:t>Shard</a:t>
            </a:r>
            <a:r>
              <a:rPr lang="en-US" altLang="zh-CN" sz="2000" dirty="0" smtClean="0"/>
              <a:t> </a:t>
            </a:r>
            <a:endParaRPr lang="en-US" altLang="zh-CN" sz="2000" dirty="0" smtClean="0"/>
          </a:p>
          <a:p>
            <a:r>
              <a:rPr lang="en-US" altLang="zh-CN" sz="2000" dirty="0" smtClean="0"/>
              <a:t>Shard </a:t>
            </a:r>
            <a:r>
              <a:rPr lang="zh-CN" altLang="en-US" sz="2000" dirty="0" smtClean="0"/>
              <a:t>每个</a:t>
            </a:r>
            <a:r>
              <a:rPr lang="en-US" altLang="zh-CN" sz="2000" dirty="0" err="1" smtClean="0"/>
              <a:t>ShardRegion</a:t>
            </a:r>
            <a:r>
              <a:rPr lang="zh-CN" altLang="en-US" sz="2000" dirty="0" smtClean="0"/>
              <a:t>中多个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由</a:t>
            </a:r>
            <a:r>
              <a:rPr lang="en-US" altLang="zh-CN" sz="2000" dirty="0" smtClean="0"/>
              <a:t>shard identifier </a:t>
            </a:r>
            <a:r>
              <a:rPr lang="zh-CN" altLang="en-US" sz="2000" dirty="0" smtClean="0"/>
              <a:t>唯一标识，管理</a:t>
            </a:r>
            <a:r>
              <a:rPr lang="en-US" altLang="zh-CN" sz="2000" dirty="0" smtClean="0"/>
              <a:t>Entity </a:t>
            </a:r>
            <a:endParaRPr lang="en-US" altLang="zh-CN" sz="2000" dirty="0" smtClean="0"/>
          </a:p>
          <a:p>
            <a:r>
              <a:rPr lang="en-US" altLang="zh-CN" sz="2000" dirty="0" smtClean="0"/>
              <a:t>Entity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集群</a:t>
            </a:r>
            <a:r>
              <a:rPr lang="zh-CN" altLang="en-US" sz="2000" dirty="0" smtClean="0"/>
              <a:t>分片中的最小单位，代表某个</a:t>
            </a:r>
            <a:r>
              <a:rPr lang="en-US" altLang="zh-CN" sz="2000" dirty="0" smtClean="0"/>
              <a:t>Actor,  </a:t>
            </a:r>
            <a:r>
              <a:rPr lang="zh-CN" altLang="en-US" sz="2000" dirty="0" smtClean="0"/>
              <a:t>由</a:t>
            </a:r>
            <a:r>
              <a:rPr lang="en-US" altLang="zh-CN" sz="2000" dirty="0" smtClean="0"/>
              <a:t>entity identifier  </a:t>
            </a:r>
            <a:r>
              <a:rPr lang="zh-CN" altLang="en-US" sz="2000" dirty="0" smtClean="0"/>
              <a:t>唯一标识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619125" y="981075"/>
            <a:ext cx="11353800" cy="5257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Cluster </a:t>
            </a:r>
            <a:r>
              <a:rPr lang="en-US" altLang="zh-CN" dirty="0" err="1" smtClean="0"/>
              <a:t>Sharding</a:t>
            </a:r>
            <a:endParaRPr lang="en-US" altLang="zh-CN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881063" y="1108746"/>
            <a:ext cx="3967163" cy="4479542"/>
            <a:chOff x="814387" y="625858"/>
            <a:chExt cx="3967163" cy="4479542"/>
          </a:xfrm>
        </p:grpSpPr>
        <p:sp>
          <p:nvSpPr>
            <p:cNvPr id="5" name="矩形 4"/>
            <p:cNvSpPr/>
            <p:nvPr/>
          </p:nvSpPr>
          <p:spPr>
            <a:xfrm>
              <a:off x="1314450" y="1524000"/>
              <a:ext cx="3467100" cy="3581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6375" y="1714500"/>
              <a:ext cx="1000126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Member-1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547813" y="2162175"/>
              <a:ext cx="2747962" cy="2514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6501" y="2405103"/>
              <a:ext cx="1000126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err="1" smtClean="0"/>
                <a:t>ShardRegion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66900" y="2828925"/>
              <a:ext cx="2085975" cy="159067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7951" y="2955110"/>
              <a:ext cx="581024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/>
                <a:t>Shard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009776" y="3400425"/>
              <a:ext cx="638175" cy="4000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smtClean="0"/>
                <a:t>Entry</a:t>
              </a:r>
              <a:endParaRPr kumimoji="1" lang="zh-CN" altLang="en-US" sz="8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909887" y="3400425"/>
              <a:ext cx="638175" cy="4000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smtClean="0"/>
                <a:t>Entry</a:t>
              </a:r>
              <a:endParaRPr kumimoji="1" lang="zh-CN" altLang="en-US" sz="8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76501" y="3800475"/>
              <a:ext cx="638175" cy="4000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smtClean="0"/>
                <a:t>Entry</a:t>
              </a:r>
              <a:endParaRPr kumimoji="1" lang="zh-CN" altLang="en-US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4387" y="625858"/>
              <a:ext cx="1000126" cy="414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Cluster</a:t>
              </a:r>
              <a:endPara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67538" y="2006888"/>
            <a:ext cx="3467100" cy="3581400"/>
            <a:chOff x="1314450" y="1524000"/>
            <a:chExt cx="3467100" cy="3581400"/>
          </a:xfrm>
        </p:grpSpPr>
        <p:sp>
          <p:nvSpPr>
            <p:cNvPr id="21" name="矩形 20"/>
            <p:cNvSpPr/>
            <p:nvPr/>
          </p:nvSpPr>
          <p:spPr>
            <a:xfrm>
              <a:off x="1314450" y="1524000"/>
              <a:ext cx="3467100" cy="3581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6375" y="1714500"/>
              <a:ext cx="1000126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Member-2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547813" y="2162175"/>
              <a:ext cx="2747962" cy="2514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6501" y="2405103"/>
              <a:ext cx="1000126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err="1" smtClean="0"/>
                <a:t>ShardRegion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66900" y="2828925"/>
              <a:ext cx="2085975" cy="159067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7951" y="2955110"/>
              <a:ext cx="581024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/>
                <a:t>Shard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009776" y="3400425"/>
              <a:ext cx="638175" cy="4000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smtClean="0"/>
                <a:t>Entry</a:t>
              </a:r>
              <a:endParaRPr kumimoji="1" lang="zh-CN" altLang="en-US" sz="8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2909887" y="3400425"/>
              <a:ext cx="638175" cy="4000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smtClean="0"/>
                <a:t>Entry</a:t>
              </a:r>
              <a:endParaRPr kumimoji="1" lang="zh-CN" altLang="en-US" sz="8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2476501" y="3800475"/>
              <a:ext cx="638175" cy="4000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smtClean="0"/>
                <a:t>Entry</a:t>
              </a:r>
              <a:endParaRPr kumimoji="1" lang="zh-CN" altLang="en-US" sz="800" dirty="0"/>
            </a:p>
          </p:txBody>
        </p:sp>
      </p:grpSp>
      <p:sp>
        <p:nvSpPr>
          <p:cNvPr id="32" name="椭圆 31"/>
          <p:cNvSpPr/>
          <p:nvPr/>
        </p:nvSpPr>
        <p:spPr>
          <a:xfrm>
            <a:off x="4848226" y="1254940"/>
            <a:ext cx="2024063" cy="7519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ShardCoordinator</a:t>
            </a:r>
            <a:endParaRPr kumimoji="1" lang="zh-CN" altLang="en-US" sz="1200" dirty="0"/>
          </a:p>
        </p:txBody>
      </p:sp>
      <p:cxnSp>
        <p:nvCxnSpPr>
          <p:cNvPr id="42" name="曲线连接符 41"/>
          <p:cNvCxnSpPr>
            <a:endCxn id="9" idx="0"/>
          </p:cNvCxnSpPr>
          <p:nvPr/>
        </p:nvCxnSpPr>
        <p:spPr>
          <a:xfrm rot="10800000" flipV="1">
            <a:off x="2988470" y="1630913"/>
            <a:ext cx="1914834" cy="1014149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1"/>
          <p:cNvCxnSpPr>
            <a:stCxn id="24" idx="0"/>
          </p:cNvCxnSpPr>
          <p:nvPr/>
        </p:nvCxnSpPr>
        <p:spPr>
          <a:xfrm rot="16200000" flipV="1">
            <a:off x="7216511" y="1286691"/>
            <a:ext cx="1014151" cy="1702593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Cluster </a:t>
            </a:r>
            <a:r>
              <a:rPr lang="en-US" altLang="zh-CN" dirty="0" err="1" smtClean="0"/>
              <a:t>Sharding</a:t>
            </a:r>
            <a:endParaRPr lang="en-US" altLang="zh-CN" dirty="0" smtClean="0"/>
          </a:p>
        </p:txBody>
      </p:sp>
      <p:sp>
        <p:nvSpPr>
          <p:cNvPr id="47" name="文本占位符 3"/>
          <p:cNvSpPr txBox="1">
            <a:spLocks/>
          </p:cNvSpPr>
          <p:nvPr/>
        </p:nvSpPr>
        <p:spPr>
          <a:xfrm>
            <a:off x="836157" y="1406338"/>
            <a:ext cx="9450843" cy="1165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集群分片中的</a:t>
            </a:r>
            <a:r>
              <a:rPr lang="en-US" altLang="zh-CN" sz="2000" dirty="0" smtClean="0"/>
              <a:t>Shard</a:t>
            </a:r>
            <a:r>
              <a:rPr lang="zh-CN" altLang="en-US" sz="2000" dirty="0" smtClean="0"/>
              <a:t>及其</a:t>
            </a:r>
            <a:r>
              <a:rPr lang="en-US" altLang="zh-CN" sz="2000" dirty="0" smtClean="0"/>
              <a:t>Entity</a:t>
            </a:r>
            <a:r>
              <a:rPr lang="zh-CN" altLang="en-US" sz="2000" dirty="0" smtClean="0"/>
              <a:t>的具体位置对业务都是不可见的，最初集群分片中不含有任何</a:t>
            </a:r>
            <a:r>
              <a:rPr lang="en-US" altLang="zh-CN" sz="2000" dirty="0" smtClean="0"/>
              <a:t>Entity,  </a:t>
            </a:r>
            <a:r>
              <a:rPr lang="zh-CN" altLang="en-US" sz="2000" dirty="0" smtClean="0"/>
              <a:t>业务通过向</a:t>
            </a:r>
            <a:r>
              <a:rPr lang="en-US" altLang="zh-CN" sz="2000" dirty="0" err="1" smtClean="0"/>
              <a:t>ShardRegion</a:t>
            </a:r>
            <a:r>
              <a:rPr lang="zh-CN" altLang="en-US" sz="2000" dirty="0" smtClean="0"/>
              <a:t>发送消息，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ShardRegion</a:t>
            </a:r>
            <a:r>
              <a:rPr lang="zh-CN" altLang="en-US" sz="2000" dirty="0" smtClean="0"/>
              <a:t>根据消息解析出</a:t>
            </a:r>
            <a:r>
              <a:rPr lang="en-US" altLang="zh-CN" sz="2000" dirty="0" smtClean="0"/>
              <a:t>shard </a:t>
            </a:r>
            <a:r>
              <a:rPr lang="en-US" altLang="zh-CN" sz="2000" dirty="0" smtClean="0"/>
              <a:t>identifier</a:t>
            </a:r>
            <a:r>
              <a:rPr lang="zh-CN" altLang="en-US" sz="2000" dirty="0" smtClean="0"/>
              <a:t>及其</a:t>
            </a:r>
            <a:r>
              <a:rPr lang="en-US" altLang="zh-CN" sz="2000" dirty="0" smtClean="0"/>
              <a:t>entity </a:t>
            </a:r>
            <a:r>
              <a:rPr lang="en-US" altLang="zh-CN" sz="2000" dirty="0" smtClean="0"/>
              <a:t>identifier</a:t>
            </a:r>
            <a:r>
              <a:rPr lang="zh-CN" altLang="en-US" sz="2000" dirty="0" smtClean="0"/>
              <a:t>，然后在正确的分片上创建该</a:t>
            </a:r>
            <a:r>
              <a:rPr lang="en-US" altLang="zh-CN" sz="2000" dirty="0" smtClean="0"/>
              <a:t>Entity, </a:t>
            </a:r>
            <a:r>
              <a:rPr lang="zh-CN" altLang="en-US" sz="2000" dirty="0" smtClean="0"/>
              <a:t>最终消息由</a:t>
            </a:r>
            <a:r>
              <a:rPr lang="en-US" altLang="zh-CN" sz="2000" dirty="0" err="1" smtClean="0"/>
              <a:t>ShardRegion</a:t>
            </a:r>
            <a:r>
              <a:rPr lang="zh-CN" altLang="en-US" sz="2000" dirty="0" smtClean="0"/>
              <a:t>转发到该</a:t>
            </a:r>
            <a:r>
              <a:rPr lang="en-US" altLang="zh-CN" sz="2000" dirty="0" smtClean="0"/>
              <a:t>Entity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914413" y="2911236"/>
            <a:ext cx="6760360" cy="3581400"/>
            <a:chOff x="-728655" y="1524000"/>
            <a:chExt cx="6760360" cy="3581400"/>
          </a:xfrm>
        </p:grpSpPr>
        <p:sp>
          <p:nvSpPr>
            <p:cNvPr id="61" name="矩形 60"/>
            <p:cNvSpPr/>
            <p:nvPr/>
          </p:nvSpPr>
          <p:spPr>
            <a:xfrm>
              <a:off x="1314450" y="1524000"/>
              <a:ext cx="3467100" cy="3581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6375" y="1714500"/>
              <a:ext cx="1000126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CN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Member-1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547813" y="2162175"/>
              <a:ext cx="2747962" cy="2514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76500" y="2405103"/>
              <a:ext cx="1157294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/>
                <a:t>ShardRegion</a:t>
              </a:r>
              <a:r>
                <a:rPr lang="en-US" altLang="zh-CN" sz="1000" b="1" dirty="0" smtClean="0"/>
                <a:t>-</a:t>
              </a:r>
              <a:r>
                <a:rPr lang="en-US" altLang="zh-CN" sz="1000" b="1" dirty="0" smtClean="0"/>
                <a:t>1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866900" y="2828925"/>
              <a:ext cx="2085975" cy="159067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76501" y="2955110"/>
              <a:ext cx="752474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/>
                <a:t>Shard-1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009776" y="3400425"/>
              <a:ext cx="638175" cy="4000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smtClean="0"/>
                <a:t>Entry</a:t>
              </a:r>
              <a:endParaRPr kumimoji="1" lang="zh-CN" altLang="en-US" sz="800" dirty="0"/>
            </a:p>
          </p:txBody>
        </p:sp>
        <p:sp>
          <p:nvSpPr>
            <p:cNvPr id="68" name="椭圆 67"/>
            <p:cNvSpPr/>
            <p:nvPr/>
          </p:nvSpPr>
          <p:spPr>
            <a:xfrm>
              <a:off x="2909887" y="3400425"/>
              <a:ext cx="638175" cy="4000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smtClean="0"/>
                <a:t>Entry</a:t>
              </a:r>
              <a:endParaRPr kumimoji="1" lang="zh-CN" altLang="en-US" sz="800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2476501" y="3800475"/>
              <a:ext cx="638175" cy="4000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 smtClean="0"/>
                <a:t>Entry</a:t>
              </a:r>
              <a:endParaRPr kumimoji="1" lang="zh-CN" altLang="en-US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123824" y="2336594"/>
              <a:ext cx="833431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Send:M1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48164" y="2112715"/>
              <a:ext cx="1228725" cy="2523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Where is the S1 ?</a:t>
              </a:r>
              <a:endParaRPr lang="zh-CN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728655" y="2336594"/>
              <a:ext cx="604831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33794" y="2162175"/>
              <a:ext cx="319081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12624" y="2697491"/>
              <a:ext cx="319081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95775" y="2716535"/>
              <a:ext cx="1228725" cy="23564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S1 in ShardRegin-1</a:t>
              </a:r>
              <a:endParaRPr lang="zh-CN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476500" y="2716535"/>
              <a:ext cx="319081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7951" y="3316147"/>
              <a:ext cx="319081" cy="2714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70" name="椭圆 69"/>
          <p:cNvSpPr/>
          <p:nvPr/>
        </p:nvSpPr>
        <p:spPr>
          <a:xfrm>
            <a:off x="7515233" y="3590398"/>
            <a:ext cx="2024063" cy="7519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ShardCoordinator</a:t>
            </a:r>
            <a:endParaRPr kumimoji="1" lang="zh-CN" altLang="en-US" sz="12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81686" y="4063760"/>
            <a:ext cx="315481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5119695" y="3859541"/>
            <a:ext cx="271938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形标注 78"/>
          <p:cNvSpPr/>
          <p:nvPr/>
        </p:nvSpPr>
        <p:spPr>
          <a:xfrm>
            <a:off x="4052892" y="3271878"/>
            <a:ext cx="1000125" cy="520461"/>
          </a:xfrm>
          <a:prstGeom prst="wedgeEllipseCallo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M1-&gt; S1</a:t>
            </a:r>
            <a:endParaRPr kumimoji="1" lang="zh-CN" altLang="en-US" sz="1000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5119695" y="4063760"/>
            <a:ext cx="27193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6" idx="1"/>
          </p:cNvCxnSpPr>
          <p:nvPr/>
        </p:nvCxnSpPr>
        <p:spPr>
          <a:xfrm flipH="1">
            <a:off x="4119569" y="4103771"/>
            <a:ext cx="433386" cy="37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4119569" y="4600518"/>
            <a:ext cx="433386" cy="37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22756" y="2724150"/>
            <a:ext cx="5927388" cy="1357674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技术特点</a:t>
            </a:r>
            <a:endParaRPr lang="en-US" altLang="zh-CN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017801" y="1181696"/>
            <a:ext cx="5087724" cy="3994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err="1" smtClean="0"/>
              <a:t>Akka</a:t>
            </a:r>
            <a:r>
              <a:rPr lang="zh-CN" altLang="en-US" sz="2400" dirty="0" smtClean="0"/>
              <a:t>框架主要具有以下特点</a:t>
            </a:r>
            <a:endParaRPr lang="en-US" altLang="zh-CN" sz="24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491934" y="1809750"/>
            <a:ext cx="3127691" cy="181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基于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模型</a:t>
            </a:r>
            <a:endParaRPr lang="en-US" altLang="zh-CN" sz="2000" dirty="0" smtClean="0"/>
          </a:p>
          <a:p>
            <a:r>
              <a:rPr lang="zh-CN" altLang="en-US" sz="2000" dirty="0" smtClean="0"/>
              <a:t>容错</a:t>
            </a:r>
            <a:endParaRPr lang="en-US" altLang="zh-CN" sz="2000" dirty="0" smtClean="0"/>
          </a:p>
          <a:p>
            <a:r>
              <a:rPr lang="zh-CN" altLang="en-US" sz="2000" dirty="0" smtClean="0"/>
              <a:t>位置透明</a:t>
            </a:r>
            <a:endParaRPr lang="en-US" altLang="zh-CN" sz="2000" dirty="0" smtClean="0"/>
          </a:p>
          <a:p>
            <a:r>
              <a:rPr lang="zh-CN" altLang="en-US" sz="2000" dirty="0" smtClean="0"/>
              <a:t>持久化</a:t>
            </a:r>
            <a:endParaRPr lang="en-US" altLang="zh-CN" sz="20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566956" y="2476500"/>
            <a:ext cx="3310594" cy="732453"/>
          </a:xfrm>
        </p:spPr>
        <p:txBody>
          <a:bodyPr/>
          <a:lstStyle/>
          <a:p>
            <a:r>
              <a:rPr lang="en-US" altLang="zh-CN" dirty="0" smtClean="0"/>
              <a:t>Actor </a:t>
            </a:r>
            <a:r>
              <a:rPr lang="zh-CN" altLang="en-US" dirty="0" smtClean="0"/>
              <a:t>模型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Actor </a:t>
            </a:r>
            <a:r>
              <a:rPr lang="zh-CN" altLang="en-US" dirty="0" smtClean="0"/>
              <a:t>模型</a:t>
            </a:r>
            <a:endParaRPr lang="en-US" altLang="zh-CN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034734" y="981075"/>
            <a:ext cx="8737916" cy="468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Akka</a:t>
            </a:r>
            <a:r>
              <a:rPr lang="zh-CN" altLang="en-US" sz="2000" dirty="0" smtClean="0"/>
              <a:t>框架中</a:t>
            </a:r>
            <a:r>
              <a:rPr lang="zh-CN" altLang="en-US" sz="2000" dirty="0" smtClean="0">
                <a:solidFill>
                  <a:srgbClr val="FF0000"/>
                </a:solidFill>
              </a:rPr>
              <a:t>代码组织</a:t>
            </a:r>
            <a:r>
              <a:rPr lang="zh-CN" altLang="en-US" sz="2000" dirty="0" smtClean="0"/>
              <a:t>的轻量级的单元实体就是</a:t>
            </a:r>
            <a:r>
              <a:rPr lang="en-US" altLang="zh-CN" sz="2000" dirty="0" smtClean="0"/>
              <a:t>Actor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 Actor</a:t>
            </a:r>
            <a:r>
              <a:rPr lang="zh-CN" altLang="en-US" sz="2000" dirty="0" smtClean="0"/>
              <a:t>是一种不同于传统的进程或者线程的更高级别的抽象的</a:t>
            </a:r>
            <a:r>
              <a:rPr lang="zh-CN" altLang="en-US" sz="2000" dirty="0" smtClean="0">
                <a:solidFill>
                  <a:srgbClr val="FF0000"/>
                </a:solidFill>
              </a:rPr>
              <a:t>运行实体</a:t>
            </a:r>
            <a:r>
              <a:rPr lang="zh-CN" altLang="en-US" sz="2000" dirty="0" smtClean="0"/>
              <a:t>及其</a:t>
            </a:r>
            <a:r>
              <a:rPr lang="zh-CN" altLang="en-US" sz="2000" dirty="0" smtClean="0">
                <a:solidFill>
                  <a:srgbClr val="FF0000"/>
                </a:solidFill>
              </a:rPr>
              <a:t>调度</a:t>
            </a:r>
            <a:r>
              <a:rPr lang="zh-CN" altLang="en-US" sz="2000" dirty="0" smtClean="0">
                <a:solidFill>
                  <a:srgbClr val="FF0000"/>
                </a:solidFill>
              </a:rPr>
              <a:t>单元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可以把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看成</a:t>
            </a:r>
            <a:r>
              <a:rPr lang="en-US" altLang="zh-CN" sz="2000" dirty="0" smtClean="0"/>
              <a:t>Worker, </a:t>
            </a:r>
            <a:r>
              <a:rPr lang="zh-CN" altLang="en-US" sz="2000" dirty="0" smtClean="0"/>
              <a:t>该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有自己的角色定义和工作内容，</a:t>
            </a:r>
            <a:r>
              <a:rPr lang="zh-CN" altLang="en-US" sz="2000" dirty="0" smtClean="0"/>
              <a:t>可以用于</a:t>
            </a:r>
            <a:r>
              <a:rPr lang="zh-CN" altLang="en-US" sz="2000" dirty="0" smtClean="0"/>
              <a:t>计算，存储</a:t>
            </a:r>
            <a:r>
              <a:rPr lang="zh-CN" altLang="en-US" sz="2000" dirty="0" smtClean="0"/>
              <a:t>或者与其他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进行</a:t>
            </a:r>
            <a:r>
              <a:rPr lang="zh-CN" altLang="en-US" sz="2000" dirty="0" smtClean="0"/>
              <a:t>通信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可以在软件运行过程中动态的按需创建及其释放，不受操作系统线程数目的</a:t>
            </a:r>
            <a:r>
              <a:rPr lang="zh-CN" altLang="en-US" sz="2000" dirty="0" smtClean="0"/>
              <a:t>限制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Actor</a:t>
            </a:r>
            <a:r>
              <a:rPr lang="zh-CN" altLang="en-US" sz="2000" dirty="0" smtClean="0"/>
              <a:t>甚至不受物理节点的限制，可以在当前物理节点上创建一个运行</a:t>
            </a:r>
            <a:r>
              <a:rPr lang="zh-CN" altLang="en-US" sz="2000" dirty="0" smtClean="0"/>
              <a:t>在</a:t>
            </a:r>
            <a:r>
              <a:rPr lang="zh-CN" altLang="en-US" sz="2000" dirty="0" smtClean="0"/>
              <a:t>远端物理节点上的</a:t>
            </a:r>
            <a:r>
              <a:rPr lang="en-US" altLang="zh-CN" sz="2000" dirty="0" smtClean="0"/>
              <a:t>Actor</a:t>
            </a:r>
            <a:endParaRPr lang="en-US" altLang="zh-CN" sz="20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Actor </a:t>
            </a:r>
            <a:r>
              <a:rPr lang="zh-CN" altLang="en-US" dirty="0" smtClean="0"/>
              <a:t>模型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648450" y="1790700"/>
            <a:ext cx="3733800" cy="4429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3750" y="2581275"/>
            <a:ext cx="2876550" cy="438150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MailBox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750" y="3438525"/>
            <a:ext cx="2876550" cy="438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Behavior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43750" y="3943350"/>
            <a:ext cx="2876550" cy="438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State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43750" y="4448175"/>
            <a:ext cx="2876550" cy="438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SupervisorStrategy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43750" y="4972050"/>
            <a:ext cx="2876550" cy="438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Children</a:t>
            </a:r>
            <a:endParaRPr kumimoji="1"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1882748"/>
            <a:ext cx="1162050" cy="5937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Actor</a:t>
            </a:r>
            <a:endParaRPr lang="zh-CN" alt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6406134" y="2638425"/>
            <a:ext cx="484632" cy="32385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云形 15"/>
          <p:cNvSpPr/>
          <p:nvPr/>
        </p:nvSpPr>
        <p:spPr>
          <a:xfrm>
            <a:off x="3933825" y="2143125"/>
            <a:ext cx="1809750" cy="12954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五边形 14"/>
          <p:cNvSpPr/>
          <p:nvPr/>
        </p:nvSpPr>
        <p:spPr>
          <a:xfrm>
            <a:off x="5734050" y="2638425"/>
            <a:ext cx="672084" cy="32385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3449193" y="2638425"/>
            <a:ext cx="484632" cy="32385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2828925" y="2638425"/>
            <a:ext cx="620268" cy="32385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66825" y="2476500"/>
            <a:ext cx="1562100" cy="733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ActroRef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33350" y="2638425"/>
            <a:ext cx="301810" cy="323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23" name="燕尾形 22"/>
          <p:cNvSpPr/>
          <p:nvPr/>
        </p:nvSpPr>
        <p:spPr>
          <a:xfrm>
            <a:off x="857250" y="2638425"/>
            <a:ext cx="409575" cy="32385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435160" y="2638425"/>
            <a:ext cx="422090" cy="32385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267575" y="2638425"/>
            <a:ext cx="301810" cy="323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7696200" y="2638425"/>
            <a:ext cx="301810" cy="323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1" name="文本占位符 3"/>
          <p:cNvSpPr txBox="1">
            <a:spLocks/>
          </p:cNvSpPr>
          <p:nvPr/>
        </p:nvSpPr>
        <p:spPr>
          <a:xfrm>
            <a:off x="836156" y="959850"/>
            <a:ext cx="8755519" cy="708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 dirty="0" smtClean="0"/>
              <a:t>   Actor</a:t>
            </a:r>
            <a:r>
              <a:rPr lang="zh-CN" altLang="en-US" sz="2400" dirty="0" smtClean="0"/>
              <a:t>模型</a:t>
            </a:r>
            <a:r>
              <a:rPr lang="zh-CN" altLang="en-US" sz="2400" dirty="0" smtClean="0">
                <a:solidFill>
                  <a:srgbClr val="FF0000"/>
                </a:solidFill>
              </a:rPr>
              <a:t>完全基于消息驱动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消息发送和接收都完全是</a:t>
            </a:r>
            <a:r>
              <a:rPr lang="zh-CN" altLang="en-US" sz="2400" dirty="0" smtClean="0">
                <a:solidFill>
                  <a:srgbClr val="FF0000"/>
                </a:solidFill>
              </a:rPr>
              <a:t>异步</a:t>
            </a:r>
            <a:r>
              <a:rPr lang="zh-CN" altLang="en-US" sz="2400" dirty="0" smtClean="0"/>
              <a:t>的通过</a:t>
            </a:r>
            <a:r>
              <a:rPr kumimoji="1" lang="en-US" altLang="zh-CN" sz="2400" dirty="0" err="1" smtClean="0"/>
              <a:t>ActroRef</a:t>
            </a:r>
            <a:r>
              <a:rPr kumimoji="1" lang="zh-CN" altLang="en-US" sz="2400" dirty="0" smtClean="0"/>
              <a:t>向</a:t>
            </a:r>
            <a:r>
              <a:rPr kumimoji="1" lang="en-US" altLang="zh-CN" sz="2400" dirty="0" smtClean="0"/>
              <a:t>Actor</a:t>
            </a:r>
            <a:r>
              <a:rPr kumimoji="1" lang="zh-CN" altLang="en-US" sz="2400" dirty="0" smtClean="0"/>
              <a:t>发送消息</a:t>
            </a: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27" name="文本占位符 3"/>
          <p:cNvSpPr txBox="1">
            <a:spLocks/>
          </p:cNvSpPr>
          <p:nvPr/>
        </p:nvSpPr>
        <p:spPr>
          <a:xfrm>
            <a:off x="819850" y="3590925"/>
            <a:ext cx="4914200" cy="181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每个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都有属于自己的唯一邮箱</a:t>
            </a:r>
            <a:endParaRPr lang="en-US" altLang="zh-CN" sz="2000" dirty="0" smtClean="0"/>
          </a:p>
          <a:p>
            <a:r>
              <a:rPr lang="zh-CN" altLang="en-US" sz="2000" dirty="0" smtClean="0"/>
              <a:t>一次仅处理一个消息</a:t>
            </a:r>
            <a:endParaRPr lang="en-US" altLang="zh-CN" sz="2000" dirty="0" smtClean="0"/>
          </a:p>
          <a:p>
            <a:r>
              <a:rPr lang="zh-CN" altLang="en-US" sz="2000" dirty="0" smtClean="0"/>
              <a:t>无共享状态，不需要锁和同步</a:t>
            </a:r>
            <a:endParaRPr lang="en-US" altLang="zh-CN" sz="2000" dirty="0" smtClean="0"/>
          </a:p>
          <a:p>
            <a:r>
              <a:rPr lang="zh-CN" altLang="en-US" sz="2000" dirty="0" smtClean="0"/>
              <a:t>超轻量级，</a:t>
            </a:r>
            <a:r>
              <a:rPr lang="en-US" altLang="zh-CN" sz="2000" dirty="0" smtClean="0"/>
              <a:t>250</a:t>
            </a:r>
            <a:r>
              <a:rPr lang="zh-CN" altLang="en-US" sz="2000" dirty="0" smtClean="0"/>
              <a:t>万个</a:t>
            </a:r>
            <a:r>
              <a:rPr lang="en-US" altLang="zh-CN" sz="2000" dirty="0" smtClean="0"/>
              <a:t>Actor/GB</a:t>
            </a:r>
          </a:p>
          <a:p>
            <a:pPr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Actor </a:t>
            </a:r>
            <a:r>
              <a:rPr lang="zh-CN" altLang="en-US" dirty="0" smtClean="0"/>
              <a:t>模型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836158" y="1052230"/>
            <a:ext cx="8717418" cy="624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 smtClean="0"/>
              <a:t>   业务模块使用过程中根据需要创建自己的</a:t>
            </a:r>
            <a:r>
              <a:rPr lang="en-US" altLang="zh-CN" sz="2400" dirty="0" smtClean="0"/>
              <a:t>Actor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Actor</a:t>
            </a:r>
            <a:r>
              <a:rPr lang="zh-CN" altLang="en-US" sz="2400" dirty="0" smtClean="0"/>
              <a:t>内部只需要重点关注以下内容即可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b="1" dirty="0" smtClean="0">
                <a:hlinkClick r:id="rId2" tooltip="OpenDaylight Controller:MD-SAL:Explained:Modeling Concepts"/>
              </a:rPr>
              <a:t> 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491934" y="2171700"/>
            <a:ext cx="8075399" cy="181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接受哪些类型的消息</a:t>
            </a:r>
            <a:endParaRPr lang="en-US" altLang="zh-CN" sz="2000" dirty="0" smtClean="0"/>
          </a:p>
          <a:p>
            <a:r>
              <a:rPr lang="zh-CN" altLang="en-US" sz="2000" dirty="0" smtClean="0"/>
              <a:t>发送哪些类型的消息</a:t>
            </a:r>
            <a:endParaRPr lang="en-US" altLang="zh-CN" sz="2000" dirty="0" smtClean="0"/>
          </a:p>
          <a:p>
            <a:r>
              <a:rPr lang="zh-CN" altLang="en-US" sz="2000" dirty="0" smtClean="0"/>
              <a:t>处理消息的过程中自身状态是否需要改变</a:t>
            </a:r>
            <a:endParaRPr lang="en-US" altLang="zh-CN" sz="2000" dirty="0" smtClean="0"/>
          </a:p>
          <a:p>
            <a:r>
              <a:rPr lang="zh-CN" altLang="en-US" sz="2000" dirty="0" smtClean="0"/>
              <a:t>对子</a:t>
            </a:r>
            <a:r>
              <a:rPr lang="en-US" altLang="zh-CN" sz="2000" dirty="0" smtClean="0"/>
              <a:t>Actor</a:t>
            </a:r>
            <a:r>
              <a:rPr lang="zh-CN" altLang="en-US" sz="2000" dirty="0" smtClean="0"/>
              <a:t>的监督策略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2736</TotalTime>
  <Words>2039</Words>
  <Application>Microsoft Office PowerPoint</Application>
  <PresentationFormat>自定义</PresentationFormat>
  <Paragraphs>403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模板页面</vt:lpstr>
      <vt:lpstr>OfficePLUS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win7</cp:lastModifiedBy>
  <cp:revision>566</cp:revision>
  <dcterms:created xsi:type="dcterms:W3CDTF">2015-08-18T02:51:41Z</dcterms:created>
  <dcterms:modified xsi:type="dcterms:W3CDTF">2016-11-03T13:03:23Z</dcterms:modified>
  <cp:category/>
</cp:coreProperties>
</file>