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66" r:id="rId2"/>
    <p:sldId id="268" r:id="rId3"/>
  </p:sldIdLst>
  <p:sldSz cx="30275213" cy="42803763"/>
  <p:notesSz cx="6858000" cy="9144000"/>
  <p:defaultTextStyle>
    <a:defPPr>
      <a:defRPr lang="ko-KR"/>
    </a:defPPr>
    <a:lvl1pPr marL="0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0"/>
    <p:restoredTop sz="94915"/>
  </p:normalViewPr>
  <p:slideViewPr>
    <p:cSldViewPr snapToGrid="0">
      <p:cViewPr>
        <p:scale>
          <a:sx n="32" d="100"/>
          <a:sy n="32" d="100"/>
        </p:scale>
        <p:origin x="728" y="-383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9F9BD-5BB7-4744-A88F-72B0D0F3EE64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862F3-EE40-F747-BD29-9D2A7E922D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885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B37EA-63FC-0161-3155-E2F44BB4D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45AD691-C10A-087F-2D0D-E7900303F0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2CBB515-7194-B1A6-CD2A-8461EC008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9F9A44-C348-FD73-7C2C-F47AC8167A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72B5B1-9C67-994A-B2D7-CD5EA4EAAC80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245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DF343-0924-EC50-11A8-D787DFC0A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12F81A4-427D-8B28-26B6-C40FA5957D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703D46-BFBD-7EAB-616B-2A7598807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ADF219-53B2-A782-9731-9348C8EB20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72B5B1-9C67-994A-B2D7-CD5EA4EAAC80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255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935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345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98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50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82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996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204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392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664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70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254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933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EA2073-E7B3-5043-9DED-355B964B2324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706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jpe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12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36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3.png"/><Relationship Id="rId40" Type="http://schemas.openxmlformats.org/officeDocument/2006/relationships/image" Target="../media/image34.png"/><Relationship Id="rId45" Type="http://schemas.openxmlformats.org/officeDocument/2006/relationships/image" Target="../media/image41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hyperlink" Target="https://doi.org/10.1063%2F1.1672702" TargetMode="External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7.jpe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hyperlink" Target="https://en.wikipedia.org/wiki/Doi_(identifier)" TargetMode="External"/><Relationship Id="rId43" Type="http://schemas.openxmlformats.org/officeDocument/2006/relationships/image" Target="../media/image37.png"/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11.png"/><Relationship Id="rId20" Type="http://schemas.openxmlformats.org/officeDocument/2006/relationships/image" Target="../media/image18.png"/><Relationship Id="rId41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jpeg"/><Relationship Id="rId18" Type="http://schemas.openxmlformats.org/officeDocument/2006/relationships/image" Target="../media/image51.png"/><Relationship Id="rId26" Type="http://schemas.openxmlformats.org/officeDocument/2006/relationships/image" Target="../media/image59.png"/><Relationship Id="rId39" Type="http://schemas.openxmlformats.org/officeDocument/2006/relationships/image" Target="../media/image12.png"/><Relationship Id="rId21" Type="http://schemas.openxmlformats.org/officeDocument/2006/relationships/image" Target="../media/image54.png"/><Relationship Id="rId34" Type="http://schemas.openxmlformats.org/officeDocument/2006/relationships/image" Target="../media/image67.png"/><Relationship Id="rId42" Type="http://schemas.openxmlformats.org/officeDocument/2006/relationships/image" Target="../media/image36.png"/><Relationship Id="rId47" Type="http://schemas.openxmlformats.org/officeDocument/2006/relationships/image" Target="../media/image39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9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5.png"/><Relationship Id="rId24" Type="http://schemas.openxmlformats.org/officeDocument/2006/relationships/image" Target="../media/image57.png"/><Relationship Id="rId32" Type="http://schemas.openxmlformats.org/officeDocument/2006/relationships/image" Target="../media/image65.png"/><Relationship Id="rId37" Type="http://schemas.openxmlformats.org/officeDocument/2006/relationships/image" Target="../media/image68.png"/><Relationship Id="rId40" Type="http://schemas.openxmlformats.org/officeDocument/2006/relationships/image" Target="../media/image34.png"/><Relationship Id="rId45" Type="http://schemas.openxmlformats.org/officeDocument/2006/relationships/image" Target="../media/image69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28" Type="http://schemas.openxmlformats.org/officeDocument/2006/relationships/image" Target="../media/image61.png"/><Relationship Id="rId36" Type="http://schemas.openxmlformats.org/officeDocument/2006/relationships/hyperlink" Target="https://doi.org/10.1063%2F1.1672702" TargetMode="External"/><Relationship Id="rId10" Type="http://schemas.openxmlformats.org/officeDocument/2006/relationships/image" Target="../media/image44.png"/><Relationship Id="rId19" Type="http://schemas.openxmlformats.org/officeDocument/2006/relationships/image" Target="../media/image52.png"/><Relationship Id="rId31" Type="http://schemas.openxmlformats.org/officeDocument/2006/relationships/image" Target="../media/image64.png"/><Relationship Id="rId44" Type="http://schemas.openxmlformats.org/officeDocument/2006/relationships/image" Target="../media/image41.png"/><Relationship Id="rId4" Type="http://schemas.openxmlformats.org/officeDocument/2006/relationships/image" Target="../media/image2.png"/><Relationship Id="rId9" Type="http://schemas.openxmlformats.org/officeDocument/2006/relationships/image" Target="../media/image43.png"/><Relationship Id="rId14" Type="http://schemas.openxmlformats.org/officeDocument/2006/relationships/image" Target="../media/image7.jpeg"/><Relationship Id="rId22" Type="http://schemas.openxmlformats.org/officeDocument/2006/relationships/image" Target="../media/image55.png"/><Relationship Id="rId27" Type="http://schemas.openxmlformats.org/officeDocument/2006/relationships/image" Target="../media/image60.png"/><Relationship Id="rId30" Type="http://schemas.openxmlformats.org/officeDocument/2006/relationships/image" Target="../media/image63.png"/><Relationship Id="rId35" Type="http://schemas.openxmlformats.org/officeDocument/2006/relationships/hyperlink" Target="https://en.wikipedia.org/wiki/Doi_(identifier)" TargetMode="External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8" Type="http://schemas.openxmlformats.org/officeDocument/2006/relationships/image" Target="../media/image5.jpg"/><Relationship Id="rId3" Type="http://schemas.openxmlformats.org/officeDocument/2006/relationships/image" Target="../media/image1.jpeg"/><Relationship Id="rId12" Type="http://schemas.openxmlformats.org/officeDocument/2006/relationships/image" Target="../media/image46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33" Type="http://schemas.openxmlformats.org/officeDocument/2006/relationships/image" Target="../media/image66.png"/><Relationship Id="rId38" Type="http://schemas.openxmlformats.org/officeDocument/2006/relationships/image" Target="../media/image11.png"/><Relationship Id="rId46" Type="http://schemas.openxmlformats.org/officeDocument/2006/relationships/image" Target="../media/image380.png"/><Relationship Id="rId20" Type="http://schemas.openxmlformats.org/officeDocument/2006/relationships/image" Target="../media/image53.png"/><Relationship Id="rId41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4A942-F95C-1ECD-1591-09F4414D8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내용 개체 틀 4">
            <a:extLst>
              <a:ext uri="{FF2B5EF4-FFF2-40B4-BE49-F238E27FC236}">
                <a16:creationId xmlns:a16="http://schemas.microsoft.com/office/drawing/2014/main" id="{370953A0-E483-A94D-5B18-11B48895F7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58"/>
          <a:stretch/>
        </p:blipFill>
        <p:spPr>
          <a:xfrm>
            <a:off x="0" y="1342007"/>
            <a:ext cx="30275214" cy="42285154"/>
          </a:xfrm>
          <a:prstGeom prst="rect">
            <a:avLst/>
          </a:prstGeom>
        </p:spPr>
      </p:pic>
      <p:pic>
        <p:nvPicPr>
          <p:cNvPr id="18" name="그림 17" descr="텍스트, 원, 폰트, 로고이(가) 표시된 사진&#10;&#10;자동 생성된 설명">
            <a:extLst>
              <a:ext uri="{FF2B5EF4-FFF2-40B4-BE49-F238E27FC236}">
                <a16:creationId xmlns:a16="http://schemas.microsoft.com/office/drawing/2014/main" id="{499E30B9-2A88-8FAE-5A1F-86C57A3EBE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6156" y="1477638"/>
            <a:ext cx="3217295" cy="3217295"/>
          </a:xfrm>
          <a:prstGeom prst="rect">
            <a:avLst/>
          </a:prstGeom>
        </p:spPr>
      </p:pic>
      <p:sp>
        <p:nvSpPr>
          <p:cNvPr id="22" name="Rectangle 31">
            <a:extLst>
              <a:ext uri="{FF2B5EF4-FFF2-40B4-BE49-F238E27FC236}">
                <a16:creationId xmlns:a16="http://schemas.microsoft.com/office/drawing/2014/main" id="{A04E5A0C-D8BE-3BD4-03D5-C5A1093F739E}"/>
              </a:ext>
            </a:extLst>
          </p:cNvPr>
          <p:cNvSpPr/>
          <p:nvPr/>
        </p:nvSpPr>
        <p:spPr>
          <a:xfrm>
            <a:off x="1113362" y="6525200"/>
            <a:ext cx="28114960" cy="1077445"/>
          </a:xfrm>
          <a:prstGeom prst="rect">
            <a:avLst/>
          </a:prstGeom>
          <a:solidFill>
            <a:srgbClr val="37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    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 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Abstract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10C5B3D-5978-2218-2E5F-712B8E3B2D1A}"/>
              </a:ext>
            </a:extLst>
          </p:cNvPr>
          <p:cNvSpPr/>
          <p:nvPr/>
        </p:nvSpPr>
        <p:spPr>
          <a:xfrm>
            <a:off x="1113361" y="6525200"/>
            <a:ext cx="652014" cy="1077445"/>
          </a:xfrm>
          <a:prstGeom prst="rect">
            <a:avLst/>
          </a:prstGeom>
          <a:solidFill>
            <a:srgbClr val="57BA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6" name="Text Box 189">
            <a:extLst>
              <a:ext uri="{FF2B5EF4-FFF2-40B4-BE49-F238E27FC236}">
                <a16:creationId xmlns:a16="http://schemas.microsoft.com/office/drawing/2014/main" id="{50902442-8279-C77B-E065-C81376BB6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847" y="7744364"/>
            <a:ext cx="28165475" cy="2739560"/>
          </a:xfrm>
          <a:prstGeom prst="rect">
            <a:avLst/>
          </a:prstGeom>
          <a:solidFill>
            <a:srgbClr val="F0F9F7"/>
          </a:solidFill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VQE(Variational Quantum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Eigensolver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는 분자의 바닥 상태의 에너지를 계산하는 양자 컴퓨터 알고리즘으로 신약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배터리 개발 분야 등 신소재 개발분야에 효과적일 것이라 많은 기대를 받는 알고리즘이다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하지만 현재의 양자 컴퓨터는 사용할 수 있는 큐비트의 수가 제한적 이어서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산업에 사용되는 분자에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VQE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를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 적용하는 것은 한계가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본 연구에서는 이를 해결하기 위한 방안으로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FMO/VQE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를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 사용하였다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.FMO( Fragment Molecular Orbital)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방식은 전체 시스템을 작은 조각으로 나누어 처리하는 방식이며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, FMO/VQE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는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VQE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에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 양자 화학의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방법중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 하나인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FMO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방식을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VQE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에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 적용한 방법이다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[1](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Hochel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 Lim et al.)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본 실험에서는 이차 전지의 양극재로 사용되는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LiCoO2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분자의 바닥 상태 에너지를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FMO/VQE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를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 사용하여 계산하였다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이를 통해 기존의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VQE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알고리즘에서 필요했던 큐비트의 개수를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24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개에서 최대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14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개로 줄일 수 있었다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또한 그럼에도 불구하고 기존의 결과와 비슷한 정확도를 얻을 수 있었다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본 연구결과는 개선된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VQE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알고리즘을 이용한다면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배터리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신약개발분야에서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VQE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알고리즘을 적용할 수 있음을 보여준다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.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29" name="Rectangle 31">
            <a:extLst>
              <a:ext uri="{FF2B5EF4-FFF2-40B4-BE49-F238E27FC236}">
                <a16:creationId xmlns:a16="http://schemas.microsoft.com/office/drawing/2014/main" id="{57FBB1E6-C37B-BFEE-D39F-1D160A88BDDA}"/>
              </a:ext>
            </a:extLst>
          </p:cNvPr>
          <p:cNvSpPr/>
          <p:nvPr/>
        </p:nvSpPr>
        <p:spPr>
          <a:xfrm>
            <a:off x="1113361" y="10792100"/>
            <a:ext cx="13324029" cy="891547"/>
          </a:xfrm>
          <a:prstGeom prst="rect">
            <a:avLst/>
          </a:prstGeom>
          <a:solidFill>
            <a:srgbClr val="37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    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Introduction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696DC61-9566-1329-CBD5-CE6B22E6B3E1}"/>
              </a:ext>
            </a:extLst>
          </p:cNvPr>
          <p:cNvSpPr/>
          <p:nvPr/>
        </p:nvSpPr>
        <p:spPr>
          <a:xfrm>
            <a:off x="1113361" y="10792100"/>
            <a:ext cx="311635" cy="891547"/>
          </a:xfrm>
          <a:prstGeom prst="rect">
            <a:avLst/>
          </a:prstGeom>
          <a:solidFill>
            <a:srgbClr val="57BA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1" name="Text Box 189">
            <a:extLst>
              <a:ext uri="{FF2B5EF4-FFF2-40B4-BE49-F238E27FC236}">
                <a16:creationId xmlns:a16="http://schemas.microsoft.com/office/drawing/2014/main" id="{27529610-63D6-5243-EF6B-E549BE7E4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361" y="15802114"/>
            <a:ext cx="13324029" cy="4770885"/>
          </a:xfrm>
          <a:prstGeom prst="rect">
            <a:avLst/>
          </a:prstGeom>
          <a:solidFill>
            <a:srgbClr val="F0F9F7"/>
          </a:solidFill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defTabSz="457200" eaLnBrk="1" latinLnBrk="0" hangingPunct="1">
              <a:lnSpc>
                <a:spcPct val="110000"/>
              </a:lnSpc>
            </a:pPr>
            <a:r>
              <a:rPr lang="ko-KR" altLang="en-US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최근 배터리개발</a:t>
            </a:r>
            <a:r>
              <a:rPr lang="en-US" altLang="ko-KR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신약개발 등의 신소재 개발분야는 매우 빠르게 </a:t>
            </a:r>
            <a:r>
              <a:rPr lang="ko-KR" altLang="en-US" sz="2400" dirty="0" err="1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발전해나가고있다</a:t>
            </a:r>
            <a:r>
              <a:rPr lang="en-US" altLang="ko-KR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 </a:t>
            </a:r>
            <a:r>
              <a:rPr lang="ko-KR" altLang="en-US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이러한 산업의 주된 목표는 새로운 분자를 찾아 그 분자의 특성을 </a:t>
            </a:r>
            <a:r>
              <a:rPr lang="ko-KR" altLang="en-US" sz="2400" dirty="0" err="1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파악하는것이다</a:t>
            </a:r>
            <a:r>
              <a:rPr lang="en-US" altLang="ko-KR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 </a:t>
            </a:r>
            <a:r>
              <a:rPr lang="ko-KR" altLang="en-US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그리고 이런 분자의 특성은 시스템에 관한 슈뢰딩거 방정식을 풀어서 구할 수 있다</a:t>
            </a:r>
            <a:r>
              <a:rPr lang="en-US" altLang="ko-KR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 </a:t>
            </a:r>
            <a:r>
              <a:rPr lang="ko-KR" altLang="en-US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현재 이러한 계산은 고전컴퓨터에 의존하고있다</a:t>
            </a:r>
            <a:r>
              <a:rPr lang="en-US" altLang="ko-KR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 </a:t>
            </a:r>
            <a:r>
              <a:rPr lang="ko-KR" altLang="en-US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하지만</a:t>
            </a:r>
            <a:r>
              <a:rPr lang="en-US" altLang="ko-KR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고전컴퓨터는 분명 그 한계가 있다</a:t>
            </a:r>
            <a:r>
              <a:rPr lang="en-US" altLang="ko-KR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 </a:t>
            </a:r>
            <a:r>
              <a:rPr lang="ko-KR" altLang="en-US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분자에 대한 문제를 </a:t>
            </a:r>
            <a:r>
              <a:rPr lang="ko-KR" altLang="en-US" sz="2400" dirty="0" err="1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해결하는것은</a:t>
            </a:r>
            <a:r>
              <a:rPr lang="ko-KR" altLang="en-US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그 </a:t>
            </a:r>
            <a:r>
              <a:rPr lang="ko-KR" altLang="en-US" sz="2400" dirty="0" err="1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계산복잡도가</a:t>
            </a:r>
            <a:r>
              <a:rPr lang="ko-KR" altLang="en-US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지수적으로 증가하며</a:t>
            </a:r>
            <a:r>
              <a:rPr lang="en-US" altLang="ko-KR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따라서 분자가 더욱 </a:t>
            </a:r>
            <a:r>
              <a:rPr lang="ko-KR" altLang="en-US" sz="2400" dirty="0" err="1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복잡해진다면</a:t>
            </a:r>
            <a:r>
              <a:rPr lang="en-US" altLang="ko-KR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고전컴퓨터만으로는 문제를 유의미한 시간내에 </a:t>
            </a:r>
            <a:r>
              <a:rPr lang="ko-KR" altLang="en-US" sz="2400" dirty="0" err="1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해결하는것이</a:t>
            </a:r>
            <a:r>
              <a:rPr lang="ko-KR" altLang="en-US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2400" dirty="0" err="1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힘들것이다</a:t>
            </a:r>
            <a:r>
              <a:rPr lang="en-US" altLang="ko-KR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 </a:t>
            </a:r>
            <a:r>
              <a:rPr lang="ko-KR" altLang="en-US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하지만 슈뢰딩거 방정식은 결국 고유치 문제로</a:t>
            </a:r>
            <a:r>
              <a:rPr lang="en-US" altLang="ko-KR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이러한 문제는 양자컴퓨터를 이용하면 잘 해결할 수 있다고 </a:t>
            </a:r>
            <a:r>
              <a:rPr lang="ko-KR" altLang="en-US" sz="2400" dirty="0" err="1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알려져있다</a:t>
            </a:r>
            <a:r>
              <a:rPr lang="en-US" altLang="ko-KR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 </a:t>
            </a:r>
            <a:r>
              <a:rPr lang="ko-KR" altLang="en-US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신소재 개발분야의 새로운 지평을 열기위해서는</a:t>
            </a:r>
            <a:r>
              <a:rPr lang="en-US" altLang="ko-KR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저 다양한 분자의 더 빠른 시뮬레이션이 필요하고</a:t>
            </a:r>
            <a:r>
              <a:rPr lang="en-US" altLang="ko-KR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이를 위해서는 새로운 패러다임이 필요하다</a:t>
            </a:r>
            <a:r>
              <a:rPr lang="en-US" altLang="ko-KR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 </a:t>
            </a:r>
            <a:r>
              <a:rPr lang="ko-KR" altLang="en-US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이번 연구에서는 배터리 분야에 사용되는 </a:t>
            </a:r>
            <a:r>
              <a:rPr lang="ko-KR" altLang="en-US" sz="2400" dirty="0" err="1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리튬코발트산화물</a:t>
            </a:r>
            <a:r>
              <a:rPr lang="en-US" altLang="ko-KR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(𝐿𝑖𝐶𝑜𝑂_2 )</a:t>
            </a:r>
            <a:r>
              <a:rPr lang="ko-KR" altLang="en-US" sz="2400" dirty="0" err="1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에</a:t>
            </a:r>
            <a:r>
              <a:rPr lang="ko-KR" altLang="en-US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FMOVQE </a:t>
            </a:r>
            <a:r>
              <a:rPr lang="ko-KR" altLang="en-US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알고리즘을 적용해 </a:t>
            </a:r>
            <a:r>
              <a:rPr lang="en-US" altLang="ko-KR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Ground-State </a:t>
            </a:r>
            <a:r>
              <a:rPr lang="ko-KR" altLang="en-US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에너지를 계산하여</a:t>
            </a:r>
            <a:r>
              <a:rPr lang="en-US" altLang="ko-KR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신소재 개발분야에서의 양자컴퓨터 적용가능성을 보인다</a:t>
            </a:r>
            <a:r>
              <a:rPr lang="en-US" altLang="ko-KR" sz="2400" dirty="0">
                <a:solidFill>
                  <a:prstClr val="black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122">
                <a:extLst>
                  <a:ext uri="{FF2B5EF4-FFF2-40B4-BE49-F238E27FC236}">
                    <a16:creationId xmlns:a16="http://schemas.microsoft.com/office/drawing/2014/main" id="{74C57C7F-52D5-3277-5B05-9EC2CBF78C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38259" y="859806"/>
                <a:ext cx="17004102" cy="3217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73940" tIns="434850" rIns="173940" bIns="434850" anchor="ctr" anchorCtr="0">
                <a:spAutoFit/>
              </a:bodyPr>
              <a:lstStyle>
                <a:lvl1pPr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43894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7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양자컴퓨터를 이용한 </a:t>
                </a:r>
                <a14:m>
                  <m:oMath xmlns:m="http://schemas.openxmlformats.org/officeDocument/2006/math">
                    <m:r>
                      <a:rPr kumimoji="0" lang="en-US" altLang="ko-KR" sz="7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𝑳𝒊𝑪𝒐</m:t>
                    </m:r>
                    <m:sSub>
                      <m:sSubPr>
                        <m:ctrlPr>
                          <a:rPr kumimoji="0" lang="en-US" altLang="ko-KR" sz="7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7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𝑶</m:t>
                        </m:r>
                      </m:e>
                      <m:sub>
                        <m:r>
                          <a:rPr kumimoji="0" lang="en-US" altLang="ko-KR" sz="7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ko-KR" altLang="en-US" sz="7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 화합물의</a:t>
                </a:r>
                <a:endParaRPr kumimoji="0" lang="en-US" altLang="ko-KR" sz="7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  <a:p>
                <a:pPr marL="0" marR="0" lvl="0" indent="0" algn="l" defTabSz="43894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Ground-State Energy </a:t>
                </a:r>
                <a:r>
                  <a:rPr kumimoji="0" lang="ko-KR" altLang="en-US" sz="7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계산</a:t>
                </a:r>
                <a:endParaRPr kumimoji="0" lang="en-US" sz="7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 Box 122">
                <a:extLst>
                  <a:ext uri="{FF2B5EF4-FFF2-40B4-BE49-F238E27FC236}">
                    <a16:creationId xmlns:a16="http://schemas.microsoft.com/office/drawing/2014/main" id="{74C57C7F-52D5-3277-5B05-9EC2CBF78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38259" y="859806"/>
                <a:ext cx="17004102" cy="3217295"/>
              </a:xfrm>
              <a:prstGeom prst="rect">
                <a:avLst/>
              </a:prstGeom>
              <a:blipFill>
                <a:blip r:embed="rId5"/>
                <a:stretch>
                  <a:fillRect l="-2388" r="-672" b="-39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123">
            <a:extLst>
              <a:ext uri="{FF2B5EF4-FFF2-40B4-BE49-F238E27FC236}">
                <a16:creationId xmlns:a16="http://schemas.microsoft.com/office/drawing/2014/main" id="{EC5A00B1-BDF6-B8E2-007E-B8B61C5AC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449" y="3413570"/>
            <a:ext cx="17820603" cy="222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173940" rIns="173940" bIns="173940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4389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John Smith, MD</a:t>
            </a:r>
            <a:r>
              <a:rPr kumimoji="0" lang="en-US" sz="4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; Jane Doe, PhD</a:t>
            </a:r>
            <a:r>
              <a:rPr kumimoji="0" lang="en-US" sz="4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; Frederick Jones, MD, PhD</a:t>
            </a:r>
            <a:r>
              <a:rPr kumimoji="0" lang="en-US" sz="4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1,2</a:t>
            </a:r>
          </a:p>
          <a:p>
            <a:pPr marL="0" marR="0" lvl="0" indent="0" algn="l" defTabSz="4389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University of Affiliation, </a:t>
            </a:r>
            <a:r>
              <a:rPr kumimoji="0" lang="en-US" sz="4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Medical Center of Affiliation</a:t>
            </a:r>
          </a:p>
        </p:txBody>
      </p:sp>
      <p:pic>
        <p:nvPicPr>
          <p:cNvPr id="6" name="그림 5" descr="텍스트, 원, 폰트, 로고이(가) 표시된 사진&#10;&#10;자동 생성된 설명">
            <a:extLst>
              <a:ext uri="{FF2B5EF4-FFF2-40B4-BE49-F238E27FC236}">
                <a16:creationId xmlns:a16="http://schemas.microsoft.com/office/drawing/2014/main" id="{3426DF3B-94F2-95F9-7C5D-39C6A8CA6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565" y="1682676"/>
            <a:ext cx="3217295" cy="3217295"/>
          </a:xfrm>
          <a:prstGeom prst="rect">
            <a:avLst/>
          </a:prstGeom>
        </p:spPr>
      </p:pic>
      <p:sp>
        <p:nvSpPr>
          <p:cNvPr id="7" name="Text Box 180">
            <a:extLst>
              <a:ext uri="{FF2B5EF4-FFF2-40B4-BE49-F238E27FC236}">
                <a16:creationId xmlns:a16="http://schemas.microsoft.com/office/drawing/2014/main" id="{0D4D1542-371D-9739-3FF1-6072B6D58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9051" y="15117009"/>
            <a:ext cx="3884987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4389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Figure 1.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Label in 24pt Calibri.</a:t>
            </a:r>
          </a:p>
        </p:txBody>
      </p:sp>
      <p:sp>
        <p:nvSpPr>
          <p:cNvPr id="8" name="Text Box 181">
            <a:extLst>
              <a:ext uri="{FF2B5EF4-FFF2-40B4-BE49-F238E27FC236}">
                <a16:creationId xmlns:a16="http://schemas.microsoft.com/office/drawing/2014/main" id="{08EF379A-8D85-212F-8D62-6C5209692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7283" y="15090170"/>
            <a:ext cx="3884987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4389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Figure 2.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Label in 24pt Calibri.</a:t>
            </a:r>
          </a:p>
        </p:txBody>
      </p:sp>
      <p:pic>
        <p:nvPicPr>
          <p:cNvPr id="10" name="그림 9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44D2BD9B-2AE6-C323-BC18-AE12DBD4C3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77" y="11950202"/>
            <a:ext cx="7863916" cy="3242958"/>
          </a:xfrm>
          <a:prstGeom prst="rect">
            <a:avLst/>
          </a:prstGeom>
        </p:spPr>
      </p:pic>
      <p:sp>
        <p:nvSpPr>
          <p:cNvPr id="12" name="Rectangle 31">
            <a:extLst>
              <a:ext uri="{FF2B5EF4-FFF2-40B4-BE49-F238E27FC236}">
                <a16:creationId xmlns:a16="http://schemas.microsoft.com/office/drawing/2014/main" id="{4F858E3E-C379-A405-0650-91D4387207F1}"/>
              </a:ext>
            </a:extLst>
          </p:cNvPr>
          <p:cNvSpPr/>
          <p:nvPr/>
        </p:nvSpPr>
        <p:spPr>
          <a:xfrm>
            <a:off x="1068789" y="20965921"/>
            <a:ext cx="13368602" cy="891547"/>
          </a:xfrm>
          <a:prstGeom prst="rect">
            <a:avLst/>
          </a:prstGeom>
          <a:solidFill>
            <a:srgbClr val="37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    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Method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EE78FF-65C6-E1EE-4B65-3697CB4DDC5E}"/>
              </a:ext>
            </a:extLst>
          </p:cNvPr>
          <p:cNvSpPr/>
          <p:nvPr/>
        </p:nvSpPr>
        <p:spPr>
          <a:xfrm>
            <a:off x="1068789" y="20965921"/>
            <a:ext cx="302146" cy="891547"/>
          </a:xfrm>
          <a:prstGeom prst="rect">
            <a:avLst/>
          </a:prstGeom>
          <a:solidFill>
            <a:srgbClr val="57BA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Text Box 191">
            <a:extLst>
              <a:ext uri="{FF2B5EF4-FFF2-40B4-BE49-F238E27FC236}">
                <a16:creationId xmlns:a16="http://schemas.microsoft.com/office/drawing/2014/main" id="{A55B71AA-D97F-467B-956F-3F2F795C4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277" y="21979541"/>
            <a:ext cx="13283636" cy="8045691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◼︎ VQE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(Variational Quantum </a:t>
            </a:r>
            <a:r>
              <a:rPr kumimoji="0" lang="en-US" altLang="ko-KR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Eigensolver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just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BA8B90E-D50A-2403-DD5A-39F930BA5B80}"/>
              </a:ext>
            </a:extLst>
          </p:cNvPr>
          <p:cNvGrpSpPr/>
          <p:nvPr/>
        </p:nvGrpSpPr>
        <p:grpSpPr>
          <a:xfrm>
            <a:off x="1719309" y="23207881"/>
            <a:ext cx="11917572" cy="6540313"/>
            <a:chOff x="2117791" y="15313089"/>
            <a:chExt cx="8436471" cy="6530148"/>
          </a:xfrm>
        </p:grpSpPr>
        <p:pic>
          <p:nvPicPr>
            <p:cNvPr id="20" name="그림 19" descr="라인, 도표, 직사각형, 사각형이(가) 표시된 사진&#10;&#10;자동 생성된 설명">
              <a:extLst>
                <a:ext uri="{FF2B5EF4-FFF2-40B4-BE49-F238E27FC236}">
                  <a16:creationId xmlns:a16="http://schemas.microsoft.com/office/drawing/2014/main" id="{182B475B-738E-C523-1FE1-D3317FE80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0192" y="18074628"/>
              <a:ext cx="5819498" cy="25974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모서리가 둥근 직사각형 22">
                  <a:extLst>
                    <a:ext uri="{FF2B5EF4-FFF2-40B4-BE49-F238E27FC236}">
                      <a16:creationId xmlns:a16="http://schemas.microsoft.com/office/drawing/2014/main" id="{B170776E-3D4D-EF7A-D6AF-A6E44946B348}"/>
                    </a:ext>
                  </a:extLst>
                </p:cNvPr>
                <p:cNvSpPr/>
                <p:nvPr/>
              </p:nvSpPr>
              <p:spPr>
                <a:xfrm>
                  <a:off x="2117791" y="16252235"/>
                  <a:ext cx="3233594" cy="152635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Hamiltonian Transformation to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Pauli operator basis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ko-KR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ko-KR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34" charset="-127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34" charset="-127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34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kumimoji="0" lang="en-US" altLang="ko-KR" sz="18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맑은 고딕" panose="020B0503020000020004" pitchFamily="34" charset="-127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18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맑은 고딕" panose="020B0503020000020004" pitchFamily="34" charset="-127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kumimoji="0" lang="en-US" altLang="ko-KR" sz="18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맑은 고딕" panose="020B0503020000020004" pitchFamily="34" charset="-127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0" lang="en-US" altLang="ko-KR" sz="18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맑은 고딕" panose="020B0503020000020004" pitchFamily="34" charset="-127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18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맑은 고딕" panose="020B0503020000020004" pitchFamily="34" charset="-127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0" lang="en-US" altLang="ko-KR" sz="18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맑은 고딕" panose="020B0503020000020004" pitchFamily="34" charset="-127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kumimoji="0" lang="ko-KR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모서리가 둥근 직사각형 22">
                  <a:extLst>
                    <a:ext uri="{FF2B5EF4-FFF2-40B4-BE49-F238E27FC236}">
                      <a16:creationId xmlns:a16="http://schemas.microsoft.com/office/drawing/2014/main" id="{B170776E-3D4D-EF7A-D6AF-A6E44946B3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7791" y="16252235"/>
                  <a:ext cx="3233594" cy="1526353"/>
                </a:xfrm>
                <a:prstGeom prst="roundRect">
                  <a:avLst/>
                </a:prstGeom>
                <a:blipFill>
                  <a:blip r:embed="rId8"/>
                  <a:stretch>
                    <a:fillRect t="-23577" b="-71545"/>
                  </a:stretch>
                </a:blip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모서리가 둥근 직사각형 26">
                  <a:extLst>
                    <a:ext uri="{FF2B5EF4-FFF2-40B4-BE49-F238E27FC236}">
                      <a16:creationId xmlns:a16="http://schemas.microsoft.com/office/drawing/2014/main" id="{36B41996-8780-D620-9561-84850D7F7BE9}"/>
                    </a:ext>
                  </a:extLst>
                </p:cNvPr>
                <p:cNvSpPr/>
                <p:nvPr/>
              </p:nvSpPr>
              <p:spPr>
                <a:xfrm>
                  <a:off x="5598721" y="16445729"/>
                  <a:ext cx="3521627" cy="133285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Trial State preparation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0" lang="en-US" altLang="ko-KR" sz="1800" b="0" i="0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Ψ</m:t>
                            </m:r>
                          </m:e>
                        </m:d>
                        <m:r>
                          <a:rPr kumimoji="0" lang="en-US" altLang="ko-KR" sz="1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ko-KR" sz="1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kumimoji="0" lang="en-US" altLang="ko-KR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ko-KR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kumimoji="0" lang="en-US" altLang="ko-KR" sz="1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ko-KR" sz="18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18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0" lang="en-US" altLang="ko-KR" sz="18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0" lang="en-US" altLang="ko-KR" sz="1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0" lang="en-US" altLang="ko-KR" sz="1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kumimoji="0" lang="en-US" altLang="ko-KR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ko-KR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kumimoji="0" lang="en-US" altLang="ko-KR" sz="1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kumimoji="0" lang="en-US" altLang="ko-KR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ko-KR" sz="18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18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0" lang="en-US" altLang="ko-KR" sz="18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parameter</m:t>
                          </m:r>
                          <m: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kumimoji="0" lang="en-US" altLang="ko-KR" sz="1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altLang="ko-KR" sz="1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=(</m:t>
                          </m:r>
                          <m:r>
                            <m:rPr>
                              <m:sty m:val="p"/>
                            </m:rP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0" lang="en-US" altLang="ko-KR" sz="1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ko-KR" sz="1800" b="0" i="0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,⋯,</m:t>
                      </m:r>
                      <m:sSub>
                        <m:sSubPr>
                          <m:ctrlPr>
                            <a:rPr kumimoji="0" lang="en-US" altLang="ko-KR" sz="1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ko-KR" sz="1800" b="0" i="0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kumimoji="1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 </a:t>
                  </a:r>
                  <a:endParaRPr kumimoji="1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모서리가 둥근 직사각형 26">
                  <a:extLst>
                    <a:ext uri="{FF2B5EF4-FFF2-40B4-BE49-F238E27FC236}">
                      <a16:creationId xmlns:a16="http://schemas.microsoft.com/office/drawing/2014/main" id="{36B41996-8780-D620-9561-84850D7F7B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721" y="16445729"/>
                  <a:ext cx="3521627" cy="1332857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아래쪽 화살표[D] 27">
              <a:extLst>
                <a:ext uri="{FF2B5EF4-FFF2-40B4-BE49-F238E27FC236}">
                  <a16:creationId xmlns:a16="http://schemas.microsoft.com/office/drawing/2014/main" id="{2C9EFF2F-CF47-248A-DA28-1E7A51157A15}"/>
                </a:ext>
              </a:extLst>
            </p:cNvPr>
            <p:cNvSpPr/>
            <p:nvPr/>
          </p:nvSpPr>
          <p:spPr>
            <a:xfrm>
              <a:off x="7186961" y="16072953"/>
              <a:ext cx="345146" cy="29907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endParaRPr>
            </a:p>
          </p:txBody>
        </p:sp>
        <p:cxnSp>
          <p:nvCxnSpPr>
            <p:cNvPr id="32" name="꺾인 연결선[E] 31">
              <a:extLst>
                <a:ext uri="{FF2B5EF4-FFF2-40B4-BE49-F238E27FC236}">
                  <a16:creationId xmlns:a16="http://schemas.microsoft.com/office/drawing/2014/main" id="{CE75651E-D5F2-BE87-8521-9E46CD677440}"/>
                </a:ext>
              </a:extLst>
            </p:cNvPr>
            <p:cNvCxnSpPr>
              <a:cxnSpLocks/>
              <a:stCxn id="39" idx="3"/>
              <a:endCxn id="27" idx="3"/>
            </p:cNvCxnSpPr>
            <p:nvPr/>
          </p:nvCxnSpPr>
          <p:spPr>
            <a:xfrm flipV="1">
              <a:off x="8550601" y="17112158"/>
              <a:ext cx="569747" cy="3988499"/>
            </a:xfrm>
            <a:prstGeom prst="bentConnector3">
              <a:avLst>
                <a:gd name="adj1" fmla="val 140123"/>
              </a:avLst>
            </a:prstGeom>
            <a:ln w="41275">
              <a:headEnd w="lg" len="lg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모서리가 둥근 직사각형 32">
                  <a:extLst>
                    <a:ext uri="{FF2B5EF4-FFF2-40B4-BE49-F238E27FC236}">
                      <a16:creationId xmlns:a16="http://schemas.microsoft.com/office/drawing/2014/main" id="{8C5C6691-7A94-4CF4-AC21-9E4952B18054}"/>
                    </a:ext>
                  </a:extLst>
                </p:cNvPr>
                <p:cNvSpPr/>
                <p:nvPr/>
              </p:nvSpPr>
              <p:spPr>
                <a:xfrm>
                  <a:off x="8445806" y="19007585"/>
                  <a:ext cx="2108456" cy="111898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800" b="0" i="0" u="none" strike="noStrike" kern="1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Parameter(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altLang="ko-KR" sz="1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kumimoji="0" lang="en-US" altLang="ko-KR" sz="1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acc>
                    </m:oMath>
                  </a14:m>
                  <a:r>
                    <a:rPr kumimoji="1" lang="en-US" altLang="ko-KR" sz="1800" b="0" i="0" u="none" strike="noStrike" kern="1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)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800" b="0" i="0" u="none" strike="noStrike" kern="1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optimization with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800" b="0" i="0" u="none" strike="noStrike" kern="1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Energy measured</a:t>
                  </a:r>
                  <a:endParaRPr kumimoji="0" lang="ko-KR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모서리가 둥근 직사각형 32">
                  <a:extLst>
                    <a:ext uri="{FF2B5EF4-FFF2-40B4-BE49-F238E27FC236}">
                      <a16:creationId xmlns:a16="http://schemas.microsoft.com/office/drawing/2014/main" id="{8C5C6691-7A94-4CF4-AC21-9E4952B180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5806" y="19007585"/>
                  <a:ext cx="2108456" cy="1118980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5601F30-9BA9-BEBA-BE9E-90D9C3870770}"/>
                </a:ext>
              </a:extLst>
            </p:cNvPr>
            <p:cNvGrpSpPr/>
            <p:nvPr/>
          </p:nvGrpSpPr>
          <p:grpSpPr>
            <a:xfrm>
              <a:off x="2296822" y="20764691"/>
              <a:ext cx="3084895" cy="1078546"/>
              <a:chOff x="3097630" y="24201813"/>
              <a:chExt cx="3084895" cy="1078546"/>
            </a:xfrm>
          </p:grpSpPr>
          <p:sp>
            <p:nvSpPr>
              <p:cNvPr id="43" name="모서리가 둥근 직사각형 42">
                <a:extLst>
                  <a:ext uri="{FF2B5EF4-FFF2-40B4-BE49-F238E27FC236}">
                    <a16:creationId xmlns:a16="http://schemas.microsoft.com/office/drawing/2014/main" id="{4FE73220-AC80-C1AD-D6A9-E6093AE51CAD}"/>
                  </a:ext>
                </a:extLst>
              </p:cNvPr>
              <p:cNvSpPr/>
              <p:nvPr/>
            </p:nvSpPr>
            <p:spPr>
              <a:xfrm>
                <a:off x="3097630" y="24201813"/>
                <a:ext cx="820926" cy="37657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D59749D-7922-44C3-DDAE-0A761AA51656}"/>
                  </a:ext>
                </a:extLst>
              </p:cNvPr>
              <p:cNvSpPr txBox="1"/>
              <p:nvPr/>
            </p:nvSpPr>
            <p:spPr>
              <a:xfrm>
                <a:off x="3918556" y="24201813"/>
                <a:ext cx="2233636" cy="434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: Classical Process</a:t>
                </a:r>
                <a:endParaRPr kumimoji="1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5" name="모서리가 둥근 직사각형 44">
                <a:extLst>
                  <a:ext uri="{FF2B5EF4-FFF2-40B4-BE49-F238E27FC236}">
                    <a16:creationId xmlns:a16="http://schemas.microsoft.com/office/drawing/2014/main" id="{C3949FB1-CFAE-D433-93B5-9CB256F3B57D}"/>
                  </a:ext>
                </a:extLst>
              </p:cNvPr>
              <p:cNvSpPr/>
              <p:nvPr/>
            </p:nvSpPr>
            <p:spPr>
              <a:xfrm>
                <a:off x="3097630" y="24838257"/>
                <a:ext cx="820926" cy="37657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B240D4-3A5E-2EB2-942F-984982824152}"/>
                  </a:ext>
                </a:extLst>
              </p:cNvPr>
              <p:cNvSpPr txBox="1"/>
              <p:nvPr/>
            </p:nvSpPr>
            <p:spPr>
              <a:xfrm>
                <a:off x="3918557" y="24846316"/>
                <a:ext cx="2263968" cy="43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: Quantum Process</a:t>
                </a:r>
                <a:endParaRPr kumimoji="1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85479BF5-F744-B66B-9302-BE154438DD3E}"/>
                </a:ext>
              </a:extLst>
            </p:cNvPr>
            <p:cNvSpPr/>
            <p:nvPr/>
          </p:nvSpPr>
          <p:spPr>
            <a:xfrm>
              <a:off x="2647389" y="15313089"/>
              <a:ext cx="6332347" cy="5260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rPr>
                <a:t>System of molecule</a:t>
              </a:r>
              <a:endParaRPr kumimoji="0" lang="ko-KR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36" name="아래쪽 화살표[D] 35">
              <a:extLst>
                <a:ext uri="{FF2B5EF4-FFF2-40B4-BE49-F238E27FC236}">
                  <a16:creationId xmlns:a16="http://schemas.microsoft.com/office/drawing/2014/main" id="{1CD491D5-AF26-9CDC-6961-95B3BEC35F9F}"/>
                </a:ext>
              </a:extLst>
            </p:cNvPr>
            <p:cNvSpPr/>
            <p:nvPr/>
          </p:nvSpPr>
          <p:spPr>
            <a:xfrm>
              <a:off x="3562014" y="15894847"/>
              <a:ext cx="345146" cy="30884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4072FBD-0C87-ECB9-2C7F-EB7ECF942062}"/>
                </a:ext>
              </a:extLst>
            </p:cNvPr>
            <p:cNvGrpSpPr/>
            <p:nvPr/>
          </p:nvGrpSpPr>
          <p:grpSpPr>
            <a:xfrm>
              <a:off x="5309941" y="17778585"/>
              <a:ext cx="2049595" cy="536577"/>
              <a:chOff x="5519721" y="19487456"/>
              <a:chExt cx="2049595" cy="536577"/>
            </a:xfrm>
          </p:grpSpPr>
          <p:cxnSp>
            <p:nvCxnSpPr>
              <p:cNvPr id="41" name="꺾인 연결선[E] 40">
                <a:extLst>
                  <a:ext uri="{FF2B5EF4-FFF2-40B4-BE49-F238E27FC236}">
                    <a16:creationId xmlns:a16="http://schemas.microsoft.com/office/drawing/2014/main" id="{117C6351-DBC1-0B4A-0C58-A200267E729A}"/>
                  </a:ext>
                </a:extLst>
              </p:cNvPr>
              <p:cNvCxnSpPr>
                <a:stCxn id="27" idx="2"/>
              </p:cNvCxnSpPr>
              <p:nvPr/>
            </p:nvCxnSpPr>
            <p:spPr>
              <a:xfrm rot="5400000">
                <a:off x="6401763" y="18605415"/>
                <a:ext cx="285511" cy="2049594"/>
              </a:xfrm>
              <a:prstGeom prst="bentConnector3">
                <a:avLst>
                  <a:gd name="adj1" fmla="val 50000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A6404773-CD17-7916-D23E-D1DAC82DCFEB}"/>
                  </a:ext>
                </a:extLst>
              </p:cNvPr>
              <p:cNvCxnSpPr/>
              <p:nvPr/>
            </p:nvCxnSpPr>
            <p:spPr>
              <a:xfrm>
                <a:off x="5519721" y="19669968"/>
                <a:ext cx="0" cy="3540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7BA9552-E3FD-7B47-83E5-E0C2A9BE1B33}"/>
                </a:ext>
              </a:extLst>
            </p:cNvPr>
            <p:cNvCxnSpPr/>
            <p:nvPr/>
          </p:nvCxnSpPr>
          <p:spPr>
            <a:xfrm>
              <a:off x="3734588" y="17869841"/>
              <a:ext cx="0" cy="44532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모서리가 둥근 직사각형 38">
                  <a:extLst>
                    <a:ext uri="{FF2B5EF4-FFF2-40B4-BE49-F238E27FC236}">
                      <a16:creationId xmlns:a16="http://schemas.microsoft.com/office/drawing/2014/main" id="{51440BA3-014F-8136-44D2-9D187C4A70D5}"/>
                    </a:ext>
                  </a:extLst>
                </p:cNvPr>
                <p:cNvSpPr/>
                <p:nvPr/>
              </p:nvSpPr>
              <p:spPr>
                <a:xfrm>
                  <a:off x="5964627" y="20613611"/>
                  <a:ext cx="2585974" cy="974092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  <a:alpha val="50024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Energy measurement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𝐸</m:t>
                        </m:r>
                        <m:r>
                          <a:rPr kumimoji="1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=⟨</m:t>
                        </m:r>
                        <m:r>
                          <m:rPr>
                            <m:sty m:val="p"/>
                          </m:rPr>
                          <a:rPr kumimoji="1" lang="en-US" altLang="ko-KR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Ψ</m:t>
                        </m:r>
                        <m:r>
                          <a:rPr kumimoji="1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kumimoji="1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𝐻</m:t>
                            </m:r>
                          </m:e>
                        </m:acc>
                        <m:d>
                          <m:dPr>
                            <m:begChr m:val="|"/>
                            <m:endChr m:val="⟩"/>
                            <m:ctrlPr>
                              <a:rPr kumimoji="0" lang="en-US" altLang="ko-KR" sz="20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0" lang="en-US" altLang="ko-KR" sz="2000" b="0" i="0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Ψ</m:t>
                            </m:r>
                          </m:e>
                        </m:d>
                      </m:oMath>
                    </m:oMathPara>
                  </a14:m>
                  <a:endParaRPr kumimoji="1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모서리가 둥근 직사각형 38">
                  <a:extLst>
                    <a:ext uri="{FF2B5EF4-FFF2-40B4-BE49-F238E27FC236}">
                      <a16:creationId xmlns:a16="http://schemas.microsoft.com/office/drawing/2014/main" id="{51440BA3-014F-8136-44D2-9D187C4A70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4627" y="20613611"/>
                  <a:ext cx="2585974" cy="974092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BC8ADA9-6CB4-946D-8374-6D5AF85C1EFB}"/>
                </a:ext>
              </a:extLst>
            </p:cNvPr>
            <p:cNvSpPr/>
            <p:nvPr/>
          </p:nvSpPr>
          <p:spPr>
            <a:xfrm>
              <a:off x="6191471" y="18159195"/>
              <a:ext cx="2083283" cy="2341246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10909"/>
              </a:schemeClr>
            </a:solidFill>
            <a:ln w="349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115" name="Rectangle 31">
            <a:extLst>
              <a:ext uri="{FF2B5EF4-FFF2-40B4-BE49-F238E27FC236}">
                <a16:creationId xmlns:a16="http://schemas.microsoft.com/office/drawing/2014/main" id="{8F3379A3-1136-C8D0-8936-74B686BA7143}"/>
              </a:ext>
            </a:extLst>
          </p:cNvPr>
          <p:cNvSpPr/>
          <p:nvPr/>
        </p:nvSpPr>
        <p:spPr>
          <a:xfrm>
            <a:off x="15638449" y="32736560"/>
            <a:ext cx="13788433" cy="891547"/>
          </a:xfrm>
          <a:prstGeom prst="rect">
            <a:avLst/>
          </a:prstGeom>
          <a:solidFill>
            <a:srgbClr val="37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    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Conclusions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9B0273A-6C39-1A87-AF4D-52F631C3B31A}"/>
              </a:ext>
            </a:extLst>
          </p:cNvPr>
          <p:cNvSpPr/>
          <p:nvPr/>
        </p:nvSpPr>
        <p:spPr>
          <a:xfrm>
            <a:off x="15631254" y="32736560"/>
            <a:ext cx="311635" cy="891547"/>
          </a:xfrm>
          <a:prstGeom prst="rect">
            <a:avLst/>
          </a:prstGeom>
          <a:solidFill>
            <a:srgbClr val="57BA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 Box 193">
                <a:extLst>
                  <a:ext uri="{FF2B5EF4-FFF2-40B4-BE49-F238E27FC236}">
                    <a16:creationId xmlns:a16="http://schemas.microsoft.com/office/drawing/2014/main" id="{EE0A0494-4127-B201-1043-4F1B421C46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44914" y="33628107"/>
                <a:ext cx="13788432" cy="316429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txBody>
              <a:bodyPr wrap="square" lIns="173940" tIns="173940" rIns="173940" bIns="173940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457200" rtl="0" eaLnBrk="0" fontAlgn="auto" latinLnBrk="0" hangingPunct="0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본 연구에서 제안하는 양자컴퓨팅</a:t>
                </a:r>
                <a:r>
                  <a:rPr kumimoji="0" lang="en-US" altLang="ko-K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 </a:t>
                </a:r>
                <a:r>
                  <a:rPr kumimoji="0" lang="ko-KR" altLang="en-US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방식은</a:t>
                </a:r>
                <a:r>
                  <a:rPr kumimoji="0" lang="ko-KR" altLang="ko-K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ko-KR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Gulim" panose="020B0600000101010101" pitchFamily="34" charset="-127"/>
                        <a:cs typeface="+mn-cs"/>
                      </a:rPr>
                      <m:t>𝐿𝑖𝐶𝑜</m:t>
                    </m:r>
                    <m:sSub>
                      <m:sSubPr>
                        <m:ctrlPr>
                          <a:rPr kumimoji="0" lang="en-US" altLang="ko-KR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Gulim" panose="020B0600000101010101" pitchFamily="34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Gulim" panose="020B0600000101010101" pitchFamily="34" charset="-127"/>
                            <a:cs typeface="+mn-cs"/>
                          </a:rPr>
                          <m:t>𝑂</m:t>
                        </m:r>
                      </m:e>
                      <m:sub>
                        <m:r>
                          <a:rPr kumimoji="0" lang="en-US" altLang="ko-KR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Gulim" panose="020B0600000101010101" pitchFamily="34" charset="-127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ko-KR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Gulim" panose="020B0600000101010101" pitchFamily="34" charset="-127"/>
                        <a:cs typeface="+mn-cs"/>
                      </a:rPr>
                      <m:t> </m:t>
                    </m:r>
                  </m:oMath>
                </a14:m>
                <a:r>
                  <a:rPr kumimoji="0" lang="ko-KR" altLang="en-US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분자에서</a:t>
                </a:r>
                <a:r>
                  <a:rPr kumimoji="0" lang="ko-KR" altLang="ko-K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 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+mn-cs"/>
                  </a:rPr>
                  <a:t>고전적인 시뮬레이터와 거의 유사한 정확도로 에너지 계산을 제공하였다</a:t>
                </a: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+mn-cs"/>
                  </a:rPr>
                  <a:t>. 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+mn-cs"/>
                  </a:rPr>
                  <a:t>이는 매우 주목할 만한 결과이다</a:t>
                </a: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+mn-cs"/>
                  </a:rPr>
                  <a:t>. </a:t>
                </a:r>
                <a:r>
                  <a:rPr kumimoji="0" lang="ko-KR" altLang="en-US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신약 합성</a:t>
                </a:r>
                <a:r>
                  <a:rPr kumimoji="0" lang="en-US" altLang="ko-K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en-US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신소재 발견 등에 필요한 더 복잡한 분자의 경우</a:t>
                </a:r>
                <a:r>
                  <a:rPr kumimoji="0" lang="en-US" altLang="ko-K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,</a:t>
                </a:r>
                <a:r>
                  <a:rPr kumimoji="0" lang="ko-KR" altLang="en-US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 고전적인 컴퓨팅방식으로는 그 계산이 불가능하다</a:t>
                </a:r>
                <a:r>
                  <a:rPr kumimoji="0" lang="en-US" altLang="ko-K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.</a:t>
                </a:r>
                <a:r>
                  <a:rPr kumimoji="0" lang="ko-KR" altLang="en-US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 그러나 본 연구에서 제안하는 방식인</a:t>
                </a:r>
                <a:r>
                  <a:rPr kumimoji="0" lang="en-US" altLang="ko-K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 VQE</a:t>
                </a:r>
                <a:r>
                  <a:rPr kumimoji="0" lang="ko-KR" altLang="en-US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를 사용하면</a:t>
                </a:r>
                <a:r>
                  <a:rPr kumimoji="0" lang="en-US" altLang="ko-K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en-US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더 큰 분자에 대해서도 충분히 에너지를 계산할 수 있다</a:t>
                </a:r>
                <a:r>
                  <a:rPr kumimoji="0" lang="en-US" altLang="ko-K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en-US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본 연구의 결과는 신약 합성</a:t>
                </a:r>
                <a:r>
                  <a:rPr kumimoji="0" lang="en-US" altLang="ko-K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en-US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신소재 발견 등에서 새로운 패러다임을 열 것으로 기대할 수 있다</a:t>
                </a:r>
                <a:r>
                  <a:rPr kumimoji="0" lang="en-US" altLang="ko-K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17" name="Text Box 193">
                <a:extLst>
                  <a:ext uri="{FF2B5EF4-FFF2-40B4-BE49-F238E27FC236}">
                    <a16:creationId xmlns:a16="http://schemas.microsoft.com/office/drawing/2014/main" id="{EE0A0494-4127-B201-1043-4F1B421C4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44914" y="33628107"/>
                <a:ext cx="13788432" cy="3164291"/>
              </a:xfrm>
              <a:prstGeom prst="rect">
                <a:avLst/>
              </a:prstGeom>
              <a:blipFill>
                <a:blip r:embed="rId12"/>
                <a:stretch>
                  <a:fillRect l="-92"/>
                </a:stretch>
              </a:blipFill>
              <a:ln w="12700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ectangle 31">
            <a:extLst>
              <a:ext uri="{FF2B5EF4-FFF2-40B4-BE49-F238E27FC236}">
                <a16:creationId xmlns:a16="http://schemas.microsoft.com/office/drawing/2014/main" id="{877013D9-5910-231C-2EA2-EB275E10CAA4}"/>
              </a:ext>
            </a:extLst>
          </p:cNvPr>
          <p:cNvSpPr/>
          <p:nvPr/>
        </p:nvSpPr>
        <p:spPr>
          <a:xfrm>
            <a:off x="15688291" y="10854839"/>
            <a:ext cx="13540032" cy="891547"/>
          </a:xfrm>
          <a:prstGeom prst="rect">
            <a:avLst/>
          </a:prstGeom>
          <a:solidFill>
            <a:srgbClr val="37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    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Result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4C7199E-8A56-EF1C-B205-592DD2EDB324}"/>
              </a:ext>
            </a:extLst>
          </p:cNvPr>
          <p:cNvSpPr/>
          <p:nvPr/>
        </p:nvSpPr>
        <p:spPr>
          <a:xfrm>
            <a:off x="15688290" y="10854839"/>
            <a:ext cx="311635" cy="891547"/>
          </a:xfrm>
          <a:prstGeom prst="rect">
            <a:avLst/>
          </a:prstGeom>
          <a:solidFill>
            <a:srgbClr val="57BA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1" name="Picture 2" descr="コバルト酸リチウム（LiCoO2）：リチウムイオン電池 ...">
            <a:extLst>
              <a:ext uri="{FF2B5EF4-FFF2-40B4-BE49-F238E27FC236}">
                <a16:creationId xmlns:a16="http://schemas.microsoft.com/office/drawing/2014/main" id="{DF245DA0-88F3-35BF-7B57-EA947BF27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19" y="31610922"/>
            <a:ext cx="5507802" cy="308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4" descr="8 Licoo2 Images, Stock Photos, and Vectors | Shutterstock">
            <a:extLst>
              <a:ext uri="{FF2B5EF4-FFF2-40B4-BE49-F238E27FC236}">
                <a16:creationId xmlns:a16="http://schemas.microsoft.com/office/drawing/2014/main" id="{CD6B8085-528C-E0AF-717C-20F66632C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598" y="31564468"/>
            <a:ext cx="6799823" cy="285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" name="오른쪽 화살표[R] 222">
            <a:extLst>
              <a:ext uri="{FF2B5EF4-FFF2-40B4-BE49-F238E27FC236}">
                <a16:creationId xmlns:a16="http://schemas.microsoft.com/office/drawing/2014/main" id="{95C90673-22F4-F5FB-015E-91D321577D28}"/>
              </a:ext>
            </a:extLst>
          </p:cNvPr>
          <p:cNvSpPr/>
          <p:nvPr/>
        </p:nvSpPr>
        <p:spPr>
          <a:xfrm>
            <a:off x="6172197" y="32554555"/>
            <a:ext cx="1523387" cy="6277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BCAB036-C36B-7703-30F3-A369FD8325F8}"/>
              </a:ext>
            </a:extLst>
          </p:cNvPr>
          <p:cNvSpPr txBox="1"/>
          <p:nvPr/>
        </p:nvSpPr>
        <p:spPr>
          <a:xfrm>
            <a:off x="5795155" y="33245751"/>
            <a:ext cx="21408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Gas Phase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Model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25" name="오른쪽 화살표[R] 224">
            <a:extLst>
              <a:ext uri="{FF2B5EF4-FFF2-40B4-BE49-F238E27FC236}">
                <a16:creationId xmlns:a16="http://schemas.microsoft.com/office/drawing/2014/main" id="{8380123A-9CAC-6008-7614-EB93E4795977}"/>
              </a:ext>
            </a:extLst>
          </p:cNvPr>
          <p:cNvSpPr/>
          <p:nvPr/>
        </p:nvSpPr>
        <p:spPr>
          <a:xfrm>
            <a:off x="1544480" y="36904925"/>
            <a:ext cx="1375996" cy="6277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E147D18F-17F7-6341-108D-AAA42D5BE199}"/>
              </a:ext>
            </a:extLst>
          </p:cNvPr>
          <p:cNvSpPr txBox="1"/>
          <p:nvPr/>
        </p:nvSpPr>
        <p:spPr>
          <a:xfrm>
            <a:off x="1097596" y="37574953"/>
            <a:ext cx="21408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FMO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scheme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1892605F-D6E8-407D-3E98-B76BD5CEE34E}"/>
              </a:ext>
            </a:extLst>
          </p:cNvPr>
          <p:cNvGrpSpPr/>
          <p:nvPr/>
        </p:nvGrpSpPr>
        <p:grpSpPr>
          <a:xfrm>
            <a:off x="3160734" y="35016581"/>
            <a:ext cx="11015002" cy="4855950"/>
            <a:chOff x="8002782" y="13368137"/>
            <a:chExt cx="15017136" cy="5971670"/>
          </a:xfrm>
        </p:grpSpPr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C6366029-22FD-6FF5-7AE7-433DA7F2969C}"/>
                </a:ext>
              </a:extLst>
            </p:cNvPr>
            <p:cNvGrpSpPr/>
            <p:nvPr/>
          </p:nvGrpSpPr>
          <p:grpSpPr>
            <a:xfrm>
              <a:off x="14196126" y="17787903"/>
              <a:ext cx="3537690" cy="939739"/>
              <a:chOff x="1259238" y="3189608"/>
              <a:chExt cx="1554412" cy="385317"/>
            </a:xfrm>
          </p:grpSpPr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225D4B36-F9E4-67A2-734A-C1BDAC57813B}"/>
                  </a:ext>
                </a:extLst>
              </p:cNvPr>
              <p:cNvSpPr txBox="1"/>
              <p:nvPr/>
            </p:nvSpPr>
            <p:spPr>
              <a:xfrm>
                <a:off x="1622836" y="3404215"/>
                <a:ext cx="397346" cy="170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Co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p:cxnSp>
            <p:nvCxnSpPr>
              <p:cNvPr id="322" name="직선 연결선[R] 34">
                <a:extLst>
                  <a:ext uri="{FF2B5EF4-FFF2-40B4-BE49-F238E27FC236}">
                    <a16:creationId xmlns:a16="http://schemas.microsoft.com/office/drawing/2014/main" id="{45028C84-EA14-F5E8-E244-4F10AFB7C8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8127" y="3316477"/>
                <a:ext cx="231713" cy="996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TextBox 322">
                    <a:extLst>
                      <a:ext uri="{FF2B5EF4-FFF2-40B4-BE49-F238E27FC236}">
                        <a16:creationId xmlns:a16="http://schemas.microsoft.com/office/drawing/2014/main" id="{915C3210-F114-8D87-2580-660085A60353}"/>
                      </a:ext>
                    </a:extLst>
                  </p:cNvPr>
                  <p:cNvSpPr txBox="1"/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𝑶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23" name="TextBox 322">
                    <a:extLst>
                      <a:ext uri="{FF2B5EF4-FFF2-40B4-BE49-F238E27FC236}">
                        <a16:creationId xmlns:a16="http://schemas.microsoft.com/office/drawing/2014/main" id="{915C3210-F114-8D87-2580-660085A603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4" name="직선 연결선[R] 36">
                <a:extLst>
                  <a:ext uri="{FF2B5EF4-FFF2-40B4-BE49-F238E27FC236}">
                    <a16:creationId xmlns:a16="http://schemas.microsoft.com/office/drawing/2014/main" id="{5C06675D-FC10-4C41-6327-B935B07CE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56" y="3293113"/>
                <a:ext cx="215035" cy="126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직선 연결선[R] 37">
                <a:extLst>
                  <a:ext uri="{FF2B5EF4-FFF2-40B4-BE49-F238E27FC236}">
                    <a16:creationId xmlns:a16="http://schemas.microsoft.com/office/drawing/2014/main" id="{8E9B0552-850C-40B1-CB4D-9C4D11BE28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335" y="3316477"/>
                <a:ext cx="193281" cy="1207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66648259-D5F7-827A-037D-F2DFF527D293}"/>
                  </a:ext>
                </a:extLst>
              </p:cNvPr>
              <p:cNvSpPr txBox="1"/>
              <p:nvPr/>
            </p:nvSpPr>
            <p:spPr>
              <a:xfrm>
                <a:off x="1259238" y="3242286"/>
                <a:ext cx="342218" cy="138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8E8E8">
                      <a:lumMod val="75000"/>
                    </a:srgbClr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3EE43B0F-FC21-10DE-C3C8-DD89ADE2FA95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𝑳</m:t>
                          </m:r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3EE43B0F-FC21-10DE-C3C8-DD89ADE2FA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8" name="직선 연결선[R] 40">
                <a:extLst>
                  <a:ext uri="{FF2B5EF4-FFF2-40B4-BE49-F238E27FC236}">
                    <a16:creationId xmlns:a16="http://schemas.microsoft.com/office/drawing/2014/main" id="{BF93EBA5-F341-C256-6BF9-42A02FA7A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353" y="3345548"/>
                <a:ext cx="211767" cy="898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8F638423-DB76-1BB4-48FD-CDC3F8CD9203}"/>
                </a:ext>
              </a:extLst>
            </p:cNvPr>
            <p:cNvGrpSpPr/>
            <p:nvPr/>
          </p:nvGrpSpPr>
          <p:grpSpPr>
            <a:xfrm>
              <a:off x="18104530" y="16324518"/>
              <a:ext cx="3537690" cy="945322"/>
              <a:chOff x="1259238" y="3189608"/>
              <a:chExt cx="1554412" cy="387606"/>
            </a:xfrm>
          </p:grpSpPr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6587CA02-7543-47A4-AF87-E86A5EA5B2EB}"/>
                  </a:ext>
                </a:extLst>
              </p:cNvPr>
              <p:cNvSpPr txBox="1"/>
              <p:nvPr/>
            </p:nvSpPr>
            <p:spPr>
              <a:xfrm>
                <a:off x="1648153" y="3406504"/>
                <a:ext cx="341883" cy="170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Co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8E8E8">
                      <a:lumMod val="75000"/>
                    </a:srgbClr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p:cxnSp>
            <p:nvCxnSpPr>
              <p:cNvPr id="314" name="직선 연결선[R] 34">
                <a:extLst>
                  <a:ext uri="{FF2B5EF4-FFF2-40B4-BE49-F238E27FC236}">
                    <a16:creationId xmlns:a16="http://schemas.microsoft.com/office/drawing/2014/main" id="{4CB5FFE8-2300-CB2D-AC9F-6F786C85B0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8127" y="3316477"/>
                <a:ext cx="231713" cy="996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9601629A-8376-69B7-287B-336990FCDB5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𝑶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9601629A-8376-69B7-287B-336990FCDB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6" name="직선 연결선[R] 36">
                <a:extLst>
                  <a:ext uri="{FF2B5EF4-FFF2-40B4-BE49-F238E27FC236}">
                    <a16:creationId xmlns:a16="http://schemas.microsoft.com/office/drawing/2014/main" id="{96BCB9CD-1295-B8A2-BD48-8FB948BEB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56" y="3293113"/>
                <a:ext cx="215035" cy="126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직선 연결선[R] 37">
                <a:extLst>
                  <a:ext uri="{FF2B5EF4-FFF2-40B4-BE49-F238E27FC236}">
                    <a16:creationId xmlns:a16="http://schemas.microsoft.com/office/drawing/2014/main" id="{295CAF34-E6D8-A01E-496C-149EB853F5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335" y="3316477"/>
                <a:ext cx="193281" cy="1207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6B6CAD55-4813-E1F9-247E-647175BD024A}"/>
                  </a:ext>
                </a:extLst>
              </p:cNvPr>
              <p:cNvSpPr txBox="1"/>
              <p:nvPr/>
            </p:nvSpPr>
            <p:spPr>
              <a:xfrm>
                <a:off x="1259238" y="3242286"/>
                <a:ext cx="342218" cy="138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TextBox 318">
                    <a:extLst>
                      <a:ext uri="{FF2B5EF4-FFF2-40B4-BE49-F238E27FC236}">
                        <a16:creationId xmlns:a16="http://schemas.microsoft.com/office/drawing/2014/main" id="{25EAFFD6-34E7-CE97-F9D9-A5E3537B4B2C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𝑳</m:t>
                          </m:r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19" name="TextBox 318">
                    <a:extLst>
                      <a:ext uri="{FF2B5EF4-FFF2-40B4-BE49-F238E27FC236}">
                        <a16:creationId xmlns:a16="http://schemas.microsoft.com/office/drawing/2014/main" id="{25EAFFD6-34E7-CE97-F9D9-A5E3537B4B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0" name="직선 연결선[R] 40">
                <a:extLst>
                  <a:ext uri="{FF2B5EF4-FFF2-40B4-BE49-F238E27FC236}">
                    <a16:creationId xmlns:a16="http://schemas.microsoft.com/office/drawing/2014/main" id="{F8BD3F2C-21AA-54A6-9873-A62150B3A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353" y="3345548"/>
                <a:ext cx="211767" cy="898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4CC2E3E7-957C-A659-9160-D3BF82BE0FFB}"/>
                </a:ext>
              </a:extLst>
            </p:cNvPr>
            <p:cNvGrpSpPr/>
            <p:nvPr/>
          </p:nvGrpSpPr>
          <p:grpSpPr>
            <a:xfrm>
              <a:off x="18197804" y="17776839"/>
              <a:ext cx="3537690" cy="945324"/>
              <a:chOff x="1259238" y="3189608"/>
              <a:chExt cx="1554412" cy="387607"/>
            </a:xfrm>
          </p:grpSpPr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C17B62F7-0368-F720-F513-65579068A7D5}"/>
                  </a:ext>
                </a:extLst>
              </p:cNvPr>
              <p:cNvSpPr txBox="1"/>
              <p:nvPr/>
            </p:nvSpPr>
            <p:spPr>
              <a:xfrm>
                <a:off x="1648153" y="3406504"/>
                <a:ext cx="394767" cy="170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Co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8E8E8">
                      <a:lumMod val="75000"/>
                    </a:srgbClr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p:cxnSp>
            <p:nvCxnSpPr>
              <p:cNvPr id="306" name="직선 연결선[R] 34">
                <a:extLst>
                  <a:ext uri="{FF2B5EF4-FFF2-40B4-BE49-F238E27FC236}">
                    <a16:creationId xmlns:a16="http://schemas.microsoft.com/office/drawing/2014/main" id="{1DF80CE2-68B5-CBEE-F230-110B872EEE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8127" y="3316477"/>
                <a:ext cx="231713" cy="996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7" name="TextBox 306">
                    <a:extLst>
                      <a:ext uri="{FF2B5EF4-FFF2-40B4-BE49-F238E27FC236}">
                        <a16:creationId xmlns:a16="http://schemas.microsoft.com/office/drawing/2014/main" id="{8692CAF0-D183-ECD6-E830-D2CB6F5F5D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𝑶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07" name="TextBox 306">
                    <a:extLst>
                      <a:ext uri="{FF2B5EF4-FFF2-40B4-BE49-F238E27FC236}">
                        <a16:creationId xmlns:a16="http://schemas.microsoft.com/office/drawing/2014/main" id="{8692CAF0-D183-ECD6-E830-D2CB6F5F5D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8" name="직선 연결선[R] 36">
                <a:extLst>
                  <a:ext uri="{FF2B5EF4-FFF2-40B4-BE49-F238E27FC236}">
                    <a16:creationId xmlns:a16="http://schemas.microsoft.com/office/drawing/2014/main" id="{CF2B6E25-E320-7003-B7CB-0AFA4590F9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56" y="3293113"/>
                <a:ext cx="215035" cy="126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직선 연결선[R] 37">
                <a:extLst>
                  <a:ext uri="{FF2B5EF4-FFF2-40B4-BE49-F238E27FC236}">
                    <a16:creationId xmlns:a16="http://schemas.microsoft.com/office/drawing/2014/main" id="{5D9C6383-9D22-298F-2337-E4607FF485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335" y="3316477"/>
                <a:ext cx="193281" cy="1207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6279FEE4-C6FC-1203-552D-DB22DB2B9D05}"/>
                  </a:ext>
                </a:extLst>
              </p:cNvPr>
              <p:cNvSpPr txBox="1"/>
              <p:nvPr/>
            </p:nvSpPr>
            <p:spPr>
              <a:xfrm>
                <a:off x="1259238" y="3242286"/>
                <a:ext cx="342218" cy="138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8E8E8">
                      <a:lumMod val="75000"/>
                    </a:srgbClr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1" name="TextBox 310">
                    <a:extLst>
                      <a:ext uri="{FF2B5EF4-FFF2-40B4-BE49-F238E27FC236}">
                        <a16:creationId xmlns:a16="http://schemas.microsoft.com/office/drawing/2014/main" id="{E99EC9D7-3551-C5CA-2CB5-9F88B8A33455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𝑳</m:t>
                          </m:r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11" name="TextBox 310">
                    <a:extLst>
                      <a:ext uri="{FF2B5EF4-FFF2-40B4-BE49-F238E27FC236}">
                        <a16:creationId xmlns:a16="http://schemas.microsoft.com/office/drawing/2014/main" id="{E99EC9D7-3551-C5CA-2CB5-9F88B8A334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2" name="직선 연결선[R] 40">
                <a:extLst>
                  <a:ext uri="{FF2B5EF4-FFF2-40B4-BE49-F238E27FC236}">
                    <a16:creationId xmlns:a16="http://schemas.microsoft.com/office/drawing/2014/main" id="{945C3397-8DFA-08B3-D0FC-28F9F95C2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353" y="3345548"/>
                <a:ext cx="211767" cy="898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9B048023-EBE8-3E77-EE8A-C72344B84C2D}"/>
                </a:ext>
              </a:extLst>
            </p:cNvPr>
            <p:cNvGrpSpPr/>
            <p:nvPr/>
          </p:nvGrpSpPr>
          <p:grpSpPr>
            <a:xfrm>
              <a:off x="14166708" y="16374659"/>
              <a:ext cx="3537690" cy="945322"/>
              <a:chOff x="1259238" y="3189608"/>
              <a:chExt cx="1554412" cy="387606"/>
            </a:xfrm>
          </p:grpSpPr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38BC72BF-BDE8-0EE8-8470-FB4BC333B8E6}"/>
                  </a:ext>
                </a:extLst>
              </p:cNvPr>
              <p:cNvSpPr txBox="1"/>
              <p:nvPr/>
            </p:nvSpPr>
            <p:spPr>
              <a:xfrm>
                <a:off x="1648153" y="3406504"/>
                <a:ext cx="348085" cy="170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Co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8E8E8">
                      <a:lumMod val="75000"/>
                    </a:srgbClr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p:cxnSp>
            <p:nvCxnSpPr>
              <p:cNvPr id="298" name="직선 연결선[R] 34">
                <a:extLst>
                  <a:ext uri="{FF2B5EF4-FFF2-40B4-BE49-F238E27FC236}">
                    <a16:creationId xmlns:a16="http://schemas.microsoft.com/office/drawing/2014/main" id="{36EEEC3D-0E59-6D2B-08CC-592EE5ED6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8127" y="3316477"/>
                <a:ext cx="231713" cy="996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6058FADA-7C56-F7EF-DBF8-E9FFA30B0DA5}"/>
                      </a:ext>
                    </a:extLst>
                  </p:cNvPr>
                  <p:cNvSpPr txBox="1"/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𝑶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6058FADA-7C56-F7EF-DBF8-E9FFA30B0D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0" name="직선 연결선[R] 36">
                <a:extLst>
                  <a:ext uri="{FF2B5EF4-FFF2-40B4-BE49-F238E27FC236}">
                    <a16:creationId xmlns:a16="http://schemas.microsoft.com/office/drawing/2014/main" id="{2EEE443C-3862-41F3-08AD-DD7C13A4C2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56" y="3293113"/>
                <a:ext cx="215035" cy="126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직선 연결선[R] 37">
                <a:extLst>
                  <a:ext uri="{FF2B5EF4-FFF2-40B4-BE49-F238E27FC236}">
                    <a16:creationId xmlns:a16="http://schemas.microsoft.com/office/drawing/2014/main" id="{D8D24AFD-0DF0-E787-1D3E-8F22ACD1A5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335" y="3316477"/>
                <a:ext cx="193281" cy="1207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3079EF79-C603-743B-4DC3-4971C9E78250}"/>
                  </a:ext>
                </a:extLst>
              </p:cNvPr>
              <p:cNvSpPr txBox="1"/>
              <p:nvPr/>
            </p:nvSpPr>
            <p:spPr>
              <a:xfrm>
                <a:off x="1259238" y="3242286"/>
                <a:ext cx="342218" cy="138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3" name="TextBox 302">
                    <a:extLst>
                      <a:ext uri="{FF2B5EF4-FFF2-40B4-BE49-F238E27FC236}">
                        <a16:creationId xmlns:a16="http://schemas.microsoft.com/office/drawing/2014/main" id="{197DFD32-8825-E122-6B1A-311060A68F82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E8E8E8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𝑳</m:t>
                          </m:r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03" name="TextBox 302">
                    <a:extLst>
                      <a:ext uri="{FF2B5EF4-FFF2-40B4-BE49-F238E27FC236}">
                        <a16:creationId xmlns:a16="http://schemas.microsoft.com/office/drawing/2014/main" id="{197DFD32-8825-E122-6B1A-311060A68F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4" name="직선 연결선[R] 40">
                <a:extLst>
                  <a:ext uri="{FF2B5EF4-FFF2-40B4-BE49-F238E27FC236}">
                    <a16:creationId xmlns:a16="http://schemas.microsoft.com/office/drawing/2014/main" id="{2E4D8213-EC2C-B038-A3F0-F65433B00E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353" y="3345548"/>
                <a:ext cx="211767" cy="898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2" name="그룹 231">
              <a:extLst>
                <a:ext uri="{FF2B5EF4-FFF2-40B4-BE49-F238E27FC236}">
                  <a16:creationId xmlns:a16="http://schemas.microsoft.com/office/drawing/2014/main" id="{B82FA1BC-B42D-4279-B2FF-9858164717B3}"/>
                </a:ext>
              </a:extLst>
            </p:cNvPr>
            <p:cNvGrpSpPr/>
            <p:nvPr/>
          </p:nvGrpSpPr>
          <p:grpSpPr>
            <a:xfrm>
              <a:off x="10676867" y="16447494"/>
              <a:ext cx="3537690" cy="945322"/>
              <a:chOff x="1259238" y="3189608"/>
              <a:chExt cx="1554412" cy="387606"/>
            </a:xfrm>
          </p:grpSpPr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36BCDA4B-56E0-FA20-DE49-9D53619376E5}"/>
                  </a:ext>
                </a:extLst>
              </p:cNvPr>
              <p:cNvSpPr txBox="1"/>
              <p:nvPr/>
            </p:nvSpPr>
            <p:spPr>
              <a:xfrm>
                <a:off x="1648153" y="3406504"/>
                <a:ext cx="422463" cy="170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Co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p:cxnSp>
            <p:nvCxnSpPr>
              <p:cNvPr id="290" name="직선 연결선[R] 34">
                <a:extLst>
                  <a:ext uri="{FF2B5EF4-FFF2-40B4-BE49-F238E27FC236}">
                    <a16:creationId xmlns:a16="http://schemas.microsoft.com/office/drawing/2014/main" id="{D25956EA-30A5-4173-0B49-7E8F19BC8F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8127" y="3316477"/>
                <a:ext cx="231713" cy="996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D3B1F639-EB08-A6B4-4BA5-9EB82EE7941E}"/>
                      </a:ext>
                    </a:extLst>
                  </p:cNvPr>
                  <p:cNvSpPr txBox="1"/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𝑶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D3B1F639-EB08-A6B4-4BA5-9EB82EE794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2" name="직선 연결선[R] 36">
                <a:extLst>
                  <a:ext uri="{FF2B5EF4-FFF2-40B4-BE49-F238E27FC236}">
                    <a16:creationId xmlns:a16="http://schemas.microsoft.com/office/drawing/2014/main" id="{EF70DC23-42D4-D0DA-6EBE-1EAAFA37DB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56" y="3293113"/>
                <a:ext cx="215035" cy="126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직선 연결선[R] 37">
                <a:extLst>
                  <a:ext uri="{FF2B5EF4-FFF2-40B4-BE49-F238E27FC236}">
                    <a16:creationId xmlns:a16="http://schemas.microsoft.com/office/drawing/2014/main" id="{F984FF2A-B3D9-9062-8029-91BF93F174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335" y="3316477"/>
                <a:ext cx="193281" cy="1207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CC5A1E25-206D-375D-35B0-2143C5AEAB50}"/>
                  </a:ext>
                </a:extLst>
              </p:cNvPr>
              <p:cNvSpPr txBox="1"/>
              <p:nvPr/>
            </p:nvSpPr>
            <p:spPr>
              <a:xfrm>
                <a:off x="1259238" y="3242286"/>
                <a:ext cx="342218" cy="138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8E9FDDC9-119B-8AD3-FE7B-03D08B15891F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E8E8E8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𝑳</m:t>
                          </m:r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8E9FDDC9-119B-8AD3-FE7B-03D08B1589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6" name="직선 연결선[R] 40">
                <a:extLst>
                  <a:ext uri="{FF2B5EF4-FFF2-40B4-BE49-F238E27FC236}">
                    <a16:creationId xmlns:a16="http://schemas.microsoft.com/office/drawing/2014/main" id="{B9A270CD-DFAC-1138-46C6-F8ACB54B4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353" y="3345548"/>
                <a:ext cx="211767" cy="898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0252CA10-D2F7-019A-45B2-C560860A581A}"/>
                </a:ext>
              </a:extLst>
            </p:cNvPr>
            <p:cNvGrpSpPr/>
            <p:nvPr/>
          </p:nvGrpSpPr>
          <p:grpSpPr>
            <a:xfrm>
              <a:off x="10574764" y="17781131"/>
              <a:ext cx="3537690" cy="945322"/>
              <a:chOff x="1259238" y="3189608"/>
              <a:chExt cx="1554412" cy="387606"/>
            </a:xfrm>
          </p:grpSpPr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05071C6D-4D69-FA46-C5FA-0E4CC4024803}"/>
                  </a:ext>
                </a:extLst>
              </p:cNvPr>
              <p:cNvSpPr txBox="1"/>
              <p:nvPr/>
            </p:nvSpPr>
            <p:spPr>
              <a:xfrm>
                <a:off x="1648153" y="3406504"/>
                <a:ext cx="359522" cy="170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Co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p:cxnSp>
            <p:nvCxnSpPr>
              <p:cNvPr id="282" name="직선 연결선[R] 34">
                <a:extLst>
                  <a:ext uri="{FF2B5EF4-FFF2-40B4-BE49-F238E27FC236}">
                    <a16:creationId xmlns:a16="http://schemas.microsoft.com/office/drawing/2014/main" id="{F551F620-5A6B-27C7-CCFF-D3A4CF3E3C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8127" y="3316477"/>
                <a:ext cx="231713" cy="996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A1167B39-896B-D60C-6FD5-930609283E1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𝑶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A1167B39-896B-D60C-6FD5-930609283E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4" name="직선 연결선[R] 36">
                <a:extLst>
                  <a:ext uri="{FF2B5EF4-FFF2-40B4-BE49-F238E27FC236}">
                    <a16:creationId xmlns:a16="http://schemas.microsoft.com/office/drawing/2014/main" id="{99AC70F6-D1CF-2A74-A0F6-A8BCFFE04C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56" y="3293113"/>
                <a:ext cx="215035" cy="126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직선 연결선[R] 37">
                <a:extLst>
                  <a:ext uri="{FF2B5EF4-FFF2-40B4-BE49-F238E27FC236}">
                    <a16:creationId xmlns:a16="http://schemas.microsoft.com/office/drawing/2014/main" id="{06C5D83F-5DB2-6444-6F7F-E326E119F6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335" y="3316477"/>
                <a:ext cx="193281" cy="1207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D8A99894-D4FE-DC71-A418-674A8460BF0A}"/>
                  </a:ext>
                </a:extLst>
              </p:cNvPr>
              <p:cNvSpPr txBox="1"/>
              <p:nvPr/>
            </p:nvSpPr>
            <p:spPr>
              <a:xfrm>
                <a:off x="1259238" y="3242286"/>
                <a:ext cx="342218" cy="138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8E8E8">
                      <a:lumMod val="75000"/>
                    </a:srgbClr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E995A964-AAB6-D127-B467-FAC2546FBC1F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E8E8E8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𝑳</m:t>
                          </m:r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E995A964-AAB6-D127-B467-FAC2546FBC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8" name="직선 연결선[R] 40">
                <a:extLst>
                  <a:ext uri="{FF2B5EF4-FFF2-40B4-BE49-F238E27FC236}">
                    <a16:creationId xmlns:a16="http://schemas.microsoft.com/office/drawing/2014/main" id="{EFE16E02-DC18-7680-BB2C-D0283E948B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353" y="3345548"/>
                <a:ext cx="211767" cy="898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4" name="직선 연결선[R] 233">
              <a:extLst>
                <a:ext uri="{FF2B5EF4-FFF2-40B4-BE49-F238E27FC236}">
                  <a16:creationId xmlns:a16="http://schemas.microsoft.com/office/drawing/2014/main" id="{B803591F-2942-069F-DACE-3C3B0707FF5C}"/>
                </a:ext>
              </a:extLst>
            </p:cNvPr>
            <p:cNvCxnSpPr>
              <a:cxnSpLocks/>
            </p:cNvCxnSpPr>
            <p:nvPr/>
          </p:nvCxnSpPr>
          <p:spPr>
            <a:xfrm>
              <a:off x="13995458" y="16080074"/>
              <a:ext cx="17845" cy="3042337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[R] 234">
              <a:extLst>
                <a:ext uri="{FF2B5EF4-FFF2-40B4-BE49-F238E27FC236}">
                  <a16:creationId xmlns:a16="http://schemas.microsoft.com/office/drawing/2014/main" id="{1E8C1177-A517-3F45-7134-3A838C615310}"/>
                </a:ext>
              </a:extLst>
            </p:cNvPr>
            <p:cNvCxnSpPr>
              <a:cxnSpLocks/>
            </p:cNvCxnSpPr>
            <p:nvPr/>
          </p:nvCxnSpPr>
          <p:spPr>
            <a:xfrm>
              <a:off x="10401184" y="17529580"/>
              <a:ext cx="11411153" cy="0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33C7F8BA-CB65-B2BD-8721-50988388C269}"/>
                </a:ext>
              </a:extLst>
            </p:cNvPr>
            <p:cNvGrpSpPr/>
            <p:nvPr/>
          </p:nvGrpSpPr>
          <p:grpSpPr>
            <a:xfrm>
              <a:off x="8518249" y="13945500"/>
              <a:ext cx="14501669" cy="1744854"/>
              <a:chOff x="10507169" y="13778248"/>
              <a:chExt cx="14501669" cy="1744854"/>
            </a:xfrm>
          </p:grpSpPr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A844EF7F-FF88-F2B2-5A91-748DCB2079D2}"/>
                  </a:ext>
                </a:extLst>
              </p:cNvPr>
              <p:cNvGrpSpPr/>
              <p:nvPr/>
            </p:nvGrpSpPr>
            <p:grpSpPr>
              <a:xfrm>
                <a:off x="14021262" y="14245226"/>
                <a:ext cx="3537690" cy="945322"/>
                <a:chOff x="1259238" y="3189608"/>
                <a:chExt cx="1554412" cy="387606"/>
              </a:xfrm>
            </p:grpSpPr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62FF7949-F587-2199-5079-2CD28694AB96}"/>
                    </a:ext>
                  </a:extLst>
                </p:cNvPr>
                <p:cNvSpPr txBox="1"/>
                <p:nvPr/>
              </p:nvSpPr>
              <p:spPr>
                <a:xfrm>
                  <a:off x="1648153" y="3406504"/>
                  <a:ext cx="273646" cy="170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Co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cxnSp>
              <p:nvCxnSpPr>
                <p:cNvPr id="274" name="직선 연결선[R] 34">
                  <a:extLst>
                    <a:ext uri="{FF2B5EF4-FFF2-40B4-BE49-F238E27FC236}">
                      <a16:creationId xmlns:a16="http://schemas.microsoft.com/office/drawing/2014/main" id="{6FF9ACD4-4A38-B6B7-5E2A-AF0BA018DB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8127" y="3316477"/>
                  <a:ext cx="231713" cy="9960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5" name="TextBox 274">
                      <a:extLst>
                        <a:ext uri="{FF2B5EF4-FFF2-40B4-BE49-F238E27FC236}">
                          <a16:creationId xmlns:a16="http://schemas.microsoft.com/office/drawing/2014/main" id="{96CB6A4C-CE51-9433-1E33-F93E46D2B1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𝑶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75" name="TextBox 274">
                      <a:extLst>
                        <a:ext uri="{FF2B5EF4-FFF2-40B4-BE49-F238E27FC236}">
                          <a16:creationId xmlns:a16="http://schemas.microsoft.com/office/drawing/2014/main" id="{96CB6A4C-CE51-9433-1E33-F93E46D2B11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6" name="직선 연결선[R] 36">
                  <a:extLst>
                    <a:ext uri="{FF2B5EF4-FFF2-40B4-BE49-F238E27FC236}">
                      <a16:creationId xmlns:a16="http://schemas.microsoft.com/office/drawing/2014/main" id="{7F96D01C-B491-69DA-F186-02E4B89FD6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6856" y="3293113"/>
                  <a:ext cx="215035" cy="1263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직선 연결선[R] 37">
                  <a:extLst>
                    <a:ext uri="{FF2B5EF4-FFF2-40B4-BE49-F238E27FC236}">
                      <a16:creationId xmlns:a16="http://schemas.microsoft.com/office/drawing/2014/main" id="{60D663A4-EA88-17DB-9D5A-38F658F7BC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7335" y="3316477"/>
                  <a:ext cx="193281" cy="1207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C00E749D-485B-8A63-D636-39C91C6FD7C6}"/>
                    </a:ext>
                  </a:extLst>
                </p:cNvPr>
                <p:cNvSpPr txBox="1"/>
                <p:nvPr/>
              </p:nvSpPr>
              <p:spPr>
                <a:xfrm>
                  <a:off x="1259238" y="3242286"/>
                  <a:ext cx="342218" cy="138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9" name="TextBox 278">
                      <a:extLst>
                        <a:ext uri="{FF2B5EF4-FFF2-40B4-BE49-F238E27FC236}">
                          <a16:creationId xmlns:a16="http://schemas.microsoft.com/office/drawing/2014/main" id="{22B3A0FD-22D0-4D92-C8E2-3AC7132528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E8E8E8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𝑳</m:t>
                            </m:r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8E8E8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79" name="TextBox 278">
                      <a:extLst>
                        <a:ext uri="{FF2B5EF4-FFF2-40B4-BE49-F238E27FC236}">
                          <a16:creationId xmlns:a16="http://schemas.microsoft.com/office/drawing/2014/main" id="{22B3A0FD-22D0-4D92-C8E2-3AC7132528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80" name="직선 연결선[R] 40">
                  <a:extLst>
                    <a:ext uri="{FF2B5EF4-FFF2-40B4-BE49-F238E27FC236}">
                      <a16:creationId xmlns:a16="http://schemas.microsoft.com/office/drawing/2014/main" id="{45D95171-6A80-407C-C5EA-102CA3A10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3353" y="3345548"/>
                  <a:ext cx="211767" cy="898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3" name="직선 연결선[R] 242">
                <a:extLst>
                  <a:ext uri="{FF2B5EF4-FFF2-40B4-BE49-F238E27FC236}">
                    <a16:creationId xmlns:a16="http://schemas.microsoft.com/office/drawing/2014/main" id="{21CF9147-C758-1BB1-0B90-133642BBA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06755" y="13925039"/>
                <a:ext cx="0" cy="1598063"/>
              </a:xfrm>
              <a:prstGeom prst="line">
                <a:avLst/>
              </a:prstGeom>
              <a:ln w="15875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[R] 243">
                <a:extLst>
                  <a:ext uri="{FF2B5EF4-FFF2-40B4-BE49-F238E27FC236}">
                    <a16:creationId xmlns:a16="http://schemas.microsoft.com/office/drawing/2014/main" id="{FB6DE320-0850-9FE9-1713-68E7665C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3780" y="13886447"/>
                <a:ext cx="0" cy="1598063"/>
              </a:xfrm>
              <a:prstGeom prst="line">
                <a:avLst/>
              </a:prstGeom>
              <a:ln w="15875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그룹 244">
                <a:extLst>
                  <a:ext uri="{FF2B5EF4-FFF2-40B4-BE49-F238E27FC236}">
                    <a16:creationId xmlns:a16="http://schemas.microsoft.com/office/drawing/2014/main" id="{60E53E98-04E5-5367-C3A8-4840760118E5}"/>
                  </a:ext>
                </a:extLst>
              </p:cNvPr>
              <p:cNvGrpSpPr/>
              <p:nvPr/>
            </p:nvGrpSpPr>
            <p:grpSpPr>
              <a:xfrm>
                <a:off x="10507169" y="14195292"/>
                <a:ext cx="3537690" cy="945322"/>
                <a:chOff x="1259238" y="3189608"/>
                <a:chExt cx="1554412" cy="387606"/>
              </a:xfrm>
            </p:grpSpPr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D1A4521F-0C31-A3DD-7720-74EBE5BABD03}"/>
                    </a:ext>
                  </a:extLst>
                </p:cNvPr>
                <p:cNvSpPr txBox="1"/>
                <p:nvPr/>
              </p:nvSpPr>
              <p:spPr>
                <a:xfrm>
                  <a:off x="1648153" y="3406504"/>
                  <a:ext cx="296306" cy="170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Co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cxnSp>
              <p:nvCxnSpPr>
                <p:cNvPr id="266" name="직선 연결선[R] 34">
                  <a:extLst>
                    <a:ext uri="{FF2B5EF4-FFF2-40B4-BE49-F238E27FC236}">
                      <a16:creationId xmlns:a16="http://schemas.microsoft.com/office/drawing/2014/main" id="{B4CD15CC-109E-820E-4008-89F8CE4789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8127" y="3316477"/>
                  <a:ext cx="231713" cy="9960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7" name="TextBox 266">
                      <a:extLst>
                        <a:ext uri="{FF2B5EF4-FFF2-40B4-BE49-F238E27FC236}">
                          <a16:creationId xmlns:a16="http://schemas.microsoft.com/office/drawing/2014/main" id="{2049D3CE-E36D-7A41-E60E-F9B6EDDAE2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𝑶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67" name="TextBox 266">
                      <a:extLst>
                        <a:ext uri="{FF2B5EF4-FFF2-40B4-BE49-F238E27FC236}">
                          <a16:creationId xmlns:a16="http://schemas.microsoft.com/office/drawing/2014/main" id="{2049D3CE-E36D-7A41-E60E-F9B6EDDAE2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8" name="직선 연결선[R] 36">
                  <a:extLst>
                    <a:ext uri="{FF2B5EF4-FFF2-40B4-BE49-F238E27FC236}">
                      <a16:creationId xmlns:a16="http://schemas.microsoft.com/office/drawing/2014/main" id="{B8648341-0C77-A2F3-9C31-D06D221081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6856" y="3293113"/>
                  <a:ext cx="215035" cy="1263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직선 연결선[R] 37">
                  <a:extLst>
                    <a:ext uri="{FF2B5EF4-FFF2-40B4-BE49-F238E27FC236}">
                      <a16:creationId xmlns:a16="http://schemas.microsoft.com/office/drawing/2014/main" id="{184190C1-F72E-01A6-7A31-760D2EFF69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7335" y="3316477"/>
                  <a:ext cx="193281" cy="1207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0CA7BDE6-7756-F644-7F47-704FCE7C3623}"/>
                    </a:ext>
                  </a:extLst>
                </p:cNvPr>
                <p:cNvSpPr txBox="1"/>
                <p:nvPr/>
              </p:nvSpPr>
              <p:spPr>
                <a:xfrm>
                  <a:off x="1259238" y="3242286"/>
                  <a:ext cx="342218" cy="138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1" name="TextBox 270">
                      <a:extLst>
                        <a:ext uri="{FF2B5EF4-FFF2-40B4-BE49-F238E27FC236}">
                          <a16:creationId xmlns:a16="http://schemas.microsoft.com/office/drawing/2014/main" id="{E4F34B4E-2927-B7CB-8FE9-6D783F807D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E8E8E8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𝑳</m:t>
                            </m:r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8E8E8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71" name="TextBox 270">
                      <a:extLst>
                        <a:ext uri="{FF2B5EF4-FFF2-40B4-BE49-F238E27FC236}">
                          <a16:creationId xmlns:a16="http://schemas.microsoft.com/office/drawing/2014/main" id="{E4F34B4E-2927-B7CB-8FE9-6D783F807D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2" name="직선 연결선[R] 40">
                  <a:extLst>
                    <a:ext uri="{FF2B5EF4-FFF2-40B4-BE49-F238E27FC236}">
                      <a16:creationId xmlns:a16="http://schemas.microsoft.com/office/drawing/2014/main" id="{8E94929C-8568-2B31-7181-4579AD5F51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3353" y="3345548"/>
                  <a:ext cx="211767" cy="898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그룹 245">
                <a:extLst>
                  <a:ext uri="{FF2B5EF4-FFF2-40B4-BE49-F238E27FC236}">
                    <a16:creationId xmlns:a16="http://schemas.microsoft.com/office/drawing/2014/main" id="{6BB8224A-B6CF-4839-4423-3A232FED92B6}"/>
                  </a:ext>
                </a:extLst>
              </p:cNvPr>
              <p:cNvGrpSpPr/>
              <p:nvPr/>
            </p:nvGrpSpPr>
            <p:grpSpPr>
              <a:xfrm>
                <a:off x="17832968" y="14195292"/>
                <a:ext cx="3537690" cy="945322"/>
                <a:chOff x="1259238" y="3189608"/>
                <a:chExt cx="1554412" cy="387606"/>
              </a:xfrm>
            </p:grpSpPr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28C1A6FB-8584-ECD0-0760-1E8B03625E4A}"/>
                    </a:ext>
                  </a:extLst>
                </p:cNvPr>
                <p:cNvSpPr txBox="1"/>
                <p:nvPr/>
              </p:nvSpPr>
              <p:spPr>
                <a:xfrm>
                  <a:off x="1648153" y="3406504"/>
                  <a:ext cx="298366" cy="170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Co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cxnSp>
              <p:nvCxnSpPr>
                <p:cNvPr id="258" name="직선 연결선[R] 34">
                  <a:extLst>
                    <a:ext uri="{FF2B5EF4-FFF2-40B4-BE49-F238E27FC236}">
                      <a16:creationId xmlns:a16="http://schemas.microsoft.com/office/drawing/2014/main" id="{19D2A796-797F-33C1-B9D8-D8A7B3E29C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8127" y="3316477"/>
                  <a:ext cx="231713" cy="9960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9" name="TextBox 258">
                      <a:extLst>
                        <a:ext uri="{FF2B5EF4-FFF2-40B4-BE49-F238E27FC236}">
                          <a16:creationId xmlns:a16="http://schemas.microsoft.com/office/drawing/2014/main" id="{B606F9CC-1AD4-E9C0-BAC0-0FB58A7801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𝑶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59" name="TextBox 258">
                      <a:extLst>
                        <a:ext uri="{FF2B5EF4-FFF2-40B4-BE49-F238E27FC236}">
                          <a16:creationId xmlns:a16="http://schemas.microsoft.com/office/drawing/2014/main" id="{B606F9CC-1AD4-E9C0-BAC0-0FB58A7801E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0" name="직선 연결선[R] 36">
                  <a:extLst>
                    <a:ext uri="{FF2B5EF4-FFF2-40B4-BE49-F238E27FC236}">
                      <a16:creationId xmlns:a16="http://schemas.microsoft.com/office/drawing/2014/main" id="{9D220AB4-6CB5-3C8B-9631-952F676E32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6856" y="3293113"/>
                  <a:ext cx="215035" cy="1263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직선 연결선[R] 37">
                  <a:extLst>
                    <a:ext uri="{FF2B5EF4-FFF2-40B4-BE49-F238E27FC236}">
                      <a16:creationId xmlns:a16="http://schemas.microsoft.com/office/drawing/2014/main" id="{0DD749BD-69E2-27B8-D3A9-362D0C8B82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7335" y="3316477"/>
                  <a:ext cx="193281" cy="1207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49E9A60B-046C-BB91-4E50-534550CEE0D6}"/>
                    </a:ext>
                  </a:extLst>
                </p:cNvPr>
                <p:cNvSpPr txBox="1"/>
                <p:nvPr/>
              </p:nvSpPr>
              <p:spPr>
                <a:xfrm>
                  <a:off x="1259238" y="3242286"/>
                  <a:ext cx="342218" cy="138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3" name="TextBox 262">
                      <a:extLst>
                        <a:ext uri="{FF2B5EF4-FFF2-40B4-BE49-F238E27FC236}">
                          <a16:creationId xmlns:a16="http://schemas.microsoft.com/office/drawing/2014/main" id="{43BFCA73-A94B-1FF0-FB22-F89E4EED61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E8E8E8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𝑳</m:t>
                            </m:r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8E8E8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63" name="TextBox 262">
                      <a:extLst>
                        <a:ext uri="{FF2B5EF4-FFF2-40B4-BE49-F238E27FC236}">
                          <a16:creationId xmlns:a16="http://schemas.microsoft.com/office/drawing/2014/main" id="{43BFCA73-A94B-1FF0-FB22-F89E4EED615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4" name="직선 연결선[R] 40">
                  <a:extLst>
                    <a:ext uri="{FF2B5EF4-FFF2-40B4-BE49-F238E27FC236}">
                      <a16:creationId xmlns:a16="http://schemas.microsoft.com/office/drawing/2014/main" id="{2E22666B-E54A-325E-0E00-CAEC0E1860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3353" y="3345548"/>
                  <a:ext cx="211767" cy="898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그룹 246">
                <a:extLst>
                  <a:ext uri="{FF2B5EF4-FFF2-40B4-BE49-F238E27FC236}">
                    <a16:creationId xmlns:a16="http://schemas.microsoft.com/office/drawing/2014/main" id="{5EDB8EA8-B139-D11E-77BF-C4092856D186}"/>
                  </a:ext>
                </a:extLst>
              </p:cNvPr>
              <p:cNvGrpSpPr/>
              <p:nvPr/>
            </p:nvGrpSpPr>
            <p:grpSpPr>
              <a:xfrm>
                <a:off x="21471148" y="14160918"/>
                <a:ext cx="3537690" cy="945322"/>
                <a:chOff x="1259238" y="3189608"/>
                <a:chExt cx="1554412" cy="387606"/>
              </a:xfrm>
            </p:grpSpPr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AE3E7FBB-F232-1AEC-D123-F5CA47F56D74}"/>
                    </a:ext>
                  </a:extLst>
                </p:cNvPr>
                <p:cNvSpPr txBox="1"/>
                <p:nvPr/>
              </p:nvSpPr>
              <p:spPr>
                <a:xfrm>
                  <a:off x="1648153" y="3406504"/>
                  <a:ext cx="338834" cy="170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Co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cxnSp>
              <p:nvCxnSpPr>
                <p:cNvPr id="250" name="직선 연결선[R] 34">
                  <a:extLst>
                    <a:ext uri="{FF2B5EF4-FFF2-40B4-BE49-F238E27FC236}">
                      <a16:creationId xmlns:a16="http://schemas.microsoft.com/office/drawing/2014/main" id="{DDC12749-9537-F3A9-2F06-F57A5E9E20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8127" y="3316477"/>
                  <a:ext cx="231713" cy="9960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1" name="TextBox 250">
                      <a:extLst>
                        <a:ext uri="{FF2B5EF4-FFF2-40B4-BE49-F238E27FC236}">
                          <a16:creationId xmlns:a16="http://schemas.microsoft.com/office/drawing/2014/main" id="{779DB05F-43AB-E96C-A503-9821FABCE9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𝑶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51" name="TextBox 250">
                      <a:extLst>
                        <a:ext uri="{FF2B5EF4-FFF2-40B4-BE49-F238E27FC236}">
                          <a16:creationId xmlns:a16="http://schemas.microsoft.com/office/drawing/2014/main" id="{779DB05F-43AB-E96C-A503-9821FABCE9E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2" name="직선 연결선[R] 36">
                  <a:extLst>
                    <a:ext uri="{FF2B5EF4-FFF2-40B4-BE49-F238E27FC236}">
                      <a16:creationId xmlns:a16="http://schemas.microsoft.com/office/drawing/2014/main" id="{B774F544-7D1D-AA05-63E4-8031596577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6856" y="3293113"/>
                  <a:ext cx="215035" cy="1263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직선 연결선[R] 37">
                  <a:extLst>
                    <a:ext uri="{FF2B5EF4-FFF2-40B4-BE49-F238E27FC236}">
                      <a16:creationId xmlns:a16="http://schemas.microsoft.com/office/drawing/2014/main" id="{7D192F5D-8F73-B280-F050-58BED3D6B6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7335" y="3316477"/>
                  <a:ext cx="193281" cy="1207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BD9B700C-5570-100A-D04E-07C89DD8E29E}"/>
                    </a:ext>
                  </a:extLst>
                </p:cNvPr>
                <p:cNvSpPr txBox="1"/>
                <p:nvPr/>
              </p:nvSpPr>
              <p:spPr>
                <a:xfrm>
                  <a:off x="1259238" y="3242286"/>
                  <a:ext cx="342218" cy="138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5" name="TextBox 254">
                      <a:extLst>
                        <a:ext uri="{FF2B5EF4-FFF2-40B4-BE49-F238E27FC236}">
                          <a16:creationId xmlns:a16="http://schemas.microsoft.com/office/drawing/2014/main" id="{BFD2F392-CEE6-5626-D970-A53EC48CC5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𝑳</m:t>
                            </m:r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55" name="TextBox 254">
                      <a:extLst>
                        <a:ext uri="{FF2B5EF4-FFF2-40B4-BE49-F238E27FC236}">
                          <a16:creationId xmlns:a16="http://schemas.microsoft.com/office/drawing/2014/main" id="{BFD2F392-CEE6-5626-D970-A53EC48CC5C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6" name="직선 연결선[R] 40">
                  <a:extLst>
                    <a:ext uri="{FF2B5EF4-FFF2-40B4-BE49-F238E27FC236}">
                      <a16:creationId xmlns:a16="http://schemas.microsoft.com/office/drawing/2014/main" id="{04351BF1-EF04-10A4-54C0-A958C47CA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3353" y="3345548"/>
                  <a:ext cx="211767" cy="898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8" name="직선 연결선[R] 247">
                <a:extLst>
                  <a:ext uri="{FF2B5EF4-FFF2-40B4-BE49-F238E27FC236}">
                    <a16:creationId xmlns:a16="http://schemas.microsoft.com/office/drawing/2014/main" id="{B1409837-0484-4389-7375-DE1FE251C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45305" y="13778248"/>
                <a:ext cx="0" cy="1598063"/>
              </a:xfrm>
              <a:prstGeom prst="line">
                <a:avLst/>
              </a:prstGeom>
              <a:ln w="15875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C139BCAF-8B45-5C36-E365-C53735C14DE1}"/>
                </a:ext>
              </a:extLst>
            </p:cNvPr>
            <p:cNvSpPr/>
            <p:nvPr/>
          </p:nvSpPr>
          <p:spPr>
            <a:xfrm>
              <a:off x="8002782" y="13368137"/>
              <a:ext cx="14762487" cy="59716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38" name="직선 연결선[R] 237">
              <a:extLst>
                <a:ext uri="{FF2B5EF4-FFF2-40B4-BE49-F238E27FC236}">
                  <a16:creationId xmlns:a16="http://schemas.microsoft.com/office/drawing/2014/main" id="{0FE7BC0B-FFDA-D703-98C8-8DF9E3809FF8}"/>
                </a:ext>
              </a:extLst>
            </p:cNvPr>
            <p:cNvCxnSpPr>
              <a:cxnSpLocks/>
            </p:cNvCxnSpPr>
            <p:nvPr/>
          </p:nvCxnSpPr>
          <p:spPr>
            <a:xfrm>
              <a:off x="17652754" y="16100122"/>
              <a:ext cx="17845" cy="3042337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[R] 238">
              <a:extLst>
                <a:ext uri="{FF2B5EF4-FFF2-40B4-BE49-F238E27FC236}">
                  <a16:creationId xmlns:a16="http://schemas.microsoft.com/office/drawing/2014/main" id="{4BE10746-938F-BB79-CA8E-2061F2C4A34C}"/>
                </a:ext>
              </a:extLst>
            </p:cNvPr>
            <p:cNvCxnSpPr>
              <a:cxnSpLocks/>
            </p:cNvCxnSpPr>
            <p:nvPr/>
          </p:nvCxnSpPr>
          <p:spPr>
            <a:xfrm>
              <a:off x="8002782" y="15800136"/>
              <a:ext cx="14762487" cy="246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8BA1D965-BAEC-89EB-15D3-E2C44AF1B07B}"/>
                </a:ext>
              </a:extLst>
            </p:cNvPr>
            <p:cNvSpPr txBox="1"/>
            <p:nvPr/>
          </p:nvSpPr>
          <p:spPr>
            <a:xfrm>
              <a:off x="8103358" y="13455724"/>
              <a:ext cx="2812987" cy="643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rPr>
                <a:t>[monomer]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9C0CDD7D-1A8E-7F85-4F5D-1170B3C8977F}"/>
                </a:ext>
              </a:extLst>
            </p:cNvPr>
            <p:cNvSpPr txBox="1"/>
            <p:nvPr/>
          </p:nvSpPr>
          <p:spPr>
            <a:xfrm>
              <a:off x="8163065" y="15891575"/>
              <a:ext cx="1968277" cy="643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rPr>
                <a:t>[dimer]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A8020463-537F-7CEE-0156-48A571D1A45F}"/>
                  </a:ext>
                </a:extLst>
              </p:cNvPr>
              <p:cNvSpPr txBox="1"/>
              <p:nvPr/>
            </p:nvSpPr>
            <p:spPr>
              <a:xfrm>
                <a:off x="15669067" y="38242107"/>
                <a:ext cx="13788433" cy="3475419"/>
              </a:xfrm>
              <a:prstGeom prst="rect">
                <a:avLst/>
              </a:prstGeom>
              <a:noFill/>
            </p:spPr>
            <p:txBody>
              <a:bodyPr wrap="square" lIns="74984" tIns="74984" rIns="74984" bIns="74984" numCol="1" spcCol="374922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[1] </a:t>
                </a:r>
                <a:r>
                  <a:rPr kumimoji="0" lang="en-US" altLang="ko-KR" sz="1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Peruzzo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 A., et al., A variational eigenvalue solver on a photonic quantum processor, Nature Communications 5, 4213 (2014). </a:t>
                </a:r>
                <a:endParaRPr kumimoji="0" lang="ko-KR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[2] Jules Tilly, et al. The Variational Quantum </a:t>
                </a:r>
                <a:r>
                  <a:rPr kumimoji="0" lang="en-US" altLang="ko-KR" sz="1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Eigensolver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: A review of methods and best practices, Physic Reports 986, 1-128 (2022)</a:t>
                </a:r>
                <a:endParaRPr kumimoji="0" lang="ko-KR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[3] Magnetism and structure of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34" charset="-127"/>
                        <a:cs typeface="Times New Roman" panose="02020603050405020304" pitchFamily="18" charset="0"/>
                      </a:rPr>
                      <m:t>𝐿</m:t>
                    </m:r>
                    <m:sSub>
                      <m:sSubPr>
                        <m:ctrlPr>
                          <a:rPr kumimoji="0" lang="ko-KR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0" lang="en-US" altLang="ko-KR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34" charset="-127"/>
                        <a:cs typeface="Times New Roman" panose="02020603050405020304" pitchFamily="18" charset="0"/>
                      </a:rPr>
                      <m:t>𝐶𝑜</m:t>
                    </m:r>
                    <m:sSub>
                      <m:sSubPr>
                        <m:ctrlPr>
                          <a:rPr kumimoji="0" lang="ko-KR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 and comparison to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34" charset="-127"/>
                        <a:cs typeface="Times New Roman" panose="02020603050405020304" pitchFamily="18" charset="0"/>
                      </a:rPr>
                      <m:t>𝑁</m:t>
                    </m:r>
                    <m:sSub>
                      <m:sSubPr>
                        <m:ctrlPr>
                          <a:rPr kumimoji="0" lang="ko-KR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0" lang="en-US" altLang="ko-KR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34" charset="-127"/>
                        <a:cs typeface="Times New Roman" panose="02020603050405020304" pitchFamily="18" charset="0"/>
                      </a:rPr>
                      <m:t>𝐶𝑜</m:t>
                    </m:r>
                    <m:sSub>
                      <m:sSubPr>
                        <m:ctrlPr>
                          <a:rPr kumimoji="0" lang="ko-KR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en-US" altLang="ko-KR" sz="1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J.T.Hertz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 et al., Department of Chemistry, Princeton University, DOI: </a:t>
                </a:r>
                <a:r>
                  <a:rPr kumimoji="0" lang="ko-KR" alt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  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10.1103/PhysRevB.77.075119</a:t>
                </a:r>
                <a:endParaRPr kumimoji="0" lang="ko-KR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[4] </a:t>
                </a:r>
                <a:r>
                  <a:rPr kumimoji="0" lang="en-US" altLang="ko-KR" sz="1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Hocheol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 Lim, et al., Fragment molecular orbital-based variational quantum </a:t>
                </a:r>
                <a:r>
                  <a:rPr kumimoji="0" lang="en-US" altLang="ko-KR" sz="1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eigensolver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 for quantum chemistry in the age of quantum computing, Scientific Reports 14, 2422 (2024)</a:t>
                </a:r>
                <a:endParaRPr kumimoji="0" lang="ko-KR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[5] Kazuo </a:t>
                </a:r>
                <a:r>
                  <a:rPr kumimoji="0" lang="en-US" altLang="ko-KR" sz="1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Kitaura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, et al., Fragment molecular orbital method: an approximate computational method for large molecules, Chemical Physics Letters 313, 701-706 (1999)</a:t>
                </a:r>
                <a:endParaRPr kumimoji="0" lang="ko-KR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[6] Dmitri G. Fedorov, Kazuo </a:t>
                </a:r>
                <a:r>
                  <a:rPr kumimoji="0" lang="en-US" altLang="ko-KR" sz="1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Kitaura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, Coupled-cluster theory based upon the fragment molecular-orbital method, The Journal of Chemical Physics 123, 134103 (2005)</a:t>
                </a:r>
                <a:endParaRPr kumimoji="0" lang="ko-KR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[7] Stewart, Robert F. (1 January 1970). "Small Gaussian Expansions of Slater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맑은 고딕" panose="020B0503020000020004" pitchFamily="34" charset="-127"/>
                    <a:cs typeface="Cambria Math" panose="02040503050406030204" pitchFamily="18" charset="0"/>
                  </a:rPr>
                  <a:t>‐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Type Orbitals". </a:t>
                </a:r>
                <a:r>
                  <a:rPr kumimoji="0" lang="en-US" altLang="ko-KR" sz="1800" b="0" i="1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The Journal of Chemical Physics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. </a:t>
                </a:r>
                <a:r>
                  <a:rPr kumimoji="0" lang="en-US" altLang="ko-KR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52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 (1): 431–438. </a:t>
                </a:r>
                <a:r>
                  <a:rPr kumimoji="0" lang="en-US" altLang="ko-KR" sz="1800" b="0" i="0" u="sng" strike="noStrike" kern="100" cap="none" spc="0" normalizeH="0" baseline="0" noProof="0" dirty="0">
                    <a:ln>
                      <a:noFill/>
                    </a:ln>
                    <a:solidFill>
                      <a:srgbClr val="467886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  <a:hlinkClick r:id="rId35"/>
                  </a:rPr>
                  <a:t>doi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ko-KR" sz="1800" b="0" i="0" u="sng" strike="noStrike" kern="100" cap="none" spc="0" normalizeH="0" baseline="0" noProof="0" dirty="0">
                    <a:ln>
                      <a:noFill/>
                    </a:ln>
                    <a:solidFill>
                      <a:srgbClr val="467886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  <a:hlinkClick r:id="rId36"/>
                  </a:rPr>
                  <a:t>10.1063/1.1672702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A8020463-537F-7CEE-0156-48A571D1A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9067" y="38242107"/>
                <a:ext cx="13788433" cy="3475419"/>
              </a:xfrm>
              <a:prstGeom prst="rect">
                <a:avLst/>
              </a:prstGeom>
              <a:blipFill>
                <a:blip r:embed="rId37"/>
                <a:stretch>
                  <a:fillRect l="-460" r="-1288" b="-10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6" name="표 335">
            <a:extLst>
              <a:ext uri="{FF2B5EF4-FFF2-40B4-BE49-F238E27FC236}">
                <a16:creationId xmlns:a16="http://schemas.microsoft.com/office/drawing/2014/main" id="{F01F82FC-A724-FD89-411F-85CB9587A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563504"/>
              </p:ext>
            </p:extLst>
          </p:nvPr>
        </p:nvGraphicFramePr>
        <p:xfrm>
          <a:off x="15999924" y="12023325"/>
          <a:ext cx="13228398" cy="544527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276199">
                  <a:extLst>
                    <a:ext uri="{9D8B030D-6E8A-4147-A177-3AD203B41FA5}">
                      <a16:colId xmlns:a16="http://schemas.microsoft.com/office/drawing/2014/main" val="198575042"/>
                    </a:ext>
                  </a:extLst>
                </a:gridCol>
                <a:gridCol w="3465230">
                  <a:extLst>
                    <a:ext uri="{9D8B030D-6E8A-4147-A177-3AD203B41FA5}">
                      <a16:colId xmlns:a16="http://schemas.microsoft.com/office/drawing/2014/main" val="2924611384"/>
                    </a:ext>
                  </a:extLst>
                </a:gridCol>
                <a:gridCol w="3836237">
                  <a:extLst>
                    <a:ext uri="{9D8B030D-6E8A-4147-A177-3AD203B41FA5}">
                      <a16:colId xmlns:a16="http://schemas.microsoft.com/office/drawing/2014/main" val="483784729"/>
                    </a:ext>
                  </a:extLst>
                </a:gridCol>
                <a:gridCol w="3650732">
                  <a:extLst>
                    <a:ext uri="{9D8B030D-6E8A-4147-A177-3AD203B41FA5}">
                      <a16:colId xmlns:a16="http://schemas.microsoft.com/office/drawing/2014/main" val="889982040"/>
                    </a:ext>
                  </a:extLst>
                </a:gridCol>
              </a:tblGrid>
              <a:tr h="67213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COBYLA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SPSA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L-BFGS-B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2432428"/>
                  </a:ext>
                </a:extLst>
              </a:tr>
              <a:tr h="2374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UCCSD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833297"/>
                  </a:ext>
                </a:extLst>
              </a:tr>
              <a:tr h="2398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Two_Local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518783"/>
                  </a:ext>
                </a:extLst>
              </a:tr>
            </a:tbl>
          </a:graphicData>
        </a:graphic>
      </p:graphicFrame>
      <p:pic>
        <p:nvPicPr>
          <p:cNvPr id="337" name="그림 336">
            <a:extLst>
              <a:ext uri="{FF2B5EF4-FFF2-40B4-BE49-F238E27FC236}">
                <a16:creationId xmlns:a16="http://schemas.microsoft.com/office/drawing/2014/main" id="{17A74C40-32A7-BC0D-B3DA-A5A327658108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6881" y="12722658"/>
            <a:ext cx="3105742" cy="2296551"/>
          </a:xfrm>
          <a:prstGeom prst="rect">
            <a:avLst/>
          </a:prstGeom>
          <a:noFill/>
        </p:spPr>
      </p:pic>
      <p:pic>
        <p:nvPicPr>
          <p:cNvPr id="338" name="그림 337">
            <a:extLst>
              <a:ext uri="{FF2B5EF4-FFF2-40B4-BE49-F238E27FC236}">
                <a16:creationId xmlns:a16="http://schemas.microsoft.com/office/drawing/2014/main" id="{5E4AF675-8B92-64DC-B0BF-0F8CC991A82B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22098931" y="15172378"/>
            <a:ext cx="3105742" cy="2260163"/>
          </a:xfrm>
          <a:prstGeom prst="rect">
            <a:avLst/>
          </a:prstGeom>
        </p:spPr>
      </p:pic>
      <p:pic>
        <p:nvPicPr>
          <p:cNvPr id="339" name="그림 338">
            <a:extLst>
              <a:ext uri="{FF2B5EF4-FFF2-40B4-BE49-F238E27FC236}">
                <a16:creationId xmlns:a16="http://schemas.microsoft.com/office/drawing/2014/main" id="{16B8C484-5E8C-8F33-9F24-DAD6467646A2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931" y="12736317"/>
            <a:ext cx="3105742" cy="2296440"/>
          </a:xfrm>
          <a:prstGeom prst="rect">
            <a:avLst/>
          </a:prstGeom>
          <a:noFill/>
        </p:spPr>
      </p:pic>
      <p:pic>
        <p:nvPicPr>
          <p:cNvPr id="340" name="그림 339">
            <a:extLst>
              <a:ext uri="{FF2B5EF4-FFF2-40B4-BE49-F238E27FC236}">
                <a16:creationId xmlns:a16="http://schemas.microsoft.com/office/drawing/2014/main" id="{F1803DA9-1DB7-F1AE-13FD-60D4CCB0248A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8447596" y="15125314"/>
            <a:ext cx="3105742" cy="2260162"/>
          </a:xfrm>
          <a:prstGeom prst="rect">
            <a:avLst/>
          </a:prstGeom>
        </p:spPr>
      </p:pic>
      <p:pic>
        <p:nvPicPr>
          <p:cNvPr id="341" name="그림 340">
            <a:extLst>
              <a:ext uri="{FF2B5EF4-FFF2-40B4-BE49-F238E27FC236}">
                <a16:creationId xmlns:a16="http://schemas.microsoft.com/office/drawing/2014/main" id="{7AAFC9FB-B2CE-DF27-96B3-8CBA5F5B7243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25807709" y="12756775"/>
            <a:ext cx="3105742" cy="2297148"/>
          </a:xfrm>
          <a:prstGeom prst="rect">
            <a:avLst/>
          </a:prstGeom>
        </p:spPr>
      </p:pic>
      <p:pic>
        <p:nvPicPr>
          <p:cNvPr id="342" name="그림 341">
            <a:extLst>
              <a:ext uri="{FF2B5EF4-FFF2-40B4-BE49-F238E27FC236}">
                <a16:creationId xmlns:a16="http://schemas.microsoft.com/office/drawing/2014/main" id="{310C022D-119B-B191-9EF0-45A7D3EFDC94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25807709" y="15123227"/>
            <a:ext cx="3105742" cy="2296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3" name="표 342">
                <a:extLst>
                  <a:ext uri="{FF2B5EF4-FFF2-40B4-BE49-F238E27FC236}">
                    <a16:creationId xmlns:a16="http://schemas.microsoft.com/office/drawing/2014/main" id="{67ACAE08-515F-C243-615F-B492E5C224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2048674"/>
                  </p:ext>
                </p:extLst>
              </p:nvPr>
            </p:nvGraphicFramePr>
            <p:xfrm>
              <a:off x="16029530" y="17680812"/>
              <a:ext cx="13176895" cy="5283200"/>
            </p:xfrm>
            <a:graphic>
              <a:graphicData uri="http://schemas.openxmlformats.org/drawingml/2006/table">
                <a:tbl>
                  <a:tblPr>
                    <a:tableStyleId>{9D7B26C5-4107-4FEC-AEDC-1716B250A1EF}</a:tableStyleId>
                  </a:tblPr>
                  <a:tblGrid>
                    <a:gridCol w="2880440">
                      <a:extLst>
                        <a:ext uri="{9D8B030D-6E8A-4147-A177-3AD203B41FA5}">
                          <a16:colId xmlns:a16="http://schemas.microsoft.com/office/drawing/2014/main" val="3294058815"/>
                        </a:ext>
                      </a:extLst>
                    </a:gridCol>
                    <a:gridCol w="2880440">
                      <a:extLst>
                        <a:ext uri="{9D8B030D-6E8A-4147-A177-3AD203B41FA5}">
                          <a16:colId xmlns:a16="http://schemas.microsoft.com/office/drawing/2014/main" val="691998532"/>
                        </a:ext>
                      </a:extLst>
                    </a:gridCol>
                    <a:gridCol w="2930978">
                      <a:extLst>
                        <a:ext uri="{9D8B030D-6E8A-4147-A177-3AD203B41FA5}">
                          <a16:colId xmlns:a16="http://schemas.microsoft.com/office/drawing/2014/main" val="2176195825"/>
                        </a:ext>
                      </a:extLst>
                    </a:gridCol>
                    <a:gridCol w="2240147">
                      <a:extLst>
                        <a:ext uri="{9D8B030D-6E8A-4147-A177-3AD203B41FA5}">
                          <a16:colId xmlns:a16="http://schemas.microsoft.com/office/drawing/2014/main" val="1703390804"/>
                        </a:ext>
                      </a:extLst>
                    </a:gridCol>
                    <a:gridCol w="2244890">
                      <a:extLst>
                        <a:ext uri="{9D8B030D-6E8A-4147-A177-3AD203B41FA5}">
                          <a16:colId xmlns:a16="http://schemas.microsoft.com/office/drawing/2014/main" val="2994031914"/>
                        </a:ext>
                      </a:extLst>
                    </a:gridCol>
                  </a:tblGrid>
                  <a:tr h="386930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ko-KR" altLang="ko-KR" sz="22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altLang="ko-KR" sz="2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2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altLang="ko-KR" sz="2200" kern="100" dirty="0"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  <a:cs typeface="Times New Roman" panose="02020603050405020304" pitchFamily="18" charset="0"/>
                            </a:rPr>
                            <a:t>configuration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ko-KR" sz="2200" kern="100">
                              <a:effectLst/>
                            </a:rPr>
                            <a:t>계산값</a:t>
                          </a:r>
                          <a14:m>
                            <m:oMath xmlns:m="http://schemas.openxmlformats.org/officeDocument/2006/math">
                              <m:r>
                                <a:rPr lang="en-US" sz="2200" kern="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kern="1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200" kern="1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200" kern="1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200" kern="100">
                                  <a:effectLst/>
                                  <a:latin typeface="Cambria Math" panose="02040503050406030204" pitchFamily="18" charset="0"/>
                                </a:rPr>
                                <m:t>.)</m:t>
                              </m:r>
                            </m:oMath>
                          </a14:m>
                          <a:endParaRPr lang="ko-KR" sz="2200" kern="10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ko-KR" sz="2200" kern="100">
                              <a:effectLst/>
                            </a:rPr>
                            <a:t>오차</a:t>
                          </a:r>
                          <a14:m>
                            <m:oMath xmlns:m="http://schemas.openxmlformats.org/officeDocument/2006/math">
                              <m:r>
                                <a:rPr lang="en-US" sz="2200" kern="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kern="1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200" kern="1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200" kern="1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200" kern="100">
                                  <a:effectLst/>
                                  <a:latin typeface="Cambria Math" panose="02040503050406030204" pitchFamily="18" charset="0"/>
                                </a:rPr>
                                <m:t>.)</m:t>
                              </m:r>
                            </m:oMath>
                          </a14:m>
                          <a:endParaRPr lang="ko-KR" sz="2200" kern="10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ko-KR" sz="2200" kern="100">
                              <a:effectLst/>
                            </a:rPr>
                            <a:t>오차</a:t>
                          </a:r>
                          <a14:m>
                            <m:oMath xmlns:m="http://schemas.openxmlformats.org/officeDocument/2006/math">
                              <m:r>
                                <a:rPr lang="en-US" sz="2200" kern="100">
                                  <a:effectLst/>
                                  <a:latin typeface="Cambria Math" panose="02040503050406030204" pitchFamily="18" charset="0"/>
                                </a:rPr>
                                <m:t>(%)</m:t>
                              </m:r>
                            </m:oMath>
                          </a14:m>
                          <a:endParaRPr lang="ko-KR" sz="2200" kern="10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6120876"/>
                      </a:ext>
                    </a:extLst>
                  </a:tr>
                  <a:tr h="386930">
                    <a:tc rowSpan="3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altLang="ko-KR" sz="2200" kern="100" dirty="0"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  <a:cs typeface="Times New Roman" panose="02020603050405020304" pitchFamily="18" charset="0"/>
                            </a:rPr>
                            <a:t>monomer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oMath>
                            </m:oMathPara>
                          </a14:m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 dirty="0">
                              <a:effectLst/>
                            </a:rPr>
                            <a:t>-74.78751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>
                              <a:effectLst/>
                            </a:rPr>
                            <a:t>0</a:t>
                          </a:r>
                          <a:endParaRPr lang="ko-KR" sz="2200" kern="10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>
                              <a:effectLst/>
                            </a:rPr>
                            <a:t>0</a:t>
                          </a:r>
                          <a:endParaRPr lang="ko-KR" sz="2200" kern="10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4451610"/>
                      </a:ext>
                    </a:extLst>
                  </a:tr>
                  <a:tr h="386930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𝐿𝑖</m:t>
                                </m:r>
                              </m:oMath>
                            </m:oMathPara>
                          </a14:m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 dirty="0">
                              <a:effectLst/>
                            </a:rPr>
                            <a:t>-7.43241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 dirty="0">
                              <a:effectLst/>
                            </a:rPr>
                            <a:t>0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 dirty="0">
                              <a:effectLst/>
                            </a:rPr>
                            <a:t>0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892462"/>
                      </a:ext>
                    </a:extLst>
                  </a:tr>
                  <a:tr h="386930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𝐶𝑜</m:t>
                                </m:r>
                              </m:oMath>
                            </m:oMathPara>
                          </a14:m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 dirty="0">
                              <a:effectLst/>
                            </a:rPr>
                            <a:t>-1381.35417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 dirty="0">
                              <a:effectLst/>
                            </a:rPr>
                            <a:t>0.00455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 dirty="0">
                              <a:effectLst/>
                            </a:rPr>
                            <a:t>0.0003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2171084"/>
                      </a:ext>
                    </a:extLst>
                  </a:tr>
                  <a:tr h="386930">
                    <a:tc rowSpan="6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altLang="ko-KR" sz="2200" kern="100" dirty="0"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  <a:cs typeface="Times New Roman" panose="02020603050405020304" pitchFamily="18" charset="0"/>
                            </a:rPr>
                            <a:t>dimer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𝐿𝑖</m:t>
                                </m:r>
                                <m:r>
                                  <a:rPr lang="en-US" sz="2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2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𝑐𝑙𝑜𝑠𝑒</m:t>
                                </m:r>
                                <m:r>
                                  <a:rPr lang="en-US" sz="2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>
                              <a:effectLst/>
                            </a:rPr>
                            <a:t>-82.25731</a:t>
                          </a:r>
                          <a:endParaRPr lang="ko-KR" sz="2200" kern="10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>
                              <a:effectLst/>
                            </a:rPr>
                            <a:t>0</a:t>
                          </a:r>
                          <a:endParaRPr lang="ko-KR" sz="2200" kern="10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 dirty="0">
                              <a:effectLst/>
                            </a:rPr>
                            <a:t>0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8286155"/>
                      </a:ext>
                    </a:extLst>
                  </a:tr>
                  <a:tr h="386930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𝐿𝑖</m:t>
                                </m:r>
                                <m:r>
                                  <a:rPr lang="en-US" sz="2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2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𝑓𝑎𝑟</m:t>
                                </m:r>
                                <m:r>
                                  <a:rPr lang="en-US" sz="2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 dirty="0">
                              <a:effectLst/>
                            </a:rPr>
                            <a:t>-82.22028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 dirty="0">
                              <a:effectLst/>
                            </a:rPr>
                            <a:t>0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>
                              <a:effectLst/>
                            </a:rPr>
                            <a:t>0</a:t>
                          </a:r>
                          <a:endParaRPr lang="ko-KR" sz="2200" kern="10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1474235"/>
                      </a:ext>
                    </a:extLst>
                  </a:tr>
                  <a:tr h="386930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𝐶𝑜</m:t>
                                </m:r>
                                <m:r>
                                  <a:rPr lang="en-US" sz="2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𝐿𝑖</m:t>
                                </m:r>
                              </m:oMath>
                            </m:oMathPara>
                          </a14:m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 dirty="0">
                              <a:effectLst/>
                            </a:rPr>
                            <a:t>-1388.72975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 dirty="0">
                              <a:effectLst/>
                            </a:rPr>
                            <a:t>0.05198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>
                              <a:effectLst/>
                            </a:rPr>
                            <a:t>0.00374</a:t>
                          </a:r>
                          <a:endParaRPr lang="ko-KR" sz="2200" kern="10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2814536"/>
                      </a:ext>
                    </a:extLst>
                  </a:tr>
                  <a:tr h="386930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oMath>
                            </m:oMathPara>
                          </a14:m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>
                              <a:effectLst/>
                            </a:rPr>
                            <a:t>-149.550971</a:t>
                          </a:r>
                          <a:endParaRPr lang="ko-KR" sz="2200" kern="10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 dirty="0">
                              <a:effectLst/>
                            </a:rPr>
                            <a:t>0.00213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 dirty="0">
                              <a:effectLst/>
                            </a:rPr>
                            <a:t>0.00142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7207217"/>
                      </a:ext>
                    </a:extLst>
                  </a:tr>
                  <a:tr h="386930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oMath>
                            </m:oMathPara>
                          </a14:m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>
                              <a:effectLst/>
                            </a:rPr>
                            <a:t>-1456.05019</a:t>
                          </a:r>
                          <a:endParaRPr lang="ko-KR" sz="2200" kern="10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 dirty="0">
                              <a:effectLst/>
                            </a:rPr>
                            <a:t>0.03758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 dirty="0">
                              <a:effectLst/>
                            </a:rPr>
                            <a:t>0.00258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6644918"/>
                      </a:ext>
                    </a:extLst>
                  </a:tr>
                  <a:tr h="386930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oMath>
                            </m:oMathPara>
                          </a14:m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>
                              <a:effectLst/>
                            </a:rPr>
                            <a:t>-1456.14717</a:t>
                          </a:r>
                          <a:endParaRPr lang="ko-KR" sz="2200" kern="10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 dirty="0">
                              <a:effectLst/>
                            </a:rPr>
                            <a:t>-0.01968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 dirty="0">
                              <a:effectLst/>
                            </a:rPr>
                            <a:t>-0.00135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5762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3" name="표 342">
                <a:extLst>
                  <a:ext uri="{FF2B5EF4-FFF2-40B4-BE49-F238E27FC236}">
                    <a16:creationId xmlns:a16="http://schemas.microsoft.com/office/drawing/2014/main" id="{67ACAE08-515F-C243-615F-B492E5C224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2048674"/>
                  </p:ext>
                </p:extLst>
              </p:nvPr>
            </p:nvGraphicFramePr>
            <p:xfrm>
              <a:off x="16029530" y="17680812"/>
              <a:ext cx="13176895" cy="5283200"/>
            </p:xfrm>
            <a:graphic>
              <a:graphicData uri="http://schemas.openxmlformats.org/drawingml/2006/table">
                <a:tbl>
                  <a:tblPr>
                    <a:tableStyleId>{9D7B26C5-4107-4FEC-AEDC-1716B250A1EF}</a:tableStyleId>
                  </a:tblPr>
                  <a:tblGrid>
                    <a:gridCol w="2880440">
                      <a:extLst>
                        <a:ext uri="{9D8B030D-6E8A-4147-A177-3AD203B41FA5}">
                          <a16:colId xmlns:a16="http://schemas.microsoft.com/office/drawing/2014/main" val="3294058815"/>
                        </a:ext>
                      </a:extLst>
                    </a:gridCol>
                    <a:gridCol w="2880440">
                      <a:extLst>
                        <a:ext uri="{9D8B030D-6E8A-4147-A177-3AD203B41FA5}">
                          <a16:colId xmlns:a16="http://schemas.microsoft.com/office/drawing/2014/main" val="691998532"/>
                        </a:ext>
                      </a:extLst>
                    </a:gridCol>
                    <a:gridCol w="2930978">
                      <a:extLst>
                        <a:ext uri="{9D8B030D-6E8A-4147-A177-3AD203B41FA5}">
                          <a16:colId xmlns:a16="http://schemas.microsoft.com/office/drawing/2014/main" val="2176195825"/>
                        </a:ext>
                      </a:extLst>
                    </a:gridCol>
                    <a:gridCol w="2240147">
                      <a:extLst>
                        <a:ext uri="{9D8B030D-6E8A-4147-A177-3AD203B41FA5}">
                          <a16:colId xmlns:a16="http://schemas.microsoft.com/office/drawing/2014/main" val="1703390804"/>
                        </a:ext>
                      </a:extLst>
                    </a:gridCol>
                    <a:gridCol w="2244890">
                      <a:extLst>
                        <a:ext uri="{9D8B030D-6E8A-4147-A177-3AD203B41FA5}">
                          <a16:colId xmlns:a16="http://schemas.microsoft.com/office/drawing/2014/main" val="2994031914"/>
                        </a:ext>
                      </a:extLst>
                    </a:gridCol>
                  </a:tblGrid>
                  <a:tr h="528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4"/>
                          <a:stretch>
                            <a:fillRect l="-441" t="-2381" r="-358150" b="-9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altLang="ko-KR" sz="2200" kern="100" dirty="0"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  <a:cs typeface="Times New Roman" panose="02020603050405020304" pitchFamily="18" charset="0"/>
                            </a:rPr>
                            <a:t>configuration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4"/>
                          <a:stretch>
                            <a:fillRect l="-196970" t="-2381" r="-153680" b="-9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4"/>
                          <a:stretch>
                            <a:fillRect l="-389773" t="-2381" r="-101705" b="-9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4"/>
                          <a:stretch>
                            <a:fillRect l="-487006" t="-2381" r="-1130" b="-9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6120876"/>
                      </a:ext>
                    </a:extLst>
                  </a:tr>
                  <a:tr h="528320">
                    <a:tc rowSpan="3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altLang="ko-KR" sz="2200" kern="100" dirty="0"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  <a:cs typeface="Times New Roman" panose="02020603050405020304" pitchFamily="18" charset="0"/>
                            </a:rPr>
                            <a:t>monomer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4"/>
                          <a:stretch>
                            <a:fillRect l="-100441" t="-104878" r="-258150" b="-8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 dirty="0">
                              <a:effectLst/>
                            </a:rPr>
                            <a:t>-74.78751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>
                              <a:effectLst/>
                            </a:rPr>
                            <a:t>0</a:t>
                          </a:r>
                          <a:endParaRPr lang="ko-KR" sz="2200" kern="10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>
                              <a:effectLst/>
                            </a:rPr>
                            <a:t>0</a:t>
                          </a:r>
                          <a:endParaRPr lang="ko-KR" sz="2200" kern="10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4451610"/>
                      </a:ext>
                    </a:extLst>
                  </a:tr>
                  <a:tr h="528320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4"/>
                          <a:stretch>
                            <a:fillRect l="-100441" t="-200000" r="-258150" b="-7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 dirty="0">
                              <a:effectLst/>
                            </a:rPr>
                            <a:t>-7.43241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 dirty="0">
                              <a:effectLst/>
                            </a:rPr>
                            <a:t>0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 dirty="0">
                              <a:effectLst/>
                            </a:rPr>
                            <a:t>0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892462"/>
                      </a:ext>
                    </a:extLst>
                  </a:tr>
                  <a:tr h="528320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4"/>
                          <a:stretch>
                            <a:fillRect l="-100441" t="-300000" r="-25815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 dirty="0">
                              <a:effectLst/>
                            </a:rPr>
                            <a:t>-1381.35417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 dirty="0">
                              <a:effectLst/>
                            </a:rPr>
                            <a:t>0.00455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 dirty="0">
                              <a:effectLst/>
                            </a:rPr>
                            <a:t>0.0003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2171084"/>
                      </a:ext>
                    </a:extLst>
                  </a:tr>
                  <a:tr h="528320">
                    <a:tc rowSpan="6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altLang="ko-KR" sz="2200" kern="100" dirty="0"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  <a:cs typeface="Times New Roman" panose="02020603050405020304" pitchFamily="18" charset="0"/>
                            </a:rPr>
                            <a:t>dimer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4"/>
                          <a:stretch>
                            <a:fillRect l="-100441" t="-400000" r="-258150" b="-5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>
                              <a:effectLst/>
                            </a:rPr>
                            <a:t>-82.25731</a:t>
                          </a:r>
                          <a:endParaRPr lang="ko-KR" sz="2200" kern="10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>
                              <a:effectLst/>
                            </a:rPr>
                            <a:t>0</a:t>
                          </a:r>
                          <a:endParaRPr lang="ko-KR" sz="2200" kern="10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 dirty="0">
                              <a:effectLst/>
                            </a:rPr>
                            <a:t>0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8286155"/>
                      </a:ext>
                    </a:extLst>
                  </a:tr>
                  <a:tr h="528320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4"/>
                          <a:stretch>
                            <a:fillRect l="-100441" t="-512195" r="-258150" b="-42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 dirty="0">
                              <a:effectLst/>
                            </a:rPr>
                            <a:t>-82.22028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 dirty="0">
                              <a:effectLst/>
                            </a:rPr>
                            <a:t>0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>
                              <a:effectLst/>
                            </a:rPr>
                            <a:t>0</a:t>
                          </a:r>
                          <a:endParaRPr lang="ko-KR" sz="2200" kern="10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1474235"/>
                      </a:ext>
                    </a:extLst>
                  </a:tr>
                  <a:tr h="528320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4"/>
                          <a:stretch>
                            <a:fillRect l="-100441" t="-597619" r="-258150" b="-31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 dirty="0">
                              <a:effectLst/>
                            </a:rPr>
                            <a:t>-1388.72975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 dirty="0">
                              <a:effectLst/>
                            </a:rPr>
                            <a:t>0.05198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>
                              <a:effectLst/>
                            </a:rPr>
                            <a:t>0.00374</a:t>
                          </a:r>
                          <a:endParaRPr lang="ko-KR" sz="2200" kern="10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2814536"/>
                      </a:ext>
                    </a:extLst>
                  </a:tr>
                  <a:tr h="528320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4"/>
                          <a:stretch>
                            <a:fillRect l="-100441" t="-697619" r="-258150" b="-21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>
                              <a:effectLst/>
                            </a:rPr>
                            <a:t>-149.550971</a:t>
                          </a:r>
                          <a:endParaRPr lang="ko-KR" sz="2200" kern="10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 dirty="0">
                              <a:effectLst/>
                            </a:rPr>
                            <a:t>0.00213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 dirty="0">
                              <a:effectLst/>
                            </a:rPr>
                            <a:t>0.00142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7207217"/>
                      </a:ext>
                    </a:extLst>
                  </a:tr>
                  <a:tr h="528320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4"/>
                          <a:stretch>
                            <a:fillRect l="-100441" t="-817073" r="-258150" b="-1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>
                              <a:effectLst/>
                            </a:rPr>
                            <a:t>-1456.05019</a:t>
                          </a:r>
                          <a:endParaRPr lang="ko-KR" sz="2200" kern="10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 dirty="0">
                              <a:effectLst/>
                            </a:rPr>
                            <a:t>0.03758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 dirty="0">
                              <a:effectLst/>
                            </a:rPr>
                            <a:t>0.00258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6644918"/>
                      </a:ext>
                    </a:extLst>
                  </a:tr>
                  <a:tr h="528320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4"/>
                          <a:stretch>
                            <a:fillRect l="-100441" t="-895238" r="-258150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>
                              <a:effectLst/>
                            </a:rPr>
                            <a:t>-1456.14717</a:t>
                          </a:r>
                          <a:endParaRPr lang="ko-KR" sz="2200" kern="10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 dirty="0">
                              <a:effectLst/>
                            </a:rPr>
                            <a:t>-0.01968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200" kern="100" dirty="0">
                              <a:effectLst/>
                            </a:rPr>
                            <a:t>-0.00135</a:t>
                          </a: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5762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097435A2-B4C8-F7D2-5B00-E6B563ED26C6}"/>
                  </a:ext>
                </a:extLst>
              </p:cNvPr>
              <p:cNvSpPr txBox="1"/>
              <p:nvPr/>
            </p:nvSpPr>
            <p:spPr>
              <a:xfrm>
                <a:off x="9315647" y="13018468"/>
                <a:ext cx="4944174" cy="1043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ko-KR" sz="6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ko-KR" sz="6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</m:e>
                      </m:acc>
                      <m:d>
                        <m:dPr>
                          <m:begChr m:val="|"/>
                          <m:endChr m:val="⟩"/>
                          <m:ctrlPr>
                            <a:rPr kumimoji="1" lang="en-US" altLang="ko-KR" sz="6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ko-KR" sz="6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Ψ</m:t>
                          </m:r>
                        </m:e>
                      </m:d>
                      <m:r>
                        <a:rPr kumimoji="1" lang="en-US" altLang="ko-KR" sz="6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ko-KR" sz="6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𝐸</m:t>
                      </m:r>
                      <m:r>
                        <a:rPr kumimoji="1" lang="en-US" altLang="ko-KR" sz="6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|</m:t>
                      </m:r>
                      <m:r>
                        <m:rPr>
                          <m:sty m:val="p"/>
                        </m:rPr>
                        <a:rPr kumimoji="1" lang="en-US" altLang="ko-KR" sz="6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Ψ</m:t>
                      </m:r>
                      <m:r>
                        <a:rPr kumimoji="1" lang="en-US" altLang="ko-KR" sz="6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⟩</m:t>
                      </m:r>
                    </m:oMath>
                  </m:oMathPara>
                </a14:m>
                <a:endParaRPr kumimoji="1" lang="ko-KR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</mc:Choice>
        <mc:Fallback xmlns="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097435A2-B4C8-F7D2-5B00-E6B563ED2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647" y="13018468"/>
                <a:ext cx="4944174" cy="1043171"/>
              </a:xfrm>
              <a:prstGeom prst="rect">
                <a:avLst/>
              </a:prstGeom>
              <a:blipFill>
                <a:blip r:embed="rId45"/>
                <a:stretch>
                  <a:fillRect l="-3333" t="-21687" r="-5641" b="-313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31">
            <a:extLst>
              <a:ext uri="{FF2B5EF4-FFF2-40B4-BE49-F238E27FC236}">
                <a16:creationId xmlns:a16="http://schemas.microsoft.com/office/drawing/2014/main" id="{F77713AC-7687-BDEA-C546-3CBABED56E46}"/>
              </a:ext>
            </a:extLst>
          </p:cNvPr>
          <p:cNvSpPr/>
          <p:nvPr/>
        </p:nvSpPr>
        <p:spPr>
          <a:xfrm>
            <a:off x="15671189" y="37318539"/>
            <a:ext cx="13788433" cy="891547"/>
          </a:xfrm>
          <a:prstGeom prst="rect">
            <a:avLst/>
          </a:prstGeom>
          <a:solidFill>
            <a:srgbClr val="37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    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Reference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FE4681-46E2-F754-4282-2CF2A8FE1625}"/>
              </a:ext>
            </a:extLst>
          </p:cNvPr>
          <p:cNvSpPr/>
          <p:nvPr/>
        </p:nvSpPr>
        <p:spPr>
          <a:xfrm>
            <a:off x="15645248" y="37313041"/>
            <a:ext cx="311635" cy="891547"/>
          </a:xfrm>
          <a:prstGeom prst="rect">
            <a:avLst/>
          </a:prstGeom>
          <a:solidFill>
            <a:srgbClr val="57BA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오른쪽 화살표[R] 20">
            <a:extLst>
              <a:ext uri="{FF2B5EF4-FFF2-40B4-BE49-F238E27FC236}">
                <a16:creationId xmlns:a16="http://schemas.microsoft.com/office/drawing/2014/main" id="{560460A4-7597-140E-1FBF-525A679B604D}"/>
              </a:ext>
            </a:extLst>
          </p:cNvPr>
          <p:cNvSpPr/>
          <p:nvPr/>
        </p:nvSpPr>
        <p:spPr>
          <a:xfrm>
            <a:off x="1819753" y="40898422"/>
            <a:ext cx="1375996" cy="6277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30D6EF-4642-1A35-E0B3-0C89F4B7B8FA}"/>
              </a:ext>
            </a:extLst>
          </p:cNvPr>
          <p:cNvSpPr txBox="1"/>
          <p:nvPr/>
        </p:nvSpPr>
        <p:spPr>
          <a:xfrm>
            <a:off x="3215452" y="40242816"/>
            <a:ext cx="1037573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dirty="0">
                <a:solidFill>
                  <a:prstClr val="black"/>
                </a:solidFill>
                <a:latin typeface="Aptos" panose="02110004020202020204"/>
                <a:ea typeface="맑은 고딕" panose="020B0503020000020004" pitchFamily="34" charset="-127"/>
              </a:rPr>
              <a:t>E</a:t>
            </a: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ach monomer</a:t>
            </a:r>
            <a:r>
              <a:rPr lang="en-US" altLang="ko-KR" sz="6000" b="1" dirty="0">
                <a:solidFill>
                  <a:prstClr val="black"/>
                </a:solidFill>
                <a:latin typeface="Aptos" panose="02110004020202020204"/>
                <a:ea typeface="맑은 고딕" panose="020B0503020000020004" pitchFamily="34" charset="-127"/>
              </a:rPr>
              <a:t>/dimer calculate with FMO/VQE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2D59A76-AA04-0005-3723-E6920705797F}"/>
              </a:ext>
            </a:extLst>
          </p:cNvPr>
          <p:cNvGrpSpPr/>
          <p:nvPr/>
        </p:nvGrpSpPr>
        <p:grpSpPr>
          <a:xfrm>
            <a:off x="17040310" y="26799973"/>
            <a:ext cx="1989157" cy="1603334"/>
            <a:chOff x="6372197" y="1521274"/>
            <a:chExt cx="1989157" cy="160333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ED93091-C894-087A-7B2B-9C8B787C4F10}"/>
                </a:ext>
              </a:extLst>
            </p:cNvPr>
            <p:cNvSpPr/>
            <p:nvPr/>
          </p:nvSpPr>
          <p:spPr>
            <a:xfrm>
              <a:off x="6372197" y="1521274"/>
              <a:ext cx="1989157" cy="160333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내용 개체 틀 20">
              <a:extLst>
                <a:ext uri="{FF2B5EF4-FFF2-40B4-BE49-F238E27FC236}">
                  <a16:creationId xmlns:a16="http://schemas.microsoft.com/office/drawing/2014/main" id="{D2E56825-680E-BB0E-7C62-29D3C9F366ED}"/>
                </a:ext>
              </a:extLst>
            </p:cNvPr>
            <p:cNvSpPr txBox="1">
              <a:spLocks/>
            </p:cNvSpPr>
            <p:nvPr/>
          </p:nvSpPr>
          <p:spPr>
            <a:xfrm>
              <a:off x="6667407" y="1675146"/>
              <a:ext cx="1425809" cy="2829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/>
              <a:r>
                <a:rPr lang="en-US" altLang="ko-KR" sz="1200" b="1" dirty="0">
                  <a:solidFill>
                    <a:schemeClr val="tx1"/>
                  </a:solidFill>
                </a:rPr>
                <a:t>FMO-VQE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E846714-B90A-54E6-F4BE-DFA52B43DE85}"/>
                </a:ext>
              </a:extLst>
            </p:cNvPr>
            <p:cNvSpPr/>
            <p:nvPr/>
          </p:nvSpPr>
          <p:spPr>
            <a:xfrm>
              <a:off x="6667405" y="2031184"/>
              <a:ext cx="1425809" cy="97684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내용 개체 틀 20">
              <a:extLst>
                <a:ext uri="{FF2B5EF4-FFF2-40B4-BE49-F238E27FC236}">
                  <a16:creationId xmlns:a16="http://schemas.microsoft.com/office/drawing/2014/main" id="{AD636ED6-3E12-D486-F27A-E678EE434A5E}"/>
                </a:ext>
              </a:extLst>
            </p:cNvPr>
            <p:cNvSpPr txBox="1">
              <a:spLocks/>
            </p:cNvSpPr>
            <p:nvPr/>
          </p:nvSpPr>
          <p:spPr>
            <a:xfrm>
              <a:off x="6678709" y="2058063"/>
              <a:ext cx="1425809" cy="2829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/>
              <a:r>
                <a:rPr lang="en-US" altLang="ko-KR" sz="1200" b="1" dirty="0">
                  <a:solidFill>
                    <a:schemeClr val="tx1"/>
                  </a:solidFill>
                </a:rPr>
                <a:t>VQE</a:t>
              </a: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325472A-1129-6B1A-7836-056389A62DF2}"/>
                </a:ext>
              </a:extLst>
            </p:cNvPr>
            <p:cNvSpPr/>
            <p:nvPr/>
          </p:nvSpPr>
          <p:spPr>
            <a:xfrm>
              <a:off x="6968013" y="2313812"/>
              <a:ext cx="848538" cy="59947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8" name="내용 개체 틀 20">
              <a:extLst>
                <a:ext uri="{FF2B5EF4-FFF2-40B4-BE49-F238E27FC236}">
                  <a16:creationId xmlns:a16="http://schemas.microsoft.com/office/drawing/2014/main" id="{F91C0B84-23C6-C967-C338-3AEB494F0D26}"/>
                </a:ext>
              </a:extLst>
            </p:cNvPr>
            <p:cNvSpPr txBox="1">
              <a:spLocks/>
            </p:cNvSpPr>
            <p:nvPr/>
          </p:nvSpPr>
          <p:spPr>
            <a:xfrm>
              <a:off x="6679377" y="2457050"/>
              <a:ext cx="1425809" cy="2829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/>
              <a:r>
                <a:rPr lang="en-US" altLang="ko-KR" sz="1200" b="1" dirty="0">
                  <a:solidFill>
                    <a:schemeClr val="tx1"/>
                  </a:solidFill>
                </a:rPr>
                <a:t>classical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500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8FABF-CC66-D309-7A72-E8A434A2F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내용 개체 틀 4">
            <a:extLst>
              <a:ext uri="{FF2B5EF4-FFF2-40B4-BE49-F238E27FC236}">
                <a16:creationId xmlns:a16="http://schemas.microsoft.com/office/drawing/2014/main" id="{EB91BAC2-A7F1-0EA6-0370-91CE8E64BE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58"/>
          <a:stretch/>
        </p:blipFill>
        <p:spPr>
          <a:xfrm>
            <a:off x="78955" y="-4114"/>
            <a:ext cx="30275214" cy="42285154"/>
          </a:xfrm>
          <a:prstGeom prst="rect">
            <a:avLst/>
          </a:prstGeom>
        </p:spPr>
      </p:pic>
      <p:pic>
        <p:nvPicPr>
          <p:cNvPr id="18" name="그림 17" descr="텍스트, 원, 폰트, 로고이(가) 표시된 사진&#10;&#10;자동 생성된 설명">
            <a:extLst>
              <a:ext uri="{FF2B5EF4-FFF2-40B4-BE49-F238E27FC236}">
                <a16:creationId xmlns:a16="http://schemas.microsoft.com/office/drawing/2014/main" id="{6942F568-777D-3F27-B2D6-AEF3EF6F90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6278" y="1226599"/>
            <a:ext cx="3217295" cy="3217295"/>
          </a:xfrm>
          <a:prstGeom prst="rect">
            <a:avLst/>
          </a:prstGeom>
        </p:spPr>
      </p:pic>
      <p:sp>
        <p:nvSpPr>
          <p:cNvPr id="22" name="Rectangle 31">
            <a:extLst>
              <a:ext uri="{FF2B5EF4-FFF2-40B4-BE49-F238E27FC236}">
                <a16:creationId xmlns:a16="http://schemas.microsoft.com/office/drawing/2014/main" id="{C51A91AD-52B7-CEF9-94EE-45226DAB453F}"/>
              </a:ext>
            </a:extLst>
          </p:cNvPr>
          <p:cNvSpPr/>
          <p:nvPr/>
        </p:nvSpPr>
        <p:spPr>
          <a:xfrm>
            <a:off x="1113362" y="6162039"/>
            <a:ext cx="28114960" cy="1077445"/>
          </a:xfrm>
          <a:prstGeom prst="rect">
            <a:avLst/>
          </a:prstGeom>
          <a:solidFill>
            <a:srgbClr val="37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    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 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Abstract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6BEC672-473B-CB6F-C15F-20DDDA850EBB}"/>
              </a:ext>
            </a:extLst>
          </p:cNvPr>
          <p:cNvSpPr/>
          <p:nvPr/>
        </p:nvSpPr>
        <p:spPr>
          <a:xfrm>
            <a:off x="1113361" y="6162039"/>
            <a:ext cx="652014" cy="1077445"/>
          </a:xfrm>
          <a:prstGeom prst="rect">
            <a:avLst/>
          </a:prstGeom>
          <a:solidFill>
            <a:srgbClr val="57BA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6" name="Text Box 189">
            <a:extLst>
              <a:ext uri="{FF2B5EF4-FFF2-40B4-BE49-F238E27FC236}">
                <a16:creationId xmlns:a16="http://schemas.microsoft.com/office/drawing/2014/main" id="{A7681986-08EB-54A6-439D-9DBB7E779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847" y="7381203"/>
            <a:ext cx="28165475" cy="2951926"/>
          </a:xfrm>
          <a:prstGeom prst="rect">
            <a:avLst/>
          </a:prstGeom>
          <a:solidFill>
            <a:srgbClr val="F0F9F7"/>
          </a:solidFill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VQE(Variational Quantum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Eigensolver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는 분자의 바닥 상태의 에너지를 계산하는 양자 컴퓨터 알고리즘으로 신약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배터리 개발 분야 등 신소재 개발분야에 효과적일 것이라 많은 기대를 받는 알고리즘이다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하지만 현재의 양자 컴퓨터는 사용할 수 있는 큐비트의 수가 제한적 이어서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산업에 사용되는 분자에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VQE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를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 적용하는 것은 한계가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본 연구에서는 이를 해결하기 위한 방안으로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FMO/VQE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를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 사용하였다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.FMO( Fragment Molecular Orbital)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방식은 전체 시스템을 작은 조각으로 나누어 처리하는 방식이며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, FMO/VQE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는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VQE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에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 양자 화학의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방법중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 하나인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FMO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방식을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VQE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에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 적용한 방법이다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[1](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Hochel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 Lim et al.)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본 실험에서는 이차 전지의 양극재로 사용되는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LiCoO2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분자의 바닥 상태 에너지를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FMO/VQE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를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 사용하여 계산하였다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이를 통해 기존의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VQE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알고리즘에서 필요했던 큐비트의 개수를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24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개에서 최대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14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개로 줄일 수 있었다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또한 그럼에도 불구하고 기존의 결과와 비슷한 정확도를 얻을 수 있었다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본 연구결과는 개선된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VQE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알고리즘을 이용한다면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배터리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신약개발분야에서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VQE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알고리즘을 적용할 수 있음을 보여준다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.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29" name="Rectangle 31">
            <a:extLst>
              <a:ext uri="{FF2B5EF4-FFF2-40B4-BE49-F238E27FC236}">
                <a16:creationId xmlns:a16="http://schemas.microsoft.com/office/drawing/2014/main" id="{3DDBCD3C-A49F-63CD-3497-6BAADFD4570A}"/>
              </a:ext>
            </a:extLst>
          </p:cNvPr>
          <p:cNvSpPr/>
          <p:nvPr/>
        </p:nvSpPr>
        <p:spPr>
          <a:xfrm>
            <a:off x="1113361" y="10792100"/>
            <a:ext cx="13324029" cy="891547"/>
          </a:xfrm>
          <a:prstGeom prst="rect">
            <a:avLst/>
          </a:prstGeom>
          <a:solidFill>
            <a:srgbClr val="37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    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Introduction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309E1C-1DFA-906B-0C36-2F5333A9EEF6}"/>
              </a:ext>
            </a:extLst>
          </p:cNvPr>
          <p:cNvSpPr/>
          <p:nvPr/>
        </p:nvSpPr>
        <p:spPr>
          <a:xfrm>
            <a:off x="1113361" y="10792100"/>
            <a:ext cx="311635" cy="891547"/>
          </a:xfrm>
          <a:prstGeom prst="rect">
            <a:avLst/>
          </a:prstGeom>
          <a:solidFill>
            <a:srgbClr val="57BA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 Box 189">
                <a:extLst>
                  <a:ext uri="{FF2B5EF4-FFF2-40B4-BE49-F238E27FC236}">
                    <a16:creationId xmlns:a16="http://schemas.microsoft.com/office/drawing/2014/main" id="{2C9B599D-BDC7-679F-7CAE-22816926BB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3361" y="15802114"/>
                <a:ext cx="13324029" cy="5579824"/>
              </a:xfrm>
              <a:prstGeom prst="rect">
                <a:avLst/>
              </a:prstGeom>
              <a:solidFill>
                <a:srgbClr val="F0F9F7"/>
              </a:solidFill>
              <a:ln w="12700">
                <a:noFill/>
              </a:ln>
              <a:effectLst/>
            </p:spPr>
            <p:txBody>
              <a:bodyPr wrap="square" lIns="173940" tIns="173940" rIns="173940" bIns="173940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lvl="0" defTabSz="457200" eaLnBrk="1" latinLnBrk="0" hangingPunct="1">
                  <a:lnSpc>
                    <a:spcPct val="130000"/>
                  </a:lnSpc>
                </a:pPr>
                <a:r>
                  <a:rPr lang="ko-KR" altLang="en-US" sz="2400" dirty="0">
                    <a:solidFill>
                      <a:prstClr val="black"/>
                    </a:solidFill>
                    <a:latin typeface="+mn-ea"/>
                  </a:rPr>
                  <a:t>최근 배터리개발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+mn-ea"/>
                  </a:rPr>
                  <a:t>, 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+mn-ea"/>
                  </a:rPr>
                  <a:t>신약개발 등의 신소재 개발분야는 매우 빠르게 </a:t>
                </a:r>
                <a:r>
                  <a:rPr lang="ko-KR" altLang="en-US" sz="2400" dirty="0" err="1">
                    <a:solidFill>
                      <a:prstClr val="black"/>
                    </a:solidFill>
                    <a:latin typeface="+mn-ea"/>
                  </a:rPr>
                  <a:t>발전해나가고있다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+mn-ea"/>
                  </a:rPr>
                  <a:t>. 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+mn-ea"/>
                  </a:rPr>
                  <a:t>이러한 산업의 주된 목표는 새로운 분자를 찾아 그 분자의 특성을 </a:t>
                </a:r>
                <a:r>
                  <a:rPr lang="ko-KR" altLang="en-US" sz="2400" dirty="0" err="1">
                    <a:solidFill>
                      <a:prstClr val="black"/>
                    </a:solidFill>
                    <a:latin typeface="+mn-ea"/>
                  </a:rPr>
                  <a:t>파악하는것이다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+mn-ea"/>
                  </a:rPr>
                  <a:t>. 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+mn-ea"/>
                  </a:rPr>
                  <a:t>그리고 이런 분자의 특성은 시스템에 관한 슈뢰딩거 방정식을 풀어서 구할 수 있다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+mn-ea"/>
                  </a:rPr>
                  <a:t>. 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+mn-ea"/>
                  </a:rPr>
                  <a:t>현재 이러한 계산은 고전컴퓨터에 의존하고있다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+mn-ea"/>
                  </a:rPr>
                  <a:t>. 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+mn-ea"/>
                  </a:rPr>
                  <a:t>하지만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+mn-ea"/>
                  </a:rPr>
                  <a:t>, 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+mn-ea"/>
                  </a:rPr>
                  <a:t>고전컴퓨터는 분명 그 한계가 있다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+mn-ea"/>
                  </a:rPr>
                  <a:t>. 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+mn-ea"/>
                  </a:rPr>
                  <a:t>분자에 대한 문제를 </a:t>
                </a:r>
                <a:r>
                  <a:rPr lang="ko-KR" altLang="en-US" sz="2400" dirty="0" err="1">
                    <a:solidFill>
                      <a:prstClr val="black"/>
                    </a:solidFill>
                    <a:latin typeface="+mn-ea"/>
                  </a:rPr>
                  <a:t>해결하는것은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+mn-ea"/>
                  </a:rPr>
                  <a:t> 그 </a:t>
                </a:r>
                <a:r>
                  <a:rPr lang="ko-KR" altLang="en-US" sz="2400" dirty="0" err="1">
                    <a:solidFill>
                      <a:prstClr val="black"/>
                    </a:solidFill>
                    <a:latin typeface="+mn-ea"/>
                  </a:rPr>
                  <a:t>계산복잡도가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+mn-ea"/>
                  </a:rPr>
                  <a:t> 지수적으로 증가하며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+mn-ea"/>
                  </a:rPr>
                  <a:t>, 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+mn-ea"/>
                  </a:rPr>
                  <a:t>따라서 분자가 더욱 </a:t>
                </a:r>
                <a:r>
                  <a:rPr lang="ko-KR" altLang="en-US" sz="2400" dirty="0" err="1">
                    <a:solidFill>
                      <a:prstClr val="black"/>
                    </a:solidFill>
                    <a:latin typeface="+mn-ea"/>
                  </a:rPr>
                  <a:t>복잡해진다면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+mn-ea"/>
                  </a:rPr>
                  <a:t>, 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+mn-ea"/>
                  </a:rPr>
                  <a:t>고전컴퓨터만으로는 문제를 유의미한 시간내에 </a:t>
                </a:r>
                <a:r>
                  <a:rPr lang="ko-KR" altLang="en-US" sz="2400" dirty="0" err="1">
                    <a:solidFill>
                      <a:prstClr val="black"/>
                    </a:solidFill>
                    <a:latin typeface="+mn-ea"/>
                  </a:rPr>
                  <a:t>해결하는것이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+mn-ea"/>
                  </a:rPr>
                  <a:t> </a:t>
                </a:r>
                <a:r>
                  <a:rPr lang="ko-KR" altLang="en-US" sz="2400" dirty="0" err="1">
                    <a:solidFill>
                      <a:prstClr val="black"/>
                    </a:solidFill>
                    <a:latin typeface="+mn-ea"/>
                  </a:rPr>
                  <a:t>힘들것이다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+mn-ea"/>
                  </a:rPr>
                  <a:t>. 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+mn-ea"/>
                  </a:rPr>
                  <a:t>하지만 슈뢰딩거 방정식은 결국 고유치 문제로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+mn-ea"/>
                  </a:rPr>
                  <a:t>, 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+mn-ea"/>
                  </a:rPr>
                  <a:t>이러한 문제는 양자컴퓨터를 이용하면 잘 해결할 수 있다고 </a:t>
                </a:r>
                <a:r>
                  <a:rPr lang="ko-KR" altLang="en-US" sz="2400" dirty="0" err="1">
                    <a:solidFill>
                      <a:prstClr val="black"/>
                    </a:solidFill>
                    <a:latin typeface="+mn-ea"/>
                  </a:rPr>
                  <a:t>알려져있다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+mn-ea"/>
                  </a:rPr>
                  <a:t>. 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+mn-ea"/>
                  </a:rPr>
                  <a:t>신소재 개발분야의 새로운 지평을 열기위해서는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+mn-ea"/>
                  </a:rPr>
                  <a:t>, 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+mn-ea"/>
                  </a:rPr>
                  <a:t>저 다양한 분자의 더 빠른 시뮬레이션이 필요하고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+mn-ea"/>
                  </a:rPr>
                  <a:t>, 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+mn-ea"/>
                  </a:rPr>
                  <a:t>이를 위해서는 새로운 패러다임이 필요하다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+mn-ea"/>
                  </a:rPr>
                  <a:t>. 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+mn-ea"/>
                  </a:rPr>
                  <a:t>이번 연구에서는 배터리 분야에 사용되는 </a:t>
                </a:r>
                <a:r>
                  <a:rPr lang="ko-KR" altLang="en-US" sz="2400" dirty="0" err="1">
                    <a:solidFill>
                      <a:prstClr val="black"/>
                    </a:solidFill>
                    <a:latin typeface="+mn-ea"/>
                  </a:rPr>
                  <a:t>리튬코발트산화물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LiCo</m:t>
                    </m:r>
                    <m:sSub>
                      <m:sSubPr>
                        <m:ctrlPr>
                          <a:rPr lang="en-US" altLang="ko-KR" sz="2400" b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ko-KR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prstClr val="black"/>
                    </a:solidFill>
                    <a:latin typeface="+mn-ea"/>
                  </a:rPr>
                  <a:t>)</a:t>
                </a:r>
                <a:r>
                  <a:rPr lang="ko-KR" altLang="en-US" sz="2400" dirty="0" err="1">
                    <a:solidFill>
                      <a:prstClr val="black"/>
                    </a:solidFill>
                    <a:latin typeface="+mn-ea"/>
                  </a:rPr>
                  <a:t>에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+mn-ea"/>
                  </a:rPr>
                  <a:t> 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+mn-ea"/>
                  </a:rPr>
                  <a:t>FMOVQE 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+mn-ea"/>
                  </a:rPr>
                  <a:t>알고리즘을 적용해 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+mn-ea"/>
                  </a:rPr>
                  <a:t>Ground-State 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+mn-ea"/>
                  </a:rPr>
                  <a:t>에너지를 계산하여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+mn-ea"/>
                  </a:rPr>
                  <a:t>, 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+mn-ea"/>
                  </a:rPr>
                  <a:t>신소재 개발분야에서의 양자컴퓨터 적용가능성을 보인다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+mn-ea"/>
                  </a:rPr>
                  <a:t>. </a:t>
                </a:r>
              </a:p>
            </p:txBody>
          </p:sp>
        </mc:Choice>
        <mc:Fallback>
          <p:sp>
            <p:nvSpPr>
              <p:cNvPr id="31" name="Text Box 189">
                <a:extLst>
                  <a:ext uri="{FF2B5EF4-FFF2-40B4-BE49-F238E27FC236}">
                    <a16:creationId xmlns:a16="http://schemas.microsoft.com/office/drawing/2014/main" id="{2C9B599D-BDC7-679F-7CAE-22816926B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3361" y="15802114"/>
                <a:ext cx="13324029" cy="5579824"/>
              </a:xfrm>
              <a:prstGeom prst="rect">
                <a:avLst/>
              </a:prstGeom>
              <a:blipFill>
                <a:blip r:embed="rId5"/>
                <a:stretch>
                  <a:fillRect l="-95"/>
                </a:stretch>
              </a:blipFill>
              <a:ln w="12700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122">
                <a:extLst>
                  <a:ext uri="{FF2B5EF4-FFF2-40B4-BE49-F238E27FC236}">
                    <a16:creationId xmlns:a16="http://schemas.microsoft.com/office/drawing/2014/main" id="{54AD2F90-4FCD-5E4C-F10C-B9780206E8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9912" y="569822"/>
                <a:ext cx="17004102" cy="3217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73940" tIns="434850" rIns="173940" bIns="434850" anchor="ctr" anchorCtr="0">
                <a:spAutoFit/>
              </a:bodyPr>
              <a:lstStyle>
                <a:lvl1pPr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43894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7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양자컴퓨터를 이용한 </a:t>
                </a:r>
                <a14:m>
                  <m:oMath xmlns:m="http://schemas.openxmlformats.org/officeDocument/2006/math">
                    <m:r>
                      <a:rPr kumimoji="0" lang="en-US" altLang="ko-KR" sz="7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𝐋𝐢𝐂𝐨</m:t>
                    </m:r>
                    <m:sSub>
                      <m:sSubPr>
                        <m:ctrlPr>
                          <a:rPr kumimoji="0" lang="en-US" altLang="ko-KR" sz="7600" b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76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𝐎</m:t>
                        </m:r>
                      </m:e>
                      <m:sub>
                        <m:r>
                          <a:rPr kumimoji="0" lang="en-US" altLang="ko-KR" sz="76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ko-KR" altLang="en-US" sz="76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 </a:t>
                </a:r>
                <a:r>
                  <a:rPr kumimoji="0" lang="ko-KR" altLang="en-US" sz="7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화합물의</a:t>
                </a:r>
                <a:endParaRPr kumimoji="0" lang="en-US" altLang="ko-KR" sz="7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  <a:p>
                <a:pPr marL="0" marR="0" lvl="0" indent="0" algn="ctr" defTabSz="43894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Ground-State Energy </a:t>
                </a:r>
                <a:r>
                  <a:rPr kumimoji="0" lang="ko-KR" altLang="en-US" sz="7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계산</a:t>
                </a:r>
                <a:endParaRPr kumimoji="0" lang="en-US" sz="7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Text Box 122">
                <a:extLst>
                  <a:ext uri="{FF2B5EF4-FFF2-40B4-BE49-F238E27FC236}">
                    <a16:creationId xmlns:a16="http://schemas.microsoft.com/office/drawing/2014/main" id="{54AD2F90-4FCD-5E4C-F10C-B9780206E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79912" y="569822"/>
                <a:ext cx="17004102" cy="3217295"/>
              </a:xfrm>
              <a:prstGeom prst="rect">
                <a:avLst/>
              </a:prstGeom>
              <a:blipFill>
                <a:blip r:embed="rId6"/>
                <a:stretch>
                  <a:fillRect l="-1269" r="-1269" b="-43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123">
            <a:extLst>
              <a:ext uri="{FF2B5EF4-FFF2-40B4-BE49-F238E27FC236}">
                <a16:creationId xmlns:a16="http://schemas.microsoft.com/office/drawing/2014/main" id="{4B9B222A-7460-1C48-990E-1E6454156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880" y="3143423"/>
            <a:ext cx="22356067" cy="222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173940" rIns="173940" bIns="173940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4389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dirty="0" err="1">
                <a:solidFill>
                  <a:prstClr val="white"/>
                </a:solidFill>
                <a:latin typeface="Aptos" panose="02110004020202020204"/>
              </a:rPr>
              <a:t>Yoonho</a:t>
            </a:r>
            <a:r>
              <a:rPr lang="ko-KR" altLang="en-US" sz="4600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altLang="ko-KR" sz="4600" dirty="0">
                <a:solidFill>
                  <a:prstClr val="white"/>
                </a:solidFill>
                <a:latin typeface="Aptos" panose="02110004020202020204"/>
              </a:rPr>
              <a:t>Choi</a:t>
            </a:r>
            <a:r>
              <a:rPr lang="en-US" sz="4600" baseline="30000" dirty="0">
                <a:solidFill>
                  <a:prstClr val="white"/>
                </a:solidFill>
                <a:latin typeface="Aptos" panose="02110004020202020204"/>
              </a:rPr>
              <a:t>1</a:t>
            </a:r>
            <a:r>
              <a:rPr lang="en-US" altLang="ko-KR" sz="4600" dirty="0">
                <a:solidFill>
                  <a:prstClr val="white"/>
                </a:solidFill>
                <a:latin typeface="Aptos" panose="02110004020202020204"/>
              </a:rPr>
              <a:t>,</a:t>
            </a:r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lang="en-US" sz="4600" dirty="0">
                <a:solidFill>
                  <a:prstClr val="white"/>
                </a:solidFill>
                <a:latin typeface="Aptos" panose="02110004020202020204"/>
              </a:rPr>
              <a:t>Doha </a:t>
            </a:r>
            <a:r>
              <a:rPr lang="en-US" altLang="ko-KR" sz="4600" dirty="0">
                <a:solidFill>
                  <a:prstClr val="white"/>
                </a:solidFill>
                <a:latin typeface="Aptos" panose="02110004020202020204"/>
              </a:rPr>
              <a:t>Kim</a:t>
            </a:r>
            <a:r>
              <a:rPr lang="en-US" altLang="ko-KR" sz="4600" baseline="30000" dirty="0">
                <a:solidFill>
                  <a:prstClr val="white"/>
                </a:solidFill>
                <a:latin typeface="Aptos" panose="02110004020202020204"/>
              </a:rPr>
              <a:t>1</a:t>
            </a:r>
            <a:r>
              <a:rPr lang="en-US" altLang="ko-KR" sz="4600" dirty="0">
                <a:solidFill>
                  <a:prstClr val="white"/>
                </a:solidFill>
                <a:latin typeface="Aptos" panose="02110004020202020204"/>
              </a:rPr>
              <a:t>,</a:t>
            </a:r>
            <a:r>
              <a:rPr lang="ko-KR" altLang="en-US" sz="4600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altLang="ko-KR" sz="4600" dirty="0" err="1">
                <a:solidFill>
                  <a:prstClr val="white"/>
                </a:solidFill>
                <a:latin typeface="Aptos" panose="02110004020202020204"/>
              </a:rPr>
              <a:t>D</a:t>
            </a:r>
            <a:r>
              <a:rPr lang="en-US" sz="4600" dirty="0" err="1">
                <a:solidFill>
                  <a:prstClr val="white"/>
                </a:solidFill>
                <a:latin typeface="Aptos" panose="02110004020202020204"/>
              </a:rPr>
              <a:t>oyeon</a:t>
            </a:r>
            <a:r>
              <a:rPr lang="en-US" sz="4600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altLang="ko-KR" sz="4600" dirty="0">
                <a:solidFill>
                  <a:prstClr val="white"/>
                </a:solidFill>
                <a:latin typeface="Aptos" panose="02110004020202020204"/>
              </a:rPr>
              <a:t>Kim</a:t>
            </a:r>
            <a:r>
              <a:rPr lang="en-US" altLang="ko-KR" sz="4600" baseline="30000" dirty="0">
                <a:solidFill>
                  <a:prstClr val="white"/>
                </a:solidFill>
                <a:latin typeface="Aptos" panose="02110004020202020204"/>
              </a:rPr>
              <a:t>1</a:t>
            </a:r>
            <a:r>
              <a:rPr lang="en-US" altLang="ko-KR" sz="4600" dirty="0">
                <a:solidFill>
                  <a:prstClr val="white"/>
                </a:solidFill>
                <a:latin typeface="Aptos" panose="02110004020202020204"/>
              </a:rPr>
              <a:t>,</a:t>
            </a:r>
            <a:r>
              <a:rPr lang="ko-KR" altLang="en-US" sz="4600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altLang="ko-KR" sz="4600" dirty="0">
                <a:solidFill>
                  <a:prstClr val="white"/>
                </a:solidFill>
                <a:latin typeface="Aptos" panose="02110004020202020204"/>
              </a:rPr>
              <a:t>You</a:t>
            </a:r>
            <a:r>
              <a:rPr kumimoji="0" lang="en-US" sz="4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nghun</a:t>
            </a:r>
            <a:r>
              <a:rPr kumimoji="0" lang="en-US" altLang="ko-KR" sz="4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kwon</a:t>
            </a:r>
            <a:r>
              <a:rPr kumimoji="0" lang="en-US" sz="4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†</a:t>
            </a:r>
          </a:p>
          <a:p>
            <a:pPr algn="ctr" eaLnBrk="1" latinLnBrk="0" hangingPunct="1">
              <a:defRPr/>
            </a:pPr>
            <a:r>
              <a:rPr kumimoji="0" lang="en-US" sz="4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Department of Applied Physics, </a:t>
            </a:r>
            <a:r>
              <a:rPr kumimoji="0" lang="en-US" sz="4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Hanyang</a:t>
            </a:r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University, </a:t>
            </a:r>
            <a:r>
              <a:rPr kumimoji="0" lang="en-US" sz="4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Ansan</a:t>
            </a:r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15588, Republic of Korea</a:t>
            </a:r>
          </a:p>
        </p:txBody>
      </p:sp>
      <p:sp>
        <p:nvSpPr>
          <p:cNvPr id="7" name="Text Box 180">
            <a:extLst>
              <a:ext uri="{FF2B5EF4-FFF2-40B4-BE49-F238E27FC236}">
                <a16:creationId xmlns:a16="http://schemas.microsoft.com/office/drawing/2014/main" id="{B9984F39-8BA7-CE91-8B9D-E5973B2C9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9051" y="15117009"/>
            <a:ext cx="3884987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4389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Figure 1.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Label in 24pt Calibri.</a:t>
            </a:r>
          </a:p>
        </p:txBody>
      </p:sp>
      <p:sp>
        <p:nvSpPr>
          <p:cNvPr id="8" name="Text Box 181">
            <a:extLst>
              <a:ext uri="{FF2B5EF4-FFF2-40B4-BE49-F238E27FC236}">
                <a16:creationId xmlns:a16="http://schemas.microsoft.com/office/drawing/2014/main" id="{C808AD49-8DFD-C2AB-42DB-14BAFF34A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7283" y="15090170"/>
            <a:ext cx="3884987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4389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Figure 2.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Label in 24pt Calibri.</a:t>
            </a:r>
          </a:p>
        </p:txBody>
      </p:sp>
      <p:pic>
        <p:nvPicPr>
          <p:cNvPr id="10" name="그림 9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809F27FD-4F87-8922-5678-3DB7780CE1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77" y="11950202"/>
            <a:ext cx="7863916" cy="3242958"/>
          </a:xfrm>
          <a:prstGeom prst="rect">
            <a:avLst/>
          </a:prstGeom>
        </p:spPr>
      </p:pic>
      <p:sp>
        <p:nvSpPr>
          <p:cNvPr id="12" name="Rectangle 31">
            <a:extLst>
              <a:ext uri="{FF2B5EF4-FFF2-40B4-BE49-F238E27FC236}">
                <a16:creationId xmlns:a16="http://schemas.microsoft.com/office/drawing/2014/main" id="{2DC71782-756E-BCF5-183F-35DBF1988B0C}"/>
              </a:ext>
            </a:extLst>
          </p:cNvPr>
          <p:cNvSpPr/>
          <p:nvPr/>
        </p:nvSpPr>
        <p:spPr>
          <a:xfrm>
            <a:off x="1113361" y="21590768"/>
            <a:ext cx="13368602" cy="891547"/>
          </a:xfrm>
          <a:prstGeom prst="rect">
            <a:avLst/>
          </a:prstGeom>
          <a:solidFill>
            <a:srgbClr val="37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    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Method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568D6C-258D-6188-1AC5-545B18B6F494}"/>
              </a:ext>
            </a:extLst>
          </p:cNvPr>
          <p:cNvSpPr/>
          <p:nvPr/>
        </p:nvSpPr>
        <p:spPr>
          <a:xfrm>
            <a:off x="1113361" y="21590768"/>
            <a:ext cx="302146" cy="891547"/>
          </a:xfrm>
          <a:prstGeom prst="rect">
            <a:avLst/>
          </a:prstGeom>
          <a:solidFill>
            <a:srgbClr val="57BA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Text Box 191">
            <a:extLst>
              <a:ext uri="{FF2B5EF4-FFF2-40B4-BE49-F238E27FC236}">
                <a16:creationId xmlns:a16="http://schemas.microsoft.com/office/drawing/2014/main" id="{1B8B81FF-3667-C348-9A76-FA608228C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6329" y="34219261"/>
            <a:ext cx="13283636" cy="8045691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◼︎ VQE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(Variational Quantum </a:t>
            </a:r>
            <a:r>
              <a:rPr kumimoji="0" lang="en-US" altLang="ko-KR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Eigensolver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just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E1E36A8-5391-B451-FA20-F833D8B481B9}"/>
              </a:ext>
            </a:extLst>
          </p:cNvPr>
          <p:cNvGrpSpPr/>
          <p:nvPr/>
        </p:nvGrpSpPr>
        <p:grpSpPr>
          <a:xfrm>
            <a:off x="2029361" y="35562732"/>
            <a:ext cx="11917572" cy="6214003"/>
            <a:chOff x="2117791" y="15493184"/>
            <a:chExt cx="8436471" cy="6204345"/>
          </a:xfrm>
        </p:grpSpPr>
        <p:pic>
          <p:nvPicPr>
            <p:cNvPr id="20" name="그림 19" descr="라인, 도표, 직사각형, 사각형이(가) 표시된 사진&#10;&#10;자동 생성된 설명">
              <a:extLst>
                <a:ext uri="{FF2B5EF4-FFF2-40B4-BE49-F238E27FC236}">
                  <a16:creationId xmlns:a16="http://schemas.microsoft.com/office/drawing/2014/main" id="{E30183D3-02F8-B807-0255-0A17415C2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0192" y="18074628"/>
              <a:ext cx="5819498" cy="25974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모서리가 둥근 직사각형 22">
                  <a:extLst>
                    <a:ext uri="{FF2B5EF4-FFF2-40B4-BE49-F238E27FC236}">
                      <a16:creationId xmlns:a16="http://schemas.microsoft.com/office/drawing/2014/main" id="{A2CCF0A2-89F9-2EAC-10F2-E7E9A605FACA}"/>
                    </a:ext>
                  </a:extLst>
                </p:cNvPr>
                <p:cNvSpPr/>
                <p:nvPr/>
              </p:nvSpPr>
              <p:spPr>
                <a:xfrm>
                  <a:off x="2117791" y="16461022"/>
                  <a:ext cx="3233594" cy="131756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Hamiltonian Transformation to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Pauli operator basis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ko-KR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ko-KR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34" charset="-127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34" charset="-127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34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kumimoji="0" lang="en-US" altLang="ko-KR" sz="18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맑은 고딕" panose="020B0503020000020004" pitchFamily="34" charset="-127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18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맑은 고딕" panose="020B0503020000020004" pitchFamily="34" charset="-127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kumimoji="0" lang="en-US" altLang="ko-KR" sz="18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맑은 고딕" panose="020B0503020000020004" pitchFamily="34" charset="-127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0" lang="en-US" altLang="ko-KR" sz="18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맑은 고딕" panose="020B0503020000020004" pitchFamily="34" charset="-127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18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맑은 고딕" panose="020B0503020000020004" pitchFamily="34" charset="-127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0" lang="en-US" altLang="ko-KR" sz="18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맑은 고딕" panose="020B0503020000020004" pitchFamily="34" charset="-127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kumimoji="0" lang="ko-KR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모서리가 둥근 직사각형 22">
                  <a:extLst>
                    <a:ext uri="{FF2B5EF4-FFF2-40B4-BE49-F238E27FC236}">
                      <a16:creationId xmlns:a16="http://schemas.microsoft.com/office/drawing/2014/main" id="{A2CCF0A2-89F9-2EAC-10F2-E7E9A605FA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7791" y="16461022"/>
                  <a:ext cx="3233594" cy="1317566"/>
                </a:xfrm>
                <a:prstGeom prst="roundRect">
                  <a:avLst/>
                </a:prstGeom>
                <a:blipFill>
                  <a:blip r:embed="rId9"/>
                  <a:stretch>
                    <a:fillRect t="-29245" b="-97170"/>
                  </a:stretch>
                </a:blip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모서리가 둥근 직사각형 26">
                  <a:extLst>
                    <a:ext uri="{FF2B5EF4-FFF2-40B4-BE49-F238E27FC236}">
                      <a16:creationId xmlns:a16="http://schemas.microsoft.com/office/drawing/2014/main" id="{0851180E-CDA9-093B-8FE0-8459992675EA}"/>
                    </a:ext>
                  </a:extLst>
                </p:cNvPr>
                <p:cNvSpPr/>
                <p:nvPr/>
              </p:nvSpPr>
              <p:spPr>
                <a:xfrm>
                  <a:off x="5598721" y="16483019"/>
                  <a:ext cx="3521627" cy="129556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Trial State preparation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0" lang="en-US" altLang="ko-KR" sz="1800" b="0" i="0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Ψ</m:t>
                            </m:r>
                          </m:e>
                        </m:d>
                        <m:r>
                          <a:rPr kumimoji="0" lang="en-US" altLang="ko-KR" sz="1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ko-KR" sz="1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kumimoji="0" lang="en-US" altLang="ko-KR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ko-KR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kumimoji="0" lang="en-US" altLang="ko-KR" sz="1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ko-KR" sz="18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18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0" lang="en-US" altLang="ko-KR" sz="18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0" lang="en-US" altLang="ko-KR" sz="1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0" lang="en-US" altLang="ko-KR" sz="1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kumimoji="0" lang="en-US" altLang="ko-KR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ko-KR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kumimoji="0" lang="en-US" altLang="ko-KR" sz="1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kumimoji="0" lang="en-US" altLang="ko-KR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ko-KR" sz="18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18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0" lang="en-US" altLang="ko-KR" sz="18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parameter</m:t>
                          </m:r>
                          <m: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kumimoji="0" lang="en-US" altLang="ko-KR" sz="1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altLang="ko-KR" sz="1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=(</m:t>
                          </m:r>
                          <m:r>
                            <m:rPr>
                              <m:sty m:val="p"/>
                            </m:rP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0" lang="en-US" altLang="ko-KR" sz="1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ko-KR" sz="1800" b="0" i="0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,⋯,</m:t>
                      </m:r>
                      <m:sSub>
                        <m:sSubPr>
                          <m:ctrlPr>
                            <a:rPr kumimoji="0" lang="en-US" altLang="ko-KR" sz="1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ko-KR" sz="1800" b="0" i="0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kumimoji="1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 </a:t>
                  </a:r>
                  <a:endParaRPr kumimoji="1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모서리가 둥근 직사각형 26">
                  <a:extLst>
                    <a:ext uri="{FF2B5EF4-FFF2-40B4-BE49-F238E27FC236}">
                      <a16:creationId xmlns:a16="http://schemas.microsoft.com/office/drawing/2014/main" id="{0851180E-CDA9-093B-8FE0-8459992675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721" y="16483019"/>
                  <a:ext cx="3521627" cy="1295566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아래쪽 화살표[D] 27">
              <a:extLst>
                <a:ext uri="{FF2B5EF4-FFF2-40B4-BE49-F238E27FC236}">
                  <a16:creationId xmlns:a16="http://schemas.microsoft.com/office/drawing/2014/main" id="{8993181B-C446-5278-D4CE-D1869232D68A}"/>
                </a:ext>
              </a:extLst>
            </p:cNvPr>
            <p:cNvSpPr/>
            <p:nvPr/>
          </p:nvSpPr>
          <p:spPr>
            <a:xfrm>
              <a:off x="7186961" y="16102409"/>
              <a:ext cx="345146" cy="29907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endParaRPr>
            </a:p>
          </p:txBody>
        </p:sp>
        <p:cxnSp>
          <p:nvCxnSpPr>
            <p:cNvPr id="32" name="꺾인 연결선[E] 31">
              <a:extLst>
                <a:ext uri="{FF2B5EF4-FFF2-40B4-BE49-F238E27FC236}">
                  <a16:creationId xmlns:a16="http://schemas.microsoft.com/office/drawing/2014/main" id="{443B7797-7D52-9D64-876A-65A3FFBA67FF}"/>
                </a:ext>
              </a:extLst>
            </p:cNvPr>
            <p:cNvCxnSpPr>
              <a:cxnSpLocks/>
              <a:stCxn id="39" idx="3"/>
              <a:endCxn id="27" idx="3"/>
            </p:cNvCxnSpPr>
            <p:nvPr/>
          </p:nvCxnSpPr>
          <p:spPr>
            <a:xfrm flipV="1">
              <a:off x="8550601" y="17130803"/>
              <a:ext cx="569747" cy="3880600"/>
            </a:xfrm>
            <a:prstGeom prst="bentConnector3">
              <a:avLst>
                <a:gd name="adj1" fmla="val 128403"/>
              </a:avLst>
            </a:prstGeom>
            <a:ln w="41275">
              <a:headEnd w="lg" len="lg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모서리가 둥근 직사각형 32">
                  <a:extLst>
                    <a:ext uri="{FF2B5EF4-FFF2-40B4-BE49-F238E27FC236}">
                      <a16:creationId xmlns:a16="http://schemas.microsoft.com/office/drawing/2014/main" id="{C0ACC7B2-E3FC-1911-B525-037E1E73689A}"/>
                    </a:ext>
                  </a:extLst>
                </p:cNvPr>
                <p:cNvSpPr/>
                <p:nvPr/>
              </p:nvSpPr>
              <p:spPr>
                <a:xfrm>
                  <a:off x="8445806" y="19007585"/>
                  <a:ext cx="2108456" cy="111898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800" b="0" i="0" u="none" strike="noStrike" kern="1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Parameter(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altLang="ko-KR" sz="1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kumimoji="0" lang="en-US" altLang="ko-KR" sz="1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acc>
                    </m:oMath>
                  </a14:m>
                  <a:r>
                    <a:rPr kumimoji="1" lang="en-US" altLang="ko-KR" sz="1800" b="0" i="0" u="none" strike="noStrike" kern="1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)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800" b="0" i="0" u="none" strike="noStrike" kern="1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optimization with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800" b="0" i="0" u="none" strike="noStrike" kern="1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Energy measured</a:t>
                  </a:r>
                  <a:endParaRPr kumimoji="0" lang="ko-KR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모서리가 둥근 직사각형 32">
                  <a:extLst>
                    <a:ext uri="{FF2B5EF4-FFF2-40B4-BE49-F238E27FC236}">
                      <a16:creationId xmlns:a16="http://schemas.microsoft.com/office/drawing/2014/main" id="{C0ACC7B2-E3FC-1911-B525-037E1E7368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5806" y="19007585"/>
                  <a:ext cx="2108456" cy="1118980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207A664-B305-BBD7-D538-2C152BBB338B}"/>
                </a:ext>
              </a:extLst>
            </p:cNvPr>
            <p:cNvGrpSpPr/>
            <p:nvPr/>
          </p:nvGrpSpPr>
          <p:grpSpPr>
            <a:xfrm>
              <a:off x="2296822" y="20764691"/>
              <a:ext cx="3084895" cy="932838"/>
              <a:chOff x="3097630" y="24201813"/>
              <a:chExt cx="3084895" cy="932838"/>
            </a:xfrm>
          </p:grpSpPr>
          <p:sp>
            <p:nvSpPr>
              <p:cNvPr id="43" name="모서리가 둥근 직사각형 42">
                <a:extLst>
                  <a:ext uri="{FF2B5EF4-FFF2-40B4-BE49-F238E27FC236}">
                    <a16:creationId xmlns:a16="http://schemas.microsoft.com/office/drawing/2014/main" id="{47DBD424-3F7F-4582-68FA-EBF7BCCC346C}"/>
                  </a:ext>
                </a:extLst>
              </p:cNvPr>
              <p:cNvSpPr/>
              <p:nvPr/>
            </p:nvSpPr>
            <p:spPr>
              <a:xfrm>
                <a:off x="3097630" y="24201813"/>
                <a:ext cx="820926" cy="37657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9A0C521-4158-6195-1BC6-E7761F2F8B41}"/>
                  </a:ext>
                </a:extLst>
              </p:cNvPr>
              <p:cNvSpPr txBox="1"/>
              <p:nvPr/>
            </p:nvSpPr>
            <p:spPr>
              <a:xfrm>
                <a:off x="3918556" y="24201813"/>
                <a:ext cx="2233636" cy="434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: Classical Process</a:t>
                </a:r>
                <a:endParaRPr kumimoji="1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5" name="모서리가 둥근 직사각형 44">
                <a:extLst>
                  <a:ext uri="{FF2B5EF4-FFF2-40B4-BE49-F238E27FC236}">
                    <a16:creationId xmlns:a16="http://schemas.microsoft.com/office/drawing/2014/main" id="{E4E4CBDD-26FD-E232-FB16-001C0650B626}"/>
                  </a:ext>
                </a:extLst>
              </p:cNvPr>
              <p:cNvSpPr/>
              <p:nvPr/>
            </p:nvSpPr>
            <p:spPr>
              <a:xfrm>
                <a:off x="3097630" y="24692549"/>
                <a:ext cx="820926" cy="37657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7CE504B-2F81-CCEF-3651-30E179111F6A}"/>
                  </a:ext>
                </a:extLst>
              </p:cNvPr>
              <p:cNvSpPr txBox="1"/>
              <p:nvPr/>
            </p:nvSpPr>
            <p:spPr>
              <a:xfrm>
                <a:off x="3918557" y="24700608"/>
                <a:ext cx="2263968" cy="43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: Quantum Process</a:t>
                </a:r>
                <a:endParaRPr kumimoji="1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2FE35E91-E0E4-C233-0BCB-73656FB85D30}"/>
                </a:ext>
              </a:extLst>
            </p:cNvPr>
            <p:cNvSpPr/>
            <p:nvPr/>
          </p:nvSpPr>
          <p:spPr>
            <a:xfrm>
              <a:off x="2455469" y="15493184"/>
              <a:ext cx="6332347" cy="5260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rPr>
                <a:t>System of molecule</a:t>
              </a:r>
              <a:endParaRPr kumimoji="0" lang="ko-KR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36" name="아래쪽 화살표[D] 35">
              <a:extLst>
                <a:ext uri="{FF2B5EF4-FFF2-40B4-BE49-F238E27FC236}">
                  <a16:creationId xmlns:a16="http://schemas.microsoft.com/office/drawing/2014/main" id="{878BB96C-5F4A-A7D2-77F5-01A467A1D160}"/>
                </a:ext>
              </a:extLst>
            </p:cNvPr>
            <p:cNvSpPr/>
            <p:nvPr/>
          </p:nvSpPr>
          <p:spPr>
            <a:xfrm>
              <a:off x="3562015" y="16075344"/>
              <a:ext cx="345146" cy="30884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D2ECC8B9-1F5F-1898-B039-402EE0C7CE36}"/>
                </a:ext>
              </a:extLst>
            </p:cNvPr>
            <p:cNvGrpSpPr/>
            <p:nvPr/>
          </p:nvGrpSpPr>
          <p:grpSpPr>
            <a:xfrm>
              <a:off x="5309941" y="17778585"/>
              <a:ext cx="2049595" cy="536577"/>
              <a:chOff x="5519721" y="19487456"/>
              <a:chExt cx="2049595" cy="536577"/>
            </a:xfrm>
          </p:grpSpPr>
          <p:cxnSp>
            <p:nvCxnSpPr>
              <p:cNvPr id="41" name="꺾인 연결선[E] 40">
                <a:extLst>
                  <a:ext uri="{FF2B5EF4-FFF2-40B4-BE49-F238E27FC236}">
                    <a16:creationId xmlns:a16="http://schemas.microsoft.com/office/drawing/2014/main" id="{688DB00D-AF3E-59F6-0F65-9728D4DC2877}"/>
                  </a:ext>
                </a:extLst>
              </p:cNvPr>
              <p:cNvCxnSpPr>
                <a:cxnSpLocks/>
                <a:stCxn id="27" idx="2"/>
              </p:cNvCxnSpPr>
              <p:nvPr/>
            </p:nvCxnSpPr>
            <p:spPr>
              <a:xfrm rot="5400000">
                <a:off x="6401763" y="18605416"/>
                <a:ext cx="285513" cy="2049593"/>
              </a:xfrm>
              <a:prstGeom prst="bentConnector2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EED86922-49C9-C0BF-B50B-266666AB9D8C}"/>
                  </a:ext>
                </a:extLst>
              </p:cNvPr>
              <p:cNvCxnSpPr/>
              <p:nvPr/>
            </p:nvCxnSpPr>
            <p:spPr>
              <a:xfrm>
                <a:off x="5519721" y="19669968"/>
                <a:ext cx="0" cy="3540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1C87704C-CBA1-145D-1891-2E999AD04559}"/>
                </a:ext>
              </a:extLst>
            </p:cNvPr>
            <p:cNvCxnSpPr/>
            <p:nvPr/>
          </p:nvCxnSpPr>
          <p:spPr>
            <a:xfrm>
              <a:off x="3734588" y="17869841"/>
              <a:ext cx="0" cy="44532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모서리가 둥근 직사각형 38">
                  <a:extLst>
                    <a:ext uri="{FF2B5EF4-FFF2-40B4-BE49-F238E27FC236}">
                      <a16:creationId xmlns:a16="http://schemas.microsoft.com/office/drawing/2014/main" id="{5BB983F3-20F9-55CD-942E-5BFAF388D966}"/>
                    </a:ext>
                  </a:extLst>
                </p:cNvPr>
                <p:cNvSpPr/>
                <p:nvPr/>
              </p:nvSpPr>
              <p:spPr>
                <a:xfrm>
                  <a:off x="5964627" y="20613611"/>
                  <a:ext cx="2585974" cy="795583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  <a:alpha val="50024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Energy measurement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𝐸</m:t>
                        </m:r>
                        <m:r>
                          <a:rPr kumimoji="1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=⟨</m:t>
                        </m:r>
                        <m:r>
                          <m:rPr>
                            <m:sty m:val="p"/>
                          </m:rPr>
                          <a:rPr kumimoji="1" lang="en-US" altLang="ko-KR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Ψ</m:t>
                        </m:r>
                        <m:r>
                          <a:rPr kumimoji="1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kumimoji="1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𝐻</m:t>
                            </m:r>
                          </m:e>
                        </m:acc>
                        <m:d>
                          <m:dPr>
                            <m:begChr m:val="|"/>
                            <m:endChr m:val="⟩"/>
                            <m:ctrlPr>
                              <a:rPr kumimoji="0" lang="en-US" altLang="ko-KR" sz="20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0" lang="en-US" altLang="ko-KR" sz="2000" b="0" i="0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Ψ</m:t>
                            </m:r>
                          </m:e>
                        </m:d>
                      </m:oMath>
                    </m:oMathPara>
                  </a14:m>
                  <a:endParaRPr kumimoji="1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모서리가 둥근 직사각형 38">
                  <a:extLst>
                    <a:ext uri="{FF2B5EF4-FFF2-40B4-BE49-F238E27FC236}">
                      <a16:creationId xmlns:a16="http://schemas.microsoft.com/office/drawing/2014/main" id="{5BB983F3-20F9-55CD-942E-5BFAF388D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4627" y="20613611"/>
                  <a:ext cx="2585974" cy="795583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E4D1379-B5D9-79B0-97AA-BEBFFD2C890B}"/>
                </a:ext>
              </a:extLst>
            </p:cNvPr>
            <p:cNvSpPr/>
            <p:nvPr/>
          </p:nvSpPr>
          <p:spPr>
            <a:xfrm>
              <a:off x="6191471" y="18159195"/>
              <a:ext cx="2083283" cy="2341246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10909"/>
              </a:schemeClr>
            </a:solidFill>
            <a:ln w="349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115" name="Rectangle 31">
            <a:extLst>
              <a:ext uri="{FF2B5EF4-FFF2-40B4-BE49-F238E27FC236}">
                <a16:creationId xmlns:a16="http://schemas.microsoft.com/office/drawing/2014/main" id="{5E8E4EC9-0BDC-2CE7-1F46-E447F1040E0D}"/>
              </a:ext>
            </a:extLst>
          </p:cNvPr>
          <p:cNvSpPr/>
          <p:nvPr/>
        </p:nvSpPr>
        <p:spPr>
          <a:xfrm>
            <a:off x="15669067" y="31677005"/>
            <a:ext cx="13788433" cy="891547"/>
          </a:xfrm>
          <a:prstGeom prst="rect">
            <a:avLst/>
          </a:prstGeom>
          <a:solidFill>
            <a:srgbClr val="37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    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Conclusions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8832EA6-C950-1166-4CD0-C1B828467F75}"/>
              </a:ext>
            </a:extLst>
          </p:cNvPr>
          <p:cNvSpPr/>
          <p:nvPr/>
        </p:nvSpPr>
        <p:spPr>
          <a:xfrm>
            <a:off x="15661872" y="31677005"/>
            <a:ext cx="311635" cy="891547"/>
          </a:xfrm>
          <a:prstGeom prst="rect">
            <a:avLst/>
          </a:prstGeom>
          <a:solidFill>
            <a:srgbClr val="57BA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7" name="Text Box 193">
            <a:extLst>
              <a:ext uri="{FF2B5EF4-FFF2-40B4-BE49-F238E27FC236}">
                <a16:creationId xmlns:a16="http://schemas.microsoft.com/office/drawing/2014/main" id="{7BAFDD34-5C93-DABF-3627-8CA885008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47987" y="32562320"/>
            <a:ext cx="13795627" cy="4259976"/>
          </a:xfrm>
          <a:prstGeom prst="rect">
            <a:avLst/>
          </a:prstGeom>
          <a:solidFill>
            <a:srgbClr val="F1F9F8"/>
          </a:solidFill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marR="0" lvl="0" indent="0" algn="l" defTabSz="457200" rtl="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US" altLang="ko-KR" sz="2400" kern="100" dirty="0">
              <a:solidFill>
                <a:prstClr val="black"/>
              </a:solidFill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marR="0" lvl="0" indent="0" algn="l" defTabSz="457200" rtl="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marR="0" lvl="0" indent="0" algn="l" defTabSz="457200" rtl="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US" altLang="ko-KR" sz="2400" kern="100" dirty="0">
              <a:solidFill>
                <a:prstClr val="black"/>
              </a:solidFill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marR="0" lvl="0" indent="0" algn="l" defTabSz="457200" rtl="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marR="0" lvl="0" indent="0" algn="l" defTabSz="457200" rtl="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US" altLang="ko-KR" sz="2400" kern="100" dirty="0">
              <a:solidFill>
                <a:prstClr val="black"/>
              </a:solidFill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marR="0" lvl="0" indent="0" algn="l" defTabSz="457200" rtl="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18" name="Rectangle 31">
            <a:extLst>
              <a:ext uri="{FF2B5EF4-FFF2-40B4-BE49-F238E27FC236}">
                <a16:creationId xmlns:a16="http://schemas.microsoft.com/office/drawing/2014/main" id="{3D62D495-162B-FADD-0F8C-573DDA41E651}"/>
              </a:ext>
            </a:extLst>
          </p:cNvPr>
          <p:cNvSpPr/>
          <p:nvPr/>
        </p:nvSpPr>
        <p:spPr>
          <a:xfrm>
            <a:off x="15688291" y="10854839"/>
            <a:ext cx="13540032" cy="891547"/>
          </a:xfrm>
          <a:prstGeom prst="rect">
            <a:avLst/>
          </a:prstGeom>
          <a:solidFill>
            <a:srgbClr val="37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    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Result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F30159A-8975-EB44-6D57-B81A182F96CE}"/>
              </a:ext>
            </a:extLst>
          </p:cNvPr>
          <p:cNvSpPr/>
          <p:nvPr/>
        </p:nvSpPr>
        <p:spPr>
          <a:xfrm>
            <a:off x="15688290" y="10854839"/>
            <a:ext cx="311635" cy="891547"/>
          </a:xfrm>
          <a:prstGeom prst="rect">
            <a:avLst/>
          </a:prstGeom>
          <a:solidFill>
            <a:srgbClr val="57BA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1" name="Picture 2" descr="コバルト酸リチウム（LiCoO2）：リチウムイオン電池 ...">
            <a:extLst>
              <a:ext uri="{FF2B5EF4-FFF2-40B4-BE49-F238E27FC236}">
                <a16:creationId xmlns:a16="http://schemas.microsoft.com/office/drawing/2014/main" id="{C9838774-75FE-36BF-577B-BA632CBA4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2" y="23913824"/>
            <a:ext cx="5507802" cy="308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4" descr="8 Licoo2 Images, Stock Photos, and Vectors | Shutterstock">
            <a:extLst>
              <a:ext uri="{FF2B5EF4-FFF2-40B4-BE49-F238E27FC236}">
                <a16:creationId xmlns:a16="http://schemas.microsoft.com/office/drawing/2014/main" id="{A838FFEE-F89E-C0E4-92F1-C06414347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941" y="23867370"/>
            <a:ext cx="6799823" cy="285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" name="오른쪽 화살표[R] 222">
            <a:extLst>
              <a:ext uri="{FF2B5EF4-FFF2-40B4-BE49-F238E27FC236}">
                <a16:creationId xmlns:a16="http://schemas.microsoft.com/office/drawing/2014/main" id="{E40AF32F-652F-8CE4-FFD2-1BD148BCBC5B}"/>
              </a:ext>
            </a:extLst>
          </p:cNvPr>
          <p:cNvSpPr/>
          <p:nvPr/>
        </p:nvSpPr>
        <p:spPr>
          <a:xfrm>
            <a:off x="6146540" y="24857457"/>
            <a:ext cx="1523387" cy="6277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92737E2F-DD30-D151-7D2F-2459264C61B1}"/>
              </a:ext>
            </a:extLst>
          </p:cNvPr>
          <p:cNvSpPr txBox="1"/>
          <p:nvPr/>
        </p:nvSpPr>
        <p:spPr>
          <a:xfrm>
            <a:off x="5769498" y="25548653"/>
            <a:ext cx="21408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Gas Phase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Model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25" name="오른쪽 화살표[R] 224">
            <a:extLst>
              <a:ext uri="{FF2B5EF4-FFF2-40B4-BE49-F238E27FC236}">
                <a16:creationId xmlns:a16="http://schemas.microsoft.com/office/drawing/2014/main" id="{0354DA80-0BDC-7141-BAA7-FCA8F083DA1E}"/>
              </a:ext>
            </a:extLst>
          </p:cNvPr>
          <p:cNvSpPr/>
          <p:nvPr/>
        </p:nvSpPr>
        <p:spPr>
          <a:xfrm>
            <a:off x="1710668" y="28824236"/>
            <a:ext cx="1375996" cy="6277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8BB9B2F8-0823-9E38-2B79-8E06648BEBB6}"/>
              </a:ext>
            </a:extLst>
          </p:cNvPr>
          <p:cNvSpPr txBox="1"/>
          <p:nvPr/>
        </p:nvSpPr>
        <p:spPr>
          <a:xfrm>
            <a:off x="1263784" y="29494264"/>
            <a:ext cx="21408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FMO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scheme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430636B4-AF8E-2939-840A-5A6103959894}"/>
              </a:ext>
            </a:extLst>
          </p:cNvPr>
          <p:cNvGrpSpPr/>
          <p:nvPr/>
        </p:nvGrpSpPr>
        <p:grpSpPr>
          <a:xfrm>
            <a:off x="3326922" y="27165390"/>
            <a:ext cx="11015002" cy="4626452"/>
            <a:chOff x="8002782" y="13368137"/>
            <a:chExt cx="15017136" cy="5971670"/>
          </a:xfrm>
        </p:grpSpPr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375F462E-D7F9-99B3-08DD-57297B3C72F2}"/>
                </a:ext>
              </a:extLst>
            </p:cNvPr>
            <p:cNvGrpSpPr/>
            <p:nvPr/>
          </p:nvGrpSpPr>
          <p:grpSpPr>
            <a:xfrm>
              <a:off x="14196126" y="17787903"/>
              <a:ext cx="3537690" cy="939739"/>
              <a:chOff x="1259238" y="3189608"/>
              <a:chExt cx="1554412" cy="385317"/>
            </a:xfrm>
          </p:grpSpPr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66489341-05D6-7415-1AA3-99A895763E18}"/>
                  </a:ext>
                </a:extLst>
              </p:cNvPr>
              <p:cNvSpPr txBox="1"/>
              <p:nvPr/>
            </p:nvSpPr>
            <p:spPr>
              <a:xfrm>
                <a:off x="1622836" y="3404215"/>
                <a:ext cx="397346" cy="170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Co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p:cxnSp>
            <p:nvCxnSpPr>
              <p:cNvPr id="322" name="직선 연결선[R] 34">
                <a:extLst>
                  <a:ext uri="{FF2B5EF4-FFF2-40B4-BE49-F238E27FC236}">
                    <a16:creationId xmlns:a16="http://schemas.microsoft.com/office/drawing/2014/main" id="{4E5F73F2-5ED0-28E9-99E2-5E7D623A32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8127" y="3316477"/>
                <a:ext cx="231713" cy="996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TextBox 322">
                    <a:extLst>
                      <a:ext uri="{FF2B5EF4-FFF2-40B4-BE49-F238E27FC236}">
                        <a16:creationId xmlns:a16="http://schemas.microsoft.com/office/drawing/2014/main" id="{D5770715-0E0C-DB90-53BC-AAC15C7797AE}"/>
                      </a:ext>
                    </a:extLst>
                  </p:cNvPr>
                  <p:cNvSpPr txBox="1"/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𝑶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23" name="TextBox 322">
                    <a:extLst>
                      <a:ext uri="{FF2B5EF4-FFF2-40B4-BE49-F238E27FC236}">
                        <a16:creationId xmlns:a16="http://schemas.microsoft.com/office/drawing/2014/main" id="{D5770715-0E0C-DB90-53BC-AAC15C7797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818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4" name="직선 연결선[R] 36">
                <a:extLst>
                  <a:ext uri="{FF2B5EF4-FFF2-40B4-BE49-F238E27FC236}">
                    <a16:creationId xmlns:a16="http://schemas.microsoft.com/office/drawing/2014/main" id="{4D1F792B-6451-ABEC-882B-5B432CEB7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56" y="3293113"/>
                <a:ext cx="215035" cy="126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직선 연결선[R] 37">
                <a:extLst>
                  <a:ext uri="{FF2B5EF4-FFF2-40B4-BE49-F238E27FC236}">
                    <a16:creationId xmlns:a16="http://schemas.microsoft.com/office/drawing/2014/main" id="{B0E005BA-432E-9B8F-3D33-74AFBF164E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335" y="3316477"/>
                <a:ext cx="193281" cy="1207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50ED4896-338F-9B63-5643-7B64C40DAB18}"/>
                  </a:ext>
                </a:extLst>
              </p:cNvPr>
              <p:cNvSpPr txBox="1"/>
              <p:nvPr/>
            </p:nvSpPr>
            <p:spPr>
              <a:xfrm>
                <a:off x="1259238" y="3242286"/>
                <a:ext cx="342218" cy="138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8E8E8">
                      <a:lumMod val="75000"/>
                    </a:srgbClr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E8055017-B85F-08A7-5C0B-4D68C122AEE2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𝑳</m:t>
                          </m:r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E8055017-B85F-08A7-5C0B-4D68C122AE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904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8" name="직선 연결선[R] 40">
                <a:extLst>
                  <a:ext uri="{FF2B5EF4-FFF2-40B4-BE49-F238E27FC236}">
                    <a16:creationId xmlns:a16="http://schemas.microsoft.com/office/drawing/2014/main" id="{12B89E0D-33C3-6D1E-72F4-52F0EEA06C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353" y="3345548"/>
                <a:ext cx="211767" cy="898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457AEFDB-B71E-16D2-71CF-BB9EC27E8D84}"/>
                </a:ext>
              </a:extLst>
            </p:cNvPr>
            <p:cNvGrpSpPr/>
            <p:nvPr/>
          </p:nvGrpSpPr>
          <p:grpSpPr>
            <a:xfrm>
              <a:off x="18104530" y="16324518"/>
              <a:ext cx="3537690" cy="945322"/>
              <a:chOff x="1259238" y="3189608"/>
              <a:chExt cx="1554412" cy="387606"/>
            </a:xfrm>
          </p:grpSpPr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21963D3C-6784-7614-3837-4E9A9F01F67D}"/>
                  </a:ext>
                </a:extLst>
              </p:cNvPr>
              <p:cNvSpPr txBox="1"/>
              <p:nvPr/>
            </p:nvSpPr>
            <p:spPr>
              <a:xfrm>
                <a:off x="1648153" y="3406504"/>
                <a:ext cx="341883" cy="170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Co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8E8E8">
                      <a:lumMod val="75000"/>
                    </a:srgbClr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p:cxnSp>
            <p:nvCxnSpPr>
              <p:cNvPr id="314" name="직선 연결선[R] 34">
                <a:extLst>
                  <a:ext uri="{FF2B5EF4-FFF2-40B4-BE49-F238E27FC236}">
                    <a16:creationId xmlns:a16="http://schemas.microsoft.com/office/drawing/2014/main" id="{8EF2AC03-1561-89AB-2689-1011553BB1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8127" y="3316477"/>
                <a:ext cx="231713" cy="996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794C3154-97EF-3FE2-040A-269CFFD0F9A4}"/>
                      </a:ext>
                    </a:extLst>
                  </p:cNvPr>
                  <p:cNvSpPr txBox="1"/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𝑶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794C3154-97EF-3FE2-040A-269CFFD0F9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904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6" name="직선 연결선[R] 36">
                <a:extLst>
                  <a:ext uri="{FF2B5EF4-FFF2-40B4-BE49-F238E27FC236}">
                    <a16:creationId xmlns:a16="http://schemas.microsoft.com/office/drawing/2014/main" id="{D1230763-2B94-3420-B272-B40136538D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56" y="3293113"/>
                <a:ext cx="215035" cy="126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직선 연결선[R] 37">
                <a:extLst>
                  <a:ext uri="{FF2B5EF4-FFF2-40B4-BE49-F238E27FC236}">
                    <a16:creationId xmlns:a16="http://schemas.microsoft.com/office/drawing/2014/main" id="{97473818-146D-5107-33A8-E6C4A1A05A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335" y="3316477"/>
                <a:ext cx="193281" cy="1207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600C63C7-3FF0-9FD1-53DC-189703AEDC12}"/>
                  </a:ext>
                </a:extLst>
              </p:cNvPr>
              <p:cNvSpPr txBox="1"/>
              <p:nvPr/>
            </p:nvSpPr>
            <p:spPr>
              <a:xfrm>
                <a:off x="1259238" y="3242286"/>
                <a:ext cx="342218" cy="138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TextBox 318">
                    <a:extLst>
                      <a:ext uri="{FF2B5EF4-FFF2-40B4-BE49-F238E27FC236}">
                        <a16:creationId xmlns:a16="http://schemas.microsoft.com/office/drawing/2014/main" id="{F1997F5C-FDAF-95BC-3979-D94CBEAA8F83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𝑳</m:t>
                          </m:r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19" name="TextBox 318">
                    <a:extLst>
                      <a:ext uri="{FF2B5EF4-FFF2-40B4-BE49-F238E27FC236}">
                        <a16:creationId xmlns:a16="http://schemas.microsoft.com/office/drawing/2014/main" id="{F1997F5C-FDAF-95BC-3979-D94CBEAA8F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0" name="직선 연결선[R] 40">
                <a:extLst>
                  <a:ext uri="{FF2B5EF4-FFF2-40B4-BE49-F238E27FC236}">
                    <a16:creationId xmlns:a16="http://schemas.microsoft.com/office/drawing/2014/main" id="{3AC01F27-F1ED-AD9D-54EE-9D84C36E95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353" y="3345548"/>
                <a:ext cx="211767" cy="898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43B37FA6-694F-8DFB-EFCA-6B7F6E48B933}"/>
                </a:ext>
              </a:extLst>
            </p:cNvPr>
            <p:cNvGrpSpPr/>
            <p:nvPr/>
          </p:nvGrpSpPr>
          <p:grpSpPr>
            <a:xfrm>
              <a:off x="18197804" y="17776839"/>
              <a:ext cx="3537690" cy="945324"/>
              <a:chOff x="1259238" y="3189608"/>
              <a:chExt cx="1554412" cy="387607"/>
            </a:xfrm>
          </p:grpSpPr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77FA7BC0-F0B9-DA56-B672-75BAE35B54F1}"/>
                  </a:ext>
                </a:extLst>
              </p:cNvPr>
              <p:cNvSpPr txBox="1"/>
              <p:nvPr/>
            </p:nvSpPr>
            <p:spPr>
              <a:xfrm>
                <a:off x="1648153" y="3406504"/>
                <a:ext cx="394767" cy="170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Co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8E8E8">
                      <a:lumMod val="75000"/>
                    </a:srgbClr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p:cxnSp>
            <p:nvCxnSpPr>
              <p:cNvPr id="306" name="직선 연결선[R] 34">
                <a:extLst>
                  <a:ext uri="{FF2B5EF4-FFF2-40B4-BE49-F238E27FC236}">
                    <a16:creationId xmlns:a16="http://schemas.microsoft.com/office/drawing/2014/main" id="{C3455698-D88C-EF0F-B389-638DFD52FD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8127" y="3316477"/>
                <a:ext cx="231713" cy="996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7" name="TextBox 306">
                    <a:extLst>
                      <a:ext uri="{FF2B5EF4-FFF2-40B4-BE49-F238E27FC236}">
                        <a16:creationId xmlns:a16="http://schemas.microsoft.com/office/drawing/2014/main" id="{AF9528C8-8ACC-4605-C9DC-4E50FAA6E86F}"/>
                      </a:ext>
                    </a:extLst>
                  </p:cNvPr>
                  <p:cNvSpPr txBox="1"/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𝑶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07" name="TextBox 306">
                    <a:extLst>
                      <a:ext uri="{FF2B5EF4-FFF2-40B4-BE49-F238E27FC236}">
                        <a16:creationId xmlns:a16="http://schemas.microsoft.com/office/drawing/2014/main" id="{AF9528C8-8ACC-4605-C9DC-4E50FAA6E8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904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8" name="직선 연결선[R] 36">
                <a:extLst>
                  <a:ext uri="{FF2B5EF4-FFF2-40B4-BE49-F238E27FC236}">
                    <a16:creationId xmlns:a16="http://schemas.microsoft.com/office/drawing/2014/main" id="{E7554B8B-6E90-9078-80A5-1D3756F5E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56" y="3293113"/>
                <a:ext cx="215035" cy="126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직선 연결선[R] 37">
                <a:extLst>
                  <a:ext uri="{FF2B5EF4-FFF2-40B4-BE49-F238E27FC236}">
                    <a16:creationId xmlns:a16="http://schemas.microsoft.com/office/drawing/2014/main" id="{84F69907-BEDE-EFF1-F495-75526F2324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335" y="3316477"/>
                <a:ext cx="193281" cy="1207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FF1DB6F4-456E-E4F2-9DA7-C6CB9B856CB2}"/>
                  </a:ext>
                </a:extLst>
              </p:cNvPr>
              <p:cNvSpPr txBox="1"/>
              <p:nvPr/>
            </p:nvSpPr>
            <p:spPr>
              <a:xfrm>
                <a:off x="1259238" y="3242286"/>
                <a:ext cx="342218" cy="138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8E8E8">
                      <a:lumMod val="75000"/>
                    </a:srgbClr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1" name="TextBox 310">
                    <a:extLst>
                      <a:ext uri="{FF2B5EF4-FFF2-40B4-BE49-F238E27FC236}">
                        <a16:creationId xmlns:a16="http://schemas.microsoft.com/office/drawing/2014/main" id="{B0AC20D8-09A1-FB0B-967D-682147272901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𝑳</m:t>
                          </m:r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11" name="TextBox 310">
                    <a:extLst>
                      <a:ext uri="{FF2B5EF4-FFF2-40B4-BE49-F238E27FC236}">
                        <a16:creationId xmlns:a16="http://schemas.microsoft.com/office/drawing/2014/main" id="{B0AC20D8-09A1-FB0B-967D-6821472729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818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2" name="직선 연결선[R] 40">
                <a:extLst>
                  <a:ext uri="{FF2B5EF4-FFF2-40B4-BE49-F238E27FC236}">
                    <a16:creationId xmlns:a16="http://schemas.microsoft.com/office/drawing/2014/main" id="{DE2A56E9-E97A-E712-3225-3DF8B3E3C7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353" y="3345548"/>
                <a:ext cx="211767" cy="898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AE67E334-E3E6-3DBC-3D90-FB630C01F7C2}"/>
                </a:ext>
              </a:extLst>
            </p:cNvPr>
            <p:cNvGrpSpPr/>
            <p:nvPr/>
          </p:nvGrpSpPr>
          <p:grpSpPr>
            <a:xfrm>
              <a:off x="14166708" y="16374659"/>
              <a:ext cx="3537690" cy="945322"/>
              <a:chOff x="1259238" y="3189608"/>
              <a:chExt cx="1554412" cy="387606"/>
            </a:xfrm>
          </p:grpSpPr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1DA8C0F7-854F-116B-42E0-C4DC7CBF89C5}"/>
                  </a:ext>
                </a:extLst>
              </p:cNvPr>
              <p:cNvSpPr txBox="1"/>
              <p:nvPr/>
            </p:nvSpPr>
            <p:spPr>
              <a:xfrm>
                <a:off x="1648153" y="3406504"/>
                <a:ext cx="348085" cy="170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Co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8E8E8">
                      <a:lumMod val="75000"/>
                    </a:srgbClr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p:cxnSp>
            <p:nvCxnSpPr>
              <p:cNvPr id="298" name="직선 연결선[R] 34">
                <a:extLst>
                  <a:ext uri="{FF2B5EF4-FFF2-40B4-BE49-F238E27FC236}">
                    <a16:creationId xmlns:a16="http://schemas.microsoft.com/office/drawing/2014/main" id="{AF217417-80E8-D00F-05FA-F55E6A9423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8127" y="3316477"/>
                <a:ext cx="231713" cy="996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5D7C142C-5102-E8D3-BA9F-A02AF57C7823}"/>
                      </a:ext>
                    </a:extLst>
                  </p:cNvPr>
                  <p:cNvSpPr txBox="1"/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𝑶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5D7C142C-5102-E8D3-BA9F-A02AF57C78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1904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0" name="직선 연결선[R] 36">
                <a:extLst>
                  <a:ext uri="{FF2B5EF4-FFF2-40B4-BE49-F238E27FC236}">
                    <a16:creationId xmlns:a16="http://schemas.microsoft.com/office/drawing/2014/main" id="{CF041E84-36F5-7016-5529-B0EB84F0E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56" y="3293113"/>
                <a:ext cx="215035" cy="126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직선 연결선[R] 37">
                <a:extLst>
                  <a:ext uri="{FF2B5EF4-FFF2-40B4-BE49-F238E27FC236}">
                    <a16:creationId xmlns:a16="http://schemas.microsoft.com/office/drawing/2014/main" id="{7E32C5BD-2AA1-311B-EEB5-0CC232B5C0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335" y="3316477"/>
                <a:ext cx="193281" cy="1207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C4AA48B7-CCEF-7001-A526-1465F4A87DD9}"/>
                  </a:ext>
                </a:extLst>
              </p:cNvPr>
              <p:cNvSpPr txBox="1"/>
              <p:nvPr/>
            </p:nvSpPr>
            <p:spPr>
              <a:xfrm>
                <a:off x="1259238" y="3242286"/>
                <a:ext cx="342218" cy="138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3" name="TextBox 302">
                    <a:extLst>
                      <a:ext uri="{FF2B5EF4-FFF2-40B4-BE49-F238E27FC236}">
                        <a16:creationId xmlns:a16="http://schemas.microsoft.com/office/drawing/2014/main" id="{8CCE5896-21F5-8506-E75F-0B06242D5A52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E8E8E8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𝑳</m:t>
                          </m:r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03" name="TextBox 302">
                    <a:extLst>
                      <a:ext uri="{FF2B5EF4-FFF2-40B4-BE49-F238E27FC236}">
                        <a16:creationId xmlns:a16="http://schemas.microsoft.com/office/drawing/2014/main" id="{8CCE5896-21F5-8506-E75F-0B06242D5A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4" name="직선 연결선[R] 40">
                <a:extLst>
                  <a:ext uri="{FF2B5EF4-FFF2-40B4-BE49-F238E27FC236}">
                    <a16:creationId xmlns:a16="http://schemas.microsoft.com/office/drawing/2014/main" id="{3EE7C590-8639-8A92-00EE-F51657A536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353" y="3345548"/>
                <a:ext cx="211767" cy="898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2" name="그룹 231">
              <a:extLst>
                <a:ext uri="{FF2B5EF4-FFF2-40B4-BE49-F238E27FC236}">
                  <a16:creationId xmlns:a16="http://schemas.microsoft.com/office/drawing/2014/main" id="{91A83697-05C2-E3C9-7092-0B34821F3A23}"/>
                </a:ext>
              </a:extLst>
            </p:cNvPr>
            <p:cNvGrpSpPr/>
            <p:nvPr/>
          </p:nvGrpSpPr>
          <p:grpSpPr>
            <a:xfrm>
              <a:off x="10676867" y="16447494"/>
              <a:ext cx="3537690" cy="945322"/>
              <a:chOff x="1259238" y="3189608"/>
              <a:chExt cx="1554412" cy="387606"/>
            </a:xfrm>
          </p:grpSpPr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A99BAC36-2BA7-E85E-FC6A-02708DB5305A}"/>
                  </a:ext>
                </a:extLst>
              </p:cNvPr>
              <p:cNvSpPr txBox="1"/>
              <p:nvPr/>
            </p:nvSpPr>
            <p:spPr>
              <a:xfrm>
                <a:off x="1648153" y="3406504"/>
                <a:ext cx="422463" cy="170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Co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p:cxnSp>
            <p:nvCxnSpPr>
              <p:cNvPr id="290" name="직선 연결선[R] 34">
                <a:extLst>
                  <a:ext uri="{FF2B5EF4-FFF2-40B4-BE49-F238E27FC236}">
                    <a16:creationId xmlns:a16="http://schemas.microsoft.com/office/drawing/2014/main" id="{91C5E815-E1E1-48EE-EA10-8E9D23E784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8127" y="3316477"/>
                <a:ext cx="231713" cy="996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82BB7296-7328-607C-CB86-0E2921E147F4}"/>
                      </a:ext>
                    </a:extLst>
                  </p:cNvPr>
                  <p:cNvSpPr txBox="1"/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𝑶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82BB7296-7328-607C-CB86-0E2921E147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904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2" name="직선 연결선[R] 36">
                <a:extLst>
                  <a:ext uri="{FF2B5EF4-FFF2-40B4-BE49-F238E27FC236}">
                    <a16:creationId xmlns:a16="http://schemas.microsoft.com/office/drawing/2014/main" id="{967E93E2-2C16-9415-02D2-B829197839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56" y="3293113"/>
                <a:ext cx="215035" cy="126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직선 연결선[R] 37">
                <a:extLst>
                  <a:ext uri="{FF2B5EF4-FFF2-40B4-BE49-F238E27FC236}">
                    <a16:creationId xmlns:a16="http://schemas.microsoft.com/office/drawing/2014/main" id="{E17085FE-F2BE-35A9-D209-C6FF3E5BF8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335" y="3316477"/>
                <a:ext cx="193281" cy="1207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71573C85-9900-8198-5BDA-9C18EEC2964C}"/>
                  </a:ext>
                </a:extLst>
              </p:cNvPr>
              <p:cNvSpPr txBox="1"/>
              <p:nvPr/>
            </p:nvSpPr>
            <p:spPr>
              <a:xfrm>
                <a:off x="1259238" y="3242286"/>
                <a:ext cx="342218" cy="138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2D1A53DC-3CB2-A395-BB6E-B3206E2E96D9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E8E8E8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𝑳</m:t>
                          </m:r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2D1A53DC-3CB2-A395-BB6E-B3206E2E96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818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6" name="직선 연결선[R] 40">
                <a:extLst>
                  <a:ext uri="{FF2B5EF4-FFF2-40B4-BE49-F238E27FC236}">
                    <a16:creationId xmlns:a16="http://schemas.microsoft.com/office/drawing/2014/main" id="{8F54C0B8-9F41-C579-E7EC-5585D9FEC1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353" y="3345548"/>
                <a:ext cx="211767" cy="898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09BC3E5C-7E90-F46D-1211-FCE849A6DF9C}"/>
                </a:ext>
              </a:extLst>
            </p:cNvPr>
            <p:cNvGrpSpPr/>
            <p:nvPr/>
          </p:nvGrpSpPr>
          <p:grpSpPr>
            <a:xfrm>
              <a:off x="10574764" y="17781131"/>
              <a:ext cx="3537690" cy="945322"/>
              <a:chOff x="1259238" y="3189608"/>
              <a:chExt cx="1554412" cy="387606"/>
            </a:xfrm>
          </p:grpSpPr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9F8941D7-286D-148D-A8B0-3801F067AE7C}"/>
                  </a:ext>
                </a:extLst>
              </p:cNvPr>
              <p:cNvSpPr txBox="1"/>
              <p:nvPr/>
            </p:nvSpPr>
            <p:spPr>
              <a:xfrm>
                <a:off x="1648153" y="3406504"/>
                <a:ext cx="359522" cy="170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Co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p:cxnSp>
            <p:nvCxnSpPr>
              <p:cNvPr id="282" name="직선 연결선[R] 34">
                <a:extLst>
                  <a:ext uri="{FF2B5EF4-FFF2-40B4-BE49-F238E27FC236}">
                    <a16:creationId xmlns:a16="http://schemas.microsoft.com/office/drawing/2014/main" id="{E7E8DA37-75E8-6CC3-48D6-A24F3B1C9D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8127" y="3316477"/>
                <a:ext cx="231713" cy="996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1397DA0E-6AE7-E394-CD12-6747C0FDC1D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𝑶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1397DA0E-6AE7-E394-CD12-6747C0FDC1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904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4" name="직선 연결선[R] 36">
                <a:extLst>
                  <a:ext uri="{FF2B5EF4-FFF2-40B4-BE49-F238E27FC236}">
                    <a16:creationId xmlns:a16="http://schemas.microsoft.com/office/drawing/2014/main" id="{D0EA089A-4E56-89AA-2575-25C3F08E51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56" y="3293113"/>
                <a:ext cx="215035" cy="126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직선 연결선[R] 37">
                <a:extLst>
                  <a:ext uri="{FF2B5EF4-FFF2-40B4-BE49-F238E27FC236}">
                    <a16:creationId xmlns:a16="http://schemas.microsoft.com/office/drawing/2014/main" id="{5880DF1E-5146-B2BB-DA06-9D30DE872C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335" y="3316477"/>
                <a:ext cx="193281" cy="1207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FEA56F09-F4A7-BB74-38F7-DFFF251BE98E}"/>
                  </a:ext>
                </a:extLst>
              </p:cNvPr>
              <p:cNvSpPr txBox="1"/>
              <p:nvPr/>
            </p:nvSpPr>
            <p:spPr>
              <a:xfrm>
                <a:off x="1259238" y="3242286"/>
                <a:ext cx="342218" cy="138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8E8E8">
                      <a:lumMod val="75000"/>
                    </a:srgbClr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0542A645-0D9F-6878-A186-639D3D220DAC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E8E8E8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𝑳</m:t>
                          </m:r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0542A645-0D9F-6878-A186-639D3D220D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1904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8" name="직선 연결선[R] 40">
                <a:extLst>
                  <a:ext uri="{FF2B5EF4-FFF2-40B4-BE49-F238E27FC236}">
                    <a16:creationId xmlns:a16="http://schemas.microsoft.com/office/drawing/2014/main" id="{A14EDF64-AB63-7A1F-EF44-6F4639B2C7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353" y="3345548"/>
                <a:ext cx="211767" cy="898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4" name="직선 연결선[R] 233">
              <a:extLst>
                <a:ext uri="{FF2B5EF4-FFF2-40B4-BE49-F238E27FC236}">
                  <a16:creationId xmlns:a16="http://schemas.microsoft.com/office/drawing/2014/main" id="{43677D54-D659-7C32-E4BE-14F3FFA6F06F}"/>
                </a:ext>
              </a:extLst>
            </p:cNvPr>
            <p:cNvCxnSpPr>
              <a:cxnSpLocks/>
            </p:cNvCxnSpPr>
            <p:nvPr/>
          </p:nvCxnSpPr>
          <p:spPr>
            <a:xfrm>
              <a:off x="13995458" y="16080074"/>
              <a:ext cx="17845" cy="3042337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[R] 234">
              <a:extLst>
                <a:ext uri="{FF2B5EF4-FFF2-40B4-BE49-F238E27FC236}">
                  <a16:creationId xmlns:a16="http://schemas.microsoft.com/office/drawing/2014/main" id="{D002F609-BD32-91FB-20C7-7F23538B2794}"/>
                </a:ext>
              </a:extLst>
            </p:cNvPr>
            <p:cNvCxnSpPr>
              <a:cxnSpLocks/>
            </p:cNvCxnSpPr>
            <p:nvPr/>
          </p:nvCxnSpPr>
          <p:spPr>
            <a:xfrm>
              <a:off x="10401184" y="17529580"/>
              <a:ext cx="11411153" cy="0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EB5CE3F9-1762-4809-8937-274AB5D649FB}"/>
                </a:ext>
              </a:extLst>
            </p:cNvPr>
            <p:cNvGrpSpPr/>
            <p:nvPr/>
          </p:nvGrpSpPr>
          <p:grpSpPr>
            <a:xfrm>
              <a:off x="8518249" y="13945500"/>
              <a:ext cx="14501669" cy="1744854"/>
              <a:chOff x="10507169" y="13778248"/>
              <a:chExt cx="14501669" cy="1744854"/>
            </a:xfrm>
          </p:grpSpPr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147EB7B1-F51D-E226-2E03-5FCB4504E496}"/>
                  </a:ext>
                </a:extLst>
              </p:cNvPr>
              <p:cNvGrpSpPr/>
              <p:nvPr/>
            </p:nvGrpSpPr>
            <p:grpSpPr>
              <a:xfrm>
                <a:off x="14021262" y="14245226"/>
                <a:ext cx="3537690" cy="945322"/>
                <a:chOff x="1259238" y="3189608"/>
                <a:chExt cx="1554412" cy="387606"/>
              </a:xfrm>
            </p:grpSpPr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D4F3C7B1-C505-D614-820B-807BAE64C6DD}"/>
                    </a:ext>
                  </a:extLst>
                </p:cNvPr>
                <p:cNvSpPr txBox="1"/>
                <p:nvPr/>
              </p:nvSpPr>
              <p:spPr>
                <a:xfrm>
                  <a:off x="1648153" y="3406504"/>
                  <a:ext cx="273646" cy="170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Co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cxnSp>
              <p:nvCxnSpPr>
                <p:cNvPr id="274" name="직선 연결선[R] 34">
                  <a:extLst>
                    <a:ext uri="{FF2B5EF4-FFF2-40B4-BE49-F238E27FC236}">
                      <a16:creationId xmlns:a16="http://schemas.microsoft.com/office/drawing/2014/main" id="{755331F2-DDD2-A2DD-C05A-B1C6BCBD55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8127" y="3316477"/>
                  <a:ext cx="231713" cy="9960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5" name="TextBox 274">
                      <a:extLst>
                        <a:ext uri="{FF2B5EF4-FFF2-40B4-BE49-F238E27FC236}">
                          <a16:creationId xmlns:a16="http://schemas.microsoft.com/office/drawing/2014/main" id="{77FEB15F-185F-F532-AE6D-107DF878B0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𝑶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75" name="TextBox 274">
                      <a:extLst>
                        <a:ext uri="{FF2B5EF4-FFF2-40B4-BE49-F238E27FC236}">
                          <a16:creationId xmlns:a16="http://schemas.microsoft.com/office/drawing/2014/main" id="{77FEB15F-185F-F532-AE6D-107DF878B0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b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6" name="직선 연결선[R] 36">
                  <a:extLst>
                    <a:ext uri="{FF2B5EF4-FFF2-40B4-BE49-F238E27FC236}">
                      <a16:creationId xmlns:a16="http://schemas.microsoft.com/office/drawing/2014/main" id="{72DFC20C-4630-B6E5-8D6E-797D51027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6856" y="3293113"/>
                  <a:ext cx="215035" cy="1263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직선 연결선[R] 37">
                  <a:extLst>
                    <a:ext uri="{FF2B5EF4-FFF2-40B4-BE49-F238E27FC236}">
                      <a16:creationId xmlns:a16="http://schemas.microsoft.com/office/drawing/2014/main" id="{0E376939-801A-7655-E8DA-7E3F70F235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7335" y="3316477"/>
                  <a:ext cx="193281" cy="1207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902AB2BF-C05A-1764-DF26-625927554023}"/>
                    </a:ext>
                  </a:extLst>
                </p:cNvPr>
                <p:cNvSpPr txBox="1"/>
                <p:nvPr/>
              </p:nvSpPr>
              <p:spPr>
                <a:xfrm>
                  <a:off x="1259238" y="3242286"/>
                  <a:ext cx="342218" cy="138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9" name="TextBox 278">
                      <a:extLst>
                        <a:ext uri="{FF2B5EF4-FFF2-40B4-BE49-F238E27FC236}">
                          <a16:creationId xmlns:a16="http://schemas.microsoft.com/office/drawing/2014/main" id="{EBCD58E9-4312-EB2C-4093-501A7E8DFA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E8E8E8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𝑳</m:t>
                            </m:r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8E8E8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79" name="TextBox 278">
                      <a:extLst>
                        <a:ext uri="{FF2B5EF4-FFF2-40B4-BE49-F238E27FC236}">
                          <a16:creationId xmlns:a16="http://schemas.microsoft.com/office/drawing/2014/main" id="{EBCD58E9-4312-EB2C-4093-501A7E8DFA0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80" name="직선 연결선[R] 40">
                  <a:extLst>
                    <a:ext uri="{FF2B5EF4-FFF2-40B4-BE49-F238E27FC236}">
                      <a16:creationId xmlns:a16="http://schemas.microsoft.com/office/drawing/2014/main" id="{D2AC54D0-2A02-B825-3DF6-C360FC2E12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3353" y="3345548"/>
                  <a:ext cx="211767" cy="898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3" name="직선 연결선[R] 242">
                <a:extLst>
                  <a:ext uri="{FF2B5EF4-FFF2-40B4-BE49-F238E27FC236}">
                    <a16:creationId xmlns:a16="http://schemas.microsoft.com/office/drawing/2014/main" id="{F9C31314-26AC-FBD3-F813-53F15B0C72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06755" y="13925039"/>
                <a:ext cx="0" cy="1598063"/>
              </a:xfrm>
              <a:prstGeom prst="line">
                <a:avLst/>
              </a:prstGeom>
              <a:ln w="15875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[R] 243">
                <a:extLst>
                  <a:ext uri="{FF2B5EF4-FFF2-40B4-BE49-F238E27FC236}">
                    <a16:creationId xmlns:a16="http://schemas.microsoft.com/office/drawing/2014/main" id="{F801A1A6-CDF9-02B8-9EAF-373BC7370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3780" y="13886447"/>
                <a:ext cx="0" cy="1598063"/>
              </a:xfrm>
              <a:prstGeom prst="line">
                <a:avLst/>
              </a:prstGeom>
              <a:ln w="15875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그룹 244">
                <a:extLst>
                  <a:ext uri="{FF2B5EF4-FFF2-40B4-BE49-F238E27FC236}">
                    <a16:creationId xmlns:a16="http://schemas.microsoft.com/office/drawing/2014/main" id="{48FCA59D-143E-6E6C-E7B8-6BF9798B928F}"/>
                  </a:ext>
                </a:extLst>
              </p:cNvPr>
              <p:cNvGrpSpPr/>
              <p:nvPr/>
            </p:nvGrpSpPr>
            <p:grpSpPr>
              <a:xfrm>
                <a:off x="10507169" y="14195292"/>
                <a:ext cx="3537690" cy="945322"/>
                <a:chOff x="1259238" y="3189608"/>
                <a:chExt cx="1554412" cy="387606"/>
              </a:xfrm>
            </p:grpSpPr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6A8CFB99-0311-BA56-DF64-B72377106B77}"/>
                    </a:ext>
                  </a:extLst>
                </p:cNvPr>
                <p:cNvSpPr txBox="1"/>
                <p:nvPr/>
              </p:nvSpPr>
              <p:spPr>
                <a:xfrm>
                  <a:off x="1648153" y="3406504"/>
                  <a:ext cx="296306" cy="170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Co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cxnSp>
              <p:nvCxnSpPr>
                <p:cNvPr id="266" name="직선 연결선[R] 34">
                  <a:extLst>
                    <a:ext uri="{FF2B5EF4-FFF2-40B4-BE49-F238E27FC236}">
                      <a16:creationId xmlns:a16="http://schemas.microsoft.com/office/drawing/2014/main" id="{6CDCE5A4-AC2A-51DF-AA2A-1B1FD23A96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8127" y="3316477"/>
                  <a:ext cx="231713" cy="9960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7" name="TextBox 266">
                      <a:extLst>
                        <a:ext uri="{FF2B5EF4-FFF2-40B4-BE49-F238E27FC236}">
                          <a16:creationId xmlns:a16="http://schemas.microsoft.com/office/drawing/2014/main" id="{5DA6F970-52F4-8AFB-2F10-1F0CEF557A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𝑶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67" name="TextBox 266">
                      <a:extLst>
                        <a:ext uri="{FF2B5EF4-FFF2-40B4-BE49-F238E27FC236}">
                          <a16:creationId xmlns:a16="http://schemas.microsoft.com/office/drawing/2014/main" id="{5DA6F970-52F4-8AFB-2F10-1F0CEF557A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8" name="직선 연결선[R] 36">
                  <a:extLst>
                    <a:ext uri="{FF2B5EF4-FFF2-40B4-BE49-F238E27FC236}">
                      <a16:creationId xmlns:a16="http://schemas.microsoft.com/office/drawing/2014/main" id="{14B108E8-1AF3-EEF1-38E4-8A98548EA0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6856" y="3293113"/>
                  <a:ext cx="215035" cy="1263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직선 연결선[R] 37">
                  <a:extLst>
                    <a:ext uri="{FF2B5EF4-FFF2-40B4-BE49-F238E27FC236}">
                      <a16:creationId xmlns:a16="http://schemas.microsoft.com/office/drawing/2014/main" id="{0CF2C229-C1CD-5DAE-B88F-9CAC3FF72A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7335" y="3316477"/>
                  <a:ext cx="193281" cy="1207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8A1F3336-B7B4-7B42-DFB6-00E971FB42E9}"/>
                    </a:ext>
                  </a:extLst>
                </p:cNvPr>
                <p:cNvSpPr txBox="1"/>
                <p:nvPr/>
              </p:nvSpPr>
              <p:spPr>
                <a:xfrm>
                  <a:off x="1259238" y="3242286"/>
                  <a:ext cx="342218" cy="138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1" name="TextBox 270">
                      <a:extLst>
                        <a:ext uri="{FF2B5EF4-FFF2-40B4-BE49-F238E27FC236}">
                          <a16:creationId xmlns:a16="http://schemas.microsoft.com/office/drawing/2014/main" id="{AE59DA43-9419-B531-59CF-6F7677139D2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E8E8E8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𝑳</m:t>
                            </m:r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8E8E8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71" name="TextBox 270">
                      <a:extLst>
                        <a:ext uri="{FF2B5EF4-FFF2-40B4-BE49-F238E27FC236}">
                          <a16:creationId xmlns:a16="http://schemas.microsoft.com/office/drawing/2014/main" id="{AE59DA43-9419-B531-59CF-6F7677139D2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b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2" name="직선 연결선[R] 40">
                  <a:extLst>
                    <a:ext uri="{FF2B5EF4-FFF2-40B4-BE49-F238E27FC236}">
                      <a16:creationId xmlns:a16="http://schemas.microsoft.com/office/drawing/2014/main" id="{1D846051-147B-AADB-5494-D0B54986F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3353" y="3345548"/>
                  <a:ext cx="211767" cy="898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그룹 245">
                <a:extLst>
                  <a:ext uri="{FF2B5EF4-FFF2-40B4-BE49-F238E27FC236}">
                    <a16:creationId xmlns:a16="http://schemas.microsoft.com/office/drawing/2014/main" id="{DADBCA11-EE82-B6B8-1931-2CC2A05DAF75}"/>
                  </a:ext>
                </a:extLst>
              </p:cNvPr>
              <p:cNvGrpSpPr/>
              <p:nvPr/>
            </p:nvGrpSpPr>
            <p:grpSpPr>
              <a:xfrm>
                <a:off x="17832968" y="14195292"/>
                <a:ext cx="3537690" cy="945322"/>
                <a:chOff x="1259238" y="3189608"/>
                <a:chExt cx="1554412" cy="387606"/>
              </a:xfrm>
            </p:grpSpPr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711730B8-4454-CC7F-FBF7-D0202D23F144}"/>
                    </a:ext>
                  </a:extLst>
                </p:cNvPr>
                <p:cNvSpPr txBox="1"/>
                <p:nvPr/>
              </p:nvSpPr>
              <p:spPr>
                <a:xfrm>
                  <a:off x="1648153" y="3406504"/>
                  <a:ext cx="298366" cy="170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Co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cxnSp>
              <p:nvCxnSpPr>
                <p:cNvPr id="258" name="직선 연결선[R] 34">
                  <a:extLst>
                    <a:ext uri="{FF2B5EF4-FFF2-40B4-BE49-F238E27FC236}">
                      <a16:creationId xmlns:a16="http://schemas.microsoft.com/office/drawing/2014/main" id="{FD635321-4D77-DAEB-24C1-183AC066B4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8127" y="3316477"/>
                  <a:ext cx="231713" cy="9960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9" name="TextBox 258">
                      <a:extLst>
                        <a:ext uri="{FF2B5EF4-FFF2-40B4-BE49-F238E27FC236}">
                          <a16:creationId xmlns:a16="http://schemas.microsoft.com/office/drawing/2014/main" id="{8D297C2D-EF5B-53F1-D5F8-AC769E6DA5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𝑶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59" name="TextBox 258">
                      <a:extLst>
                        <a:ext uri="{FF2B5EF4-FFF2-40B4-BE49-F238E27FC236}">
                          <a16:creationId xmlns:a16="http://schemas.microsoft.com/office/drawing/2014/main" id="{8D297C2D-EF5B-53F1-D5F8-AC769E6DA5D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0" name="직선 연결선[R] 36">
                  <a:extLst>
                    <a:ext uri="{FF2B5EF4-FFF2-40B4-BE49-F238E27FC236}">
                      <a16:creationId xmlns:a16="http://schemas.microsoft.com/office/drawing/2014/main" id="{A8F8850F-68B1-7F24-67BF-E9780A5479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6856" y="3293113"/>
                  <a:ext cx="215035" cy="1263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직선 연결선[R] 37">
                  <a:extLst>
                    <a:ext uri="{FF2B5EF4-FFF2-40B4-BE49-F238E27FC236}">
                      <a16:creationId xmlns:a16="http://schemas.microsoft.com/office/drawing/2014/main" id="{7379E362-EBAE-6BAF-9D50-02E7F3B2E6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7335" y="3316477"/>
                  <a:ext cx="193281" cy="1207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A3353045-92BF-82CE-EE70-AD562709C56C}"/>
                    </a:ext>
                  </a:extLst>
                </p:cNvPr>
                <p:cNvSpPr txBox="1"/>
                <p:nvPr/>
              </p:nvSpPr>
              <p:spPr>
                <a:xfrm>
                  <a:off x="1259238" y="3242286"/>
                  <a:ext cx="342218" cy="138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3" name="TextBox 262">
                      <a:extLst>
                        <a:ext uri="{FF2B5EF4-FFF2-40B4-BE49-F238E27FC236}">
                          <a16:creationId xmlns:a16="http://schemas.microsoft.com/office/drawing/2014/main" id="{A0A3A704-1F8E-C18E-14F7-E2C755F91E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E8E8E8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𝑳</m:t>
                            </m:r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8E8E8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63" name="TextBox 262">
                      <a:extLst>
                        <a:ext uri="{FF2B5EF4-FFF2-40B4-BE49-F238E27FC236}">
                          <a16:creationId xmlns:a16="http://schemas.microsoft.com/office/drawing/2014/main" id="{A0A3A704-1F8E-C18E-14F7-E2C755F91EB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b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4" name="직선 연결선[R] 40">
                  <a:extLst>
                    <a:ext uri="{FF2B5EF4-FFF2-40B4-BE49-F238E27FC236}">
                      <a16:creationId xmlns:a16="http://schemas.microsoft.com/office/drawing/2014/main" id="{6FDD5DDE-A065-AF6F-F082-080FE81F81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3353" y="3345548"/>
                  <a:ext cx="211767" cy="898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그룹 246">
                <a:extLst>
                  <a:ext uri="{FF2B5EF4-FFF2-40B4-BE49-F238E27FC236}">
                    <a16:creationId xmlns:a16="http://schemas.microsoft.com/office/drawing/2014/main" id="{7D58127B-01BC-33DE-765B-08713C02D575}"/>
                  </a:ext>
                </a:extLst>
              </p:cNvPr>
              <p:cNvGrpSpPr/>
              <p:nvPr/>
            </p:nvGrpSpPr>
            <p:grpSpPr>
              <a:xfrm>
                <a:off x="21471148" y="14160918"/>
                <a:ext cx="3537690" cy="945322"/>
                <a:chOff x="1259238" y="3189608"/>
                <a:chExt cx="1554412" cy="387606"/>
              </a:xfrm>
            </p:grpSpPr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D7B40C31-5E5D-53E1-4EE0-F727D38017A5}"/>
                    </a:ext>
                  </a:extLst>
                </p:cNvPr>
                <p:cNvSpPr txBox="1"/>
                <p:nvPr/>
              </p:nvSpPr>
              <p:spPr>
                <a:xfrm>
                  <a:off x="1648153" y="3406504"/>
                  <a:ext cx="338834" cy="170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Co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cxnSp>
              <p:nvCxnSpPr>
                <p:cNvPr id="250" name="직선 연결선[R] 34">
                  <a:extLst>
                    <a:ext uri="{FF2B5EF4-FFF2-40B4-BE49-F238E27FC236}">
                      <a16:creationId xmlns:a16="http://schemas.microsoft.com/office/drawing/2014/main" id="{EDB63F9A-6375-5204-76ED-8AA824C0B2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8127" y="3316477"/>
                  <a:ext cx="231713" cy="9960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1" name="TextBox 250">
                      <a:extLst>
                        <a:ext uri="{FF2B5EF4-FFF2-40B4-BE49-F238E27FC236}">
                          <a16:creationId xmlns:a16="http://schemas.microsoft.com/office/drawing/2014/main" id="{E0A389A9-1EB9-4D9D-6917-2C3503DE40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𝑶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51" name="TextBox 250">
                      <a:extLst>
                        <a:ext uri="{FF2B5EF4-FFF2-40B4-BE49-F238E27FC236}">
                          <a16:creationId xmlns:a16="http://schemas.microsoft.com/office/drawing/2014/main" id="{E0A389A9-1EB9-4D9D-6917-2C3503DE40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2" name="직선 연결선[R] 36">
                  <a:extLst>
                    <a:ext uri="{FF2B5EF4-FFF2-40B4-BE49-F238E27FC236}">
                      <a16:creationId xmlns:a16="http://schemas.microsoft.com/office/drawing/2014/main" id="{97708C6F-48EB-411B-9A6C-4418C8E188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6856" y="3293113"/>
                  <a:ext cx="215035" cy="1263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직선 연결선[R] 37">
                  <a:extLst>
                    <a:ext uri="{FF2B5EF4-FFF2-40B4-BE49-F238E27FC236}">
                      <a16:creationId xmlns:a16="http://schemas.microsoft.com/office/drawing/2014/main" id="{82039596-5CC5-FEF0-3D41-21D6CA4B09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7335" y="3316477"/>
                  <a:ext cx="193281" cy="1207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F0F266BE-026A-F59A-9F55-1A0D9F80B282}"/>
                    </a:ext>
                  </a:extLst>
                </p:cNvPr>
                <p:cNvSpPr txBox="1"/>
                <p:nvPr/>
              </p:nvSpPr>
              <p:spPr>
                <a:xfrm>
                  <a:off x="1259238" y="3242286"/>
                  <a:ext cx="342218" cy="138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5" name="TextBox 254">
                      <a:extLst>
                        <a:ext uri="{FF2B5EF4-FFF2-40B4-BE49-F238E27FC236}">
                          <a16:creationId xmlns:a16="http://schemas.microsoft.com/office/drawing/2014/main" id="{53F8B786-E749-C7CE-2205-64665CA4F1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𝑳</m:t>
                            </m:r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55" name="TextBox 254">
                      <a:extLst>
                        <a:ext uri="{FF2B5EF4-FFF2-40B4-BE49-F238E27FC236}">
                          <a16:creationId xmlns:a16="http://schemas.microsoft.com/office/drawing/2014/main" id="{53F8B786-E749-C7CE-2205-64665CA4F1D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6" name="직선 연결선[R] 40">
                  <a:extLst>
                    <a:ext uri="{FF2B5EF4-FFF2-40B4-BE49-F238E27FC236}">
                      <a16:creationId xmlns:a16="http://schemas.microsoft.com/office/drawing/2014/main" id="{00DDD632-0F6A-3E83-D120-8607C0901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3353" y="3345548"/>
                  <a:ext cx="211767" cy="898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8" name="직선 연결선[R] 247">
                <a:extLst>
                  <a:ext uri="{FF2B5EF4-FFF2-40B4-BE49-F238E27FC236}">
                    <a16:creationId xmlns:a16="http://schemas.microsoft.com/office/drawing/2014/main" id="{E8DCD20D-132B-143F-8B51-E17DE0036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45305" y="13778248"/>
                <a:ext cx="0" cy="1598063"/>
              </a:xfrm>
              <a:prstGeom prst="line">
                <a:avLst/>
              </a:prstGeom>
              <a:ln w="15875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E3C4EBB9-B6E0-D9DD-0A20-7E9B8ACC5ADF}"/>
                </a:ext>
              </a:extLst>
            </p:cNvPr>
            <p:cNvSpPr/>
            <p:nvPr/>
          </p:nvSpPr>
          <p:spPr>
            <a:xfrm>
              <a:off x="8002782" y="13368137"/>
              <a:ext cx="14762487" cy="59716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38" name="직선 연결선[R] 237">
              <a:extLst>
                <a:ext uri="{FF2B5EF4-FFF2-40B4-BE49-F238E27FC236}">
                  <a16:creationId xmlns:a16="http://schemas.microsoft.com/office/drawing/2014/main" id="{71D77276-DBBB-03DD-1147-861550226AA2}"/>
                </a:ext>
              </a:extLst>
            </p:cNvPr>
            <p:cNvCxnSpPr>
              <a:cxnSpLocks/>
            </p:cNvCxnSpPr>
            <p:nvPr/>
          </p:nvCxnSpPr>
          <p:spPr>
            <a:xfrm>
              <a:off x="17652754" y="16100122"/>
              <a:ext cx="17845" cy="3042337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[R] 238">
              <a:extLst>
                <a:ext uri="{FF2B5EF4-FFF2-40B4-BE49-F238E27FC236}">
                  <a16:creationId xmlns:a16="http://schemas.microsoft.com/office/drawing/2014/main" id="{B699FC0E-D914-1631-3EA8-D344E3F5AC2F}"/>
                </a:ext>
              </a:extLst>
            </p:cNvPr>
            <p:cNvCxnSpPr>
              <a:cxnSpLocks/>
            </p:cNvCxnSpPr>
            <p:nvPr/>
          </p:nvCxnSpPr>
          <p:spPr>
            <a:xfrm>
              <a:off x="8002782" y="15800136"/>
              <a:ext cx="14762487" cy="246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A2DB7E66-CE06-AF92-EEC1-DC75C8AD9B0E}"/>
                </a:ext>
              </a:extLst>
            </p:cNvPr>
            <p:cNvSpPr txBox="1"/>
            <p:nvPr/>
          </p:nvSpPr>
          <p:spPr>
            <a:xfrm>
              <a:off x="8103358" y="13455724"/>
              <a:ext cx="2812987" cy="643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rPr>
                <a:t>[monomer]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98B6C65D-6907-937C-3F02-1D0B9AD25A17}"/>
                </a:ext>
              </a:extLst>
            </p:cNvPr>
            <p:cNvSpPr txBox="1"/>
            <p:nvPr/>
          </p:nvSpPr>
          <p:spPr>
            <a:xfrm>
              <a:off x="8163065" y="15891575"/>
              <a:ext cx="1968277" cy="643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rPr>
                <a:t>[dimer]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1B68C1CD-664E-587E-FAA5-8FA2E0CFD09D}"/>
                  </a:ext>
                </a:extLst>
              </p:cNvPr>
              <p:cNvSpPr txBox="1"/>
              <p:nvPr/>
            </p:nvSpPr>
            <p:spPr>
              <a:xfrm>
                <a:off x="15669067" y="38242107"/>
                <a:ext cx="13788433" cy="3475419"/>
              </a:xfrm>
              <a:prstGeom prst="rect">
                <a:avLst/>
              </a:prstGeom>
              <a:solidFill>
                <a:srgbClr val="F1F9F8"/>
              </a:solidFill>
            </p:spPr>
            <p:txBody>
              <a:bodyPr wrap="square" lIns="74984" tIns="74984" rIns="74984" bIns="74984" numCol="1" spcCol="374922" rtlCol="0">
                <a:spAutoFit/>
              </a:bodyPr>
              <a:lstStyle/>
              <a:p>
                <a:pPr defTabSz="457200" latinLnBrk="0">
                  <a:defRPr/>
                </a:pP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[1] </a:t>
                </a:r>
                <a:r>
                  <a:rPr kumimoji="0" lang="en-US" altLang="ko-KR" sz="1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Hocheol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 Lim, et al., Fragment molecular orbital-based variational quantum </a:t>
                </a:r>
                <a:r>
                  <a:rPr kumimoji="0" lang="en-US" altLang="ko-KR" sz="1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eigensolver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 for quantum chemistry in the age of quantum computing, Scientific Reports 14, 2422 (2024)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[2] </a:t>
                </a:r>
                <a:r>
                  <a:rPr kumimoji="0" lang="en-US" altLang="ko-KR" sz="1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Peruzzo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 A., et al., A variational eigenvalue solver on a photonic quantum processor, Nature Communications 5, 4213 (2014). </a:t>
                </a:r>
                <a:endParaRPr kumimoji="0" lang="ko-KR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[3] Jules Tilly, et al. The Variational Quantum </a:t>
                </a:r>
                <a:r>
                  <a:rPr kumimoji="0" lang="en-US" altLang="ko-KR" sz="1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Eigensolver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: A review of methods and best practices, Physic Reports 986, 1-128 (2022)</a:t>
                </a:r>
                <a:endParaRPr kumimoji="0" lang="ko-KR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[4] Magnetism and structure of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34" charset="-127"/>
                        <a:cs typeface="Times New Roman" panose="02020603050405020304" pitchFamily="18" charset="0"/>
                      </a:rPr>
                      <m:t>𝐿</m:t>
                    </m:r>
                    <m:sSub>
                      <m:sSubPr>
                        <m:ctrlPr>
                          <a:rPr kumimoji="0" lang="ko-KR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0" lang="en-US" altLang="ko-KR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34" charset="-127"/>
                        <a:cs typeface="Times New Roman" panose="02020603050405020304" pitchFamily="18" charset="0"/>
                      </a:rPr>
                      <m:t>𝐶𝑜</m:t>
                    </m:r>
                    <m:sSub>
                      <m:sSubPr>
                        <m:ctrlPr>
                          <a:rPr kumimoji="0" lang="ko-KR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 and comparison to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34" charset="-127"/>
                        <a:cs typeface="Times New Roman" panose="02020603050405020304" pitchFamily="18" charset="0"/>
                      </a:rPr>
                      <m:t>𝑁</m:t>
                    </m:r>
                    <m:sSub>
                      <m:sSubPr>
                        <m:ctrlPr>
                          <a:rPr kumimoji="0" lang="ko-KR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0" lang="en-US" altLang="ko-KR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34" charset="-127"/>
                        <a:cs typeface="Times New Roman" panose="02020603050405020304" pitchFamily="18" charset="0"/>
                      </a:rPr>
                      <m:t>𝐶𝑜</m:t>
                    </m:r>
                    <m:sSub>
                      <m:sSubPr>
                        <m:ctrlPr>
                          <a:rPr kumimoji="0" lang="ko-KR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en-US" altLang="ko-KR" sz="1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J.T.Hertz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 et al., Department of Chemistry, Princeton University, DOI: </a:t>
                </a:r>
                <a:r>
                  <a:rPr kumimoji="0" lang="ko-KR" alt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  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10.1103/PhysRevB.77.075119</a:t>
                </a:r>
                <a:endParaRPr kumimoji="0" lang="ko-KR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[5] Kazuo </a:t>
                </a:r>
                <a:r>
                  <a:rPr kumimoji="0" lang="en-US" altLang="ko-KR" sz="1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Kitaura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, et al., Fragment molecular orbital method: an approximate computational method for large molecules, Chemical Physics Letters 313, 701-706 (1999)</a:t>
                </a:r>
                <a:endParaRPr kumimoji="0" lang="ko-KR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[6] Dmitri G. Fedorov, Kazuo </a:t>
                </a:r>
                <a:r>
                  <a:rPr kumimoji="0" lang="en-US" altLang="ko-KR" sz="1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Kitaura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, Coupled-cluster theory based upon the fragment molecular-orbital method, The Journal of Chemical Physics 123, 134103 (2005)</a:t>
                </a:r>
                <a:endParaRPr kumimoji="0" lang="ko-KR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[7] Stewart, Robert F. (1 January 1970). "Small Gaussian Expansions of Slater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맑은 고딕" panose="020B0503020000020004" pitchFamily="34" charset="-127"/>
                    <a:cs typeface="Cambria Math" panose="02040503050406030204" pitchFamily="18" charset="0"/>
                  </a:rPr>
                  <a:t>‐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Type Orbitals". </a:t>
                </a:r>
                <a:r>
                  <a:rPr kumimoji="0" lang="en-US" altLang="ko-KR" sz="1800" b="0" i="1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The Journal of Chemical Physics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. </a:t>
                </a:r>
                <a:r>
                  <a:rPr kumimoji="0" lang="en-US" altLang="ko-KR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52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 (1): 431–438. </a:t>
                </a:r>
                <a:r>
                  <a:rPr kumimoji="0" lang="en-US" altLang="ko-KR" sz="1800" b="0" i="0" u="sng" strike="noStrike" kern="100" cap="none" spc="0" normalizeH="0" baseline="0" noProof="0" dirty="0">
                    <a:ln>
                      <a:noFill/>
                    </a:ln>
                    <a:solidFill>
                      <a:srgbClr val="467886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  <a:hlinkClick r:id="rId35"/>
                  </a:rPr>
                  <a:t>doi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ko-KR" sz="1800" b="0" i="0" u="sng" strike="noStrike" kern="100" cap="none" spc="0" normalizeH="0" baseline="0" noProof="0" dirty="0">
                    <a:ln>
                      <a:noFill/>
                    </a:ln>
                    <a:solidFill>
                      <a:srgbClr val="467886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  <a:hlinkClick r:id="rId36"/>
                  </a:rPr>
                  <a:t>10.1063/1.1672702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1B68C1CD-664E-587E-FAA5-8FA2E0CFD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9067" y="38242107"/>
                <a:ext cx="13788433" cy="3475419"/>
              </a:xfrm>
              <a:prstGeom prst="rect">
                <a:avLst/>
              </a:prstGeom>
              <a:blipFill>
                <a:blip r:embed="rId37"/>
                <a:stretch>
                  <a:fillRect l="-460" r="-1012" b="-91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6" name="표 335">
            <a:extLst>
              <a:ext uri="{FF2B5EF4-FFF2-40B4-BE49-F238E27FC236}">
                <a16:creationId xmlns:a16="http://schemas.microsoft.com/office/drawing/2014/main" id="{B4244BBF-801A-A0CF-1A46-B6A46EDCE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148714"/>
              </p:ext>
            </p:extLst>
          </p:nvPr>
        </p:nvGraphicFramePr>
        <p:xfrm>
          <a:off x="15999924" y="12824682"/>
          <a:ext cx="13228398" cy="544527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276199">
                  <a:extLst>
                    <a:ext uri="{9D8B030D-6E8A-4147-A177-3AD203B41FA5}">
                      <a16:colId xmlns:a16="http://schemas.microsoft.com/office/drawing/2014/main" val="198575042"/>
                    </a:ext>
                  </a:extLst>
                </a:gridCol>
                <a:gridCol w="3465230">
                  <a:extLst>
                    <a:ext uri="{9D8B030D-6E8A-4147-A177-3AD203B41FA5}">
                      <a16:colId xmlns:a16="http://schemas.microsoft.com/office/drawing/2014/main" val="2924611384"/>
                    </a:ext>
                  </a:extLst>
                </a:gridCol>
                <a:gridCol w="3836237">
                  <a:extLst>
                    <a:ext uri="{9D8B030D-6E8A-4147-A177-3AD203B41FA5}">
                      <a16:colId xmlns:a16="http://schemas.microsoft.com/office/drawing/2014/main" val="483784729"/>
                    </a:ext>
                  </a:extLst>
                </a:gridCol>
                <a:gridCol w="3650732">
                  <a:extLst>
                    <a:ext uri="{9D8B030D-6E8A-4147-A177-3AD203B41FA5}">
                      <a16:colId xmlns:a16="http://schemas.microsoft.com/office/drawing/2014/main" val="889982040"/>
                    </a:ext>
                  </a:extLst>
                </a:gridCol>
              </a:tblGrid>
              <a:tr h="67213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COBYLA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SPSA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L-BFGS-B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2432428"/>
                  </a:ext>
                </a:extLst>
              </a:tr>
              <a:tr h="2374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UCCSD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833297"/>
                  </a:ext>
                </a:extLst>
              </a:tr>
              <a:tr h="2398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Two_Local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518783"/>
                  </a:ext>
                </a:extLst>
              </a:tr>
            </a:tbl>
          </a:graphicData>
        </a:graphic>
      </p:graphicFrame>
      <p:pic>
        <p:nvPicPr>
          <p:cNvPr id="337" name="그림 336">
            <a:extLst>
              <a:ext uri="{FF2B5EF4-FFF2-40B4-BE49-F238E27FC236}">
                <a16:creationId xmlns:a16="http://schemas.microsoft.com/office/drawing/2014/main" id="{EF95F9B3-C546-C69C-7571-F69B927DFEBD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6881" y="13524015"/>
            <a:ext cx="3105742" cy="2296551"/>
          </a:xfrm>
          <a:prstGeom prst="rect">
            <a:avLst/>
          </a:prstGeom>
          <a:noFill/>
        </p:spPr>
      </p:pic>
      <p:pic>
        <p:nvPicPr>
          <p:cNvPr id="338" name="그림 337">
            <a:extLst>
              <a:ext uri="{FF2B5EF4-FFF2-40B4-BE49-F238E27FC236}">
                <a16:creationId xmlns:a16="http://schemas.microsoft.com/office/drawing/2014/main" id="{839D70C9-9222-9E58-6160-2D12D8697FEB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22098931" y="15973735"/>
            <a:ext cx="3105742" cy="2260163"/>
          </a:xfrm>
          <a:prstGeom prst="rect">
            <a:avLst/>
          </a:prstGeom>
        </p:spPr>
      </p:pic>
      <p:pic>
        <p:nvPicPr>
          <p:cNvPr id="339" name="그림 338">
            <a:extLst>
              <a:ext uri="{FF2B5EF4-FFF2-40B4-BE49-F238E27FC236}">
                <a16:creationId xmlns:a16="http://schemas.microsoft.com/office/drawing/2014/main" id="{32BD3984-8121-12D1-1805-2CF31490510C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931" y="13537674"/>
            <a:ext cx="3105742" cy="2296440"/>
          </a:xfrm>
          <a:prstGeom prst="rect">
            <a:avLst/>
          </a:prstGeom>
          <a:noFill/>
        </p:spPr>
      </p:pic>
      <p:pic>
        <p:nvPicPr>
          <p:cNvPr id="340" name="그림 339">
            <a:extLst>
              <a:ext uri="{FF2B5EF4-FFF2-40B4-BE49-F238E27FC236}">
                <a16:creationId xmlns:a16="http://schemas.microsoft.com/office/drawing/2014/main" id="{31891625-EEB8-3E53-B2BF-C5B4AE2C5F05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8447596" y="15926671"/>
            <a:ext cx="3105742" cy="2260162"/>
          </a:xfrm>
          <a:prstGeom prst="rect">
            <a:avLst/>
          </a:prstGeom>
        </p:spPr>
      </p:pic>
      <p:pic>
        <p:nvPicPr>
          <p:cNvPr id="341" name="그림 340">
            <a:extLst>
              <a:ext uri="{FF2B5EF4-FFF2-40B4-BE49-F238E27FC236}">
                <a16:creationId xmlns:a16="http://schemas.microsoft.com/office/drawing/2014/main" id="{B0688D88-E1DD-009C-A86C-C65348374D6C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25807709" y="13558132"/>
            <a:ext cx="3105742" cy="2297148"/>
          </a:xfrm>
          <a:prstGeom prst="rect">
            <a:avLst/>
          </a:prstGeom>
        </p:spPr>
      </p:pic>
      <p:pic>
        <p:nvPicPr>
          <p:cNvPr id="342" name="그림 341">
            <a:extLst>
              <a:ext uri="{FF2B5EF4-FFF2-40B4-BE49-F238E27FC236}">
                <a16:creationId xmlns:a16="http://schemas.microsoft.com/office/drawing/2014/main" id="{CE38608A-7A1B-203D-AD5C-70D67B4B859D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25807709" y="15924584"/>
            <a:ext cx="3105742" cy="2296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1FDE4B34-9070-E4B3-4D0E-E59280F92D22}"/>
                  </a:ext>
                </a:extLst>
              </p:cNvPr>
              <p:cNvSpPr txBox="1"/>
              <p:nvPr/>
            </p:nvSpPr>
            <p:spPr>
              <a:xfrm>
                <a:off x="9315647" y="13018468"/>
                <a:ext cx="4944174" cy="1043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ko-KR" sz="6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ko-KR" sz="6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</m:e>
                      </m:acc>
                      <m:d>
                        <m:dPr>
                          <m:begChr m:val="|"/>
                          <m:endChr m:val="⟩"/>
                          <m:ctrlPr>
                            <a:rPr kumimoji="1" lang="en-US" altLang="ko-KR" sz="6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ko-KR" sz="6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Ψ</m:t>
                          </m:r>
                        </m:e>
                      </m:d>
                      <m:r>
                        <a:rPr kumimoji="1" lang="en-US" altLang="ko-KR" sz="6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ko-KR" sz="6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𝐸</m:t>
                      </m:r>
                      <m:r>
                        <a:rPr kumimoji="1" lang="en-US" altLang="ko-KR" sz="6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|</m:t>
                      </m:r>
                      <m:r>
                        <m:rPr>
                          <m:sty m:val="p"/>
                        </m:rPr>
                        <a:rPr kumimoji="1" lang="en-US" altLang="ko-KR" sz="6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Ψ</m:t>
                      </m:r>
                      <m:r>
                        <a:rPr kumimoji="1" lang="en-US" altLang="ko-KR" sz="6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⟩</m:t>
                      </m:r>
                    </m:oMath>
                  </m:oMathPara>
                </a14:m>
                <a:endParaRPr kumimoji="1" lang="ko-KR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</mc:Choice>
        <mc:Fallback xmlns="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1FDE4B34-9070-E4B3-4D0E-E59280F92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647" y="13018468"/>
                <a:ext cx="4944174" cy="1043171"/>
              </a:xfrm>
              <a:prstGeom prst="rect">
                <a:avLst/>
              </a:prstGeom>
              <a:blipFill>
                <a:blip r:embed="rId44"/>
                <a:stretch>
                  <a:fillRect l="-3333" t="-21687" r="-5641" b="-313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31">
            <a:extLst>
              <a:ext uri="{FF2B5EF4-FFF2-40B4-BE49-F238E27FC236}">
                <a16:creationId xmlns:a16="http://schemas.microsoft.com/office/drawing/2014/main" id="{B20B4F1E-EEE7-A022-20B5-6AD3D13EE6A6}"/>
              </a:ext>
            </a:extLst>
          </p:cNvPr>
          <p:cNvSpPr/>
          <p:nvPr/>
        </p:nvSpPr>
        <p:spPr>
          <a:xfrm>
            <a:off x="15671189" y="37318539"/>
            <a:ext cx="13788433" cy="891547"/>
          </a:xfrm>
          <a:prstGeom prst="rect">
            <a:avLst/>
          </a:prstGeom>
          <a:solidFill>
            <a:srgbClr val="37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    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Reference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427CEB-3BD4-FBA8-C4B1-FCC8EF8E2561}"/>
              </a:ext>
            </a:extLst>
          </p:cNvPr>
          <p:cNvSpPr/>
          <p:nvPr/>
        </p:nvSpPr>
        <p:spPr>
          <a:xfrm>
            <a:off x="15645248" y="37313041"/>
            <a:ext cx="311635" cy="891547"/>
          </a:xfrm>
          <a:prstGeom prst="rect">
            <a:avLst/>
          </a:prstGeom>
          <a:solidFill>
            <a:srgbClr val="57BA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오른쪽 화살표[R] 20">
            <a:extLst>
              <a:ext uri="{FF2B5EF4-FFF2-40B4-BE49-F238E27FC236}">
                <a16:creationId xmlns:a16="http://schemas.microsoft.com/office/drawing/2014/main" id="{2234CA44-95AE-9E6E-4865-8626CE877687}"/>
              </a:ext>
            </a:extLst>
          </p:cNvPr>
          <p:cNvSpPr/>
          <p:nvPr/>
        </p:nvSpPr>
        <p:spPr>
          <a:xfrm>
            <a:off x="1710668" y="32415982"/>
            <a:ext cx="1375996" cy="6277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ACAF84-6F73-6BA9-5983-7047D67D19BC}"/>
              </a:ext>
            </a:extLst>
          </p:cNvPr>
          <p:cNvSpPr txBox="1"/>
          <p:nvPr/>
        </p:nvSpPr>
        <p:spPr>
          <a:xfrm>
            <a:off x="3620478" y="32090227"/>
            <a:ext cx="103757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black"/>
                </a:solidFill>
                <a:latin typeface="Aptos" panose="02110004020202020204"/>
                <a:ea typeface="맑은 고딕" panose="020B0503020000020004" pitchFamily="34" charset="-127"/>
              </a:rPr>
              <a:t>E</a:t>
            </a: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ach monomer</a:t>
            </a:r>
            <a:r>
              <a:rPr lang="en-US" altLang="ko-KR" sz="4800" b="1" dirty="0">
                <a:solidFill>
                  <a:prstClr val="black"/>
                </a:solidFill>
                <a:latin typeface="Aptos" panose="02110004020202020204"/>
                <a:ea typeface="맑은 고딕" panose="020B0503020000020004" pitchFamily="34" charset="-127"/>
              </a:rPr>
              <a:t>/dimer calculate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black"/>
                </a:solidFill>
                <a:latin typeface="Aptos" panose="02110004020202020204"/>
                <a:ea typeface="맑은 고딕" panose="020B0503020000020004" pitchFamily="34" charset="-127"/>
              </a:rPr>
              <a:t>with </a:t>
            </a:r>
            <a:r>
              <a:rPr lang="en-US" altLang="ko-KR" sz="6000" b="1" u="sng" dirty="0">
                <a:solidFill>
                  <a:prstClr val="black"/>
                </a:solidFill>
                <a:latin typeface="Aptos" panose="02110004020202020204"/>
                <a:ea typeface="맑은 고딕" panose="020B0503020000020004" pitchFamily="34" charset="-127"/>
              </a:rPr>
              <a:t>VQE</a:t>
            </a:r>
            <a:endParaRPr kumimoji="0" lang="ko-KR" altLang="en-US" sz="4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7" name="Text Box 191">
            <a:extLst>
              <a:ext uri="{FF2B5EF4-FFF2-40B4-BE49-F238E27FC236}">
                <a16:creationId xmlns:a16="http://schemas.microsoft.com/office/drawing/2014/main" id="{202E08AA-0EFD-2C4A-786D-DE1AA995E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01065" y="11740564"/>
            <a:ext cx="13283636" cy="1089941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1.</a:t>
            </a: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4800" dirty="0">
                <a:solidFill>
                  <a:prstClr val="black"/>
                </a:solidFill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Dimer(Monomer) Calculation with VQE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48" name="Text Box 191">
            <a:extLst>
              <a:ext uri="{FF2B5EF4-FFF2-40B4-BE49-F238E27FC236}">
                <a16:creationId xmlns:a16="http://schemas.microsoft.com/office/drawing/2014/main" id="{2C9D20DD-8DE7-C0EE-7652-3216399AB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37824" y="18811163"/>
            <a:ext cx="12005147" cy="1089941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dirty="0">
                <a:solidFill>
                  <a:prstClr val="black"/>
                </a:solidFill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2</a:t>
            </a: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.</a:t>
            </a: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4800" dirty="0">
                <a:solidFill>
                  <a:prstClr val="black"/>
                </a:solidFill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Calculation Molecular Energy with FMO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D98C41-7DB4-2F6A-2E70-949EA263F485}"/>
                  </a:ext>
                </a:extLst>
              </p:cNvPr>
              <p:cNvSpPr txBox="1"/>
              <p:nvPr/>
            </p:nvSpPr>
            <p:spPr>
              <a:xfrm>
                <a:off x="16690753" y="19896045"/>
                <a:ext cx="11535107" cy="1649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𝑚𝑜𝑙𝑒𝑐𝑢𝑙𝑎𝑟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𝐼𝐽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𝑑𝑖𝑚𝑒𝑟</m:t>
                              </m:r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𝐼𝐽</m:t>
                              </m:r>
                            </m:sub>
                          </m:sSub>
                        </m:e>
                      </m:nary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4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𝑚𝑜𝑛𝑜𝑚𝑒𝑟</m:t>
                              </m:r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40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000" dirty="0"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D98C41-7DB4-2F6A-2E70-949EA263F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0753" y="19896045"/>
                <a:ext cx="11535107" cy="1649234"/>
              </a:xfrm>
              <a:prstGeom prst="rect">
                <a:avLst/>
              </a:prstGeom>
              <a:blipFill>
                <a:blip r:embed="rId45"/>
                <a:stretch>
                  <a:fillRect t="-131298" b="-1763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 Box 191">
            <a:extLst>
              <a:ext uri="{FF2B5EF4-FFF2-40B4-BE49-F238E27FC236}">
                <a16:creationId xmlns:a16="http://schemas.microsoft.com/office/drawing/2014/main" id="{94DA5516-A742-4DFC-FC11-D6FC895C8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847" y="22608502"/>
            <a:ext cx="12005147" cy="1089941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457200" eaLnBrk="1" latinLnBrk="0" hangingPunct="1"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◼︎ </a:t>
            </a:r>
            <a:r>
              <a:rPr lang="en-US" altLang="ko-KR" sz="4800" dirty="0">
                <a:solidFill>
                  <a:prstClr val="black"/>
                </a:solidFill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Calculation Pipeline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표 55">
                <a:extLst>
                  <a:ext uri="{FF2B5EF4-FFF2-40B4-BE49-F238E27FC236}">
                    <a16:creationId xmlns:a16="http://schemas.microsoft.com/office/drawing/2014/main" id="{0F60ACCE-7743-7026-DD27-C655763D3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7215065"/>
                  </p:ext>
                </p:extLst>
              </p:nvPr>
            </p:nvGraphicFramePr>
            <p:xfrm>
              <a:off x="16484422" y="21494358"/>
              <a:ext cx="12743900" cy="3566160"/>
            </p:xfrm>
            <a:graphic>
              <a:graphicData uri="http://schemas.openxmlformats.org/drawingml/2006/table">
                <a:tbl>
                  <a:tblPr>
                    <a:tableStyleId>{3B4B98B0-60AC-42C2-AFA5-B58CD77FA1E5}</a:tableStyleId>
                  </a:tblPr>
                  <a:tblGrid>
                    <a:gridCol w="2982775">
                      <a:extLst>
                        <a:ext uri="{9D8B030D-6E8A-4147-A177-3AD203B41FA5}">
                          <a16:colId xmlns:a16="http://schemas.microsoft.com/office/drawing/2014/main" val="3255693924"/>
                        </a:ext>
                      </a:extLst>
                    </a:gridCol>
                    <a:gridCol w="3303604">
                      <a:extLst>
                        <a:ext uri="{9D8B030D-6E8A-4147-A177-3AD203B41FA5}">
                          <a16:colId xmlns:a16="http://schemas.microsoft.com/office/drawing/2014/main" val="1012297166"/>
                        </a:ext>
                      </a:extLst>
                    </a:gridCol>
                    <a:gridCol w="3474746">
                      <a:extLst>
                        <a:ext uri="{9D8B030D-6E8A-4147-A177-3AD203B41FA5}">
                          <a16:colId xmlns:a16="http://schemas.microsoft.com/office/drawing/2014/main" val="2427919058"/>
                        </a:ext>
                      </a:extLst>
                    </a:gridCol>
                    <a:gridCol w="2982775">
                      <a:extLst>
                        <a:ext uri="{9D8B030D-6E8A-4147-A177-3AD203B41FA5}">
                          <a16:colId xmlns:a16="http://schemas.microsoft.com/office/drawing/2014/main" val="1558686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000" dirty="0"/>
                            <a:t>Oxidation</a:t>
                          </a:r>
                        </a:p>
                        <a:p>
                          <a:pPr algn="ctr" latinLnBrk="1"/>
                          <a:r>
                            <a:rPr lang="en-US" altLang="ko-KR" sz="3000" dirty="0"/>
                            <a:t>number</a:t>
                          </a:r>
                          <a:endParaRPr lang="ko-KR" alt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000" dirty="0"/>
                            <a:t>FMO/VQE </a:t>
                          </a: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3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3000" i="1" dirty="0" err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3000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3000" i="1" dirty="0" err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sz="3000" i="1" dirty="0" smtClean="0">
                                    <a:latin typeface="Cambria Math" panose="02040503050406030204" pitchFamily="18" charset="0"/>
                                  </a:rPr>
                                  <m:t>.)</m:t>
                                </m:r>
                              </m:oMath>
                            </m:oMathPara>
                          </a14:m>
                          <a:endParaRPr lang="ko-KR" alt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000" dirty="0" err="1"/>
                            <a:t>Numpy</a:t>
                          </a:r>
                          <a:r>
                            <a:rPr lang="en-US" altLang="ko-KR" sz="3000" dirty="0"/>
                            <a:t> Minimum</a:t>
                          </a:r>
                        </a:p>
                        <a:p>
                          <a:pPr algn="ctr" latinLnBrk="1"/>
                          <a:r>
                            <a:rPr lang="en-US" altLang="ko-KR" sz="3000" dirty="0" err="1"/>
                            <a:t>Eigensolver</a:t>
                          </a:r>
                          <a:endParaRPr lang="en-US" altLang="ko-KR" sz="300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3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3000" i="1" dirty="0" err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3000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3000" i="1" dirty="0" err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sz="3000" i="1" dirty="0" smtClean="0">
                                    <a:latin typeface="Cambria Math" panose="02040503050406030204" pitchFamily="18" charset="0"/>
                                  </a:rPr>
                                  <m:t>.)</m:t>
                                </m:r>
                              </m:oMath>
                            </m:oMathPara>
                          </a14:m>
                          <a:endParaRPr lang="ko-KR" alt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000" dirty="0"/>
                            <a:t>Accuracy</a:t>
                          </a: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3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3000" b="0" i="1" dirty="0" smtClean="0">
                                    <a:latin typeface="Cambria Math" panose="02040503050406030204" pitchFamily="18" charset="0"/>
                                  </a:rPr>
                                  <m:t>%)</m:t>
                                </m:r>
                              </m:oMath>
                            </m:oMathPara>
                          </a14:m>
                          <a:endParaRPr lang="ko-KR" alt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3019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4000" dirty="0"/>
                            <a:t>1</a:t>
                          </a:r>
                          <a:endParaRPr lang="ko-KR" altLang="en-US" sz="4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3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-1538.16043</a:t>
                          </a:r>
                          <a:endParaRPr lang="ko-KR" alt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3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-1538.33411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000" dirty="0"/>
                            <a:t>99.989</a:t>
                          </a:r>
                          <a:endParaRPr lang="ko-KR" alt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4223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4000" dirty="0"/>
                            <a:t>0.94</a:t>
                          </a:r>
                          <a:endParaRPr lang="ko-KR" altLang="en-US" sz="4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3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-1538.10099</a:t>
                          </a:r>
                          <a:endParaRPr lang="ko-KR" alt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000" dirty="0"/>
                            <a:t>-1538.26750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000" dirty="0"/>
                            <a:t>99.989</a:t>
                          </a:r>
                          <a:endParaRPr lang="ko-KR" alt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3691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4000" dirty="0"/>
                            <a:t>0.78</a:t>
                          </a:r>
                          <a:endParaRPr lang="ko-KR" altLang="en-US" sz="4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30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-1538.04882</a:t>
                          </a:r>
                          <a:endParaRPr lang="ko-KR" altLang="en-US" sz="30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000" dirty="0"/>
                            <a:t>-1538.22281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000" dirty="0"/>
                            <a:t>99.989</a:t>
                          </a:r>
                          <a:endParaRPr lang="ko-KR" alt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23836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표 55">
                <a:extLst>
                  <a:ext uri="{FF2B5EF4-FFF2-40B4-BE49-F238E27FC236}">
                    <a16:creationId xmlns:a16="http://schemas.microsoft.com/office/drawing/2014/main" id="{0F60ACCE-7743-7026-DD27-C655763D3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7215065"/>
                  </p:ext>
                </p:extLst>
              </p:nvPr>
            </p:nvGraphicFramePr>
            <p:xfrm>
              <a:off x="16484422" y="21494358"/>
              <a:ext cx="12743900" cy="3566160"/>
            </p:xfrm>
            <a:graphic>
              <a:graphicData uri="http://schemas.openxmlformats.org/drawingml/2006/table">
                <a:tbl>
                  <a:tblPr>
                    <a:tableStyleId>{3B4B98B0-60AC-42C2-AFA5-B58CD77FA1E5}</a:tableStyleId>
                  </a:tblPr>
                  <a:tblGrid>
                    <a:gridCol w="2982775">
                      <a:extLst>
                        <a:ext uri="{9D8B030D-6E8A-4147-A177-3AD203B41FA5}">
                          <a16:colId xmlns:a16="http://schemas.microsoft.com/office/drawing/2014/main" val="3255693924"/>
                        </a:ext>
                      </a:extLst>
                    </a:gridCol>
                    <a:gridCol w="3303604">
                      <a:extLst>
                        <a:ext uri="{9D8B030D-6E8A-4147-A177-3AD203B41FA5}">
                          <a16:colId xmlns:a16="http://schemas.microsoft.com/office/drawing/2014/main" val="1012297166"/>
                        </a:ext>
                      </a:extLst>
                    </a:gridCol>
                    <a:gridCol w="3474746">
                      <a:extLst>
                        <a:ext uri="{9D8B030D-6E8A-4147-A177-3AD203B41FA5}">
                          <a16:colId xmlns:a16="http://schemas.microsoft.com/office/drawing/2014/main" val="2427919058"/>
                        </a:ext>
                      </a:extLst>
                    </a:gridCol>
                    <a:gridCol w="2982775">
                      <a:extLst>
                        <a:ext uri="{9D8B030D-6E8A-4147-A177-3AD203B41FA5}">
                          <a16:colId xmlns:a16="http://schemas.microsoft.com/office/drawing/2014/main" val="155868622"/>
                        </a:ext>
                      </a:extLst>
                    </a:gridCol>
                  </a:tblGrid>
                  <a:tr h="1463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000" dirty="0"/>
                            <a:t>Oxidation</a:t>
                          </a:r>
                        </a:p>
                        <a:p>
                          <a:pPr algn="ctr" latinLnBrk="1"/>
                          <a:r>
                            <a:rPr lang="en-US" altLang="ko-KR" sz="3000" dirty="0"/>
                            <a:t>number</a:t>
                          </a:r>
                          <a:endParaRPr lang="ko-KR" alt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6"/>
                          <a:stretch>
                            <a:fillRect l="-90038" t="-5172" r="-195402" b="-16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6"/>
                          <a:stretch>
                            <a:fillRect l="-181022" t="-5172" r="-86131" b="-16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6"/>
                          <a:stretch>
                            <a:fillRect l="-327660" t="-5172" r="-426" b="-16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301964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4000" dirty="0"/>
                            <a:t>1</a:t>
                          </a:r>
                          <a:endParaRPr lang="ko-KR" altLang="en-US" sz="4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3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-1538.16043</a:t>
                          </a:r>
                          <a:endParaRPr lang="ko-KR" alt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3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-1538.33411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000" dirty="0"/>
                            <a:t>99.989</a:t>
                          </a:r>
                          <a:endParaRPr lang="ko-KR" alt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422327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4000" dirty="0"/>
                            <a:t>0.94</a:t>
                          </a:r>
                          <a:endParaRPr lang="ko-KR" altLang="en-US" sz="4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3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-1538.10099</a:t>
                          </a:r>
                          <a:endParaRPr lang="ko-KR" alt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000" dirty="0"/>
                            <a:t>-1538.26750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000" dirty="0"/>
                            <a:t>99.989</a:t>
                          </a:r>
                          <a:endParaRPr lang="ko-KR" alt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3691204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4000" dirty="0"/>
                            <a:t>0.78</a:t>
                          </a:r>
                          <a:endParaRPr lang="ko-KR" altLang="en-US" sz="4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30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-1538.04882</a:t>
                          </a:r>
                          <a:endParaRPr lang="ko-KR" altLang="en-US" sz="30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000" dirty="0"/>
                            <a:t>-1538.22281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000" dirty="0"/>
                            <a:t>99.989</a:t>
                          </a:r>
                          <a:endParaRPr lang="ko-KR" alt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238360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179A242F-D63E-F323-6714-A17FEEB9E011}"/>
              </a:ext>
            </a:extLst>
          </p:cNvPr>
          <p:cNvGrpSpPr/>
          <p:nvPr/>
        </p:nvGrpSpPr>
        <p:grpSpPr>
          <a:xfrm>
            <a:off x="16024078" y="32959369"/>
            <a:ext cx="3635613" cy="3525674"/>
            <a:chOff x="6372197" y="1521274"/>
            <a:chExt cx="1989157" cy="160333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28A091E-FD8A-92D5-3298-6BB6DDB7C896}"/>
                </a:ext>
              </a:extLst>
            </p:cNvPr>
            <p:cNvSpPr/>
            <p:nvPr/>
          </p:nvSpPr>
          <p:spPr>
            <a:xfrm>
              <a:off x="6372197" y="1521274"/>
              <a:ext cx="1989157" cy="160333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내용 개체 틀 20">
              <a:extLst>
                <a:ext uri="{FF2B5EF4-FFF2-40B4-BE49-F238E27FC236}">
                  <a16:creationId xmlns:a16="http://schemas.microsoft.com/office/drawing/2014/main" id="{4DA711CF-214D-2330-0273-25F42A66FEC4}"/>
                </a:ext>
              </a:extLst>
            </p:cNvPr>
            <p:cNvSpPr txBox="1">
              <a:spLocks/>
            </p:cNvSpPr>
            <p:nvPr/>
          </p:nvSpPr>
          <p:spPr>
            <a:xfrm>
              <a:off x="6667407" y="1675146"/>
              <a:ext cx="1425809" cy="2829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/>
              <a:r>
                <a:rPr lang="en-US" altLang="ko-KR" sz="1200" b="1" dirty="0">
                  <a:solidFill>
                    <a:schemeClr val="tx1"/>
                  </a:solidFill>
                </a:rPr>
                <a:t>FMO-VQE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D59B058-B944-B8A8-4604-EBBD47608111}"/>
                </a:ext>
              </a:extLst>
            </p:cNvPr>
            <p:cNvSpPr/>
            <p:nvPr/>
          </p:nvSpPr>
          <p:spPr>
            <a:xfrm>
              <a:off x="6667405" y="2031184"/>
              <a:ext cx="1425809" cy="97684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내용 개체 틀 20">
              <a:extLst>
                <a:ext uri="{FF2B5EF4-FFF2-40B4-BE49-F238E27FC236}">
                  <a16:creationId xmlns:a16="http://schemas.microsoft.com/office/drawing/2014/main" id="{04A8CF79-6A73-7EAC-DBC0-7C5C2530389A}"/>
                </a:ext>
              </a:extLst>
            </p:cNvPr>
            <p:cNvSpPr txBox="1">
              <a:spLocks/>
            </p:cNvSpPr>
            <p:nvPr/>
          </p:nvSpPr>
          <p:spPr>
            <a:xfrm>
              <a:off x="6678709" y="2058063"/>
              <a:ext cx="1425809" cy="2829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/>
              <a:r>
                <a:rPr lang="en-US" altLang="ko-KR" sz="1200" b="1" dirty="0">
                  <a:solidFill>
                    <a:schemeClr val="tx1"/>
                  </a:solidFill>
                </a:rPr>
                <a:t>VQE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9BBBED9-8E75-6C02-569B-0B250FBE91DB}"/>
                </a:ext>
              </a:extLst>
            </p:cNvPr>
            <p:cNvSpPr/>
            <p:nvPr/>
          </p:nvSpPr>
          <p:spPr>
            <a:xfrm>
              <a:off x="6968013" y="2313812"/>
              <a:ext cx="848538" cy="59947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52" name="내용 개체 틀 20">
              <a:extLst>
                <a:ext uri="{FF2B5EF4-FFF2-40B4-BE49-F238E27FC236}">
                  <a16:creationId xmlns:a16="http://schemas.microsoft.com/office/drawing/2014/main" id="{EFD16576-3D1B-80E4-3BDE-882BB013D311}"/>
                </a:ext>
              </a:extLst>
            </p:cNvPr>
            <p:cNvSpPr txBox="1">
              <a:spLocks/>
            </p:cNvSpPr>
            <p:nvPr/>
          </p:nvSpPr>
          <p:spPr>
            <a:xfrm>
              <a:off x="6679377" y="2457050"/>
              <a:ext cx="1425809" cy="2829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/>
              <a:r>
                <a:rPr lang="en-US" altLang="ko-KR" sz="1200" b="1" dirty="0">
                  <a:solidFill>
                    <a:schemeClr val="tx1"/>
                  </a:solidFill>
                </a:rPr>
                <a:t>classical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193">
                <a:extLst>
                  <a:ext uri="{FF2B5EF4-FFF2-40B4-BE49-F238E27FC236}">
                    <a16:creationId xmlns:a16="http://schemas.microsoft.com/office/drawing/2014/main" id="{F1ABEFCE-DE95-6F6C-74A5-CBFF0145C7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59091" y="32604789"/>
                <a:ext cx="9258698" cy="4124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square" lIns="173940" tIns="173940" rIns="173940" bIns="173940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457200" rtl="0" eaLnBrk="0" fontAlgn="auto" latinLnBrk="0" hangingPunct="0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본 연구에서 제안하는 양자컴퓨팅</a:t>
                </a:r>
                <a:r>
                  <a:rPr kumimoji="0" lang="en-US" altLang="ko-K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 </a:t>
                </a:r>
                <a:r>
                  <a:rPr kumimoji="0" lang="ko-KR" altLang="en-US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방식은</a:t>
                </a:r>
                <a:r>
                  <a:rPr kumimoji="0" lang="ko-KR" altLang="ko-K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ko-KR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Gulim" panose="020B0600000101010101" pitchFamily="34" charset="-127"/>
                        <a:cs typeface="+mn-cs"/>
                      </a:rPr>
                      <m:t>𝐿𝑖𝐶𝑜</m:t>
                    </m:r>
                    <m:sSub>
                      <m:sSubPr>
                        <m:ctrlPr>
                          <a:rPr kumimoji="0" lang="en-US" altLang="ko-KR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Gulim" panose="020B0600000101010101" pitchFamily="34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Gulim" panose="020B0600000101010101" pitchFamily="34" charset="-127"/>
                            <a:cs typeface="+mn-cs"/>
                          </a:rPr>
                          <m:t>𝑂</m:t>
                        </m:r>
                      </m:e>
                      <m:sub>
                        <m:r>
                          <a:rPr kumimoji="0" lang="en-US" altLang="ko-KR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Gulim" panose="020B0600000101010101" pitchFamily="34" charset="-127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ko-KR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Gulim" panose="020B0600000101010101" pitchFamily="34" charset="-127"/>
                        <a:cs typeface="+mn-cs"/>
                      </a:rPr>
                      <m:t> </m:t>
                    </m:r>
                  </m:oMath>
                </a14:m>
                <a:r>
                  <a:rPr kumimoji="0" lang="ko-KR" altLang="en-US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분자에서</a:t>
                </a:r>
                <a:r>
                  <a:rPr kumimoji="0" lang="ko-KR" altLang="ko-K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 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+mn-cs"/>
                  </a:rPr>
                  <a:t>고전적인 시뮬레이터와 거의 유사한 정확도로 에너지 계산을 제공하였다</a:t>
                </a: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+mn-cs"/>
                  </a:rPr>
                  <a:t>. 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+mn-cs"/>
                  </a:rPr>
                  <a:t>이는 매우 주목할 만한 결과이다</a:t>
                </a: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+mn-cs"/>
                  </a:rPr>
                  <a:t>. </a:t>
                </a:r>
                <a:r>
                  <a:rPr kumimoji="0" lang="ko-KR" altLang="en-US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신약 합성</a:t>
                </a:r>
                <a:r>
                  <a:rPr kumimoji="0" lang="en-US" altLang="ko-K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en-US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신소재 발견 등에 필요한 더 복잡한 분자의 경우</a:t>
                </a:r>
                <a:r>
                  <a:rPr kumimoji="0" lang="en-US" altLang="ko-K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,</a:t>
                </a:r>
                <a:r>
                  <a:rPr kumimoji="0" lang="ko-KR" altLang="en-US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 고전적인 컴퓨팅방식으로는 그 계산이 불가능하다</a:t>
                </a:r>
                <a:r>
                  <a:rPr kumimoji="0" lang="en-US" altLang="ko-K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.</a:t>
                </a:r>
                <a:r>
                  <a:rPr kumimoji="0" lang="ko-KR" altLang="en-US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 그러나 본 연구에서 제안하는 방식인</a:t>
                </a:r>
                <a:r>
                  <a:rPr kumimoji="0" lang="en-US" altLang="ko-K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 VQE</a:t>
                </a:r>
                <a:r>
                  <a:rPr kumimoji="0" lang="ko-KR" altLang="en-US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를 사용하면</a:t>
                </a:r>
                <a:r>
                  <a:rPr kumimoji="0" lang="en-US" altLang="ko-K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en-US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더 큰 분자에 대해서도 충분히 에너지를 계산할 수 있다</a:t>
                </a:r>
                <a:r>
                  <a:rPr kumimoji="0" lang="en-US" altLang="ko-K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en-US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본 연구의 결과는 신약 합성</a:t>
                </a:r>
                <a:r>
                  <a:rPr kumimoji="0" lang="en-US" altLang="ko-K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en-US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신소재 발견 등에서 새로운 패러다임을 열 것으로 기대할 수 있다</a:t>
                </a:r>
                <a:r>
                  <a:rPr kumimoji="0" lang="en-US" altLang="ko-K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ulim" panose="020B0600000101010101" pitchFamily="34" charset="-127"/>
                    <a:ea typeface="Gulim" panose="020B0600000101010101" pitchFamily="34" charset="-127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60" name="Text Box 193">
                <a:extLst>
                  <a:ext uri="{FF2B5EF4-FFF2-40B4-BE49-F238E27FC236}">
                    <a16:creationId xmlns:a16="http://schemas.microsoft.com/office/drawing/2014/main" id="{F1ABEFCE-DE95-6F6C-74A5-CBFF0145C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59091" y="32604789"/>
                <a:ext cx="9258698" cy="4124554"/>
              </a:xfrm>
              <a:prstGeom prst="rect">
                <a:avLst/>
              </a:prstGeom>
              <a:blipFill>
                <a:blip r:embed="rId47"/>
                <a:stretch>
                  <a:fillRect l="-137"/>
                </a:stretch>
              </a:blipFill>
              <a:ln w="12700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그림 62">
            <a:extLst>
              <a:ext uri="{FF2B5EF4-FFF2-40B4-BE49-F238E27FC236}">
                <a16:creationId xmlns:a16="http://schemas.microsoft.com/office/drawing/2014/main" id="{1AC36C43-D7A2-3530-723A-DD1834F78E16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6440484" y="25398877"/>
            <a:ext cx="12743899" cy="584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7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1794</Words>
  <Application>Microsoft Macintosh PowerPoint</Application>
  <PresentationFormat>사용자 지정</PresentationFormat>
  <Paragraphs>288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Gulim</vt:lpstr>
      <vt:lpstr>맑은 고딕</vt:lpstr>
      <vt:lpstr>Aptos</vt:lpstr>
      <vt:lpstr>Aptos Display</vt:lpstr>
      <vt:lpstr>Arial</vt:lpstr>
      <vt:lpstr>Calibri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최윤호</dc:creator>
  <cp:lastModifiedBy>최윤호</cp:lastModifiedBy>
  <cp:revision>5</cp:revision>
  <dcterms:created xsi:type="dcterms:W3CDTF">2024-10-11T05:15:40Z</dcterms:created>
  <dcterms:modified xsi:type="dcterms:W3CDTF">2024-10-16T07:03:20Z</dcterms:modified>
</cp:coreProperties>
</file>