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9" r:id="rId2"/>
  </p:sldIdLst>
  <p:sldSz cx="30275213" cy="42803763"/>
  <p:notesSz cx="6858000" cy="9144000"/>
  <p:defaultTextStyle>
    <a:defPPr>
      <a:defRPr lang="ko-KR"/>
    </a:defPPr>
    <a:lvl1pPr marL="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3"/>
    <p:restoredTop sz="94934"/>
  </p:normalViewPr>
  <p:slideViewPr>
    <p:cSldViewPr snapToGrid="0">
      <p:cViewPr>
        <p:scale>
          <a:sx n="62" d="100"/>
          <a:sy n="62" d="100"/>
        </p:scale>
        <p:origin x="-904" y="-513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9F9BD-5BB7-4744-A88F-72B0D0F3EE6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862F3-EE40-F747-BD29-9D2A7E922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85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C486B-6EFB-874B-97A5-257FC8BD9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42CBED-D813-0794-74AE-69A8863EB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821DAD-48E5-48CD-F05D-CCF91AF33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7E7F83-E2CF-B1D6-8AF3-3327EB869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72B5B1-9C67-994A-B2D7-CD5EA4EAAC8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80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3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45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98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96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4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92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6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5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A2073-E7B3-5043-9DED-355B964B2324}" type="datetimeFigureOut">
              <a:rPr kumimoji="1" lang="ko-KR" altLang="en-US" smtClean="0"/>
              <a:t>2024. 10. 16.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70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5.png"/><Relationship Id="rId21" Type="http://schemas.openxmlformats.org/officeDocument/2006/relationships/image" Target="../media/image19.png"/><Relationship Id="rId34" Type="http://schemas.openxmlformats.org/officeDocument/2006/relationships/image" Target="../media/image30.png"/><Relationship Id="rId42" Type="http://schemas.openxmlformats.org/officeDocument/2006/relationships/image" Target="../media/image38.png"/><Relationship Id="rId47" Type="http://schemas.openxmlformats.org/officeDocument/2006/relationships/image" Target="../media/image4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hyperlink" Target="https://doi.org/10.1063%2F1.1672702" TargetMode="External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hyperlink" Target="https://en.wikipedia.org/wiki/Doi_(identifier)" TargetMode="External"/><Relationship Id="rId36" Type="http://schemas.openxmlformats.org/officeDocument/2006/relationships/image" Target="../media/image32.png"/><Relationship Id="rId49" Type="http://schemas.openxmlformats.org/officeDocument/2006/relationships/image" Target="../media/image45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42.png"/><Relationship Id="rId20" Type="http://schemas.openxmlformats.org/officeDocument/2006/relationships/image" Target="../media/image18.png"/><Relationship Id="rId41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EE7C-6505-5154-D41E-5ECA4AAFA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내용 개체 틀 4">
            <a:extLst>
              <a:ext uri="{FF2B5EF4-FFF2-40B4-BE49-F238E27FC236}">
                <a16:creationId xmlns:a16="http://schemas.microsoft.com/office/drawing/2014/main" id="{E4A6AA26-1250-03CB-43D2-34FFBB4E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"/>
          <a:stretch/>
        </p:blipFill>
        <p:spPr>
          <a:xfrm>
            <a:off x="-14831" y="39532"/>
            <a:ext cx="30275214" cy="42285154"/>
          </a:xfrm>
          <a:prstGeom prst="rect">
            <a:avLst/>
          </a:prstGeom>
        </p:spPr>
      </p:pic>
      <p:pic>
        <p:nvPicPr>
          <p:cNvPr id="18" name="그림 17" descr="텍스트, 원, 폰트, 로고이(가) 표시된 사진&#10;&#10;자동 생성된 설명">
            <a:extLst>
              <a:ext uri="{FF2B5EF4-FFF2-40B4-BE49-F238E27FC236}">
                <a16:creationId xmlns:a16="http://schemas.microsoft.com/office/drawing/2014/main" id="{BAEBDD82-B7FC-199E-0164-81E29AECB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278" y="1226599"/>
            <a:ext cx="3217295" cy="3217295"/>
          </a:xfrm>
          <a:prstGeom prst="rect">
            <a:avLst/>
          </a:prstGeom>
        </p:spPr>
      </p:pic>
      <p:sp>
        <p:nvSpPr>
          <p:cNvPr id="22" name="Rectangle 31">
            <a:extLst>
              <a:ext uri="{FF2B5EF4-FFF2-40B4-BE49-F238E27FC236}">
                <a16:creationId xmlns:a16="http://schemas.microsoft.com/office/drawing/2014/main" id="{9E9B6FF9-1C2C-37EE-2F22-5824DFD8B2AA}"/>
              </a:ext>
            </a:extLst>
          </p:cNvPr>
          <p:cNvSpPr/>
          <p:nvPr/>
        </p:nvSpPr>
        <p:spPr>
          <a:xfrm>
            <a:off x="1113362" y="6015735"/>
            <a:ext cx="28114960" cy="1077445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Abstract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9A3BD3-B0DE-AF49-56AE-721DCA07A20E}"/>
              </a:ext>
            </a:extLst>
          </p:cNvPr>
          <p:cNvSpPr/>
          <p:nvPr/>
        </p:nvSpPr>
        <p:spPr>
          <a:xfrm>
            <a:off x="1113361" y="6015735"/>
            <a:ext cx="652014" cy="1077445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6" name="Text Box 189">
            <a:extLst>
              <a:ext uri="{FF2B5EF4-FFF2-40B4-BE49-F238E27FC236}">
                <a16:creationId xmlns:a16="http://schemas.microsoft.com/office/drawing/2014/main" id="{9604C576-EC70-BCB1-95D8-26C076657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47" y="7097994"/>
            <a:ext cx="28165475" cy="2705768"/>
          </a:xfrm>
          <a:prstGeom prst="rect">
            <a:avLst/>
          </a:prstGeom>
          <a:solidFill>
            <a:srgbClr val="F0F9F7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VQE(Variational Quantum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Eigensolver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는 분자의 바닥 상태의 에너지를 계산하는 양자 컴퓨터 알고리즘으로 신약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배터리 개발 분야 등 신소재 개발분야에 효과적일 것이라 많은 기대를 받는 알고리즘이다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하지만 현재의 양자 컴퓨터는 사용할 수 있는 큐비트의 수가 제한적 이어서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산업에 사용되는 분자에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적용하는 것은 한계가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본 연구에서는 이를 해결하기 위한 방안으로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FMO/VQE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사용하였다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.FMO( Fragment Molecular Orbital)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방식은 전체 시스템을 작은 조각으로 나누어 처리하는 방식이며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, FMO/VQE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양자 화학의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방법중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하나인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FMO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방식을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적용한 방법이다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[1](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Hochel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Lim et al.)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본 실험에서는 이차 전지의 양극재로 사용되는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LiCoO2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분자의 바닥 상태 에너지를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FMO/VQE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사용하여 계산하였다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이를 통해 기존의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알고리즘에서 필요했던 큐비트의 개수를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24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개에서 최대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14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개로 줄일 수 있었다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또한 그럼에도 불구하고 기존의 결과와 비슷한 정확도를 얻을 수 있었다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본 연구결과는 개선된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알고리즘을 이용한다면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배터리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신약개발분야에서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알고리즘을 적용할 수 있음을 보여준다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DE1665A5-6F23-CCD9-9077-BD87D3B3EBCC}"/>
              </a:ext>
            </a:extLst>
          </p:cNvPr>
          <p:cNvSpPr/>
          <p:nvPr/>
        </p:nvSpPr>
        <p:spPr>
          <a:xfrm>
            <a:off x="1113361" y="10246689"/>
            <a:ext cx="13324029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457018-F52D-302C-DF1A-D676B0576A3E}"/>
              </a:ext>
            </a:extLst>
          </p:cNvPr>
          <p:cNvSpPr/>
          <p:nvPr/>
        </p:nvSpPr>
        <p:spPr>
          <a:xfrm>
            <a:off x="1113361" y="10246689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189">
                <a:extLst>
                  <a:ext uri="{FF2B5EF4-FFF2-40B4-BE49-F238E27FC236}">
                    <a16:creationId xmlns:a16="http://schemas.microsoft.com/office/drawing/2014/main" id="{A2E48480-9EBC-6682-5188-7854F86A9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697" y="14612491"/>
                <a:ext cx="13324029" cy="5750897"/>
              </a:xfrm>
              <a:prstGeom prst="rect">
                <a:avLst/>
              </a:prstGeom>
              <a:solidFill>
                <a:srgbClr val="F0F9F7"/>
              </a:solidFill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atinLnBrk="1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최근 배터리개발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신약개발 등의 신소재 개발분야는 매우 빠르게 발전해 나가고있다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이러한 산업의 주된 목표는 새로운 분자를 찾아 그 분자의 특성을 파악하는 것이다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그 중 분자의 바닥상태 에너지는 많은 현상들과 연관 있는 중요한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물리량</a:t>
                </a:r>
                <a:r>
                  <a:rPr lang="ko-KR" altLang="en-US" sz="2400" kern="100" dirty="0" err="1"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이고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이는 시스템에 관한 슈뢰딩거 방정식을 풀어서 구할 수 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현재 이러한 계산은 고전컴퓨터에 의존하고있다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하지만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고전컴퓨터는 분명 그 한계가 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분자에 대한 문제를 해결하는 것은 그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계산복잡도가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지수적으로 증가하며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따라서 분자가 더욱 복잡해지면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고전컴퓨터만으로는 문제를 유의미한 시간내에 해결하는 것이 불가능하다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</a:t>
                </a:r>
                <a:r>
                  <a:rPr lang="ko-KR" altLang="en-US" sz="2400" kern="100" dirty="0"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하지만 슈뢰딩거 방정식은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헤밀토니안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대응되는 행렬의 고유치문제 이고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이러한 문제는 양자컴퓨터를 이용하면 잘 해결할 수 있다고 알려져 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신소재 개발분야의 새로운 지평을 열기위해서는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다양한 분자의 더 빠른 시뮬레이션이 필요하고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이를 위해서는 새로운 패러다임이 필요하다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이번 연구에서는 배터리 분야에 사용되는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리튬코발트산화물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kern="100">
                        <a:effectLst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LiCo</m:t>
                    </m:r>
                    <m:sSub>
                      <m:sSub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에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FMOVQE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알고리즘을 적용해 바닥상태 에너지를 계산하여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신소재 개발분야에서의 양자컴퓨터 적용가능성을 보일 것 이다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endParaRPr lang="ko-KR" altLang="ko-KR" sz="2400" kern="10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Text Box 189">
                <a:extLst>
                  <a:ext uri="{FF2B5EF4-FFF2-40B4-BE49-F238E27FC236}">
                    <a16:creationId xmlns:a16="http://schemas.microsoft.com/office/drawing/2014/main" id="{A2E48480-9EBC-6682-5188-7854F86A9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697" y="14612491"/>
                <a:ext cx="13324029" cy="5750897"/>
              </a:xfrm>
              <a:prstGeom prst="rect">
                <a:avLst/>
              </a:prstGeom>
              <a:blipFill>
                <a:blip r:embed="rId5"/>
                <a:stretch>
                  <a:fillRect l="-95" r="-476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5D13140C-2664-D72F-FDFD-697ACFADA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9912" y="569822"/>
                <a:ext cx="17004102" cy="3217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3940" tIns="434850" rIns="173940" bIns="434850" anchor="ctr" anchorCtr="0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양자컴퓨터를 이용한 </a:t>
                </a:r>
                <a14:m>
                  <m:oMath xmlns:m="http://schemas.openxmlformats.org/officeDocument/2006/math">
                    <m:r>
                      <a:rPr kumimoji="0" lang="en-US" altLang="ko-KR" sz="7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𝐋𝐢𝐂𝐨</m:t>
                    </m:r>
                    <m:sSub>
                      <m:sSubPr>
                        <m:ctrlPr>
                          <a:rPr kumimoji="0" lang="en-US" altLang="ko-KR" sz="7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7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kumimoji="0" lang="en-US" altLang="ko-KR" sz="7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ko-KR" altLang="en-US" sz="76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화합물의</a:t>
                </a:r>
                <a:endParaRPr kumimoji="0" lang="en-US" altLang="ko-KR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marL="0" marR="0" lvl="0" indent="0" algn="ctr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Ground-State Energy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계산</a:t>
                </a:r>
                <a:endParaRPr kumimoji="0" lang="en-US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5D13140C-2664-D72F-FDFD-697ACFADA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9912" y="569822"/>
                <a:ext cx="17004102" cy="3217295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23">
            <a:extLst>
              <a:ext uri="{FF2B5EF4-FFF2-40B4-BE49-F238E27FC236}">
                <a16:creationId xmlns:a16="http://schemas.microsoft.com/office/drawing/2014/main" id="{EA22C5A8-5F20-A6D0-2DB7-BEF58B35A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880" y="3143423"/>
            <a:ext cx="22356067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dirty="0" err="1">
                <a:solidFill>
                  <a:prstClr val="white"/>
                </a:solidFill>
                <a:latin typeface="Aptos" panose="02110004020202020204"/>
              </a:rPr>
              <a:t>Yoonho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Choi</a:t>
            </a:r>
            <a:r>
              <a:rPr lang="en-US" sz="4600" baseline="30000" dirty="0">
                <a:solidFill>
                  <a:prstClr val="white"/>
                </a:solidFill>
                <a:latin typeface="Aptos" panose="02110004020202020204"/>
              </a:rPr>
              <a:t>1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,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lang="en-US" sz="4600" dirty="0">
                <a:solidFill>
                  <a:prstClr val="white"/>
                </a:solidFill>
                <a:latin typeface="Aptos" panose="02110004020202020204"/>
              </a:rPr>
              <a:t>Doha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Kim</a:t>
            </a:r>
            <a:r>
              <a:rPr lang="en-US" altLang="ko-KR" sz="4600" baseline="30000" dirty="0">
                <a:solidFill>
                  <a:prstClr val="white"/>
                </a:solidFill>
                <a:latin typeface="Aptos" panose="02110004020202020204"/>
              </a:rPr>
              <a:t>1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,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 err="1">
                <a:solidFill>
                  <a:prstClr val="white"/>
                </a:solidFill>
                <a:latin typeface="Aptos" panose="02110004020202020204"/>
              </a:rPr>
              <a:t>D</a:t>
            </a:r>
            <a:r>
              <a:rPr lang="en-US" sz="4600" dirty="0" err="1">
                <a:solidFill>
                  <a:prstClr val="white"/>
                </a:solidFill>
                <a:latin typeface="Aptos" panose="02110004020202020204"/>
              </a:rPr>
              <a:t>oyeon</a:t>
            </a:r>
            <a:r>
              <a:rPr 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Kim</a:t>
            </a:r>
            <a:r>
              <a:rPr lang="en-US" altLang="ko-KR" sz="4600" baseline="30000" dirty="0">
                <a:solidFill>
                  <a:prstClr val="white"/>
                </a:solidFill>
                <a:latin typeface="Aptos" panose="02110004020202020204"/>
              </a:rPr>
              <a:t>1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,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You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nghun</a:t>
            </a:r>
            <a:r>
              <a:rPr kumimoji="0" lang="en-US" altLang="ko-KR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kwon</a:t>
            </a: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†</a:t>
            </a:r>
          </a:p>
          <a:p>
            <a:pPr algn="ctr" eaLnBrk="1" latinLnBrk="0" hangingPunct="1">
              <a:defRPr/>
            </a:pP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Department of Applied Physics, 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Hanyang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University, 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Ansan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15588, Republic of Korea</a:t>
            </a:r>
          </a:p>
        </p:txBody>
      </p:sp>
      <p:pic>
        <p:nvPicPr>
          <p:cNvPr id="10" name="그림 9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6AB609AF-43BF-5BAC-414B-7CCD746CE7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77" y="11404791"/>
            <a:ext cx="7863916" cy="3242958"/>
          </a:xfrm>
          <a:prstGeom prst="rect">
            <a:avLst/>
          </a:prstGeom>
        </p:spPr>
      </p:pic>
      <p:sp>
        <p:nvSpPr>
          <p:cNvPr id="12" name="Rectangle 31">
            <a:extLst>
              <a:ext uri="{FF2B5EF4-FFF2-40B4-BE49-F238E27FC236}">
                <a16:creationId xmlns:a16="http://schemas.microsoft.com/office/drawing/2014/main" id="{4C93CFF7-BEF4-27DA-6A0F-C4A76C02891C}"/>
              </a:ext>
            </a:extLst>
          </p:cNvPr>
          <p:cNvSpPr/>
          <p:nvPr/>
        </p:nvSpPr>
        <p:spPr>
          <a:xfrm>
            <a:off x="1113361" y="20736336"/>
            <a:ext cx="1336860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Method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51F1E6-2FAF-7AFB-EC06-685E972368F4}"/>
              </a:ext>
            </a:extLst>
          </p:cNvPr>
          <p:cNvSpPr/>
          <p:nvPr/>
        </p:nvSpPr>
        <p:spPr>
          <a:xfrm>
            <a:off x="1113361" y="20736336"/>
            <a:ext cx="302146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 Box 191">
            <a:extLst>
              <a:ext uri="{FF2B5EF4-FFF2-40B4-BE49-F238E27FC236}">
                <a16:creationId xmlns:a16="http://schemas.microsoft.com/office/drawing/2014/main" id="{8A936429-548F-E2FA-7DE8-7B9F1C314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899" y="32799244"/>
            <a:ext cx="13283636" cy="118227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VQE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(Variational Quantum </a:t>
            </a: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Eigensolver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)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15" name="Rectangle 31">
            <a:extLst>
              <a:ext uri="{FF2B5EF4-FFF2-40B4-BE49-F238E27FC236}">
                <a16:creationId xmlns:a16="http://schemas.microsoft.com/office/drawing/2014/main" id="{7BCA2C58-2D6C-6388-D167-DDA6A550B9AC}"/>
              </a:ext>
            </a:extLst>
          </p:cNvPr>
          <p:cNvSpPr/>
          <p:nvPr/>
        </p:nvSpPr>
        <p:spPr>
          <a:xfrm>
            <a:off x="15603540" y="30641904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Conclusions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CD05993-867B-0798-48D9-1BB8ADB27DC3}"/>
              </a:ext>
            </a:extLst>
          </p:cNvPr>
          <p:cNvSpPr/>
          <p:nvPr/>
        </p:nvSpPr>
        <p:spPr>
          <a:xfrm>
            <a:off x="15596345" y="30641904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7" name="Text Box 193">
            <a:extLst>
              <a:ext uri="{FF2B5EF4-FFF2-40B4-BE49-F238E27FC236}">
                <a16:creationId xmlns:a16="http://schemas.microsoft.com/office/drawing/2014/main" id="{E121DE74-C1E5-F14D-EA85-DF5399BC1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6345" y="31533451"/>
            <a:ext cx="13795627" cy="5290043"/>
          </a:xfrm>
          <a:prstGeom prst="rect">
            <a:avLst/>
          </a:prstGeom>
          <a:solidFill>
            <a:srgbClr val="F1F9F8"/>
          </a:solidFill>
          <a:ln w="12700">
            <a:noFill/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2400" kern="100" dirty="0">
              <a:solidFill>
                <a:prstClr val="black"/>
              </a:solidFill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2400" kern="100" dirty="0">
              <a:solidFill>
                <a:prstClr val="black"/>
              </a:solidFill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2400" kern="100" dirty="0">
              <a:solidFill>
                <a:prstClr val="black"/>
              </a:solidFill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US" altLang="ko-KR" sz="2400" kern="100" dirty="0">
              <a:solidFill>
                <a:prstClr val="black"/>
              </a:solidFill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4572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18" name="Rectangle 31">
            <a:extLst>
              <a:ext uri="{FF2B5EF4-FFF2-40B4-BE49-F238E27FC236}">
                <a16:creationId xmlns:a16="http://schemas.microsoft.com/office/drawing/2014/main" id="{CBC41D5D-229B-1ACB-FD0B-B5B334508667}"/>
              </a:ext>
            </a:extLst>
          </p:cNvPr>
          <p:cNvSpPr/>
          <p:nvPr/>
        </p:nvSpPr>
        <p:spPr>
          <a:xfrm>
            <a:off x="15639303" y="10258489"/>
            <a:ext cx="1354003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Result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6DF68BA-1083-64AF-397E-70955A382647}"/>
              </a:ext>
            </a:extLst>
          </p:cNvPr>
          <p:cNvSpPr/>
          <p:nvPr/>
        </p:nvSpPr>
        <p:spPr>
          <a:xfrm>
            <a:off x="15639302" y="10258489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3" name="오른쪽 화살표[R] 222">
            <a:extLst>
              <a:ext uri="{FF2B5EF4-FFF2-40B4-BE49-F238E27FC236}">
                <a16:creationId xmlns:a16="http://schemas.microsoft.com/office/drawing/2014/main" id="{296DA553-1861-8046-8860-CA1825BD03A5}"/>
              </a:ext>
            </a:extLst>
          </p:cNvPr>
          <p:cNvSpPr/>
          <p:nvPr/>
        </p:nvSpPr>
        <p:spPr>
          <a:xfrm>
            <a:off x="6334898" y="24010038"/>
            <a:ext cx="1523387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999DB6E-8260-6FDF-60C7-B83CC047C1B9}"/>
              </a:ext>
            </a:extLst>
          </p:cNvPr>
          <p:cNvSpPr txBox="1"/>
          <p:nvPr/>
        </p:nvSpPr>
        <p:spPr>
          <a:xfrm>
            <a:off x="5995013" y="24673709"/>
            <a:ext cx="214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Gas Phase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오른쪽 화살표[R] 224">
            <a:extLst>
              <a:ext uri="{FF2B5EF4-FFF2-40B4-BE49-F238E27FC236}">
                <a16:creationId xmlns:a16="http://schemas.microsoft.com/office/drawing/2014/main" id="{D4C8D882-ACCA-7017-6F79-21EA44367F97}"/>
              </a:ext>
            </a:extLst>
          </p:cNvPr>
          <p:cNvSpPr/>
          <p:nvPr/>
        </p:nvSpPr>
        <p:spPr>
          <a:xfrm>
            <a:off x="1704912" y="28152432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B65926A-877F-0D70-DEC4-7C36C5EAAFD3}"/>
              </a:ext>
            </a:extLst>
          </p:cNvPr>
          <p:cNvSpPr txBox="1"/>
          <p:nvPr/>
        </p:nvSpPr>
        <p:spPr>
          <a:xfrm>
            <a:off x="1258028" y="28822460"/>
            <a:ext cx="214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FMO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scheme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C6147CC-A6A2-C06F-8865-337981874FD4}"/>
              </a:ext>
            </a:extLst>
          </p:cNvPr>
          <p:cNvGrpSpPr/>
          <p:nvPr/>
        </p:nvGrpSpPr>
        <p:grpSpPr>
          <a:xfrm>
            <a:off x="3546992" y="26425578"/>
            <a:ext cx="10118145" cy="4168927"/>
            <a:chOff x="8002782" y="13368137"/>
            <a:chExt cx="15017136" cy="5971670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07239BB-AB0F-D641-9D94-86D017C39DF6}"/>
                </a:ext>
              </a:extLst>
            </p:cNvPr>
            <p:cNvGrpSpPr/>
            <p:nvPr/>
          </p:nvGrpSpPr>
          <p:grpSpPr>
            <a:xfrm>
              <a:off x="14126881" y="17787903"/>
              <a:ext cx="3606935" cy="939739"/>
              <a:chOff x="1228813" y="3189608"/>
              <a:chExt cx="1584837" cy="385317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E3AF3F9-DCDA-0182-F5A5-2F338B5752B5}"/>
                  </a:ext>
                </a:extLst>
              </p:cNvPr>
              <p:cNvSpPr txBox="1"/>
              <p:nvPr/>
            </p:nvSpPr>
            <p:spPr>
              <a:xfrm>
                <a:off x="1622836" y="3404215"/>
                <a:ext cx="397346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22" name="직선 연결선[R] 34">
                <a:extLst>
                  <a:ext uri="{FF2B5EF4-FFF2-40B4-BE49-F238E27FC236}">
                    <a16:creationId xmlns:a16="http://schemas.microsoft.com/office/drawing/2014/main" id="{7F36C1DB-CA68-E8E4-B181-2885AF90C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7020E44E-A0AE-A495-42BF-81DEDD9D257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7020E44E-A0AE-A495-42BF-81DEDD9D2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직선 연결선[R] 36">
                <a:extLst>
                  <a:ext uri="{FF2B5EF4-FFF2-40B4-BE49-F238E27FC236}">
                    <a16:creationId xmlns:a16="http://schemas.microsoft.com/office/drawing/2014/main" id="{C06F7177-C10E-8A23-29CF-65E42DD47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[R] 37">
                <a:extLst>
                  <a:ext uri="{FF2B5EF4-FFF2-40B4-BE49-F238E27FC236}">
                    <a16:creationId xmlns:a16="http://schemas.microsoft.com/office/drawing/2014/main" id="{FC5409CC-C2CF-3EA0-DEAF-D4C26560EF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B7CA2891-9400-5CB4-B35A-E41C24EB8C95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D216E6BB-DDFE-2234-AA7E-B6AC8464BFD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D216E6BB-DDFE-2234-AA7E-B6AC8464BF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8" name="직선 연결선[R] 40">
                <a:extLst>
                  <a:ext uri="{FF2B5EF4-FFF2-40B4-BE49-F238E27FC236}">
                    <a16:creationId xmlns:a16="http://schemas.microsoft.com/office/drawing/2014/main" id="{F275A57A-3F91-31ED-D41E-6F5F33E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A9A678F-A067-2603-F3DD-175E6E18AA34}"/>
                </a:ext>
              </a:extLst>
            </p:cNvPr>
            <p:cNvGrpSpPr/>
            <p:nvPr/>
          </p:nvGrpSpPr>
          <p:grpSpPr>
            <a:xfrm>
              <a:off x="18035285" y="16324518"/>
              <a:ext cx="3606935" cy="945322"/>
              <a:chOff x="1228813" y="3189608"/>
              <a:chExt cx="1584837" cy="387606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BDDE8431-7C88-AA9C-DEC2-CEEDE90A63CE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188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14" name="직선 연결선[R] 34">
                <a:extLst>
                  <a:ext uri="{FF2B5EF4-FFF2-40B4-BE49-F238E27FC236}">
                    <a16:creationId xmlns:a16="http://schemas.microsoft.com/office/drawing/2014/main" id="{F811C19E-56F1-17C5-486E-222CE363F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0C921F7-264E-6AA6-1BDB-D83C7834D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90C921F7-264E-6AA6-1BDB-D83C7834D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직선 연결선[R] 36">
                <a:extLst>
                  <a:ext uri="{FF2B5EF4-FFF2-40B4-BE49-F238E27FC236}">
                    <a16:creationId xmlns:a16="http://schemas.microsoft.com/office/drawing/2014/main" id="{3438D60C-A769-6B1D-84B3-B8E5718DB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[R] 37">
                <a:extLst>
                  <a:ext uri="{FF2B5EF4-FFF2-40B4-BE49-F238E27FC236}">
                    <a16:creationId xmlns:a16="http://schemas.microsoft.com/office/drawing/2014/main" id="{D29E206D-0919-FE97-0E3A-8FE3C6C44D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B905A2A1-3AED-959D-1871-B4F8A33F4833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6EF5F854-9CCA-6F19-EB37-F9C2DB612E9D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6EF5F854-9CCA-6F19-EB37-F9C2DB612E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0" name="직선 연결선[R] 40">
                <a:extLst>
                  <a:ext uri="{FF2B5EF4-FFF2-40B4-BE49-F238E27FC236}">
                    <a16:creationId xmlns:a16="http://schemas.microsoft.com/office/drawing/2014/main" id="{3DC4F74D-3827-37BA-D729-9120E1E2A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B753AD46-EA71-449E-02F6-C3F7EF2B8690}"/>
                </a:ext>
              </a:extLst>
            </p:cNvPr>
            <p:cNvGrpSpPr/>
            <p:nvPr/>
          </p:nvGrpSpPr>
          <p:grpSpPr>
            <a:xfrm>
              <a:off x="18128559" y="17776839"/>
              <a:ext cx="3606935" cy="945324"/>
              <a:chOff x="1228813" y="3189608"/>
              <a:chExt cx="1584837" cy="387607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20BC71C5-D39B-2E8D-19B8-A7B77DE72881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94767" cy="17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06" name="직선 연결선[R] 34">
                <a:extLst>
                  <a:ext uri="{FF2B5EF4-FFF2-40B4-BE49-F238E27FC236}">
                    <a16:creationId xmlns:a16="http://schemas.microsoft.com/office/drawing/2014/main" id="{5A912294-7266-0273-34E4-B0F2A562C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7DA4FA9F-3C50-83B9-5B57-557A49BB31FA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7DA4FA9F-3C50-83B9-5B57-557A49BB3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직선 연결선[R] 36">
                <a:extLst>
                  <a:ext uri="{FF2B5EF4-FFF2-40B4-BE49-F238E27FC236}">
                    <a16:creationId xmlns:a16="http://schemas.microsoft.com/office/drawing/2014/main" id="{187F7DAF-42DB-3A30-4765-B87329078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[R] 37">
                <a:extLst>
                  <a:ext uri="{FF2B5EF4-FFF2-40B4-BE49-F238E27FC236}">
                    <a16:creationId xmlns:a16="http://schemas.microsoft.com/office/drawing/2014/main" id="{D62530C5-C97A-6AF5-7029-9D115E4DE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196E7A51-C7FB-BE9A-7692-658AAD223EB1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9D4E2BE6-0CA9-EEDF-1461-83E4783D6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9D4E2BE6-0CA9-EEDF-1461-83E4783D6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2" name="직선 연결선[R] 40">
                <a:extLst>
                  <a:ext uri="{FF2B5EF4-FFF2-40B4-BE49-F238E27FC236}">
                    <a16:creationId xmlns:a16="http://schemas.microsoft.com/office/drawing/2014/main" id="{21676C50-97DB-0D07-DB98-FA6120FAF0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8A0694D2-AF2B-FDC1-83FD-87F62616CCBB}"/>
                </a:ext>
              </a:extLst>
            </p:cNvPr>
            <p:cNvGrpSpPr/>
            <p:nvPr/>
          </p:nvGrpSpPr>
          <p:grpSpPr>
            <a:xfrm>
              <a:off x="14097463" y="16374659"/>
              <a:ext cx="3606935" cy="945322"/>
              <a:chOff x="1228813" y="3189608"/>
              <a:chExt cx="1584837" cy="38760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40F3F4A4-A660-BF4C-FABB-ADC67452FC94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8085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8" name="직선 연결선[R] 34">
                <a:extLst>
                  <a:ext uri="{FF2B5EF4-FFF2-40B4-BE49-F238E27FC236}">
                    <a16:creationId xmlns:a16="http://schemas.microsoft.com/office/drawing/2014/main" id="{6884BF44-C7BF-F7AA-1861-AA06E05C7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0133671E-7C63-2205-0C57-60DEE6092D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0133671E-7C63-2205-0C57-60DEE6092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0" name="직선 연결선[R] 36">
                <a:extLst>
                  <a:ext uri="{FF2B5EF4-FFF2-40B4-BE49-F238E27FC236}">
                    <a16:creationId xmlns:a16="http://schemas.microsoft.com/office/drawing/2014/main" id="{598A7D55-CE2B-8015-F416-34805524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[R] 37">
                <a:extLst>
                  <a:ext uri="{FF2B5EF4-FFF2-40B4-BE49-F238E27FC236}">
                    <a16:creationId xmlns:a16="http://schemas.microsoft.com/office/drawing/2014/main" id="{AD7F35D5-7397-3E7B-34A2-CFC1D2D63C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9841F7F-B811-A6A5-D3D9-BFA90AD66517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45831BEF-C364-373C-33E4-43D65D0D3D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45831BEF-C364-373C-33E4-43D65D0D3D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4" name="직선 연결선[R] 40">
                <a:extLst>
                  <a:ext uri="{FF2B5EF4-FFF2-40B4-BE49-F238E27FC236}">
                    <a16:creationId xmlns:a16="http://schemas.microsoft.com/office/drawing/2014/main" id="{38A92BD7-3B19-BB4C-68BD-1BB08EC89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D739F93A-240D-6D06-4B6E-F81726E1F4D5}"/>
                </a:ext>
              </a:extLst>
            </p:cNvPr>
            <p:cNvGrpSpPr/>
            <p:nvPr/>
          </p:nvGrpSpPr>
          <p:grpSpPr>
            <a:xfrm>
              <a:off x="10593773" y="16447494"/>
              <a:ext cx="3620784" cy="945322"/>
              <a:chOff x="1222728" y="3189608"/>
              <a:chExt cx="1590922" cy="387606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9967B1CE-6BB3-17BE-46D4-3711FE933C4E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42246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0" name="직선 연결선[R] 34">
                <a:extLst>
                  <a:ext uri="{FF2B5EF4-FFF2-40B4-BE49-F238E27FC236}">
                    <a16:creationId xmlns:a16="http://schemas.microsoft.com/office/drawing/2014/main" id="{A3A1E3C1-6A5C-3056-DBE6-AD1597324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6FFA0DF2-1810-23C4-4FDA-B68E3C63E445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6FFA0DF2-1810-23C4-4FDA-B68E3C63E4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2" name="직선 연결선[R] 36">
                <a:extLst>
                  <a:ext uri="{FF2B5EF4-FFF2-40B4-BE49-F238E27FC236}">
                    <a16:creationId xmlns:a16="http://schemas.microsoft.com/office/drawing/2014/main" id="{407D5C5C-DCBD-809D-0927-0333B54A7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[R] 37">
                <a:extLst>
                  <a:ext uri="{FF2B5EF4-FFF2-40B4-BE49-F238E27FC236}">
                    <a16:creationId xmlns:a16="http://schemas.microsoft.com/office/drawing/2014/main" id="{6CC0BD59-6CFF-FF8B-5C80-3CCB4FE877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646545A9-8B7D-C65F-C034-63A49A312D61}"/>
                  </a:ext>
                </a:extLst>
              </p:cNvPr>
              <p:cNvSpPr txBox="1"/>
              <p:nvPr/>
            </p:nvSpPr>
            <p:spPr>
              <a:xfrm>
                <a:off x="1222728" y="322036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32CF4EA5-B703-A778-EEFD-ADA8CCA737B5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32CF4EA5-B703-A778-EEFD-ADA8CCA737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6" name="직선 연결선[R] 40">
                <a:extLst>
                  <a:ext uri="{FF2B5EF4-FFF2-40B4-BE49-F238E27FC236}">
                    <a16:creationId xmlns:a16="http://schemas.microsoft.com/office/drawing/2014/main" id="{76B913AE-077B-8979-67F8-DA2EFAE3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8ADF98BB-CBBD-ED26-0CA7-226472DED0A6}"/>
                </a:ext>
              </a:extLst>
            </p:cNvPr>
            <p:cNvGrpSpPr/>
            <p:nvPr/>
          </p:nvGrpSpPr>
          <p:grpSpPr>
            <a:xfrm>
              <a:off x="10505519" y="17781131"/>
              <a:ext cx="3606935" cy="945322"/>
              <a:chOff x="1228813" y="3189608"/>
              <a:chExt cx="1584837" cy="387606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EC93BF65-32DA-5D33-CC08-0631D22C85F8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59522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82" name="직선 연결선[R] 34">
                <a:extLst>
                  <a:ext uri="{FF2B5EF4-FFF2-40B4-BE49-F238E27FC236}">
                    <a16:creationId xmlns:a16="http://schemas.microsoft.com/office/drawing/2014/main" id="{0692068C-BEFE-E135-4135-BCEDD8514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9BB419D5-75B1-76A5-66E5-4C669B3E3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9BB419D5-75B1-76A5-66E5-4C669B3E3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4" name="직선 연결선[R] 36">
                <a:extLst>
                  <a:ext uri="{FF2B5EF4-FFF2-40B4-BE49-F238E27FC236}">
                    <a16:creationId xmlns:a16="http://schemas.microsoft.com/office/drawing/2014/main" id="{7E17A4FB-CD9F-AEA2-273C-998F44449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[R] 37">
                <a:extLst>
                  <a:ext uri="{FF2B5EF4-FFF2-40B4-BE49-F238E27FC236}">
                    <a16:creationId xmlns:a16="http://schemas.microsoft.com/office/drawing/2014/main" id="{ED8D0B87-6683-796C-214F-09D22F7BA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FEA12E01-380F-5021-58C4-63148F40FCEC}"/>
                  </a:ext>
                </a:extLst>
              </p:cNvPr>
              <p:cNvSpPr txBox="1"/>
              <p:nvPr/>
            </p:nvSpPr>
            <p:spPr>
              <a:xfrm>
                <a:off x="1228813" y="3209403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CDC39ABC-8F13-60C8-5201-C5B86BC044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CDC39ABC-8F13-60C8-5201-C5B86BC044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직선 연결선[R] 40">
                <a:extLst>
                  <a:ext uri="{FF2B5EF4-FFF2-40B4-BE49-F238E27FC236}">
                    <a16:creationId xmlns:a16="http://schemas.microsoft.com/office/drawing/2014/main" id="{104C12EC-13AC-D10A-819B-5F4F5BD1E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F1FB0473-F558-C605-8F14-EC814FC0E23F}"/>
                </a:ext>
              </a:extLst>
            </p:cNvPr>
            <p:cNvCxnSpPr>
              <a:cxnSpLocks/>
            </p:cNvCxnSpPr>
            <p:nvPr/>
          </p:nvCxnSpPr>
          <p:spPr>
            <a:xfrm>
              <a:off x="13995458" y="16080074"/>
              <a:ext cx="17845" cy="304233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D11DC19F-2C52-0C23-BB51-E18D75874579}"/>
                </a:ext>
              </a:extLst>
            </p:cNvPr>
            <p:cNvCxnSpPr>
              <a:cxnSpLocks/>
            </p:cNvCxnSpPr>
            <p:nvPr/>
          </p:nvCxnSpPr>
          <p:spPr>
            <a:xfrm>
              <a:off x="10401184" y="17529580"/>
              <a:ext cx="11411153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3306BE5E-20DB-E04C-42F9-DCF48D7E4BD7}"/>
                </a:ext>
              </a:extLst>
            </p:cNvPr>
            <p:cNvGrpSpPr/>
            <p:nvPr/>
          </p:nvGrpSpPr>
          <p:grpSpPr>
            <a:xfrm>
              <a:off x="8436583" y="13945500"/>
              <a:ext cx="14583335" cy="1744854"/>
              <a:chOff x="10425503" y="13778248"/>
              <a:chExt cx="14583335" cy="1744854"/>
            </a:xfrm>
          </p:grpSpPr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BEFAD5F-8A2B-CD5A-1915-9133EFFD5997}"/>
                  </a:ext>
                </a:extLst>
              </p:cNvPr>
              <p:cNvGrpSpPr/>
              <p:nvPr/>
            </p:nvGrpSpPr>
            <p:grpSpPr>
              <a:xfrm>
                <a:off x="13939596" y="14245227"/>
                <a:ext cx="3619356" cy="1013935"/>
                <a:chOff x="1223355" y="3189608"/>
                <a:chExt cx="1590295" cy="415739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42E0A004-DD0F-D31D-E376-FF1828D3A347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515373" cy="198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74" name="직선 연결선[R] 34">
                  <a:extLst>
                    <a:ext uri="{FF2B5EF4-FFF2-40B4-BE49-F238E27FC236}">
                      <a16:creationId xmlns:a16="http://schemas.microsoft.com/office/drawing/2014/main" id="{E9D3E739-6B7C-75F2-26C9-BC36B9E1A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B150F3AA-4E95-EDEE-3581-E59D6C9E23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B150F3AA-4E95-EDEE-3581-E59D6C9E23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6" name="직선 연결선[R] 36">
                  <a:extLst>
                    <a:ext uri="{FF2B5EF4-FFF2-40B4-BE49-F238E27FC236}">
                      <a16:creationId xmlns:a16="http://schemas.microsoft.com/office/drawing/2014/main" id="{0CDD810E-42B4-2F40-491A-7D5CFD784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[R] 37">
                  <a:extLst>
                    <a:ext uri="{FF2B5EF4-FFF2-40B4-BE49-F238E27FC236}">
                      <a16:creationId xmlns:a16="http://schemas.microsoft.com/office/drawing/2014/main" id="{A4516DB8-D9C3-E74D-7555-A8131B293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24EA5626-238D-65EA-5858-6A9365FB442A}"/>
                    </a:ext>
                  </a:extLst>
                </p:cNvPr>
                <p:cNvSpPr txBox="1"/>
                <p:nvPr/>
              </p:nvSpPr>
              <p:spPr>
                <a:xfrm>
                  <a:off x="1223355" y="3210367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73C4E9F2-CBBB-00F1-3314-7CDCABF49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73C4E9F2-CBBB-00F1-3314-7CDCABF49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0" name="직선 연결선[R] 40">
                  <a:extLst>
                    <a:ext uri="{FF2B5EF4-FFF2-40B4-BE49-F238E27FC236}">
                      <a16:creationId xmlns:a16="http://schemas.microsoft.com/office/drawing/2014/main" id="{BE7332A0-D7FB-3831-6360-1AF847563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직선 연결선[R] 242">
                <a:extLst>
                  <a:ext uri="{FF2B5EF4-FFF2-40B4-BE49-F238E27FC236}">
                    <a16:creationId xmlns:a16="http://schemas.microsoft.com/office/drawing/2014/main" id="{DC822442-B58D-82DB-23FE-35059D4B9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06755" y="13925039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[R] 243">
                <a:extLst>
                  <a:ext uri="{FF2B5EF4-FFF2-40B4-BE49-F238E27FC236}">
                    <a16:creationId xmlns:a16="http://schemas.microsoft.com/office/drawing/2014/main" id="{96D068D6-E33B-6C86-253F-9EDA40007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3780" y="13886447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73F56BB2-5B39-0B47-6E35-04C3142AD925}"/>
                  </a:ext>
                </a:extLst>
              </p:cNvPr>
              <p:cNvGrpSpPr/>
              <p:nvPr/>
            </p:nvGrpSpPr>
            <p:grpSpPr>
              <a:xfrm>
                <a:off x="10425503" y="14195292"/>
                <a:ext cx="3619356" cy="945322"/>
                <a:chOff x="1223355" y="3189608"/>
                <a:chExt cx="1590295" cy="387606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9B040AAF-FCC1-33F2-5657-B77BA0AF8FB7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630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66" name="직선 연결선[R] 34">
                  <a:extLst>
                    <a:ext uri="{FF2B5EF4-FFF2-40B4-BE49-F238E27FC236}">
                      <a16:creationId xmlns:a16="http://schemas.microsoft.com/office/drawing/2014/main" id="{FCFD996D-8E71-CD57-A317-0AAD27844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B18745F0-965A-82E8-F0AA-F1842CEF70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B18745F0-965A-82E8-F0AA-F1842CEF70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8" name="직선 연결선[R] 36">
                  <a:extLst>
                    <a:ext uri="{FF2B5EF4-FFF2-40B4-BE49-F238E27FC236}">
                      <a16:creationId xmlns:a16="http://schemas.microsoft.com/office/drawing/2014/main" id="{51260F56-C7B2-50FA-08AC-E2B7CDB4C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[R] 37">
                  <a:extLst>
                    <a:ext uri="{FF2B5EF4-FFF2-40B4-BE49-F238E27FC236}">
                      <a16:creationId xmlns:a16="http://schemas.microsoft.com/office/drawing/2014/main" id="{4A9D5793-A582-5948-2319-6963833D5D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BD1CA22C-EE5C-C5D2-D5CA-F6504E370886}"/>
                    </a:ext>
                  </a:extLst>
                </p:cNvPr>
                <p:cNvSpPr txBox="1"/>
                <p:nvPr/>
              </p:nvSpPr>
              <p:spPr>
                <a:xfrm>
                  <a:off x="1223355" y="3209611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C9612CE8-E6B8-6683-7375-8137B977A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C9612CE8-E6B8-6683-7375-8137B977AD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2" name="직선 연결선[R] 40">
                  <a:extLst>
                    <a:ext uri="{FF2B5EF4-FFF2-40B4-BE49-F238E27FC236}">
                      <a16:creationId xmlns:a16="http://schemas.microsoft.com/office/drawing/2014/main" id="{ECD0B486-6F0B-1586-A9ED-3D124A2A1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5229517F-2888-DC0F-165E-CAE4136D6422}"/>
                  </a:ext>
                </a:extLst>
              </p:cNvPr>
              <p:cNvGrpSpPr/>
              <p:nvPr/>
            </p:nvGrpSpPr>
            <p:grpSpPr>
              <a:xfrm>
                <a:off x="17736025" y="14195292"/>
                <a:ext cx="3634633" cy="945322"/>
                <a:chOff x="1216643" y="3189608"/>
                <a:chExt cx="1597007" cy="387606"/>
              </a:xfrm>
            </p:grpSpPr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25EE4743-5C03-C6DC-7213-8D64AB13F8D3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836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8" name="직선 연결선[R] 34">
                  <a:extLst>
                    <a:ext uri="{FF2B5EF4-FFF2-40B4-BE49-F238E27FC236}">
                      <a16:creationId xmlns:a16="http://schemas.microsoft.com/office/drawing/2014/main" id="{8791B457-1C2A-926F-0F15-0C2DE14AB5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4C9FB383-E548-4F02-FC3E-48345CDE52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4C9FB383-E548-4F02-FC3E-48345CDE52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0" name="직선 연결선[R] 36">
                  <a:extLst>
                    <a:ext uri="{FF2B5EF4-FFF2-40B4-BE49-F238E27FC236}">
                      <a16:creationId xmlns:a16="http://schemas.microsoft.com/office/drawing/2014/main" id="{8209A247-6162-6A4C-66D7-9421DC812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[R] 37">
                  <a:extLst>
                    <a:ext uri="{FF2B5EF4-FFF2-40B4-BE49-F238E27FC236}">
                      <a16:creationId xmlns:a16="http://schemas.microsoft.com/office/drawing/2014/main" id="{B9EF8EB7-1A86-5264-0F16-9C8B1606E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A0D1C7F7-9201-0099-75EF-B45DFC338BCA}"/>
                    </a:ext>
                  </a:extLst>
                </p:cNvPr>
                <p:cNvSpPr txBox="1"/>
                <p:nvPr/>
              </p:nvSpPr>
              <p:spPr>
                <a:xfrm>
                  <a:off x="1216643" y="3209403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7D32004A-E582-DE60-0C1B-9902A9A8FB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7D32004A-E582-DE60-0C1B-9902A9A8FB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4" name="직선 연결선[R] 40">
                  <a:extLst>
                    <a:ext uri="{FF2B5EF4-FFF2-40B4-BE49-F238E27FC236}">
                      <a16:creationId xmlns:a16="http://schemas.microsoft.com/office/drawing/2014/main" id="{599267C8-80B9-5C5C-8ABE-92F30F794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74F075AA-15C7-9BF3-28FF-CED2A2EA0E9B}"/>
                  </a:ext>
                </a:extLst>
              </p:cNvPr>
              <p:cNvGrpSpPr/>
              <p:nvPr/>
            </p:nvGrpSpPr>
            <p:grpSpPr>
              <a:xfrm>
                <a:off x="21388054" y="14160918"/>
                <a:ext cx="3620784" cy="945322"/>
                <a:chOff x="1222728" y="3189608"/>
                <a:chExt cx="1590922" cy="387606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B1A10E93-055C-6A79-BA62-CC5533DB0626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338834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0" name="직선 연결선[R] 34">
                  <a:extLst>
                    <a:ext uri="{FF2B5EF4-FFF2-40B4-BE49-F238E27FC236}">
                      <a16:creationId xmlns:a16="http://schemas.microsoft.com/office/drawing/2014/main" id="{D836A70E-3EF8-57D2-10B5-8DC13DC18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08B58038-3158-80B3-C475-1BD7E43E63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08B58038-3158-80B3-C475-1BD7E43E63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2" name="직선 연결선[R] 36">
                  <a:extLst>
                    <a:ext uri="{FF2B5EF4-FFF2-40B4-BE49-F238E27FC236}">
                      <a16:creationId xmlns:a16="http://schemas.microsoft.com/office/drawing/2014/main" id="{E3292D9D-6875-82E9-1022-599E1138A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[R] 37">
                  <a:extLst>
                    <a:ext uri="{FF2B5EF4-FFF2-40B4-BE49-F238E27FC236}">
                      <a16:creationId xmlns:a16="http://schemas.microsoft.com/office/drawing/2014/main" id="{2665EEE3-A702-4E10-F441-3490CDBC0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7523F253-25D5-8F61-F796-E9663A8B2F98}"/>
                    </a:ext>
                  </a:extLst>
                </p:cNvPr>
                <p:cNvSpPr txBox="1"/>
                <p:nvPr/>
              </p:nvSpPr>
              <p:spPr>
                <a:xfrm>
                  <a:off x="1222728" y="3209403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9FF89C0F-3B00-483B-0013-03BA2390EA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9FF89C0F-3B00-483B-0013-03BA2390EA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6" name="직선 연결선[R] 40">
                  <a:extLst>
                    <a:ext uri="{FF2B5EF4-FFF2-40B4-BE49-F238E27FC236}">
                      <a16:creationId xmlns:a16="http://schemas.microsoft.com/office/drawing/2014/main" id="{C8D370CA-A364-A8A7-ADE2-4A3987945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직선 연결선[R] 247">
                <a:extLst>
                  <a:ext uri="{FF2B5EF4-FFF2-40B4-BE49-F238E27FC236}">
                    <a16:creationId xmlns:a16="http://schemas.microsoft.com/office/drawing/2014/main" id="{85CDE767-86EC-0B1D-09BB-A06D66212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5305" y="13778248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EA5B252F-8FAB-058E-8542-29C8A6E0EC64}"/>
                </a:ext>
              </a:extLst>
            </p:cNvPr>
            <p:cNvSpPr/>
            <p:nvPr/>
          </p:nvSpPr>
          <p:spPr>
            <a:xfrm>
              <a:off x="8002782" y="13368137"/>
              <a:ext cx="14762487" cy="5971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31157E05-831C-1CFC-4270-112A6E84CF1E}"/>
                </a:ext>
              </a:extLst>
            </p:cNvPr>
            <p:cNvCxnSpPr>
              <a:cxnSpLocks/>
            </p:cNvCxnSpPr>
            <p:nvPr/>
          </p:nvCxnSpPr>
          <p:spPr>
            <a:xfrm>
              <a:off x="17652754" y="16100122"/>
              <a:ext cx="17845" cy="3042337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852BC2C2-CA7B-BD41-C132-88DDCBF1C4B3}"/>
                </a:ext>
              </a:extLst>
            </p:cNvPr>
            <p:cNvCxnSpPr>
              <a:cxnSpLocks/>
            </p:cNvCxnSpPr>
            <p:nvPr/>
          </p:nvCxnSpPr>
          <p:spPr>
            <a:xfrm>
              <a:off x="8002782" y="15800136"/>
              <a:ext cx="14762487" cy="246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FA0FC14-8086-DDEB-C86A-94B4AB4BB897}"/>
                </a:ext>
              </a:extLst>
            </p:cNvPr>
            <p:cNvSpPr txBox="1"/>
            <p:nvPr/>
          </p:nvSpPr>
          <p:spPr>
            <a:xfrm>
              <a:off x="8103358" y="13455724"/>
              <a:ext cx="2812987" cy="643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[monomer]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0A4990BD-28FA-F85F-DEDC-8B205E8AB20A}"/>
                </a:ext>
              </a:extLst>
            </p:cNvPr>
            <p:cNvSpPr txBox="1"/>
            <p:nvPr/>
          </p:nvSpPr>
          <p:spPr>
            <a:xfrm>
              <a:off x="8163065" y="15891575"/>
              <a:ext cx="1968277" cy="643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[dimer]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659ED28-6903-84AF-9D59-B81447F1B9C8}"/>
                  </a:ext>
                </a:extLst>
              </p:cNvPr>
              <p:cNvSpPr txBox="1"/>
              <p:nvPr/>
            </p:nvSpPr>
            <p:spPr>
              <a:xfrm>
                <a:off x="15669067" y="38242107"/>
                <a:ext cx="13788433" cy="3475419"/>
              </a:xfrm>
              <a:prstGeom prst="rect">
                <a:avLst/>
              </a:prstGeom>
              <a:solidFill>
                <a:srgbClr val="F1F9F8"/>
              </a:solidFill>
            </p:spPr>
            <p:txBody>
              <a:bodyPr wrap="square" lIns="74984" tIns="74984" rIns="74984" bIns="74984" numCol="1" spcCol="374922" rtlCol="0">
                <a:spAutoFit/>
              </a:bodyPr>
              <a:lstStyle/>
              <a:p>
                <a:pPr defTabSz="457200" latinLnBrk="0"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[1]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Hocheol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Lim, et al., Fragment molecular orbital-based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for quantum chemistry in the age of quantum computing, Scientific Reports 14, 2422 (2024)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[2]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Peruzzo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A., et al., A variational eigenvalue solver on a photonic quantum processor, Nature Communications 5, 4213 (2014). 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[3] Jules Tilly, et al. The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 A review of methods and best practices, Physic Reports 986, 1-128 (2022)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[4] Magnetism and structure of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𝐿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and comparison to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J.T.Hertz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et al., Department of Chemistry, Princeton University, DOI: </a:t>
                </a:r>
                <a:r>
                  <a:rPr kumimoji="0" lang="ko-KR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10.1103/PhysRevB.77.075119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[5]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et al., Fragment molecular orbital method: an approximate computational method for large molecules, Chemical Physics Letters 313, 701-706 (1999)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[6] Dmitri G. Fedorov,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Coupled-cluster theory based upon the fragment molecular-orbital method, The Journal of Chemical Physics 123, 134103 (2005)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[7] Stewart, Robert F. (1 January 1970). "Small Gaussian Expansions of Slater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34" charset="-127"/>
                    <a:cs typeface="Cambria Math" panose="02040503050406030204" pitchFamily="18" charset="0"/>
                  </a:rPr>
                  <a:t>‐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Type Orbitals". </a:t>
                </a:r>
                <a:r>
                  <a:rPr kumimoji="0" lang="en-US" altLang="ko-KR" sz="1800" b="0" i="1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The Journal of Chemical Physics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 </a:t>
                </a:r>
                <a:r>
                  <a:rPr kumimoji="0" lang="en-US" altLang="ko-KR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52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 (1): 431–438. 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28"/>
                  </a:rPr>
                  <a:t>doi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29"/>
                  </a:rPr>
                  <a:t>10.1063/1.1672702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F659ED28-6903-84AF-9D59-B81447F1B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067" y="38242107"/>
                <a:ext cx="13788433" cy="3475419"/>
              </a:xfrm>
              <a:prstGeom prst="rect">
                <a:avLst/>
              </a:prstGeom>
              <a:blipFill>
                <a:blip r:embed="rId30"/>
                <a:stretch>
                  <a:fillRect l="-460" r="-1288" b="-1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6" name="표 335">
            <a:extLst>
              <a:ext uri="{FF2B5EF4-FFF2-40B4-BE49-F238E27FC236}">
                <a16:creationId xmlns:a16="http://schemas.microsoft.com/office/drawing/2014/main" id="{1ABF1738-B3E3-084E-2B7C-24FCE1711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1476"/>
              </p:ext>
            </p:extLst>
          </p:nvPr>
        </p:nvGraphicFramePr>
        <p:xfrm>
          <a:off x="15950937" y="12438884"/>
          <a:ext cx="13228398" cy="544527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76199">
                  <a:extLst>
                    <a:ext uri="{9D8B030D-6E8A-4147-A177-3AD203B41FA5}">
                      <a16:colId xmlns:a16="http://schemas.microsoft.com/office/drawing/2014/main" val="198575042"/>
                    </a:ext>
                  </a:extLst>
                </a:gridCol>
                <a:gridCol w="3465230">
                  <a:extLst>
                    <a:ext uri="{9D8B030D-6E8A-4147-A177-3AD203B41FA5}">
                      <a16:colId xmlns:a16="http://schemas.microsoft.com/office/drawing/2014/main" val="2924611384"/>
                    </a:ext>
                  </a:extLst>
                </a:gridCol>
                <a:gridCol w="3836237">
                  <a:extLst>
                    <a:ext uri="{9D8B030D-6E8A-4147-A177-3AD203B41FA5}">
                      <a16:colId xmlns:a16="http://schemas.microsoft.com/office/drawing/2014/main" val="483784729"/>
                    </a:ext>
                  </a:extLst>
                </a:gridCol>
                <a:gridCol w="3650732">
                  <a:extLst>
                    <a:ext uri="{9D8B030D-6E8A-4147-A177-3AD203B41FA5}">
                      <a16:colId xmlns:a16="http://schemas.microsoft.com/office/drawing/2014/main" val="889982040"/>
                    </a:ext>
                  </a:extLst>
                </a:gridCol>
              </a:tblGrid>
              <a:tr h="6721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COBYLA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SPSA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L-BFGS-B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432428"/>
                  </a:ext>
                </a:extLst>
              </a:tr>
              <a:tr h="237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UCCSD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33297"/>
                  </a:ext>
                </a:extLst>
              </a:tr>
              <a:tr h="239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Two_Local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18783"/>
                  </a:ext>
                </a:extLst>
              </a:tr>
            </a:tbl>
          </a:graphicData>
        </a:graphic>
      </p:graphicFrame>
      <p:pic>
        <p:nvPicPr>
          <p:cNvPr id="337" name="그림 336">
            <a:extLst>
              <a:ext uri="{FF2B5EF4-FFF2-40B4-BE49-F238E27FC236}">
                <a16:creationId xmlns:a16="http://schemas.microsoft.com/office/drawing/2014/main" id="{FC712EAD-FD9B-F29A-5096-F09055B76C92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894" y="13138217"/>
            <a:ext cx="3105742" cy="2296551"/>
          </a:xfrm>
          <a:prstGeom prst="rect">
            <a:avLst/>
          </a:prstGeom>
          <a:noFill/>
        </p:spPr>
      </p:pic>
      <p:pic>
        <p:nvPicPr>
          <p:cNvPr id="338" name="그림 337">
            <a:extLst>
              <a:ext uri="{FF2B5EF4-FFF2-40B4-BE49-F238E27FC236}">
                <a16:creationId xmlns:a16="http://schemas.microsoft.com/office/drawing/2014/main" id="{053674A3-C87A-C423-DEDC-FC2F14B8AEB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2049944" y="15587937"/>
            <a:ext cx="3105742" cy="2260163"/>
          </a:xfrm>
          <a:prstGeom prst="rect">
            <a:avLst/>
          </a:prstGeom>
        </p:spPr>
      </p:pic>
      <p:pic>
        <p:nvPicPr>
          <p:cNvPr id="339" name="그림 338">
            <a:extLst>
              <a:ext uri="{FF2B5EF4-FFF2-40B4-BE49-F238E27FC236}">
                <a16:creationId xmlns:a16="http://schemas.microsoft.com/office/drawing/2014/main" id="{C2E28337-A528-CB7F-DA96-494BCF722FC2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944" y="13151876"/>
            <a:ext cx="3105742" cy="2296440"/>
          </a:xfrm>
          <a:prstGeom prst="rect">
            <a:avLst/>
          </a:prstGeom>
          <a:noFill/>
        </p:spPr>
      </p:pic>
      <p:pic>
        <p:nvPicPr>
          <p:cNvPr id="340" name="그림 339">
            <a:extLst>
              <a:ext uri="{FF2B5EF4-FFF2-40B4-BE49-F238E27FC236}">
                <a16:creationId xmlns:a16="http://schemas.microsoft.com/office/drawing/2014/main" id="{AE103A24-5179-DB1D-4C92-96AA02B432B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8398609" y="15540873"/>
            <a:ext cx="3105742" cy="2260162"/>
          </a:xfrm>
          <a:prstGeom prst="rect">
            <a:avLst/>
          </a:prstGeom>
        </p:spPr>
      </p:pic>
      <p:pic>
        <p:nvPicPr>
          <p:cNvPr id="341" name="그림 340">
            <a:extLst>
              <a:ext uri="{FF2B5EF4-FFF2-40B4-BE49-F238E27FC236}">
                <a16:creationId xmlns:a16="http://schemas.microsoft.com/office/drawing/2014/main" id="{7E35960D-4C71-3BC4-96BC-EE286545C32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5758722" y="13172334"/>
            <a:ext cx="3105742" cy="2297148"/>
          </a:xfrm>
          <a:prstGeom prst="rect">
            <a:avLst/>
          </a:prstGeom>
        </p:spPr>
      </p:pic>
      <p:pic>
        <p:nvPicPr>
          <p:cNvPr id="342" name="그림 341">
            <a:extLst>
              <a:ext uri="{FF2B5EF4-FFF2-40B4-BE49-F238E27FC236}">
                <a16:creationId xmlns:a16="http://schemas.microsoft.com/office/drawing/2014/main" id="{369C32BD-2ABA-3F54-B789-2933851C3E4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5758722" y="15538786"/>
            <a:ext cx="3105742" cy="2296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AC89107-FB62-B862-97DB-E13FE88602EE}"/>
                  </a:ext>
                </a:extLst>
              </p:cNvPr>
              <p:cNvSpPr txBox="1"/>
              <p:nvPr/>
            </p:nvSpPr>
            <p:spPr>
              <a:xfrm>
                <a:off x="9315647" y="12473057"/>
                <a:ext cx="4944174" cy="1043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|"/>
                          <m:endChr m:val="⟩"/>
                          <m:ctrlPr>
                            <a:rPr kumimoji="1" lang="en-US" altLang="ko-KR" sz="6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sz="6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Ψ</m:t>
                          </m:r>
                        </m:e>
                      </m:d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𝐸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ko-KR" sz="6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Ψ</m:t>
                      </m:r>
                      <m:r>
                        <a:rPr kumimoji="1" lang="en-US" altLang="ko-KR" sz="6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⟩</m:t>
                      </m:r>
                    </m:oMath>
                  </m:oMathPara>
                </a14:m>
                <a:endParaRPr kumimoji="1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</mc:Choice>
        <mc:Fallback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0AC89107-FB62-B862-97DB-E13FE886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647" y="12473057"/>
                <a:ext cx="4944174" cy="1043171"/>
              </a:xfrm>
              <a:prstGeom prst="rect">
                <a:avLst/>
              </a:prstGeom>
              <a:blipFill>
                <a:blip r:embed="rId37"/>
                <a:stretch>
                  <a:fillRect l="-3333" t="-21687" r="-5641" b="-3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1">
            <a:extLst>
              <a:ext uri="{FF2B5EF4-FFF2-40B4-BE49-F238E27FC236}">
                <a16:creationId xmlns:a16="http://schemas.microsoft.com/office/drawing/2014/main" id="{7985389F-740F-FED6-65F3-C6213238C02E}"/>
              </a:ext>
            </a:extLst>
          </p:cNvPr>
          <p:cNvSpPr/>
          <p:nvPr/>
        </p:nvSpPr>
        <p:spPr>
          <a:xfrm>
            <a:off x="15671189" y="37318539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Reference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9E10B6-E763-8329-0472-560B3DD78500}"/>
              </a:ext>
            </a:extLst>
          </p:cNvPr>
          <p:cNvSpPr/>
          <p:nvPr/>
        </p:nvSpPr>
        <p:spPr>
          <a:xfrm>
            <a:off x="15645248" y="37313041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62E913D4-26C8-C8CE-9676-D0745C49B7FC}"/>
              </a:ext>
            </a:extLst>
          </p:cNvPr>
          <p:cNvSpPr/>
          <p:nvPr/>
        </p:nvSpPr>
        <p:spPr>
          <a:xfrm>
            <a:off x="1790534" y="31447567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6504E9-F3BB-4FC9-1F3C-AD0334A071D6}"/>
              </a:ext>
            </a:extLst>
          </p:cNvPr>
          <p:cNvSpPr txBox="1"/>
          <p:nvPr/>
        </p:nvSpPr>
        <p:spPr>
          <a:xfrm>
            <a:off x="3205038" y="30706483"/>
            <a:ext cx="103757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E</a:t>
            </a:r>
            <a:r>
              <a:rPr kumimoji="0" lang="en-US" altLang="ko-KR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ach monomer</a:t>
            </a: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/dimer calculate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with</a:t>
            </a:r>
            <a:r>
              <a:rPr lang="en-US" altLang="ko-KR" sz="4400" b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 </a:t>
            </a:r>
            <a:r>
              <a:rPr lang="en-US" altLang="ko-KR" sz="5400" b="1" u="sng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VQE</a:t>
            </a:r>
            <a:endParaRPr kumimoji="0" lang="ko-KR" altLang="en-US" sz="4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Text Box 191">
            <a:extLst>
              <a:ext uri="{FF2B5EF4-FFF2-40B4-BE49-F238E27FC236}">
                <a16:creationId xmlns:a16="http://schemas.microsoft.com/office/drawing/2014/main" id="{437A3F6D-E245-5D07-A2A9-1D77FCC79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2553" y="11143636"/>
            <a:ext cx="14062645" cy="115149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1.</a:t>
            </a:r>
            <a:r>
              <a:rPr kumimoji="0" lang="ko-KR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Dimer(Monomer) Calculation with VQE</a:t>
            </a:r>
            <a:endParaRPr kumimoji="0" lang="en-US" altLang="ko-KR" sz="5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8" name="Text Box 191">
            <a:extLst>
              <a:ext uri="{FF2B5EF4-FFF2-40B4-BE49-F238E27FC236}">
                <a16:creationId xmlns:a16="http://schemas.microsoft.com/office/drawing/2014/main" id="{70CDEF15-634D-1B21-9007-775FC8FF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9302" y="18337956"/>
            <a:ext cx="13603696" cy="115149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r>
              <a:rPr kumimoji="0" lang="en-US" altLang="ko-KR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.</a:t>
            </a:r>
            <a:r>
              <a:rPr kumimoji="0" lang="ko-KR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Calculation Molecular Energy with FMO</a:t>
            </a:r>
            <a:endParaRPr kumimoji="0" lang="en-US" altLang="ko-KR" sz="5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522E42-8B49-2B8B-2B67-C0EF4306F53A}"/>
                  </a:ext>
                </a:extLst>
              </p:cNvPr>
              <p:cNvSpPr txBox="1"/>
              <p:nvPr/>
            </p:nvSpPr>
            <p:spPr>
              <a:xfrm>
                <a:off x="16572932" y="19489452"/>
                <a:ext cx="11535107" cy="145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𝑚𝑜𝑙𝑒𝑐𝑢𝑙𝑎𝑟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𝐼𝐽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𝑑𝑖𝑚𝑒𝑟</m:t>
                              </m:r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  <m:t>𝐼𝐽</m:t>
                              </m:r>
                            </m:sub>
                          </m:sSub>
                        </m:e>
                      </m:nary>
                      <m:r>
                        <a:rPr lang="en-US" altLang="ko-KR" sz="35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5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𝑚𝑜𝑛𝑜𝑚𝑒𝑟</m:t>
                              </m:r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5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3500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522E42-8B49-2B8B-2B67-C0EF4306F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932" y="19489452"/>
                <a:ext cx="11535107" cy="1454565"/>
              </a:xfrm>
              <a:prstGeom prst="rect">
                <a:avLst/>
              </a:prstGeom>
              <a:blipFill>
                <a:blip r:embed="rId38"/>
                <a:stretch>
                  <a:fillRect t="-129310" b="-176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191">
            <a:extLst>
              <a:ext uri="{FF2B5EF4-FFF2-40B4-BE49-F238E27FC236}">
                <a16:creationId xmlns:a16="http://schemas.microsoft.com/office/drawing/2014/main" id="{B7E97316-6CF6-6B94-6F49-776A83E9F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47" y="21754070"/>
            <a:ext cx="12005147" cy="118227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eaLnBrk="1" latinLnBrk="0" hangingPunct="1"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</a:t>
            </a:r>
            <a:r>
              <a:rPr lang="en-US" altLang="ko-KR" sz="54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Calculation Pipeline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6" name="표 55">
                <a:extLst>
                  <a:ext uri="{FF2B5EF4-FFF2-40B4-BE49-F238E27FC236}">
                    <a16:creationId xmlns:a16="http://schemas.microsoft.com/office/drawing/2014/main" id="{C255307F-7A85-3044-1FE2-A15F5BB46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056221"/>
                  </p:ext>
                </p:extLst>
              </p:nvPr>
            </p:nvGraphicFramePr>
            <p:xfrm>
              <a:off x="15775864" y="21932480"/>
              <a:ext cx="7076034" cy="2926080"/>
            </p:xfrm>
            <a:graphic>
              <a:graphicData uri="http://schemas.openxmlformats.org/drawingml/2006/table">
                <a:tbl>
                  <a:tblPr>
                    <a:tableStyleId>{3B4B98B0-60AC-42C2-AFA5-B58CD77FA1E5}</a:tableStyleId>
                  </a:tblPr>
                  <a:tblGrid>
                    <a:gridCol w="1656182">
                      <a:extLst>
                        <a:ext uri="{9D8B030D-6E8A-4147-A177-3AD203B41FA5}">
                          <a16:colId xmlns:a16="http://schemas.microsoft.com/office/drawing/2014/main" val="3255693924"/>
                        </a:ext>
                      </a:extLst>
                    </a:gridCol>
                    <a:gridCol w="1834322">
                      <a:extLst>
                        <a:ext uri="{9D8B030D-6E8A-4147-A177-3AD203B41FA5}">
                          <a16:colId xmlns:a16="http://schemas.microsoft.com/office/drawing/2014/main" val="1012297166"/>
                        </a:ext>
                      </a:extLst>
                    </a:gridCol>
                    <a:gridCol w="1929348">
                      <a:extLst>
                        <a:ext uri="{9D8B030D-6E8A-4147-A177-3AD203B41FA5}">
                          <a16:colId xmlns:a16="http://schemas.microsoft.com/office/drawing/2014/main" val="2427919058"/>
                        </a:ext>
                      </a:extLst>
                    </a:gridCol>
                    <a:gridCol w="1656182">
                      <a:extLst>
                        <a:ext uri="{9D8B030D-6E8A-4147-A177-3AD203B41FA5}">
                          <a16:colId xmlns:a16="http://schemas.microsoft.com/office/drawing/2014/main" val="1558686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Oxidation</a:t>
                          </a:r>
                        </a:p>
                        <a:p>
                          <a:pPr algn="ctr" latinLnBrk="1"/>
                          <a:r>
                            <a:rPr lang="en-US" altLang="ko-KR" sz="2400" dirty="0"/>
                            <a:t>number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FMO/VQE 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err="1"/>
                            <a:t>Numpy</a:t>
                          </a:r>
                          <a:r>
                            <a:rPr lang="en-US" altLang="ko-KR" sz="2400" dirty="0"/>
                            <a:t> Minimum</a:t>
                          </a:r>
                        </a:p>
                        <a:p>
                          <a:pPr algn="ctr" latinLnBrk="1"/>
                          <a:r>
                            <a:rPr lang="en-US" altLang="ko-KR" sz="2400" dirty="0" err="1"/>
                            <a:t>Eigensolver</a:t>
                          </a:r>
                          <a:endParaRPr lang="en-US" altLang="ko-KR" sz="240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Accuracy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3019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-1538.16043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-1538.33411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223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0.94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-1538.10099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-1538.26750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691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0.78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-1538.04882</a:t>
                          </a:r>
                          <a:endParaRPr lang="ko-KR" altLang="en-US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-1538.22281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3836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6" name="표 55">
                <a:extLst>
                  <a:ext uri="{FF2B5EF4-FFF2-40B4-BE49-F238E27FC236}">
                    <a16:creationId xmlns:a16="http://schemas.microsoft.com/office/drawing/2014/main" id="{C255307F-7A85-3044-1FE2-A15F5BB46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056221"/>
                  </p:ext>
                </p:extLst>
              </p:nvPr>
            </p:nvGraphicFramePr>
            <p:xfrm>
              <a:off x="15775864" y="21932480"/>
              <a:ext cx="7076034" cy="2926080"/>
            </p:xfrm>
            <a:graphic>
              <a:graphicData uri="http://schemas.openxmlformats.org/drawingml/2006/table">
                <a:tbl>
                  <a:tblPr>
                    <a:tableStyleId>{3B4B98B0-60AC-42C2-AFA5-B58CD77FA1E5}</a:tableStyleId>
                  </a:tblPr>
                  <a:tblGrid>
                    <a:gridCol w="1656182">
                      <a:extLst>
                        <a:ext uri="{9D8B030D-6E8A-4147-A177-3AD203B41FA5}">
                          <a16:colId xmlns:a16="http://schemas.microsoft.com/office/drawing/2014/main" val="3255693924"/>
                        </a:ext>
                      </a:extLst>
                    </a:gridCol>
                    <a:gridCol w="1834322">
                      <a:extLst>
                        <a:ext uri="{9D8B030D-6E8A-4147-A177-3AD203B41FA5}">
                          <a16:colId xmlns:a16="http://schemas.microsoft.com/office/drawing/2014/main" val="1012297166"/>
                        </a:ext>
                      </a:extLst>
                    </a:gridCol>
                    <a:gridCol w="1929348">
                      <a:extLst>
                        <a:ext uri="{9D8B030D-6E8A-4147-A177-3AD203B41FA5}">
                          <a16:colId xmlns:a16="http://schemas.microsoft.com/office/drawing/2014/main" val="2427919058"/>
                        </a:ext>
                      </a:extLst>
                    </a:gridCol>
                    <a:gridCol w="1656182">
                      <a:extLst>
                        <a:ext uri="{9D8B030D-6E8A-4147-A177-3AD203B41FA5}">
                          <a16:colId xmlns:a16="http://schemas.microsoft.com/office/drawing/2014/main" val="1558686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Oxidation</a:t>
                          </a:r>
                        </a:p>
                        <a:p>
                          <a:pPr algn="ctr" latinLnBrk="1"/>
                          <a:r>
                            <a:rPr lang="en-US" altLang="ko-KR" sz="2400" dirty="0"/>
                            <a:t>number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9"/>
                          <a:stretch>
                            <a:fillRect l="-91667" t="-2439" r="-197222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9"/>
                          <a:stretch>
                            <a:fillRect l="-181579" t="-2439" r="-86842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9"/>
                          <a:stretch>
                            <a:fillRect l="-326718" t="-2439" r="-763" b="-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0196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-1538.16043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-1538.33411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223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0.94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-1538.10099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-1538.26750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6912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0.78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-1538.04882</a:t>
                          </a:r>
                          <a:endParaRPr lang="ko-KR" altLang="en-US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-1538.22281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383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 Box 193">
                <a:extLst>
                  <a:ext uri="{FF2B5EF4-FFF2-40B4-BE49-F238E27FC236}">
                    <a16:creationId xmlns:a16="http://schemas.microsoft.com/office/drawing/2014/main" id="{5BFDA686-F475-D028-1418-EEF30247D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5667" y="31749251"/>
                <a:ext cx="9396304" cy="366167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0" defTabSz="457200" latinLnBrk="0">
                  <a:lnSpc>
                    <a:spcPct val="130000"/>
                  </a:lnSpc>
                  <a:spcAft>
                    <a:spcPts val="800"/>
                  </a:spcAft>
                  <a:defRPr/>
                </a:pPr>
                <a:r>
                  <a:rPr lang="ko-KR" altLang="ko-KR" sz="2400" dirty="0"/>
                  <a:t>본 연구에서 제안하는 양자컴퓨팅 방식은 </a:t>
                </a:r>
                <a14:m>
                  <m:oMath xmlns:m="http://schemas.openxmlformats.org/officeDocument/2006/math">
                    <m:r>
                      <a:rPr lang="en-US" altLang="ko-KR" sz="2400" i="1"/>
                      <m:t>𝐿𝑖𝐶𝑜</m:t>
                    </m:r>
                    <m:sSub>
                      <m:sSubPr>
                        <m:ctrlPr>
                          <a:rPr lang="ko-KR" altLang="ko-KR" sz="2400" i="1"/>
                        </m:ctrlPr>
                      </m:sSubPr>
                      <m:e>
                        <m:r>
                          <a:rPr lang="en-US" altLang="ko-KR" sz="2400" i="1"/>
                          <m:t>𝑂</m:t>
                        </m:r>
                      </m:e>
                      <m:sub>
                        <m:r>
                          <a:rPr lang="en-US" altLang="ko-KR" sz="2400" i="1"/>
                          <m:t>2</m:t>
                        </m:r>
                      </m:sub>
                    </m:sSub>
                    <m:r>
                      <a:rPr lang="en-US" altLang="ko-KR" sz="2400" i="1"/>
                      <m:t> </m:t>
                    </m:r>
                  </m:oMath>
                </a14:m>
                <a:r>
                  <a:rPr lang="ko-KR" altLang="ko-KR" sz="2400" dirty="0"/>
                  <a:t>분자에서 고전적인 시뮬레이터와 </a:t>
                </a:r>
                <a:r>
                  <a:rPr lang="en-US" altLang="ko-KR" sz="2400" dirty="0"/>
                  <a:t>99.99% </a:t>
                </a:r>
                <a:r>
                  <a:rPr lang="ko-KR" altLang="ko-KR" sz="2400" dirty="0"/>
                  <a:t>정도의 정확도로 에너지 계산을 제공하였다</a:t>
                </a:r>
                <a:r>
                  <a:rPr lang="en-US" altLang="ko-KR" sz="2400" dirty="0"/>
                  <a:t>. </a:t>
                </a:r>
                <a:r>
                  <a:rPr lang="ko-KR" altLang="ko-KR" sz="2400" dirty="0"/>
                  <a:t>이는 매우 주목할 만한 결과이다</a:t>
                </a:r>
                <a:r>
                  <a:rPr lang="en-US" altLang="ko-KR" sz="2400" dirty="0"/>
                  <a:t>. </a:t>
                </a:r>
                <a:r>
                  <a:rPr lang="ko-KR" altLang="ko-KR" sz="2400" dirty="0"/>
                  <a:t>신약 합성</a:t>
                </a:r>
                <a:r>
                  <a:rPr lang="en-US" altLang="ko-KR" sz="2400" dirty="0"/>
                  <a:t>, </a:t>
                </a:r>
                <a:r>
                  <a:rPr lang="ko-KR" altLang="ko-KR" sz="2400" dirty="0"/>
                  <a:t>신소재 발견 등에 필요한 더 복잡한 분자의 경우</a:t>
                </a:r>
                <a:r>
                  <a:rPr lang="en-US" altLang="ko-KR" sz="2400" dirty="0"/>
                  <a:t>, </a:t>
                </a:r>
                <a:r>
                  <a:rPr lang="ko-KR" altLang="ko-KR" sz="2400" dirty="0"/>
                  <a:t>고전적인 컴퓨팅방식으로는 그 계산이 불가능하다</a:t>
                </a:r>
                <a:r>
                  <a:rPr lang="en-US" altLang="ko-KR" sz="2400" dirty="0"/>
                  <a:t>. VQE </a:t>
                </a:r>
                <a:r>
                  <a:rPr lang="ko-KR" altLang="ko-KR" sz="2400" dirty="0"/>
                  <a:t>알고리즘의 경우 이보다 더 많은 분자의 바닥상태 에너지를 계산 할 수 있지만</a:t>
                </a:r>
                <a:r>
                  <a:rPr lang="en-US" altLang="ko-KR" sz="2400" dirty="0"/>
                  <a:t>, </a:t>
                </a:r>
                <a:r>
                  <a:rPr lang="ko-KR" altLang="ko-KR" sz="2400" dirty="0"/>
                  <a:t>하드웨어의 한계로 더 큰 분자의 계산은 힘들다</a:t>
                </a:r>
                <a:r>
                  <a:rPr lang="en-US" altLang="ko-KR" sz="2400" dirty="0"/>
                  <a:t>. </a:t>
                </a:r>
              </a:p>
            </p:txBody>
          </p:sp>
        </mc:Choice>
        <mc:Fallback>
          <p:sp>
            <p:nvSpPr>
              <p:cNvPr id="60" name="Text Box 193">
                <a:extLst>
                  <a:ext uri="{FF2B5EF4-FFF2-40B4-BE49-F238E27FC236}">
                    <a16:creationId xmlns:a16="http://schemas.microsoft.com/office/drawing/2014/main" id="{5BFDA686-F475-D028-1418-EEF30247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5667" y="31749251"/>
                <a:ext cx="9396304" cy="3661671"/>
              </a:xfrm>
              <a:prstGeom prst="rect">
                <a:avLst/>
              </a:prstGeom>
              <a:blipFill>
                <a:blip r:embed="rId40"/>
                <a:stretch>
                  <a:fillRect l="-135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그림 62">
            <a:extLst>
              <a:ext uri="{FF2B5EF4-FFF2-40B4-BE49-F238E27FC236}">
                <a16:creationId xmlns:a16="http://schemas.microsoft.com/office/drawing/2014/main" id="{585B4E00-09A5-62AB-9FAE-E68F5BA5B27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3235140" y="20768172"/>
            <a:ext cx="5889572" cy="515976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67A0423-B4D0-DA54-EB6E-5AA648E9C0FD}"/>
              </a:ext>
            </a:extLst>
          </p:cNvPr>
          <p:cNvGrpSpPr/>
          <p:nvPr/>
        </p:nvGrpSpPr>
        <p:grpSpPr>
          <a:xfrm>
            <a:off x="1415507" y="34255115"/>
            <a:ext cx="13002113" cy="7196270"/>
            <a:chOff x="1402620" y="22352021"/>
            <a:chExt cx="14064001" cy="8058366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DC9726C-5DD1-8F40-965A-786AEBC76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2091174" y="25739014"/>
              <a:ext cx="8207230" cy="2968227"/>
            </a:xfrm>
            <a:prstGeom prst="rect">
              <a:avLst/>
            </a:prstGeom>
          </p:spPr>
        </p:pic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D48E7825-02C3-FCDC-5171-07A9ABC46DEA}"/>
                </a:ext>
              </a:extLst>
            </p:cNvPr>
            <p:cNvSpPr/>
            <p:nvPr/>
          </p:nvSpPr>
          <p:spPr>
            <a:xfrm>
              <a:off x="1902060" y="24165687"/>
              <a:ext cx="4222372" cy="12411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2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Initial State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Using Hartree-</a:t>
              </a:r>
              <a:r>
                <a:rPr kumimoji="1" lang="en-US" altLang="ko-KR" sz="1800" dirty="0" err="1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Fock</a:t>
              </a: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 State, which is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 known to be a good initial state. </a:t>
              </a:r>
              <a:endPara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모서리가 둥근 직사각형 54">
                  <a:extLst>
                    <a:ext uri="{FF2B5EF4-FFF2-40B4-BE49-F238E27FC236}">
                      <a16:creationId xmlns:a16="http://schemas.microsoft.com/office/drawing/2014/main" id="{2683A2F5-BB75-10F5-30D4-B6707E4D1E53}"/>
                    </a:ext>
                  </a:extLst>
                </p:cNvPr>
                <p:cNvSpPr/>
                <p:nvPr/>
              </p:nvSpPr>
              <p:spPr>
                <a:xfrm>
                  <a:off x="6636678" y="24187442"/>
                  <a:ext cx="4974739" cy="124029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Trial State preparation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800" b="0" i="0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where</m:t>
                          </m:r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parameter</m:t>
                          </m:r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 </a:t>
                  </a: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모서리가 둥근 직사각형 54">
                  <a:extLst>
                    <a:ext uri="{FF2B5EF4-FFF2-40B4-BE49-F238E27FC236}">
                      <a16:creationId xmlns:a16="http://schemas.microsoft.com/office/drawing/2014/main" id="{2683A2F5-BB75-10F5-30D4-B6707E4D1E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678" y="24187442"/>
                  <a:ext cx="4974739" cy="1240291"/>
                </a:xfrm>
                <a:prstGeom prst="roundRect">
                  <a:avLst/>
                </a:prstGeom>
                <a:blipFill>
                  <a:blip r:embed="rId43"/>
                  <a:stretch>
                    <a:fillRect b="-2222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아래쪽 화살표[D] 56">
              <a:extLst>
                <a:ext uri="{FF2B5EF4-FFF2-40B4-BE49-F238E27FC236}">
                  <a16:creationId xmlns:a16="http://schemas.microsoft.com/office/drawing/2014/main" id="{F7759B1A-E292-DB78-63E9-76D8F278BB9C}"/>
                </a:ext>
              </a:extLst>
            </p:cNvPr>
            <p:cNvSpPr/>
            <p:nvPr/>
          </p:nvSpPr>
          <p:spPr>
            <a:xfrm>
              <a:off x="8961151" y="23790216"/>
              <a:ext cx="487562" cy="36050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58" name="꺾인 연결선[E] 57">
              <a:extLst>
                <a:ext uri="{FF2B5EF4-FFF2-40B4-BE49-F238E27FC236}">
                  <a16:creationId xmlns:a16="http://schemas.microsoft.com/office/drawing/2014/main" id="{6BB97269-F93C-5FBB-4B29-0D42D3D3418C}"/>
                </a:ext>
              </a:extLst>
            </p:cNvPr>
            <p:cNvCxnSpPr>
              <a:cxnSpLocks/>
              <a:stCxn id="59" idx="0"/>
              <a:endCxn id="55" idx="3"/>
            </p:cNvCxnSpPr>
            <p:nvPr/>
          </p:nvCxnSpPr>
          <p:spPr>
            <a:xfrm rot="16200000" flipV="1">
              <a:off x="10424536" y="25994469"/>
              <a:ext cx="4230141" cy="1856380"/>
            </a:xfrm>
            <a:prstGeom prst="bentConnector2">
              <a:avLst/>
            </a:prstGeom>
            <a:ln w="41275"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모서리가 둥근 직사각형 58">
                  <a:extLst>
                    <a:ext uri="{FF2B5EF4-FFF2-40B4-BE49-F238E27FC236}">
                      <a16:creationId xmlns:a16="http://schemas.microsoft.com/office/drawing/2014/main" id="{ED79137B-193C-AEA6-5B30-C9A6677C686B}"/>
                    </a:ext>
                  </a:extLst>
                </p:cNvPr>
                <p:cNvSpPr/>
                <p:nvPr/>
              </p:nvSpPr>
              <p:spPr>
                <a:xfrm>
                  <a:off x="11468973" y="29037729"/>
                  <a:ext cx="3997648" cy="133918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kern="10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Calculate Energy</a:t>
                  </a:r>
                  <a:endParaRPr kumimoji="0" lang="ko-KR" altLang="ko-KR" sz="1800" b="0" i="0" u="none" strike="noStrike" kern="1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algn="ctr" defTabSz="457200" latinLnBrk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모서리가 둥근 직사각형 58">
                  <a:extLst>
                    <a:ext uri="{FF2B5EF4-FFF2-40B4-BE49-F238E27FC236}">
                      <a16:creationId xmlns:a16="http://schemas.microsoft.com/office/drawing/2014/main" id="{ED79137B-193C-AEA6-5B30-C9A6677C68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973" y="29037729"/>
                  <a:ext cx="3997648" cy="1339186"/>
                </a:xfrm>
                <a:prstGeom prst="roundRect">
                  <a:avLst/>
                </a:prstGeom>
                <a:blipFill>
                  <a:blip r:embed="rId44"/>
                  <a:stretch>
                    <a:fillRect l="-340" t="-50000" b="-98958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13AE5EE-E676-F16E-0897-CCEEA665EA68}"/>
                </a:ext>
              </a:extLst>
            </p:cNvPr>
            <p:cNvGrpSpPr/>
            <p:nvPr/>
          </p:nvGrpSpPr>
          <p:grpSpPr>
            <a:xfrm>
              <a:off x="1402620" y="29330162"/>
              <a:ext cx="4357801" cy="1080225"/>
              <a:chOff x="3097630" y="24201813"/>
              <a:chExt cx="3084895" cy="1078546"/>
            </a:xfrm>
          </p:grpSpPr>
          <p:sp>
            <p:nvSpPr>
              <p:cNvPr id="75" name="모서리가 둥근 직사각형 74">
                <a:extLst>
                  <a:ext uri="{FF2B5EF4-FFF2-40B4-BE49-F238E27FC236}">
                    <a16:creationId xmlns:a16="http://schemas.microsoft.com/office/drawing/2014/main" id="{12A66F2E-3228-9C51-5930-1BC6E06510B5}"/>
                  </a:ext>
                </a:extLst>
              </p:cNvPr>
              <p:cNvSpPr/>
              <p:nvPr/>
            </p:nvSpPr>
            <p:spPr>
              <a:xfrm>
                <a:off x="3097630" y="24201813"/>
                <a:ext cx="820926" cy="3765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F218F02-7F56-8D4D-C59F-DFE0B763188F}"/>
                  </a:ext>
                </a:extLst>
              </p:cNvPr>
              <p:cNvSpPr txBox="1"/>
              <p:nvPr/>
            </p:nvSpPr>
            <p:spPr>
              <a:xfrm>
                <a:off x="3918556" y="24201813"/>
                <a:ext cx="2233636" cy="43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Classical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87059C93-0D22-F3F1-19CF-8A68D6000D69}"/>
                  </a:ext>
                </a:extLst>
              </p:cNvPr>
              <p:cNvSpPr/>
              <p:nvPr/>
            </p:nvSpPr>
            <p:spPr>
              <a:xfrm>
                <a:off x="3097630" y="24838257"/>
                <a:ext cx="820926" cy="37657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89B3B2F-6BB2-8C9F-B40C-B63088E1FFB2}"/>
                  </a:ext>
                </a:extLst>
              </p:cNvPr>
              <p:cNvSpPr txBox="1"/>
              <p:nvPr/>
            </p:nvSpPr>
            <p:spPr>
              <a:xfrm>
                <a:off x="3918557" y="24846316"/>
                <a:ext cx="2263968" cy="43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Quantum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C48065EC-F8BC-2203-A39D-0B4C5FA57E88}"/>
                    </a:ext>
                  </a:extLst>
                </p:cNvPr>
                <p:cNvSpPr/>
                <p:nvPr/>
              </p:nvSpPr>
              <p:spPr>
                <a:xfrm>
                  <a:off x="1719309" y="22352021"/>
                  <a:ext cx="11871880" cy="133918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System of Molecule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ko-KR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kumimoji="0" lang="en-US" altLang="ko-KR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ko-KR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C48065EC-F8BC-2203-A39D-0B4C5FA57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309" y="22352021"/>
                  <a:ext cx="11871880" cy="1339186"/>
                </a:xfrm>
                <a:prstGeom prst="roundRect">
                  <a:avLst/>
                </a:prstGeom>
                <a:blipFill>
                  <a:blip r:embed="rId45"/>
                  <a:stretch>
                    <a:fillRect t="-55670" b="-119588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아래쪽 화살표[D] 64">
              <a:extLst>
                <a:ext uri="{FF2B5EF4-FFF2-40B4-BE49-F238E27FC236}">
                  <a16:creationId xmlns:a16="http://schemas.microsoft.com/office/drawing/2014/main" id="{CB73E466-64A0-695A-222C-8D205EF7ED1B}"/>
                </a:ext>
              </a:extLst>
            </p:cNvPr>
            <p:cNvSpPr/>
            <p:nvPr/>
          </p:nvSpPr>
          <p:spPr>
            <a:xfrm>
              <a:off x="3759455" y="23790545"/>
              <a:ext cx="487562" cy="30932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5942C99-7927-8253-5B8A-6A4A034B060E}"/>
                </a:ext>
              </a:extLst>
            </p:cNvPr>
            <p:cNvGrpSpPr/>
            <p:nvPr/>
          </p:nvGrpSpPr>
          <p:grpSpPr>
            <a:xfrm>
              <a:off x="7012281" y="25427738"/>
              <a:ext cx="2111768" cy="663077"/>
              <a:chOff x="6074474" y="19238345"/>
              <a:chExt cx="1494924" cy="662046"/>
            </a:xfrm>
          </p:grpSpPr>
          <p:cxnSp>
            <p:nvCxnSpPr>
              <p:cNvPr id="73" name="꺾인 연결선[E] 72">
                <a:extLst>
                  <a:ext uri="{FF2B5EF4-FFF2-40B4-BE49-F238E27FC236}">
                    <a16:creationId xmlns:a16="http://schemas.microsoft.com/office/drawing/2014/main" id="{DAC8CCFA-2176-8164-7576-63D8FE0A1312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rot="5400000">
                <a:off x="6628321" y="18684498"/>
                <a:ext cx="387230" cy="1494924"/>
              </a:xfrm>
              <a:prstGeom prst="bentConnector2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36F6ABF5-B6E7-4BDC-D025-FB58EFA4D85B}"/>
                  </a:ext>
                </a:extLst>
              </p:cNvPr>
              <p:cNvCxnSpPr/>
              <p:nvPr/>
            </p:nvCxnSpPr>
            <p:spPr>
              <a:xfrm>
                <a:off x="6085681" y="19546326"/>
                <a:ext cx="0" cy="354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5A697400-0C47-E78C-C961-4422F5FFBC58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4013246" y="25406856"/>
              <a:ext cx="0" cy="6839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6B8B790-1A31-B360-F8C7-56F546F47B7F}"/>
                </a:ext>
              </a:extLst>
            </p:cNvPr>
            <p:cNvSpPr/>
            <p:nvPr/>
          </p:nvSpPr>
          <p:spPr>
            <a:xfrm>
              <a:off x="2377440" y="25521713"/>
              <a:ext cx="8039350" cy="315127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909"/>
              </a:schemeClr>
            </a:solidFill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모서리가 둥근 직사각형 68">
                  <a:extLst>
                    <a:ext uri="{FF2B5EF4-FFF2-40B4-BE49-F238E27FC236}">
                      <a16:creationId xmlns:a16="http://schemas.microsoft.com/office/drawing/2014/main" id="{E52FFE27-7444-83A7-C454-A51E0FC07CF7}"/>
                    </a:ext>
                  </a:extLst>
                </p:cNvPr>
                <p:cNvSpPr/>
                <p:nvPr/>
              </p:nvSpPr>
              <p:spPr>
                <a:xfrm>
                  <a:off x="7274248" y="29087843"/>
                  <a:ext cx="3653012" cy="130184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  <a:alpha val="50024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Expectation measurement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(for each Pauli String)</a:t>
                  </a:r>
                  <a:endPara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lvl="0" algn="ctr" defTabSz="457200" latinLnBrk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⟨</m:t>
                        </m:r>
                        <m:r>
                          <m:rPr>
                            <m:sty m:val="p"/>
                          </m:rPr>
                          <a:rPr kumimoji="1" lang="en-US" altLang="ko-K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Ψ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20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모서리가 둥근 직사각형 68">
                  <a:extLst>
                    <a:ext uri="{FF2B5EF4-FFF2-40B4-BE49-F238E27FC236}">
                      <a16:creationId xmlns:a16="http://schemas.microsoft.com/office/drawing/2014/main" id="{E52FFE27-7444-83A7-C454-A51E0FC07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248" y="29087843"/>
                  <a:ext cx="3653012" cy="1301846"/>
                </a:xfrm>
                <a:prstGeom prst="round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아래쪽 화살표[D] 69">
              <a:extLst>
                <a:ext uri="{FF2B5EF4-FFF2-40B4-BE49-F238E27FC236}">
                  <a16:creationId xmlns:a16="http://schemas.microsoft.com/office/drawing/2014/main" id="{8081D611-BC24-6533-8CD0-3025E3F75711}"/>
                </a:ext>
              </a:extLst>
            </p:cNvPr>
            <p:cNvSpPr/>
            <p:nvPr/>
          </p:nvSpPr>
          <p:spPr>
            <a:xfrm>
              <a:off x="8792650" y="28704608"/>
              <a:ext cx="487562" cy="29953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71" name="아래쪽 화살표[D] 70">
              <a:extLst>
                <a:ext uri="{FF2B5EF4-FFF2-40B4-BE49-F238E27FC236}">
                  <a16:creationId xmlns:a16="http://schemas.microsoft.com/office/drawing/2014/main" id="{AFA39FE6-9F49-1150-6EFC-1DBE1FC5590A}"/>
                </a:ext>
              </a:extLst>
            </p:cNvPr>
            <p:cNvSpPr/>
            <p:nvPr/>
          </p:nvSpPr>
          <p:spPr>
            <a:xfrm rot="16200000">
              <a:off x="10945536" y="29411323"/>
              <a:ext cx="487562" cy="29953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B17D868E-80AE-2EC1-40D6-8E0F9858550A}"/>
                    </a:ext>
                  </a:extLst>
                </p:cNvPr>
                <p:cNvSpPr/>
                <p:nvPr/>
              </p:nvSpPr>
              <p:spPr>
                <a:xfrm>
                  <a:off x="12022812" y="26347835"/>
                  <a:ext cx="2978458" cy="11079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Parameter(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)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optimization with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Calculated Energy</a:t>
                  </a: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B17D868E-80AE-2EC1-40D6-8E0F98585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2812" y="26347835"/>
                  <a:ext cx="2978458" cy="1107905"/>
                </a:xfrm>
                <a:prstGeom prst="roundRect">
                  <a:avLst/>
                </a:prstGeom>
                <a:blipFill>
                  <a:blip r:embed="rId47"/>
                  <a:stretch>
                    <a:fillRect b="-4938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B8900CF-0E30-AE53-CAAF-D6F55F92C277}"/>
              </a:ext>
            </a:extLst>
          </p:cNvPr>
          <p:cNvGrpSpPr/>
          <p:nvPr/>
        </p:nvGrpSpPr>
        <p:grpSpPr>
          <a:xfrm>
            <a:off x="15978200" y="31815722"/>
            <a:ext cx="3635613" cy="3075825"/>
            <a:chOff x="6372197" y="1725847"/>
            <a:chExt cx="1989157" cy="1398761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DB3649A-3A3E-971C-F565-C3697CBF9CD5}"/>
                </a:ext>
              </a:extLst>
            </p:cNvPr>
            <p:cNvSpPr/>
            <p:nvPr/>
          </p:nvSpPr>
          <p:spPr>
            <a:xfrm>
              <a:off x="6372197" y="1725847"/>
              <a:ext cx="1989157" cy="139876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" name="내용 개체 틀 20">
              <a:extLst>
                <a:ext uri="{FF2B5EF4-FFF2-40B4-BE49-F238E27FC236}">
                  <a16:creationId xmlns:a16="http://schemas.microsoft.com/office/drawing/2014/main" id="{17DCF14A-1441-6B57-5885-E89667A3C140}"/>
                </a:ext>
              </a:extLst>
            </p:cNvPr>
            <p:cNvSpPr txBox="1">
              <a:spLocks/>
            </p:cNvSpPr>
            <p:nvPr/>
          </p:nvSpPr>
          <p:spPr>
            <a:xfrm>
              <a:off x="6660248" y="1799690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2400" b="1" dirty="0">
                  <a:solidFill>
                    <a:schemeClr val="tx1"/>
                  </a:solidFill>
                </a:rPr>
                <a:t>FMO-VQE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AE262D58-283C-829A-2C15-0211AB93042B}"/>
                </a:ext>
              </a:extLst>
            </p:cNvPr>
            <p:cNvSpPr/>
            <p:nvPr/>
          </p:nvSpPr>
          <p:spPr>
            <a:xfrm>
              <a:off x="6653870" y="2088291"/>
              <a:ext cx="1425809" cy="97684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" name="내용 개체 틀 20">
              <a:extLst>
                <a:ext uri="{FF2B5EF4-FFF2-40B4-BE49-F238E27FC236}">
                  <a16:creationId xmlns:a16="http://schemas.microsoft.com/office/drawing/2014/main" id="{404D67B7-D093-EA48-0DC7-FC86F2A560E2}"/>
                </a:ext>
              </a:extLst>
            </p:cNvPr>
            <p:cNvSpPr txBox="1">
              <a:spLocks/>
            </p:cNvSpPr>
            <p:nvPr/>
          </p:nvSpPr>
          <p:spPr>
            <a:xfrm>
              <a:off x="6651719" y="2147475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2400" b="1" dirty="0">
                  <a:solidFill>
                    <a:schemeClr val="tx1"/>
                  </a:solidFill>
                </a:rPr>
                <a:t>VQE</a:t>
              </a: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81B03546-6D59-F58E-D081-84A65A3C0F20}"/>
                </a:ext>
              </a:extLst>
            </p:cNvPr>
            <p:cNvSpPr/>
            <p:nvPr/>
          </p:nvSpPr>
          <p:spPr>
            <a:xfrm>
              <a:off x="6940355" y="2401775"/>
              <a:ext cx="848538" cy="59947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3" name="내용 개체 틀 20">
              <a:extLst>
                <a:ext uri="{FF2B5EF4-FFF2-40B4-BE49-F238E27FC236}">
                  <a16:creationId xmlns:a16="http://schemas.microsoft.com/office/drawing/2014/main" id="{010B0C73-1973-0EFC-3551-F6E10C0C340B}"/>
                </a:ext>
              </a:extLst>
            </p:cNvPr>
            <p:cNvSpPr txBox="1">
              <a:spLocks/>
            </p:cNvSpPr>
            <p:nvPr/>
          </p:nvSpPr>
          <p:spPr>
            <a:xfrm>
              <a:off x="6668091" y="2558068"/>
              <a:ext cx="1425809" cy="2829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r>
                <a:rPr lang="en-US" altLang="ko-KR" sz="2400" b="1" dirty="0">
                  <a:solidFill>
                    <a:schemeClr val="tx1"/>
                  </a:solidFill>
                </a:rPr>
                <a:t>classical</a:t>
              </a:r>
            </a:p>
          </p:txBody>
        </p:sp>
      </p:grpSp>
      <p:sp>
        <p:nvSpPr>
          <p:cNvPr id="106" name="Text Box 193">
            <a:extLst>
              <a:ext uri="{FF2B5EF4-FFF2-40B4-BE49-F238E27FC236}">
                <a16:creationId xmlns:a16="http://schemas.microsoft.com/office/drawing/2014/main" id="{5342F288-FD6A-1AD2-251C-542A1F286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8201" y="35079335"/>
            <a:ext cx="13250122" cy="1744159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latinLnBrk="0">
              <a:lnSpc>
                <a:spcPct val="130000"/>
              </a:lnSpc>
              <a:spcAft>
                <a:spcPts val="800"/>
              </a:spcAft>
              <a:defRPr/>
            </a:pPr>
            <a:r>
              <a:rPr lang="ko-KR" altLang="ko-KR" sz="2400" dirty="0"/>
              <a:t>그러나 본 연구에서 제안하는 방식인</a:t>
            </a:r>
            <a:r>
              <a:rPr lang="en-US" altLang="ko-KR" sz="2400" dirty="0"/>
              <a:t> VQE</a:t>
            </a:r>
            <a:r>
              <a:rPr lang="ko-KR" altLang="ko-KR" sz="2400" dirty="0" err="1"/>
              <a:t>를</a:t>
            </a:r>
            <a:r>
              <a:rPr lang="ko-KR" altLang="ko-KR" sz="2400" dirty="0"/>
              <a:t> 사용하면</a:t>
            </a:r>
            <a:r>
              <a:rPr lang="en-US" altLang="ko-KR" sz="2400" dirty="0"/>
              <a:t>, </a:t>
            </a:r>
            <a:r>
              <a:rPr lang="ko-KR" altLang="ko-KR" sz="2400" dirty="0"/>
              <a:t>더 큰 분자에 대해서도 충분히 에너지를 계산할 수 있다</a:t>
            </a:r>
            <a:r>
              <a:rPr lang="en-US" altLang="ko-KR" sz="2400" dirty="0"/>
              <a:t>. </a:t>
            </a:r>
            <a:r>
              <a:rPr lang="ko-KR" altLang="ko-KR" sz="2400" dirty="0"/>
              <a:t>본 연구의 결과는 신약 합성</a:t>
            </a:r>
            <a:r>
              <a:rPr lang="en-US" altLang="ko-KR" sz="2400" dirty="0"/>
              <a:t>, </a:t>
            </a:r>
            <a:r>
              <a:rPr lang="ko-KR" altLang="ko-KR" sz="2400" dirty="0"/>
              <a:t>신소재 발견 등에서 새로운 패러다임을 열 것으로 기대할 수 있다</a:t>
            </a:r>
            <a:r>
              <a:rPr lang="en-US" altLang="ko-KR" sz="2400" dirty="0"/>
              <a:t>. </a:t>
            </a:r>
            <a:endParaRPr kumimoji="0" lang="en-US" altLang="ko-KR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3B38DFD-59EB-CBF9-1890-F3F3503D8D09}"/>
              </a:ext>
            </a:extLst>
          </p:cNvPr>
          <p:cNvSpPr/>
          <p:nvPr/>
        </p:nvSpPr>
        <p:spPr>
          <a:xfrm>
            <a:off x="3730401" y="27046327"/>
            <a:ext cx="524771" cy="546127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848DC39-1555-891B-797D-2B19CD7607CC}"/>
              </a:ext>
            </a:extLst>
          </p:cNvPr>
          <p:cNvSpPr/>
          <p:nvPr/>
        </p:nvSpPr>
        <p:spPr>
          <a:xfrm>
            <a:off x="6834207" y="27405441"/>
            <a:ext cx="524771" cy="546127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6BDCC16-251C-B577-E516-D5F61AF15B6C}"/>
              </a:ext>
            </a:extLst>
          </p:cNvPr>
          <p:cNvSpPr/>
          <p:nvPr/>
        </p:nvSpPr>
        <p:spPr>
          <a:xfrm>
            <a:off x="9923283" y="26992454"/>
            <a:ext cx="524771" cy="546127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F6A44E1-EF54-6B3E-2519-00234F8596E1}"/>
              </a:ext>
            </a:extLst>
          </p:cNvPr>
          <p:cNvSpPr/>
          <p:nvPr/>
        </p:nvSpPr>
        <p:spPr>
          <a:xfrm>
            <a:off x="13035743" y="27343009"/>
            <a:ext cx="524771" cy="546127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46957D26-6748-3BA8-ED2B-26ABC742A135}"/>
              </a:ext>
            </a:extLst>
          </p:cNvPr>
          <p:cNvSpPr/>
          <p:nvPr/>
        </p:nvSpPr>
        <p:spPr>
          <a:xfrm rot="1268568">
            <a:off x="5178110" y="28677868"/>
            <a:ext cx="1295075" cy="546127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4B8232-F910-C3B4-A079-0324F7087CF7}"/>
              </a:ext>
            </a:extLst>
          </p:cNvPr>
          <p:cNvSpPr/>
          <p:nvPr/>
        </p:nvSpPr>
        <p:spPr>
          <a:xfrm>
            <a:off x="7629763" y="28401452"/>
            <a:ext cx="1699601" cy="545170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760509F-8A45-89BF-E4A4-9A41D6A7ED24}"/>
              </a:ext>
            </a:extLst>
          </p:cNvPr>
          <p:cNvSpPr/>
          <p:nvPr/>
        </p:nvSpPr>
        <p:spPr>
          <a:xfrm rot="528877">
            <a:off x="10182973" y="28573116"/>
            <a:ext cx="2515460" cy="545170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FAF8E12-3527-3B24-C3D6-035AB6A1321C}"/>
              </a:ext>
            </a:extLst>
          </p:cNvPr>
          <p:cNvSpPr/>
          <p:nvPr/>
        </p:nvSpPr>
        <p:spPr>
          <a:xfrm rot="20046196">
            <a:off x="5688895" y="29580021"/>
            <a:ext cx="1295075" cy="546127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C185EC9A-367C-566B-C9A4-BBE93A6B6EF8}"/>
              </a:ext>
            </a:extLst>
          </p:cNvPr>
          <p:cNvSpPr/>
          <p:nvPr/>
        </p:nvSpPr>
        <p:spPr>
          <a:xfrm>
            <a:off x="8208739" y="29789556"/>
            <a:ext cx="1699601" cy="545170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0EA0FF8D-6CC4-214B-6F01-B7BA24E042FF}"/>
              </a:ext>
            </a:extLst>
          </p:cNvPr>
          <p:cNvSpPr/>
          <p:nvPr/>
        </p:nvSpPr>
        <p:spPr>
          <a:xfrm rot="1268568">
            <a:off x="11457666" y="29562705"/>
            <a:ext cx="1295075" cy="546127"/>
          </a:xfrm>
          <a:prstGeom prst="ellipse">
            <a:avLst/>
          </a:prstGeom>
          <a:solidFill>
            <a:schemeClr val="bg2">
              <a:lumMod val="90000"/>
              <a:alpha val="3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6" name="그림 125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3B8B2CF3-FD05-23E6-7DFA-20B95A705D92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415507" y="22818494"/>
            <a:ext cx="4122193" cy="3242792"/>
          </a:xfrm>
          <a:prstGeom prst="rect">
            <a:avLst/>
          </a:prstGeom>
        </p:spPr>
      </p:pic>
      <p:pic>
        <p:nvPicPr>
          <p:cNvPr id="1024" name="그림 1023" descr="풍선, 예술이(가) 표시된 사진&#10;&#10;자동 생성된 설명">
            <a:extLst>
              <a:ext uri="{FF2B5EF4-FFF2-40B4-BE49-F238E27FC236}">
                <a16:creationId xmlns:a16="http://schemas.microsoft.com/office/drawing/2014/main" id="{10648905-6553-D208-55EB-3A8BD202DCA2}"/>
              </a:ext>
            </a:extLst>
          </p:cNvPr>
          <p:cNvPicPr>
            <a:picLocks noChangeAspect="1"/>
          </p:cNvPicPr>
          <p:nvPr/>
        </p:nvPicPr>
        <p:blipFill>
          <a:blip r:embed="rId49"/>
          <a:srcRect l="19321" t="34756" r="16646" b="32883"/>
          <a:stretch/>
        </p:blipFill>
        <p:spPr>
          <a:xfrm>
            <a:off x="8563343" y="23157171"/>
            <a:ext cx="4868875" cy="2337650"/>
          </a:xfrm>
          <a:prstGeom prst="rect">
            <a:avLst/>
          </a:prstGeom>
        </p:spPr>
      </p:pic>
      <p:sp>
        <p:nvSpPr>
          <p:cNvPr id="1025" name="Text Box 189">
            <a:extLst>
              <a:ext uri="{FF2B5EF4-FFF2-40B4-BE49-F238E27FC236}">
                <a16:creationId xmlns:a16="http://schemas.microsoft.com/office/drawing/2014/main" id="{645D2D77-D435-6CCC-8E54-F70A0DCF0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8946" y="26305772"/>
            <a:ext cx="13324029" cy="3712479"/>
          </a:xfrm>
          <a:prstGeom prst="rect">
            <a:avLst/>
          </a:prstGeom>
          <a:solidFill>
            <a:srgbClr val="F0F9F7"/>
          </a:solidFill>
          <a:ln w="12700">
            <a:noFill/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1">
              <a:lnSpc>
                <a:spcPct val="130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최근 배터리개발</a:t>
            </a:r>
            <a:r>
              <a:rPr lang="en-US" altLang="ko-KR" sz="2400" kern="1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신약개발 등의 신소재 개발분야는 매우 빠르게 발전해 나가고있다</a:t>
            </a:r>
            <a:r>
              <a:rPr lang="en-US" altLang="ko-KR" sz="2400" kern="1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2400" kern="1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이러한 산업의 주된 목표는 새로운 분자를 찾아 그 분자의 특성을 파악하는 것이다</a:t>
            </a:r>
            <a:r>
              <a:rPr lang="en-US" altLang="ko-KR" sz="2400" kern="1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2400" kern="1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  <a:cs typeface="Times New Roman" panose="02020603050405020304" pitchFamily="18" charset="0"/>
              </a:rPr>
              <a:t>그 중 분자의 바닥상태 에너지는 많은 현상들과 연관 있는 중요한</a:t>
            </a:r>
          </a:p>
        </p:txBody>
      </p:sp>
    </p:spTree>
    <p:extLst>
      <p:ext uri="{BB962C8B-B14F-4D97-AF65-F5344CB8AC3E}">
        <p14:creationId xmlns:p14="http://schemas.microsoft.com/office/powerpoint/2010/main" val="18062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971</Words>
  <Application>Microsoft Macintosh PowerPoint</Application>
  <PresentationFormat>사용자 지정</PresentationFormat>
  <Paragraphs>132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Gulim</vt:lpstr>
      <vt:lpstr>NanumGothic</vt:lpstr>
      <vt:lpstr>맑은 고딕</vt:lpstr>
      <vt:lpstr>Aptos</vt:lpstr>
      <vt:lpstr>Aptos Display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최윤호</dc:creator>
  <cp:lastModifiedBy>최윤호</cp:lastModifiedBy>
  <cp:revision>7</cp:revision>
  <dcterms:created xsi:type="dcterms:W3CDTF">2024-10-11T05:15:40Z</dcterms:created>
  <dcterms:modified xsi:type="dcterms:W3CDTF">2024-10-16T11:43:05Z</dcterms:modified>
</cp:coreProperties>
</file>