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336" r:id="rId2"/>
    <p:sldId id="36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D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94704"/>
  </p:normalViewPr>
  <p:slideViewPr>
    <p:cSldViewPr snapToGrid="0">
      <p:cViewPr>
        <p:scale>
          <a:sx n="111" d="100"/>
          <a:sy n="111" d="100"/>
        </p:scale>
        <p:origin x="8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61232-1F2D-7B47-8139-18732B1801C4}" type="datetimeFigureOut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5BB5A-665F-E040-81A4-119ECF343C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2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94639-B603-729E-B657-D015B7780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9B8371-A292-E774-69AB-FCAE8A9E3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7816C-9654-DAAA-8146-B66218A8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FE4D-DE1B-0E4D-9B1E-DC3C72F2B961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A847C-39AA-126F-24E6-F1ED5E33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890A0-B673-7406-EF4F-3CC77647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5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4A68D-6519-E968-2BA1-31AE507F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DEA1E-C46C-0894-4302-AA8416AD4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EC66F-D7FA-2F26-0463-656F3133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89D2-6A9F-3845-AC67-9C9EF504D367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84CF-A117-C33F-5136-2B1B9F3A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995B8-B2BE-E33F-1DCE-C60E3E30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78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00CE75-C62C-4214-33F4-B654E0081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757E3A-6ADA-67E7-FFE9-C51154FBE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62A00-B4E8-AFF1-807F-9A392226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B993-C6FC-F642-B325-5453705C9820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D5127-69DC-4435-E2DC-4EE9C208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221F1-F23C-C9E4-3D7D-6A64DF35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96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3B383-141F-72E0-FC9C-0C64F141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609AA-F63B-11DA-9248-9EF1E21C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D2877-9458-82CD-76F1-C323E98E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A1AD2-353E-1447-A916-B75A4B7D3F46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CF134-7522-15B1-1BE8-12393E03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F7A09-5A97-344E-DF5B-232A3FD9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8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88CF8-0C38-ABD0-C96F-6D52D663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D414AA-D1BD-8A46-E216-D43573BB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1DC3C-1C23-2309-B52D-7D34BBB9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CFAF-8F8E-E045-8B2E-9CCC6094CD7C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C4D88-D3F3-8A12-0EDC-77606FF1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DD606-D1A3-B465-8D5C-4655AB92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39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F8709-5372-26B1-8728-95DA124B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BE348-D266-1C49-0BE5-0E39693D8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1CD57-72D6-622E-D713-27A46F83A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9BE3E-46C6-AC58-627A-A254DE1B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0039-58BA-CD40-BC70-10E593BE5C0B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18B1F-3B1B-9019-BFCF-88E2EF72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1EA814-42C2-42EF-012A-AADA9EC3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979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90A6B-01D6-B65C-3849-0D783530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0FECB9-B95E-B04D-07D0-29DA243A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B40266-06CE-2124-71C9-9382171FC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DE22C1-D468-09F7-98C3-B9969FBD5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64ED8B-8055-9C05-7FAF-B7121223A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4252EF-8260-F91C-5B65-DDB214F0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97C7-BC35-1D44-990A-82CD7629D4D2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8D8186-DE02-6F9A-70F1-78508F7C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4A0977-95C0-DDAC-FC0E-F433423C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36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DE2D7-00CB-C8EA-180D-18D2A3B3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4D3F7-27BF-C5AE-2314-D4F63314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4C7D9-1BD3-3646-BAB4-4E42C58313DF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6901D8-BC4E-A9B1-7DDD-BB977773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2FC01D-649F-19F2-066E-B1A6E11D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476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C64448-4B89-B4F9-4079-C4E39A31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DEAD-F66A-4642-9781-2F4A135630D9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CFB3C-9D91-82B2-E86C-57F36C80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99B9F-B0BE-7E3C-5A44-AB5E31E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03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4992-9FC8-8F94-A5EF-A1A16370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E318B-217D-2F45-844C-D41A6BB0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B0EDE-161C-B3A9-A5A9-3DB11C89D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42A2A-88B4-07D6-CC12-21D02E83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A921-4E33-3B4F-98A8-4EA21AC63105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C39B78-6C23-3131-44F7-717EF2D0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94357-FFC8-4431-AEF4-09701E61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847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72810-673E-B41B-8166-046DB13D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027723-D687-A3A7-AEA7-A6A014289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833D9F-7163-69DF-9FF4-6A71D9CBF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1AF55-1AC2-6D98-DD3D-9DF2E2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94E81-714F-8E45-AE09-90EABAA7D6C6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0C768-F2EC-2315-ACC4-8A774FAD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922FC-38A2-65B6-3FE4-6CEFA5AD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32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AB92F4-BFCC-A203-28E5-C772954C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5DE06-C4BF-547A-1DD5-53FAA85CC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DE4FA-0914-631C-7429-86ACA7D6B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31091-CF32-F143-B524-BF05752F405E}" type="datetime1">
              <a:rPr kumimoji="1" lang="ko-KR" altLang="en-US" smtClean="0"/>
              <a:t>2024. 8. 6.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E469F-2112-708D-5B1B-88A829E0F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5DD0C-8247-948F-D48B-60C29F548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17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79841-68AE-6FFF-D7C9-900124731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15" y="664853"/>
            <a:ext cx="9026722" cy="6215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3600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◼︎ </a:t>
            </a:r>
            <a:r>
              <a:rPr kumimoji="1" lang="en-US" altLang="ko-KR" sz="3600" b="1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Energy Calculation in Quantum Computing</a:t>
            </a:r>
            <a:endParaRPr kumimoji="1" lang="ko-KR" altLang="en-US" sz="3600" dirty="0">
              <a:solidFill>
                <a:srgbClr val="5D5D5D"/>
              </a:solidFill>
              <a:latin typeface="Noto Sans Zawgyi" panose="020B0502040504020204" pitchFamily="34" charset="0"/>
              <a:cs typeface="Noto Sans Zawgyi" panose="020B0502040504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B48F0-5C20-112F-7CE8-D093F6A6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9858" y="6460391"/>
            <a:ext cx="3027405" cy="308918"/>
          </a:xfrm>
        </p:spPr>
        <p:txBody>
          <a:bodyPr>
            <a:normAutofit lnSpcReduction="10000"/>
          </a:bodyPr>
          <a:lstStyle/>
          <a:p>
            <a:r>
              <a:rPr kumimoji="1" lang="ko-KR" altLang="en-US" sz="1600" dirty="0" err="1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김도하</a:t>
            </a:r>
            <a:r>
              <a:rPr kumimoji="1" lang="en-US" altLang="ko-KR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,</a:t>
            </a:r>
            <a:r>
              <a:rPr kumimoji="1" lang="ko-KR" altLang="en-US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 김도연</a:t>
            </a:r>
            <a:r>
              <a:rPr kumimoji="1" lang="en-US" altLang="ko-KR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,</a:t>
            </a:r>
            <a:r>
              <a:rPr kumimoji="1" lang="ko-KR" altLang="en-US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 </a:t>
            </a:r>
            <a:r>
              <a:rPr kumimoji="1" lang="ko-KR" altLang="en-US" sz="1600" dirty="0" err="1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전경배</a:t>
            </a:r>
            <a:r>
              <a:rPr kumimoji="1" lang="en-US" altLang="ko-KR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,</a:t>
            </a:r>
            <a:r>
              <a:rPr kumimoji="1" lang="ko-KR" altLang="en-US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 최윤호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B557C5D-4A03-717E-77B5-10FB9DDA55AF}"/>
              </a:ext>
            </a:extLst>
          </p:cNvPr>
          <p:cNvCxnSpPr>
            <a:cxnSpLocks/>
          </p:cNvCxnSpPr>
          <p:nvPr/>
        </p:nvCxnSpPr>
        <p:spPr>
          <a:xfrm>
            <a:off x="461318" y="580768"/>
            <a:ext cx="11302314" cy="0"/>
          </a:xfrm>
          <a:prstGeom prst="line">
            <a:avLst/>
          </a:prstGeom>
          <a:ln>
            <a:solidFill>
              <a:srgbClr val="5D5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40504DF1-620C-F3DB-C9E5-B218D56DE6E7}"/>
              </a:ext>
            </a:extLst>
          </p:cNvPr>
          <p:cNvCxnSpPr>
            <a:cxnSpLocks/>
          </p:cNvCxnSpPr>
          <p:nvPr/>
        </p:nvCxnSpPr>
        <p:spPr>
          <a:xfrm>
            <a:off x="461318" y="6330780"/>
            <a:ext cx="11500023" cy="0"/>
          </a:xfrm>
          <a:prstGeom prst="line">
            <a:avLst/>
          </a:prstGeom>
          <a:ln w="12700">
            <a:solidFill>
              <a:srgbClr val="5D5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78AF701E-5797-26C8-1682-B880478CE247}"/>
              </a:ext>
            </a:extLst>
          </p:cNvPr>
          <p:cNvSpPr txBox="1">
            <a:spLocks/>
          </p:cNvSpPr>
          <p:nvPr/>
        </p:nvSpPr>
        <p:spPr>
          <a:xfrm>
            <a:off x="-311871" y="266123"/>
            <a:ext cx="4876800" cy="4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6/27</a:t>
            </a:r>
            <a:r>
              <a:rPr kumimoji="1" lang="ko-KR" altLang="en-US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~28</a:t>
            </a:r>
            <a:r>
              <a:rPr kumimoji="1" lang="ko-KR" altLang="en-US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 연구실 </a:t>
            </a:r>
            <a:r>
              <a:rPr kumimoji="1" lang="en-US" altLang="ko-KR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workshop </a:t>
            </a:r>
            <a:r>
              <a:rPr kumimoji="1" lang="ko-KR" altLang="en-US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발표자료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E5B36B1-EB44-F112-DFBB-9AD1FB34FCB4}"/>
              </a:ext>
            </a:extLst>
          </p:cNvPr>
          <p:cNvSpPr txBox="1">
            <a:spLocks/>
          </p:cNvSpPr>
          <p:nvPr/>
        </p:nvSpPr>
        <p:spPr>
          <a:xfrm>
            <a:off x="5912708" y="6460391"/>
            <a:ext cx="597242" cy="308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1/50</a:t>
            </a:r>
            <a:endParaRPr kumimoji="1" lang="ko-KR" altLang="en-US" sz="1600" dirty="0">
              <a:solidFill>
                <a:srgbClr val="5D5D5D"/>
              </a:solidFill>
              <a:latin typeface="Noto Sans Zawgyi" panose="020B0502040504020204" pitchFamily="34" charset="0"/>
              <a:cs typeface="Noto Sans Zawgyi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A842D3-934A-6077-4348-ACC758855C07}"/>
              </a:ext>
            </a:extLst>
          </p:cNvPr>
          <p:cNvSpPr txBox="1"/>
          <p:nvPr/>
        </p:nvSpPr>
        <p:spPr>
          <a:xfrm>
            <a:off x="1045253" y="1766914"/>
            <a:ext cx="1012339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Noto Sans Zawgyi" panose="020B0502040504020204" pitchFamily="34" charset="0"/>
                <a:cs typeface="Noto Sans Zawgyi" panose="020B0502040504020204" pitchFamily="34" charset="0"/>
              </a:rPr>
              <a:t>시스템의 </a:t>
            </a:r>
            <a:r>
              <a:rPr lang="en-US" altLang="ko-KR" sz="2000" dirty="0">
                <a:latin typeface="Noto Sans Zawgyi" panose="020B0502040504020204" pitchFamily="34" charset="0"/>
                <a:cs typeface="Noto Sans Zawgyi" panose="020B0502040504020204" pitchFamily="34" charset="0"/>
              </a:rPr>
              <a:t>Hamiltonian</a:t>
            </a:r>
            <a:r>
              <a:rPr lang="ko-KR" altLang="en-US" sz="2000" dirty="0">
                <a:latin typeface="Noto Sans Zawgyi" panose="020B0502040504020204" pitchFamily="34" charset="0"/>
                <a:cs typeface="Noto Sans Zawgyi" panose="020B0502040504020204" pitchFamily="34" charset="0"/>
              </a:rPr>
              <a:t>은 </a:t>
            </a:r>
            <a:r>
              <a:rPr lang="ko-KR" altLang="en-US" sz="2000" dirty="0" err="1">
                <a:latin typeface="Noto Sans Zawgyi" panose="020B0502040504020204" pitchFamily="34" charset="0"/>
                <a:cs typeface="Noto Sans Zawgyi" panose="020B0502040504020204" pitchFamily="34" charset="0"/>
              </a:rPr>
              <a:t>파울리</a:t>
            </a:r>
            <a:r>
              <a:rPr lang="ko-KR" altLang="en-US" sz="2000" dirty="0">
                <a:latin typeface="Noto Sans Zawgyi" panose="020B0502040504020204" pitchFamily="34" charset="0"/>
                <a:cs typeface="Noto Sans Zawgyi" panose="020B0502040504020204" pitchFamily="34" charset="0"/>
              </a:rPr>
              <a:t> 스트링의 선형결합으로 표현된다</a:t>
            </a:r>
            <a:r>
              <a:rPr lang="en-US" altLang="ko-KR" sz="2000" dirty="0">
                <a:latin typeface="Noto Sans Zawgyi" panose="020B0502040504020204" pitchFamily="34" charset="0"/>
                <a:cs typeface="Noto Sans Zawgyi" panose="020B0502040504020204" pitchFamily="34" charset="0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404BC-E1B8-C53E-28E6-BBAA14240016}"/>
              </a:ext>
            </a:extLst>
          </p:cNvPr>
          <p:cNvSpPr txBox="1"/>
          <p:nvPr/>
        </p:nvSpPr>
        <p:spPr>
          <a:xfrm>
            <a:off x="774766" y="1226643"/>
            <a:ext cx="780420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2000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◼︎ </a:t>
            </a:r>
            <a:r>
              <a:rPr kumimoji="1" lang="en-US" altLang="ko-KR" sz="2400" dirty="0">
                <a:solidFill>
                  <a:srgbClr val="5D5D5D"/>
                </a:solidFill>
                <a:latin typeface="Noto Sans Zawgyi Med" panose="020B0502040504020204" pitchFamily="34" charset="0"/>
                <a:cs typeface="Noto Sans Zawgyi Med" panose="020B0502040504020204" pitchFamily="34" charset="0"/>
              </a:rPr>
              <a:t>Hamiltonian</a:t>
            </a:r>
            <a:endParaRPr lang="en-US" altLang="ko-KR" sz="2000" dirty="0">
              <a:latin typeface="Noto Sans Zawgyi Med" panose="020B0502040504020204" pitchFamily="34" charset="0"/>
              <a:cs typeface="Noto Sans Zawgyi Med" panose="020B05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193185-E61D-45EE-624F-429449C181A3}"/>
                  </a:ext>
                </a:extLst>
              </p:cNvPr>
              <p:cNvSpPr txBox="1"/>
              <p:nvPr/>
            </p:nvSpPr>
            <p:spPr>
              <a:xfrm>
                <a:off x="1057662" y="3374744"/>
                <a:ext cx="10903679" cy="485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앞서 정의한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𝑈𝐶𝐶𝑆𝐷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</a:t>
                </a:r>
                <a:r>
                  <a:rPr lang="ko-KR" altLang="en-US" sz="2000" dirty="0" err="1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를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실제 회로에 구현하기위해</a:t>
                </a: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Noto Sans Zawgyi" panose="020B0502040504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Noto Sans Zawgyi" panose="020B050204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Noto Sans Zawgyi" panose="020B0502040504020204" pitchFamily="34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Noto Sans Zawgyi" panose="020B0502040504020204" pitchFamily="34" charset="0"/>
                          </a:rPr>
                          <m:t>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Noto Sans Zawgyi" panose="020B0502040504020204" pitchFamily="34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</a:t>
                </a:r>
                <a:r>
                  <a:rPr lang="ko-KR" altLang="en-US" sz="2000" dirty="0" err="1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에</a:t>
                </a: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Unitary</a:t>
                </a:r>
                <a:r>
                  <a:rPr lang="ko-KR" altLang="en-US" sz="2000" dirty="0" err="1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를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가하는 형태로 구성한다</a:t>
                </a: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.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193185-E61D-45EE-624F-429449C1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62" y="3374744"/>
                <a:ext cx="10903679" cy="485069"/>
              </a:xfrm>
              <a:prstGeom prst="rect">
                <a:avLst/>
              </a:prstGeom>
              <a:blipFill>
                <a:blip r:embed="rId2"/>
                <a:stretch>
                  <a:fillRect l="-582" r="-233" b="-25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4BA8054-496D-07D7-F8D5-BD1998AD0E8C}"/>
              </a:ext>
            </a:extLst>
          </p:cNvPr>
          <p:cNvSpPr txBox="1"/>
          <p:nvPr/>
        </p:nvSpPr>
        <p:spPr>
          <a:xfrm>
            <a:off x="774766" y="2796331"/>
            <a:ext cx="780420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200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◼︎ </a:t>
            </a:r>
            <a:r>
              <a:rPr kumimoji="1" lang="en-US" altLang="ko-KR" sz="2400">
                <a:solidFill>
                  <a:srgbClr val="5D5D5D"/>
                </a:solidFill>
                <a:latin typeface="Noto Sans Zawgyi Med" panose="020B0502040504020204" pitchFamily="34" charset="0"/>
                <a:cs typeface="Noto Sans Zawgyi Med" panose="020B0502040504020204" pitchFamily="34" charset="0"/>
              </a:rPr>
              <a:t>Ansatz</a:t>
            </a:r>
            <a:endParaRPr lang="en-US" altLang="ko-KR" sz="2000" dirty="0">
              <a:latin typeface="Noto Sans Zawgyi Med" panose="020B0502040504020204" pitchFamily="34" charset="0"/>
              <a:cs typeface="Noto Sans Zawgyi Med" panose="020B05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E5CFB7-67D6-0A0D-5B18-FACD690D7448}"/>
                  </a:ext>
                </a:extLst>
              </p:cNvPr>
              <p:cNvSpPr txBox="1"/>
              <p:nvPr/>
            </p:nvSpPr>
            <p:spPr>
              <a:xfrm>
                <a:off x="3321387" y="3877430"/>
                <a:ext cx="525758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𝑈𝐶𝐶𝑆𝐷</m:t>
                              </m:r>
                            </m:sub>
                          </m:sSub>
                        </m:e>
                      </m:d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𝐻𝐹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𝐻𝐹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E5CFB7-67D6-0A0D-5B18-FACD690D7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387" y="3877430"/>
                <a:ext cx="5257582" cy="400110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121DC0-037D-341C-6ADC-397C4EE57D61}"/>
                  </a:ext>
                </a:extLst>
              </p:cNvPr>
              <p:cNvSpPr txBox="1"/>
              <p:nvPr/>
            </p:nvSpPr>
            <p:spPr>
              <a:xfrm>
                <a:off x="2721934" y="1957754"/>
                <a:ext cx="6347924" cy="966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  <m:t>𝐻</m:t>
                          </m:r>
                        </m:e>
                      </m:acc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  <a:cs typeface="Noto Sans Zawgyi" panose="020B0502040504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i="1" dirty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i="1" dirty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  <m:t>𝒫</m:t>
                              </m:r>
                            </m:e>
                            <m:sub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Noto Sans Zawgyi" panose="020B0502040504020204" pitchFamily="34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  <a:cs typeface="Noto Sans Zawgyi" panose="020B0502040504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  <m:t>𝑋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  <m:t>,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  <m:t>𝑌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  <m:t>,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  <m:t>𝑍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  <m:t>,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  <m:t>⊗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altLang="ko-KR" sz="1800" dirty="0">
                  <a:latin typeface="Noto Sans Zawgyi" panose="020B0502040504020204" pitchFamily="34" charset="0"/>
                  <a:cs typeface="Noto Sans Zawgyi" panose="020B050204050402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121DC0-037D-341C-6ADC-397C4EE57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34" y="1957754"/>
                <a:ext cx="6347924" cy="966162"/>
              </a:xfrm>
              <a:prstGeom prst="rect">
                <a:avLst/>
              </a:prstGeom>
              <a:blipFill>
                <a:blip r:embed="rId4"/>
                <a:stretch>
                  <a:fillRect t="-76623" b="-135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0A3680F4-9C36-2234-EB2F-B0C9A229AC80}"/>
              </a:ext>
            </a:extLst>
          </p:cNvPr>
          <p:cNvSpPr txBox="1"/>
          <p:nvPr/>
        </p:nvSpPr>
        <p:spPr>
          <a:xfrm>
            <a:off x="774766" y="4366019"/>
            <a:ext cx="780420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2000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◼︎ </a:t>
            </a:r>
            <a:r>
              <a:rPr kumimoji="1" lang="en-US" altLang="ko-KR" sz="2400" dirty="0">
                <a:solidFill>
                  <a:srgbClr val="5D5D5D"/>
                </a:solidFill>
                <a:latin typeface="Noto Sans Zawgyi Med" panose="020B0502040504020204" pitchFamily="34" charset="0"/>
                <a:cs typeface="Noto Sans Zawgyi Med" panose="020B0502040504020204" pitchFamily="34" charset="0"/>
              </a:rPr>
              <a:t>Energy</a:t>
            </a:r>
            <a:endParaRPr lang="en-US" altLang="ko-KR" sz="2000" dirty="0">
              <a:latin typeface="Noto Sans Zawgyi Med" panose="020B0502040504020204" pitchFamily="34" charset="0"/>
              <a:cs typeface="Noto Sans Zawgyi Med" panose="020B05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378DEA-E873-40A7-E21C-C230CF978E44}"/>
                  </a:ext>
                </a:extLst>
              </p:cNvPr>
              <p:cNvSpPr txBox="1"/>
              <p:nvPr/>
            </p:nvSpPr>
            <p:spPr>
              <a:xfrm>
                <a:off x="3480050" y="4734260"/>
                <a:ext cx="1694433" cy="408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378DEA-E873-40A7-E21C-C230CF978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050" y="4734260"/>
                <a:ext cx="1694433" cy="408445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3F143A3-068E-483A-5D94-1BDC94CDBDD8}"/>
                  </a:ext>
                </a:extLst>
              </p:cNvPr>
              <p:cNvSpPr txBox="1"/>
              <p:nvPr/>
            </p:nvSpPr>
            <p:spPr>
              <a:xfrm>
                <a:off x="3795950" y="5082357"/>
                <a:ext cx="2550934" cy="408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⟨0|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</m:ctrlPr>
                        </m:acc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  <m:t>𝐻</m:t>
                          </m:r>
                        </m:e>
                      </m:acc>
                      <m:r>
                        <a:rPr lang="en-US" altLang="ko-KR" sz="2000" i="1">
                          <a:latin typeface="Cambria Math" panose="02040503050406030204" pitchFamily="18" charset="0"/>
                          <a:cs typeface="Noto Sans Zawgyi" panose="020B0502040504020204" pitchFamily="34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3F143A3-068E-483A-5D94-1BDC94CDB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50" y="5082357"/>
                <a:ext cx="2550934" cy="408445"/>
              </a:xfrm>
              <a:prstGeom prst="rect">
                <a:avLst/>
              </a:prstGeom>
              <a:blipFill>
                <a:blip r:embed="rId6"/>
                <a:stretch>
                  <a:fillRect t="-3030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5AC4F8-527A-2781-1502-345EE64BC65D}"/>
                  </a:ext>
                </a:extLst>
              </p:cNvPr>
              <p:cNvSpPr txBox="1"/>
              <p:nvPr/>
            </p:nvSpPr>
            <p:spPr>
              <a:xfrm>
                <a:off x="3795950" y="5391218"/>
                <a:ext cx="2550934" cy="839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⟨0|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sSub>
                        <m:sSub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5AC4F8-527A-2781-1502-345EE64BC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50" y="5391218"/>
                <a:ext cx="2550934" cy="839204"/>
              </a:xfrm>
              <a:prstGeom prst="rect">
                <a:avLst/>
              </a:prstGeom>
              <a:blipFill>
                <a:blip r:embed="rId7"/>
                <a:stretch>
                  <a:fillRect l="-24378" t="-125373" r="-22886" b="-174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7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79841-68AE-6FFF-D7C9-900124731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15" y="664853"/>
            <a:ext cx="9026722" cy="6215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3600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◼︎ </a:t>
            </a:r>
            <a:r>
              <a:rPr kumimoji="1" lang="en-US" altLang="ko-KR" sz="3600" b="1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Energy Calculation in Quantum Computing</a:t>
            </a:r>
            <a:endParaRPr kumimoji="1" lang="ko-KR" altLang="en-US" sz="3600" dirty="0">
              <a:solidFill>
                <a:srgbClr val="5D5D5D"/>
              </a:solidFill>
              <a:latin typeface="Noto Sans Zawgyi" panose="020B0502040504020204" pitchFamily="34" charset="0"/>
              <a:cs typeface="Noto Sans Zawgyi" panose="020B0502040504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CB48F0-5C20-112F-7CE8-D093F6A67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9858" y="6460391"/>
            <a:ext cx="3027405" cy="308918"/>
          </a:xfrm>
        </p:spPr>
        <p:txBody>
          <a:bodyPr>
            <a:normAutofit lnSpcReduction="10000"/>
          </a:bodyPr>
          <a:lstStyle/>
          <a:p>
            <a:r>
              <a:rPr kumimoji="1" lang="ko-KR" altLang="en-US" sz="1600" dirty="0" err="1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김도하</a:t>
            </a:r>
            <a:r>
              <a:rPr kumimoji="1" lang="en-US" altLang="ko-KR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,</a:t>
            </a:r>
            <a:r>
              <a:rPr kumimoji="1" lang="ko-KR" altLang="en-US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 김도연</a:t>
            </a:r>
            <a:r>
              <a:rPr kumimoji="1" lang="en-US" altLang="ko-KR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,</a:t>
            </a:r>
            <a:r>
              <a:rPr kumimoji="1" lang="ko-KR" altLang="en-US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 </a:t>
            </a:r>
            <a:r>
              <a:rPr kumimoji="1" lang="ko-KR" altLang="en-US" sz="1600" dirty="0" err="1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전경배</a:t>
            </a:r>
            <a:r>
              <a:rPr kumimoji="1" lang="en-US" altLang="ko-KR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,</a:t>
            </a:r>
            <a:r>
              <a:rPr kumimoji="1" lang="ko-KR" altLang="en-US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 최윤호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B557C5D-4A03-717E-77B5-10FB9DDA55AF}"/>
              </a:ext>
            </a:extLst>
          </p:cNvPr>
          <p:cNvCxnSpPr>
            <a:cxnSpLocks/>
          </p:cNvCxnSpPr>
          <p:nvPr/>
        </p:nvCxnSpPr>
        <p:spPr>
          <a:xfrm>
            <a:off x="461318" y="580768"/>
            <a:ext cx="11302314" cy="0"/>
          </a:xfrm>
          <a:prstGeom prst="line">
            <a:avLst/>
          </a:prstGeom>
          <a:ln>
            <a:solidFill>
              <a:srgbClr val="5D5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40504DF1-620C-F3DB-C9E5-B218D56DE6E7}"/>
              </a:ext>
            </a:extLst>
          </p:cNvPr>
          <p:cNvCxnSpPr>
            <a:cxnSpLocks/>
          </p:cNvCxnSpPr>
          <p:nvPr/>
        </p:nvCxnSpPr>
        <p:spPr>
          <a:xfrm>
            <a:off x="461318" y="6330780"/>
            <a:ext cx="11500023" cy="0"/>
          </a:xfrm>
          <a:prstGeom prst="line">
            <a:avLst/>
          </a:prstGeom>
          <a:ln w="12700">
            <a:solidFill>
              <a:srgbClr val="5D5D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부제목 2">
            <a:extLst>
              <a:ext uri="{FF2B5EF4-FFF2-40B4-BE49-F238E27FC236}">
                <a16:creationId xmlns:a16="http://schemas.microsoft.com/office/drawing/2014/main" id="{78AF701E-5797-26C8-1682-B880478CE247}"/>
              </a:ext>
            </a:extLst>
          </p:cNvPr>
          <p:cNvSpPr txBox="1">
            <a:spLocks/>
          </p:cNvSpPr>
          <p:nvPr/>
        </p:nvSpPr>
        <p:spPr>
          <a:xfrm>
            <a:off x="-311871" y="266123"/>
            <a:ext cx="4876800" cy="4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6/27</a:t>
            </a:r>
            <a:r>
              <a:rPr kumimoji="1" lang="ko-KR" altLang="en-US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 </a:t>
            </a:r>
            <a:r>
              <a:rPr kumimoji="1" lang="en-US" altLang="ko-KR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~28</a:t>
            </a:r>
            <a:r>
              <a:rPr kumimoji="1" lang="ko-KR" altLang="en-US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 연구실 </a:t>
            </a:r>
            <a:r>
              <a:rPr kumimoji="1" lang="en-US" altLang="ko-KR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workshop </a:t>
            </a:r>
            <a:r>
              <a:rPr kumimoji="1" lang="ko-KR" altLang="en-US" sz="1600" dirty="0">
                <a:solidFill>
                  <a:schemeClr val="bg2">
                    <a:lumMod val="90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발표자료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E5B36B1-EB44-F112-DFBB-9AD1FB34FCB4}"/>
              </a:ext>
            </a:extLst>
          </p:cNvPr>
          <p:cNvSpPr txBox="1">
            <a:spLocks/>
          </p:cNvSpPr>
          <p:nvPr/>
        </p:nvSpPr>
        <p:spPr>
          <a:xfrm>
            <a:off x="5912708" y="6460391"/>
            <a:ext cx="597242" cy="3089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600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1/50</a:t>
            </a:r>
            <a:endParaRPr kumimoji="1" lang="ko-KR" altLang="en-US" sz="1600" dirty="0">
              <a:solidFill>
                <a:srgbClr val="5D5D5D"/>
              </a:solidFill>
              <a:latin typeface="Noto Sans Zawgyi" panose="020B0502040504020204" pitchFamily="34" charset="0"/>
              <a:cs typeface="Noto Sans Zawgyi" panose="020B050204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404BC-E1B8-C53E-28E6-BBAA14240016}"/>
              </a:ext>
            </a:extLst>
          </p:cNvPr>
          <p:cNvSpPr txBox="1"/>
          <p:nvPr/>
        </p:nvSpPr>
        <p:spPr>
          <a:xfrm>
            <a:off x="774766" y="1226643"/>
            <a:ext cx="780420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2000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◼︎ </a:t>
            </a:r>
            <a:r>
              <a:rPr kumimoji="1" lang="en-US" altLang="ko-KR" sz="2400" dirty="0" err="1">
                <a:solidFill>
                  <a:srgbClr val="5D5D5D"/>
                </a:solidFill>
                <a:latin typeface="Noto Sans Zawgyi Med" panose="020B0502040504020204" pitchFamily="34" charset="0"/>
                <a:cs typeface="Noto Sans Zawgyi Med" panose="020B0502040504020204" pitchFamily="34" charset="0"/>
              </a:rPr>
              <a:t>Mesurement</a:t>
            </a:r>
            <a:endParaRPr lang="en-US" altLang="ko-KR" sz="2000" dirty="0">
              <a:latin typeface="Noto Sans Zawgyi Med" panose="020B0502040504020204" pitchFamily="34" charset="0"/>
              <a:cs typeface="Noto Sans Zawgyi Med" panose="020B05020405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378DEA-E873-40A7-E21C-C230CF978E44}"/>
                  </a:ext>
                </a:extLst>
              </p:cNvPr>
              <p:cNvSpPr txBox="1"/>
              <p:nvPr/>
            </p:nvSpPr>
            <p:spPr>
              <a:xfrm>
                <a:off x="1268644" y="1725085"/>
                <a:ext cx="3916814" cy="1146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i="1" dirty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2000" i="1" dirty="0">
                                  <a:latin typeface="Cambria Math" panose="02040503050406030204" pitchFamily="18" charset="0"/>
                                  <a:cs typeface="Noto Sans Zawgyi" panose="020B0502040504020204" pitchFamily="34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⟨0|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sSub>
                        <m:sSubPr>
                          <m:ctrlPr>
                            <a:rPr lang="en-US" altLang="ko-KR" sz="2000" i="1" dirty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  <m:t>𝒫</m:t>
                          </m:r>
                        </m:e>
                        <m:sub>
                          <m:r>
                            <a:rPr lang="en-US" altLang="ko-KR" sz="2000" i="1" dirty="0">
                              <a:latin typeface="Cambria Math" panose="02040503050406030204" pitchFamily="18" charset="0"/>
                              <a:cs typeface="Noto Sans Zawgyi" panose="020B050204050402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  <a:p>
                <a:pPr/>
                <a:endParaRPr lang="en-US" altLang="ko-KR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378DEA-E873-40A7-E21C-C230CF978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44" y="1725085"/>
                <a:ext cx="3916814" cy="1146981"/>
              </a:xfrm>
              <a:prstGeom prst="rect">
                <a:avLst/>
              </a:prstGeom>
              <a:blipFill>
                <a:blip r:embed="rId2"/>
                <a:stretch>
                  <a:fillRect l="-3871" t="-90217" b="-10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D3228-7F81-16EC-24B1-6DC4E3993D1C}"/>
                  </a:ext>
                </a:extLst>
              </p:cNvPr>
              <p:cNvSpPr txBox="1"/>
              <p:nvPr/>
            </p:nvSpPr>
            <p:spPr>
              <a:xfrm>
                <a:off x="1517264" y="2631893"/>
                <a:ext cx="10579999" cy="330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1)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ko-KR" altLang="en-US" sz="2000" dirty="0" err="1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를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준비하여</a:t>
                </a: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Noto Sans Zawgyi" panose="020B0502040504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Noto Sans Zawgyi" panose="020B0502040504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Noto Sans Zawgyi" panose="020B0502040504020204" pitchFamily="34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cs typeface="Noto Sans Zawgyi" panose="020B0502040504020204" pitchFamily="34" charset="0"/>
                          </a:rPr>
                          <m:t>⊗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cs typeface="Noto Sans Zawgyi" panose="020B0502040504020204" pitchFamily="34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</a:t>
                </a:r>
                <a:r>
                  <a:rPr lang="ko-KR" altLang="en-US" sz="2000" dirty="0" err="1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에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가하여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𝑈𝐶𝐶𝑆𝐷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</a:t>
                </a:r>
                <a:r>
                  <a:rPr lang="ko-KR" altLang="en-US" sz="2000" dirty="0" err="1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를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회로에 </a:t>
                </a: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Encoding 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한다</a:t>
                </a: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endParaRPr lang="en-US" altLang="ko-KR" sz="2000" dirty="0">
                  <a:latin typeface="Noto Sans Zawgyi" panose="020B0502040504020204" pitchFamily="34" charset="0"/>
                  <a:cs typeface="Noto Sans Zawgyi" panose="020B0502040504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cs typeface="Noto Sans Zawgyi" panose="020B0502040504020204" pitchFamily="34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cs typeface="Noto Sans Zawgyi" panose="020B0502040504020204" pitchFamily="34" charset="0"/>
                          </a:rPr>
                          <m:t>𝒫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  <a:cs typeface="Noto Sans Zawgyi" panose="020B050204050402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sz="2000" dirty="0" err="1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에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해당하는 </a:t>
                </a: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basis </a:t>
                </a:r>
                <a:r>
                  <a:rPr lang="ko-KR" altLang="en-US" sz="2000" dirty="0" err="1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를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통해 상태를 측정하여 </a:t>
                </a:r>
                <a:r>
                  <a:rPr lang="ko-KR" altLang="en-US" sz="2000" dirty="0" err="1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기댓값을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얻는다</a:t>
                </a: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.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	ex)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cs typeface="Noto Sans Zawgyi" panose="020B0502040504020204" pitchFamily="34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cs typeface="Noto Sans Zawgyi" panose="020B0502040504020204" pitchFamily="34" charset="0"/>
                          </a:rPr>
                          <m:t>𝒫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  <a:cs typeface="Noto Sans Zawgyi" panose="020B050204050402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=XXZZ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		-&gt;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의 </a:t>
                </a: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0,1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번 </a:t>
                </a:r>
                <a:r>
                  <a:rPr lang="ko-KR" altLang="en-US" sz="2000" dirty="0" err="1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큐비트</a:t>
                </a: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: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</a:t>
                </a: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Z-basis measurement,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			         2,3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번 </a:t>
                </a:r>
                <a:r>
                  <a:rPr lang="ko-KR" altLang="en-US" sz="2000" dirty="0" err="1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큐비트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</a:t>
                </a: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: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</a:t>
                </a: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X-basis measurement</a:t>
                </a:r>
              </a:p>
              <a:p>
                <a:pPr>
                  <a:lnSpc>
                    <a:spcPct val="130000"/>
                  </a:lnSpc>
                </a:pPr>
                <a:endParaRPr lang="en-US" altLang="ko-KR" sz="2000" dirty="0">
                  <a:latin typeface="Noto Sans Zawgyi" panose="020B0502040504020204" pitchFamily="34" charset="0"/>
                  <a:cs typeface="Noto Sans Zawgyi" panose="020B0502040504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3) 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그렇게 구한 </a:t>
                </a:r>
                <a:r>
                  <a:rPr lang="ko-KR" altLang="en-US" sz="2000" dirty="0" err="1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기댓값과</a:t>
                </a:r>
                <a:r>
                  <a:rPr lang="ko-KR" altLang="en-US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 그에 대응되는 가중치를 곱하여 모두 더하여 계산결과를 얻는다</a:t>
                </a:r>
                <a:r>
                  <a:rPr lang="en-US" altLang="ko-KR" sz="2000" dirty="0">
                    <a:latin typeface="Noto Sans Zawgyi" panose="020B0502040504020204" pitchFamily="34" charset="0"/>
                    <a:cs typeface="Noto Sans Zawgyi" panose="020B0502040504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D3228-7F81-16EC-24B1-6DC4E3993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264" y="2631893"/>
                <a:ext cx="10579999" cy="3309880"/>
              </a:xfrm>
              <a:prstGeom prst="rect">
                <a:avLst/>
              </a:prstGeom>
              <a:blipFill>
                <a:blip r:embed="rId3"/>
                <a:stretch>
                  <a:fillRect l="-600" b="-19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0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8666</TotalTime>
  <Words>196</Words>
  <Application>Microsoft Macintosh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Cambria Math</vt:lpstr>
      <vt:lpstr>Noto Sans Zawgyi</vt:lpstr>
      <vt:lpstr>Noto Sans Zawgyi Med</vt:lpstr>
      <vt:lpstr>Office 테마</vt:lpstr>
      <vt:lpstr>◼︎ Energy Calculation in Quantum Computing</vt:lpstr>
      <vt:lpstr>◼︎ Energy Calculation in Quantum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최윤호</dc:creator>
  <cp:lastModifiedBy>최윤호</cp:lastModifiedBy>
  <cp:revision>28</cp:revision>
  <dcterms:created xsi:type="dcterms:W3CDTF">2024-06-25T08:47:49Z</dcterms:created>
  <dcterms:modified xsi:type="dcterms:W3CDTF">2024-08-06T10:13:33Z</dcterms:modified>
</cp:coreProperties>
</file>