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79" r:id="rId3"/>
    <p:sldId id="280"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95" r:id="rId21"/>
    <p:sldId id="272" r:id="rId22"/>
    <p:sldId id="273" r:id="rId23"/>
    <p:sldId id="281" r:id="rId24"/>
    <p:sldId id="282" r:id="rId25"/>
    <p:sldId id="283" r:id="rId26"/>
    <p:sldId id="284" r:id="rId27"/>
    <p:sldId id="287" r:id="rId28"/>
    <p:sldId id="286" r:id="rId29"/>
    <p:sldId id="288" r:id="rId30"/>
    <p:sldId id="294" r:id="rId31"/>
    <p:sldId id="292" r:id="rId32"/>
    <p:sldId id="293" r:id="rId33"/>
    <p:sldId id="289" r:id="rId34"/>
    <p:sldId id="276" r:id="rId35"/>
    <p:sldId id="277" r:id="rId36"/>
    <p:sldId id="278" r:id="rId37"/>
    <p:sldId id="290"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709C2-03E2-459C-BDB8-AE85D7402889}" type="datetimeFigureOut">
              <a:rPr lang="zh-CN" altLang="en-US" smtClean="0"/>
              <a:t>2017/6/23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14CE3-EA94-4044-B59E-402E254F9EAF}" type="slidenum">
              <a:rPr lang="zh-CN" altLang="en-US" smtClean="0"/>
              <a:t>‹#›</a:t>
            </a:fld>
            <a:endParaRPr lang="zh-CN" altLang="en-US"/>
          </a:p>
        </p:txBody>
      </p:sp>
    </p:spTree>
    <p:extLst>
      <p:ext uri="{BB962C8B-B14F-4D97-AF65-F5344CB8AC3E}">
        <p14:creationId xmlns:p14="http://schemas.microsoft.com/office/powerpoint/2010/main" val="312095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873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300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85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978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303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54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9112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8874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4905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932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0498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1177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84765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0654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1481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0063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98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12218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0695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999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775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862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42043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4225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9893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2912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849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数据结构部分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128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094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7135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568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CC3C44-15A9-42C6-A6A4-586BEBDA838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0641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90264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165027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344787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597626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85186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38213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16993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23250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933193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773632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515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36455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932396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800762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2488457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359043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3175" cmpd="sng">
                  <a:noFill/>
                </a:ln>
                <a:solidFill>
                  <a:srgbClr val="A53010"/>
                </a:solidFill>
                <a:effectLst/>
                <a:uLnTx/>
                <a:uFillTx/>
                <a:latin typeface="Arial"/>
                <a:ea typeface="+mn-ea"/>
                <a:cs typeface="+mn-cs"/>
              </a:rPr>
              <a:t>”</a:t>
            </a:r>
          </a:p>
        </p:txBody>
      </p:sp>
    </p:spTree>
    <p:extLst>
      <p:ext uri="{BB962C8B-B14F-4D97-AF65-F5344CB8AC3E}">
        <p14:creationId xmlns:p14="http://schemas.microsoft.com/office/powerpoint/2010/main" val="1219395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41999483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22319235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3106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156242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40652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6820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6528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84440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6302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9E42C8-D7DD-4B53-BB09-8F2F978B5C00}"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49163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42C8-D7DD-4B53-BB09-8F2F978B5C00}" type="datetimeFigureOut">
              <a:rPr lang="zh-CN" altLang="en-US" smtClean="0"/>
              <a:t>2017/6/23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092B-8AA0-4486-8FBB-F2F86699A069}" type="slidenum">
              <a:rPr lang="zh-CN" altLang="en-US" smtClean="0"/>
              <a:t>‹#›</a:t>
            </a:fld>
            <a:endParaRPr lang="zh-CN" altLang="en-US"/>
          </a:p>
        </p:txBody>
      </p:sp>
    </p:spTree>
    <p:extLst>
      <p:ext uri="{BB962C8B-B14F-4D97-AF65-F5344CB8AC3E}">
        <p14:creationId xmlns:p14="http://schemas.microsoft.com/office/powerpoint/2010/main" val="28121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10A6A3A-5452-40C4-91E0-E2F3EE3444B3}"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2017/6/23</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ea typeface="幼圆" panose="02010509060101010101" pitchFamily="49" charset="-122"/>
              <a:cs typeface="+mn-cs"/>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C5717F-5FD7-4A03-9810-2470324141D7}"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809980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www.cnblogs.com/bjdxy/archive/2012/12/04/2802164.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python.jobbole.com/82494/"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zh-google-styleguide.readthedocs.io/en/latest/google-python-styleguide/python_style_rules/"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hyperlink" Target="http://www.cnblogs.com/wangcp-2014/p/4608265.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89213" y="1222132"/>
            <a:ext cx="8915399" cy="3555250"/>
          </a:xfrm>
        </p:spPr>
        <p:txBody>
          <a:bodyPr>
            <a:normAutofit/>
          </a:bodyPr>
          <a:lstStyle/>
          <a:p>
            <a:r>
              <a:rPr lang="en-US" altLang="zh-CN" dirty="0" smtClean="0"/>
              <a:t>Python</a:t>
            </a:r>
            <a:r>
              <a:rPr lang="zh-CN" altLang="en-US" dirty="0" smtClean="0"/>
              <a:t>设计</a:t>
            </a:r>
            <a:r>
              <a:rPr lang="zh-CN" altLang="en-US" dirty="0" smtClean="0"/>
              <a:t>基础</a:t>
            </a: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endParaRPr lang="zh-CN" altLang="en-US" dirty="0"/>
          </a:p>
        </p:txBody>
      </p:sp>
      <p:sp>
        <p:nvSpPr>
          <p:cNvPr id="3" name="副标题 2"/>
          <p:cNvSpPr>
            <a:spLocks noGrp="1"/>
          </p:cNvSpPr>
          <p:nvPr>
            <p:ph type="subTitle" idx="1"/>
          </p:nvPr>
        </p:nvSpPr>
        <p:spPr/>
        <p:txBody>
          <a:bodyPr>
            <a:normAutofit lnSpcReduction="10000"/>
          </a:bodyPr>
          <a:lstStyle/>
          <a:p>
            <a:pPr algn="r"/>
            <a:r>
              <a:rPr lang="zh-CN" altLang="en-US" dirty="0" smtClean="0"/>
              <a:t>电子工程系</a:t>
            </a:r>
            <a:endParaRPr lang="en-US" altLang="zh-CN" dirty="0" smtClean="0"/>
          </a:p>
          <a:p>
            <a:pPr algn="r"/>
            <a:r>
              <a:rPr lang="zh-CN" altLang="en-US" dirty="0" smtClean="0"/>
              <a:t>朱海</a:t>
            </a:r>
            <a:r>
              <a:rPr lang="zh-CN" altLang="en-US" dirty="0" smtClean="0"/>
              <a:t>东</a:t>
            </a:r>
            <a:endParaRPr lang="en-US" altLang="zh-CN" dirty="0" smtClean="0"/>
          </a:p>
          <a:p>
            <a:pPr algn="r"/>
            <a:r>
              <a:rPr lang="en-US" altLang="zh-CN" dirty="0" smtClean="0"/>
              <a:t>zhuhd15@mails.tsinghua.edu.cn</a:t>
            </a:r>
            <a:endParaRPr lang="zh-CN" altLang="en-US" dirty="0"/>
          </a:p>
        </p:txBody>
      </p:sp>
    </p:spTree>
    <p:extLst>
      <p:ext uri="{BB962C8B-B14F-4D97-AF65-F5344CB8AC3E}">
        <p14:creationId xmlns:p14="http://schemas.microsoft.com/office/powerpoint/2010/main" val="532890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函数的返回值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return &lt;expr&gt;</a:t>
            </a:r>
          </a:p>
          <a:p>
            <a:endParaRPr lang="en-US" altLang="zh-CN" dirty="0"/>
          </a:p>
          <a:p>
            <a:r>
              <a:rPr lang="zh-CN" altLang="en-US" dirty="0" smtClean="0"/>
              <a:t>使用</a:t>
            </a:r>
            <a:r>
              <a:rPr lang="en-US" altLang="zh-CN" dirty="0" smtClean="0"/>
              <a:t>return</a:t>
            </a:r>
            <a:r>
              <a:rPr lang="zh-CN" altLang="en-US" dirty="0" smtClean="0"/>
              <a:t>返回一个值</a:t>
            </a:r>
            <a:endParaRPr lang="en-US" altLang="zh-CN" dirty="0" smtClean="0"/>
          </a:p>
          <a:p>
            <a:endParaRPr lang="en-US" altLang="zh-CN" dirty="0"/>
          </a:p>
          <a:p>
            <a:r>
              <a:rPr lang="zh-CN" altLang="en-US" dirty="0" smtClean="0"/>
              <a:t>返回可以是任意的数据类型与结构</a:t>
            </a:r>
            <a:endParaRPr lang="en-US" altLang="zh-CN" dirty="0" smtClean="0"/>
          </a:p>
          <a:p>
            <a:endParaRPr lang="en-US" altLang="zh-CN" dirty="0" smtClean="0"/>
          </a:p>
          <a:p>
            <a:r>
              <a:rPr lang="zh-CN" altLang="en-US" dirty="0" smtClean="0"/>
              <a:t>返回值中如果夹有逗号，返回为元组型</a:t>
            </a:r>
            <a:endParaRPr lang="en-US" altLang="zh-CN" dirty="0"/>
          </a:p>
          <a:p>
            <a:endParaRPr lang="en-US" altLang="zh-CN" dirty="0"/>
          </a:p>
          <a:p>
            <a:r>
              <a:rPr lang="zh-CN" altLang="en-US" dirty="0" smtClean="0"/>
              <a:t>如果在函数结束后没有遇到</a:t>
            </a:r>
            <a:r>
              <a:rPr lang="en-US" altLang="zh-CN" dirty="0" smtClean="0"/>
              <a:t>return</a:t>
            </a:r>
            <a:r>
              <a:rPr lang="zh-CN" altLang="en-US" dirty="0" smtClean="0"/>
              <a:t>语句，返回值为</a:t>
            </a:r>
            <a:r>
              <a:rPr lang="en-US" altLang="zh-CN" dirty="0" err="1" smtClean="0"/>
              <a:t>NoneType</a:t>
            </a:r>
            <a:r>
              <a:rPr lang="zh-CN" altLang="en-US" dirty="0" smtClean="0"/>
              <a:t>型的</a:t>
            </a:r>
            <a:r>
              <a:rPr lang="en-US" altLang="zh-CN" dirty="0" smtClean="0"/>
              <a:t>None</a:t>
            </a:r>
          </a:p>
        </p:txBody>
      </p:sp>
    </p:spTree>
    <p:extLst>
      <p:ext uri="{BB962C8B-B14F-4D97-AF65-F5344CB8AC3E}">
        <p14:creationId xmlns:p14="http://schemas.microsoft.com/office/powerpoint/2010/main" val="3477242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——lambda</a:t>
            </a:r>
            <a:r>
              <a:rPr lang="zh-CN" altLang="en-US" dirty="0" smtClean="0"/>
              <a:t>函数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f=lambda  x:x+1</a:t>
            </a:r>
          </a:p>
          <a:p>
            <a:endParaRPr lang="en-US" altLang="zh-CN" dirty="0"/>
          </a:p>
          <a:p>
            <a:r>
              <a:rPr lang="en-US" altLang="zh-CN" dirty="0" err="1"/>
              <a:t>def</a:t>
            </a:r>
            <a:r>
              <a:rPr lang="en-US" altLang="zh-CN" dirty="0"/>
              <a:t> f(x):</a:t>
            </a:r>
          </a:p>
          <a:p>
            <a:pPr marL="0" indent="0">
              <a:buNone/>
            </a:pPr>
            <a:r>
              <a:rPr lang="en-US" altLang="zh-CN" dirty="0"/>
              <a:t>		return x+1</a:t>
            </a:r>
          </a:p>
          <a:p>
            <a:endParaRPr lang="en-US" altLang="zh-CN" dirty="0" smtClean="0"/>
          </a:p>
          <a:p>
            <a:pPr marL="0" indent="0">
              <a:buNone/>
            </a:pPr>
            <a:r>
              <a:rPr lang="zh-CN" altLang="en-US" dirty="0" smtClean="0"/>
              <a:t>可以用于简单的函数的构造</a:t>
            </a:r>
            <a:endParaRPr lang="en-US" altLang="zh-CN" dirty="0" smtClean="0"/>
          </a:p>
          <a:p>
            <a:pPr marL="0" indent="0">
              <a:buNone/>
            </a:pPr>
            <a:endParaRPr lang="en-US" altLang="zh-CN" dirty="0"/>
          </a:p>
          <a:p>
            <a:pPr marL="0" indent="0">
              <a:buNone/>
            </a:pPr>
            <a:r>
              <a:rPr lang="en-US" altLang="zh-CN" dirty="0" smtClean="0"/>
              <a:t>b=list(map(lambda x:x+1, a)		#b=[x+1 for x in a]</a:t>
            </a:r>
          </a:p>
          <a:p>
            <a:pPr marL="0" indent="0">
              <a:buNone/>
            </a:pPr>
            <a:endParaRPr lang="en-US" altLang="zh-CN" dirty="0"/>
          </a:p>
          <a:p>
            <a:pPr marL="0" indent="0">
              <a:buNone/>
            </a:pPr>
            <a:r>
              <a:rPr lang="en-US" altLang="zh-CN" dirty="0" smtClean="0"/>
              <a:t>map(&lt;function&gt;,&lt;</a:t>
            </a:r>
            <a:r>
              <a:rPr lang="en-US" altLang="zh-CN" dirty="0" err="1" smtClean="0"/>
              <a:t>iterable</a:t>
            </a:r>
            <a:r>
              <a:rPr lang="en-US" altLang="zh-CN" dirty="0" smtClean="0"/>
              <a:t>&gt;)		#</a:t>
            </a:r>
            <a:r>
              <a:rPr lang="en-US" altLang="zh-CN" dirty="0" err="1" smtClean="0"/>
              <a:t>funct</a:t>
            </a:r>
            <a:r>
              <a:rPr lang="en-US" altLang="zh-CN" dirty="0" smtClean="0"/>
              <a:t> map</a:t>
            </a:r>
            <a:endParaRPr lang="en-US" altLang="zh-CN" dirty="0"/>
          </a:p>
          <a:p>
            <a:pPr marL="0" indent="0">
              <a:buNone/>
            </a:pPr>
            <a:endParaRPr lang="en-US" altLang="zh-CN" dirty="0" smtClean="0"/>
          </a:p>
        </p:txBody>
      </p:sp>
    </p:spTree>
    <p:extLst>
      <p:ext uri="{BB962C8B-B14F-4D97-AF65-F5344CB8AC3E}">
        <p14:creationId xmlns:p14="http://schemas.microsoft.com/office/powerpoint/2010/main" val="397486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endParaRPr lang="en-US" altLang="zh-CN" dirty="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value):				#</a:t>
            </a:r>
            <a:r>
              <a:rPr lang="zh-CN" altLang="en-US" dirty="0" smtClean="0"/>
              <a:t>构造函数  </a:t>
            </a:r>
            <a:r>
              <a:rPr lang="en-US" altLang="zh-CN" dirty="0" smtClean="0"/>
              <a:t>self</a:t>
            </a:r>
            <a:r>
              <a:rPr lang="zh-CN" altLang="en-US" dirty="0" smtClean="0"/>
              <a:t>类似与</a:t>
            </a:r>
            <a:r>
              <a:rPr lang="en-US" altLang="zh-CN" dirty="0" smtClean="0"/>
              <a:t>*this</a:t>
            </a:r>
          </a:p>
          <a:p>
            <a:pPr marL="0" indent="0">
              <a:buNone/>
            </a:pPr>
            <a:r>
              <a:rPr lang="en-US" altLang="zh-CN" dirty="0"/>
              <a:t>	</a:t>
            </a:r>
            <a:r>
              <a:rPr lang="en-US" altLang="zh-CN" dirty="0" smtClean="0"/>
              <a:t>		</a:t>
            </a:r>
            <a:r>
              <a:rPr lang="en-US" altLang="zh-CN" dirty="0" err="1" smtClean="0"/>
              <a:t>self.a</a:t>
            </a:r>
            <a:r>
              <a:rPr lang="en-US" altLang="zh-CN" dirty="0" smtClean="0"/>
              <a:t> = </a:t>
            </a:r>
            <a:r>
              <a:rPr lang="en-US" altLang="zh-CN" dirty="0"/>
              <a:t>value </a:t>
            </a:r>
            <a:r>
              <a:rPr lang="en-US" altLang="zh-CN" dirty="0" smtClean="0"/>
              <a:t>					#</a:t>
            </a:r>
            <a:r>
              <a:rPr lang="en-US" altLang="zh-CN" dirty="0" err="1" smtClean="0"/>
              <a:t>self.a</a:t>
            </a:r>
            <a:r>
              <a:rPr lang="zh-CN" altLang="en-US" dirty="0" smtClean="0"/>
              <a:t>成员变量</a:t>
            </a:r>
            <a:r>
              <a:rPr lang="en-US" altLang="zh-CN" dirty="0" smtClean="0"/>
              <a:t>	</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def</a:t>
            </a:r>
            <a:r>
              <a:rPr lang="en-US" altLang="zh-CN" dirty="0" smtClean="0"/>
              <a:t> adder(self):						#</a:t>
            </a:r>
            <a:r>
              <a:rPr lang="zh-CN" altLang="en-US" dirty="0" smtClean="0"/>
              <a:t>成员函数</a:t>
            </a:r>
            <a:endParaRPr lang="en-US" altLang="zh-CN" dirty="0" smtClean="0"/>
          </a:p>
          <a:p>
            <a:pPr marL="0" indent="0">
              <a:buNone/>
            </a:pPr>
            <a:r>
              <a:rPr lang="en-US" altLang="zh-CN" dirty="0"/>
              <a:t>	</a:t>
            </a:r>
            <a:r>
              <a:rPr lang="en-US" altLang="zh-CN" dirty="0" smtClean="0"/>
              <a:t>		return self.a+1</a:t>
            </a:r>
          </a:p>
        </p:txBody>
      </p:sp>
    </p:spTree>
    <p:extLst>
      <p:ext uri="{BB962C8B-B14F-4D97-AF65-F5344CB8AC3E}">
        <p14:creationId xmlns:p14="http://schemas.microsoft.com/office/powerpoint/2010/main" val="376026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r>
              <a:rPr lang="en-US" altLang="zh-CN" dirty="0" smtClean="0"/>
              <a:t>		</a:t>
            </a:r>
            <a:r>
              <a:rPr lang="en-US" altLang="zh-CN" dirty="0" err="1" smtClean="0"/>
              <a:t>add_value</a:t>
            </a:r>
            <a:r>
              <a:rPr lang="en-US" altLang="zh-CN" dirty="0" smtClean="0"/>
              <a:t>=1						#</a:t>
            </a:r>
            <a:r>
              <a:rPr lang="zh-CN" altLang="en-US" dirty="0" smtClean="0"/>
              <a:t>另一种成员变量声明方法</a:t>
            </a:r>
            <a:r>
              <a:rPr lang="en-US" altLang="zh-CN" dirty="0" smtClean="0"/>
              <a:t>		</a:t>
            </a:r>
          </a:p>
          <a:p>
            <a:pPr marL="0" indent="0">
              <a:buNone/>
            </a:pPr>
            <a:endParaRPr lang="en-US" altLang="zh-CN" dirty="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value):				#</a:t>
            </a:r>
            <a:r>
              <a:rPr lang="zh-CN" altLang="en-US" dirty="0" smtClean="0"/>
              <a:t>构造函数  </a:t>
            </a:r>
            <a:r>
              <a:rPr lang="en-US" altLang="zh-CN" dirty="0" smtClean="0"/>
              <a:t>self</a:t>
            </a:r>
            <a:r>
              <a:rPr lang="zh-CN" altLang="en-US" dirty="0" smtClean="0"/>
              <a:t>类似与</a:t>
            </a:r>
            <a:r>
              <a:rPr lang="en-US" altLang="zh-CN" dirty="0" smtClean="0"/>
              <a:t>*this</a:t>
            </a:r>
          </a:p>
          <a:p>
            <a:pPr marL="0" indent="0">
              <a:buNone/>
            </a:pPr>
            <a:r>
              <a:rPr lang="en-US" altLang="zh-CN" dirty="0"/>
              <a:t>	</a:t>
            </a:r>
            <a:r>
              <a:rPr lang="en-US" altLang="zh-CN" dirty="0" smtClean="0"/>
              <a:t>		</a:t>
            </a:r>
            <a:r>
              <a:rPr lang="en-US" altLang="zh-CN" dirty="0" err="1" smtClean="0"/>
              <a:t>self.a</a:t>
            </a:r>
            <a:r>
              <a:rPr lang="en-US" altLang="zh-CN" dirty="0" smtClean="0"/>
              <a:t> = </a:t>
            </a:r>
            <a:r>
              <a:rPr lang="en-US" altLang="zh-CN" dirty="0"/>
              <a:t>value </a:t>
            </a:r>
            <a:r>
              <a:rPr lang="en-US" altLang="zh-CN" dirty="0" smtClean="0"/>
              <a:t>					#</a:t>
            </a:r>
            <a:r>
              <a:rPr lang="en-US" altLang="zh-CN" dirty="0" err="1" smtClean="0"/>
              <a:t>self.a</a:t>
            </a:r>
            <a:r>
              <a:rPr lang="zh-CN" altLang="en-US" dirty="0" smtClean="0"/>
              <a:t>成员变量</a:t>
            </a:r>
            <a:r>
              <a:rPr lang="en-US" altLang="zh-CN" dirty="0" smtClean="0"/>
              <a:t>	</a:t>
            </a:r>
          </a:p>
          <a:p>
            <a:pPr marL="0" indent="0">
              <a:buNone/>
            </a:pPr>
            <a:r>
              <a:rPr lang="en-US" altLang="zh-CN" dirty="0"/>
              <a:t>	</a:t>
            </a:r>
            <a:r>
              <a:rPr lang="en-US" altLang="zh-CN" dirty="0" smtClean="0"/>
              <a:t>	</a:t>
            </a:r>
          </a:p>
          <a:p>
            <a:pPr marL="0" indent="0">
              <a:buNone/>
            </a:pPr>
            <a:r>
              <a:rPr lang="en-US" altLang="zh-CN" dirty="0"/>
              <a:t>	</a:t>
            </a:r>
            <a:r>
              <a:rPr lang="en-US" altLang="zh-CN" dirty="0" smtClean="0"/>
              <a:t>	</a:t>
            </a:r>
            <a:r>
              <a:rPr lang="en-US" altLang="zh-CN" dirty="0" err="1" smtClean="0"/>
              <a:t>def</a:t>
            </a:r>
            <a:r>
              <a:rPr lang="en-US" altLang="zh-CN" dirty="0" smtClean="0"/>
              <a:t> adder(self):						#</a:t>
            </a:r>
            <a:r>
              <a:rPr lang="zh-CN" altLang="en-US" dirty="0" smtClean="0"/>
              <a:t>成员函数</a:t>
            </a:r>
            <a:endParaRPr lang="en-US" altLang="zh-CN" dirty="0" smtClean="0"/>
          </a:p>
          <a:p>
            <a:pPr marL="0" indent="0">
              <a:buNone/>
            </a:pPr>
            <a:r>
              <a:rPr lang="en-US" altLang="zh-CN" dirty="0"/>
              <a:t>	</a:t>
            </a:r>
            <a:r>
              <a:rPr lang="en-US" altLang="zh-CN" dirty="0" smtClean="0"/>
              <a:t>		return </a:t>
            </a:r>
            <a:r>
              <a:rPr lang="en-US" altLang="zh-CN" dirty="0" err="1" smtClean="0"/>
              <a:t>self.a+self.add_value</a:t>
            </a:r>
            <a:endParaRPr lang="en-US" altLang="zh-CN" dirty="0" smtClean="0"/>
          </a:p>
          <a:p>
            <a:pPr marL="0" indent="0">
              <a:buNone/>
            </a:pPr>
            <a:endParaRPr lang="en-US" altLang="zh-CN" dirty="0"/>
          </a:p>
          <a:p>
            <a:pPr marL="0" indent="0">
              <a:buNone/>
            </a:pPr>
            <a:r>
              <a:rPr lang="en-US" altLang="zh-CN" dirty="0" smtClean="0"/>
              <a:t>PS: </a:t>
            </a:r>
            <a:r>
              <a:rPr lang="zh-CN" altLang="en-US" dirty="0" smtClean="0"/>
              <a:t>该例子中可以直接访问</a:t>
            </a:r>
            <a:r>
              <a:rPr lang="en-US" altLang="zh-CN" dirty="0" err="1" smtClean="0"/>
              <a:t>add_one.add_value</a:t>
            </a:r>
            <a:r>
              <a:rPr lang="zh-CN" altLang="en-US" dirty="0" smtClean="0"/>
              <a:t>这一成员变量</a:t>
            </a:r>
            <a:endParaRPr lang="en-US" altLang="zh-CN" dirty="0" smtClean="0"/>
          </a:p>
        </p:txBody>
      </p:sp>
    </p:spTree>
    <p:extLst>
      <p:ext uri="{BB962C8B-B14F-4D97-AF65-F5344CB8AC3E}">
        <p14:creationId xmlns:p14="http://schemas.microsoft.com/office/powerpoint/2010/main" val="105279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class </a:t>
            </a:r>
            <a:r>
              <a:rPr lang="en-US" altLang="zh-CN" dirty="0" err="1" smtClean="0"/>
              <a:t>add_one</a:t>
            </a:r>
            <a:r>
              <a:rPr lang="en-US" altLang="zh-CN" dirty="0" smtClean="0"/>
              <a:t>:							#</a:t>
            </a:r>
            <a:r>
              <a:rPr lang="zh-CN" altLang="en-US" dirty="0" smtClean="0"/>
              <a:t>类名</a:t>
            </a:r>
            <a:endParaRPr lang="en-US" altLang="zh-CN" dirty="0" smtClean="0"/>
          </a:p>
          <a:p>
            <a:pPr marL="0" indent="0">
              <a:buNone/>
            </a:pP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__(self,&lt;para&gt;):</a:t>
            </a:r>
          </a:p>
          <a:p>
            <a:pPr marL="0" indent="0">
              <a:buNone/>
            </a:pPr>
            <a:r>
              <a:rPr lang="en-US" altLang="zh-CN" dirty="0"/>
              <a:t>	</a:t>
            </a:r>
            <a:r>
              <a:rPr lang="en-US" altLang="zh-CN" dirty="0" smtClean="0"/>
              <a:t>		.....</a:t>
            </a:r>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使用：</a:t>
            </a:r>
            <a:r>
              <a:rPr lang="en-US" altLang="zh-CN" dirty="0" smtClean="0"/>
              <a:t>a = </a:t>
            </a:r>
            <a:r>
              <a:rPr lang="en-US" altLang="zh-CN" dirty="0" err="1" smtClean="0"/>
              <a:t>add_one</a:t>
            </a:r>
            <a:r>
              <a:rPr lang="en-US" altLang="zh-CN" dirty="0" smtClean="0"/>
              <a:t>(&lt;para&gt;)</a:t>
            </a:r>
          </a:p>
        </p:txBody>
      </p:sp>
    </p:spTree>
    <p:extLst>
      <p:ext uri="{BB962C8B-B14F-4D97-AF65-F5344CB8AC3E}">
        <p14:creationId xmlns:p14="http://schemas.microsoft.com/office/powerpoint/2010/main" val="2681655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fontScale="85000" lnSpcReduction="20000"/>
          </a:bodyPr>
          <a:lstStyle/>
          <a:p>
            <a:r>
              <a:rPr lang="en-US" altLang="zh-CN" dirty="0"/>
              <a:t>class </a:t>
            </a:r>
            <a:r>
              <a:rPr lang="en-US" altLang="zh-CN" dirty="0" err="1"/>
              <a:t>CAnimal</a:t>
            </a:r>
            <a:r>
              <a:rPr lang="en-US" altLang="zh-CN" dirty="0"/>
              <a:t>:</a:t>
            </a:r>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err="1"/>
              <a:t>self,voice</a:t>
            </a:r>
            <a:r>
              <a:rPr lang="en-US" altLang="zh-CN" dirty="0"/>
              <a:t>='hello'): # voice</a:t>
            </a:r>
            <a:r>
              <a:rPr lang="zh-CN" altLang="en-US" dirty="0"/>
              <a:t>初始化默认为</a:t>
            </a:r>
            <a:r>
              <a:rPr lang="en-US" altLang="zh-CN" dirty="0"/>
              <a:t>hello</a:t>
            </a:r>
          </a:p>
          <a:p>
            <a:r>
              <a:rPr lang="en-US" altLang="zh-CN" dirty="0"/>
              <a:t>        </a:t>
            </a:r>
            <a:r>
              <a:rPr lang="en-US" altLang="zh-CN" dirty="0" err="1"/>
              <a:t>self.voice</a:t>
            </a:r>
            <a:r>
              <a:rPr lang="en-US" altLang="zh-CN" dirty="0"/>
              <a:t> = voice</a:t>
            </a:r>
          </a:p>
          <a:p>
            <a:r>
              <a:rPr lang="en-US" altLang="zh-CN" dirty="0"/>
              <a:t>    </a:t>
            </a:r>
            <a:r>
              <a:rPr lang="en-US" altLang="zh-CN" dirty="0" err="1"/>
              <a:t>def</a:t>
            </a:r>
            <a:r>
              <a:rPr lang="en-US" altLang="zh-CN" dirty="0"/>
              <a:t> Say(self):</a:t>
            </a:r>
          </a:p>
          <a:p>
            <a:r>
              <a:rPr lang="en-US" altLang="zh-CN" dirty="0"/>
              <a:t>        </a:t>
            </a:r>
            <a:r>
              <a:rPr lang="en-US" altLang="zh-CN" dirty="0" smtClean="0"/>
              <a:t>print(</a:t>
            </a:r>
            <a:r>
              <a:rPr lang="en-US" altLang="zh-CN" dirty="0" err="1" smtClean="0"/>
              <a:t>self.voice</a:t>
            </a:r>
            <a:r>
              <a:rPr lang="en-US" altLang="zh-CN" dirty="0" smtClean="0"/>
              <a:t>)</a:t>
            </a:r>
            <a:endParaRPr lang="en-US" altLang="zh-CN" dirty="0"/>
          </a:p>
          <a:p>
            <a:r>
              <a:rPr lang="en-US" altLang="zh-CN" dirty="0"/>
              <a:t>    </a:t>
            </a:r>
            <a:r>
              <a:rPr lang="en-US" altLang="zh-CN" dirty="0" err="1"/>
              <a:t>def</a:t>
            </a:r>
            <a:r>
              <a:rPr lang="en-US" altLang="zh-CN" dirty="0"/>
              <a:t> Run(self):</a:t>
            </a:r>
          </a:p>
          <a:p>
            <a:r>
              <a:rPr lang="en-US" altLang="zh-CN" dirty="0"/>
              <a:t>        pass    # </a:t>
            </a:r>
            <a:r>
              <a:rPr lang="zh-CN" altLang="en-US" dirty="0"/>
              <a:t>空操作语句（不做任何操作）</a:t>
            </a:r>
          </a:p>
          <a:p>
            <a:endParaRPr lang="zh-CN" altLang="en-US" dirty="0"/>
          </a:p>
          <a:p>
            <a:r>
              <a:rPr lang="en-US" altLang="zh-CN" dirty="0"/>
              <a:t>class </a:t>
            </a:r>
            <a:r>
              <a:rPr lang="en-US" altLang="zh-CN" dirty="0" err="1"/>
              <a:t>CDog</a:t>
            </a:r>
            <a:r>
              <a:rPr lang="en-US" altLang="zh-CN" dirty="0"/>
              <a:t>(</a:t>
            </a:r>
            <a:r>
              <a:rPr lang="en-US" altLang="zh-CN" dirty="0" err="1"/>
              <a:t>CAnimal</a:t>
            </a:r>
            <a:r>
              <a:rPr lang="en-US" altLang="zh-CN" dirty="0"/>
              <a:t>):        </a:t>
            </a:r>
            <a:r>
              <a:rPr lang="en-US" altLang="zh-CN" dirty="0" smtClean="0"/>
              <a:t>		# </a:t>
            </a:r>
            <a:r>
              <a:rPr lang="zh-CN" altLang="en-US" dirty="0"/>
              <a:t>继承类</a:t>
            </a:r>
            <a:r>
              <a:rPr lang="en-US" altLang="zh-CN" dirty="0" err="1"/>
              <a:t>CAnimal</a:t>
            </a:r>
            <a:endParaRPr lang="en-US" altLang="zh-CN" dirty="0"/>
          </a:p>
          <a:p>
            <a:r>
              <a:rPr lang="en-US" altLang="zh-CN" dirty="0"/>
              <a:t>    </a:t>
            </a:r>
            <a:r>
              <a:rPr lang="en-US" altLang="zh-CN" dirty="0" err="1"/>
              <a:t>def</a:t>
            </a:r>
            <a:r>
              <a:rPr lang="en-US" altLang="zh-CN" dirty="0"/>
              <a:t> </a:t>
            </a:r>
            <a:r>
              <a:rPr lang="en-US" altLang="zh-CN" dirty="0" err="1"/>
              <a:t>SetVoice</a:t>
            </a:r>
            <a:r>
              <a:rPr lang="en-US" altLang="zh-CN" dirty="0"/>
              <a:t>(</a:t>
            </a:r>
            <a:r>
              <a:rPr lang="en-US" altLang="zh-CN" dirty="0" err="1"/>
              <a:t>self,voice</a:t>
            </a:r>
            <a:r>
              <a:rPr lang="en-US" altLang="zh-CN" dirty="0"/>
              <a:t>): </a:t>
            </a:r>
            <a:r>
              <a:rPr lang="en-US" altLang="zh-CN" dirty="0" smtClean="0"/>
              <a:t>		# </a:t>
            </a:r>
            <a:r>
              <a:rPr lang="zh-CN" altLang="en-US" dirty="0"/>
              <a:t>子类增加函数</a:t>
            </a:r>
            <a:r>
              <a:rPr lang="en-US" altLang="zh-CN" dirty="0" err="1"/>
              <a:t>SetVoice</a:t>
            </a:r>
            <a:endParaRPr lang="en-US" altLang="zh-CN" dirty="0"/>
          </a:p>
          <a:p>
            <a:r>
              <a:rPr lang="en-US" altLang="zh-CN" dirty="0"/>
              <a:t>        </a:t>
            </a:r>
            <a:r>
              <a:rPr lang="en-US" altLang="zh-CN" dirty="0" err="1"/>
              <a:t>self.voice</a:t>
            </a:r>
            <a:r>
              <a:rPr lang="en-US" altLang="zh-CN" dirty="0"/>
              <a:t> = voice</a:t>
            </a:r>
          </a:p>
          <a:p>
            <a:r>
              <a:rPr lang="en-US" altLang="zh-CN" dirty="0"/>
              <a:t>    </a:t>
            </a:r>
            <a:r>
              <a:rPr lang="en-US" altLang="zh-CN" dirty="0" err="1"/>
              <a:t>def</a:t>
            </a:r>
            <a:r>
              <a:rPr lang="en-US" altLang="zh-CN" dirty="0"/>
              <a:t> Run(</a:t>
            </a:r>
            <a:r>
              <a:rPr lang="en-US" altLang="zh-CN" dirty="0" err="1"/>
              <a:t>self,voice</a:t>
            </a:r>
            <a:r>
              <a:rPr lang="en-US" altLang="zh-CN" dirty="0"/>
              <a:t>): </a:t>
            </a:r>
            <a:r>
              <a:rPr lang="en-US" altLang="zh-CN" dirty="0" smtClean="0"/>
              <a:t>			# </a:t>
            </a:r>
            <a:r>
              <a:rPr lang="zh-CN" altLang="en-US" dirty="0"/>
              <a:t>子类重载函数</a:t>
            </a:r>
            <a:r>
              <a:rPr lang="en-US" altLang="zh-CN" dirty="0" smtClean="0"/>
              <a:t>Run </a:t>
            </a:r>
            <a:r>
              <a:rPr lang="zh-CN" altLang="en-US" dirty="0" smtClean="0"/>
              <a:t>覆盖</a:t>
            </a:r>
            <a:endParaRPr lang="en-US" altLang="zh-CN" dirty="0"/>
          </a:p>
          <a:p>
            <a:r>
              <a:rPr lang="en-US" altLang="zh-CN" dirty="0"/>
              <a:t>        </a:t>
            </a:r>
            <a:r>
              <a:rPr lang="en-US" altLang="zh-CN" dirty="0" smtClean="0"/>
              <a:t>print('Running</a:t>
            </a:r>
            <a:r>
              <a:rPr lang="en-US" altLang="zh-CN" dirty="0"/>
              <a:t>'</a:t>
            </a:r>
            <a:r>
              <a:rPr lang="en-US" altLang="zh-CN" dirty="0" smtClean="0"/>
              <a:t>)</a:t>
            </a:r>
            <a:endParaRPr lang="en-US" altLang="zh-CN" dirty="0"/>
          </a:p>
          <a:p>
            <a:endParaRPr lang="en-US" altLang="zh-CN" dirty="0"/>
          </a:p>
          <a:p>
            <a:r>
              <a:rPr lang="en-US" altLang="zh-CN" dirty="0"/>
              <a:t>bobo = </a:t>
            </a:r>
            <a:r>
              <a:rPr lang="en-US" altLang="zh-CN" dirty="0" err="1"/>
              <a:t>CDog</a:t>
            </a:r>
            <a:r>
              <a:rPr lang="en-US" altLang="zh-CN" dirty="0"/>
              <a:t>()</a:t>
            </a:r>
          </a:p>
          <a:p>
            <a:r>
              <a:rPr lang="en-US" altLang="zh-CN" dirty="0" err="1"/>
              <a:t>bobo.SetVoice</a:t>
            </a:r>
            <a:r>
              <a:rPr lang="en-US" altLang="zh-CN" dirty="0"/>
              <a:t>('My Name is </a:t>
            </a:r>
            <a:r>
              <a:rPr lang="en-US" altLang="zh-CN" dirty="0" err="1"/>
              <a:t>BoBo</a:t>
            </a:r>
            <a:r>
              <a:rPr lang="en-US" altLang="zh-CN" dirty="0" smtClean="0"/>
              <a:t>!')</a:t>
            </a:r>
            <a:endParaRPr lang="en-US" altLang="zh-CN" dirty="0"/>
          </a:p>
          <a:p>
            <a:r>
              <a:rPr lang="en-US" altLang="zh-CN" dirty="0" err="1"/>
              <a:t>bobo.Say</a:t>
            </a:r>
            <a:r>
              <a:rPr lang="en-US" altLang="zh-CN" dirty="0"/>
              <a:t>()</a:t>
            </a:r>
          </a:p>
          <a:p>
            <a:r>
              <a:rPr lang="en-US" altLang="zh-CN" dirty="0" err="1"/>
              <a:t>bobo.Run</a:t>
            </a:r>
            <a:r>
              <a:rPr lang="en-US" altLang="zh-CN" dirty="0"/>
              <a:t>()	</a:t>
            </a:r>
            <a:r>
              <a:rPr lang="en-US" altLang="zh-CN" dirty="0" smtClean="0"/>
              <a:t>		</a:t>
            </a:r>
            <a:endParaRPr lang="en-US" altLang="zh-CN" dirty="0"/>
          </a:p>
          <a:p>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2048648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a:bodyPr>
          <a:lstStyle/>
          <a:p>
            <a:r>
              <a:rPr lang="en-US" altLang="zh-CN" dirty="0"/>
              <a:t>class </a:t>
            </a:r>
            <a:r>
              <a:rPr lang="en-US" altLang="zh-CN" dirty="0" smtClean="0"/>
              <a:t>Parent:</a:t>
            </a:r>
            <a:endParaRPr lang="en-US" altLang="zh-CN" dirty="0"/>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smtClean="0"/>
              <a:t>self): 			# </a:t>
            </a:r>
            <a:r>
              <a:rPr lang="zh-CN" altLang="en-US" dirty="0" smtClean="0"/>
              <a:t>构造函数</a:t>
            </a:r>
            <a:endParaRPr lang="en-US" altLang="zh-CN" dirty="0" smtClean="0"/>
          </a:p>
          <a:p>
            <a:r>
              <a:rPr lang="en-US" altLang="zh-CN" dirty="0" smtClean="0"/>
              <a:t>        print(‘Thank you!’)</a:t>
            </a:r>
          </a:p>
          <a:p>
            <a:endParaRPr lang="zh-CN" altLang="en-US" dirty="0"/>
          </a:p>
          <a:p>
            <a:r>
              <a:rPr lang="en-US" altLang="zh-CN" dirty="0"/>
              <a:t>class </a:t>
            </a:r>
            <a:r>
              <a:rPr lang="en-US" altLang="zh-CN" dirty="0" smtClean="0"/>
              <a:t>Child(Parent):        		# </a:t>
            </a:r>
            <a:r>
              <a:rPr lang="zh-CN" altLang="en-US" dirty="0"/>
              <a:t>继承</a:t>
            </a:r>
            <a:r>
              <a:rPr lang="zh-CN" altLang="en-US" dirty="0" smtClean="0"/>
              <a:t>类</a:t>
            </a:r>
            <a:r>
              <a:rPr lang="en-US" altLang="zh-CN" dirty="0" smtClean="0"/>
              <a:t>Parent</a:t>
            </a:r>
            <a:endParaRPr lang="en-US" altLang="zh-CN" dirty="0"/>
          </a:p>
          <a:p>
            <a:r>
              <a:rPr lang="en-US" altLang="zh-CN" dirty="0"/>
              <a:t>    </a:t>
            </a:r>
            <a:r>
              <a:rPr lang="en-US" altLang="zh-CN" dirty="0" err="1"/>
              <a:t>def</a:t>
            </a:r>
            <a:r>
              <a:rPr lang="en-US" altLang="zh-CN" dirty="0"/>
              <a:t> </a:t>
            </a:r>
            <a:r>
              <a:rPr lang="en-US" altLang="zh-CN" dirty="0" smtClean="0"/>
              <a:t>__</a:t>
            </a:r>
            <a:r>
              <a:rPr lang="en-US" altLang="zh-CN" dirty="0" err="1" smtClean="0"/>
              <a:t>init</a:t>
            </a:r>
            <a:r>
              <a:rPr lang="en-US" altLang="zh-CN" dirty="0" smtClean="0"/>
              <a:t>__(self):		 </a:t>
            </a:r>
            <a:r>
              <a:rPr lang="en-US" altLang="zh-CN" dirty="0"/>
              <a:t>	</a:t>
            </a:r>
            <a:r>
              <a:rPr lang="en-US" altLang="zh-CN" dirty="0" smtClean="0"/>
              <a:t># </a:t>
            </a:r>
            <a:r>
              <a:rPr lang="zh-CN" altLang="en-US" dirty="0" smtClean="0"/>
              <a:t>子类增加函数</a:t>
            </a:r>
            <a:r>
              <a:rPr lang="en-US" altLang="zh-CN" dirty="0" err="1" smtClean="0"/>
              <a:t>SetVoice</a:t>
            </a:r>
            <a:endParaRPr lang="en-US" altLang="zh-CN" dirty="0" smtClean="0"/>
          </a:p>
          <a:p>
            <a:r>
              <a:rPr lang="en-US" altLang="zh-CN" dirty="0" smtClean="0"/>
              <a:t>    	print(‘hello!’)		</a:t>
            </a:r>
          </a:p>
          <a:p>
            <a:r>
              <a:rPr lang="en-US" altLang="zh-CN" dirty="0" smtClean="0"/>
              <a:t>    	Parent.__</a:t>
            </a:r>
            <a:r>
              <a:rPr lang="en-US" altLang="zh-CN" dirty="0" err="1" smtClean="0"/>
              <a:t>init</a:t>
            </a:r>
            <a:r>
              <a:rPr lang="en-US" altLang="zh-CN" dirty="0" smtClean="0"/>
              <a:t>__()	</a:t>
            </a:r>
            <a:r>
              <a:rPr lang="en-US" altLang="zh-CN" dirty="0"/>
              <a:t>		# </a:t>
            </a:r>
            <a:r>
              <a:rPr lang="zh-CN" altLang="en-US" dirty="0" smtClean="0"/>
              <a:t>手动调用基类构造函数</a:t>
            </a:r>
            <a:endParaRPr lang="en-US" altLang="zh-CN" dirty="0" smtClean="0"/>
          </a:p>
          <a:p>
            <a:endParaRPr lang="en-US" altLang="zh-CN" dirty="0"/>
          </a:p>
          <a:p>
            <a:r>
              <a:rPr lang="en-US" altLang="zh-CN" dirty="0" smtClean="0"/>
              <a:t>Q: </a:t>
            </a:r>
            <a:r>
              <a:rPr lang="zh-CN" altLang="en-US" dirty="0" smtClean="0"/>
              <a:t>如果更改了父类的类名（比如</a:t>
            </a:r>
            <a:r>
              <a:rPr lang="en-US" altLang="zh-CN" dirty="0" smtClean="0"/>
              <a:t>Parent</a:t>
            </a:r>
            <a:r>
              <a:rPr lang="zh-CN" altLang="en-US" dirty="0" smtClean="0"/>
              <a:t>修改成为</a:t>
            </a:r>
            <a:r>
              <a:rPr lang="en-US" altLang="zh-CN" dirty="0" smtClean="0"/>
              <a:t>Uncle</a:t>
            </a:r>
            <a:r>
              <a:rPr lang="zh-CN" altLang="en-US" dirty="0" smtClean="0"/>
              <a:t>），需要有多少的改动？</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83140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继承</a:t>
            </a:r>
            <a:endParaRPr lang="zh-CN" altLang="en-US" dirty="0"/>
          </a:p>
        </p:txBody>
      </p:sp>
      <p:sp>
        <p:nvSpPr>
          <p:cNvPr id="3" name="内容占位符 2"/>
          <p:cNvSpPr>
            <a:spLocks noGrp="1"/>
          </p:cNvSpPr>
          <p:nvPr>
            <p:ph idx="1"/>
          </p:nvPr>
        </p:nvSpPr>
        <p:spPr>
          <a:xfrm>
            <a:off x="2589212" y="1246909"/>
            <a:ext cx="8915400" cy="5611091"/>
          </a:xfrm>
        </p:spPr>
        <p:txBody>
          <a:bodyPr>
            <a:normAutofit/>
          </a:bodyPr>
          <a:lstStyle/>
          <a:p>
            <a:r>
              <a:rPr lang="en-US" altLang="zh-CN" dirty="0" smtClean="0"/>
              <a:t>&gt;Python 2.2  </a:t>
            </a:r>
            <a:r>
              <a:rPr lang="zh-CN" altLang="en-US" dirty="0" smtClean="0"/>
              <a:t>添加关键词</a:t>
            </a:r>
            <a:r>
              <a:rPr lang="en-US" altLang="zh-CN" dirty="0" smtClean="0"/>
              <a:t>super</a:t>
            </a:r>
          </a:p>
          <a:p>
            <a:endParaRPr lang="en-US" altLang="zh-CN" dirty="0"/>
          </a:p>
          <a:p>
            <a:r>
              <a:rPr lang="en-US" altLang="zh-CN" dirty="0" smtClean="0"/>
              <a:t>class Parent:</a:t>
            </a:r>
            <a:endParaRPr lang="en-US" altLang="zh-CN" dirty="0"/>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smtClean="0"/>
              <a:t>self): 						# </a:t>
            </a:r>
            <a:r>
              <a:rPr lang="zh-CN" altLang="en-US" dirty="0" smtClean="0"/>
              <a:t>构造函数</a:t>
            </a:r>
            <a:endParaRPr lang="en-US" altLang="zh-CN" dirty="0" smtClean="0"/>
          </a:p>
          <a:p>
            <a:r>
              <a:rPr lang="en-US" altLang="zh-CN" dirty="0" smtClean="0"/>
              <a:t>        print(‘Thank you!’)</a:t>
            </a:r>
          </a:p>
          <a:p>
            <a:endParaRPr lang="zh-CN" altLang="en-US" dirty="0"/>
          </a:p>
          <a:p>
            <a:r>
              <a:rPr lang="en-US" altLang="zh-CN" dirty="0"/>
              <a:t>class </a:t>
            </a:r>
            <a:r>
              <a:rPr lang="en-US" altLang="zh-CN" dirty="0" smtClean="0"/>
              <a:t>Child(Parent):        					# </a:t>
            </a:r>
            <a:r>
              <a:rPr lang="zh-CN" altLang="en-US" dirty="0"/>
              <a:t>继承</a:t>
            </a:r>
            <a:r>
              <a:rPr lang="zh-CN" altLang="en-US" dirty="0" smtClean="0"/>
              <a:t>类</a:t>
            </a:r>
            <a:r>
              <a:rPr lang="en-US" altLang="zh-CN" dirty="0" smtClean="0"/>
              <a:t>Parent</a:t>
            </a:r>
            <a:endParaRPr lang="en-US" altLang="zh-CN" dirty="0"/>
          </a:p>
          <a:p>
            <a:r>
              <a:rPr lang="en-US" altLang="zh-CN" dirty="0"/>
              <a:t>    </a:t>
            </a:r>
            <a:r>
              <a:rPr lang="en-US" altLang="zh-CN" dirty="0" err="1"/>
              <a:t>def</a:t>
            </a:r>
            <a:r>
              <a:rPr lang="en-US" altLang="zh-CN" dirty="0"/>
              <a:t> </a:t>
            </a:r>
            <a:r>
              <a:rPr lang="en-US" altLang="zh-CN" dirty="0" smtClean="0"/>
              <a:t>__</a:t>
            </a:r>
            <a:r>
              <a:rPr lang="en-US" altLang="zh-CN" dirty="0" err="1" smtClean="0"/>
              <a:t>init</a:t>
            </a:r>
            <a:r>
              <a:rPr lang="en-US" altLang="zh-CN" dirty="0" smtClean="0"/>
              <a:t>__(self):		 </a:t>
            </a:r>
            <a:r>
              <a:rPr lang="en-US" altLang="zh-CN" dirty="0"/>
              <a:t>	</a:t>
            </a:r>
            <a:r>
              <a:rPr lang="en-US" altLang="zh-CN" dirty="0" smtClean="0"/>
              <a:t>			# </a:t>
            </a:r>
            <a:r>
              <a:rPr lang="zh-CN" altLang="en-US" dirty="0" smtClean="0"/>
              <a:t>子类增加函数</a:t>
            </a:r>
            <a:r>
              <a:rPr lang="en-US" altLang="zh-CN" dirty="0" err="1" smtClean="0"/>
              <a:t>SetVoice</a:t>
            </a:r>
            <a:endParaRPr lang="en-US" altLang="zh-CN" dirty="0" smtClean="0"/>
          </a:p>
          <a:p>
            <a:r>
              <a:rPr lang="en-US" altLang="zh-CN" dirty="0" smtClean="0"/>
              <a:t>    	print(‘hello!’)		</a:t>
            </a:r>
          </a:p>
          <a:p>
            <a:r>
              <a:rPr lang="en-US" altLang="zh-CN" dirty="0" smtClean="0"/>
              <a:t>    	super(</a:t>
            </a:r>
            <a:r>
              <a:rPr lang="en-US" altLang="zh-CN" dirty="0" err="1" smtClean="0"/>
              <a:t>Child,self</a:t>
            </a:r>
            <a:r>
              <a:rPr lang="en-US" altLang="zh-CN" dirty="0" smtClean="0"/>
              <a:t>).__</a:t>
            </a:r>
            <a:r>
              <a:rPr lang="en-US" altLang="zh-CN" dirty="0" err="1" smtClean="0"/>
              <a:t>init</a:t>
            </a:r>
            <a:r>
              <a:rPr lang="en-US" altLang="zh-CN" dirty="0" smtClean="0"/>
              <a:t>__()	</a:t>
            </a:r>
            <a:r>
              <a:rPr lang="en-US" altLang="zh-CN" dirty="0"/>
              <a:t>		</a:t>
            </a:r>
            <a:r>
              <a:rPr lang="en-US" altLang="zh-CN" dirty="0" smtClean="0"/>
              <a:t>#</a:t>
            </a:r>
            <a:endParaRPr lang="en-US" altLang="zh-CN" dirty="0"/>
          </a:p>
        </p:txBody>
      </p:sp>
    </p:spTree>
    <p:extLst>
      <p:ext uri="{BB962C8B-B14F-4D97-AF65-F5344CB8AC3E}">
        <p14:creationId xmlns:p14="http://schemas.microsoft.com/office/powerpoint/2010/main" val="60428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成员的访问权限</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以字母开头的成员可以被外部直接访问</a:t>
            </a:r>
            <a:endParaRPr lang="en-US" altLang="zh-CN" dirty="0" smtClean="0"/>
          </a:p>
          <a:p>
            <a:endParaRPr lang="en-US" altLang="zh-CN" dirty="0"/>
          </a:p>
          <a:p>
            <a:r>
              <a:rPr lang="zh-CN" altLang="en-US" dirty="0" smtClean="0"/>
              <a:t>以双下划线</a:t>
            </a:r>
            <a:r>
              <a:rPr lang="en-US" altLang="zh-CN" dirty="0" smtClean="0"/>
              <a:t>( __ )</a:t>
            </a:r>
            <a:r>
              <a:rPr lang="zh-CN" altLang="en-US" dirty="0" smtClean="0"/>
              <a:t>开头但是不以双下划线结尾的成员不能够被外部直接访问，同样也不会被子类中的定义直接覆盖</a:t>
            </a:r>
            <a:endParaRPr lang="en-US" altLang="zh-CN" dirty="0" smtClean="0"/>
          </a:p>
          <a:p>
            <a:endParaRPr lang="en-US" altLang="zh-CN" dirty="0"/>
          </a:p>
          <a:p>
            <a:r>
              <a:rPr lang="zh-CN" altLang="en-US" dirty="0" smtClean="0"/>
              <a:t>以单下划线</a:t>
            </a:r>
            <a:r>
              <a:rPr lang="en-US" altLang="zh-CN" dirty="0" smtClean="0"/>
              <a:t>( _ )</a:t>
            </a:r>
            <a:r>
              <a:rPr lang="zh-CN" altLang="en-US" dirty="0" smtClean="0"/>
              <a:t>开头的成员可以被外部访问和子类中覆盖（</a:t>
            </a:r>
            <a:r>
              <a:rPr lang="en-US" altLang="zh-CN" dirty="0" smtClean="0"/>
              <a:t>warning</a:t>
            </a:r>
            <a:r>
              <a:rPr lang="zh-CN" altLang="en-US" dirty="0" smtClean="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2377864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成员的访问权限</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以</a:t>
            </a:r>
            <a:r>
              <a:rPr lang="zh-CN" altLang="en-US" dirty="0" smtClean="0"/>
              <a:t>双下划线</a:t>
            </a:r>
            <a:r>
              <a:rPr lang="en-US" altLang="zh-CN" dirty="0" smtClean="0"/>
              <a:t>( __ )</a:t>
            </a:r>
            <a:r>
              <a:rPr lang="zh-CN" altLang="en-US" dirty="0" smtClean="0"/>
              <a:t>开头但是不以双下划线结尾的成员不能够被外部直接访问，同样也不会被子类中的定义直接</a:t>
            </a:r>
            <a:r>
              <a:rPr lang="zh-CN" altLang="en-US" dirty="0" smtClean="0"/>
              <a:t>覆盖</a:t>
            </a:r>
            <a:endParaRPr lang="en-US" altLang="zh-CN" dirty="0" smtClean="0"/>
          </a:p>
          <a:p>
            <a:endParaRPr lang="en-US" altLang="zh-CN" dirty="0"/>
          </a:p>
          <a:p>
            <a:r>
              <a:rPr lang="en-US" altLang="zh-CN" dirty="0" smtClean="0"/>
              <a:t>class grade:</a:t>
            </a:r>
          </a:p>
          <a:p>
            <a:r>
              <a:rPr lang="en-US" altLang="zh-CN" dirty="0"/>
              <a:t> </a:t>
            </a:r>
            <a:r>
              <a:rPr lang="en-US" altLang="zh-CN" dirty="0" smtClean="0"/>
              <a:t>		</a:t>
            </a:r>
            <a:r>
              <a:rPr lang="en-US" altLang="zh-CN" dirty="0" err="1" smtClean="0"/>
              <a:t>def</a:t>
            </a:r>
            <a:r>
              <a:rPr lang="en-US" altLang="zh-CN" dirty="0"/>
              <a:t> </a:t>
            </a:r>
            <a:r>
              <a:rPr lang="en-US" altLang="zh-CN" dirty="0" smtClean="0"/>
              <a:t>__</a:t>
            </a:r>
            <a:r>
              <a:rPr lang="en-US" altLang="zh-CN" dirty="0" err="1" smtClean="0"/>
              <a:t>init</a:t>
            </a:r>
            <a:r>
              <a:rPr lang="en-US" altLang="zh-CN" dirty="0" smtClean="0"/>
              <a:t>__(self):</a:t>
            </a:r>
            <a:endParaRPr lang="en-US" altLang="zh-CN" dirty="0"/>
          </a:p>
          <a:p>
            <a:r>
              <a:rPr lang="en-US" altLang="zh-CN" dirty="0" smtClean="0"/>
              <a:t> </a:t>
            </a:r>
            <a:r>
              <a:rPr lang="en-US" altLang="zh-CN" dirty="0" smtClean="0"/>
              <a:t>			</a:t>
            </a:r>
            <a:r>
              <a:rPr lang="en-US" altLang="zh-CN" dirty="0" err="1" smtClean="0"/>
              <a:t>self.__score</a:t>
            </a:r>
            <a:r>
              <a:rPr lang="en-US" altLang="zh-CN" dirty="0" smtClean="0"/>
              <a:t> = 90</a:t>
            </a:r>
          </a:p>
          <a:p>
            <a:endParaRPr lang="en-US" altLang="zh-CN" dirty="0"/>
          </a:p>
          <a:p>
            <a:r>
              <a:rPr lang="en-US" altLang="zh-CN" dirty="0"/>
              <a:t>class GPA(grade) :</a:t>
            </a:r>
          </a:p>
          <a:p>
            <a:r>
              <a:rPr lang="en-US" altLang="zh-CN" dirty="0"/>
              <a:t> 		</a:t>
            </a:r>
            <a:r>
              <a:rPr lang="en-US" altLang="zh-CN" dirty="0" err="1"/>
              <a:t>def</a:t>
            </a:r>
            <a:r>
              <a:rPr lang="en-US" altLang="zh-CN" dirty="0"/>
              <a:t> __</a:t>
            </a:r>
            <a:r>
              <a:rPr lang="en-US" altLang="zh-CN" dirty="0" err="1"/>
              <a:t>init</a:t>
            </a:r>
            <a:r>
              <a:rPr lang="en-US" altLang="zh-CN" dirty="0"/>
              <a:t>__(self</a:t>
            </a:r>
            <a:r>
              <a:rPr lang="en-US" altLang="zh-CN" dirty="0" smtClean="0"/>
              <a:t>):</a:t>
            </a:r>
            <a:endParaRPr lang="en-US" altLang="zh-CN" dirty="0"/>
          </a:p>
          <a:p>
            <a:r>
              <a:rPr lang="en-US" altLang="zh-CN" dirty="0"/>
              <a:t> 			</a:t>
            </a:r>
            <a:r>
              <a:rPr lang="en-US" altLang="zh-CN" dirty="0" err="1"/>
              <a:t>self.</a:t>
            </a:r>
            <a:r>
              <a:rPr lang="en-US" altLang="zh-CN" dirty="0" err="1" smtClean="0"/>
              <a:t>__score</a:t>
            </a:r>
            <a:r>
              <a:rPr lang="en-US" altLang="zh-CN" dirty="0" smtClean="0"/>
              <a:t> = 3.7	#</a:t>
            </a:r>
            <a:r>
              <a:rPr lang="zh-CN" altLang="en-US" dirty="0" smtClean="0"/>
              <a:t>在这里两个</a:t>
            </a:r>
            <a:r>
              <a:rPr lang="en-US" altLang="zh-CN" dirty="0" smtClean="0"/>
              <a:t>score</a:t>
            </a:r>
            <a:r>
              <a:rPr lang="zh-CN" altLang="en-US" dirty="0" smtClean="0"/>
              <a:t>其实都被保存了。为了避免冲</a:t>
            </a:r>
            <a:r>
              <a:rPr lang="en-US" altLang="zh-CN" dirty="0" smtClean="0"/>
              <a:t>									#</a:t>
            </a:r>
            <a:r>
              <a:rPr lang="zh-CN" altLang="en-US" dirty="0" smtClean="0"/>
              <a:t>突，保存的变量名其实是</a:t>
            </a:r>
            <a:r>
              <a:rPr lang="en-US" altLang="zh-CN" dirty="0" smtClean="0"/>
              <a:t>_</a:t>
            </a:r>
            <a:r>
              <a:rPr lang="en-US" altLang="zh-CN" dirty="0" err="1" smtClean="0"/>
              <a:t>grade__score</a:t>
            </a:r>
            <a:r>
              <a:rPr lang="zh-CN" altLang="en-US" dirty="0" smtClean="0"/>
              <a:t>和</a:t>
            </a:r>
            <a:r>
              <a:rPr lang="en-US" altLang="zh-CN" dirty="0" smtClean="0"/>
              <a:t>										#_</a:t>
            </a:r>
            <a:r>
              <a:rPr lang="en-US" altLang="zh-CN" dirty="0" err="1" smtClean="0"/>
              <a:t>GPA__score</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993313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r>
              <a:rPr lang="zh-CN" altLang="en-US" dirty="0" smtClean="0"/>
              <a:t>函数的声明与调用（</a:t>
            </a:r>
            <a:r>
              <a:rPr lang="en-US" altLang="zh-CN" dirty="0" smtClean="0"/>
              <a:t>20min</a:t>
            </a:r>
            <a:r>
              <a:rPr lang="zh-CN" altLang="en-US" dirty="0" smtClean="0"/>
              <a:t>）</a:t>
            </a:r>
            <a:endParaRPr lang="en-US" altLang="zh-CN" dirty="0" smtClean="0"/>
          </a:p>
          <a:p>
            <a:endParaRPr lang="en-US" altLang="zh-CN" dirty="0"/>
          </a:p>
          <a:p>
            <a:r>
              <a:rPr lang="zh-CN" altLang="en-US" dirty="0" smtClean="0"/>
              <a:t>类的声明与使用（</a:t>
            </a:r>
            <a:r>
              <a:rPr lang="en-US" altLang="zh-CN" dirty="0" smtClean="0"/>
              <a:t>15min</a:t>
            </a:r>
            <a:r>
              <a:rPr lang="zh-CN" altLang="en-US" dirty="0" smtClean="0"/>
              <a:t>）</a:t>
            </a:r>
            <a:endParaRPr lang="en-US" altLang="zh-CN" dirty="0"/>
          </a:p>
          <a:p>
            <a:endParaRPr lang="en-US" altLang="zh-CN" dirty="0"/>
          </a:p>
          <a:p>
            <a:r>
              <a:rPr lang="en-US" altLang="zh-CN" dirty="0" smtClean="0"/>
              <a:t>assert </a:t>
            </a:r>
            <a:r>
              <a:rPr lang="zh-CN" altLang="en-US" dirty="0" smtClean="0"/>
              <a:t>＆ </a:t>
            </a:r>
            <a:r>
              <a:rPr lang="en-US" altLang="zh-CN" dirty="0" smtClean="0"/>
              <a:t>with</a:t>
            </a:r>
            <a:r>
              <a:rPr lang="zh-CN" altLang="en-US" dirty="0" smtClean="0"/>
              <a:t>（</a:t>
            </a:r>
            <a:r>
              <a:rPr lang="en-US" altLang="zh-CN" dirty="0" smtClean="0"/>
              <a:t>5min</a:t>
            </a:r>
            <a:r>
              <a:rPr lang="zh-CN" altLang="en-US" dirty="0" smtClean="0"/>
              <a:t>）</a:t>
            </a:r>
            <a:endParaRPr lang="en-US" altLang="zh-CN" dirty="0"/>
          </a:p>
          <a:p>
            <a:pPr marL="0" indent="0">
              <a:buNone/>
            </a:pPr>
            <a:endParaRPr lang="en-US" altLang="zh-CN" dirty="0"/>
          </a:p>
          <a:p>
            <a:r>
              <a:rPr lang="en-US" altLang="zh-CN" dirty="0" smtClean="0"/>
              <a:t>Python</a:t>
            </a:r>
            <a:r>
              <a:rPr lang="zh-CN" altLang="en-US" dirty="0" smtClean="0"/>
              <a:t>赋值机制（</a:t>
            </a:r>
            <a:r>
              <a:rPr lang="en-US" altLang="zh-CN" dirty="0" smtClean="0"/>
              <a:t>5min</a:t>
            </a:r>
            <a:r>
              <a:rPr lang="zh-CN" altLang="en-US" dirty="0" smtClean="0"/>
              <a:t>）</a:t>
            </a:r>
            <a:endParaRPr lang="en-US" altLang="zh-CN" dirty="0" smtClean="0"/>
          </a:p>
          <a:p>
            <a:endParaRPr lang="en-US" altLang="zh-CN" dirty="0"/>
          </a:p>
          <a:p>
            <a:r>
              <a:rPr lang="en-US" altLang="zh-CN" dirty="0" smtClean="0"/>
              <a:t>Python</a:t>
            </a:r>
            <a:r>
              <a:rPr lang="zh-CN" altLang="en-US" dirty="0" smtClean="0"/>
              <a:t>代码风格</a:t>
            </a:r>
            <a:endParaRPr lang="en-US" altLang="zh-CN" dirty="0" smtClean="0"/>
          </a:p>
        </p:txBody>
      </p:sp>
      <p:sp>
        <p:nvSpPr>
          <p:cNvPr id="4" name="文本框 3"/>
          <p:cNvSpPr txBox="1"/>
          <p:nvPr/>
        </p:nvSpPr>
        <p:spPr>
          <a:xfrm>
            <a:off x="6631709" y="378691"/>
            <a:ext cx="5160226" cy="923330"/>
          </a:xfrm>
          <a:prstGeom prst="rect">
            <a:avLst/>
          </a:prstGeom>
          <a:noFill/>
        </p:spPr>
        <p:txBody>
          <a:bodyPr wrap="square" rtlCol="0">
            <a:spAutoFit/>
          </a:bodyPr>
          <a:lstStyle/>
          <a:p>
            <a:r>
              <a:rPr lang="zh-CN" altLang="en-US" dirty="0" smtClean="0"/>
              <a:t>因为涉及进度问题，本</a:t>
            </a:r>
            <a:r>
              <a:rPr lang="en-US" altLang="zh-CN" dirty="0" err="1" smtClean="0"/>
              <a:t>ppt</a:t>
            </a:r>
            <a:r>
              <a:rPr lang="zh-CN" altLang="en-US" dirty="0" smtClean="0"/>
              <a:t>中包含了★的</a:t>
            </a:r>
            <a:r>
              <a:rPr lang="en-US" altLang="zh-CN" dirty="0" err="1" smtClean="0"/>
              <a:t>ppt</a:t>
            </a:r>
            <a:r>
              <a:rPr lang="zh-CN" altLang="en-US" dirty="0" smtClean="0"/>
              <a:t>在时间不够的情况下不会过多涉及，如有兴趣了解可以根据一些</a:t>
            </a:r>
            <a:r>
              <a:rPr lang="en-US" altLang="zh-CN" dirty="0" err="1" smtClean="0"/>
              <a:t>ppt</a:t>
            </a:r>
            <a:r>
              <a:rPr lang="zh-CN" altLang="en-US" dirty="0" smtClean="0"/>
              <a:t>中提到的资源文件进行自学。</a:t>
            </a:r>
            <a:endParaRPr lang="zh-CN" altLang="en-US" dirty="0"/>
          </a:p>
        </p:txBody>
      </p:sp>
    </p:spTree>
    <p:extLst>
      <p:ext uri="{BB962C8B-B14F-4D97-AF65-F5344CB8AC3E}">
        <p14:creationId xmlns:p14="http://schemas.microsoft.com/office/powerpoint/2010/main" val="164072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成员函数的调用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静态成员函数可以在类外正常调用</a:t>
            </a:r>
            <a:endParaRPr lang="en-US" altLang="zh-CN" dirty="0" smtClean="0"/>
          </a:p>
          <a:p>
            <a:r>
              <a:rPr lang="en-US" altLang="zh-CN" dirty="0" smtClean="0"/>
              <a:t>&gt;2.4 </a:t>
            </a:r>
            <a:r>
              <a:rPr lang="zh-CN" altLang="en-US" dirty="0" smtClean="0"/>
              <a:t>使用装饰器（</a:t>
            </a:r>
            <a:r>
              <a:rPr lang="en-US" altLang="zh-CN" dirty="0" smtClean="0"/>
              <a:t>decorators</a:t>
            </a:r>
            <a:r>
              <a:rPr lang="zh-CN" altLang="en-US" dirty="0" smtClean="0"/>
              <a:t>）实现</a:t>
            </a:r>
            <a:endParaRPr lang="en-US" altLang="zh-CN" dirty="0" smtClean="0"/>
          </a:p>
          <a:p>
            <a:r>
              <a:rPr lang="zh-CN" altLang="en-US" dirty="0" smtClean="0"/>
              <a:t>静态成员函数无法访问实例中的具体的信息</a:t>
            </a:r>
            <a:endParaRPr lang="en-US" altLang="zh-CN" dirty="0" smtClean="0"/>
          </a:p>
          <a:p>
            <a:r>
              <a:rPr lang="en-US" altLang="zh-CN" dirty="0" smtClean="0"/>
              <a:t>class grade:</a:t>
            </a:r>
          </a:p>
          <a:p>
            <a:r>
              <a:rPr lang="en-US" altLang="zh-CN" dirty="0"/>
              <a:t> </a:t>
            </a:r>
            <a:r>
              <a:rPr lang="en-US" altLang="zh-CN" dirty="0" smtClean="0"/>
              <a:t>		calculus=97</a:t>
            </a:r>
          </a:p>
          <a:p>
            <a:r>
              <a:rPr lang="en-US" altLang="zh-CN" dirty="0"/>
              <a:t> </a:t>
            </a:r>
            <a:r>
              <a:rPr lang="en-US" altLang="zh-CN" dirty="0" smtClean="0"/>
              <a:t>		@</a:t>
            </a:r>
            <a:r>
              <a:rPr lang="en-US" altLang="zh-CN" dirty="0" err="1" smtClean="0"/>
              <a:t>staticmethod</a:t>
            </a:r>
            <a:r>
              <a:rPr lang="en-US" altLang="zh-CN" dirty="0" smtClean="0"/>
              <a:t>						#decorators </a:t>
            </a:r>
            <a:r>
              <a:rPr lang="zh-CN" altLang="en-US" dirty="0" smtClean="0"/>
              <a:t>实现</a:t>
            </a:r>
            <a:endParaRPr lang="en-US" altLang="zh-CN" dirty="0" smtClean="0"/>
          </a:p>
          <a:p>
            <a:r>
              <a:rPr lang="en-US" altLang="zh-CN" dirty="0" smtClean="0"/>
              <a:t> 		</a:t>
            </a:r>
            <a:r>
              <a:rPr lang="en-US" altLang="zh-CN" dirty="0" err="1" smtClean="0"/>
              <a:t>def</a:t>
            </a:r>
            <a:r>
              <a:rPr lang="en-US" altLang="zh-CN" dirty="0" smtClean="0"/>
              <a:t> output()</a:t>
            </a:r>
          </a:p>
          <a:p>
            <a:r>
              <a:rPr lang="en-US" altLang="zh-CN" dirty="0" smtClean="0"/>
              <a:t> 			print(‘404 page not found’)</a:t>
            </a:r>
          </a:p>
          <a:p>
            <a:endParaRPr lang="en-US" altLang="zh-CN" dirty="0" smtClean="0"/>
          </a:p>
          <a:p>
            <a:r>
              <a:rPr lang="en-US" altLang="zh-CN" dirty="0" smtClean="0"/>
              <a:t>GPA = grade()</a:t>
            </a:r>
          </a:p>
          <a:p>
            <a:r>
              <a:rPr lang="en-US" altLang="zh-CN" dirty="0" err="1" smtClean="0"/>
              <a:t>GPA.output</a:t>
            </a:r>
            <a:r>
              <a:rPr lang="en-US" altLang="zh-CN" dirty="0" smtClean="0"/>
              <a:t>()							#</a:t>
            </a:r>
            <a:r>
              <a:rPr lang="zh-CN" altLang="en-US" dirty="0" smtClean="0"/>
              <a:t>调用静态函数</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560571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成员函数的调用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类的成员函数可以在类外正常调用</a:t>
            </a:r>
            <a:endParaRPr lang="en-US" altLang="zh-CN" dirty="0" smtClean="0"/>
          </a:p>
          <a:p>
            <a:r>
              <a:rPr lang="en-US" altLang="zh-CN" dirty="0" smtClean="0"/>
              <a:t>&gt;2.4 </a:t>
            </a:r>
            <a:r>
              <a:rPr lang="zh-CN" altLang="en-US" dirty="0" smtClean="0"/>
              <a:t>使用装饰器（</a:t>
            </a:r>
            <a:r>
              <a:rPr lang="en-US" altLang="zh-CN" dirty="0" smtClean="0"/>
              <a:t>decorators</a:t>
            </a:r>
            <a:r>
              <a:rPr lang="zh-CN" altLang="en-US" dirty="0" smtClean="0"/>
              <a:t>）实现</a:t>
            </a:r>
            <a:endParaRPr lang="en-US" altLang="zh-CN" dirty="0" smtClean="0"/>
          </a:p>
          <a:p>
            <a:r>
              <a:rPr lang="zh-CN" altLang="en-US" dirty="0" smtClean="0"/>
              <a:t>只能获取实例类型信息，不能获取成员变量</a:t>
            </a:r>
            <a:endParaRPr lang="en-US" altLang="zh-CN" dirty="0" smtClean="0"/>
          </a:p>
          <a:p>
            <a:r>
              <a:rPr lang="en-US" altLang="zh-CN" dirty="0" smtClean="0"/>
              <a:t>class grade:</a:t>
            </a:r>
          </a:p>
          <a:p>
            <a:r>
              <a:rPr lang="en-US" altLang="zh-CN" dirty="0"/>
              <a:t> </a:t>
            </a:r>
            <a:r>
              <a:rPr lang="en-US" altLang="zh-CN" dirty="0" smtClean="0"/>
              <a:t>		calculus=97</a:t>
            </a:r>
          </a:p>
          <a:p>
            <a:r>
              <a:rPr lang="en-US" altLang="zh-CN" dirty="0"/>
              <a:t> </a:t>
            </a:r>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__(self, average)</a:t>
            </a:r>
          </a:p>
          <a:p>
            <a:r>
              <a:rPr lang="en-US" altLang="zh-CN" dirty="0"/>
              <a:t> </a:t>
            </a:r>
            <a:r>
              <a:rPr lang="en-US" altLang="zh-CN" dirty="0" smtClean="0"/>
              <a:t>			</a:t>
            </a:r>
            <a:r>
              <a:rPr lang="en-US" altLang="zh-CN" dirty="0" err="1" smtClean="0"/>
              <a:t>self.average</a:t>
            </a:r>
            <a:r>
              <a:rPr lang="en-US" altLang="zh-CN" dirty="0" smtClean="0"/>
              <a:t> = average</a:t>
            </a:r>
          </a:p>
          <a:p>
            <a:r>
              <a:rPr lang="en-US" altLang="zh-CN" dirty="0"/>
              <a:t> </a:t>
            </a:r>
            <a:r>
              <a:rPr lang="en-US" altLang="zh-CN" dirty="0" smtClean="0"/>
              <a:t>		@</a:t>
            </a:r>
            <a:r>
              <a:rPr lang="en-US" altLang="zh-CN" dirty="0" err="1" smtClean="0"/>
              <a:t>classmethod</a:t>
            </a:r>
            <a:r>
              <a:rPr lang="en-US" altLang="zh-CN" dirty="0" smtClean="0"/>
              <a:t>						#decorators </a:t>
            </a:r>
            <a:r>
              <a:rPr lang="zh-CN" altLang="en-US" dirty="0" smtClean="0"/>
              <a:t>实现</a:t>
            </a:r>
            <a:endParaRPr lang="en-US" altLang="zh-CN" dirty="0" smtClean="0"/>
          </a:p>
          <a:p>
            <a:r>
              <a:rPr lang="en-US" altLang="zh-CN" dirty="0" smtClean="0"/>
              <a:t> 		</a:t>
            </a:r>
            <a:r>
              <a:rPr lang="en-US" altLang="zh-CN" dirty="0" err="1" smtClean="0"/>
              <a:t>def</a:t>
            </a:r>
            <a:r>
              <a:rPr lang="en-US" altLang="zh-CN" dirty="0" smtClean="0"/>
              <a:t> output(</a:t>
            </a:r>
            <a:r>
              <a:rPr lang="en-US" altLang="zh-CN" dirty="0" err="1" smtClean="0"/>
              <a:t>cls</a:t>
            </a:r>
            <a:r>
              <a:rPr lang="en-US" altLang="zh-CN" dirty="0" smtClean="0"/>
              <a:t>)						#</a:t>
            </a:r>
            <a:r>
              <a:rPr lang="zh-CN" altLang="en-US" dirty="0" smtClean="0"/>
              <a:t>括号里第一变量为</a:t>
            </a:r>
            <a:r>
              <a:rPr lang="en-US" altLang="zh-CN" dirty="0" err="1" smtClean="0"/>
              <a:t>cls</a:t>
            </a:r>
            <a:endParaRPr lang="en-US" altLang="zh-CN" dirty="0" smtClean="0"/>
          </a:p>
          <a:p>
            <a:r>
              <a:rPr lang="en-US" altLang="zh-CN" dirty="0" smtClean="0"/>
              <a:t> 			print(‘404 page not found’)		#</a:t>
            </a:r>
            <a:r>
              <a:rPr lang="en-US" altLang="zh-CN" dirty="0" err="1" smtClean="0"/>
              <a:t>cls</a:t>
            </a:r>
            <a:r>
              <a:rPr lang="zh-CN" altLang="en-US" dirty="0" smtClean="0"/>
              <a:t>为实例的类</a:t>
            </a:r>
            <a:endParaRPr lang="en-US" altLang="zh-CN" dirty="0" smtClean="0"/>
          </a:p>
          <a:p>
            <a:endParaRPr lang="en-US" altLang="zh-CN" dirty="0"/>
          </a:p>
          <a:p>
            <a:r>
              <a:rPr lang="en-US" altLang="zh-CN" dirty="0">
                <a:hlinkClick r:id="rId3"/>
              </a:rPr>
              <a:t>http://</a:t>
            </a:r>
            <a:r>
              <a:rPr lang="en-US" altLang="zh-CN" dirty="0" smtClean="0">
                <a:hlinkClick r:id="rId3"/>
              </a:rPr>
              <a:t>www.cnblogs.com/bjdxy/archive/2012/12/04/2802164.html</a:t>
            </a:r>
            <a:endParaRPr lang="en-US" altLang="zh-CN" dirty="0" smtClean="0"/>
          </a:p>
          <a:p>
            <a:endParaRPr lang="en-US" altLang="zh-CN" dirty="0"/>
          </a:p>
          <a:p>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543369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类的声明与使用</a:t>
            </a:r>
            <a:r>
              <a:rPr lang="en-US" altLang="zh-CN" dirty="0" smtClean="0"/>
              <a:t>——</a:t>
            </a:r>
            <a:r>
              <a:rPr lang="zh-CN" altLang="en-US" dirty="0" smtClean="0"/>
              <a:t>特殊的成员函数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__</a:t>
            </a:r>
            <a:r>
              <a:rPr lang="en-US" altLang="zh-CN" dirty="0" err="1" smtClean="0"/>
              <a:t>init</a:t>
            </a:r>
            <a:r>
              <a:rPr lang="en-US" altLang="zh-CN" dirty="0" smtClean="0"/>
              <a:t>__								#</a:t>
            </a:r>
            <a:r>
              <a:rPr lang="zh-CN" altLang="en-US" dirty="0" smtClean="0"/>
              <a:t>构造函数</a:t>
            </a:r>
            <a:endParaRPr lang="en-US" altLang="zh-CN" dirty="0" smtClean="0"/>
          </a:p>
          <a:p>
            <a:endParaRPr lang="en-US" altLang="zh-CN" dirty="0"/>
          </a:p>
          <a:p>
            <a:r>
              <a:rPr lang="en-US" altLang="zh-CN" dirty="0" smtClean="0"/>
              <a:t>__del__								#</a:t>
            </a:r>
            <a:r>
              <a:rPr lang="zh-CN" altLang="en-US" dirty="0" smtClean="0"/>
              <a:t>析构函数</a:t>
            </a:r>
            <a:endParaRPr lang="en-US" altLang="zh-CN" dirty="0" smtClean="0"/>
          </a:p>
          <a:p>
            <a:endParaRPr lang="en-US" altLang="zh-CN" dirty="0"/>
          </a:p>
          <a:p>
            <a:r>
              <a:rPr lang="en-US" altLang="zh-CN" dirty="0" smtClean="0"/>
              <a:t>__enter__							# with</a:t>
            </a:r>
            <a:r>
              <a:rPr lang="zh-CN" altLang="en-US" dirty="0" smtClean="0"/>
              <a:t>模块进入函数</a:t>
            </a:r>
            <a:endParaRPr lang="en-US" altLang="zh-CN" dirty="0" smtClean="0"/>
          </a:p>
          <a:p>
            <a:endParaRPr lang="en-US" altLang="zh-CN" dirty="0"/>
          </a:p>
          <a:p>
            <a:r>
              <a:rPr lang="en-US" altLang="zh-CN" dirty="0" smtClean="0"/>
              <a:t>__exit__								# with</a:t>
            </a:r>
            <a:r>
              <a:rPr lang="zh-CN" altLang="en-US" dirty="0" smtClean="0"/>
              <a:t>模块退出函数</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1215142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——try-except-finally</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try:</a:t>
            </a:r>
            <a:endParaRPr lang="en-US" altLang="zh-CN" dirty="0"/>
          </a:p>
          <a:p>
            <a:r>
              <a:rPr lang="en-US" altLang="zh-CN" dirty="0" smtClean="0"/>
              <a:t> 		......</a:t>
            </a:r>
          </a:p>
          <a:p>
            <a:r>
              <a:rPr lang="en-US" altLang="zh-CN" dirty="0" smtClean="0"/>
              <a:t>except &lt;</a:t>
            </a:r>
            <a:r>
              <a:rPr lang="en-US" altLang="zh-CN" dirty="0" err="1" smtClean="0"/>
              <a:t>TypeOfException</a:t>
            </a:r>
            <a:r>
              <a:rPr lang="en-US" altLang="zh-CN" dirty="0" smtClean="0"/>
              <a:t>&gt; [as </a:t>
            </a:r>
            <a:r>
              <a:rPr lang="en-US" altLang="zh-CN" dirty="0" err="1" smtClean="0"/>
              <a:t>var</a:t>
            </a:r>
            <a:r>
              <a:rPr lang="en-US" altLang="zh-CN" dirty="0" smtClean="0"/>
              <a:t>]:		#[]</a:t>
            </a:r>
            <a:r>
              <a:rPr lang="zh-CN" altLang="en-US" dirty="0" smtClean="0"/>
              <a:t>中可有可无</a:t>
            </a:r>
            <a:endParaRPr lang="en-US" altLang="zh-CN" dirty="0" smtClean="0"/>
          </a:p>
          <a:p>
            <a:r>
              <a:rPr lang="en-US" altLang="zh-CN" dirty="0"/>
              <a:t> </a:t>
            </a:r>
            <a:r>
              <a:rPr lang="en-US" altLang="zh-CN" dirty="0" smtClean="0"/>
              <a:t>		......</a:t>
            </a:r>
          </a:p>
          <a:p>
            <a:r>
              <a:rPr lang="en-US" altLang="zh-CN" dirty="0" smtClean="0"/>
              <a:t>finally:									#</a:t>
            </a:r>
            <a:r>
              <a:rPr lang="zh-CN" altLang="en-US" dirty="0" smtClean="0"/>
              <a:t>不论是否异常都会执行的语句</a:t>
            </a:r>
            <a:endParaRPr lang="en-US" altLang="zh-CN" dirty="0"/>
          </a:p>
          <a:p>
            <a:r>
              <a:rPr lang="en-US" altLang="zh-CN" dirty="0" smtClean="0"/>
              <a:t> 		......</a:t>
            </a:r>
          </a:p>
        </p:txBody>
      </p:sp>
    </p:spTree>
    <p:extLst>
      <p:ext uri="{BB962C8B-B14F-4D97-AF65-F5344CB8AC3E}">
        <p14:creationId xmlns:p14="http://schemas.microsoft.com/office/powerpoint/2010/main" val="2348387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——try-except-finally</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try:</a:t>
            </a:r>
            <a:endParaRPr lang="en-US" altLang="zh-CN" dirty="0"/>
          </a:p>
          <a:p>
            <a:r>
              <a:rPr lang="en-US" altLang="zh-CN" dirty="0" smtClean="0"/>
              <a:t> 		a=3/0</a:t>
            </a:r>
          </a:p>
          <a:p>
            <a:r>
              <a:rPr lang="en-US" altLang="zh-CN" dirty="0"/>
              <a:t>except </a:t>
            </a:r>
            <a:r>
              <a:rPr lang="en-US" altLang="zh-CN" dirty="0" err="1" smtClean="0"/>
              <a:t>ZeroDivisionError</a:t>
            </a:r>
            <a:r>
              <a:rPr lang="en-US" altLang="zh-CN" dirty="0" smtClean="0"/>
              <a:t>:		#[]</a:t>
            </a:r>
            <a:r>
              <a:rPr lang="zh-CN" altLang="en-US" dirty="0" smtClean="0"/>
              <a:t>除数为</a:t>
            </a:r>
            <a:r>
              <a:rPr lang="en-US" altLang="zh-CN" dirty="0" smtClean="0"/>
              <a:t>0</a:t>
            </a:r>
            <a:r>
              <a:rPr lang="zh-CN" altLang="en-US" dirty="0" smtClean="0"/>
              <a:t>异常</a:t>
            </a:r>
            <a:endParaRPr lang="en-US" altLang="zh-CN" dirty="0" smtClean="0"/>
          </a:p>
          <a:p>
            <a:r>
              <a:rPr lang="en-US" altLang="zh-CN" dirty="0" smtClean="0"/>
              <a:t> 		print(‘This is in except module! ’)</a:t>
            </a:r>
          </a:p>
          <a:p>
            <a:r>
              <a:rPr lang="en-US" altLang="zh-CN" dirty="0" smtClean="0"/>
              <a:t>finally:						#</a:t>
            </a:r>
            <a:r>
              <a:rPr lang="zh-CN" altLang="en-US" dirty="0" smtClean="0"/>
              <a:t>不论是否异常都会执行的语句</a:t>
            </a:r>
            <a:endParaRPr lang="en-US" altLang="zh-CN" dirty="0"/>
          </a:p>
          <a:p>
            <a:r>
              <a:rPr lang="en-US" altLang="zh-CN" dirty="0" smtClean="0"/>
              <a:t> 		print(‘This is in finally module!’)</a:t>
            </a:r>
          </a:p>
        </p:txBody>
      </p:sp>
    </p:spTree>
    <p:extLst>
      <p:ext uri="{BB962C8B-B14F-4D97-AF65-F5344CB8AC3E}">
        <p14:creationId xmlns:p14="http://schemas.microsoft.com/office/powerpoint/2010/main" val="2746969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——raise</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raise</a:t>
            </a:r>
            <a:r>
              <a:rPr lang="zh-CN" altLang="en-US" dirty="0" smtClean="0"/>
              <a:t>：</a:t>
            </a:r>
            <a:r>
              <a:rPr lang="en-US" altLang="zh-CN" dirty="0" smtClean="0"/>
              <a:t>	</a:t>
            </a:r>
            <a:r>
              <a:rPr lang="zh-CN" altLang="en-US" dirty="0" smtClean="0"/>
              <a:t>将错误异常重新抛出给上层处理</a:t>
            </a:r>
            <a:endParaRPr lang="en-US" altLang="zh-CN" dirty="0"/>
          </a:p>
          <a:p>
            <a:pPr marL="0" indent="0">
              <a:buNone/>
            </a:pPr>
            <a:r>
              <a:rPr lang="en-US" altLang="zh-CN" dirty="0" smtClean="0"/>
              <a:t>		 	raise</a:t>
            </a:r>
            <a:r>
              <a:rPr lang="zh-CN" altLang="en-US" dirty="0" smtClean="0"/>
              <a:t>之后的语句不会再执行</a:t>
            </a:r>
            <a:endParaRPr lang="en-US" altLang="zh-CN" dirty="0" smtClean="0"/>
          </a:p>
          <a:p>
            <a:endParaRPr lang="en-US" altLang="zh-CN" dirty="0"/>
          </a:p>
          <a:p>
            <a:r>
              <a:rPr lang="en-US" altLang="zh-CN" dirty="0" smtClean="0"/>
              <a:t>try:</a:t>
            </a:r>
            <a:endParaRPr lang="en-US" altLang="zh-CN" dirty="0"/>
          </a:p>
          <a:p>
            <a:r>
              <a:rPr lang="en-US" altLang="zh-CN" dirty="0" smtClean="0"/>
              <a:t> 		a=3/0</a:t>
            </a:r>
          </a:p>
          <a:p>
            <a:r>
              <a:rPr lang="en-US" altLang="zh-CN" dirty="0"/>
              <a:t>except </a:t>
            </a:r>
            <a:r>
              <a:rPr lang="en-US" altLang="zh-CN" dirty="0" err="1" smtClean="0"/>
              <a:t>ZeroDivisionError</a:t>
            </a:r>
            <a:r>
              <a:rPr lang="en-US" altLang="zh-CN" dirty="0" smtClean="0"/>
              <a:t>:		#[]</a:t>
            </a:r>
            <a:r>
              <a:rPr lang="zh-CN" altLang="en-US" dirty="0" smtClean="0"/>
              <a:t>除数为</a:t>
            </a:r>
            <a:r>
              <a:rPr lang="en-US" altLang="zh-CN" dirty="0" smtClean="0"/>
              <a:t>0</a:t>
            </a:r>
            <a:r>
              <a:rPr lang="zh-CN" altLang="en-US" dirty="0" smtClean="0"/>
              <a:t>异常</a:t>
            </a:r>
            <a:endParaRPr lang="en-US" altLang="zh-CN" dirty="0" smtClean="0"/>
          </a:p>
          <a:p>
            <a:r>
              <a:rPr lang="en-US" altLang="zh-CN" dirty="0"/>
              <a:t> </a:t>
            </a:r>
            <a:r>
              <a:rPr lang="en-US" altLang="zh-CN" dirty="0" smtClean="0"/>
              <a:t>		raise</a:t>
            </a:r>
          </a:p>
          <a:p>
            <a:r>
              <a:rPr lang="en-US" altLang="zh-CN" dirty="0" smtClean="0"/>
              <a:t> 		print(‘This is in except module! ’)</a:t>
            </a:r>
          </a:p>
          <a:p>
            <a:r>
              <a:rPr lang="en-US" altLang="zh-CN" dirty="0" smtClean="0"/>
              <a:t>finally:						#</a:t>
            </a:r>
            <a:r>
              <a:rPr lang="zh-CN" altLang="en-US" dirty="0" smtClean="0"/>
              <a:t>不论是否异常都会执行的语句</a:t>
            </a:r>
            <a:endParaRPr lang="en-US" altLang="zh-CN" dirty="0"/>
          </a:p>
          <a:p>
            <a:r>
              <a:rPr lang="en-US" altLang="zh-CN" dirty="0" smtClean="0"/>
              <a:t> 		print(‘This is in finally module!’)</a:t>
            </a:r>
          </a:p>
          <a:p>
            <a:endParaRPr lang="en-US" altLang="zh-CN" dirty="0"/>
          </a:p>
          <a:p>
            <a:r>
              <a:rPr lang="zh-CN" altLang="en-US" dirty="0" smtClean="0"/>
              <a:t>上面这段代码执行结果是什么？</a:t>
            </a:r>
            <a:endParaRPr lang="en-US" altLang="zh-CN" dirty="0" smtClean="0"/>
          </a:p>
        </p:txBody>
      </p:sp>
    </p:spTree>
    <p:extLst>
      <p:ext uri="{BB962C8B-B14F-4D97-AF65-F5344CB8AC3E}">
        <p14:creationId xmlns:p14="http://schemas.microsoft.com/office/powerpoint/2010/main" val="4108209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a:t>
            </a:r>
            <a:r>
              <a:rPr lang="zh-CN" altLang="en-US" dirty="0" smtClean="0"/>
              <a:t>常见的异常类型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91474853"/>
              </p:ext>
            </p:extLst>
          </p:nvPr>
        </p:nvGraphicFramePr>
        <p:xfrm>
          <a:off x="2589213" y="1905000"/>
          <a:ext cx="8915400" cy="40792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649032555"/>
                    </a:ext>
                  </a:extLst>
                </a:gridCol>
                <a:gridCol w="4457700">
                  <a:extLst>
                    <a:ext uri="{9D8B030D-6E8A-4147-A177-3AD203B41FA5}">
                      <a16:colId xmlns:a16="http://schemas.microsoft.com/office/drawing/2014/main" val="2925496681"/>
                    </a:ext>
                  </a:extLst>
                </a:gridCol>
              </a:tblGrid>
              <a:tr h="370840">
                <a:tc>
                  <a:txBody>
                    <a:bodyPr/>
                    <a:lstStyle/>
                    <a:p>
                      <a:pPr algn="ctr"/>
                      <a:r>
                        <a:rPr lang="zh-CN" altLang="en-US" dirty="0" smtClean="0"/>
                        <a:t>异常</a:t>
                      </a:r>
                      <a:endParaRPr lang="zh-CN" altLang="en-US" dirty="0"/>
                    </a:p>
                  </a:txBody>
                  <a:tcPr/>
                </a:tc>
                <a:tc>
                  <a:txBody>
                    <a:bodyPr/>
                    <a:lstStyle/>
                    <a:p>
                      <a:pPr algn="ctr"/>
                      <a:r>
                        <a:rPr lang="zh-CN" altLang="en-US" dirty="0" smtClean="0"/>
                        <a:t>描述</a:t>
                      </a:r>
                      <a:endParaRPr lang="zh-CN" altLang="en-US" dirty="0"/>
                    </a:p>
                  </a:txBody>
                  <a:tcPr/>
                </a:tc>
                <a:extLst>
                  <a:ext uri="{0D108BD9-81ED-4DB2-BD59-A6C34878D82A}">
                    <a16:rowId xmlns:a16="http://schemas.microsoft.com/office/drawing/2014/main" val="1965130902"/>
                  </a:ext>
                </a:extLst>
              </a:tr>
              <a:tr h="370840">
                <a:tc>
                  <a:txBody>
                    <a:bodyPr/>
                    <a:lstStyle/>
                    <a:p>
                      <a:r>
                        <a:rPr lang="en-US" altLang="zh-CN" dirty="0" err="1" smtClean="0"/>
                        <a:t>Assertion</a:t>
                      </a:r>
                      <a:r>
                        <a:rPr lang="en-US" altLang="zh-CN" baseline="0" dirty="0" err="1" smtClean="0"/>
                        <a:t>Error</a:t>
                      </a:r>
                      <a:endParaRPr lang="zh-CN" altLang="en-US" dirty="0"/>
                    </a:p>
                  </a:txBody>
                  <a:tcPr/>
                </a:tc>
                <a:tc>
                  <a:txBody>
                    <a:bodyPr/>
                    <a:lstStyle/>
                    <a:p>
                      <a:r>
                        <a:rPr lang="en-US" altLang="zh-CN" dirty="0" smtClean="0"/>
                        <a:t>Assert</a:t>
                      </a:r>
                      <a:r>
                        <a:rPr lang="zh-CN" altLang="en-US" dirty="0" smtClean="0"/>
                        <a:t>失败</a:t>
                      </a:r>
                      <a:endParaRPr lang="zh-CN" altLang="en-US" dirty="0"/>
                    </a:p>
                  </a:txBody>
                  <a:tcPr/>
                </a:tc>
                <a:extLst>
                  <a:ext uri="{0D108BD9-81ED-4DB2-BD59-A6C34878D82A}">
                    <a16:rowId xmlns:a16="http://schemas.microsoft.com/office/drawing/2014/main" val="942076787"/>
                  </a:ext>
                </a:extLst>
              </a:tr>
              <a:tr h="370840">
                <a:tc>
                  <a:txBody>
                    <a:bodyPr/>
                    <a:lstStyle/>
                    <a:p>
                      <a:r>
                        <a:rPr lang="en-US" altLang="zh-CN" dirty="0" err="1" smtClean="0"/>
                        <a:t>KeyError</a:t>
                      </a:r>
                      <a:endParaRPr lang="zh-CN" altLang="en-US" dirty="0"/>
                    </a:p>
                  </a:txBody>
                  <a:tcPr/>
                </a:tc>
                <a:tc>
                  <a:txBody>
                    <a:bodyPr/>
                    <a:lstStyle/>
                    <a:p>
                      <a:r>
                        <a:rPr lang="zh-CN" altLang="en-US" dirty="0" smtClean="0"/>
                        <a:t>访问的键在字典里不存在</a:t>
                      </a:r>
                      <a:endParaRPr lang="zh-CN" altLang="en-US" dirty="0"/>
                    </a:p>
                  </a:txBody>
                  <a:tcPr/>
                </a:tc>
                <a:extLst>
                  <a:ext uri="{0D108BD9-81ED-4DB2-BD59-A6C34878D82A}">
                    <a16:rowId xmlns:a16="http://schemas.microsoft.com/office/drawing/2014/main" val="1412313997"/>
                  </a:ext>
                </a:extLst>
              </a:tr>
              <a:tr h="370840">
                <a:tc>
                  <a:txBody>
                    <a:bodyPr/>
                    <a:lstStyle/>
                    <a:p>
                      <a:r>
                        <a:rPr lang="en-US" altLang="zh-CN" dirty="0" err="1" smtClean="0"/>
                        <a:t>IndexError</a:t>
                      </a:r>
                      <a:endParaRPr lang="zh-CN" altLang="en-US" dirty="0"/>
                    </a:p>
                  </a:txBody>
                  <a:tcPr/>
                </a:tc>
                <a:tc>
                  <a:txBody>
                    <a:bodyPr/>
                    <a:lstStyle/>
                    <a:p>
                      <a:r>
                        <a:rPr lang="zh-CN" altLang="en-US" dirty="0" smtClean="0"/>
                        <a:t>下表索引越界</a:t>
                      </a:r>
                      <a:endParaRPr lang="zh-CN" altLang="en-US" dirty="0"/>
                    </a:p>
                  </a:txBody>
                  <a:tcPr/>
                </a:tc>
                <a:extLst>
                  <a:ext uri="{0D108BD9-81ED-4DB2-BD59-A6C34878D82A}">
                    <a16:rowId xmlns:a16="http://schemas.microsoft.com/office/drawing/2014/main" val="3439929221"/>
                  </a:ext>
                </a:extLst>
              </a:tr>
              <a:tr h="370840">
                <a:tc>
                  <a:txBody>
                    <a:bodyPr/>
                    <a:lstStyle/>
                    <a:p>
                      <a:r>
                        <a:rPr lang="en-US" altLang="zh-CN" dirty="0" err="1" smtClean="0"/>
                        <a:t>NameError</a:t>
                      </a:r>
                      <a:endParaRPr lang="zh-CN" altLang="en-US" dirty="0"/>
                    </a:p>
                  </a:txBody>
                  <a:tcPr/>
                </a:tc>
                <a:tc>
                  <a:txBody>
                    <a:bodyPr/>
                    <a:lstStyle/>
                    <a:p>
                      <a:r>
                        <a:rPr lang="zh-CN" altLang="en-US" dirty="0" smtClean="0"/>
                        <a:t>使用一个未被赋值的变量</a:t>
                      </a:r>
                      <a:endParaRPr lang="zh-CN" altLang="en-US" dirty="0"/>
                    </a:p>
                  </a:txBody>
                  <a:tcPr/>
                </a:tc>
                <a:extLst>
                  <a:ext uri="{0D108BD9-81ED-4DB2-BD59-A6C34878D82A}">
                    <a16:rowId xmlns:a16="http://schemas.microsoft.com/office/drawing/2014/main" val="501878227"/>
                  </a:ext>
                </a:extLst>
              </a:tr>
              <a:tr h="370840">
                <a:tc>
                  <a:txBody>
                    <a:bodyPr/>
                    <a:lstStyle/>
                    <a:p>
                      <a:r>
                        <a:rPr lang="en-US" altLang="zh-CN" dirty="0" err="1" smtClean="0"/>
                        <a:t>UnboundLocalError</a:t>
                      </a:r>
                      <a:endParaRPr lang="zh-CN" altLang="en-US" dirty="0"/>
                    </a:p>
                  </a:txBody>
                  <a:tcPr/>
                </a:tc>
                <a:tc>
                  <a:txBody>
                    <a:bodyPr/>
                    <a:lstStyle/>
                    <a:p>
                      <a:r>
                        <a:rPr lang="zh-CN" altLang="en-US" dirty="0" smtClean="0"/>
                        <a:t>使用未设置的全局变量</a:t>
                      </a:r>
                      <a:endParaRPr lang="zh-CN" altLang="en-US" dirty="0"/>
                    </a:p>
                  </a:txBody>
                  <a:tcPr/>
                </a:tc>
                <a:extLst>
                  <a:ext uri="{0D108BD9-81ED-4DB2-BD59-A6C34878D82A}">
                    <a16:rowId xmlns:a16="http://schemas.microsoft.com/office/drawing/2014/main" val="3426525949"/>
                  </a:ext>
                </a:extLst>
              </a:tr>
              <a:tr h="370840">
                <a:tc>
                  <a:txBody>
                    <a:bodyPr/>
                    <a:lstStyle/>
                    <a:p>
                      <a:r>
                        <a:rPr lang="en-US" altLang="zh-CN" dirty="0" err="1" smtClean="0"/>
                        <a:t>SyntaxError</a:t>
                      </a:r>
                      <a:endParaRPr lang="zh-CN" altLang="en-US" dirty="0"/>
                    </a:p>
                  </a:txBody>
                  <a:tcPr/>
                </a:tc>
                <a:tc>
                  <a:txBody>
                    <a:bodyPr/>
                    <a:lstStyle/>
                    <a:p>
                      <a:r>
                        <a:rPr lang="zh-CN" altLang="en-US" dirty="0" smtClean="0"/>
                        <a:t>逻辑语法错误</a:t>
                      </a:r>
                      <a:endParaRPr lang="zh-CN" altLang="en-US" dirty="0"/>
                    </a:p>
                  </a:txBody>
                  <a:tcPr/>
                </a:tc>
                <a:extLst>
                  <a:ext uri="{0D108BD9-81ED-4DB2-BD59-A6C34878D82A}">
                    <a16:rowId xmlns:a16="http://schemas.microsoft.com/office/drawing/2014/main" val="3716315921"/>
                  </a:ext>
                </a:extLst>
              </a:tr>
              <a:tr h="370840">
                <a:tc>
                  <a:txBody>
                    <a:bodyPr/>
                    <a:lstStyle/>
                    <a:p>
                      <a:r>
                        <a:rPr lang="en-US" altLang="zh-CN" dirty="0" err="1" smtClean="0"/>
                        <a:t>ImportError</a:t>
                      </a:r>
                      <a:endParaRPr lang="zh-CN" altLang="en-US" dirty="0"/>
                    </a:p>
                  </a:txBody>
                  <a:tcPr/>
                </a:tc>
                <a:tc>
                  <a:txBody>
                    <a:bodyPr/>
                    <a:lstStyle/>
                    <a:p>
                      <a:r>
                        <a:rPr lang="zh-CN" altLang="en-US" dirty="0" smtClean="0"/>
                        <a:t>外部包</a:t>
                      </a:r>
                      <a:r>
                        <a:rPr lang="en-US" altLang="zh-CN" dirty="0" smtClean="0"/>
                        <a:t>import</a:t>
                      </a:r>
                      <a:r>
                        <a:rPr lang="zh-CN" altLang="en-US" dirty="0" smtClean="0"/>
                        <a:t>错误</a:t>
                      </a:r>
                      <a:endParaRPr lang="zh-CN" altLang="en-US" dirty="0"/>
                    </a:p>
                  </a:txBody>
                  <a:tcPr/>
                </a:tc>
                <a:extLst>
                  <a:ext uri="{0D108BD9-81ED-4DB2-BD59-A6C34878D82A}">
                    <a16:rowId xmlns:a16="http://schemas.microsoft.com/office/drawing/2014/main" val="918708134"/>
                  </a:ext>
                </a:extLst>
              </a:tr>
              <a:tr h="370840">
                <a:tc>
                  <a:txBody>
                    <a:bodyPr/>
                    <a:lstStyle/>
                    <a:p>
                      <a:r>
                        <a:rPr lang="en-US" altLang="zh-CN" dirty="0" err="1" smtClean="0"/>
                        <a:t>ValueError</a:t>
                      </a:r>
                      <a:endParaRPr lang="zh-CN" altLang="en-US" dirty="0"/>
                    </a:p>
                  </a:txBody>
                  <a:tcPr/>
                </a:tc>
                <a:tc>
                  <a:txBody>
                    <a:bodyPr/>
                    <a:lstStyle/>
                    <a:p>
                      <a:r>
                        <a:rPr lang="zh-CN" altLang="en-US" dirty="0" smtClean="0"/>
                        <a:t>传入无效的参数</a:t>
                      </a:r>
                      <a:endParaRPr lang="zh-CN" altLang="en-US" dirty="0"/>
                    </a:p>
                  </a:txBody>
                  <a:tcPr/>
                </a:tc>
                <a:extLst>
                  <a:ext uri="{0D108BD9-81ED-4DB2-BD59-A6C34878D82A}">
                    <a16:rowId xmlns:a16="http://schemas.microsoft.com/office/drawing/2014/main" val="526412869"/>
                  </a:ext>
                </a:extLst>
              </a:tr>
              <a:tr h="370840">
                <a:tc>
                  <a:txBody>
                    <a:bodyPr/>
                    <a:lstStyle/>
                    <a:p>
                      <a:r>
                        <a:rPr lang="en-US" altLang="zh-CN" dirty="0" err="1" smtClean="0"/>
                        <a:t>ZeroDivisionError</a:t>
                      </a:r>
                      <a:endParaRPr lang="zh-CN" altLang="en-US" dirty="0"/>
                    </a:p>
                  </a:txBody>
                  <a:tcPr/>
                </a:tc>
                <a:tc>
                  <a:txBody>
                    <a:bodyPr/>
                    <a:lstStyle/>
                    <a:p>
                      <a:r>
                        <a:rPr lang="zh-CN" altLang="en-US" dirty="0" smtClean="0"/>
                        <a:t>除数为</a:t>
                      </a:r>
                      <a:r>
                        <a:rPr lang="en-US" altLang="zh-CN" dirty="0" smtClean="0"/>
                        <a:t>0</a:t>
                      </a:r>
                      <a:endParaRPr lang="zh-CN" altLang="en-US" dirty="0"/>
                    </a:p>
                  </a:txBody>
                  <a:tcPr/>
                </a:tc>
                <a:extLst>
                  <a:ext uri="{0D108BD9-81ED-4DB2-BD59-A6C34878D82A}">
                    <a16:rowId xmlns:a16="http://schemas.microsoft.com/office/drawing/2014/main" val="3377988911"/>
                  </a:ext>
                </a:extLst>
              </a:tr>
              <a:tr h="370840">
                <a:tc>
                  <a:txBody>
                    <a:bodyPr/>
                    <a:lstStyle/>
                    <a:p>
                      <a:r>
                        <a:rPr lang="en-US" altLang="zh-CN" dirty="0" err="1" smtClean="0"/>
                        <a:t>RuntimeError</a:t>
                      </a:r>
                      <a:endParaRPr lang="zh-CN" altLang="en-US" dirty="0"/>
                    </a:p>
                  </a:txBody>
                  <a:tcPr/>
                </a:tc>
                <a:tc>
                  <a:txBody>
                    <a:bodyPr/>
                    <a:lstStyle/>
                    <a:p>
                      <a:r>
                        <a:rPr lang="zh-CN" altLang="en-US" dirty="0" smtClean="0"/>
                        <a:t>运行时错误</a:t>
                      </a:r>
                      <a:endParaRPr lang="zh-CN" altLang="en-US" dirty="0"/>
                    </a:p>
                  </a:txBody>
                  <a:tcPr/>
                </a:tc>
                <a:extLst>
                  <a:ext uri="{0D108BD9-81ED-4DB2-BD59-A6C34878D82A}">
                    <a16:rowId xmlns:a16="http://schemas.microsoft.com/office/drawing/2014/main" val="1650069129"/>
                  </a:ext>
                </a:extLst>
              </a:tr>
            </a:tbl>
          </a:graphicData>
        </a:graphic>
      </p:graphicFrame>
    </p:spTree>
    <p:extLst>
      <p:ext uri="{BB962C8B-B14F-4D97-AF65-F5344CB8AC3E}">
        <p14:creationId xmlns:p14="http://schemas.microsoft.com/office/powerpoint/2010/main" val="248727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异常抛出与处理</a:t>
            </a:r>
            <a:r>
              <a:rPr lang="en-US" altLang="zh-CN" dirty="0" smtClean="0"/>
              <a:t>——</a:t>
            </a:r>
            <a:r>
              <a:rPr lang="zh-CN" altLang="en-US" dirty="0" smtClean="0"/>
              <a:t>用户自定义异常</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通常可以借助系统的已有的类，通过继承来达到创造一个新类的目的。比如可以进行更多的异常信息的输出。</a:t>
            </a:r>
            <a:endParaRPr lang="en-US" altLang="zh-CN" dirty="0" smtClean="0"/>
          </a:p>
          <a:p>
            <a:endParaRPr lang="en-US" altLang="zh-CN" dirty="0"/>
          </a:p>
          <a:p>
            <a:r>
              <a:rPr lang="en-US" altLang="zh-CN" dirty="0"/>
              <a:t>class </a:t>
            </a:r>
            <a:r>
              <a:rPr lang="en-US" altLang="zh-CN" dirty="0" err="1"/>
              <a:t>Networkerror</a:t>
            </a:r>
            <a:r>
              <a:rPr lang="en-US" altLang="zh-CN" dirty="0"/>
              <a:t>(</a:t>
            </a:r>
            <a:r>
              <a:rPr lang="en-US" altLang="zh-CN" dirty="0" err="1"/>
              <a:t>RuntimeError</a:t>
            </a:r>
            <a:r>
              <a:rPr lang="en-US" altLang="zh-CN" dirty="0"/>
              <a:t>):</a:t>
            </a:r>
          </a:p>
          <a:p>
            <a:r>
              <a:rPr lang="en-US" altLang="zh-CN" dirty="0"/>
              <a:t>    </a:t>
            </a:r>
            <a:r>
              <a:rPr lang="en-US" altLang="zh-CN" dirty="0" smtClean="0"/>
              <a:t>	</a:t>
            </a:r>
            <a:r>
              <a:rPr lang="en-US" altLang="zh-CN" dirty="0" err="1" smtClean="0"/>
              <a:t>def</a:t>
            </a:r>
            <a:r>
              <a:rPr lang="en-US" altLang="zh-CN" dirty="0" smtClean="0"/>
              <a:t> </a:t>
            </a:r>
            <a:r>
              <a:rPr lang="en-US" altLang="zh-CN" dirty="0"/>
              <a:t>__</a:t>
            </a:r>
            <a:r>
              <a:rPr lang="en-US" altLang="zh-CN" dirty="0" err="1"/>
              <a:t>init</a:t>
            </a:r>
            <a:r>
              <a:rPr lang="en-US" altLang="zh-CN" dirty="0"/>
              <a:t>__(self, </a:t>
            </a:r>
            <a:r>
              <a:rPr lang="en-US" altLang="zh-CN" dirty="0" err="1"/>
              <a:t>arg</a:t>
            </a:r>
            <a:r>
              <a:rPr lang="en-US" altLang="zh-CN" dirty="0"/>
              <a:t>):</a:t>
            </a:r>
          </a:p>
          <a:p>
            <a:r>
              <a:rPr lang="en-US" altLang="zh-CN" dirty="0"/>
              <a:t>        </a:t>
            </a:r>
            <a:r>
              <a:rPr lang="en-US" altLang="zh-CN" dirty="0" smtClean="0"/>
              <a:t>		</a:t>
            </a:r>
            <a:r>
              <a:rPr lang="en-US" altLang="zh-CN" dirty="0" err="1" smtClean="0"/>
              <a:t>self.args</a:t>
            </a:r>
            <a:r>
              <a:rPr lang="en-US" altLang="zh-CN" dirty="0" smtClean="0"/>
              <a:t> </a:t>
            </a:r>
            <a:r>
              <a:rPr lang="en-US" altLang="zh-CN" dirty="0"/>
              <a:t>= </a:t>
            </a:r>
            <a:r>
              <a:rPr lang="en-US" altLang="zh-CN" dirty="0" err="1" smtClean="0"/>
              <a:t>arg</a:t>
            </a:r>
            <a:endParaRPr lang="en-US" altLang="zh-CN" dirty="0" smtClean="0"/>
          </a:p>
          <a:p>
            <a:endParaRPr lang="en-US" altLang="zh-CN" dirty="0"/>
          </a:p>
          <a:p>
            <a:r>
              <a:rPr lang="en-US" altLang="zh-CN" dirty="0"/>
              <a:t>try:</a:t>
            </a:r>
          </a:p>
          <a:p>
            <a:r>
              <a:rPr lang="en-US" altLang="zh-CN" dirty="0"/>
              <a:t>    </a:t>
            </a:r>
            <a:r>
              <a:rPr lang="en-US" altLang="zh-CN" dirty="0" smtClean="0"/>
              <a:t>	raise </a:t>
            </a:r>
            <a:r>
              <a:rPr lang="en-US" altLang="zh-CN" dirty="0" err="1"/>
              <a:t>Networkerror</a:t>
            </a:r>
            <a:r>
              <a:rPr lang="en-US" altLang="zh-CN" dirty="0"/>
              <a:t>("Bad hostname")</a:t>
            </a:r>
          </a:p>
          <a:p>
            <a:r>
              <a:rPr lang="en-US" altLang="zh-CN" dirty="0"/>
              <a:t>except </a:t>
            </a:r>
            <a:r>
              <a:rPr lang="en-US" altLang="zh-CN" dirty="0" err="1"/>
              <a:t>Networkerror,e</a:t>
            </a:r>
            <a:r>
              <a:rPr lang="en-US" altLang="zh-CN" dirty="0"/>
              <a:t>:</a:t>
            </a:r>
          </a:p>
          <a:p>
            <a:r>
              <a:rPr lang="en-US" altLang="zh-CN" dirty="0"/>
              <a:t>    </a:t>
            </a:r>
            <a:r>
              <a:rPr lang="en-US" altLang="zh-CN" dirty="0" smtClean="0"/>
              <a:t>	print </a:t>
            </a:r>
            <a:r>
              <a:rPr lang="en-US" altLang="zh-CN" dirty="0" err="1"/>
              <a:t>e.args</a:t>
            </a:r>
            <a:endParaRPr lang="en-US" altLang="zh-CN" dirty="0" smtClean="0"/>
          </a:p>
        </p:txBody>
      </p:sp>
    </p:spTree>
    <p:extLst>
      <p:ext uri="{BB962C8B-B14F-4D97-AF65-F5344CB8AC3E}">
        <p14:creationId xmlns:p14="http://schemas.microsoft.com/office/powerpoint/2010/main" val="796200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with</a:t>
            </a:r>
            <a:r>
              <a:rPr lang="zh-CN" altLang="en-US" dirty="0" smtClean="0"/>
              <a:t>语句是</a:t>
            </a:r>
            <a:r>
              <a:rPr lang="en-US" altLang="zh-CN" dirty="0" smtClean="0"/>
              <a:t>py2.6</a:t>
            </a:r>
            <a:r>
              <a:rPr lang="zh-CN" altLang="en-US" dirty="0" smtClean="0"/>
              <a:t>之后引入的和异常相关的一个功能</a:t>
            </a:r>
            <a:endParaRPr lang="en-US" altLang="zh-CN" dirty="0" smtClean="0"/>
          </a:p>
          <a:p>
            <a:endParaRPr lang="en-US" altLang="zh-CN" dirty="0"/>
          </a:p>
          <a:p>
            <a:r>
              <a:rPr lang="zh-CN" altLang="en-US" dirty="0" smtClean="0"/>
              <a:t>在使用过程中无论遇到什么样奇怪的异常，都能够保证，程序能够进行必要的清理工作，从而释放资源</a:t>
            </a:r>
            <a:endParaRPr lang="en-US" altLang="zh-CN" dirty="0" smtClean="0"/>
          </a:p>
          <a:p>
            <a:endParaRPr lang="en-US" altLang="zh-CN" dirty="0"/>
          </a:p>
          <a:p>
            <a:r>
              <a:rPr lang="en-US" altLang="zh-CN" dirty="0" smtClean="0"/>
              <a:t>with open(‘homework.txt’) as homework:</a:t>
            </a:r>
          </a:p>
          <a:p>
            <a:r>
              <a:rPr lang="en-US" altLang="zh-CN" dirty="0"/>
              <a:t> </a:t>
            </a:r>
            <a:r>
              <a:rPr lang="en-US" altLang="zh-CN" dirty="0" smtClean="0"/>
              <a:t>		for line in homework:</a:t>
            </a:r>
            <a:endParaRPr lang="en-US" altLang="zh-CN" dirty="0"/>
          </a:p>
          <a:p>
            <a:r>
              <a:rPr lang="en-US" altLang="zh-CN" dirty="0" smtClean="0"/>
              <a:t> 			......</a:t>
            </a:r>
          </a:p>
          <a:p>
            <a:endParaRPr lang="en-US" altLang="zh-CN" dirty="0"/>
          </a:p>
          <a:p>
            <a:r>
              <a:rPr lang="en-US" altLang="zh-CN" dirty="0" smtClean="0"/>
              <a:t>#</a:t>
            </a:r>
            <a:r>
              <a:rPr lang="zh-CN" altLang="en-US" dirty="0" smtClean="0"/>
              <a:t>不用担心忘记</a:t>
            </a:r>
            <a:r>
              <a:rPr lang="en-US" altLang="zh-CN" dirty="0" smtClean="0"/>
              <a:t>close()</a:t>
            </a:r>
            <a:r>
              <a:rPr lang="zh-CN" altLang="en-US" dirty="0" smtClean="0"/>
              <a:t>的问题</a:t>
            </a:r>
            <a:endParaRPr lang="en-US" altLang="zh-CN" dirty="0" smtClean="0"/>
          </a:p>
        </p:txBody>
      </p:sp>
    </p:spTree>
    <p:extLst>
      <p:ext uri="{BB962C8B-B14F-4D97-AF65-F5344CB8AC3E}">
        <p14:creationId xmlns:p14="http://schemas.microsoft.com/office/powerpoint/2010/main" val="2115914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a:t>
            </a:r>
            <a:endParaRPr lang="zh-CN" altLang="en-US" dirty="0"/>
          </a:p>
        </p:txBody>
      </p:sp>
      <p:sp>
        <p:nvSpPr>
          <p:cNvPr id="3" name="内容占位符 2"/>
          <p:cNvSpPr>
            <a:spLocks noGrp="1"/>
          </p:cNvSpPr>
          <p:nvPr>
            <p:ph idx="1"/>
          </p:nvPr>
        </p:nvSpPr>
        <p:spPr/>
        <p:txBody>
          <a:bodyPr>
            <a:normAutofit/>
          </a:bodyPr>
          <a:lstStyle/>
          <a:p>
            <a:r>
              <a:rPr lang="zh-CN" altLang="en-US" dirty="0" smtClean="0"/>
              <a:t>上下文管理器（</a:t>
            </a:r>
            <a:r>
              <a:rPr lang="en-US" altLang="zh-CN" dirty="0" smtClean="0"/>
              <a:t>content manager</a:t>
            </a:r>
            <a:r>
              <a:rPr lang="zh-CN" altLang="en-US" dirty="0" smtClean="0"/>
              <a:t>）实现了</a:t>
            </a:r>
            <a:r>
              <a:rPr lang="en-US" altLang="zh-CN" dirty="0" smtClean="0"/>
              <a:t>__enter__()</a:t>
            </a:r>
            <a:r>
              <a:rPr lang="zh-CN" altLang="en-US" dirty="0" smtClean="0"/>
              <a:t>和</a:t>
            </a:r>
            <a:r>
              <a:rPr lang="en-US" altLang="zh-CN" dirty="0" smtClean="0"/>
              <a:t>__exit__()</a:t>
            </a:r>
            <a:r>
              <a:rPr lang="zh-CN" altLang="en-US" dirty="0" smtClean="0"/>
              <a:t>两种方法</a:t>
            </a:r>
            <a:endParaRPr lang="en-US" altLang="zh-CN" dirty="0" smtClean="0"/>
          </a:p>
          <a:p>
            <a:endParaRPr lang="en-US" altLang="zh-CN" dirty="0"/>
          </a:p>
          <a:p>
            <a:r>
              <a:rPr lang="zh-CN" altLang="en-US" b="1" dirty="0"/>
              <a:t>语句体（</a:t>
            </a:r>
            <a:r>
              <a:rPr lang="en-US" altLang="zh-CN" b="1" dirty="0"/>
              <a:t>with-body</a:t>
            </a:r>
            <a:r>
              <a:rPr lang="zh-CN" altLang="en-US" b="1" dirty="0"/>
              <a:t>）</a:t>
            </a:r>
            <a:r>
              <a:rPr lang="zh-CN" altLang="en-US" dirty="0"/>
              <a:t>：</a:t>
            </a:r>
            <a:r>
              <a:rPr lang="en-US" altLang="zh-CN" dirty="0"/>
              <a:t>with </a:t>
            </a:r>
            <a:r>
              <a:rPr lang="zh-CN" altLang="en-US" dirty="0"/>
              <a:t>语句包裹起来的代码块，在执行语句体之前会调用上下文</a:t>
            </a:r>
            <a:r>
              <a:rPr lang="zh-CN" altLang="en-US" dirty="0" smtClean="0"/>
              <a:t>管理器</a:t>
            </a:r>
            <a:r>
              <a:rPr lang="zh-CN" altLang="en-US" dirty="0"/>
              <a:t>的 </a:t>
            </a:r>
            <a:r>
              <a:rPr lang="en-US" altLang="zh-CN" dirty="0"/>
              <a:t>__enter__() </a:t>
            </a:r>
            <a:r>
              <a:rPr lang="zh-CN" altLang="en-US" dirty="0"/>
              <a:t>方法，执行完语句体之后会执行 </a:t>
            </a:r>
            <a:r>
              <a:rPr lang="en-US" altLang="zh-CN" dirty="0"/>
              <a:t>__exit__() </a:t>
            </a:r>
            <a:r>
              <a:rPr lang="zh-CN" altLang="en-US" dirty="0"/>
              <a:t>方法</a:t>
            </a:r>
            <a:r>
              <a:rPr lang="zh-CN" altLang="en-US" dirty="0" smtClean="0"/>
              <a:t>。</a:t>
            </a:r>
            <a:endParaRPr lang="en-US" altLang="zh-CN" dirty="0" smtClean="0"/>
          </a:p>
          <a:p>
            <a:endParaRPr lang="en-US" altLang="zh-CN" dirty="0"/>
          </a:p>
          <a:p>
            <a:r>
              <a:rPr lang="en-US" altLang="zh-CN" dirty="0">
                <a:hlinkClick r:id="rId2"/>
              </a:rPr>
              <a:t>http://python.jobbole.com/82494</a:t>
            </a:r>
            <a:r>
              <a:rPr lang="en-US" altLang="zh-CN" dirty="0" smtClean="0">
                <a:hlinkClick r:id="rId2"/>
              </a:rPr>
              <a:t>/</a:t>
            </a:r>
            <a:endParaRPr lang="zh-CN" altLang="en-US" dirty="0"/>
          </a:p>
          <a:p>
            <a:endParaRPr lang="en-US" altLang="zh-CN"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36290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smtClean="0"/>
              <a:t>def</a:t>
            </a:r>
            <a:r>
              <a:rPr lang="en-US" altLang="zh-CN" dirty="0" smtClean="0"/>
              <a:t> &lt;</a:t>
            </a:r>
            <a:r>
              <a:rPr lang="zh-CN" altLang="en-US" dirty="0" smtClean="0"/>
              <a:t>函数名</a:t>
            </a:r>
            <a:r>
              <a:rPr lang="en-US" altLang="zh-CN" dirty="0" smtClean="0"/>
              <a:t>&gt; (</a:t>
            </a:r>
            <a:r>
              <a:rPr lang="zh-CN" altLang="en-US" dirty="0" smtClean="0"/>
              <a:t>参数列表）</a:t>
            </a:r>
            <a:r>
              <a:rPr lang="en-US" altLang="zh-CN" dirty="0" smtClean="0"/>
              <a:t>-&gt; </a:t>
            </a:r>
            <a:r>
              <a:rPr lang="zh-CN" altLang="en-US" dirty="0" smtClean="0"/>
              <a:t>返回值类型</a:t>
            </a:r>
            <a:r>
              <a:rPr lang="en-US" altLang="zh-CN" dirty="0" smtClean="0"/>
              <a:t>:</a:t>
            </a:r>
            <a:endParaRPr lang="en-US" altLang="zh-CN" dirty="0"/>
          </a:p>
          <a:p>
            <a:r>
              <a:rPr lang="en-US" altLang="zh-CN" dirty="0"/>
              <a:t> </a:t>
            </a:r>
            <a:r>
              <a:rPr lang="en-US" altLang="zh-CN" dirty="0" smtClean="0"/>
              <a:t>       </a:t>
            </a:r>
            <a:r>
              <a:rPr lang="zh-CN" altLang="en-US" dirty="0" smtClean="0"/>
              <a:t>函数主体内容</a:t>
            </a:r>
            <a:r>
              <a:rPr lang="en-US" altLang="zh-CN" dirty="0" smtClean="0"/>
              <a:t>......</a:t>
            </a:r>
          </a:p>
          <a:p>
            <a:endParaRPr lang="en-US" altLang="zh-CN" dirty="0"/>
          </a:p>
          <a:p>
            <a:r>
              <a:rPr lang="zh-CN" altLang="en-US" dirty="0" smtClean="0"/>
              <a:t>函数名：</a:t>
            </a:r>
            <a:r>
              <a:rPr lang="en-US" altLang="zh-CN" dirty="0" smtClean="0"/>
              <a:t>		</a:t>
            </a:r>
            <a:r>
              <a:rPr lang="zh-CN" altLang="en-US" dirty="0" smtClean="0"/>
              <a:t>下划线分割的小写单词</a:t>
            </a:r>
            <a:endParaRPr lang="en-US" altLang="zh-CN" dirty="0" smtClean="0"/>
          </a:p>
          <a:p>
            <a:r>
              <a:rPr lang="zh-CN" altLang="en-US" dirty="0" smtClean="0"/>
              <a:t>参数列表：</a:t>
            </a:r>
            <a:r>
              <a:rPr lang="en-US" altLang="zh-CN" dirty="0" smtClean="0"/>
              <a:t>	</a:t>
            </a:r>
            <a:r>
              <a:rPr lang="zh-CN" altLang="en-US" dirty="0" smtClean="0"/>
              <a:t>逗号分隔的参数变量名，可以在参数后通过冒号来指定类型。此时参</a:t>
            </a:r>
            <a:r>
              <a:rPr lang="en-US" altLang="zh-CN" dirty="0" smtClean="0"/>
              <a:t>				</a:t>
            </a:r>
            <a:r>
              <a:rPr lang="zh-CN" altLang="en-US" dirty="0" smtClean="0"/>
              <a:t>数列表为</a:t>
            </a:r>
            <a:r>
              <a:rPr lang="en-US" altLang="zh-CN" dirty="0" smtClean="0"/>
              <a:t>(&lt;</a:t>
            </a:r>
            <a:r>
              <a:rPr lang="zh-CN" altLang="en-US" dirty="0" smtClean="0"/>
              <a:t>参数</a:t>
            </a:r>
            <a:r>
              <a:rPr lang="en-US" altLang="zh-CN" dirty="0" smtClean="0"/>
              <a:t>&gt;:&lt;</a:t>
            </a:r>
            <a:r>
              <a:rPr lang="zh-CN" altLang="en-US" dirty="0" smtClean="0"/>
              <a:t>类型</a:t>
            </a:r>
            <a:r>
              <a:rPr lang="en-US" altLang="zh-CN" dirty="0" smtClean="0"/>
              <a:t>&gt;,&lt;</a:t>
            </a:r>
            <a:r>
              <a:rPr lang="zh-CN" altLang="en-US" dirty="0" smtClean="0"/>
              <a:t>参数</a:t>
            </a:r>
            <a:r>
              <a:rPr lang="en-US" altLang="zh-CN" dirty="0" smtClean="0"/>
              <a:t>&gt;:&lt;</a:t>
            </a:r>
            <a:r>
              <a:rPr lang="zh-CN" altLang="en-US" dirty="0" smtClean="0"/>
              <a:t>类型</a:t>
            </a:r>
            <a:r>
              <a:rPr lang="en-US" altLang="zh-CN" dirty="0" smtClean="0"/>
              <a:t>&gt;,....)</a:t>
            </a:r>
          </a:p>
          <a:p>
            <a:r>
              <a:rPr lang="zh-CN" altLang="en-US" dirty="0" smtClean="0"/>
              <a:t>返回值类型</a:t>
            </a:r>
            <a:endParaRPr lang="en-US" altLang="zh-CN" dirty="0" smtClean="0"/>
          </a:p>
          <a:p>
            <a:endParaRPr lang="en-US" altLang="zh-CN" dirty="0"/>
          </a:p>
          <a:p>
            <a:r>
              <a:rPr lang="zh-CN" altLang="en-US" dirty="0" smtClean="0"/>
              <a:t>参数列表中的变量类型和返回值类型可以省略，没有强制转换的作用，只是为了能够使得函数可读性更强</a:t>
            </a:r>
            <a:endParaRPr lang="en-US" altLang="zh-CN" dirty="0"/>
          </a:p>
        </p:txBody>
      </p:sp>
    </p:spTree>
    <p:extLst>
      <p:ext uri="{BB962C8B-B14F-4D97-AF65-F5344CB8AC3E}">
        <p14:creationId xmlns:p14="http://schemas.microsoft.com/office/powerpoint/2010/main" val="3657851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语句执行过程</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err="1"/>
              <a:t>context_manager</a:t>
            </a:r>
            <a:r>
              <a:rPr lang="en-US" altLang="zh-CN" dirty="0"/>
              <a:t> = </a:t>
            </a:r>
            <a:r>
              <a:rPr lang="en-US" altLang="zh-CN" dirty="0" err="1"/>
              <a:t>context_expression</a:t>
            </a:r>
            <a:endParaRPr lang="en-US" altLang="zh-CN" dirty="0"/>
          </a:p>
          <a:p>
            <a:r>
              <a:rPr lang="en-US" altLang="zh-CN" dirty="0"/>
              <a:t>    exit = type(</a:t>
            </a:r>
            <a:r>
              <a:rPr lang="en-US" altLang="zh-CN" dirty="0" err="1"/>
              <a:t>context_manager</a:t>
            </a:r>
            <a:r>
              <a:rPr lang="en-US" altLang="zh-CN" dirty="0"/>
              <a:t>).__exit__  </a:t>
            </a:r>
          </a:p>
          <a:p>
            <a:r>
              <a:rPr lang="en-US" altLang="zh-CN" dirty="0"/>
              <a:t>    value = type(</a:t>
            </a:r>
            <a:r>
              <a:rPr lang="en-US" altLang="zh-CN" dirty="0" err="1"/>
              <a:t>context_manager</a:t>
            </a:r>
            <a:r>
              <a:rPr lang="en-US" altLang="zh-CN" dirty="0"/>
              <a:t>).__enter__(</a:t>
            </a:r>
            <a:r>
              <a:rPr lang="en-US" altLang="zh-CN" dirty="0" err="1"/>
              <a:t>context_manager</a:t>
            </a:r>
            <a:r>
              <a:rPr lang="en-US" altLang="zh-CN" dirty="0"/>
              <a:t>)</a:t>
            </a:r>
          </a:p>
          <a:p>
            <a:r>
              <a:rPr lang="en-US" altLang="zh-CN" dirty="0"/>
              <a:t>    </a:t>
            </a:r>
            <a:r>
              <a:rPr lang="en-US" altLang="zh-CN" dirty="0" err="1"/>
              <a:t>exc</a:t>
            </a:r>
            <a:r>
              <a:rPr lang="en-US" altLang="zh-CN" dirty="0"/>
              <a:t> = </a:t>
            </a:r>
            <a:r>
              <a:rPr lang="en-US" altLang="zh-CN" b="1" dirty="0"/>
              <a:t>True</a:t>
            </a:r>
            <a:r>
              <a:rPr lang="en-US" altLang="zh-CN" dirty="0"/>
              <a:t>   </a:t>
            </a:r>
            <a:r>
              <a:rPr lang="en-US" altLang="zh-CN" i="1" dirty="0"/>
              <a:t># True </a:t>
            </a:r>
            <a:r>
              <a:rPr lang="zh-CN" altLang="en-US" i="1" dirty="0"/>
              <a:t>表示正常执行，即便有异常也忽略；</a:t>
            </a:r>
            <a:r>
              <a:rPr lang="en-US" altLang="zh-CN" i="1" dirty="0"/>
              <a:t>False </a:t>
            </a:r>
            <a:r>
              <a:rPr lang="zh-CN" altLang="en-US" i="1" dirty="0"/>
              <a:t>表示重新抛出异常，需要对异常进行处理</a:t>
            </a:r>
            <a:endParaRPr lang="zh-CN" altLang="en-US" dirty="0"/>
          </a:p>
          <a:p>
            <a:r>
              <a:rPr lang="zh-CN" altLang="en-US" dirty="0"/>
              <a:t>    </a:t>
            </a:r>
            <a:r>
              <a:rPr lang="en-US" altLang="zh-CN" b="1" dirty="0"/>
              <a:t>try</a:t>
            </a:r>
            <a:r>
              <a:rPr lang="en-US" altLang="zh-CN" dirty="0"/>
              <a:t>:</a:t>
            </a:r>
          </a:p>
          <a:p>
            <a:r>
              <a:rPr lang="en-US" altLang="zh-CN" dirty="0"/>
              <a:t>        </a:t>
            </a:r>
            <a:r>
              <a:rPr lang="en-US" altLang="zh-CN" b="1" dirty="0"/>
              <a:t>try</a:t>
            </a:r>
            <a:r>
              <a:rPr lang="en-US" altLang="zh-CN" dirty="0"/>
              <a:t>:</a:t>
            </a:r>
          </a:p>
          <a:p>
            <a:r>
              <a:rPr lang="en-US" altLang="zh-CN" dirty="0"/>
              <a:t>            target = value  </a:t>
            </a:r>
            <a:r>
              <a:rPr lang="en-US" altLang="zh-CN" i="1" dirty="0"/>
              <a:t># </a:t>
            </a:r>
            <a:r>
              <a:rPr lang="zh-CN" altLang="en-US" i="1" dirty="0"/>
              <a:t>如果使用了 </a:t>
            </a:r>
            <a:r>
              <a:rPr lang="en-US" altLang="zh-CN" i="1" dirty="0"/>
              <a:t>as </a:t>
            </a:r>
            <a:r>
              <a:rPr lang="zh-CN" altLang="en-US" i="1" dirty="0"/>
              <a:t>子句</a:t>
            </a:r>
            <a:endParaRPr lang="zh-CN" altLang="en-US" dirty="0"/>
          </a:p>
          <a:p>
            <a:r>
              <a:rPr lang="zh-CN" altLang="en-US" dirty="0"/>
              <a:t>            </a:t>
            </a:r>
            <a:r>
              <a:rPr lang="en-US" altLang="zh-CN" b="1" dirty="0"/>
              <a:t>with</a:t>
            </a:r>
            <a:r>
              <a:rPr lang="en-US" altLang="zh-CN" dirty="0"/>
              <a:t>-body     </a:t>
            </a:r>
            <a:r>
              <a:rPr lang="en-US" altLang="zh-CN" i="1" dirty="0"/>
              <a:t># </a:t>
            </a:r>
            <a:r>
              <a:rPr lang="zh-CN" altLang="en-US" i="1" dirty="0"/>
              <a:t>执行 </a:t>
            </a:r>
            <a:r>
              <a:rPr lang="en-US" altLang="zh-CN" i="1" dirty="0" smtClean="0"/>
              <a:t>with-body</a:t>
            </a:r>
            <a:endParaRPr lang="en-US" altLang="zh-CN"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606090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语句执行过程</a:t>
            </a:r>
          </a:p>
        </p:txBody>
      </p:sp>
      <p:sp>
        <p:nvSpPr>
          <p:cNvPr id="3" name="内容占位符 2"/>
          <p:cNvSpPr>
            <a:spLocks noGrp="1"/>
          </p:cNvSpPr>
          <p:nvPr>
            <p:ph idx="1"/>
          </p:nvPr>
        </p:nvSpPr>
        <p:spPr/>
        <p:txBody>
          <a:bodyPr>
            <a:normAutofit fontScale="70000" lnSpcReduction="20000"/>
          </a:bodyPr>
          <a:lstStyle/>
          <a:p>
            <a:r>
              <a:rPr lang="en-US" altLang="zh-CN" dirty="0"/>
              <a:t>    </a:t>
            </a:r>
            <a:r>
              <a:rPr lang="en-US" altLang="zh-CN" b="1" dirty="0"/>
              <a:t>except</a:t>
            </a:r>
            <a:r>
              <a:rPr lang="en-US" altLang="zh-CN" dirty="0"/>
              <a:t>:</a:t>
            </a:r>
          </a:p>
          <a:p>
            <a:r>
              <a:rPr lang="en-US" altLang="zh-CN" dirty="0"/>
              <a:t>            </a:t>
            </a:r>
            <a:r>
              <a:rPr lang="en-US" altLang="zh-CN" i="1" dirty="0"/>
              <a:t># </a:t>
            </a:r>
            <a:r>
              <a:rPr lang="zh-CN" altLang="en-US" i="1" dirty="0"/>
              <a:t>执行过程中有异常发生</a:t>
            </a:r>
            <a:endParaRPr lang="zh-CN" altLang="en-US" dirty="0"/>
          </a:p>
          <a:p>
            <a:r>
              <a:rPr lang="zh-CN" altLang="en-US" dirty="0"/>
              <a:t>            </a:t>
            </a:r>
            <a:r>
              <a:rPr lang="en-US" altLang="zh-CN" dirty="0" err="1"/>
              <a:t>exc</a:t>
            </a:r>
            <a:r>
              <a:rPr lang="en-US" altLang="zh-CN" dirty="0"/>
              <a:t> = </a:t>
            </a:r>
            <a:r>
              <a:rPr lang="en-US" altLang="zh-CN" b="1" dirty="0"/>
              <a:t>False</a:t>
            </a:r>
            <a:endParaRPr lang="en-US" altLang="zh-CN" dirty="0"/>
          </a:p>
          <a:p>
            <a:r>
              <a:rPr lang="en-US" altLang="zh-CN" dirty="0"/>
              <a:t>            </a:t>
            </a:r>
            <a:r>
              <a:rPr lang="en-US" altLang="zh-CN" i="1" dirty="0"/>
              <a:t># </a:t>
            </a:r>
            <a:r>
              <a:rPr lang="zh-CN" altLang="en-US" i="1" dirty="0"/>
              <a:t>如果 </a:t>
            </a:r>
            <a:r>
              <a:rPr lang="en-US" altLang="zh-CN" i="1" dirty="0"/>
              <a:t>__exit__ </a:t>
            </a:r>
            <a:r>
              <a:rPr lang="zh-CN" altLang="en-US" i="1" dirty="0"/>
              <a:t>返回 </a:t>
            </a:r>
            <a:r>
              <a:rPr lang="en-US" altLang="zh-CN" i="1" dirty="0"/>
              <a:t>True</a:t>
            </a:r>
            <a:r>
              <a:rPr lang="zh-CN" altLang="en-US" i="1" dirty="0"/>
              <a:t>，则异常被忽略；如果返回 </a:t>
            </a:r>
            <a:r>
              <a:rPr lang="en-US" altLang="zh-CN" i="1" dirty="0"/>
              <a:t>False</a:t>
            </a:r>
            <a:r>
              <a:rPr lang="zh-CN" altLang="en-US" i="1" dirty="0"/>
              <a:t>，则重新抛出异常</a:t>
            </a:r>
            <a:endParaRPr lang="zh-CN" altLang="en-US" dirty="0"/>
          </a:p>
          <a:p>
            <a:r>
              <a:rPr lang="zh-CN" altLang="en-US" dirty="0"/>
              <a:t>            </a:t>
            </a:r>
            <a:r>
              <a:rPr lang="en-US" altLang="zh-CN" i="1" dirty="0"/>
              <a:t># </a:t>
            </a:r>
            <a:r>
              <a:rPr lang="zh-CN" altLang="en-US" i="1" dirty="0"/>
              <a:t>由外层代码对异常进行处理</a:t>
            </a:r>
            <a:endParaRPr lang="zh-CN" altLang="en-US" dirty="0"/>
          </a:p>
          <a:p>
            <a:r>
              <a:rPr lang="zh-CN" altLang="en-US" dirty="0"/>
              <a:t>            </a:t>
            </a:r>
            <a:r>
              <a:rPr lang="en-US" altLang="zh-CN" b="1" dirty="0"/>
              <a:t>if</a:t>
            </a:r>
            <a:r>
              <a:rPr lang="en-US" altLang="zh-CN" dirty="0"/>
              <a:t> </a:t>
            </a:r>
            <a:r>
              <a:rPr lang="en-US" altLang="zh-CN" b="1" dirty="0"/>
              <a:t>not</a:t>
            </a:r>
            <a:r>
              <a:rPr lang="en-US" altLang="zh-CN" dirty="0"/>
              <a:t> exit(</a:t>
            </a:r>
            <a:r>
              <a:rPr lang="en-US" altLang="zh-CN" dirty="0" err="1"/>
              <a:t>context_manager</a:t>
            </a:r>
            <a:r>
              <a:rPr lang="en-US" altLang="zh-CN" dirty="0"/>
              <a:t>, *</a:t>
            </a:r>
            <a:r>
              <a:rPr lang="en-US" altLang="zh-CN" dirty="0" err="1"/>
              <a:t>sys.exc_info</a:t>
            </a:r>
            <a:r>
              <a:rPr lang="en-US" altLang="zh-CN" dirty="0"/>
              <a:t>()):</a:t>
            </a:r>
          </a:p>
          <a:p>
            <a:r>
              <a:rPr lang="en-US" altLang="zh-CN" dirty="0"/>
              <a:t>                </a:t>
            </a:r>
            <a:r>
              <a:rPr lang="en-US" altLang="zh-CN" b="1" dirty="0"/>
              <a:t>raise</a:t>
            </a:r>
            <a:endParaRPr lang="en-US" altLang="zh-CN" dirty="0"/>
          </a:p>
          <a:p>
            <a:r>
              <a:rPr lang="en-US" altLang="zh-CN" dirty="0"/>
              <a:t>    </a:t>
            </a:r>
            <a:r>
              <a:rPr lang="en-US" altLang="zh-CN" b="1" dirty="0"/>
              <a:t>finally</a:t>
            </a:r>
            <a:r>
              <a:rPr lang="en-US" altLang="zh-CN" dirty="0"/>
              <a:t>:</a:t>
            </a:r>
          </a:p>
          <a:p>
            <a:r>
              <a:rPr lang="en-US" altLang="zh-CN" dirty="0"/>
              <a:t>        </a:t>
            </a:r>
            <a:r>
              <a:rPr lang="en-US" altLang="zh-CN" i="1" dirty="0"/>
              <a:t># </a:t>
            </a:r>
            <a:r>
              <a:rPr lang="zh-CN" altLang="en-US" i="1" dirty="0"/>
              <a:t>正常退出，或者通过 </a:t>
            </a:r>
            <a:r>
              <a:rPr lang="en-US" altLang="zh-CN" i="1" dirty="0"/>
              <a:t>statement-body </a:t>
            </a:r>
            <a:r>
              <a:rPr lang="zh-CN" altLang="en-US" i="1" dirty="0"/>
              <a:t>中的 </a:t>
            </a:r>
            <a:r>
              <a:rPr lang="en-US" altLang="zh-CN" i="1" dirty="0"/>
              <a:t>break/continue/return </a:t>
            </a:r>
            <a:r>
              <a:rPr lang="zh-CN" altLang="en-US" i="1" dirty="0"/>
              <a:t>语句退出</a:t>
            </a:r>
            <a:endParaRPr lang="zh-CN" altLang="en-US" dirty="0"/>
          </a:p>
          <a:p>
            <a:r>
              <a:rPr lang="zh-CN" altLang="en-US" dirty="0"/>
              <a:t>        </a:t>
            </a:r>
            <a:r>
              <a:rPr lang="en-US" altLang="zh-CN" i="1" dirty="0"/>
              <a:t># </a:t>
            </a:r>
            <a:r>
              <a:rPr lang="zh-CN" altLang="en-US" i="1" dirty="0"/>
              <a:t>或者忽略异常退出</a:t>
            </a:r>
            <a:endParaRPr lang="zh-CN" altLang="en-US" dirty="0"/>
          </a:p>
          <a:p>
            <a:r>
              <a:rPr lang="zh-CN" altLang="en-US" dirty="0"/>
              <a:t>        </a:t>
            </a:r>
            <a:r>
              <a:rPr lang="en-US" altLang="zh-CN" b="1" dirty="0"/>
              <a:t>if</a:t>
            </a:r>
            <a:r>
              <a:rPr lang="en-US" altLang="zh-CN" dirty="0"/>
              <a:t> </a:t>
            </a:r>
            <a:r>
              <a:rPr lang="en-US" altLang="zh-CN" dirty="0" err="1"/>
              <a:t>exc</a:t>
            </a:r>
            <a:r>
              <a:rPr lang="en-US" altLang="zh-CN" dirty="0"/>
              <a:t>:</a:t>
            </a:r>
          </a:p>
          <a:p>
            <a:r>
              <a:rPr lang="en-US" altLang="zh-CN" dirty="0"/>
              <a:t>            exit(</a:t>
            </a:r>
            <a:r>
              <a:rPr lang="en-US" altLang="zh-CN" dirty="0" err="1"/>
              <a:t>context_manager</a:t>
            </a:r>
            <a:r>
              <a:rPr lang="en-US" altLang="zh-CN" dirty="0"/>
              <a:t>, </a:t>
            </a:r>
            <a:r>
              <a:rPr lang="en-US" altLang="zh-CN" b="1" dirty="0"/>
              <a:t>None</a:t>
            </a:r>
            <a:r>
              <a:rPr lang="en-US" altLang="zh-CN" dirty="0"/>
              <a:t>, </a:t>
            </a:r>
            <a:r>
              <a:rPr lang="en-US" altLang="zh-CN" b="1" dirty="0"/>
              <a:t>None</a:t>
            </a:r>
            <a:r>
              <a:rPr lang="en-US" altLang="zh-CN" dirty="0"/>
              <a:t>, </a:t>
            </a:r>
            <a:r>
              <a:rPr lang="en-US" altLang="zh-CN" b="1" dirty="0"/>
              <a:t>None</a:t>
            </a:r>
            <a:r>
              <a:rPr lang="en-US" altLang="zh-CN" dirty="0"/>
              <a:t>) </a:t>
            </a:r>
          </a:p>
          <a:p>
            <a:r>
              <a:rPr lang="en-US" altLang="zh-CN" dirty="0"/>
              <a:t>        </a:t>
            </a:r>
            <a:r>
              <a:rPr lang="en-US" altLang="zh-CN" i="1" dirty="0"/>
              <a:t># </a:t>
            </a:r>
            <a:r>
              <a:rPr lang="zh-CN" altLang="en-US" i="1" dirty="0"/>
              <a:t>缺省返回 </a:t>
            </a:r>
            <a:r>
              <a:rPr lang="en-US" altLang="zh-CN" i="1" dirty="0"/>
              <a:t>None</a:t>
            </a:r>
            <a:r>
              <a:rPr lang="zh-CN" altLang="en-US" i="1" dirty="0"/>
              <a:t>，</a:t>
            </a:r>
            <a:r>
              <a:rPr lang="en-US" altLang="zh-CN" i="1" dirty="0"/>
              <a:t>None </a:t>
            </a:r>
            <a:r>
              <a:rPr lang="zh-CN" altLang="en-US" i="1" dirty="0"/>
              <a:t>在布尔上下文中看做是 </a:t>
            </a:r>
            <a:r>
              <a:rPr lang="en-US" altLang="zh-CN" i="1" dirty="0"/>
              <a:t>False</a:t>
            </a:r>
            <a:endParaRPr lang="en-US" altLang="zh-CN" dirty="0"/>
          </a:p>
          <a:p>
            <a:endParaRPr lang="zh-CN" altLang="en-US" dirty="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24137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assert</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assert</a:t>
            </a:r>
            <a:r>
              <a:rPr lang="zh-CN" altLang="en-US" dirty="0" smtClean="0"/>
              <a:t>可以对于一个程序的完善之前检测程序是否按照我们最初既定的目标运行进行判断</a:t>
            </a:r>
            <a:endParaRPr lang="en-US" altLang="zh-CN" dirty="0" smtClean="0"/>
          </a:p>
          <a:p>
            <a:endParaRPr lang="en-US" altLang="zh-CN" dirty="0"/>
          </a:p>
          <a:p>
            <a:r>
              <a:rPr lang="en-US" altLang="zh-CN" dirty="0" smtClean="0"/>
              <a:t>assert</a:t>
            </a:r>
            <a:r>
              <a:rPr lang="zh-CN" altLang="en-US" dirty="0" smtClean="0"/>
              <a:t>可以理解为</a:t>
            </a:r>
            <a:r>
              <a:rPr lang="en-US" altLang="zh-CN" dirty="0" smtClean="0"/>
              <a:t>raise-if-not</a:t>
            </a:r>
            <a:r>
              <a:rPr lang="zh-CN" altLang="en-US" dirty="0" smtClean="0"/>
              <a:t>。如果有某步</a:t>
            </a:r>
            <a:r>
              <a:rPr lang="en-US" altLang="zh-CN" dirty="0" smtClean="0"/>
              <a:t>assert</a:t>
            </a:r>
            <a:r>
              <a:rPr lang="zh-CN" altLang="en-US" dirty="0" smtClean="0"/>
              <a:t>出现不等的情况，程序会触发异常</a:t>
            </a:r>
            <a:r>
              <a:rPr lang="en-US" altLang="zh-CN" dirty="0" smtClean="0"/>
              <a:t>Assertion Error</a:t>
            </a:r>
            <a:endParaRPr lang="en-US" altLang="zh-CN" dirty="0"/>
          </a:p>
          <a:p>
            <a:endParaRPr lang="en-US" altLang="zh-CN" dirty="0" smtClean="0"/>
          </a:p>
          <a:p>
            <a:r>
              <a:rPr lang="zh-CN" altLang="en-US" dirty="0" smtClean="0"/>
              <a:t>队式开发过程中进行测试建议使用</a:t>
            </a:r>
            <a:r>
              <a:rPr lang="en-US" altLang="zh-CN" dirty="0" smtClean="0"/>
              <a:t>assert</a:t>
            </a:r>
          </a:p>
          <a:p>
            <a:endParaRPr lang="en-US" altLang="zh-CN" dirty="0"/>
          </a:p>
          <a:p>
            <a:r>
              <a:rPr lang="en-US" altLang="zh-CN" dirty="0" err="1" smtClean="0"/>
              <a:t>eg</a:t>
            </a:r>
            <a:r>
              <a:rPr lang="zh-CN" altLang="en-US" dirty="0" smtClean="0"/>
              <a:t>：</a:t>
            </a:r>
            <a:r>
              <a:rPr lang="en-US" altLang="zh-CN" dirty="0" smtClean="0"/>
              <a:t>	assert 1==1				#</a:t>
            </a:r>
            <a:r>
              <a:rPr lang="zh-CN" altLang="en-US" dirty="0" smtClean="0"/>
              <a:t>没毛病</a:t>
            </a:r>
            <a:endParaRPr lang="en-US" altLang="zh-CN" dirty="0" smtClean="0"/>
          </a:p>
          <a:p>
            <a:pPr marL="0" indent="0">
              <a:buNone/>
            </a:pPr>
            <a:r>
              <a:rPr lang="en-US" altLang="zh-CN" dirty="0"/>
              <a:t>	</a:t>
            </a:r>
            <a:r>
              <a:rPr lang="en-US" altLang="zh-CN" dirty="0" smtClean="0"/>
              <a:t>	assert 1==[1]			#assertion error</a:t>
            </a:r>
          </a:p>
        </p:txBody>
      </p:sp>
    </p:spTree>
    <p:extLst>
      <p:ext uri="{BB962C8B-B14F-4D97-AF65-F5344CB8AC3E}">
        <p14:creationId xmlns:p14="http://schemas.microsoft.com/office/powerpoint/2010/main" val="2374043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smtClean="0"/>
              <a:t>python</a:t>
            </a:r>
            <a:r>
              <a:rPr lang="zh-CN" altLang="en-US" dirty="0" smtClean="0"/>
              <a:t>中的使用等号的赋值，其实是将等号右边的</a:t>
            </a:r>
            <a:r>
              <a:rPr lang="zh-CN" altLang="en-US" b="1" dirty="0" smtClean="0"/>
              <a:t>引用</a:t>
            </a:r>
            <a:r>
              <a:rPr lang="zh-CN" altLang="en-US" dirty="0" smtClean="0"/>
              <a:t>赋给了左边</a:t>
            </a:r>
            <a:endParaRPr lang="en-US" altLang="zh-CN" dirty="0" smtClean="0"/>
          </a:p>
          <a:p>
            <a:endParaRPr lang="en-US" altLang="zh-CN" dirty="0"/>
          </a:p>
          <a:p>
            <a:r>
              <a:rPr lang="zh-CN" altLang="en-US" dirty="0" smtClean="0"/>
              <a:t>对于其中某一个进行修改，另一个同样也会发生改变</a:t>
            </a:r>
            <a:endParaRPr lang="en-US" altLang="zh-CN" dirty="0" smtClean="0"/>
          </a:p>
          <a:p>
            <a:endParaRPr lang="en-US" altLang="zh-CN" dirty="0"/>
          </a:p>
          <a:p>
            <a:r>
              <a:rPr lang="zh-CN" altLang="en-US" dirty="0" smtClean="0"/>
              <a:t>但是当你对于其中一个变量重新进行赋值的时候，这种关系会消失</a:t>
            </a:r>
            <a:endParaRPr lang="en-US" altLang="zh-CN" dirty="0" smtClean="0"/>
          </a:p>
        </p:txBody>
      </p:sp>
    </p:spTree>
    <p:extLst>
      <p:ext uri="{BB962C8B-B14F-4D97-AF65-F5344CB8AC3E}">
        <p14:creationId xmlns:p14="http://schemas.microsoft.com/office/powerpoint/2010/main" val="750909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下面这段程序执行结果是什么？</a:t>
            </a:r>
            <a:endParaRPr lang="en-US" altLang="zh-CN" dirty="0"/>
          </a:p>
          <a:p>
            <a:r>
              <a:rPr lang="en-US" altLang="zh-CN" dirty="0" smtClean="0"/>
              <a:t>a = [0, 1, 2, 3]</a:t>
            </a:r>
          </a:p>
          <a:p>
            <a:r>
              <a:rPr lang="en-US" altLang="zh-CN" dirty="0" smtClean="0"/>
              <a:t>b = a</a:t>
            </a:r>
          </a:p>
          <a:p>
            <a:r>
              <a:rPr lang="en-US" altLang="zh-CN" dirty="0" smtClean="0"/>
              <a:t>b[0] = 4</a:t>
            </a:r>
          </a:p>
          <a:p>
            <a:r>
              <a:rPr lang="en-US" altLang="zh-CN" dirty="0" smtClean="0"/>
              <a:t>print(b)</a:t>
            </a:r>
          </a:p>
          <a:p>
            <a:r>
              <a:rPr lang="en-US" altLang="zh-CN" dirty="0" smtClean="0"/>
              <a:t>print(a)</a:t>
            </a:r>
          </a:p>
          <a:p>
            <a:r>
              <a:rPr lang="en-US" altLang="zh-CN" dirty="0" smtClean="0"/>
              <a:t>del a[0]</a:t>
            </a:r>
          </a:p>
          <a:p>
            <a:r>
              <a:rPr lang="en-US" altLang="zh-CN" dirty="0" smtClean="0"/>
              <a:t>print(b)</a:t>
            </a:r>
          </a:p>
          <a:p>
            <a:r>
              <a:rPr lang="en-US" altLang="zh-CN" dirty="0" smtClean="0"/>
              <a:t>a=[]</a:t>
            </a:r>
          </a:p>
          <a:p>
            <a:r>
              <a:rPr lang="en-US" altLang="zh-CN" dirty="0" smtClean="0"/>
              <a:t>print(b)</a:t>
            </a:r>
            <a:endParaRPr lang="en-US" altLang="zh-CN" dirty="0"/>
          </a:p>
        </p:txBody>
      </p:sp>
    </p:spTree>
    <p:extLst>
      <p:ext uri="{BB962C8B-B14F-4D97-AF65-F5344CB8AC3E}">
        <p14:creationId xmlns:p14="http://schemas.microsoft.com/office/powerpoint/2010/main" val="1702210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的赋值机制</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smtClean="0"/>
              <a:t>下面这段程序执行结果是什么？</a:t>
            </a:r>
            <a:endParaRPr lang="en-US" altLang="zh-CN" dirty="0"/>
          </a:p>
          <a:p>
            <a:r>
              <a:rPr lang="en-US" altLang="zh-CN" dirty="0" smtClean="0"/>
              <a:t>class </a:t>
            </a:r>
            <a:r>
              <a:rPr lang="en-US" altLang="zh-CN" dirty="0" err="1" smtClean="0"/>
              <a:t>get_value</a:t>
            </a:r>
            <a:r>
              <a:rPr lang="en-US" altLang="zh-CN" dirty="0" smtClean="0"/>
              <a:t>:</a:t>
            </a:r>
          </a:p>
          <a:p>
            <a:r>
              <a:rPr lang="en-US" altLang="zh-CN" dirty="0" smtClean="0"/>
              <a:t> 		</a:t>
            </a:r>
            <a:r>
              <a:rPr lang="en-US" altLang="zh-CN" dirty="0" err="1" smtClean="0"/>
              <a:t>def</a:t>
            </a:r>
            <a:r>
              <a:rPr lang="en-US" altLang="zh-CN" dirty="0" smtClean="0"/>
              <a:t> __</a:t>
            </a:r>
            <a:r>
              <a:rPr lang="en-US" altLang="zh-CN" dirty="0" err="1" smtClean="0"/>
              <a:t>init</a:t>
            </a:r>
            <a:r>
              <a:rPr lang="en-US" altLang="zh-CN" dirty="0" smtClean="0"/>
              <a:t>__(</a:t>
            </a:r>
            <a:r>
              <a:rPr lang="en-US" altLang="zh-CN" dirty="0" err="1" smtClean="0"/>
              <a:t>self,value</a:t>
            </a:r>
            <a:r>
              <a:rPr lang="en-US" altLang="zh-CN" dirty="0" smtClean="0"/>
              <a:t>):</a:t>
            </a:r>
          </a:p>
          <a:p>
            <a:r>
              <a:rPr lang="en-US" altLang="zh-CN" dirty="0"/>
              <a:t> </a:t>
            </a:r>
            <a:r>
              <a:rPr lang="en-US" altLang="zh-CN" dirty="0" smtClean="0"/>
              <a:t>			</a:t>
            </a:r>
            <a:r>
              <a:rPr lang="en-US" altLang="zh-CN" dirty="0" err="1" smtClean="0"/>
              <a:t>self.value</a:t>
            </a:r>
            <a:r>
              <a:rPr lang="en-US" altLang="zh-CN" dirty="0" smtClean="0"/>
              <a:t> = value</a:t>
            </a:r>
          </a:p>
          <a:p>
            <a:endParaRPr lang="en-US" altLang="zh-CN" dirty="0"/>
          </a:p>
          <a:p>
            <a:r>
              <a:rPr lang="en-US" altLang="zh-CN" dirty="0" smtClean="0"/>
              <a:t>a = </a:t>
            </a:r>
            <a:r>
              <a:rPr lang="en-US" altLang="zh-CN" dirty="0" err="1" smtClean="0"/>
              <a:t>get_value</a:t>
            </a:r>
            <a:r>
              <a:rPr lang="en-US" altLang="zh-CN" dirty="0" smtClean="0"/>
              <a:t>(3.7)</a:t>
            </a:r>
          </a:p>
          <a:p>
            <a:r>
              <a:rPr lang="en-US" altLang="zh-CN" dirty="0" smtClean="0"/>
              <a:t>print(</a:t>
            </a:r>
            <a:r>
              <a:rPr lang="en-US" altLang="zh-CN" dirty="0" err="1" smtClean="0"/>
              <a:t>a.value</a:t>
            </a:r>
            <a:r>
              <a:rPr lang="en-US" altLang="zh-CN" dirty="0" smtClean="0"/>
              <a:t>)</a:t>
            </a:r>
          </a:p>
          <a:p>
            <a:r>
              <a:rPr lang="en-US" altLang="zh-CN" dirty="0" smtClean="0"/>
              <a:t>b = a</a:t>
            </a:r>
          </a:p>
          <a:p>
            <a:r>
              <a:rPr lang="en-US" altLang="zh-CN" dirty="0" err="1" smtClean="0"/>
              <a:t>b.value</a:t>
            </a:r>
            <a:r>
              <a:rPr lang="en-US" altLang="zh-CN" dirty="0" smtClean="0"/>
              <a:t> = 4.0</a:t>
            </a:r>
          </a:p>
          <a:p>
            <a:r>
              <a:rPr lang="en-US" altLang="zh-CN" dirty="0" smtClean="0"/>
              <a:t>print(</a:t>
            </a:r>
            <a:r>
              <a:rPr lang="en-US" altLang="zh-CN" dirty="0" err="1" smtClean="0"/>
              <a:t>a.value</a:t>
            </a:r>
            <a:r>
              <a:rPr lang="en-US" altLang="zh-CN" dirty="0" smtClean="0"/>
              <a:t>)</a:t>
            </a:r>
          </a:p>
        </p:txBody>
      </p:sp>
    </p:spTree>
    <p:extLst>
      <p:ext uri="{BB962C8B-B14F-4D97-AF65-F5344CB8AC3E}">
        <p14:creationId xmlns:p14="http://schemas.microsoft.com/office/powerpoint/2010/main" val="3974870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代码风格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a:hlinkClick r:id="rId3"/>
              </a:rPr>
              <a:t>http://zh-google-styleguide.readthedocs.io/en/latest/google-python-styleguide/python_style_rules</a:t>
            </a:r>
            <a:r>
              <a:rPr lang="en-US" altLang="zh-CN" dirty="0" smtClean="0">
                <a:hlinkClick r:id="rId3"/>
              </a:rPr>
              <a:t>/</a:t>
            </a:r>
            <a:endParaRPr lang="en-US" altLang="zh-CN" dirty="0" smtClean="0"/>
          </a:p>
          <a:p>
            <a:endParaRPr lang="en-US" altLang="zh-CN" dirty="0"/>
          </a:p>
          <a:p>
            <a:r>
              <a:rPr lang="en-US" altLang="zh-CN" dirty="0">
                <a:hlinkClick r:id="rId4"/>
              </a:rPr>
              <a:t>http://</a:t>
            </a:r>
            <a:r>
              <a:rPr lang="en-US" altLang="zh-CN" dirty="0" smtClean="0">
                <a:hlinkClick r:id="rId4"/>
              </a:rPr>
              <a:t>www.cnblogs.com/wangcp-2014/p/4608265.html</a:t>
            </a:r>
            <a:endParaRPr lang="en-US" altLang="zh-CN" dirty="0" smtClean="0"/>
          </a:p>
          <a:p>
            <a:endParaRPr lang="en-US" altLang="zh-CN" dirty="0" smtClean="0"/>
          </a:p>
          <a:p>
            <a:r>
              <a:rPr lang="zh-CN" altLang="en-US" dirty="0" smtClean="0"/>
              <a:t>不是硬性要求，建议掌握</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1495160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代码风格</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zh-CN" altLang="en-US" dirty="0"/>
              <a:t>宁缺毋滥的使用</a:t>
            </a:r>
            <a:r>
              <a:rPr lang="zh-CN" altLang="en-US" dirty="0" smtClean="0"/>
              <a:t>括号</a:t>
            </a:r>
            <a:endParaRPr lang="en-US" altLang="zh-CN" dirty="0" smtClean="0"/>
          </a:p>
          <a:p>
            <a:endParaRPr lang="en-US" altLang="zh-CN" dirty="0" smtClean="0"/>
          </a:p>
          <a:p>
            <a:r>
              <a:rPr lang="zh-CN" altLang="en-US" dirty="0"/>
              <a:t>顶级定义之间空两行</a:t>
            </a:r>
            <a:r>
              <a:rPr lang="en-US" altLang="zh-CN" dirty="0"/>
              <a:t>, </a:t>
            </a:r>
            <a:r>
              <a:rPr lang="zh-CN" altLang="en-US" dirty="0"/>
              <a:t>方法定义之间空</a:t>
            </a:r>
            <a:r>
              <a:rPr lang="zh-CN" altLang="en-US" dirty="0" smtClean="0"/>
              <a:t>一行</a:t>
            </a:r>
            <a:endParaRPr lang="en-US" altLang="zh-CN" dirty="0" smtClean="0"/>
          </a:p>
          <a:p>
            <a:endParaRPr lang="en-US" altLang="zh-CN" dirty="0" smtClean="0"/>
          </a:p>
          <a:p>
            <a:r>
              <a:rPr lang="zh-CN" altLang="en-US" dirty="0"/>
              <a:t>在文件和</a:t>
            </a:r>
            <a:r>
              <a:rPr lang="en-US" altLang="zh-CN" dirty="0"/>
              <a:t>sockets</a:t>
            </a:r>
            <a:r>
              <a:rPr lang="zh-CN" altLang="en-US" dirty="0"/>
              <a:t>结束时</a:t>
            </a:r>
            <a:r>
              <a:rPr lang="en-US" altLang="zh-CN" dirty="0"/>
              <a:t>, </a:t>
            </a:r>
            <a:r>
              <a:rPr lang="zh-CN" altLang="en-US" dirty="0"/>
              <a:t>显式的关闭</a:t>
            </a:r>
            <a:r>
              <a:rPr lang="zh-CN" altLang="en-US" dirty="0" smtClean="0"/>
              <a:t>它（或使用</a:t>
            </a:r>
            <a:r>
              <a:rPr lang="en-US" altLang="zh-CN" dirty="0" smtClean="0"/>
              <a:t>with</a:t>
            </a:r>
            <a:r>
              <a:rPr lang="zh-CN" altLang="en-US" dirty="0" smtClean="0"/>
              <a:t>语句管理）</a:t>
            </a:r>
            <a:endParaRPr lang="en-US" altLang="zh-CN" dirty="0" smtClean="0"/>
          </a:p>
          <a:p>
            <a:endParaRPr lang="en-US" altLang="zh-CN" dirty="0" smtClean="0"/>
          </a:p>
          <a:p>
            <a:r>
              <a:rPr lang="zh-CN" altLang="en-US" dirty="0"/>
              <a:t>用</a:t>
            </a:r>
            <a:r>
              <a:rPr lang="en-US" altLang="zh-CN" dirty="0"/>
              <a:t>4</a:t>
            </a:r>
            <a:r>
              <a:rPr lang="zh-CN" altLang="en-US" dirty="0"/>
              <a:t>个空格来缩进代码</a:t>
            </a:r>
            <a:endParaRPr lang="en-US" altLang="zh-CN" dirty="0" smtClean="0"/>
          </a:p>
        </p:txBody>
      </p:sp>
      <p:sp>
        <p:nvSpPr>
          <p:cNvPr id="4" name="文本框 3"/>
          <p:cNvSpPr txBox="1"/>
          <p:nvPr/>
        </p:nvSpPr>
        <p:spPr>
          <a:xfrm>
            <a:off x="387927" y="230909"/>
            <a:ext cx="415498" cy="369332"/>
          </a:xfrm>
          <a:prstGeom prst="rect">
            <a:avLst/>
          </a:prstGeom>
          <a:noFill/>
        </p:spPr>
        <p:txBody>
          <a:bodyPr wrap="none" rtlCol="0">
            <a:spAutoFit/>
          </a:bodyPr>
          <a:lstStyle/>
          <a:p>
            <a:r>
              <a:rPr lang="zh-CN" altLang="en-US" dirty="0" smtClean="0"/>
              <a:t>★</a:t>
            </a:r>
            <a:endParaRPr lang="zh-CN" altLang="en-US" dirty="0"/>
          </a:p>
        </p:txBody>
      </p:sp>
    </p:spTree>
    <p:extLst>
      <p:ext uri="{BB962C8B-B14F-4D97-AF65-F5344CB8AC3E}">
        <p14:creationId xmlns:p14="http://schemas.microsoft.com/office/powerpoint/2010/main" val="3182291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smtClean="0"/>
              <a:t>int</a:t>
            </a:r>
            <a:r>
              <a:rPr lang="en-US" altLang="zh-CN" dirty="0" smtClean="0"/>
              <a:t> </a:t>
            </a:r>
            <a:r>
              <a:rPr lang="en-US" altLang="zh-CN" dirty="0" err="1" smtClean="0"/>
              <a:t>two_num_sum</a:t>
            </a:r>
            <a:r>
              <a:rPr lang="en-US" altLang="zh-CN" dirty="0" smtClean="0"/>
              <a:t>(</a:t>
            </a:r>
            <a:r>
              <a:rPr lang="en-US" altLang="zh-CN" dirty="0" err="1" smtClean="0"/>
              <a:t>int</a:t>
            </a:r>
            <a:r>
              <a:rPr lang="en-US" altLang="zh-CN" dirty="0" smtClean="0"/>
              <a:t> a, </a:t>
            </a:r>
            <a:r>
              <a:rPr lang="en-US" altLang="zh-CN" dirty="0" err="1" smtClean="0"/>
              <a:t>int</a:t>
            </a:r>
            <a:r>
              <a:rPr lang="en-US" altLang="zh-CN" dirty="0" smtClean="0"/>
              <a:t> b){</a:t>
            </a:r>
          </a:p>
          <a:p>
            <a:pPr marL="457200" lvl="1" indent="0">
              <a:buNone/>
            </a:pPr>
            <a:r>
              <a:rPr lang="en-US" altLang="zh-CN" dirty="0"/>
              <a:t>	</a:t>
            </a:r>
            <a:r>
              <a:rPr lang="en-US" altLang="zh-CN" dirty="0" err="1" smtClean="0"/>
              <a:t>int</a:t>
            </a:r>
            <a:r>
              <a:rPr lang="en-US" altLang="zh-CN" dirty="0" smtClean="0"/>
              <a:t> c=</a:t>
            </a:r>
            <a:r>
              <a:rPr lang="en-US" altLang="zh-CN" dirty="0" err="1" smtClean="0"/>
              <a:t>a+b</a:t>
            </a:r>
            <a:r>
              <a:rPr lang="en-US" altLang="zh-CN" dirty="0" smtClean="0"/>
              <a:t>;</a:t>
            </a:r>
            <a:endParaRPr lang="en-US" altLang="zh-CN" dirty="0"/>
          </a:p>
          <a:p>
            <a:pPr marL="0" indent="0">
              <a:buNone/>
            </a:pPr>
            <a:r>
              <a:rPr lang="en-US" altLang="zh-CN" dirty="0" smtClean="0"/>
              <a:t>		return c;</a:t>
            </a:r>
          </a:p>
          <a:p>
            <a:pPr marL="0" indent="0">
              <a:buNone/>
            </a:pPr>
            <a:r>
              <a:rPr lang="en-US" altLang="zh-CN" dirty="0" smtClean="0"/>
              <a:t>	}</a:t>
            </a:r>
            <a:endParaRPr lang="en-US" altLang="zh-CN" dirty="0"/>
          </a:p>
          <a:p>
            <a:endParaRPr lang="en-US" altLang="zh-CN" dirty="0" smtClean="0"/>
          </a:p>
          <a:p>
            <a:r>
              <a:rPr lang="en-US" altLang="zh-CN" dirty="0" err="1" smtClean="0"/>
              <a:t>def</a:t>
            </a:r>
            <a:r>
              <a:rPr lang="en-US" altLang="zh-CN" dirty="0" smtClean="0"/>
              <a:t> </a:t>
            </a:r>
            <a:r>
              <a:rPr lang="en-US" altLang="zh-CN" dirty="0" err="1" smtClean="0"/>
              <a:t>two_num_sum</a:t>
            </a:r>
            <a:r>
              <a:rPr lang="en-US" altLang="zh-CN" dirty="0" smtClean="0"/>
              <a:t>(</a:t>
            </a:r>
            <a:r>
              <a:rPr lang="en-US" altLang="zh-CN" dirty="0" err="1" smtClean="0"/>
              <a:t>a:int</a:t>
            </a:r>
            <a:r>
              <a:rPr lang="en-US" altLang="zh-CN" dirty="0" smtClean="0"/>
              <a:t>, b:int) -&gt;</a:t>
            </a:r>
            <a:r>
              <a:rPr lang="en-US" altLang="zh-CN" dirty="0" err="1" smtClean="0"/>
              <a:t>int</a:t>
            </a:r>
            <a:r>
              <a:rPr lang="en-US" altLang="zh-CN" dirty="0" smtClean="0"/>
              <a:t>:</a:t>
            </a:r>
            <a:endParaRPr lang="en-US" altLang="zh-CN" dirty="0"/>
          </a:p>
          <a:p>
            <a:pPr marL="0" indent="0">
              <a:buNone/>
            </a:pPr>
            <a:r>
              <a:rPr lang="en-US" altLang="zh-CN" dirty="0" smtClean="0"/>
              <a:t>		c=</a:t>
            </a:r>
            <a:r>
              <a:rPr lang="en-US" altLang="zh-CN" dirty="0" err="1" smtClean="0"/>
              <a:t>a+b</a:t>
            </a:r>
            <a:endParaRPr lang="en-US" altLang="zh-CN" dirty="0" smtClean="0"/>
          </a:p>
          <a:p>
            <a:pPr marL="0" indent="0">
              <a:buNone/>
            </a:pPr>
            <a:r>
              <a:rPr lang="en-US" altLang="zh-CN" dirty="0"/>
              <a:t>	</a:t>
            </a:r>
            <a:r>
              <a:rPr lang="en-US" altLang="zh-CN" dirty="0" smtClean="0"/>
              <a:t>	return c</a:t>
            </a:r>
          </a:p>
          <a:p>
            <a:pPr marL="0" indent="0">
              <a:buNone/>
            </a:pPr>
            <a:endParaRPr lang="en-US" altLang="zh-CN" dirty="0" smtClean="0"/>
          </a:p>
          <a:p>
            <a:r>
              <a:rPr lang="en-US" altLang="zh-CN" dirty="0" err="1" smtClean="0"/>
              <a:t>def</a:t>
            </a:r>
            <a:r>
              <a:rPr lang="en-US" altLang="zh-CN" dirty="0" smtClean="0"/>
              <a:t> </a:t>
            </a:r>
            <a:r>
              <a:rPr lang="en-US" altLang="zh-CN" dirty="0" err="1" smtClean="0"/>
              <a:t>two_num_sum</a:t>
            </a:r>
            <a:r>
              <a:rPr lang="en-US" altLang="zh-CN" dirty="0" smtClean="0"/>
              <a:t>(a, b) :</a:t>
            </a:r>
          </a:p>
          <a:p>
            <a:pPr marL="457200" lvl="1" indent="0">
              <a:buNone/>
            </a:pPr>
            <a:r>
              <a:rPr lang="en-US" altLang="zh-CN" dirty="0"/>
              <a:t>	</a:t>
            </a:r>
            <a:r>
              <a:rPr lang="en-US" altLang="zh-CN" dirty="0" smtClean="0"/>
              <a:t>c=</a:t>
            </a:r>
            <a:r>
              <a:rPr lang="en-US" altLang="zh-CN" dirty="0" err="1" smtClean="0"/>
              <a:t>a+b</a:t>
            </a:r>
            <a:endParaRPr lang="en-US" altLang="zh-CN" dirty="0" smtClean="0"/>
          </a:p>
          <a:p>
            <a:pPr marL="457200" lvl="1" indent="0">
              <a:buNone/>
            </a:pPr>
            <a:r>
              <a:rPr lang="en-US" altLang="zh-CN" dirty="0"/>
              <a:t>	</a:t>
            </a:r>
            <a:r>
              <a:rPr lang="en-US" altLang="zh-CN" dirty="0" smtClean="0"/>
              <a:t>return c									#c=</a:t>
            </a:r>
            <a:r>
              <a:rPr lang="en-US" altLang="zh-CN" dirty="0" err="1" smtClean="0"/>
              <a:t>two_num_sum</a:t>
            </a:r>
            <a:r>
              <a:rPr lang="en-US" altLang="zh-CN" dirty="0" smtClean="0"/>
              <a:t>(</a:t>
            </a:r>
            <a:r>
              <a:rPr lang="en-US" altLang="zh-CN" dirty="0" err="1" smtClean="0"/>
              <a:t>a,b</a:t>
            </a:r>
            <a:r>
              <a:rPr lang="en-US" altLang="zh-CN" dirty="0" smtClean="0"/>
              <a:t>)</a:t>
            </a:r>
          </a:p>
        </p:txBody>
      </p:sp>
    </p:spTree>
    <p:extLst>
      <p:ext uri="{BB962C8B-B14F-4D97-AF65-F5344CB8AC3E}">
        <p14:creationId xmlns:p14="http://schemas.microsoft.com/office/powerpoint/2010/main" val="3302178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有默认参数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err="1" smtClean="0"/>
              <a:t>three_num_sum</a:t>
            </a:r>
            <a:r>
              <a:rPr lang="en-US" altLang="zh-CN" dirty="0" smtClean="0"/>
              <a:t>(a</a:t>
            </a:r>
            <a:r>
              <a:rPr lang="en-US" altLang="zh-CN" dirty="0"/>
              <a:t>, </a:t>
            </a:r>
            <a:r>
              <a:rPr lang="en-US" altLang="zh-CN" dirty="0" smtClean="0"/>
              <a:t>b=3, c=4) </a:t>
            </a:r>
            <a:r>
              <a:rPr lang="en-US" altLang="zh-CN" dirty="0"/>
              <a:t>:</a:t>
            </a:r>
          </a:p>
          <a:p>
            <a:pPr marL="457200" lvl="1" indent="0">
              <a:buNone/>
            </a:pPr>
            <a:r>
              <a:rPr lang="en-US" altLang="zh-CN" dirty="0"/>
              <a:t>	</a:t>
            </a:r>
            <a:r>
              <a:rPr lang="en-US" altLang="zh-CN" dirty="0" smtClean="0"/>
              <a:t>d=</a:t>
            </a:r>
            <a:r>
              <a:rPr lang="en-US" altLang="zh-CN" dirty="0" err="1" smtClean="0"/>
              <a:t>a+b+c</a:t>
            </a:r>
            <a:endParaRPr lang="en-US" altLang="zh-CN" dirty="0"/>
          </a:p>
          <a:p>
            <a:pPr marL="457200" lvl="1" indent="0">
              <a:buNone/>
            </a:pPr>
            <a:r>
              <a:rPr lang="en-US" altLang="zh-CN" dirty="0"/>
              <a:t>	return </a:t>
            </a:r>
            <a:r>
              <a:rPr lang="en-US" altLang="zh-CN" dirty="0" smtClean="0"/>
              <a:t>d</a:t>
            </a:r>
            <a:endParaRPr lang="en-US" altLang="zh-CN" dirty="0"/>
          </a:p>
          <a:p>
            <a:endParaRPr lang="en-US" altLang="zh-CN" dirty="0" smtClean="0"/>
          </a:p>
          <a:p>
            <a:endParaRPr lang="en-US" altLang="zh-CN" dirty="0"/>
          </a:p>
          <a:p>
            <a:r>
              <a:rPr lang="en-US" altLang="zh-CN" dirty="0" smtClean="0"/>
              <a:t>d=</a:t>
            </a:r>
            <a:r>
              <a:rPr lang="en-US" altLang="zh-CN" dirty="0" err="1" smtClean="0"/>
              <a:t>three_num_sum</a:t>
            </a:r>
            <a:r>
              <a:rPr lang="en-US" altLang="zh-CN" dirty="0" smtClean="0"/>
              <a:t> </a:t>
            </a:r>
            <a:r>
              <a:rPr lang="en-US" altLang="zh-CN" dirty="0"/>
              <a:t>(</a:t>
            </a:r>
            <a:r>
              <a:rPr lang="en-US" altLang="zh-CN" dirty="0" smtClean="0"/>
              <a:t>2)				#d=9</a:t>
            </a:r>
          </a:p>
          <a:p>
            <a:r>
              <a:rPr lang="en-US" altLang="zh-CN" dirty="0" smtClean="0"/>
              <a:t>d=</a:t>
            </a:r>
            <a:r>
              <a:rPr lang="en-US" altLang="zh-CN" dirty="0" err="1" smtClean="0"/>
              <a:t>three_num_sum</a:t>
            </a:r>
            <a:r>
              <a:rPr lang="en-US" altLang="zh-CN" dirty="0" smtClean="0"/>
              <a:t> </a:t>
            </a:r>
            <a:r>
              <a:rPr lang="en-US" altLang="zh-CN" dirty="0"/>
              <a:t>(</a:t>
            </a:r>
            <a:r>
              <a:rPr lang="en-US" altLang="zh-CN" dirty="0" smtClean="0"/>
              <a:t>2,4)				#d=10</a:t>
            </a:r>
          </a:p>
          <a:p>
            <a:r>
              <a:rPr lang="en-US" altLang="zh-CN" dirty="0" smtClean="0"/>
              <a:t>d=</a:t>
            </a:r>
            <a:r>
              <a:rPr lang="en-US" altLang="zh-CN" dirty="0" err="1" smtClean="0"/>
              <a:t>three_num_sum</a:t>
            </a:r>
            <a:r>
              <a:rPr lang="en-US" altLang="zh-CN" dirty="0" smtClean="0"/>
              <a:t> (2, c=10)			#d=15</a:t>
            </a:r>
          </a:p>
          <a:p>
            <a:endParaRPr lang="en-US" altLang="zh-CN" dirty="0"/>
          </a:p>
          <a:p>
            <a:r>
              <a:rPr lang="en-US" altLang="zh-CN" dirty="0" smtClean="0"/>
              <a:t>Q: </a:t>
            </a:r>
            <a:r>
              <a:rPr lang="en-US" altLang="zh-CN" dirty="0" err="1"/>
              <a:t>def</a:t>
            </a:r>
            <a:r>
              <a:rPr lang="en-US" altLang="zh-CN" dirty="0"/>
              <a:t> </a:t>
            </a:r>
            <a:r>
              <a:rPr lang="en-US" altLang="zh-CN" dirty="0" err="1" smtClean="0"/>
              <a:t>three_num_sum</a:t>
            </a:r>
            <a:r>
              <a:rPr lang="en-US" altLang="zh-CN" dirty="0" smtClean="0"/>
              <a:t>(a=2, b, c) </a:t>
            </a:r>
            <a:r>
              <a:rPr lang="zh-CN" altLang="en-US" dirty="0" smtClean="0"/>
              <a:t>能否出现？</a:t>
            </a:r>
            <a:endParaRPr lang="en-US" altLang="zh-CN" dirty="0" smtClean="0"/>
          </a:p>
          <a:p>
            <a:pPr marL="457200" lvl="1" indent="0">
              <a:buNone/>
            </a:pPr>
            <a:r>
              <a:rPr lang="en-US" altLang="zh-CN" dirty="0" err="1"/>
              <a:t>SyntaxError</a:t>
            </a:r>
            <a:r>
              <a:rPr lang="en-US" altLang="zh-CN" dirty="0"/>
              <a:t>: non-default argument follows default argument </a:t>
            </a:r>
            <a:endParaRPr lang="en-US" altLang="zh-CN" dirty="0" smtClean="0"/>
          </a:p>
        </p:txBody>
      </p:sp>
    </p:spTree>
    <p:extLst>
      <p:ext uri="{BB962C8B-B14F-4D97-AF65-F5344CB8AC3E}">
        <p14:creationId xmlns:p14="http://schemas.microsoft.com/office/powerpoint/2010/main" val="267209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元组参数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foo(a,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foo(1)						#a=1	b=()</a:t>
            </a:r>
          </a:p>
          <a:p>
            <a:endParaRPr lang="en-US" altLang="zh-CN" dirty="0" smtClean="0"/>
          </a:p>
          <a:p>
            <a:r>
              <a:rPr lang="en-US" altLang="zh-CN" dirty="0" smtClean="0"/>
              <a:t>foo(1,2)						#a=1	b=(2,)</a:t>
            </a:r>
          </a:p>
          <a:p>
            <a:endParaRPr lang="en-US" altLang="zh-CN" dirty="0" smtClean="0"/>
          </a:p>
          <a:p>
            <a:r>
              <a:rPr lang="en-US" altLang="zh-CN" dirty="0" smtClean="0"/>
              <a:t>foo(1,2,3)					#a=1	b=(2,3)</a:t>
            </a:r>
          </a:p>
        </p:txBody>
      </p:sp>
    </p:spTree>
    <p:extLst>
      <p:ext uri="{BB962C8B-B14F-4D97-AF65-F5344CB8AC3E}">
        <p14:creationId xmlns:p14="http://schemas.microsoft.com/office/powerpoint/2010/main" val="469638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元组参数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foo(a,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q=(0,1,2)</a:t>
            </a:r>
          </a:p>
          <a:p>
            <a:endParaRPr lang="en-US" altLang="zh-CN" dirty="0"/>
          </a:p>
          <a:p>
            <a:r>
              <a:rPr lang="en-US" altLang="zh-CN" dirty="0" smtClean="0"/>
              <a:t>foo(*q)				#</a:t>
            </a:r>
            <a:r>
              <a:rPr lang="zh-CN" altLang="en-US" dirty="0" smtClean="0"/>
              <a:t>等同于</a:t>
            </a:r>
            <a:r>
              <a:rPr lang="en-US" altLang="zh-CN" dirty="0" smtClean="0"/>
              <a:t>foo(0,1,2)</a:t>
            </a:r>
          </a:p>
          <a:p>
            <a:endParaRPr lang="en-US" altLang="zh-CN" dirty="0"/>
          </a:p>
          <a:p>
            <a:r>
              <a:rPr lang="en-US" altLang="zh-CN" dirty="0" smtClean="0"/>
              <a:t>Q: What is foo(q)</a:t>
            </a:r>
            <a:r>
              <a:rPr lang="zh-CN" altLang="en-US" dirty="0" smtClean="0"/>
              <a:t>？</a:t>
            </a:r>
            <a:endParaRPr lang="en-US" altLang="zh-CN" dirty="0" smtClean="0"/>
          </a:p>
        </p:txBody>
      </p:sp>
    </p:spTree>
    <p:extLst>
      <p:ext uri="{BB962C8B-B14F-4D97-AF65-F5344CB8AC3E}">
        <p14:creationId xmlns:p14="http://schemas.microsoft.com/office/powerpoint/2010/main" val="322276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字典参数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foo(a,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foo(a=1)						#a=1	b={}</a:t>
            </a:r>
          </a:p>
          <a:p>
            <a:endParaRPr lang="en-US" altLang="zh-CN" dirty="0" smtClean="0"/>
          </a:p>
          <a:p>
            <a:r>
              <a:rPr lang="en-US" altLang="zh-CN" dirty="0" smtClean="0"/>
              <a:t>foo(a=1, b=1)				#a=1	b={‘b’:1}</a:t>
            </a:r>
          </a:p>
          <a:p>
            <a:endParaRPr lang="en-US" altLang="zh-CN" dirty="0" smtClean="0"/>
          </a:p>
          <a:p>
            <a:r>
              <a:rPr lang="en-US" altLang="zh-CN" dirty="0" smtClean="0"/>
              <a:t>foo(a=1,b=2,c=3)				#a=1	b={‘b’:2,’c’:3}</a:t>
            </a:r>
          </a:p>
          <a:p>
            <a:endParaRPr lang="en-US" altLang="zh-CN" dirty="0"/>
          </a:p>
          <a:p>
            <a:r>
              <a:rPr lang="en-US" altLang="zh-CN" dirty="0" smtClean="0"/>
              <a:t>Q: foo(1,a=2)</a:t>
            </a:r>
            <a:r>
              <a:rPr lang="zh-CN" altLang="en-US" dirty="0" smtClean="0"/>
              <a:t>可以运行吗？</a:t>
            </a:r>
            <a:r>
              <a:rPr lang="en-US" altLang="zh-CN" dirty="0" smtClean="0"/>
              <a:t>foo(1,2)</a:t>
            </a:r>
            <a:r>
              <a:rPr lang="zh-CN" altLang="en-US" dirty="0" smtClean="0"/>
              <a:t>呢？</a:t>
            </a:r>
            <a:endParaRPr lang="en-US" altLang="zh-CN" dirty="0" smtClean="0"/>
          </a:p>
        </p:txBody>
      </p:sp>
    </p:spTree>
    <p:extLst>
      <p:ext uri="{BB962C8B-B14F-4D97-AF65-F5344CB8AC3E}">
        <p14:creationId xmlns:p14="http://schemas.microsoft.com/office/powerpoint/2010/main" val="51339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函数的声明与调用</a:t>
            </a:r>
            <a:r>
              <a:rPr lang="en-US" altLang="zh-CN" dirty="0" smtClean="0"/>
              <a:t>——</a:t>
            </a:r>
            <a:r>
              <a:rPr lang="zh-CN" altLang="en-US" dirty="0" smtClean="0"/>
              <a:t>字典参数</a:t>
            </a:r>
            <a:endParaRPr lang="zh-CN" altLang="en-US" dirty="0"/>
          </a:p>
        </p:txBody>
      </p:sp>
      <p:sp>
        <p:nvSpPr>
          <p:cNvPr id="3" name="内容占位符 2"/>
          <p:cNvSpPr>
            <a:spLocks noGrp="1"/>
          </p:cNvSpPr>
          <p:nvPr>
            <p:ph idx="1"/>
          </p:nvPr>
        </p:nvSpPr>
        <p:spPr>
          <a:xfrm>
            <a:off x="2589212" y="1905000"/>
            <a:ext cx="8915400" cy="4953000"/>
          </a:xfrm>
        </p:spPr>
        <p:txBody>
          <a:bodyPr>
            <a:normAutofit/>
          </a:bodyPr>
          <a:lstStyle/>
          <a:p>
            <a:r>
              <a:rPr lang="en-US" altLang="zh-CN" dirty="0" err="1"/>
              <a:t>def</a:t>
            </a:r>
            <a:r>
              <a:rPr lang="en-US" altLang="zh-CN" dirty="0"/>
              <a:t> </a:t>
            </a:r>
            <a:r>
              <a:rPr lang="en-US" altLang="zh-CN" dirty="0" smtClean="0"/>
              <a:t>foo(a, **b) </a:t>
            </a:r>
            <a:r>
              <a:rPr lang="en-US" altLang="zh-CN" dirty="0"/>
              <a:t>:</a:t>
            </a:r>
          </a:p>
          <a:p>
            <a:pPr marL="457200" lvl="1" indent="0">
              <a:buNone/>
            </a:pPr>
            <a:r>
              <a:rPr lang="en-US" altLang="zh-CN" dirty="0"/>
              <a:t>	</a:t>
            </a:r>
            <a:r>
              <a:rPr lang="en-US" altLang="zh-CN" dirty="0" smtClean="0"/>
              <a:t>print(‘a=‘+</a:t>
            </a:r>
            <a:r>
              <a:rPr lang="en-US" altLang="zh-CN" dirty="0" err="1" smtClean="0"/>
              <a:t>str</a:t>
            </a:r>
            <a:r>
              <a:rPr lang="en-US" altLang="zh-CN" dirty="0" smtClean="0"/>
              <a:t>(a)+’ b=‘+</a:t>
            </a:r>
            <a:r>
              <a:rPr lang="en-US" altLang="zh-CN" dirty="0" err="1" smtClean="0"/>
              <a:t>str</a:t>
            </a:r>
            <a:r>
              <a:rPr lang="en-US" altLang="zh-CN" dirty="0" smtClean="0"/>
              <a:t>(b))</a:t>
            </a:r>
          </a:p>
          <a:p>
            <a:endParaRPr lang="en-US" altLang="zh-CN" dirty="0"/>
          </a:p>
          <a:p>
            <a:r>
              <a:rPr lang="en-US" altLang="zh-CN" dirty="0" smtClean="0"/>
              <a:t>q={‘a’:1,’b’:2,’c’:3}</a:t>
            </a:r>
          </a:p>
          <a:p>
            <a:endParaRPr lang="en-US" altLang="zh-CN" dirty="0"/>
          </a:p>
          <a:p>
            <a:r>
              <a:rPr lang="en-US" altLang="zh-CN" dirty="0" smtClean="0"/>
              <a:t>foo(**q)						#a=1 b={‘b’=2, ’c’=3}</a:t>
            </a:r>
          </a:p>
          <a:p>
            <a:pPr marL="0" indent="0">
              <a:buNone/>
            </a:pPr>
            <a:r>
              <a:rPr lang="en-US" altLang="zh-CN" dirty="0" smtClean="0"/>
              <a:t>								#</a:t>
            </a:r>
            <a:r>
              <a:rPr lang="zh-CN" altLang="en-US" dirty="0" smtClean="0"/>
              <a:t>等效于</a:t>
            </a:r>
            <a:r>
              <a:rPr lang="en-US" altLang="zh-CN" dirty="0" smtClean="0"/>
              <a:t>foo(a=1, b=2, c=3)</a:t>
            </a:r>
          </a:p>
          <a:p>
            <a:endParaRPr lang="en-US" altLang="zh-CN" dirty="0"/>
          </a:p>
          <a:p>
            <a:r>
              <a:rPr lang="en-US" altLang="zh-CN" dirty="0" smtClean="0"/>
              <a:t>foo(q)						#</a:t>
            </a:r>
            <a:r>
              <a:rPr lang="zh-CN" altLang="en-US" dirty="0" smtClean="0"/>
              <a:t>？</a:t>
            </a:r>
            <a:endParaRPr lang="en-US" altLang="zh-CN" dirty="0" smtClean="0"/>
          </a:p>
          <a:p>
            <a:endParaRPr lang="en-US" altLang="zh-CN" dirty="0"/>
          </a:p>
          <a:p>
            <a:r>
              <a:rPr lang="en-US" altLang="zh-CN" dirty="0" smtClean="0"/>
              <a:t>foo(*q)						#</a:t>
            </a:r>
            <a:r>
              <a:rPr lang="zh-CN" altLang="en-US" dirty="0" smtClean="0"/>
              <a:t>能否编译通过？</a:t>
            </a:r>
            <a:endParaRPr lang="en-US" altLang="zh-CN" dirty="0" smtClean="0"/>
          </a:p>
        </p:txBody>
      </p:sp>
    </p:spTree>
    <p:extLst>
      <p:ext uri="{BB962C8B-B14F-4D97-AF65-F5344CB8AC3E}">
        <p14:creationId xmlns:p14="http://schemas.microsoft.com/office/powerpoint/2010/main" val="253038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1141</Words>
  <Application>Microsoft Office PowerPoint</Application>
  <PresentationFormat>宽屏</PresentationFormat>
  <Paragraphs>421</Paragraphs>
  <Slides>37</Slides>
  <Notes>32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37</vt:i4>
      </vt:variant>
    </vt:vector>
  </HeadingPairs>
  <TitlesOfParts>
    <vt:vector size="45" baseType="lpstr">
      <vt:lpstr>等线</vt:lpstr>
      <vt:lpstr>等线 Light</vt:lpstr>
      <vt:lpstr>幼圆</vt:lpstr>
      <vt:lpstr>Arial</vt:lpstr>
      <vt:lpstr>Century Gothic</vt:lpstr>
      <vt:lpstr>Wingdings 3</vt:lpstr>
      <vt:lpstr>Office 主题​​</vt:lpstr>
      <vt:lpstr>丝状</vt:lpstr>
      <vt:lpstr>Python设计基础   </vt:lpstr>
      <vt:lpstr>Contents</vt:lpstr>
      <vt:lpstr>函数的声明与调用</vt:lpstr>
      <vt:lpstr>函数的声明与调用</vt:lpstr>
      <vt:lpstr>函数的声明与调用——有默认参数</vt:lpstr>
      <vt:lpstr>函数的声明与调用——元组参数</vt:lpstr>
      <vt:lpstr>函数的声明与调用——元组参数</vt:lpstr>
      <vt:lpstr>函数的声明与调用——字典参数</vt:lpstr>
      <vt:lpstr>函数的声明与调用——字典参数</vt:lpstr>
      <vt:lpstr>函数的声明与调用——函数的返回值</vt:lpstr>
      <vt:lpstr>函数的声明与调用——lambda函数</vt:lpstr>
      <vt:lpstr>类的声明与使用</vt:lpstr>
      <vt:lpstr>类的声明与使用</vt:lpstr>
      <vt:lpstr>类的声明与使用</vt:lpstr>
      <vt:lpstr>类的声明与使用——继承</vt:lpstr>
      <vt:lpstr>类的声明与使用——继承</vt:lpstr>
      <vt:lpstr>类的声明与使用——继承</vt:lpstr>
      <vt:lpstr>类的声明与使用——成员的访问权限</vt:lpstr>
      <vt:lpstr>类的声明与使用——成员的访问权限</vt:lpstr>
      <vt:lpstr>类的声明与使用——成员函数的调用</vt:lpstr>
      <vt:lpstr>类的声明与使用——成员函数的调用</vt:lpstr>
      <vt:lpstr>类的声明与使用——特殊的成员函数</vt:lpstr>
      <vt:lpstr>异常抛出与处理——try-except-finally</vt:lpstr>
      <vt:lpstr>异常抛出与处理——try-except-finally</vt:lpstr>
      <vt:lpstr>异常抛出与处理——raise</vt:lpstr>
      <vt:lpstr>异常抛出与处理——常见的异常类型</vt:lpstr>
      <vt:lpstr>异常抛出与处理——用户自定义异常</vt:lpstr>
      <vt:lpstr>with语句</vt:lpstr>
      <vt:lpstr>with语句</vt:lpstr>
      <vt:lpstr>with语句执行过程</vt:lpstr>
      <vt:lpstr>with语句执行过程</vt:lpstr>
      <vt:lpstr>assert</vt:lpstr>
      <vt:lpstr>python的赋值机制</vt:lpstr>
      <vt:lpstr>python的赋值机制</vt:lpstr>
      <vt:lpstr>python的赋值机制</vt:lpstr>
      <vt:lpstr>Python代码风格</vt:lpstr>
      <vt:lpstr>Python代码风格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Python设计基础（Python3）   </dc:title>
  <dc:creator>Luka Johnson</dc:creator>
  <cp:lastModifiedBy>Luka Johnson</cp:lastModifiedBy>
  <cp:revision>24</cp:revision>
  <dcterms:created xsi:type="dcterms:W3CDTF">2017-06-23T04:15:11Z</dcterms:created>
  <dcterms:modified xsi:type="dcterms:W3CDTF">2017-06-23T09:14:21Z</dcterms:modified>
</cp:coreProperties>
</file>