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1AD5C4F8-9EB4-42A8-8D3D-A546178F3A7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Grammar" id="{42C79F07-D02F-49EF-ACA7-BCF6DBF42E4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avaScript DOM" id="{0775C268-AA5C-47D4-8087-C1E7A220B01E}">
          <p14:sldIdLst>
            <p14:sldId id="262"/>
            <p14:sldId id="275"/>
            <p14:sldId id="276"/>
            <p14:sldId id="277"/>
            <p14:sldId id="278"/>
          </p14:sldIdLst>
        </p14:section>
        <p14:section name="event" id="{70313D46-0C02-418D-A0E6-BC5F206BEC6F}">
          <p14:sldIdLst>
            <p14:sldId id="279"/>
            <p14:sldId id="280"/>
          </p14:sldIdLst>
        </p14:section>
        <p14:section name="END" id="{727199B2-7FA2-46B3-B6BB-BE7A0942ED80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aronxia@foxmail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" TargetMode="External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NOT 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9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对代码行进行折行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在文本字符串中使用反斜杠对代码行进行换行。下面的例子会正确地显示：</a:t>
            </a:r>
          </a:p>
          <a:p>
            <a:pPr lvl="1"/>
            <a:r>
              <a:rPr lang="en-US" altLang="zh-CN" dirty="0" err="1"/>
              <a:t>document.write</a:t>
            </a:r>
            <a:r>
              <a:rPr lang="en-US" altLang="zh-CN" dirty="0"/>
              <a:t>("Hello \</a:t>
            </a:r>
          </a:p>
          <a:p>
            <a:pPr lvl="1"/>
            <a:r>
              <a:rPr lang="en-US" altLang="zh-CN" dirty="0"/>
              <a:t>World!");</a:t>
            </a:r>
          </a:p>
          <a:p>
            <a:r>
              <a:rPr lang="zh-CN" altLang="en-US" dirty="0"/>
              <a:t>不过</a:t>
            </a:r>
            <a:r>
              <a:rPr lang="zh-CN" altLang="en-US" dirty="0" smtClean="0"/>
              <a:t>，不能</a:t>
            </a:r>
            <a:r>
              <a:rPr lang="zh-CN" altLang="en-US" dirty="0"/>
              <a:t>像这样折行：</a:t>
            </a:r>
          </a:p>
          <a:p>
            <a:pPr lvl="1"/>
            <a:r>
              <a:rPr lang="en-US" altLang="zh-CN" dirty="0" err="1"/>
              <a:t>document.write</a:t>
            </a:r>
            <a:r>
              <a:rPr lang="en-US" altLang="zh-CN" dirty="0"/>
              <a:t> \</a:t>
            </a:r>
          </a:p>
          <a:p>
            <a:pPr lvl="1"/>
            <a:r>
              <a:rPr lang="en-US" altLang="zh-CN" dirty="0"/>
              <a:t>("Hello World</a:t>
            </a:r>
            <a:r>
              <a:rPr lang="en-US" altLang="zh-CN" dirty="0" smtClean="0"/>
              <a:t>!");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/>
              <a:t>是脚本语言。浏览器会在读取代码时，逐行地执行脚本代码。而对于传统编程来说，会在执行前对所有代码进行编译。</a:t>
            </a:r>
          </a:p>
        </p:txBody>
      </p:sp>
    </p:spTree>
    <p:extLst>
      <p:ext uri="{BB962C8B-B14F-4D97-AF65-F5344CB8AC3E}">
        <p14:creationId xmlns:p14="http://schemas.microsoft.com/office/powerpoint/2010/main" val="389387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 </a:t>
            </a:r>
            <a:r>
              <a:rPr lang="en-US" altLang="zh-CN" b="1" dirty="0"/>
              <a:t>y=5</a:t>
            </a:r>
            <a:r>
              <a:rPr lang="zh-CN" altLang="en-US" dirty="0"/>
              <a:t>，下面的表格解释了这些算术运算符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64780"/>
              </p:ext>
            </p:extLst>
          </p:nvPr>
        </p:nvGraphicFramePr>
        <p:xfrm>
          <a:off x="2589212" y="2657742"/>
          <a:ext cx="6163056" cy="3185160"/>
        </p:xfrm>
        <a:graphic>
          <a:graphicData uri="http://schemas.openxmlformats.org/drawingml/2006/table">
            <a:tbl>
              <a:tblPr/>
              <a:tblGrid>
                <a:gridCol w="1540764"/>
                <a:gridCol w="1540764"/>
                <a:gridCol w="1540764"/>
                <a:gridCol w="1540764"/>
              </a:tblGrid>
              <a:tr h="31363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加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x=y+2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x=7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减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x=y-2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x=3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乘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x=y*2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x=10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除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x=y/2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x=2.5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%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求余数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保留整数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x=y%2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x=1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++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累加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x=++y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x=6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--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递减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x=--y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x=4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 </a:t>
            </a:r>
            <a:r>
              <a:rPr lang="en-US" altLang="zh-CN" b="1" dirty="0"/>
              <a:t>x=10</a:t>
            </a:r>
            <a:r>
              <a:rPr lang="zh-CN" altLang="en-US" dirty="0"/>
              <a:t> 和 </a:t>
            </a:r>
            <a:r>
              <a:rPr lang="en-US" altLang="zh-CN" b="1" dirty="0"/>
              <a:t>y=5</a:t>
            </a:r>
            <a:r>
              <a:rPr lang="zh-CN" altLang="en-US" dirty="0"/>
              <a:t>，下面的表格解释了赋值运算符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40641"/>
              </p:ext>
            </p:extLst>
          </p:nvPr>
        </p:nvGraphicFramePr>
        <p:xfrm>
          <a:off x="2589212" y="2674834"/>
          <a:ext cx="8915400" cy="2546219"/>
        </p:xfrm>
        <a:graphic>
          <a:graphicData uri="http://schemas.openxmlformats.org/drawingml/2006/table">
            <a:tbl>
              <a:tblPr/>
              <a:tblGrid>
                <a:gridCol w="2228850"/>
                <a:gridCol w="2228850"/>
                <a:gridCol w="2228850"/>
                <a:gridCol w="2228850"/>
              </a:tblGrid>
              <a:tr h="35165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等价于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x=5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x+=y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x=x+y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x=15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x-=y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x=x-y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x=5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x*=y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x=x*y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x=50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x/=y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x=x/y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x=2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%=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x%=y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x=x%y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x=0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8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字符串相加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 </a:t>
            </a:r>
            <a:r>
              <a:rPr lang="zh-CN" altLang="en-US" dirty="0"/>
              <a:t>运算符用于把文本值或字符串变量加起来（连接起来）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txt1 = "</a:t>
            </a:r>
            <a:r>
              <a:rPr lang="en-US" altLang="zh-CN" dirty="0"/>
              <a:t>What a very";</a:t>
            </a:r>
          </a:p>
          <a:p>
            <a:r>
              <a:rPr lang="en-US" altLang="zh-CN" dirty="0" smtClean="0"/>
              <a:t>txt2 = "</a:t>
            </a:r>
            <a:r>
              <a:rPr lang="en-US" altLang="zh-CN" dirty="0"/>
              <a:t>nice day";</a:t>
            </a:r>
          </a:p>
          <a:p>
            <a:r>
              <a:rPr lang="en-US" altLang="zh-CN" dirty="0" smtClean="0"/>
              <a:t>txt3 = txt1 + txt2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在以上语句执行后，变量 </a:t>
            </a:r>
            <a:r>
              <a:rPr lang="en-US" altLang="zh-CN" dirty="0"/>
              <a:t>txt3 </a:t>
            </a:r>
            <a:r>
              <a:rPr lang="zh-CN" altLang="en-US" dirty="0"/>
              <a:t>包含的值是 </a:t>
            </a:r>
            <a:r>
              <a:rPr lang="en-US" altLang="zh-CN" dirty="0"/>
              <a:t>"What a </a:t>
            </a:r>
            <a:r>
              <a:rPr lang="en-US" altLang="zh-CN" dirty="0" err="1"/>
              <a:t>verynice</a:t>
            </a:r>
            <a:r>
              <a:rPr lang="en-US" altLang="zh-CN" dirty="0"/>
              <a:t> day"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你也</a:t>
            </a:r>
            <a:r>
              <a:rPr lang="zh-CN" altLang="en-US" dirty="0" smtClean="0"/>
              <a:t>可以让 </a:t>
            </a:r>
            <a:r>
              <a:rPr lang="en-US" altLang="zh-CN" dirty="0" smtClean="0"/>
              <a:t>txt3 = txt1 + “ ” + txt2;</a:t>
            </a:r>
          </a:p>
          <a:p>
            <a:r>
              <a:rPr lang="zh-CN" altLang="en-US" dirty="0" smtClean="0"/>
              <a:t>这样你得到的</a:t>
            </a:r>
            <a:r>
              <a:rPr lang="en-US" altLang="zh-CN" dirty="0"/>
              <a:t> </a:t>
            </a:r>
            <a:r>
              <a:rPr lang="en-US" altLang="zh-CN" dirty="0" smtClean="0"/>
              <a:t>txt3 = </a:t>
            </a:r>
            <a:r>
              <a:rPr lang="en-US" altLang="zh-CN" dirty="0"/>
              <a:t>"What a </a:t>
            </a:r>
            <a:r>
              <a:rPr lang="en-US" altLang="zh-CN" dirty="0" smtClean="0"/>
              <a:t>very nice </a:t>
            </a:r>
            <a:r>
              <a:rPr lang="en-US" altLang="zh-CN" dirty="0"/>
              <a:t>day"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01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如果把数字与字符串相加，结果将成为字符串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x = 5 + “5”;</a:t>
            </a:r>
          </a:p>
          <a:p>
            <a:r>
              <a:rPr lang="zh-CN" altLang="en-US" dirty="0" smtClean="0"/>
              <a:t>最终 </a:t>
            </a:r>
            <a:r>
              <a:rPr lang="en-US" altLang="zh-CN" dirty="0" smtClean="0"/>
              <a:t>x = “55” , </a:t>
            </a:r>
            <a:r>
              <a:rPr lang="zh-CN" altLang="en-US" dirty="0" smtClean="0"/>
              <a:t>是字符串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46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x=5</a:t>
            </a:r>
            <a:r>
              <a:rPr lang="zh-CN" altLang="en-US" dirty="0"/>
              <a:t>，下面的表格解释了比较运算符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22673"/>
              </p:ext>
            </p:extLst>
          </p:nvPr>
        </p:nvGraphicFramePr>
        <p:xfrm>
          <a:off x="2589212" y="2726062"/>
          <a:ext cx="6163056" cy="3185160"/>
        </p:xfrm>
        <a:graphic>
          <a:graphicData uri="http://schemas.openxmlformats.org/drawingml/2006/table">
            <a:tbl>
              <a:tblPr/>
              <a:tblGrid>
                <a:gridCol w="2054352"/>
                <a:gridCol w="2054352"/>
                <a:gridCol w="2054352"/>
              </a:tblGrid>
              <a:tr h="32217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等于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x==8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===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全等（值和类型）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x===5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true；x==="5"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!=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不等于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x!=8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大于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x&gt;8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小于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x&lt;8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大于或等于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x&gt;=8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&lt;=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小于或等于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x&lt;=8 </a:t>
                      </a:r>
                      <a:r>
                        <a:rPr lang="zh-CN" altLang="en-US" dirty="0">
                          <a:effectLst/>
                        </a:rPr>
                        <a:t>为 </a:t>
                      </a:r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7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x=6 </a:t>
            </a:r>
            <a:r>
              <a:rPr lang="zh-CN" altLang="en-US" dirty="0"/>
              <a:t>以及 </a:t>
            </a:r>
            <a:r>
              <a:rPr lang="en-US" altLang="zh-CN" dirty="0"/>
              <a:t>y=3</a:t>
            </a:r>
            <a:r>
              <a:rPr lang="zh-CN" altLang="en-US" dirty="0"/>
              <a:t>，下表解释了逻辑运算符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72408"/>
              </p:ext>
            </p:extLst>
          </p:nvPr>
        </p:nvGraphicFramePr>
        <p:xfrm>
          <a:off x="2589212" y="2649196"/>
          <a:ext cx="6163056" cy="2494090"/>
        </p:xfrm>
        <a:graphic>
          <a:graphicData uri="http://schemas.openxmlformats.org/drawingml/2006/table">
            <a:tbl>
              <a:tblPr/>
              <a:tblGrid>
                <a:gridCol w="2054352"/>
                <a:gridCol w="2054352"/>
                <a:gridCol w="2054352"/>
              </a:tblGrid>
              <a:tr h="84817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45720" marR="114300" marT="38100" marB="3810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&amp;&amp;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(x &lt; 10 &amp;&amp; y &gt; 1)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||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(x==5 || y==5)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!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!(x==y) </a:t>
                      </a:r>
                      <a:r>
                        <a:rPr lang="zh-CN" altLang="en-US" dirty="0">
                          <a:effectLst/>
                        </a:rPr>
                        <a:t>为 </a:t>
                      </a:r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JavaScript </a:t>
            </a:r>
            <a:r>
              <a:rPr lang="zh-CN" altLang="en-US" dirty="0"/>
              <a:t>中，我们可使用以下条件语句：</a:t>
            </a:r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语句 </a:t>
            </a:r>
            <a:r>
              <a:rPr lang="en-US" altLang="zh-CN" dirty="0"/>
              <a:t>- </a:t>
            </a:r>
            <a:r>
              <a:rPr lang="zh-CN" altLang="en-US" dirty="0"/>
              <a:t>只有当指定条件为 </a:t>
            </a:r>
            <a:r>
              <a:rPr lang="en-US" altLang="zh-CN" dirty="0"/>
              <a:t>true </a:t>
            </a:r>
            <a:r>
              <a:rPr lang="zh-CN" altLang="en-US" dirty="0"/>
              <a:t>时，使用该语句来执行代码</a:t>
            </a:r>
          </a:p>
          <a:p>
            <a:pPr lvl="1"/>
            <a:r>
              <a:rPr lang="en-US" altLang="zh-CN" dirty="0"/>
              <a:t>if...else </a:t>
            </a:r>
            <a:r>
              <a:rPr lang="zh-CN" altLang="en-US" dirty="0"/>
              <a:t>语句 </a:t>
            </a:r>
            <a:r>
              <a:rPr lang="en-US" altLang="zh-CN" dirty="0"/>
              <a:t>- </a:t>
            </a:r>
            <a:r>
              <a:rPr lang="zh-CN" altLang="en-US" dirty="0"/>
              <a:t>当条件为 </a:t>
            </a:r>
            <a:r>
              <a:rPr lang="en-US" altLang="zh-CN" dirty="0"/>
              <a:t>true </a:t>
            </a:r>
            <a:r>
              <a:rPr lang="zh-CN" altLang="en-US" dirty="0"/>
              <a:t>时执行代码，当条件为 </a:t>
            </a:r>
            <a:r>
              <a:rPr lang="en-US" altLang="zh-CN" dirty="0"/>
              <a:t>false </a:t>
            </a:r>
            <a:r>
              <a:rPr lang="zh-CN" altLang="en-US" dirty="0"/>
              <a:t>时执行其他代码</a:t>
            </a:r>
          </a:p>
          <a:p>
            <a:pPr lvl="1"/>
            <a:r>
              <a:rPr lang="en-US" altLang="zh-CN" dirty="0"/>
              <a:t>if...else if....else </a:t>
            </a:r>
            <a:r>
              <a:rPr lang="zh-CN" altLang="en-US" dirty="0"/>
              <a:t>语句 </a:t>
            </a:r>
            <a:r>
              <a:rPr lang="en-US" altLang="zh-CN" dirty="0"/>
              <a:t>- </a:t>
            </a:r>
            <a:r>
              <a:rPr lang="zh-CN" altLang="en-US" dirty="0"/>
              <a:t>使用该语句来选择多个代码块之一来执行</a:t>
            </a:r>
          </a:p>
          <a:p>
            <a:pPr lvl="1"/>
            <a:r>
              <a:rPr lang="en-US" altLang="zh-CN" dirty="0"/>
              <a:t>switch </a:t>
            </a:r>
            <a:r>
              <a:rPr lang="zh-CN" altLang="en-US" dirty="0"/>
              <a:t>语句 </a:t>
            </a:r>
            <a:r>
              <a:rPr lang="en-US" altLang="zh-CN" dirty="0"/>
              <a:t>- </a:t>
            </a:r>
            <a:r>
              <a:rPr lang="zh-CN" altLang="en-US" dirty="0"/>
              <a:t>使用该语句来选择多个代码块之一来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88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支持不同类型的循环：</a:t>
            </a:r>
          </a:p>
          <a:p>
            <a:pPr lvl="1"/>
            <a:r>
              <a:rPr lang="en-US" altLang="zh-CN" dirty="0"/>
              <a:t>for - </a:t>
            </a:r>
            <a:r>
              <a:rPr lang="zh-CN" altLang="en-US" dirty="0"/>
              <a:t>循环代码块一定的次数</a:t>
            </a:r>
          </a:p>
          <a:p>
            <a:pPr lvl="1"/>
            <a:r>
              <a:rPr lang="en-US" altLang="zh-CN" dirty="0"/>
              <a:t>for/in - </a:t>
            </a:r>
            <a:r>
              <a:rPr lang="zh-CN" altLang="en-US" dirty="0"/>
              <a:t>循环遍历对象的属性</a:t>
            </a:r>
          </a:p>
          <a:p>
            <a:pPr lvl="1"/>
            <a:r>
              <a:rPr lang="en-US" altLang="zh-CN" dirty="0"/>
              <a:t>while - </a:t>
            </a:r>
            <a:r>
              <a:rPr lang="zh-CN" altLang="en-US" dirty="0"/>
              <a:t>当指定的条件为 </a:t>
            </a:r>
            <a:r>
              <a:rPr lang="en-US" altLang="zh-CN" dirty="0"/>
              <a:t>true </a:t>
            </a:r>
            <a:r>
              <a:rPr lang="zh-CN" altLang="en-US" dirty="0"/>
              <a:t>时循环指定的代码块</a:t>
            </a:r>
          </a:p>
          <a:p>
            <a:pPr lvl="1"/>
            <a:r>
              <a:rPr lang="en-US" altLang="zh-CN" dirty="0"/>
              <a:t>do/while - </a:t>
            </a:r>
            <a:r>
              <a:rPr lang="zh-CN" altLang="en-US" dirty="0"/>
              <a:t>同样当指定的条件为 </a:t>
            </a:r>
            <a:r>
              <a:rPr lang="en-US" altLang="zh-CN" dirty="0"/>
              <a:t>true </a:t>
            </a:r>
            <a:r>
              <a:rPr lang="zh-CN" altLang="en-US" dirty="0"/>
              <a:t>时循环指定的代码块</a:t>
            </a:r>
          </a:p>
        </p:txBody>
      </p:sp>
    </p:spTree>
    <p:extLst>
      <p:ext uri="{BB962C8B-B14F-4D97-AF65-F5344CB8AC3E}">
        <p14:creationId xmlns:p14="http://schemas.microsoft.com/office/powerpoint/2010/main" val="169836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，</a:t>
            </a:r>
            <a:r>
              <a:rPr lang="zh-CN" altLang="en-US" dirty="0"/>
              <a:t>文档对象模型（</a:t>
            </a:r>
            <a:r>
              <a:rPr lang="en-US" altLang="zh-CN" dirty="0"/>
              <a:t>Document Object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的主要工作就是操作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下面我们先介绍</a:t>
            </a:r>
            <a:r>
              <a:rPr lang="zh-CN" altLang="en-US" dirty="0"/>
              <a:t>几</a:t>
            </a:r>
            <a:r>
              <a:rPr lang="zh-CN" altLang="en-US" dirty="0" smtClean="0"/>
              <a:t>个用于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操作的选择器函数</a:t>
            </a:r>
            <a:endParaRPr lang="en-US" altLang="zh-CN" dirty="0" smtClean="0"/>
          </a:p>
          <a:p>
            <a:r>
              <a:rPr lang="zh-CN" altLang="en-US" dirty="0"/>
              <a:t>我们先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初期用的一些选择器，然后我们将介绍现代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使用的选择器。大家可以根据自己的喜好来使用，但与之前提到的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特性</a:t>
            </a:r>
            <a:r>
              <a:rPr lang="zh-CN" altLang="en-US" dirty="0"/>
              <a:t>一样</a:t>
            </a:r>
            <a:r>
              <a:rPr lang="zh-CN" altLang="en-US" dirty="0" smtClean="0"/>
              <a:t>，希望大家使用更现代的写法。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0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是允许你在网页中实现复杂事情的一门编程语言 </a:t>
            </a:r>
            <a:r>
              <a:rPr lang="en-US" altLang="zh-CN" dirty="0"/>
              <a:t>—— </a:t>
            </a:r>
            <a:r>
              <a:rPr lang="zh-CN" altLang="en-US" dirty="0"/>
              <a:t>每次当你浏览网页时不只是显示静态信息</a:t>
            </a:r>
            <a:r>
              <a:rPr lang="en-US" altLang="zh-CN" dirty="0"/>
              <a:t>—— </a:t>
            </a:r>
            <a:r>
              <a:rPr lang="zh-CN" altLang="en-US" dirty="0"/>
              <a:t>显示即时更新的内容， 或者交互式的地图，或 </a:t>
            </a:r>
            <a:r>
              <a:rPr lang="en-US" altLang="zh-CN" dirty="0"/>
              <a:t>2D/3D </a:t>
            </a:r>
            <a:r>
              <a:rPr lang="zh-CN" altLang="en-US" dirty="0"/>
              <a:t>图形</a:t>
            </a:r>
            <a:r>
              <a:rPr lang="zh-CN" altLang="en-US" dirty="0" smtClean="0"/>
              <a:t>动画</a:t>
            </a:r>
            <a:r>
              <a:rPr lang="zh-CN" altLang="en-US" dirty="0"/>
              <a:t>，又或者自动播放视频等，你可以确信，</a:t>
            </a:r>
            <a:r>
              <a:rPr lang="en-US" altLang="zh-CN" dirty="0"/>
              <a:t>JavaScript </a:t>
            </a:r>
            <a:r>
              <a:rPr lang="zh-CN" altLang="en-US" dirty="0"/>
              <a:t>参与其中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让我们简单地回顾当你在浏览器中读取一个网页时发生</a:t>
            </a:r>
            <a:r>
              <a:rPr lang="zh-CN" altLang="en-US" dirty="0" smtClean="0"/>
              <a:t>什么。</a:t>
            </a:r>
            <a:r>
              <a:rPr lang="zh-CN" altLang="en-US" dirty="0"/>
              <a:t> 当你在浏览器中读取一个网页，你在一个实行环境（浏览器标签）中运行你的代码（</a:t>
            </a:r>
            <a:r>
              <a:rPr lang="en-US" altLang="zh-CN" dirty="0"/>
              <a:t>HTML, CSS </a:t>
            </a:r>
            <a:r>
              <a:rPr lang="zh-CN" altLang="en-US" dirty="0"/>
              <a:t>和 </a:t>
            </a:r>
            <a:r>
              <a:rPr lang="en-US" altLang="zh-CN" dirty="0"/>
              <a:t>JavaScript</a:t>
            </a:r>
            <a:r>
              <a:rPr lang="zh-CN" altLang="en-US" dirty="0"/>
              <a:t>）。这就像是一个工厂，获取原材料（代码）然后出产一个产品（网页）。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DOM 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选择器：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(“……”);</a:t>
            </a:r>
          </a:p>
          <a:p>
            <a:r>
              <a:rPr lang="zh-CN" altLang="en-US" dirty="0"/>
              <a:t>类选择</a:t>
            </a:r>
            <a:r>
              <a:rPr lang="zh-CN" altLang="en-US" dirty="0" smtClean="0"/>
              <a:t>器：</a:t>
            </a:r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(“……”);</a:t>
            </a:r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选择器：</a:t>
            </a:r>
            <a:r>
              <a:rPr lang="en-US" altLang="zh-CN" dirty="0" err="1" smtClean="0"/>
              <a:t>element.getElementsByTagName</a:t>
            </a:r>
            <a:r>
              <a:rPr lang="en-US" altLang="zh-CN" dirty="0" smtClean="0"/>
              <a:t>(“……”);</a:t>
            </a:r>
          </a:p>
          <a:p>
            <a:pPr lvl="1"/>
            <a:r>
              <a:rPr lang="zh-CN" altLang="en-US" dirty="0"/>
              <a:t>指定的元素的子树会被搜索，不包括元素自己。返回的列表是动态的，这意味着它会随着</a:t>
            </a:r>
            <a:r>
              <a:rPr lang="en-US" altLang="zh-CN" dirty="0"/>
              <a:t>DOM</a:t>
            </a:r>
            <a:r>
              <a:rPr lang="zh-CN" altLang="en-US" dirty="0"/>
              <a:t>树的变化自动更新自身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选择器：</a:t>
            </a:r>
            <a:r>
              <a:rPr lang="en-US" altLang="zh-CN" dirty="0" err="1" smtClean="0"/>
              <a:t>document.getElementsByName</a:t>
            </a:r>
            <a:r>
              <a:rPr lang="en-US" altLang="zh-CN" dirty="0" smtClean="0"/>
              <a:t>(name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20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&lt;div class="user-panel main"&gt;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input name="login"/&gt; //</a:t>
            </a:r>
            <a:r>
              <a:rPr lang="zh-CN" altLang="en-US" dirty="0"/>
              <a:t>这个标签将被返回</a:t>
            </a:r>
          </a:p>
          <a:p>
            <a:r>
              <a:rPr lang="en-US" altLang="zh-CN" dirty="0"/>
              <a:t>&lt;/div&gt;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el = </a:t>
            </a:r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div.user-panel.main</a:t>
            </a:r>
            <a:r>
              <a:rPr lang="en-US" altLang="zh-CN" dirty="0" smtClean="0"/>
              <a:t> input[name=login]");</a:t>
            </a:r>
            <a:endParaRPr lang="en-US" altLang="zh-CN" dirty="0"/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Attribute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element.setAttribute</a:t>
            </a:r>
            <a:r>
              <a:rPr lang="en-US" altLang="zh-CN" dirty="0"/>
              <a:t>(name, value);</a:t>
            </a:r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指定元素上的一个属性值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如果属性已经存在，则更新该值</a:t>
            </a:r>
            <a:r>
              <a:rPr lang="en-US" altLang="zh-CN" dirty="0"/>
              <a:t>; </a:t>
            </a:r>
            <a:r>
              <a:rPr lang="zh-CN" altLang="en-US" dirty="0"/>
              <a:t>否则将添加一个新的属性用指定的名称和值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要获取属性的当前值，使用 </a:t>
            </a:r>
            <a:r>
              <a:rPr lang="en-US" altLang="zh-CN" dirty="0" err="1"/>
              <a:t>getAttribute</a:t>
            </a:r>
            <a:r>
              <a:rPr lang="en-US" altLang="zh-CN" dirty="0"/>
              <a:t>(); </a:t>
            </a:r>
          </a:p>
          <a:p>
            <a:r>
              <a:rPr lang="zh-CN" altLang="en-US" dirty="0"/>
              <a:t>要删除一个属性，调用</a:t>
            </a:r>
            <a:r>
              <a:rPr lang="en-US" altLang="zh-CN" dirty="0" err="1"/>
              <a:t>removeAttribute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59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lassList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elementClasses</a:t>
            </a:r>
            <a:r>
              <a:rPr lang="en-US" altLang="zh-CN" dirty="0"/>
              <a:t> = </a:t>
            </a:r>
            <a:r>
              <a:rPr lang="en-US" altLang="zh-CN" dirty="0" err="1"/>
              <a:t>elementNodeReference.classList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// div</a:t>
            </a:r>
            <a:r>
              <a:rPr lang="zh-CN" altLang="en-US" dirty="0"/>
              <a:t>是具有</a:t>
            </a:r>
            <a:r>
              <a:rPr lang="en-US" altLang="zh-CN" dirty="0"/>
              <a:t>class =“foo bar”</a:t>
            </a:r>
            <a:r>
              <a:rPr lang="zh-CN" altLang="en-US" dirty="0"/>
              <a:t>的</a:t>
            </a:r>
            <a:r>
              <a:rPr lang="en-US" altLang="zh-CN" dirty="0"/>
              <a:t>&lt;div&gt;</a:t>
            </a:r>
            <a:r>
              <a:rPr lang="zh-CN" altLang="en-US" dirty="0"/>
              <a:t>元素的对象引用</a:t>
            </a:r>
          </a:p>
          <a:p>
            <a:pPr lvl="1"/>
            <a:r>
              <a:rPr lang="en-US" altLang="zh-CN" dirty="0" err="1"/>
              <a:t>div.classList.remove</a:t>
            </a:r>
            <a:r>
              <a:rPr lang="en-US" altLang="zh-CN" dirty="0"/>
              <a:t>("foo");</a:t>
            </a:r>
          </a:p>
          <a:p>
            <a:pPr lvl="1"/>
            <a:r>
              <a:rPr lang="en-US" altLang="zh-CN" dirty="0" err="1"/>
              <a:t>div.classList.add</a:t>
            </a:r>
            <a:r>
              <a:rPr lang="en-US" altLang="zh-CN" dirty="0"/>
              <a:t>("</a:t>
            </a:r>
            <a:r>
              <a:rPr lang="en-US" altLang="zh-CN" dirty="0" err="1"/>
              <a:t>anotherclass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如果</a:t>
            </a:r>
            <a:r>
              <a:rPr lang="en-US" altLang="zh-CN" dirty="0"/>
              <a:t>visible</a:t>
            </a:r>
            <a:r>
              <a:rPr lang="zh-CN" altLang="en-US" dirty="0"/>
              <a:t>被设置则删除它，否则添加</a:t>
            </a:r>
            <a:r>
              <a:rPr lang="zh-CN" altLang="en-US" dirty="0" smtClean="0"/>
              <a:t>它（兼容性较差）</a:t>
            </a:r>
            <a:endParaRPr lang="zh-CN" altLang="en-US" dirty="0"/>
          </a:p>
          <a:p>
            <a:pPr lvl="1"/>
            <a:r>
              <a:rPr lang="en-US" altLang="zh-CN" dirty="0" err="1"/>
              <a:t>div.classList.toggle</a:t>
            </a:r>
            <a:r>
              <a:rPr lang="en-US" altLang="zh-CN" dirty="0"/>
              <a:t>("visible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删除 </a:t>
            </a:r>
            <a:r>
              <a:rPr lang="en-US" altLang="zh-CN" dirty="0"/>
              <a:t>visible</a:t>
            </a:r>
            <a:r>
              <a:rPr lang="zh-CN" altLang="en-US" dirty="0"/>
              <a:t>，取决于测试条件，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 smtClean="0"/>
              <a:t>10</a:t>
            </a:r>
            <a:r>
              <a:rPr lang="zh-CN" altLang="en-US" dirty="0"/>
              <a:t>（兼容性较差）</a:t>
            </a:r>
          </a:p>
          <a:p>
            <a:pPr lvl="1"/>
            <a:r>
              <a:rPr lang="en-US" altLang="zh-CN" dirty="0" err="1" smtClean="0"/>
              <a:t>div.classList.toggle</a:t>
            </a:r>
            <a:r>
              <a:rPr lang="en-US" altLang="zh-CN" dirty="0"/>
              <a:t>("visible", </a:t>
            </a:r>
            <a:r>
              <a:rPr lang="en-US" altLang="zh-CN" dirty="0" err="1"/>
              <a:t>i</a:t>
            </a:r>
            <a:r>
              <a:rPr lang="en-US" altLang="zh-CN" dirty="0"/>
              <a:t> &lt; 10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en-US" altLang="zh-CN" dirty="0"/>
              <a:t>alert(</a:t>
            </a:r>
            <a:r>
              <a:rPr lang="en-US" altLang="zh-CN" dirty="0" err="1"/>
              <a:t>div.classList.contains</a:t>
            </a:r>
            <a:r>
              <a:rPr lang="en-US" altLang="zh-CN" dirty="0"/>
              <a:t>("foo</a:t>
            </a:r>
            <a:r>
              <a:rPr lang="en-US" altLang="zh-CN" dirty="0" smtClean="0"/>
              <a:t>"));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添加或删除多个类</a:t>
            </a:r>
          </a:p>
          <a:p>
            <a:pPr lvl="1"/>
            <a:r>
              <a:rPr lang="en-US" altLang="zh-CN" dirty="0" err="1"/>
              <a:t>div.classList.add</a:t>
            </a:r>
            <a:r>
              <a:rPr lang="en-US" altLang="zh-CN" dirty="0"/>
              <a:t>("</a:t>
            </a:r>
            <a:r>
              <a:rPr lang="en-US" altLang="zh-CN" dirty="0" err="1"/>
              <a:t>foo","bar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err="1"/>
              <a:t>div.classList.remove</a:t>
            </a:r>
            <a:r>
              <a:rPr lang="en-US" altLang="zh-CN" dirty="0"/>
              <a:t>("foo", "bar");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83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EventTarget.addEventListener</a:t>
            </a:r>
            <a:r>
              <a:rPr lang="en-US" altLang="zh-CN" dirty="0"/>
              <a:t>() </a:t>
            </a:r>
            <a:r>
              <a:rPr lang="zh-CN" altLang="en-US" dirty="0"/>
              <a:t>方法将指定的监听器注册到 </a:t>
            </a:r>
            <a:r>
              <a:rPr lang="en-US" altLang="zh-CN" dirty="0" err="1"/>
              <a:t>EventTarget</a:t>
            </a:r>
            <a:r>
              <a:rPr lang="en-US" altLang="zh-CN" dirty="0"/>
              <a:t> </a:t>
            </a:r>
            <a:r>
              <a:rPr lang="zh-CN" altLang="en-US" dirty="0"/>
              <a:t>上，当该对象触发指定的事件时，指定的回调函数就会被执行。 事件目标可以是一个文档上的元素 </a:t>
            </a:r>
            <a:r>
              <a:rPr lang="en-US" altLang="zh-CN" dirty="0"/>
              <a:t>Document </a:t>
            </a:r>
            <a:r>
              <a:rPr lang="zh-CN" altLang="en-US" dirty="0"/>
              <a:t>本身，或者任何其他支持事件的对象 </a:t>
            </a:r>
            <a:r>
              <a:rPr lang="en-US" altLang="zh-CN" dirty="0"/>
              <a:t>(</a:t>
            </a:r>
            <a:r>
              <a:rPr lang="zh-CN" altLang="en-US" dirty="0"/>
              <a:t>比如 </a:t>
            </a:r>
            <a:r>
              <a:rPr lang="en-US" altLang="zh-CN" dirty="0" err="1"/>
              <a:t>XMLHttpRequest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el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("outside");</a:t>
            </a:r>
          </a:p>
          <a:p>
            <a:pPr lvl="1"/>
            <a:r>
              <a:rPr lang="en-US" altLang="zh-CN" dirty="0" err="1"/>
              <a:t>el.addEventListener</a:t>
            </a:r>
            <a:r>
              <a:rPr lang="en-US" altLang="zh-CN" dirty="0"/>
              <a:t>("click", </a:t>
            </a:r>
            <a:r>
              <a:rPr lang="en-US" altLang="zh-CN" dirty="0" err="1"/>
              <a:t>modifyText</a:t>
            </a:r>
            <a:r>
              <a:rPr lang="en-US" altLang="zh-CN" dirty="0"/>
              <a:t>, 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 err="1"/>
              <a:t>EventTarget</a:t>
            </a:r>
            <a:r>
              <a:rPr lang="en-US" altLang="zh-CN" dirty="0"/>
              <a:t> </a:t>
            </a:r>
            <a:r>
              <a:rPr lang="zh-CN" altLang="en-US" dirty="0"/>
              <a:t>上的 </a:t>
            </a:r>
            <a:r>
              <a:rPr lang="en-US" altLang="zh-CN" dirty="0" err="1"/>
              <a:t>EventListener</a:t>
            </a:r>
            <a:r>
              <a:rPr lang="en-US" altLang="zh-CN" dirty="0"/>
              <a:t> </a:t>
            </a:r>
            <a:r>
              <a:rPr lang="zh-CN" altLang="en-US" dirty="0"/>
              <a:t>被移除之后，如果此事件正在执行，会立即停止。 </a:t>
            </a:r>
            <a:r>
              <a:rPr lang="en-US" altLang="zh-CN" dirty="0" err="1"/>
              <a:t>EventListener</a:t>
            </a:r>
            <a:r>
              <a:rPr lang="en-US" altLang="zh-CN" dirty="0"/>
              <a:t> </a:t>
            </a:r>
            <a:r>
              <a:rPr lang="zh-CN" altLang="en-US" dirty="0"/>
              <a:t>移除之后不能被触发，但可以重新绑定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removeEventListener</a:t>
            </a:r>
            <a:r>
              <a:rPr lang="en-US" altLang="zh-CN" dirty="0"/>
              <a:t>() </a:t>
            </a:r>
            <a:r>
              <a:rPr lang="zh-CN" altLang="en-US" dirty="0"/>
              <a:t>移除 </a:t>
            </a:r>
            <a:r>
              <a:rPr lang="en-US" altLang="zh-CN" dirty="0" err="1"/>
              <a:t>EventTarget</a:t>
            </a:r>
            <a:r>
              <a:rPr lang="en-US" altLang="zh-CN" dirty="0"/>
              <a:t> </a:t>
            </a:r>
            <a:r>
              <a:rPr lang="zh-CN" altLang="en-US" dirty="0"/>
              <a:t>上未绑定的 </a:t>
            </a:r>
            <a:r>
              <a:rPr lang="en-US" altLang="zh-CN" dirty="0" err="1"/>
              <a:t>EventListener</a:t>
            </a:r>
            <a:r>
              <a:rPr lang="en-US" altLang="zh-CN" dirty="0"/>
              <a:t> </a:t>
            </a:r>
            <a:r>
              <a:rPr lang="zh-CN" altLang="en-US" dirty="0"/>
              <a:t>不会起任何作用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div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('div');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listener = function (event) {</a:t>
            </a:r>
          </a:p>
          <a:p>
            <a:pPr lvl="1"/>
            <a:r>
              <a:rPr lang="en-US" altLang="zh-CN" dirty="0"/>
              <a:t>  /* do something here */</a:t>
            </a:r>
          </a:p>
          <a:p>
            <a:pPr lvl="1"/>
            <a:r>
              <a:rPr lang="en-US" altLang="zh-CN" dirty="0"/>
              <a:t>};</a:t>
            </a:r>
          </a:p>
          <a:p>
            <a:pPr lvl="1"/>
            <a:r>
              <a:rPr lang="en-US" altLang="zh-CN" dirty="0" err="1"/>
              <a:t>div.addEventListener</a:t>
            </a:r>
            <a:r>
              <a:rPr lang="en-US" altLang="zh-CN" dirty="0"/>
              <a:t>('click', listener, false);</a:t>
            </a:r>
          </a:p>
          <a:p>
            <a:pPr lvl="1"/>
            <a:r>
              <a:rPr lang="en-US" altLang="zh-CN" dirty="0" err="1"/>
              <a:t>div.removeEventListener</a:t>
            </a:r>
            <a:r>
              <a:rPr lang="en-US" altLang="zh-CN" dirty="0"/>
              <a:t>('click', listener, 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08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感谢各位三天以来都来捧场，前端之路漫漫，望大家上下而求索。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的邮箱是 </a:t>
            </a:r>
            <a:r>
              <a:rPr lang="en-US" altLang="zh-CN" dirty="0" smtClean="0">
                <a:hlinkClick r:id="rId2"/>
              </a:rPr>
              <a:t>aaronxia@foxmail.com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，如果有问题或者想与我探讨前端开发的一些事宜的话，欢迎给我发邮件或者微信与我联系。</a:t>
            </a:r>
            <a:endParaRPr lang="en-US" altLang="zh-CN" dirty="0" smtClean="0"/>
          </a:p>
          <a:p>
            <a:r>
              <a:rPr lang="zh-CN" altLang="en-US" dirty="0" smtClean="0"/>
              <a:t>有兴趣的话，大家可以着手搭建自己的个人主页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1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dirty="0" smtClean="0"/>
              <a:t>的制作参考了：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http://www.w3school.com.cn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	</a:t>
            </a:r>
          </a:p>
          <a:p>
            <a:r>
              <a:rPr lang="en-US" altLang="zh-CN" dirty="0">
                <a:hlinkClick r:id="rId3"/>
              </a:rPr>
              <a:t>https://developer.mozilla.org/zh-CN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	</a:t>
            </a:r>
          </a:p>
          <a:p>
            <a:r>
              <a:rPr lang="en-US" altLang="zh-CN" dirty="0">
                <a:hlinkClick r:id="rId4"/>
              </a:rPr>
              <a:t>https://codepen.io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64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19" y="2395714"/>
            <a:ext cx="6782388" cy="3254022"/>
          </a:xfrm>
        </p:spPr>
      </p:pic>
    </p:spTree>
    <p:extLst>
      <p:ext uri="{BB962C8B-B14F-4D97-AF65-F5344CB8AC3E}">
        <p14:creationId xmlns:p14="http://schemas.microsoft.com/office/powerpoint/2010/main" val="6758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内部引用：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2"/>
            <a:r>
              <a:rPr lang="en-US" altLang="zh-CN" dirty="0"/>
              <a:t>  </a:t>
            </a:r>
            <a:r>
              <a:rPr lang="en-US" altLang="zh-CN" dirty="0" smtClean="0"/>
              <a:t>// JavaScript goes here</a:t>
            </a:r>
            <a:endParaRPr lang="en-US" altLang="zh-CN" dirty="0"/>
          </a:p>
          <a:p>
            <a:pPr lvl="1"/>
            <a:r>
              <a:rPr lang="en-US" altLang="zh-CN" dirty="0"/>
              <a:t>&lt;/script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外部</a:t>
            </a:r>
            <a:r>
              <a:rPr lang="zh-CN" altLang="en-US" dirty="0" smtClean="0"/>
              <a:t>引用：</a:t>
            </a:r>
            <a:endParaRPr lang="en-US" altLang="zh-CN" dirty="0"/>
          </a:p>
          <a:p>
            <a:pPr lvl="1"/>
            <a:r>
              <a:rPr lang="en-US" altLang="zh-CN" dirty="0" smtClean="0"/>
              <a:t>&lt;script (type=“text-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”)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=“……”&gt;&lt;/script&gt;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5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ugly ways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注意，有时候你会遇到在 </a:t>
            </a:r>
            <a:r>
              <a:rPr lang="en-US" altLang="zh-CN" dirty="0"/>
              <a:t>HTML </a:t>
            </a:r>
            <a:r>
              <a:rPr lang="zh-CN" altLang="en-US" dirty="0"/>
              <a:t>中存在着一丝真实的 </a:t>
            </a:r>
            <a:r>
              <a:rPr lang="en-US" altLang="zh-CN" dirty="0"/>
              <a:t>JavaScript </a:t>
            </a:r>
            <a:r>
              <a:rPr lang="zh-CN" altLang="en-US" dirty="0"/>
              <a:t>代码。它或许看上去会像这样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createParagraph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para =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('p');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para.textContent</a:t>
            </a:r>
            <a:r>
              <a:rPr lang="en-US" altLang="zh-CN" dirty="0"/>
              <a:t> = 'You clicked the button!';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document.body.appendChild</a:t>
            </a:r>
            <a:r>
              <a:rPr lang="en-US" altLang="zh-CN" dirty="0"/>
              <a:t>(para);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&lt;button </a:t>
            </a:r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createParagraph</a:t>
            </a:r>
            <a:r>
              <a:rPr lang="en-US" altLang="zh-CN" dirty="0"/>
              <a:t>()"&gt;Click me!&lt;/button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zh-CN" altLang="en-US" dirty="0" smtClean="0"/>
              <a:t>但是，这样的写法非常丑陋，别让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污染你的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4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elegant ways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buttons = </a:t>
            </a:r>
            <a:r>
              <a:rPr lang="en-US" altLang="zh-CN" dirty="0" err="1"/>
              <a:t>document.querySelectorAll</a:t>
            </a:r>
            <a:r>
              <a:rPr lang="en-US" altLang="zh-CN" dirty="0"/>
              <a:t>('button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buttons.length</a:t>
            </a:r>
            <a:r>
              <a:rPr lang="en-US" altLang="zh-CN" dirty="0"/>
              <a:t> 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lvl="1"/>
            <a:r>
              <a:rPr lang="en-US" altLang="zh-CN" dirty="0"/>
              <a:t>  buttons[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addEventListener</a:t>
            </a:r>
            <a:r>
              <a:rPr lang="en-US" altLang="zh-CN" dirty="0"/>
              <a:t>('click', </a:t>
            </a:r>
            <a:r>
              <a:rPr lang="en-US" altLang="zh-CN" dirty="0" err="1"/>
              <a:t>createParagraph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当然，这还不够优雅，更好的方式应该是：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en-US" altLang="zh-CN" dirty="0" smtClean="0"/>
              <a:t>(‘button’).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(function(entry){</a:t>
            </a:r>
          </a:p>
          <a:p>
            <a:pPr lvl="1"/>
            <a:r>
              <a:rPr lang="en-US" altLang="zh-CN" dirty="0" err="1" smtClean="0"/>
              <a:t>entry.addEventListener</a:t>
            </a:r>
            <a:r>
              <a:rPr lang="en-US" altLang="zh-CN" dirty="0" smtClean="0"/>
              <a:t>(‘click’,</a:t>
            </a:r>
            <a:r>
              <a:rPr lang="en-US" altLang="zh-CN" dirty="0" err="1" smtClean="0"/>
              <a:t>createParagraph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2211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注释与分号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我们先介绍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的基本语法</a:t>
            </a:r>
            <a:endParaRPr lang="en-US" altLang="zh-CN" dirty="0" smtClean="0"/>
          </a:p>
          <a:p>
            <a:r>
              <a:rPr lang="zh-CN" altLang="en-US" dirty="0" smtClean="0"/>
              <a:t>注释：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/</a:t>
            </a:r>
            <a:r>
              <a:rPr lang="zh-CN" altLang="en-US" dirty="0" smtClean="0"/>
              <a:t>**</a:t>
            </a:r>
            <a:r>
              <a:rPr lang="en-US" altLang="zh-CN" dirty="0" smtClean="0"/>
              <a:t>/ </a:t>
            </a:r>
            <a:r>
              <a:rPr lang="zh-CN" altLang="en-US" dirty="0" smtClean="0"/>
              <a:t>均可，这一点和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语言一样</a:t>
            </a:r>
            <a:endParaRPr lang="en-US" altLang="zh-CN" dirty="0" smtClean="0"/>
          </a:p>
          <a:p>
            <a:r>
              <a:rPr lang="zh-CN" altLang="en-US" dirty="0" smtClean="0"/>
              <a:t>分号：</a:t>
            </a:r>
            <a:endParaRPr lang="en-US" altLang="zh-CN" dirty="0" smtClean="0"/>
          </a:p>
          <a:p>
            <a:pPr lvl="1"/>
            <a:r>
              <a:rPr lang="zh-CN" altLang="en-US" dirty="0"/>
              <a:t>分号用于分隔 </a:t>
            </a:r>
            <a:r>
              <a:rPr lang="en-US" altLang="zh-CN" dirty="0"/>
              <a:t>JavaScript </a:t>
            </a:r>
            <a:r>
              <a:rPr lang="zh-CN" altLang="en-US" dirty="0"/>
              <a:t>语句。</a:t>
            </a:r>
          </a:p>
          <a:p>
            <a:pPr lvl="1"/>
            <a:r>
              <a:rPr lang="zh-CN" altLang="en-US" dirty="0"/>
              <a:t>通常我们在每条可执行的语句结尾添加分号。</a:t>
            </a:r>
          </a:p>
          <a:p>
            <a:pPr lvl="1"/>
            <a:r>
              <a:rPr lang="zh-CN" altLang="en-US" dirty="0"/>
              <a:t>使用分号的另一用处是在一行中编写多条语句。</a:t>
            </a:r>
          </a:p>
          <a:p>
            <a:pPr lvl="1"/>
            <a:r>
              <a:rPr lang="zh-CN" altLang="en-US" b="1" dirty="0"/>
              <a:t>提示：</a:t>
            </a:r>
            <a:r>
              <a:rPr lang="zh-CN" altLang="en-US" dirty="0"/>
              <a:t>您也可能看到不带有分号的案例。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JavaScript </a:t>
            </a:r>
            <a:r>
              <a:rPr lang="zh-CN" altLang="en-US" dirty="0"/>
              <a:t>中，用分号来结束语句是可选的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建议：请使用分号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878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变量记名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对大小写敏感。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编写 </a:t>
            </a:r>
            <a:r>
              <a:rPr lang="en-US" altLang="zh-CN" dirty="0"/>
              <a:t>JavaScript </a:t>
            </a:r>
            <a:r>
              <a:rPr lang="zh-CN" altLang="en-US" dirty="0"/>
              <a:t>语句时，请留意是否关闭大小写切换键。</a:t>
            </a:r>
          </a:p>
          <a:p>
            <a:r>
              <a:rPr lang="zh-CN" altLang="en-US" dirty="0"/>
              <a:t>函数 </a:t>
            </a:r>
            <a:r>
              <a:rPr lang="en-US" altLang="zh-CN" dirty="0" err="1"/>
              <a:t>getElementById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getElementbyID</a:t>
            </a:r>
            <a:r>
              <a:rPr lang="en-US" altLang="zh-CN" dirty="0"/>
              <a:t> </a:t>
            </a:r>
            <a:r>
              <a:rPr lang="zh-CN" altLang="en-US" dirty="0"/>
              <a:t>是不同的。</a:t>
            </a:r>
          </a:p>
          <a:p>
            <a:r>
              <a:rPr lang="zh-CN" altLang="en-US" dirty="0"/>
              <a:t>同样，变量 </a:t>
            </a:r>
            <a:r>
              <a:rPr lang="en-US" altLang="zh-CN" dirty="0" err="1"/>
              <a:t>myVariable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MyVariable</a:t>
            </a:r>
            <a:r>
              <a:rPr lang="en-US" altLang="zh-CN" dirty="0"/>
              <a:t> </a:t>
            </a:r>
            <a:r>
              <a:rPr lang="zh-CN" altLang="en-US" dirty="0"/>
              <a:t>也是不同的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声明变量</a:t>
            </a:r>
            <a:r>
              <a:rPr lang="zh-CN" altLang="en-US" b="1" dirty="0" smtClean="0"/>
              <a:t>一律</a:t>
            </a:r>
            <a:r>
              <a:rPr lang="zh-CN" altLang="en-US" dirty="0" smtClean="0"/>
              <a:t>用 </a:t>
            </a:r>
            <a:r>
              <a:rPr lang="en-US" altLang="zh-CN" dirty="0" err="1" smtClean="0"/>
              <a:t>var</a:t>
            </a:r>
            <a:r>
              <a:rPr lang="en-US" altLang="zh-CN" dirty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let) </a:t>
            </a:r>
            <a:r>
              <a:rPr lang="zh-CN" altLang="en-US" dirty="0" smtClean="0"/>
              <a:t>开头（不管你这个变量是整型还是字符串亦或是浮点数）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变量名不支持 </a:t>
            </a:r>
            <a:r>
              <a:rPr lang="en-US" altLang="zh-CN" dirty="0" smtClean="0"/>
              <a:t>“-”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find-me = “name”;			</a:t>
            </a:r>
            <a:r>
              <a:rPr lang="zh-CN" altLang="en-US" dirty="0" smtClean="0"/>
              <a:t>（这是不合法的）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find_me</a:t>
            </a:r>
            <a:r>
              <a:rPr lang="en-US" altLang="zh-CN" dirty="0" smtClean="0"/>
              <a:t> = “name”;			</a:t>
            </a:r>
            <a:r>
              <a:rPr lang="zh-CN" altLang="en-US" dirty="0" smtClean="0"/>
              <a:t>（应该这样或者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findMe</a:t>
            </a:r>
            <a:r>
              <a:rPr lang="en-US" altLang="zh-CN" dirty="0" smtClean="0"/>
              <a:t> = “name”;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9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空格</a:t>
            </a:r>
          </a:p>
          <a:p>
            <a:pPr lvl="1"/>
            <a:r>
              <a:rPr lang="en-US" altLang="zh-CN" dirty="0"/>
              <a:t>JavaScript </a:t>
            </a:r>
            <a:r>
              <a:rPr lang="zh-CN" altLang="en-US" dirty="0"/>
              <a:t>会忽略多余的空格。您可以向脚本添加空格，来提高其可读性。下面的两行代码是等效的：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name="Hello";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name = "Hello</a:t>
            </a:r>
            <a:r>
              <a:rPr lang="en-US" altLang="zh-CN" dirty="0" smtClean="0"/>
              <a:t>";</a:t>
            </a:r>
          </a:p>
          <a:p>
            <a:r>
              <a:rPr lang="zh-CN" altLang="en-US" dirty="0" smtClean="0"/>
              <a:t>推荐下面的这种写法。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785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684</TotalTime>
  <Words>1526</Words>
  <Application>Microsoft Office PowerPoint</Application>
  <PresentationFormat>宽屏</PresentationFormat>
  <Paragraphs>258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幼圆</vt:lpstr>
      <vt:lpstr>Arial</vt:lpstr>
      <vt:lpstr>Century Gothic</vt:lpstr>
      <vt:lpstr>Wingdings 3</vt:lpstr>
      <vt:lpstr>丝状</vt:lpstr>
      <vt:lpstr>JavaScript</vt:lpstr>
      <vt:lpstr>Function</vt:lpstr>
      <vt:lpstr>Function</vt:lpstr>
      <vt:lpstr>Import</vt:lpstr>
      <vt:lpstr>ugly ways</vt:lpstr>
      <vt:lpstr>elegant ways</vt:lpstr>
      <vt:lpstr>注释与分号</vt:lpstr>
      <vt:lpstr>变量记名</vt:lpstr>
      <vt:lpstr>空格</vt:lpstr>
      <vt:lpstr>拆行</vt:lpstr>
      <vt:lpstr>运算符</vt:lpstr>
      <vt:lpstr>运算符</vt:lpstr>
      <vt:lpstr>字符串相加</vt:lpstr>
      <vt:lpstr>字符串加法</vt:lpstr>
      <vt:lpstr>比较</vt:lpstr>
      <vt:lpstr>逻辑运算符</vt:lpstr>
      <vt:lpstr>条件语句</vt:lpstr>
      <vt:lpstr>循环</vt:lpstr>
      <vt:lpstr>写在前面</vt:lpstr>
      <vt:lpstr>JavaScript DOM 选择器</vt:lpstr>
      <vt:lpstr>query selector</vt:lpstr>
      <vt:lpstr>Attribute 操作</vt:lpstr>
      <vt:lpstr>classList</vt:lpstr>
      <vt:lpstr>EventListener</vt:lpstr>
      <vt:lpstr>EventListener</vt:lpstr>
      <vt:lpstr>感谢</vt:lpstr>
      <vt:lpstr>鸣谢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seeker Vigilante</dc:creator>
  <cp:lastModifiedBy>seeker Vigilante</cp:lastModifiedBy>
  <cp:revision>201</cp:revision>
  <dcterms:created xsi:type="dcterms:W3CDTF">2017-07-06T07:16:41Z</dcterms:created>
  <dcterms:modified xsi:type="dcterms:W3CDTF">2017-07-08T03:00:43Z</dcterms:modified>
</cp:coreProperties>
</file>