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7" r:id="rId2"/>
    <p:sldId id="261" r:id="rId3"/>
    <p:sldId id="259" r:id="rId4"/>
    <p:sldId id="262" r:id="rId5"/>
    <p:sldId id="258" r:id="rId6"/>
    <p:sldId id="263" r:id="rId7"/>
    <p:sldId id="265" r:id="rId8"/>
    <p:sldId id="264" r:id="rId9"/>
    <p:sldId id="268" r:id="rId10"/>
    <p:sldId id="269" r:id="rId11"/>
    <p:sldId id="270" r:id="rId12"/>
    <p:sldId id="271" r:id="rId13"/>
    <p:sldId id="272" r:id="rId14"/>
    <p:sldId id="273" r:id="rId15"/>
    <p:sldId id="274" r:id="rId16"/>
    <p:sldId id="275" r:id="rId17"/>
    <p:sldId id="276" r:id="rId18"/>
    <p:sldId id="26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SS challenges" id="{697E8E3D-832A-4D10-BF5A-9214D1FB87B1}">
          <p14:sldIdLst>
            <p14:sldId id="257"/>
            <p14:sldId id="261"/>
          </p14:sldIdLst>
        </p14:section>
        <p14:section name="Applications" id="{6C3E9AC5-1F4E-47A8-B37F-867534F1B0CE}">
          <p14:sldIdLst>
            <p14:sldId id="259"/>
            <p14:sldId id="262"/>
            <p14:sldId id="258"/>
            <p14:sldId id="263"/>
            <p14:sldId id="265"/>
            <p14:sldId id="264"/>
            <p14:sldId id="268"/>
            <p14:sldId id="269"/>
            <p14:sldId id="270"/>
            <p14:sldId id="271"/>
            <p14:sldId id="272"/>
            <p14:sldId id="273"/>
            <p14:sldId id="274"/>
            <p14:sldId id="275"/>
            <p14:sldId id="276"/>
            <p14:sldId id="266"/>
            <p14:sldId id="277"/>
            <p14:sldId id="278"/>
            <p14:sldId id="279"/>
            <p14:sldId id="280"/>
          </p14:sldIdLst>
        </p14:section>
        <p14:section name="Browser compatibility" id="{6183F1E8-6858-45D5-8527-ACAA859B4BAF}">
          <p14:sldIdLst>
            <p14:sldId id="281"/>
            <p14:sldId id="282"/>
            <p14:sldId id="283"/>
            <p14:sldId id="284"/>
          </p14:sldIdLst>
        </p14:section>
        <p14:section name="Reponsive web design" id="{0FA87791-1A6A-4B4C-A4E6-1BAAF7EA33CE}">
          <p14:sldIdLst>
            <p14:sldId id="285"/>
            <p14:sldId id="286"/>
            <p14:sldId id="288"/>
            <p14:sldId id="287"/>
            <p14:sldId id="289"/>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v4-alpha.getbootstrap.com/" TargetMode="External"/><Relationship Id="rId2" Type="http://schemas.openxmlformats.org/officeDocument/2006/relationships/hyperlink" Target="http://v3.bootcs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chemeClr val="tx2">
                    <a:lumMod val="75000"/>
                  </a:schemeClr>
                </a:solidFill>
              </a:rPr>
              <a:t>CSS</a:t>
            </a:r>
            <a:endParaRPr lang="zh-CN" altLang="en-US" dirty="0">
              <a:solidFill>
                <a:schemeClr val="tx2">
                  <a:lumMod val="75000"/>
                </a:schemeClr>
              </a:solidFill>
            </a:endParaRPr>
          </a:p>
        </p:txBody>
      </p:sp>
      <p:sp>
        <p:nvSpPr>
          <p:cNvPr id="3" name="副标题 2"/>
          <p:cNvSpPr>
            <a:spLocks noGrp="1"/>
          </p:cNvSpPr>
          <p:nvPr>
            <p:ph type="subTitle" idx="1"/>
          </p:nvPr>
        </p:nvSpPr>
        <p:spPr/>
        <p:txBody>
          <a:bodyPr>
            <a:normAutofit/>
          </a:bodyPr>
          <a:lstStyle/>
          <a:p>
            <a:pPr algn="r"/>
            <a:r>
              <a:rPr lang="en-US" altLang="zh-CN" sz="4000" dirty="0" smtClean="0">
                <a:latin typeface="Vladimir Script" panose="03050402040407070305" pitchFamily="66" charset="0"/>
              </a:rPr>
              <a:t>Designed for beauty</a:t>
            </a:r>
            <a:endParaRPr lang="zh-CN" altLang="en-US" sz="4000" dirty="0">
              <a:latin typeface="Vladimir Script" panose="03050402040407070305" pitchFamily="66" charset="0"/>
            </a:endParaRPr>
          </a:p>
        </p:txBody>
      </p:sp>
    </p:spTree>
    <p:extLst>
      <p:ext uri="{BB962C8B-B14F-4D97-AF65-F5344CB8AC3E}">
        <p14:creationId xmlns:p14="http://schemas.microsoft.com/office/powerpoint/2010/main" val="524777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uture knowledge: transition</a:t>
            </a:r>
            <a:endParaRPr lang="zh-CN" altLang="en-US" dirty="0"/>
          </a:p>
        </p:txBody>
      </p:sp>
      <p:sp>
        <p:nvSpPr>
          <p:cNvPr id="3" name="内容占位符 2"/>
          <p:cNvSpPr>
            <a:spLocks noGrp="1"/>
          </p:cNvSpPr>
          <p:nvPr>
            <p:ph idx="1"/>
          </p:nvPr>
        </p:nvSpPr>
        <p:spPr/>
        <p:txBody>
          <a:bodyPr>
            <a:normAutofit/>
          </a:bodyPr>
          <a:lstStyle/>
          <a:p>
            <a:r>
              <a:rPr lang="zh-CN" altLang="en-US" dirty="0"/>
              <a:t>通过 </a:t>
            </a:r>
            <a:r>
              <a:rPr lang="en-US" altLang="zh-CN" dirty="0"/>
              <a:t>CSS3</a:t>
            </a:r>
            <a:r>
              <a:rPr lang="zh-CN" altLang="en-US" dirty="0"/>
              <a:t>，我们可以在不使用 </a:t>
            </a:r>
            <a:r>
              <a:rPr lang="en-US" altLang="zh-CN" dirty="0"/>
              <a:t>Flash </a:t>
            </a:r>
            <a:r>
              <a:rPr lang="zh-CN" altLang="en-US" dirty="0"/>
              <a:t>动画或 </a:t>
            </a:r>
            <a:r>
              <a:rPr lang="en-US" altLang="zh-CN" dirty="0"/>
              <a:t>JavaScript </a:t>
            </a:r>
            <a:r>
              <a:rPr lang="zh-CN" altLang="en-US" dirty="0"/>
              <a:t>的情况下，当元素从一种样式变换为另一种样式时为元素添加效果。</a:t>
            </a:r>
            <a:endParaRPr lang="en-US" altLang="zh-CN" dirty="0"/>
          </a:p>
          <a:p>
            <a:r>
              <a:rPr lang="en-US" altLang="zh-CN" dirty="0"/>
              <a:t>CSS3 </a:t>
            </a:r>
            <a:r>
              <a:rPr lang="zh-CN" altLang="en-US" dirty="0"/>
              <a:t>过渡是元素从一种样式逐渐改变为另一种的效果。</a:t>
            </a:r>
          </a:p>
          <a:p>
            <a:r>
              <a:rPr lang="zh-CN" altLang="en-US" dirty="0"/>
              <a:t>要实现这一点，必须规定两项内容：</a:t>
            </a:r>
          </a:p>
          <a:p>
            <a:pPr lvl="1"/>
            <a:r>
              <a:rPr lang="zh-CN" altLang="en-US" dirty="0"/>
              <a:t>规定您希望把效果添加到哪个 </a:t>
            </a:r>
            <a:r>
              <a:rPr lang="en-US" altLang="zh-CN" dirty="0"/>
              <a:t>CSS </a:t>
            </a:r>
            <a:r>
              <a:rPr lang="zh-CN" altLang="en-US" dirty="0"/>
              <a:t>属性上</a:t>
            </a:r>
          </a:p>
          <a:p>
            <a:pPr lvl="1"/>
            <a:r>
              <a:rPr lang="zh-CN" altLang="en-US" dirty="0"/>
              <a:t>规定效果的时长</a:t>
            </a:r>
            <a:endParaRPr lang="en-US" altLang="zh-CN" dirty="0"/>
          </a:p>
          <a:p>
            <a:endParaRPr lang="zh-CN" altLang="en-US" dirty="0"/>
          </a:p>
        </p:txBody>
      </p:sp>
    </p:spTree>
    <p:extLst>
      <p:ext uri="{BB962C8B-B14F-4D97-AF65-F5344CB8AC3E}">
        <p14:creationId xmlns:p14="http://schemas.microsoft.com/office/powerpoint/2010/main" val="1503713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knowledge: transition</a:t>
            </a:r>
            <a:endParaRPr lang="zh-CN" altLang="en-US" dirty="0"/>
          </a:p>
        </p:txBody>
      </p:sp>
      <p:sp>
        <p:nvSpPr>
          <p:cNvPr id="3" name="内容占位符 2"/>
          <p:cNvSpPr>
            <a:spLocks noGrp="1"/>
          </p:cNvSpPr>
          <p:nvPr>
            <p:ph idx="1"/>
          </p:nvPr>
        </p:nvSpPr>
        <p:spPr/>
        <p:txBody>
          <a:bodyPr/>
          <a:lstStyle/>
          <a:p>
            <a:r>
              <a:rPr lang="en-US" altLang="zh-CN" dirty="0" smtClean="0"/>
              <a:t>transition</a:t>
            </a:r>
            <a:r>
              <a:rPr lang="en-US" altLang="zh-CN" dirty="0"/>
              <a:t>	</a:t>
            </a:r>
            <a:r>
              <a:rPr lang="zh-CN" altLang="en-US" dirty="0"/>
              <a:t>简写属性，用于在一个属性中设置四个过渡</a:t>
            </a:r>
            <a:r>
              <a:rPr lang="zh-CN" altLang="en-US" dirty="0" smtClean="0"/>
              <a:t>属性</a:t>
            </a:r>
            <a:r>
              <a:rPr lang="zh-CN" altLang="en-US" dirty="0"/>
              <a:t>：</a:t>
            </a:r>
            <a:endParaRPr lang="en-US" altLang="zh-CN" dirty="0"/>
          </a:p>
          <a:p>
            <a:pPr lvl="1"/>
            <a:r>
              <a:rPr lang="en-US" altLang="zh-CN" dirty="0" smtClean="0"/>
              <a:t>transition-property</a:t>
            </a:r>
            <a:r>
              <a:rPr lang="zh-CN" altLang="en-US" dirty="0" smtClean="0"/>
              <a:t>：规定</a:t>
            </a:r>
            <a:r>
              <a:rPr lang="zh-CN" altLang="en-US" dirty="0"/>
              <a:t>应用过渡的 </a:t>
            </a:r>
            <a:r>
              <a:rPr lang="en-US" altLang="zh-CN" dirty="0"/>
              <a:t>CSS </a:t>
            </a:r>
            <a:r>
              <a:rPr lang="zh-CN" altLang="en-US" dirty="0"/>
              <a:t>属性的名称。	</a:t>
            </a:r>
            <a:endParaRPr lang="en-US" altLang="zh-CN" dirty="0"/>
          </a:p>
          <a:p>
            <a:pPr lvl="1"/>
            <a:r>
              <a:rPr lang="en-US" altLang="zh-CN" dirty="0" smtClean="0"/>
              <a:t>transition-duration</a:t>
            </a:r>
            <a:r>
              <a:rPr lang="zh-CN" altLang="en-US" dirty="0" smtClean="0"/>
              <a:t>：定义</a:t>
            </a:r>
            <a:r>
              <a:rPr lang="zh-CN" altLang="en-US" dirty="0"/>
              <a:t>过渡效果花费的时间。	</a:t>
            </a:r>
            <a:endParaRPr lang="en-US" altLang="zh-CN" dirty="0"/>
          </a:p>
          <a:p>
            <a:pPr lvl="1"/>
            <a:r>
              <a:rPr lang="en-US" altLang="zh-CN" dirty="0"/>
              <a:t>transition-timing-function	</a:t>
            </a:r>
            <a:r>
              <a:rPr lang="zh-CN" altLang="en-US" dirty="0" smtClean="0"/>
              <a:t>：规定</a:t>
            </a:r>
            <a:r>
              <a:rPr lang="zh-CN" altLang="en-US" dirty="0"/>
              <a:t>过渡效果的时间曲线。	</a:t>
            </a:r>
            <a:endParaRPr lang="en-US" altLang="zh-CN" dirty="0"/>
          </a:p>
          <a:p>
            <a:pPr lvl="1"/>
            <a:r>
              <a:rPr lang="en-US" altLang="zh-CN" dirty="0" smtClean="0"/>
              <a:t>transition-delay</a:t>
            </a:r>
            <a:r>
              <a:rPr lang="zh-CN" altLang="en-US" dirty="0" smtClean="0"/>
              <a:t>：规定</a:t>
            </a:r>
            <a:r>
              <a:rPr lang="zh-CN" altLang="en-US" dirty="0"/>
              <a:t>过渡效果何时开始</a:t>
            </a:r>
            <a:r>
              <a:rPr lang="zh-CN" altLang="en-US" dirty="0" smtClean="0"/>
              <a:t>。</a:t>
            </a:r>
            <a:endParaRPr lang="en-US" altLang="zh-CN" dirty="0" smtClean="0"/>
          </a:p>
          <a:p>
            <a:r>
              <a:rPr lang="en-US" altLang="zh-CN" dirty="0"/>
              <a:t>Example:</a:t>
            </a:r>
          </a:p>
          <a:p>
            <a:pPr lvl="1"/>
            <a:r>
              <a:rPr lang="en-US" altLang="zh-CN" dirty="0"/>
              <a:t>div{</a:t>
            </a:r>
          </a:p>
          <a:p>
            <a:pPr lvl="2"/>
            <a:r>
              <a:rPr lang="en-US" altLang="zh-CN" dirty="0"/>
              <a:t>transition: width 2s;</a:t>
            </a:r>
          </a:p>
          <a:p>
            <a:pPr lvl="1"/>
            <a:r>
              <a:rPr lang="en-US" altLang="zh-CN" dirty="0"/>
              <a:t>}</a:t>
            </a:r>
          </a:p>
          <a:p>
            <a:pPr lvl="1"/>
            <a:r>
              <a:rPr lang="zh-CN" altLang="en-US" dirty="0"/>
              <a:t>定义了一个时长为</a:t>
            </a:r>
            <a:r>
              <a:rPr lang="en-US" altLang="zh-CN" dirty="0"/>
              <a:t>2s</a:t>
            </a:r>
            <a:r>
              <a:rPr lang="zh-CN" altLang="en-US" dirty="0"/>
              <a:t>的宽度的渐变</a:t>
            </a:r>
            <a:endParaRPr lang="en-US" altLang="zh-CN" dirty="0"/>
          </a:p>
          <a:p>
            <a:endParaRPr lang="zh-CN" altLang="en-US" dirty="0"/>
          </a:p>
        </p:txBody>
      </p:sp>
    </p:spTree>
    <p:extLst>
      <p:ext uri="{BB962C8B-B14F-4D97-AF65-F5344CB8AC3E}">
        <p14:creationId xmlns:p14="http://schemas.microsoft.com/office/powerpoint/2010/main" val="2407635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uture knowledge: </a:t>
            </a:r>
            <a:r>
              <a:rPr lang="en-US" altLang="zh-CN" dirty="0" err="1" smtClean="0"/>
              <a:t>keyframes</a:t>
            </a:r>
            <a:endParaRPr lang="zh-CN" altLang="en-US" dirty="0"/>
          </a:p>
        </p:txBody>
      </p:sp>
      <p:sp>
        <p:nvSpPr>
          <p:cNvPr id="3" name="内容占位符 2"/>
          <p:cNvSpPr>
            <a:spLocks noGrp="1"/>
          </p:cNvSpPr>
          <p:nvPr>
            <p:ph idx="1"/>
          </p:nvPr>
        </p:nvSpPr>
        <p:spPr/>
        <p:txBody>
          <a:bodyPr/>
          <a:lstStyle/>
          <a:p>
            <a:r>
              <a:rPr lang="zh-CN" altLang="en-US" dirty="0"/>
              <a:t>通过 </a:t>
            </a:r>
            <a:r>
              <a:rPr lang="en-US" altLang="zh-CN" dirty="0"/>
              <a:t>CSS3</a:t>
            </a:r>
            <a:r>
              <a:rPr lang="zh-CN" altLang="en-US" dirty="0"/>
              <a:t>，我们能够创建动画，这可以在许多网页中取代动画图片、</a:t>
            </a:r>
            <a:r>
              <a:rPr lang="en-US" altLang="zh-CN" dirty="0"/>
              <a:t>Flash </a:t>
            </a:r>
            <a:r>
              <a:rPr lang="zh-CN" altLang="en-US" dirty="0"/>
              <a:t>动画以及 </a:t>
            </a:r>
            <a:r>
              <a:rPr lang="en-US" altLang="zh-CN" dirty="0"/>
              <a:t>JavaScript</a:t>
            </a:r>
            <a:r>
              <a:rPr lang="zh-CN" altLang="en-US" dirty="0" smtClean="0"/>
              <a:t>。</a:t>
            </a:r>
            <a:endParaRPr lang="en-US" altLang="zh-CN" dirty="0" smtClean="0"/>
          </a:p>
          <a:p>
            <a:r>
              <a:rPr lang="zh-CN" altLang="en-US" dirty="0"/>
              <a:t>如需在 </a:t>
            </a:r>
            <a:r>
              <a:rPr lang="en-US" altLang="zh-CN" dirty="0"/>
              <a:t>CSS3 </a:t>
            </a:r>
            <a:r>
              <a:rPr lang="zh-CN" altLang="en-US" dirty="0"/>
              <a:t>中创建动画，您需要学习 </a:t>
            </a:r>
            <a:r>
              <a:rPr lang="en-US" altLang="zh-CN" dirty="0"/>
              <a:t>@</a:t>
            </a:r>
            <a:r>
              <a:rPr lang="en-US" altLang="zh-CN" dirty="0" err="1"/>
              <a:t>keyframes</a:t>
            </a:r>
            <a:r>
              <a:rPr lang="en-US" altLang="zh-CN" dirty="0"/>
              <a:t> </a:t>
            </a:r>
            <a:r>
              <a:rPr lang="zh-CN" altLang="en-US" dirty="0"/>
              <a:t>规则。</a:t>
            </a:r>
          </a:p>
          <a:p>
            <a:r>
              <a:rPr lang="en-US" altLang="zh-CN" dirty="0"/>
              <a:t>@</a:t>
            </a:r>
            <a:r>
              <a:rPr lang="en-US" altLang="zh-CN" dirty="0" err="1"/>
              <a:t>keyframes</a:t>
            </a:r>
            <a:r>
              <a:rPr lang="en-US" altLang="zh-CN" dirty="0"/>
              <a:t> </a:t>
            </a:r>
            <a:r>
              <a:rPr lang="zh-CN" altLang="en-US" dirty="0"/>
              <a:t>规则用于创建动画。在 </a:t>
            </a:r>
            <a:r>
              <a:rPr lang="en-US" altLang="zh-CN" dirty="0"/>
              <a:t>@</a:t>
            </a:r>
            <a:r>
              <a:rPr lang="en-US" altLang="zh-CN" dirty="0" err="1"/>
              <a:t>keyframes</a:t>
            </a:r>
            <a:r>
              <a:rPr lang="en-US" altLang="zh-CN" dirty="0"/>
              <a:t> </a:t>
            </a:r>
            <a:r>
              <a:rPr lang="zh-CN" altLang="en-US" dirty="0"/>
              <a:t>中规定某项 </a:t>
            </a:r>
            <a:r>
              <a:rPr lang="en-US" altLang="zh-CN" dirty="0"/>
              <a:t>CSS </a:t>
            </a:r>
            <a:r>
              <a:rPr lang="zh-CN" altLang="en-US" dirty="0"/>
              <a:t>样式，就能创建由当前样式逐渐改为新样式的动画效果</a:t>
            </a:r>
            <a:r>
              <a:rPr lang="zh-CN" altLang="en-US" dirty="0" smtClean="0"/>
              <a:t>。</a:t>
            </a:r>
            <a:endParaRPr lang="en-US" altLang="zh-CN" dirty="0" smtClean="0"/>
          </a:p>
          <a:p>
            <a:r>
              <a:rPr lang="zh-CN" altLang="en-US" dirty="0"/>
              <a:t>当您在 </a:t>
            </a:r>
            <a:r>
              <a:rPr lang="en-US" altLang="zh-CN" dirty="0"/>
              <a:t>@</a:t>
            </a:r>
            <a:r>
              <a:rPr lang="en-US" altLang="zh-CN" dirty="0" err="1"/>
              <a:t>keyframes</a:t>
            </a:r>
            <a:r>
              <a:rPr lang="en-US" altLang="zh-CN" dirty="0"/>
              <a:t> </a:t>
            </a:r>
            <a:r>
              <a:rPr lang="zh-CN" altLang="en-US" dirty="0"/>
              <a:t>中创建动画时，请把它捆绑到某个选择器，否则不会产生动画效果。</a:t>
            </a:r>
          </a:p>
          <a:p>
            <a:r>
              <a:rPr lang="zh-CN" altLang="en-US" dirty="0"/>
              <a:t>通过规定至少以下两项 </a:t>
            </a:r>
            <a:r>
              <a:rPr lang="en-US" altLang="zh-CN" dirty="0"/>
              <a:t>CSS3 </a:t>
            </a:r>
            <a:r>
              <a:rPr lang="zh-CN" altLang="en-US" dirty="0"/>
              <a:t>动画属性，即可将动画绑定到选择器：</a:t>
            </a:r>
          </a:p>
          <a:p>
            <a:pPr lvl="1"/>
            <a:r>
              <a:rPr lang="zh-CN" altLang="en-US" dirty="0"/>
              <a:t>规定动画的名称</a:t>
            </a:r>
          </a:p>
          <a:p>
            <a:pPr lvl="1"/>
            <a:r>
              <a:rPr lang="zh-CN" altLang="en-US" dirty="0"/>
              <a:t>规定动画的时长</a:t>
            </a:r>
          </a:p>
        </p:txBody>
      </p:sp>
    </p:spTree>
    <p:extLst>
      <p:ext uri="{BB962C8B-B14F-4D97-AF65-F5344CB8AC3E}">
        <p14:creationId xmlns:p14="http://schemas.microsoft.com/office/powerpoint/2010/main" val="2019711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knowledge: </a:t>
            </a:r>
            <a:r>
              <a:rPr lang="en-US" altLang="zh-CN" dirty="0" err="1"/>
              <a:t>keyframes</a:t>
            </a:r>
            <a:endParaRPr lang="zh-CN" altLang="en-US" dirty="0"/>
          </a:p>
        </p:txBody>
      </p:sp>
      <p:sp>
        <p:nvSpPr>
          <p:cNvPr id="3" name="内容占位符 2"/>
          <p:cNvSpPr>
            <a:spLocks noGrp="1"/>
          </p:cNvSpPr>
          <p:nvPr>
            <p:ph idx="1"/>
          </p:nvPr>
        </p:nvSpPr>
        <p:spPr/>
        <p:txBody>
          <a:bodyPr/>
          <a:lstStyle/>
          <a:p>
            <a:r>
              <a:rPr lang="en-US" altLang="zh-CN" dirty="0" smtClean="0"/>
              <a:t>animation</a:t>
            </a:r>
            <a:r>
              <a:rPr lang="zh-CN" altLang="en-US" dirty="0" smtClean="0"/>
              <a:t>所有</a:t>
            </a:r>
            <a:r>
              <a:rPr lang="zh-CN" altLang="en-US" dirty="0"/>
              <a:t>动画属性的简写属性，除了 </a:t>
            </a:r>
            <a:r>
              <a:rPr lang="en-US" altLang="zh-CN" dirty="0"/>
              <a:t>animation-play-state </a:t>
            </a:r>
            <a:r>
              <a:rPr lang="zh-CN" altLang="en-US" dirty="0" smtClean="0"/>
              <a:t>属性：</a:t>
            </a:r>
            <a:r>
              <a:rPr lang="zh-CN" altLang="en-US" dirty="0"/>
              <a:t>	</a:t>
            </a:r>
            <a:endParaRPr lang="en-US" altLang="zh-CN" dirty="0" smtClean="0"/>
          </a:p>
          <a:p>
            <a:pPr lvl="1"/>
            <a:r>
              <a:rPr lang="en-US" altLang="zh-CN" dirty="0" smtClean="0"/>
              <a:t>animation-name</a:t>
            </a:r>
            <a:r>
              <a:rPr lang="zh-CN" altLang="en-US" dirty="0" smtClean="0"/>
              <a:t>：规定 </a:t>
            </a:r>
            <a:r>
              <a:rPr lang="en-US" altLang="zh-CN" dirty="0" smtClean="0"/>
              <a:t>@</a:t>
            </a:r>
            <a:r>
              <a:rPr lang="en-US" altLang="zh-CN" dirty="0" err="1" smtClean="0"/>
              <a:t>keyframes</a:t>
            </a:r>
            <a:r>
              <a:rPr lang="en-US" altLang="zh-CN" dirty="0" smtClean="0"/>
              <a:t> </a:t>
            </a:r>
            <a:r>
              <a:rPr lang="zh-CN" altLang="en-US" dirty="0" smtClean="0"/>
              <a:t>动画的名称。	</a:t>
            </a:r>
            <a:endParaRPr lang="en-US" altLang="zh-CN" dirty="0" smtClean="0"/>
          </a:p>
          <a:p>
            <a:pPr lvl="1"/>
            <a:r>
              <a:rPr lang="en-US" altLang="zh-CN" dirty="0" smtClean="0"/>
              <a:t>animation-duration</a:t>
            </a:r>
            <a:r>
              <a:rPr lang="zh-CN" altLang="en-US" dirty="0" smtClean="0"/>
              <a:t>：规定</a:t>
            </a:r>
            <a:r>
              <a:rPr lang="zh-CN" altLang="en-US" dirty="0"/>
              <a:t>动画完成一个周期所花费的秒或毫秒。	</a:t>
            </a:r>
            <a:endParaRPr lang="en-US" altLang="zh-CN" dirty="0"/>
          </a:p>
          <a:p>
            <a:pPr lvl="1"/>
            <a:r>
              <a:rPr lang="en-US" altLang="zh-CN" dirty="0" smtClean="0"/>
              <a:t>animation-timing-function</a:t>
            </a:r>
            <a:r>
              <a:rPr lang="zh-CN" altLang="en-US" dirty="0" smtClean="0"/>
              <a:t>：规定</a:t>
            </a:r>
            <a:r>
              <a:rPr lang="zh-CN" altLang="en-US" dirty="0"/>
              <a:t>动画的速度曲线。	</a:t>
            </a:r>
            <a:endParaRPr lang="en-US" altLang="zh-CN" dirty="0"/>
          </a:p>
          <a:p>
            <a:pPr lvl="1"/>
            <a:r>
              <a:rPr lang="en-US" altLang="zh-CN" dirty="0" smtClean="0"/>
              <a:t>animation-delay</a:t>
            </a:r>
            <a:r>
              <a:rPr lang="zh-CN" altLang="en-US" dirty="0" smtClean="0"/>
              <a:t>：规定</a:t>
            </a:r>
            <a:r>
              <a:rPr lang="zh-CN" altLang="en-US" dirty="0"/>
              <a:t>动画何时开始。	</a:t>
            </a:r>
            <a:endParaRPr lang="en-US" altLang="zh-CN" dirty="0"/>
          </a:p>
          <a:p>
            <a:pPr lvl="1"/>
            <a:r>
              <a:rPr lang="en-US" altLang="zh-CN" dirty="0" smtClean="0"/>
              <a:t>animation-iteration-count</a:t>
            </a:r>
            <a:r>
              <a:rPr lang="zh-CN" altLang="en-US" dirty="0" smtClean="0"/>
              <a:t>：规定</a:t>
            </a:r>
            <a:r>
              <a:rPr lang="zh-CN" altLang="en-US" dirty="0"/>
              <a:t>动画被播放的次数。	</a:t>
            </a:r>
            <a:endParaRPr lang="en-US" altLang="zh-CN" dirty="0"/>
          </a:p>
          <a:p>
            <a:pPr lvl="1"/>
            <a:r>
              <a:rPr lang="en-US" altLang="zh-CN" dirty="0" smtClean="0"/>
              <a:t>animation-direction</a:t>
            </a:r>
            <a:r>
              <a:rPr lang="zh-CN" altLang="en-US" dirty="0" smtClean="0"/>
              <a:t>：规定</a:t>
            </a:r>
            <a:r>
              <a:rPr lang="zh-CN" altLang="en-US" dirty="0"/>
              <a:t>动画是否在下一周期逆向地播放。	</a:t>
            </a:r>
            <a:endParaRPr lang="en-US" altLang="zh-CN" dirty="0"/>
          </a:p>
          <a:p>
            <a:pPr lvl="1"/>
            <a:r>
              <a:rPr lang="en-US" altLang="zh-CN" dirty="0" smtClean="0"/>
              <a:t>animation-play-state</a:t>
            </a:r>
            <a:r>
              <a:rPr lang="zh-CN" altLang="en-US" dirty="0" smtClean="0"/>
              <a:t>：规定</a:t>
            </a:r>
            <a:r>
              <a:rPr lang="zh-CN" altLang="en-US" dirty="0"/>
              <a:t>动画是否正在运行或暂停。	</a:t>
            </a:r>
            <a:endParaRPr lang="en-US" altLang="zh-CN" dirty="0"/>
          </a:p>
          <a:p>
            <a:pPr lvl="1"/>
            <a:r>
              <a:rPr lang="en-US" altLang="zh-CN" dirty="0" smtClean="0"/>
              <a:t>animation-fill-mode</a:t>
            </a:r>
            <a:r>
              <a:rPr lang="zh-CN" altLang="en-US" dirty="0" smtClean="0"/>
              <a:t>：规定</a:t>
            </a:r>
            <a:r>
              <a:rPr lang="zh-CN" altLang="en-US" dirty="0"/>
              <a:t>对象动画时间之外的状态。</a:t>
            </a:r>
          </a:p>
        </p:txBody>
      </p:sp>
    </p:spTree>
    <p:extLst>
      <p:ext uri="{BB962C8B-B14F-4D97-AF65-F5344CB8AC3E}">
        <p14:creationId xmlns:p14="http://schemas.microsoft.com/office/powerpoint/2010/main" val="4000900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knowledge: </a:t>
            </a:r>
            <a:r>
              <a:rPr lang="en-US" altLang="zh-CN" dirty="0" err="1" smtClean="0"/>
              <a:t>keyframes</a:t>
            </a:r>
            <a:endParaRPr lang="zh-CN" altLang="en-US" dirty="0"/>
          </a:p>
        </p:txBody>
      </p:sp>
      <p:sp>
        <p:nvSpPr>
          <p:cNvPr id="3" name="内容占位符 2"/>
          <p:cNvSpPr>
            <a:spLocks noGrp="1"/>
          </p:cNvSpPr>
          <p:nvPr>
            <p:ph idx="1"/>
          </p:nvPr>
        </p:nvSpPr>
        <p:spPr/>
        <p:txBody>
          <a:bodyPr/>
          <a:lstStyle/>
          <a:p>
            <a:r>
              <a:rPr lang="en-US" altLang="zh-CN" dirty="0" smtClean="0"/>
              <a:t>Example:</a:t>
            </a:r>
          </a:p>
          <a:p>
            <a:pPr lvl="1"/>
            <a:r>
              <a:rPr lang="en-US" altLang="zh-CN" dirty="0" smtClean="0"/>
              <a:t>@</a:t>
            </a:r>
            <a:r>
              <a:rPr lang="en-US" altLang="zh-CN" dirty="0" err="1"/>
              <a:t>keyframes</a:t>
            </a:r>
            <a:r>
              <a:rPr lang="en-US" altLang="zh-CN" dirty="0"/>
              <a:t> </a:t>
            </a:r>
            <a:r>
              <a:rPr lang="en-US" altLang="zh-CN" dirty="0" err="1"/>
              <a:t>myfirst</a:t>
            </a:r>
            <a:endParaRPr lang="en-US" altLang="zh-CN" dirty="0"/>
          </a:p>
          <a:p>
            <a:pPr lvl="1"/>
            <a:r>
              <a:rPr lang="en-US" altLang="zh-CN" dirty="0"/>
              <a:t>{</a:t>
            </a:r>
          </a:p>
          <a:p>
            <a:pPr lvl="2"/>
            <a:r>
              <a:rPr lang="en-US" altLang="zh-CN" dirty="0"/>
              <a:t>from {background: red;}</a:t>
            </a:r>
          </a:p>
          <a:p>
            <a:pPr lvl="2"/>
            <a:r>
              <a:rPr lang="en-US" altLang="zh-CN" dirty="0"/>
              <a:t>to {background: yellow;}</a:t>
            </a:r>
          </a:p>
          <a:p>
            <a:pPr lvl="1"/>
            <a:r>
              <a:rPr lang="en-US" altLang="zh-CN" dirty="0" smtClean="0"/>
              <a:t>}</a:t>
            </a:r>
          </a:p>
          <a:p>
            <a:r>
              <a:rPr lang="zh-CN" altLang="en-US" dirty="0" smtClean="0"/>
              <a:t>上述例子定义了一个动画，名为</a:t>
            </a:r>
            <a:r>
              <a:rPr lang="en-US" altLang="zh-CN" dirty="0" err="1" smtClean="0"/>
              <a:t>myfirst</a:t>
            </a:r>
            <a:r>
              <a:rPr lang="zh-CN" altLang="en-US" dirty="0" smtClean="0"/>
              <a:t>，红色的背景变为黄色的背景</a:t>
            </a:r>
            <a:endParaRPr lang="zh-CN" altLang="en-US" dirty="0"/>
          </a:p>
        </p:txBody>
      </p:sp>
    </p:spTree>
    <p:extLst>
      <p:ext uri="{BB962C8B-B14F-4D97-AF65-F5344CB8AC3E}">
        <p14:creationId xmlns:p14="http://schemas.microsoft.com/office/powerpoint/2010/main" val="932202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uture knowledge: </a:t>
            </a:r>
            <a:r>
              <a:rPr lang="en-US" altLang="zh-CN" dirty="0"/>
              <a:t>Pseudo</a:t>
            </a:r>
            <a:endParaRPr lang="zh-CN" altLang="en-US" dirty="0"/>
          </a:p>
        </p:txBody>
      </p:sp>
      <p:sp>
        <p:nvSpPr>
          <p:cNvPr id="3" name="内容占位符 2"/>
          <p:cNvSpPr>
            <a:spLocks noGrp="1"/>
          </p:cNvSpPr>
          <p:nvPr>
            <p:ph idx="1"/>
          </p:nvPr>
        </p:nvSpPr>
        <p:spPr/>
        <p:txBody>
          <a:bodyPr>
            <a:normAutofit/>
          </a:bodyPr>
          <a:lstStyle/>
          <a:p>
            <a:r>
              <a:rPr lang="en-US" altLang="zh-CN" dirty="0" smtClean="0"/>
              <a:t>CSS</a:t>
            </a:r>
            <a:r>
              <a:rPr lang="zh-CN" altLang="en-US" dirty="0" smtClean="0"/>
              <a:t>伪类是</a:t>
            </a:r>
            <a:r>
              <a:rPr lang="en-US" altLang="zh-CN" dirty="0" smtClean="0"/>
              <a:t>CSS</a:t>
            </a:r>
            <a:r>
              <a:rPr lang="zh-CN" altLang="en-US" dirty="0" smtClean="0"/>
              <a:t>的新特性，你可以利用伪类来达到很多有趣的效果</a:t>
            </a:r>
            <a:endParaRPr lang="en-US" altLang="zh-CN" dirty="0" smtClean="0"/>
          </a:p>
          <a:p>
            <a:r>
              <a:rPr lang="zh-CN" altLang="en-US" dirty="0"/>
              <a:t>激活的、已访问的、未访问的或者当有鼠标悬停在其上的链接，它们会在支持 </a:t>
            </a:r>
            <a:r>
              <a:rPr lang="en-US" altLang="zh-CN" dirty="0"/>
              <a:t>CSS </a:t>
            </a:r>
            <a:r>
              <a:rPr lang="zh-CN" altLang="en-US" dirty="0"/>
              <a:t>的浏览器中以不同的方式显示出来：</a:t>
            </a:r>
          </a:p>
          <a:p>
            <a:pPr lvl="1"/>
            <a:r>
              <a:rPr lang="en-US" altLang="zh-CN" dirty="0"/>
              <a:t>a:link {color: #FF0000}     /* </a:t>
            </a:r>
            <a:r>
              <a:rPr lang="zh-CN" altLang="en-US" dirty="0"/>
              <a:t>未访问的链接 *</a:t>
            </a:r>
            <a:r>
              <a:rPr lang="en-US" altLang="zh-CN" dirty="0"/>
              <a:t>/</a:t>
            </a:r>
          </a:p>
          <a:p>
            <a:pPr lvl="1"/>
            <a:r>
              <a:rPr lang="en-US" altLang="zh-CN" dirty="0"/>
              <a:t>a:visited {color: #00FF00}  /* </a:t>
            </a:r>
            <a:r>
              <a:rPr lang="zh-CN" altLang="en-US" dirty="0"/>
              <a:t>已访问的链接 *</a:t>
            </a:r>
            <a:r>
              <a:rPr lang="en-US" altLang="zh-CN" dirty="0"/>
              <a:t>/</a:t>
            </a:r>
          </a:p>
          <a:p>
            <a:pPr lvl="1"/>
            <a:r>
              <a:rPr lang="en-US" altLang="zh-CN" dirty="0"/>
              <a:t>a:hover {color: #FF00FF}    /* </a:t>
            </a:r>
            <a:r>
              <a:rPr lang="zh-CN" altLang="en-US" dirty="0"/>
              <a:t>当有鼠标悬停在链接上 *</a:t>
            </a:r>
            <a:r>
              <a:rPr lang="en-US" altLang="zh-CN" dirty="0"/>
              <a:t>/</a:t>
            </a:r>
          </a:p>
          <a:p>
            <a:pPr lvl="1"/>
            <a:r>
              <a:rPr lang="en-US" altLang="zh-CN" dirty="0"/>
              <a:t>a:active {color: #0000FF}   /* </a:t>
            </a:r>
            <a:r>
              <a:rPr lang="zh-CN" altLang="en-US" dirty="0"/>
              <a:t>被选择的链接 *</a:t>
            </a:r>
            <a:r>
              <a:rPr lang="en-US" altLang="zh-CN" dirty="0" smtClean="0"/>
              <a:t>/</a:t>
            </a:r>
          </a:p>
          <a:p>
            <a:r>
              <a:rPr lang="zh-CN" altLang="en-US" dirty="0" smtClean="0"/>
              <a:t>在 </a:t>
            </a:r>
            <a:r>
              <a:rPr lang="en-US" altLang="zh-CN" dirty="0"/>
              <a:t>CSS </a:t>
            </a:r>
            <a:r>
              <a:rPr lang="zh-CN" altLang="en-US" dirty="0"/>
              <a:t>定义中，</a:t>
            </a:r>
            <a:r>
              <a:rPr lang="en-US" altLang="zh-CN" dirty="0"/>
              <a:t>a:hover </a:t>
            </a:r>
            <a:r>
              <a:rPr lang="zh-CN" altLang="en-US" dirty="0"/>
              <a:t>必须位于 </a:t>
            </a:r>
            <a:r>
              <a:rPr lang="en-US" altLang="zh-CN" dirty="0"/>
              <a:t>a:link </a:t>
            </a:r>
            <a:r>
              <a:rPr lang="zh-CN" altLang="en-US" dirty="0"/>
              <a:t>和 </a:t>
            </a:r>
            <a:r>
              <a:rPr lang="en-US" altLang="zh-CN" dirty="0"/>
              <a:t>a:visited </a:t>
            </a:r>
            <a:r>
              <a:rPr lang="zh-CN" altLang="en-US" dirty="0" smtClean="0"/>
              <a:t>之后</a:t>
            </a:r>
            <a:endParaRPr lang="zh-CN" altLang="en-US" dirty="0"/>
          </a:p>
          <a:p>
            <a:r>
              <a:rPr lang="zh-CN" altLang="en-US" dirty="0" smtClean="0"/>
              <a:t>在 </a:t>
            </a:r>
            <a:r>
              <a:rPr lang="en-US" altLang="zh-CN" dirty="0"/>
              <a:t>CSS </a:t>
            </a:r>
            <a:r>
              <a:rPr lang="zh-CN" altLang="en-US" dirty="0"/>
              <a:t>定义中，</a:t>
            </a:r>
            <a:r>
              <a:rPr lang="en-US" altLang="zh-CN" dirty="0"/>
              <a:t>a:active </a:t>
            </a:r>
            <a:r>
              <a:rPr lang="zh-CN" altLang="en-US" dirty="0"/>
              <a:t>必须位于 </a:t>
            </a:r>
            <a:r>
              <a:rPr lang="en-US" altLang="zh-CN" dirty="0"/>
              <a:t>a:hover </a:t>
            </a:r>
            <a:r>
              <a:rPr lang="zh-CN" altLang="en-US" dirty="0" smtClean="0"/>
              <a:t>之后</a:t>
            </a:r>
            <a:endParaRPr lang="zh-CN" altLang="en-US" dirty="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18808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knowledge: Pseudo</a:t>
            </a:r>
            <a:endParaRPr lang="zh-CN" altLang="en-US" dirty="0"/>
          </a:p>
        </p:txBody>
      </p:sp>
      <p:sp>
        <p:nvSpPr>
          <p:cNvPr id="3" name="内容占位符 2"/>
          <p:cNvSpPr>
            <a:spLocks noGrp="1"/>
          </p:cNvSpPr>
          <p:nvPr>
            <p:ph idx="1"/>
          </p:nvPr>
        </p:nvSpPr>
        <p:spPr/>
        <p:txBody>
          <a:bodyPr/>
          <a:lstStyle/>
          <a:p>
            <a:r>
              <a:rPr lang="en-US" altLang="zh-CN" dirty="0" smtClean="0"/>
              <a:t>Attention:</a:t>
            </a:r>
          </a:p>
          <a:p>
            <a:pPr lvl="1"/>
            <a:r>
              <a:rPr lang="en-US" altLang="zh-CN" dirty="0"/>
              <a:t>h</a:t>
            </a:r>
            <a:r>
              <a:rPr lang="en-US" altLang="zh-CN" dirty="0" smtClean="0"/>
              <a:t>over</a:t>
            </a:r>
            <a:r>
              <a:rPr lang="zh-CN" altLang="en-US" dirty="0" smtClean="0"/>
              <a:t>伪类可以用于任何元素</a:t>
            </a:r>
            <a:endParaRPr lang="en-US" altLang="zh-CN" dirty="0" smtClean="0"/>
          </a:p>
          <a:p>
            <a:pPr lvl="1"/>
            <a:r>
              <a:rPr lang="zh-CN" altLang="en-US" dirty="0" smtClean="0"/>
              <a:t>之前提到的其他的</a:t>
            </a:r>
            <a:r>
              <a:rPr lang="en-US" altLang="zh-CN" dirty="0" smtClean="0"/>
              <a:t>active, link, visited</a:t>
            </a:r>
            <a:r>
              <a:rPr lang="zh-CN" altLang="en-US" dirty="0" smtClean="0"/>
              <a:t>只适用于</a:t>
            </a:r>
            <a:r>
              <a:rPr lang="en-US" altLang="zh-CN" dirty="0" smtClean="0"/>
              <a:t>&lt;a&gt;</a:t>
            </a:r>
            <a:r>
              <a:rPr lang="zh-CN" altLang="en-US" dirty="0" smtClean="0"/>
              <a:t>元素</a:t>
            </a:r>
            <a:endParaRPr lang="en-US" altLang="zh-CN" dirty="0" smtClean="0"/>
          </a:p>
          <a:p>
            <a:pPr lvl="1"/>
            <a:r>
              <a:rPr lang="en-US" altLang="zh-CN" dirty="0"/>
              <a:t>Pseudo-class</a:t>
            </a:r>
            <a:r>
              <a:rPr lang="zh-CN" altLang="en-US" dirty="0"/>
              <a:t>（伪类）的名称对大小写不敏感。</a:t>
            </a:r>
            <a:endParaRPr lang="en-US" altLang="zh-CN" dirty="0"/>
          </a:p>
          <a:p>
            <a:pPr lvl="1"/>
            <a:endParaRPr lang="zh-CN" altLang="en-US" dirty="0"/>
          </a:p>
        </p:txBody>
      </p:sp>
    </p:spTree>
    <p:extLst>
      <p:ext uri="{BB962C8B-B14F-4D97-AF65-F5344CB8AC3E}">
        <p14:creationId xmlns:p14="http://schemas.microsoft.com/office/powerpoint/2010/main" val="601321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Animation</a:t>
            </a:r>
            <a:endParaRPr lang="zh-CN" altLang="en-US" dirty="0"/>
          </a:p>
        </p:txBody>
      </p:sp>
      <p:sp>
        <p:nvSpPr>
          <p:cNvPr id="3" name="内容占位符 2"/>
          <p:cNvSpPr>
            <a:spLocks noGrp="1"/>
          </p:cNvSpPr>
          <p:nvPr>
            <p:ph idx="1"/>
          </p:nvPr>
        </p:nvSpPr>
        <p:spPr/>
        <p:txBody>
          <a:bodyPr/>
          <a:lstStyle/>
          <a:p>
            <a:r>
              <a:rPr lang="zh-CN" altLang="en-US" dirty="0" smtClean="0"/>
              <a:t>那么动画何时触发呢？</a:t>
            </a:r>
            <a:endParaRPr lang="en-US" altLang="zh-CN" dirty="0" smtClean="0"/>
          </a:p>
          <a:p>
            <a:r>
              <a:rPr lang="zh-CN" altLang="en-US" dirty="0"/>
              <a:t>一般</a:t>
            </a:r>
            <a:r>
              <a:rPr lang="zh-CN" altLang="en-US" dirty="0" smtClean="0"/>
              <a:t>是用于</a:t>
            </a:r>
            <a:r>
              <a:rPr lang="en-US" altLang="zh-CN" dirty="0" smtClean="0"/>
              <a:t>hover</a:t>
            </a:r>
            <a:r>
              <a:rPr lang="zh-CN" altLang="en-US" dirty="0" smtClean="0"/>
              <a:t>伪类</a:t>
            </a:r>
            <a:endParaRPr lang="en-US" altLang="zh-CN" dirty="0" smtClean="0"/>
          </a:p>
          <a:p>
            <a:r>
              <a:rPr lang="zh-CN" altLang="en-US" dirty="0" smtClean="0"/>
              <a:t>经常定义的事件是在鼠标悬停在某个元素上的时候触发动画</a:t>
            </a:r>
            <a:endParaRPr lang="en-US" altLang="zh-CN" dirty="0" smtClean="0"/>
          </a:p>
          <a:p>
            <a:r>
              <a:rPr lang="zh-CN" altLang="en-US" dirty="0" smtClean="0"/>
              <a:t>比如：</a:t>
            </a:r>
            <a:endParaRPr lang="en-US" altLang="zh-CN" dirty="0" smtClean="0"/>
          </a:p>
          <a:p>
            <a:pPr lvl="1"/>
            <a:endParaRPr lang="en-US" altLang="zh-CN" dirty="0" smtClean="0"/>
          </a:p>
          <a:p>
            <a:endParaRPr lang="en-US" altLang="zh-CN" dirty="0" smtClean="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347" y="3790012"/>
            <a:ext cx="4667901" cy="1905266"/>
          </a:xfrm>
          <a:prstGeom prst="rect">
            <a:avLst/>
          </a:prstGeom>
        </p:spPr>
      </p:pic>
      <p:sp>
        <p:nvSpPr>
          <p:cNvPr id="5" name="文本框 4"/>
          <p:cNvSpPr txBox="1"/>
          <p:nvPr/>
        </p:nvSpPr>
        <p:spPr>
          <a:xfrm>
            <a:off x="8178085" y="3889420"/>
            <a:ext cx="3219718" cy="1200329"/>
          </a:xfrm>
          <a:prstGeom prst="rect">
            <a:avLst/>
          </a:prstGeom>
          <a:noFill/>
        </p:spPr>
        <p:txBody>
          <a:bodyPr wrap="square" rtlCol="0">
            <a:spAutoFit/>
          </a:bodyPr>
          <a:lstStyle/>
          <a:p>
            <a:pPr algn="just"/>
            <a:r>
              <a:rPr lang="zh-CN" altLang="en-US" dirty="0" smtClean="0"/>
              <a:t>当鼠标悬停在</a:t>
            </a:r>
            <a:r>
              <a:rPr lang="en-US" altLang="zh-CN" dirty="0" err="1" smtClean="0"/>
              <a:t>div.gallery</a:t>
            </a:r>
            <a:r>
              <a:rPr lang="zh-CN" altLang="en-US" dirty="0" smtClean="0"/>
              <a:t>上时，</a:t>
            </a:r>
            <a:r>
              <a:rPr lang="en-US" altLang="zh-CN" dirty="0" smtClean="0"/>
              <a:t>div</a:t>
            </a:r>
            <a:r>
              <a:rPr lang="zh-CN" altLang="en-US" dirty="0" smtClean="0"/>
              <a:t>的长度会由</a:t>
            </a:r>
            <a:r>
              <a:rPr lang="en-US" altLang="zh-CN" dirty="0" smtClean="0"/>
              <a:t>0.5*200px</a:t>
            </a:r>
            <a:r>
              <a:rPr lang="zh-CN" altLang="en-US" dirty="0" smtClean="0"/>
              <a:t>变为</a:t>
            </a:r>
            <a:r>
              <a:rPr lang="en-US" altLang="zh-CN" dirty="0" smtClean="0"/>
              <a:t>200px</a:t>
            </a:r>
            <a:r>
              <a:rPr lang="zh-CN" altLang="en-US" dirty="0" smtClean="0"/>
              <a:t>，动画历时</a:t>
            </a:r>
            <a:r>
              <a:rPr lang="en-US" altLang="zh-CN" dirty="0" smtClean="0"/>
              <a:t>0.4s</a:t>
            </a:r>
            <a:r>
              <a:rPr lang="zh-CN" altLang="en-US" dirty="0" smtClean="0"/>
              <a:t>，速度函数为</a:t>
            </a:r>
            <a:r>
              <a:rPr lang="en-US" altLang="zh-CN" dirty="0" smtClean="0"/>
              <a:t>ease-in-out</a:t>
            </a:r>
            <a:endParaRPr lang="zh-CN" altLang="en-US" dirty="0"/>
          </a:p>
        </p:txBody>
      </p:sp>
    </p:spTree>
    <p:extLst>
      <p:ext uri="{BB962C8B-B14F-4D97-AF65-F5344CB8AC3E}">
        <p14:creationId xmlns:p14="http://schemas.microsoft.com/office/powerpoint/2010/main" val="740878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Chatting box</a:t>
            </a:r>
            <a:endParaRPr lang="zh-CN" altLang="en-US" dirty="0"/>
          </a:p>
        </p:txBody>
      </p:sp>
      <p:sp>
        <p:nvSpPr>
          <p:cNvPr id="3" name="内容占位符 2"/>
          <p:cNvSpPr>
            <a:spLocks noGrp="1"/>
          </p:cNvSpPr>
          <p:nvPr>
            <p:ph idx="1"/>
          </p:nvPr>
        </p:nvSpPr>
        <p:spPr/>
        <p:txBody>
          <a:bodyPr/>
          <a:lstStyle/>
          <a:p>
            <a:r>
              <a:rPr lang="zh-CN" altLang="en-US" dirty="0" smtClean="0"/>
              <a:t>本章将介绍利用</a:t>
            </a:r>
            <a:r>
              <a:rPr lang="en-US" altLang="zh-CN" dirty="0" err="1" smtClean="0"/>
              <a:t>css</a:t>
            </a:r>
            <a:r>
              <a:rPr lang="zh-CN" altLang="en-US" dirty="0" smtClean="0"/>
              <a:t>伪元素制作常见的聊天框</a:t>
            </a:r>
            <a:endParaRPr lang="en-US" altLang="zh-CN" dirty="0" smtClean="0"/>
          </a:p>
          <a:p>
            <a:endParaRPr lang="en-US" altLang="zh-CN"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743" y="2940277"/>
            <a:ext cx="2476715" cy="2164268"/>
          </a:xfrm>
          <a:prstGeom prst="rect">
            <a:avLst/>
          </a:prstGeom>
        </p:spPr>
      </p:pic>
    </p:spTree>
    <p:extLst>
      <p:ext uri="{BB962C8B-B14F-4D97-AF65-F5344CB8AC3E}">
        <p14:creationId xmlns:p14="http://schemas.microsoft.com/office/powerpoint/2010/main" val="892353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knowledge: before </a:t>
            </a:r>
            <a:r>
              <a:rPr lang="zh-CN" altLang="en-US" dirty="0"/>
              <a:t>＆</a:t>
            </a:r>
            <a:r>
              <a:rPr lang="en-US" altLang="zh-CN" dirty="0" smtClean="0"/>
              <a:t> after pseudo</a:t>
            </a:r>
            <a:endParaRPr lang="zh-CN" altLang="en-US" dirty="0"/>
          </a:p>
        </p:txBody>
      </p:sp>
      <p:sp>
        <p:nvSpPr>
          <p:cNvPr id="3" name="内容占位符 2"/>
          <p:cNvSpPr>
            <a:spLocks noGrp="1"/>
          </p:cNvSpPr>
          <p:nvPr>
            <p:ph idx="1"/>
          </p:nvPr>
        </p:nvSpPr>
        <p:spPr/>
        <p:txBody>
          <a:bodyPr/>
          <a:lstStyle/>
          <a:p>
            <a:r>
              <a:rPr lang="en-US" altLang="zh-CN" dirty="0"/>
              <a:t>::</a:t>
            </a:r>
            <a:r>
              <a:rPr lang="en-US" altLang="zh-CN" dirty="0" smtClean="0"/>
              <a:t>before </a:t>
            </a:r>
            <a:r>
              <a:rPr lang="zh-CN" altLang="en-US" dirty="0" smtClean="0"/>
              <a:t>与 </a:t>
            </a:r>
            <a:r>
              <a:rPr lang="en-US" altLang="zh-CN" dirty="0" smtClean="0"/>
              <a:t>::after </a:t>
            </a:r>
            <a:r>
              <a:rPr lang="zh-CN" altLang="en-US" dirty="0"/>
              <a:t>会为当前元素创建一个子元素作为伪元素。常通过 </a:t>
            </a:r>
            <a:r>
              <a:rPr lang="en-US" altLang="zh-CN" dirty="0"/>
              <a:t>content </a:t>
            </a:r>
            <a:r>
              <a:rPr lang="zh-CN" altLang="en-US" dirty="0"/>
              <a:t>属性来为一个元素添加修饰性的内容。 此元素默认为行内元素</a:t>
            </a:r>
            <a:r>
              <a:rPr lang="zh-CN" altLang="en-US" dirty="0" smtClean="0"/>
              <a:t>。</a:t>
            </a:r>
            <a:endParaRPr lang="en-US" altLang="zh-CN" dirty="0" smtClean="0"/>
          </a:p>
          <a:p>
            <a:pPr lvl="1"/>
            <a:r>
              <a:rPr lang="en-US" altLang="zh-CN" dirty="0"/>
              <a:t>/* CSS3 </a:t>
            </a:r>
            <a:r>
              <a:rPr lang="zh-CN" altLang="en-US" dirty="0"/>
              <a:t>语法 *</a:t>
            </a:r>
            <a:r>
              <a:rPr lang="en-US" altLang="zh-CN" dirty="0"/>
              <a:t>/</a:t>
            </a:r>
          </a:p>
          <a:p>
            <a:pPr lvl="1"/>
            <a:r>
              <a:rPr lang="en-US" altLang="zh-CN" dirty="0"/>
              <a:t>element::before { </a:t>
            </a:r>
            <a:r>
              <a:rPr lang="zh-CN" altLang="en-US" dirty="0"/>
              <a:t>样式 </a:t>
            </a:r>
            <a:r>
              <a:rPr lang="en-US" altLang="zh-CN" dirty="0"/>
              <a:t>}  </a:t>
            </a:r>
          </a:p>
          <a:p>
            <a:pPr lvl="1"/>
            <a:endParaRPr lang="en-US" altLang="zh-CN" dirty="0"/>
          </a:p>
          <a:p>
            <a:pPr lvl="1"/>
            <a:r>
              <a:rPr lang="en-US" altLang="zh-CN" dirty="0"/>
              <a:t>/* </a:t>
            </a:r>
            <a:r>
              <a:rPr lang="zh-CN" altLang="en-US" dirty="0"/>
              <a:t>（单冒号）</a:t>
            </a:r>
            <a:r>
              <a:rPr lang="en-US" altLang="zh-CN" dirty="0"/>
              <a:t>CSS2 </a:t>
            </a:r>
            <a:r>
              <a:rPr lang="zh-CN" altLang="en-US" dirty="0"/>
              <a:t>过时语法 </a:t>
            </a:r>
            <a:r>
              <a:rPr lang="en-US" altLang="zh-CN" dirty="0"/>
              <a:t>(</a:t>
            </a:r>
            <a:r>
              <a:rPr lang="zh-CN" altLang="en-US" dirty="0"/>
              <a:t>仅用来支持 </a:t>
            </a:r>
            <a:r>
              <a:rPr lang="en-US" altLang="zh-CN" dirty="0"/>
              <a:t>IE8) */</a:t>
            </a:r>
          </a:p>
          <a:p>
            <a:pPr lvl="1"/>
            <a:r>
              <a:rPr lang="en-US" altLang="zh-CN" dirty="0" err="1"/>
              <a:t>element:before</a:t>
            </a:r>
            <a:r>
              <a:rPr lang="en-US" altLang="zh-CN" dirty="0"/>
              <a:t>  { </a:t>
            </a:r>
            <a:r>
              <a:rPr lang="zh-CN" altLang="en-US" dirty="0"/>
              <a:t>样式 </a:t>
            </a:r>
            <a:r>
              <a:rPr lang="en-US" altLang="zh-CN" dirty="0"/>
              <a:t>}</a:t>
            </a:r>
            <a:endParaRPr lang="zh-CN" altLang="en-US" dirty="0"/>
          </a:p>
        </p:txBody>
      </p:sp>
    </p:spTree>
    <p:extLst>
      <p:ext uri="{BB962C8B-B14F-4D97-AF65-F5344CB8AC3E}">
        <p14:creationId xmlns:p14="http://schemas.microsoft.com/office/powerpoint/2010/main" val="200469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Directory</a:t>
            </a:r>
            <a:endParaRPr lang="zh-CN" altLang="en-US" dirty="0"/>
          </a:p>
        </p:txBody>
      </p:sp>
      <p:sp>
        <p:nvSpPr>
          <p:cNvPr id="3" name="内容占位符 2"/>
          <p:cNvSpPr>
            <a:spLocks noGrp="1"/>
          </p:cNvSpPr>
          <p:nvPr>
            <p:ph idx="1"/>
          </p:nvPr>
        </p:nvSpPr>
        <p:spPr/>
        <p:txBody>
          <a:bodyPr/>
          <a:lstStyle/>
          <a:p>
            <a:r>
              <a:rPr lang="en-US" altLang="zh-CN" dirty="0" smtClean="0"/>
              <a:t>Applications:</a:t>
            </a:r>
          </a:p>
          <a:p>
            <a:pPr lvl="1"/>
            <a:r>
              <a:rPr lang="en-US" altLang="zh-CN" dirty="0" smtClean="0"/>
              <a:t>Alignment</a:t>
            </a:r>
            <a:endParaRPr lang="en-US" altLang="zh-CN" dirty="0"/>
          </a:p>
          <a:p>
            <a:pPr lvl="1"/>
            <a:r>
              <a:rPr lang="en-US" altLang="zh-CN" dirty="0" smtClean="0"/>
              <a:t>Center</a:t>
            </a:r>
            <a:endParaRPr lang="en-US" altLang="zh-CN" dirty="0"/>
          </a:p>
          <a:p>
            <a:pPr lvl="1"/>
            <a:r>
              <a:rPr lang="en-US" altLang="zh-CN" dirty="0" smtClean="0"/>
              <a:t>Animation</a:t>
            </a:r>
          </a:p>
          <a:p>
            <a:pPr lvl="1"/>
            <a:r>
              <a:rPr lang="en-US" altLang="zh-CN" dirty="0"/>
              <a:t>Chatting </a:t>
            </a:r>
            <a:r>
              <a:rPr lang="en-US" altLang="zh-CN" dirty="0" smtClean="0"/>
              <a:t>Box</a:t>
            </a:r>
            <a:endParaRPr lang="en-US" altLang="zh-CN" dirty="0"/>
          </a:p>
          <a:p>
            <a:r>
              <a:rPr lang="en-US" altLang="zh-CN" dirty="0" smtClean="0"/>
              <a:t>Browser compatibility</a:t>
            </a:r>
          </a:p>
          <a:p>
            <a:r>
              <a:rPr lang="en-US" altLang="zh-CN" dirty="0" smtClean="0"/>
              <a:t>Responsive web </a:t>
            </a:r>
            <a:r>
              <a:rPr lang="en-US" altLang="zh-CN" dirty="0" smtClean="0"/>
              <a:t>design</a:t>
            </a:r>
          </a:p>
          <a:p>
            <a:pPr marL="0" indent="0">
              <a:buNone/>
            </a:pPr>
            <a:endParaRPr lang="zh-CN" altLang="en-US" dirty="0"/>
          </a:p>
        </p:txBody>
      </p:sp>
    </p:spTree>
    <p:extLst>
      <p:ext uri="{BB962C8B-B14F-4D97-AF65-F5344CB8AC3E}">
        <p14:creationId xmlns:p14="http://schemas.microsoft.com/office/powerpoint/2010/main" val="225490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knowledge: border-radius</a:t>
            </a:r>
            <a:endParaRPr lang="zh-CN" altLang="en-US" dirty="0"/>
          </a:p>
        </p:txBody>
      </p:sp>
      <p:sp>
        <p:nvSpPr>
          <p:cNvPr id="3" name="内容占位符 2"/>
          <p:cNvSpPr>
            <a:spLocks noGrp="1"/>
          </p:cNvSpPr>
          <p:nvPr>
            <p:ph idx="1"/>
          </p:nvPr>
        </p:nvSpPr>
        <p:spPr/>
        <p:txBody>
          <a:bodyPr/>
          <a:lstStyle/>
          <a:p>
            <a:r>
              <a:rPr lang="zh-CN" altLang="en-US" dirty="0" smtClean="0"/>
              <a:t>我们可以用</a:t>
            </a:r>
            <a:r>
              <a:rPr lang="en-US" altLang="zh-CN" dirty="0" smtClean="0"/>
              <a:t>border-radius</a:t>
            </a:r>
            <a:r>
              <a:rPr lang="zh-CN" altLang="en-US" dirty="0" smtClean="0"/>
              <a:t>属性定义边框圆角。</a:t>
            </a:r>
            <a:endParaRPr lang="en-US" altLang="zh-CN" dirty="0" smtClean="0"/>
          </a:p>
          <a:p>
            <a:r>
              <a:rPr lang="zh-CN" altLang="en-US" dirty="0" smtClean="0"/>
              <a:t>与之前提到的</a:t>
            </a:r>
            <a:r>
              <a:rPr lang="en-US" altLang="zh-CN" dirty="0" err="1" smtClean="0"/>
              <a:t>padding,margin</a:t>
            </a:r>
            <a:r>
              <a:rPr lang="zh-CN" altLang="en-US" dirty="0" smtClean="0"/>
              <a:t>等属性的赋值规则相同。</a:t>
            </a:r>
            <a:endParaRPr lang="en-US" altLang="zh-CN" dirty="0" smtClean="0"/>
          </a:p>
          <a:p>
            <a:r>
              <a:rPr lang="en-US" altLang="zh-CN" dirty="0" err="1" smtClean="0"/>
              <a:t>div.test</a:t>
            </a:r>
            <a:r>
              <a:rPr lang="en-US" altLang="zh-CN" dirty="0" smtClean="0"/>
              <a:t>{</a:t>
            </a:r>
          </a:p>
          <a:p>
            <a:pPr lvl="1"/>
            <a:r>
              <a:rPr lang="en-US" altLang="zh-CN" dirty="0" smtClean="0"/>
              <a:t>border-radius: 2px 3px 6px 5px;</a:t>
            </a:r>
            <a:endParaRPr lang="en-US" altLang="zh-CN" dirty="0" smtClean="0"/>
          </a:p>
          <a:p>
            <a:r>
              <a:rPr lang="en-US" altLang="zh-CN" dirty="0" smtClean="0"/>
              <a:t>}</a:t>
            </a:r>
          </a:p>
          <a:p>
            <a:r>
              <a:rPr lang="zh-CN" altLang="en-US" dirty="0" smtClean="0"/>
              <a:t>上述声明定义了一个 </a:t>
            </a:r>
            <a:r>
              <a:rPr lang="en-US" altLang="zh-CN" dirty="0" smtClean="0"/>
              <a:t>class </a:t>
            </a:r>
            <a:r>
              <a:rPr lang="zh-CN" altLang="en-US" dirty="0" smtClean="0"/>
              <a:t>为</a:t>
            </a:r>
            <a:r>
              <a:rPr lang="en-US" altLang="zh-CN" dirty="0" smtClean="0"/>
              <a:t>test</a:t>
            </a:r>
            <a:r>
              <a:rPr lang="zh-CN" altLang="en-US" dirty="0" smtClean="0"/>
              <a:t>的</a:t>
            </a:r>
            <a:r>
              <a:rPr lang="en-US" altLang="zh-CN" dirty="0" smtClean="0"/>
              <a:t>div</a:t>
            </a:r>
            <a:r>
              <a:rPr lang="zh-CN" altLang="en-US" dirty="0" smtClean="0"/>
              <a:t>元素的边界（</a:t>
            </a:r>
            <a:r>
              <a:rPr lang="en-US" altLang="zh-CN" dirty="0" smtClean="0"/>
              <a:t>border</a:t>
            </a:r>
            <a:r>
              <a:rPr lang="zh-CN" altLang="en-US" dirty="0" smtClean="0"/>
              <a:t>）的弯曲半径</a:t>
            </a:r>
            <a:endParaRPr lang="en-US" altLang="zh-CN" dirty="0" smtClean="0"/>
          </a:p>
          <a:p>
            <a:r>
              <a:rPr lang="zh-CN" altLang="en-US" dirty="0" smtClean="0"/>
              <a:t>上边界：</a:t>
            </a:r>
            <a:r>
              <a:rPr lang="en-US" altLang="zh-CN" dirty="0" smtClean="0"/>
              <a:t>2px, </a:t>
            </a:r>
            <a:r>
              <a:rPr lang="zh-CN" altLang="en-US" dirty="0"/>
              <a:t>右</a:t>
            </a:r>
            <a:r>
              <a:rPr lang="zh-CN" altLang="en-US" dirty="0" smtClean="0"/>
              <a:t>边界：</a:t>
            </a:r>
            <a:r>
              <a:rPr lang="en-US" altLang="zh-CN" dirty="0" smtClean="0"/>
              <a:t>3px</a:t>
            </a:r>
            <a:r>
              <a:rPr lang="en-US" altLang="zh-CN" dirty="0" smtClean="0"/>
              <a:t>, </a:t>
            </a:r>
            <a:r>
              <a:rPr lang="zh-CN" altLang="en-US" dirty="0" smtClean="0"/>
              <a:t>下边界： </a:t>
            </a:r>
            <a:r>
              <a:rPr lang="en-US" altLang="zh-CN" dirty="0" smtClean="0"/>
              <a:t>6px, </a:t>
            </a:r>
            <a:r>
              <a:rPr lang="zh-CN" altLang="en-US" dirty="0" smtClean="0"/>
              <a:t>左边界： </a:t>
            </a:r>
            <a:r>
              <a:rPr lang="en-US" altLang="zh-CN" dirty="0" smtClean="0"/>
              <a:t>5px</a:t>
            </a:r>
          </a:p>
          <a:p>
            <a:r>
              <a:rPr lang="zh-CN" altLang="en-US" dirty="0" smtClean="0"/>
              <a:t>想想，如何做一个圆？</a:t>
            </a:r>
            <a:endParaRPr lang="zh-CN" altLang="en-US" dirty="0"/>
          </a:p>
        </p:txBody>
      </p:sp>
    </p:spTree>
    <p:extLst>
      <p:ext uri="{BB962C8B-B14F-4D97-AF65-F5344CB8AC3E}">
        <p14:creationId xmlns:p14="http://schemas.microsoft.com/office/powerpoint/2010/main" val="213251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knowledge: box-shadow</a:t>
            </a:r>
            <a:endParaRPr lang="zh-CN" altLang="en-US" dirty="0"/>
          </a:p>
        </p:txBody>
      </p:sp>
      <p:sp>
        <p:nvSpPr>
          <p:cNvPr id="3" name="内容占位符 2"/>
          <p:cNvSpPr>
            <a:spLocks noGrp="1"/>
          </p:cNvSpPr>
          <p:nvPr>
            <p:ph idx="1"/>
          </p:nvPr>
        </p:nvSpPr>
        <p:spPr/>
        <p:txBody>
          <a:bodyPr/>
          <a:lstStyle/>
          <a:p>
            <a:r>
              <a:rPr lang="en-US" altLang="zh-CN" dirty="0" smtClean="0"/>
              <a:t>box-shadow</a:t>
            </a:r>
            <a:r>
              <a:rPr lang="zh-CN" altLang="en-US" dirty="0" smtClean="0"/>
              <a:t>属性定义了该元素</a:t>
            </a:r>
            <a:r>
              <a:rPr lang="zh-CN" altLang="en-US" b="1" dirty="0" smtClean="0"/>
              <a:t>最外层</a:t>
            </a:r>
            <a:r>
              <a:rPr lang="zh-CN" altLang="en-US" dirty="0" smtClean="0"/>
              <a:t>的阴影。</a:t>
            </a:r>
            <a:endParaRPr lang="en-US" altLang="zh-CN" dirty="0" smtClean="0"/>
          </a:p>
          <a:p>
            <a:r>
              <a:rPr lang="zh-CN" altLang="en-US" dirty="0" smtClean="0"/>
              <a:t>阴影位于元素的</a:t>
            </a:r>
            <a:r>
              <a:rPr lang="zh-CN" altLang="en-US" b="1" dirty="0" smtClean="0"/>
              <a:t>边界</a:t>
            </a:r>
            <a:r>
              <a:rPr lang="zh-CN" altLang="en-US" dirty="0" smtClean="0"/>
              <a:t>处。</a:t>
            </a:r>
            <a:endParaRPr lang="en-US" altLang="zh-CN" dirty="0" smtClean="0"/>
          </a:p>
          <a:p>
            <a:r>
              <a:rPr lang="en-US" altLang="zh-CN" dirty="0" smtClean="0"/>
              <a:t>box-shadow</a:t>
            </a:r>
            <a:r>
              <a:rPr lang="zh-CN" altLang="en-US" dirty="0" smtClean="0"/>
              <a:t>可接受</a:t>
            </a:r>
            <a:r>
              <a:rPr lang="en-US" altLang="zh-CN" dirty="0" smtClean="0"/>
              <a:t>5</a:t>
            </a:r>
            <a:r>
              <a:rPr lang="zh-CN" altLang="en-US" dirty="0" smtClean="0"/>
              <a:t>个值</a:t>
            </a:r>
            <a:endParaRPr lang="en-US" altLang="zh-CN" dirty="0" smtClean="0"/>
          </a:p>
          <a:p>
            <a:r>
              <a:rPr lang="en-US" altLang="zh-CN" dirty="0" smtClean="0"/>
              <a:t>box-shadow</a:t>
            </a:r>
            <a:r>
              <a:rPr lang="zh-CN" altLang="en-US" dirty="0" smtClean="0"/>
              <a:t>不能像</a:t>
            </a:r>
            <a:r>
              <a:rPr lang="en-US" altLang="zh-CN" dirty="0" smtClean="0"/>
              <a:t>border-radius</a:t>
            </a:r>
            <a:r>
              <a:rPr lang="zh-CN" altLang="en-US" dirty="0" smtClean="0"/>
              <a:t>那样拆开来赋值。</a:t>
            </a:r>
            <a:endParaRPr lang="en-US" altLang="zh-CN" dirty="0" smtClean="0"/>
          </a:p>
          <a:p>
            <a:r>
              <a:rPr lang="en-US" altLang="zh-CN" dirty="0" smtClean="0"/>
              <a:t>5</a:t>
            </a:r>
            <a:r>
              <a:rPr lang="zh-CN" altLang="en-US" dirty="0" smtClean="0"/>
              <a:t>个值分别是：右侧投影，底部投影，模糊半径，扩展半径，颜色</a:t>
            </a:r>
            <a:endParaRPr lang="en-US" altLang="zh-CN" dirty="0" smtClean="0"/>
          </a:p>
          <a:p>
            <a:r>
              <a:rPr lang="en-US" altLang="zh-CN" dirty="0" err="1" smtClean="0"/>
              <a:t>div.test</a:t>
            </a:r>
            <a:r>
              <a:rPr lang="en-US" altLang="zh-CN" dirty="0" smtClean="0"/>
              <a:t>{</a:t>
            </a:r>
          </a:p>
          <a:p>
            <a:pPr lvl="1"/>
            <a:r>
              <a:rPr lang="en-US" altLang="zh-CN" dirty="0" smtClean="0"/>
              <a:t>box-shadow: 2px </a:t>
            </a:r>
            <a:r>
              <a:rPr lang="en-US" altLang="zh-CN" dirty="0"/>
              <a:t>3</a:t>
            </a:r>
            <a:r>
              <a:rPr lang="en-US" altLang="zh-CN" dirty="0" smtClean="0"/>
              <a:t>px </a:t>
            </a:r>
            <a:r>
              <a:rPr lang="en-US" altLang="zh-CN" dirty="0"/>
              <a:t>4</a:t>
            </a:r>
            <a:r>
              <a:rPr lang="en-US" altLang="zh-CN" dirty="0" smtClean="0"/>
              <a:t>px 5px </a:t>
            </a:r>
            <a:r>
              <a:rPr lang="en-US" altLang="zh-CN" dirty="0" err="1" smtClean="0"/>
              <a:t>rgba</a:t>
            </a:r>
            <a:r>
              <a:rPr lang="en-US" altLang="zh-CN" dirty="0" smtClean="0"/>
              <a:t>(0,0,0,0.5);</a:t>
            </a:r>
          </a:p>
          <a:p>
            <a:r>
              <a:rPr lang="en-US" altLang="zh-CN" dirty="0" smtClean="0"/>
              <a:t>}</a:t>
            </a:r>
          </a:p>
          <a:p>
            <a:r>
              <a:rPr lang="en-US" altLang="zh-CN" dirty="0" smtClean="0"/>
              <a:t>Q: </a:t>
            </a:r>
            <a:r>
              <a:rPr lang="zh-CN" altLang="en-US" dirty="0" smtClean="0"/>
              <a:t>如何做一个单侧投影？</a:t>
            </a:r>
            <a:endParaRPr lang="en-US" altLang="zh-CN" dirty="0" smtClean="0"/>
          </a:p>
          <a:p>
            <a:endParaRPr lang="zh-CN" altLang="en-US" dirty="0"/>
          </a:p>
        </p:txBody>
      </p:sp>
    </p:spTree>
    <p:extLst>
      <p:ext uri="{BB962C8B-B14F-4D97-AF65-F5344CB8AC3E}">
        <p14:creationId xmlns:p14="http://schemas.microsoft.com/office/powerpoint/2010/main" val="4038470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a:t>
            </a:r>
            <a:endParaRPr lang="zh-CN" altLang="en-US" dirty="0"/>
          </a:p>
        </p:txBody>
      </p:sp>
      <p:sp>
        <p:nvSpPr>
          <p:cNvPr id="3" name="内容占位符 2"/>
          <p:cNvSpPr>
            <a:spLocks noGrp="1"/>
          </p:cNvSpPr>
          <p:nvPr>
            <p:ph idx="1"/>
          </p:nvPr>
        </p:nvSpPr>
        <p:spPr/>
        <p:txBody>
          <a:bodyPr/>
          <a:lstStyle/>
          <a:p>
            <a:r>
              <a:rPr lang="zh-CN" altLang="en-US" dirty="0" smtClean="0"/>
              <a:t>我们要做一个如下图的聊天框，动手前应该先观察它的特性：</a:t>
            </a:r>
            <a:endParaRPr lang="en-US" altLang="zh-CN" dirty="0" smtClean="0"/>
          </a:p>
          <a:p>
            <a:r>
              <a:rPr lang="zh-CN" altLang="en-US" dirty="0" smtClean="0"/>
              <a:t>背景色？</a:t>
            </a:r>
            <a:endParaRPr lang="en-US" altLang="zh-CN" dirty="0" smtClean="0"/>
          </a:p>
          <a:p>
            <a:r>
              <a:rPr lang="zh-CN" altLang="en-US" dirty="0"/>
              <a:t>是否</a:t>
            </a:r>
            <a:r>
              <a:rPr lang="zh-CN" altLang="en-US" dirty="0" smtClean="0"/>
              <a:t>有阴影？</a:t>
            </a:r>
            <a:endParaRPr lang="en-US" altLang="zh-CN" dirty="0" smtClean="0"/>
          </a:p>
          <a:p>
            <a:r>
              <a:rPr lang="zh-CN" altLang="en-US" dirty="0" smtClean="0"/>
              <a:t>左侧的小尖角如何实现的？</a:t>
            </a:r>
            <a:endParaRPr lang="en-US" altLang="zh-CN" dirty="0" smtClean="0"/>
          </a:p>
          <a:p>
            <a:r>
              <a:rPr lang="zh-CN" altLang="en-US" dirty="0"/>
              <a:t>四个</a:t>
            </a:r>
            <a:r>
              <a:rPr lang="zh-CN" altLang="en-US" dirty="0" smtClean="0"/>
              <a:t>角是方角还是圆角？</a:t>
            </a:r>
            <a:endParaRPr lang="en-US" altLang="zh-CN" dirty="0" smtClean="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1268" y="2940277"/>
            <a:ext cx="2476715" cy="2164268"/>
          </a:xfrm>
          <a:prstGeom prst="rect">
            <a:avLst/>
          </a:prstGeom>
        </p:spPr>
      </p:pic>
    </p:spTree>
    <p:extLst>
      <p:ext uri="{BB962C8B-B14F-4D97-AF65-F5344CB8AC3E}">
        <p14:creationId xmlns:p14="http://schemas.microsoft.com/office/powerpoint/2010/main" val="3118421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Browser compatibility</a:t>
            </a:r>
            <a:endParaRPr lang="zh-CN" altLang="en-US" dirty="0"/>
          </a:p>
        </p:txBody>
      </p:sp>
      <p:sp>
        <p:nvSpPr>
          <p:cNvPr id="3" name="内容占位符 2"/>
          <p:cNvSpPr>
            <a:spLocks noGrp="1"/>
          </p:cNvSpPr>
          <p:nvPr>
            <p:ph idx="1"/>
          </p:nvPr>
        </p:nvSpPr>
        <p:spPr/>
        <p:txBody>
          <a:bodyPr/>
          <a:lstStyle/>
          <a:p>
            <a:r>
              <a:rPr lang="zh-CN" altLang="en-US" dirty="0" smtClean="0"/>
              <a:t>浏览器兼容性是制约前端发展的一个巨大因素。</a:t>
            </a:r>
            <a:endParaRPr lang="en-US" altLang="zh-CN" dirty="0" smtClean="0"/>
          </a:p>
          <a:p>
            <a:r>
              <a:rPr lang="en-US" altLang="zh-CN" dirty="0" smtClean="0"/>
              <a:t>Chrome</a:t>
            </a:r>
            <a:r>
              <a:rPr lang="zh-CN" altLang="en-US" dirty="0" smtClean="0"/>
              <a:t>是当前兼容性最好的浏览器，对应的，</a:t>
            </a:r>
            <a:r>
              <a:rPr lang="en-US" altLang="zh-CN" dirty="0" smtClean="0"/>
              <a:t>IE</a:t>
            </a:r>
            <a:r>
              <a:rPr lang="zh-CN" altLang="en-US" dirty="0" smtClean="0"/>
              <a:t>是兼容性最差的浏览器。</a:t>
            </a:r>
            <a:endParaRPr lang="en-US" altLang="zh-CN" dirty="0" smtClean="0"/>
          </a:p>
          <a:p>
            <a:r>
              <a:rPr lang="zh-CN" altLang="en-US" dirty="0" smtClean="0"/>
              <a:t>为使你的代码能在尽量多的浏览器上正常运行，你需要为一些较新的</a:t>
            </a:r>
            <a:r>
              <a:rPr lang="en-US" altLang="zh-CN" dirty="0" err="1" smtClean="0"/>
              <a:t>css</a:t>
            </a:r>
            <a:r>
              <a:rPr lang="zh-CN" altLang="en-US" dirty="0" smtClean="0"/>
              <a:t>特性添加私有前缀（</a:t>
            </a:r>
            <a:r>
              <a:rPr lang="en-US" altLang="zh-CN" dirty="0" smtClean="0"/>
              <a:t>private prefix</a:t>
            </a:r>
            <a:r>
              <a:rPr lang="zh-CN" altLang="en-US" dirty="0" smtClean="0"/>
              <a:t>）</a:t>
            </a:r>
            <a:endParaRPr lang="en-US" altLang="zh-CN" dirty="0" smtClean="0"/>
          </a:p>
          <a:p>
            <a:r>
              <a:rPr lang="zh-CN" altLang="en-US" dirty="0"/>
              <a:t>需要用</a:t>
            </a:r>
            <a:r>
              <a:rPr lang="zh-CN" altLang="en-US" dirty="0" smtClean="0"/>
              <a:t>到的私有前缀：</a:t>
            </a:r>
            <a:endParaRPr lang="en-US" altLang="zh-CN" dirty="0"/>
          </a:p>
          <a:p>
            <a:pPr lvl="1"/>
            <a:r>
              <a:rPr lang="en-US" altLang="zh-CN" dirty="0" smtClean="0"/>
              <a:t>-</a:t>
            </a:r>
            <a:r>
              <a:rPr lang="en-US" altLang="zh-CN" dirty="0" err="1" smtClean="0"/>
              <a:t>ms</a:t>
            </a:r>
            <a:r>
              <a:rPr lang="en-US" altLang="zh-CN" dirty="0" smtClean="0"/>
              <a:t>-</a:t>
            </a:r>
            <a:r>
              <a:rPr lang="zh-CN" altLang="en-US" dirty="0" smtClean="0"/>
              <a:t>：为</a:t>
            </a:r>
            <a:r>
              <a:rPr lang="en-US" altLang="zh-CN" dirty="0" smtClean="0"/>
              <a:t>IE</a:t>
            </a:r>
            <a:r>
              <a:rPr lang="zh-CN" altLang="en-US" dirty="0" smtClean="0"/>
              <a:t>添加的私有前缀</a:t>
            </a:r>
            <a:endParaRPr lang="en-US" altLang="zh-CN" dirty="0" smtClean="0"/>
          </a:p>
          <a:p>
            <a:pPr lvl="1"/>
            <a:r>
              <a:rPr lang="en-US" altLang="zh-CN" dirty="0" smtClean="0"/>
              <a:t>-</a:t>
            </a:r>
            <a:r>
              <a:rPr lang="en-US" altLang="zh-CN" dirty="0" err="1" smtClean="0"/>
              <a:t>webkit</a:t>
            </a:r>
            <a:r>
              <a:rPr lang="en-US" altLang="zh-CN" dirty="0" smtClean="0"/>
              <a:t>-</a:t>
            </a:r>
            <a:r>
              <a:rPr lang="zh-CN" altLang="en-US" dirty="0" smtClean="0"/>
              <a:t>：为</a:t>
            </a:r>
            <a:r>
              <a:rPr lang="en-US" altLang="zh-CN" dirty="0" smtClean="0"/>
              <a:t>chrome</a:t>
            </a:r>
            <a:r>
              <a:rPr lang="zh-CN" altLang="en-US" dirty="0"/>
              <a:t>，</a:t>
            </a:r>
            <a:r>
              <a:rPr lang="en-US" altLang="zh-CN" dirty="0" smtClean="0"/>
              <a:t>safari</a:t>
            </a:r>
            <a:r>
              <a:rPr lang="zh-CN" altLang="en-US" dirty="0" smtClean="0"/>
              <a:t>以及</a:t>
            </a:r>
            <a:r>
              <a:rPr lang="en-US" altLang="zh-CN" dirty="0" smtClean="0"/>
              <a:t>Edge</a:t>
            </a:r>
            <a:r>
              <a:rPr lang="zh-CN" altLang="en-US" dirty="0" smtClean="0"/>
              <a:t>添加的私有前缀</a:t>
            </a:r>
            <a:endParaRPr lang="en-US" altLang="zh-CN" dirty="0" smtClean="0"/>
          </a:p>
          <a:p>
            <a:pPr lvl="1"/>
            <a:r>
              <a:rPr lang="en-US" altLang="zh-CN" dirty="0" smtClean="0"/>
              <a:t>-</a:t>
            </a:r>
            <a:r>
              <a:rPr lang="en-US" altLang="zh-CN" dirty="0" err="1" smtClean="0"/>
              <a:t>moz</a:t>
            </a:r>
            <a:r>
              <a:rPr lang="en-US" altLang="zh-CN" dirty="0" smtClean="0"/>
              <a:t>-</a:t>
            </a:r>
            <a:r>
              <a:rPr lang="zh-CN" altLang="en-US" dirty="0" smtClean="0"/>
              <a:t>：为</a:t>
            </a:r>
            <a:r>
              <a:rPr lang="en-US" altLang="zh-CN" dirty="0" err="1" smtClean="0"/>
              <a:t>firefox</a:t>
            </a:r>
            <a:r>
              <a:rPr lang="zh-CN" altLang="en-US" dirty="0" smtClean="0"/>
              <a:t>添加的私有前缀</a:t>
            </a:r>
            <a:endParaRPr lang="en-US" altLang="zh-CN" dirty="0" smtClean="0"/>
          </a:p>
          <a:p>
            <a:pPr lvl="1"/>
            <a:r>
              <a:rPr lang="en-US" altLang="zh-CN" dirty="0" smtClean="0"/>
              <a:t>-o-</a:t>
            </a:r>
            <a:r>
              <a:rPr lang="zh-CN" altLang="en-US" dirty="0" smtClean="0"/>
              <a:t>：为</a:t>
            </a:r>
            <a:r>
              <a:rPr lang="en-US" altLang="zh-CN" dirty="0" smtClean="0"/>
              <a:t>opera</a:t>
            </a:r>
            <a:r>
              <a:rPr lang="zh-CN" altLang="en-US" dirty="0" smtClean="0"/>
              <a:t>添加的私有前缀</a:t>
            </a:r>
            <a:endParaRPr lang="en-US" altLang="zh-CN" dirty="0" smtClean="0"/>
          </a:p>
        </p:txBody>
      </p:sp>
    </p:spTree>
    <p:extLst>
      <p:ext uri="{BB962C8B-B14F-4D97-AF65-F5344CB8AC3E}">
        <p14:creationId xmlns:p14="http://schemas.microsoft.com/office/powerpoint/2010/main" val="2402343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Private Prefix</a:t>
            </a:r>
            <a:endParaRPr lang="zh-CN" altLang="en-US" dirty="0"/>
          </a:p>
        </p:txBody>
      </p:sp>
      <p:sp>
        <p:nvSpPr>
          <p:cNvPr id="3" name="内容占位符 2"/>
          <p:cNvSpPr>
            <a:spLocks noGrp="1"/>
          </p:cNvSpPr>
          <p:nvPr>
            <p:ph idx="1"/>
          </p:nvPr>
        </p:nvSpPr>
        <p:spPr/>
        <p:txBody>
          <a:bodyPr/>
          <a:lstStyle/>
          <a:p>
            <a:r>
              <a:rPr lang="zh-CN" altLang="en-US" dirty="0" smtClean="0"/>
              <a:t>以</a:t>
            </a:r>
            <a:r>
              <a:rPr lang="en-US" altLang="zh-CN" dirty="0" smtClean="0"/>
              <a:t>transition</a:t>
            </a:r>
            <a:r>
              <a:rPr lang="zh-CN" altLang="en-US" dirty="0" smtClean="0"/>
              <a:t>属性为例：</a:t>
            </a:r>
            <a:endParaRPr lang="en-US" altLang="zh-CN" dirty="0" smtClean="0"/>
          </a:p>
          <a:p>
            <a:r>
              <a:rPr lang="zh-CN" altLang="en-US" dirty="0"/>
              <a:t>我们可以</a:t>
            </a:r>
            <a:r>
              <a:rPr lang="zh-CN" altLang="en-US" dirty="0" smtClean="0"/>
              <a:t>查阅</a:t>
            </a:r>
            <a:r>
              <a:rPr lang="en-US" altLang="zh-CN" dirty="0" err="1" smtClean="0"/>
              <a:t>mdn</a:t>
            </a:r>
            <a:r>
              <a:rPr lang="zh-CN" altLang="en-US" dirty="0" smtClean="0"/>
              <a:t>来看看它的浏览器兼容性如何。</a:t>
            </a:r>
            <a:endParaRPr lang="en-US" altLang="zh-CN" dirty="0" smtClean="0"/>
          </a:p>
          <a:p>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114184"/>
            <a:ext cx="6576630" cy="2697714"/>
          </a:xfrm>
          <a:prstGeom prst="rect">
            <a:avLst/>
          </a:prstGeom>
        </p:spPr>
      </p:pic>
    </p:spTree>
    <p:extLst>
      <p:ext uri="{BB962C8B-B14F-4D97-AF65-F5344CB8AC3E}">
        <p14:creationId xmlns:p14="http://schemas.microsoft.com/office/powerpoint/2010/main" val="3456643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Private Prefix</a:t>
            </a:r>
            <a:endParaRPr lang="zh-CN" altLang="en-US" dirty="0"/>
          </a:p>
        </p:txBody>
      </p:sp>
      <p:sp>
        <p:nvSpPr>
          <p:cNvPr id="3" name="内容占位符 2"/>
          <p:cNvSpPr>
            <a:spLocks noGrp="1"/>
          </p:cNvSpPr>
          <p:nvPr>
            <p:ph idx="1"/>
          </p:nvPr>
        </p:nvSpPr>
        <p:spPr/>
        <p:txBody>
          <a:bodyPr/>
          <a:lstStyle/>
          <a:p>
            <a:r>
              <a:rPr lang="zh-CN" altLang="en-US" dirty="0" smtClean="0"/>
              <a:t>根据上图的结果，我们要使用</a:t>
            </a:r>
            <a:r>
              <a:rPr lang="en-US" altLang="zh-CN" dirty="0" err="1" smtClean="0"/>
              <a:t>transtion</a:t>
            </a:r>
            <a:r>
              <a:rPr lang="zh-CN" altLang="en-US" dirty="0" smtClean="0"/>
              <a:t>属性时，如果要保证其最好的兼容性，应当这样写明：</a:t>
            </a:r>
            <a:endParaRPr lang="en-US" altLang="zh-CN" dirty="0" smtClean="0"/>
          </a:p>
          <a:p>
            <a:r>
              <a:rPr lang="en-US" altLang="zh-CN" dirty="0" err="1" smtClean="0"/>
              <a:t>div.test</a:t>
            </a:r>
            <a:r>
              <a:rPr lang="en-US" altLang="zh-CN" dirty="0" smtClean="0"/>
              <a:t>{</a:t>
            </a:r>
          </a:p>
          <a:p>
            <a:pPr lvl="1"/>
            <a:r>
              <a:rPr lang="en-US" altLang="zh-CN" dirty="0" smtClean="0"/>
              <a:t>-</a:t>
            </a:r>
            <a:r>
              <a:rPr lang="en-US" altLang="zh-CN" dirty="0" err="1" smtClean="0"/>
              <a:t>webkit</a:t>
            </a:r>
            <a:r>
              <a:rPr lang="en-US" altLang="zh-CN" dirty="0" smtClean="0"/>
              <a:t>-transition: ……</a:t>
            </a:r>
          </a:p>
          <a:p>
            <a:pPr lvl="1"/>
            <a:r>
              <a:rPr lang="en-US" altLang="zh-CN" dirty="0" smtClean="0"/>
              <a:t>-</a:t>
            </a:r>
            <a:r>
              <a:rPr lang="en-US" altLang="zh-CN" dirty="0" err="1" smtClean="0"/>
              <a:t>moz</a:t>
            </a:r>
            <a:r>
              <a:rPr lang="en-US" altLang="zh-CN" dirty="0" smtClean="0"/>
              <a:t>-transition: ……</a:t>
            </a:r>
          </a:p>
          <a:p>
            <a:pPr lvl="1"/>
            <a:r>
              <a:rPr lang="en-US" altLang="zh-CN" dirty="0" smtClean="0"/>
              <a:t>-o-transition: ……</a:t>
            </a:r>
          </a:p>
          <a:p>
            <a:pPr lvl="1"/>
            <a:r>
              <a:rPr lang="en-US" altLang="zh-CN" dirty="0" smtClean="0"/>
              <a:t>transition: ……</a:t>
            </a:r>
          </a:p>
          <a:p>
            <a:r>
              <a:rPr lang="en-US" altLang="zh-CN" dirty="0" smtClean="0"/>
              <a:t>}</a:t>
            </a:r>
            <a:endParaRPr lang="zh-CN" altLang="en-US" dirty="0"/>
          </a:p>
        </p:txBody>
      </p:sp>
    </p:spTree>
    <p:extLst>
      <p:ext uri="{BB962C8B-B14F-4D97-AF65-F5344CB8AC3E}">
        <p14:creationId xmlns:p14="http://schemas.microsoft.com/office/powerpoint/2010/main" val="2826591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Fallback</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回退方案是另一个考虑到浏览器兼容性的地方</a:t>
            </a:r>
            <a:endParaRPr lang="en-US" altLang="zh-CN" dirty="0" smtClean="0"/>
          </a:p>
          <a:p>
            <a:r>
              <a:rPr lang="zh-CN" altLang="en-US" dirty="0"/>
              <a:t>比如</a:t>
            </a:r>
            <a:r>
              <a:rPr lang="zh-CN" altLang="en-US" dirty="0" smtClean="0"/>
              <a:t>我们要定义一个线性渐变，你可能会这样写：</a:t>
            </a:r>
            <a:endParaRPr lang="en-US" altLang="zh-CN" dirty="0" smtClean="0"/>
          </a:p>
          <a:p>
            <a:pPr lvl="1"/>
            <a:r>
              <a:rPr lang="en-US" altLang="zh-CN" dirty="0" smtClean="0"/>
              <a:t>background: </a:t>
            </a:r>
            <a:r>
              <a:rPr lang="en-US" altLang="zh-CN" dirty="0"/>
              <a:t>-</a:t>
            </a:r>
            <a:r>
              <a:rPr lang="en-US" altLang="zh-CN" dirty="0" err="1"/>
              <a:t>webkit</a:t>
            </a:r>
            <a:r>
              <a:rPr lang="en-US" altLang="zh-CN" dirty="0"/>
              <a:t>-linear-gradient();</a:t>
            </a:r>
          </a:p>
          <a:p>
            <a:pPr lvl="1"/>
            <a:r>
              <a:rPr lang="en-US" altLang="zh-CN" dirty="0" smtClean="0"/>
              <a:t>background: </a:t>
            </a:r>
            <a:r>
              <a:rPr lang="en-US" altLang="zh-CN" dirty="0"/>
              <a:t>-</a:t>
            </a:r>
            <a:r>
              <a:rPr lang="en-US" altLang="zh-CN" dirty="0" err="1"/>
              <a:t>moz</a:t>
            </a:r>
            <a:r>
              <a:rPr lang="en-US" altLang="zh-CN" dirty="0"/>
              <a:t>-linear-gradient();</a:t>
            </a:r>
          </a:p>
          <a:p>
            <a:pPr lvl="1"/>
            <a:r>
              <a:rPr lang="en-US" altLang="zh-CN" dirty="0" smtClean="0"/>
              <a:t>background: </a:t>
            </a:r>
            <a:r>
              <a:rPr lang="en-US" altLang="zh-CN" dirty="0"/>
              <a:t>-o-linear-gradient();</a:t>
            </a:r>
          </a:p>
          <a:p>
            <a:pPr lvl="1"/>
            <a:r>
              <a:rPr lang="en-US" altLang="zh-CN" dirty="0" smtClean="0"/>
              <a:t>background: </a:t>
            </a:r>
            <a:r>
              <a:rPr lang="en-US" altLang="zh-CN" dirty="0"/>
              <a:t>linear-gradient</a:t>
            </a:r>
            <a:r>
              <a:rPr lang="en-US" altLang="zh-CN" dirty="0" smtClean="0"/>
              <a:t>();</a:t>
            </a:r>
          </a:p>
          <a:p>
            <a:r>
              <a:rPr lang="zh-CN" altLang="en-US" dirty="0"/>
              <a:t>但</a:t>
            </a:r>
            <a:r>
              <a:rPr lang="zh-CN" altLang="en-US" dirty="0" smtClean="0"/>
              <a:t>如果浏览器连线性渐变都不支持呢？</a:t>
            </a:r>
            <a:endParaRPr lang="en-US" altLang="zh-CN" dirty="0" smtClean="0"/>
          </a:p>
          <a:p>
            <a:pPr lvl="1"/>
            <a:r>
              <a:rPr lang="zh-CN" altLang="en-US" dirty="0"/>
              <a:t>你</a:t>
            </a:r>
            <a:r>
              <a:rPr lang="zh-CN" altLang="en-US" dirty="0" smtClean="0"/>
              <a:t>可以定义一个差不多的纯色作为背景</a:t>
            </a:r>
            <a:endParaRPr lang="en-US" altLang="zh-CN" dirty="0" smtClean="0"/>
          </a:p>
          <a:p>
            <a:pPr lvl="1"/>
            <a:r>
              <a:rPr lang="en-US" altLang="zh-CN" dirty="0" smtClean="0"/>
              <a:t>background: ……</a:t>
            </a:r>
          </a:p>
          <a:p>
            <a:r>
              <a:rPr lang="zh-CN" altLang="en-US" dirty="0" smtClean="0"/>
              <a:t>当然像线性渐变这种属性已经普及了，所以大家放心地去使用吧。</a:t>
            </a:r>
            <a:endParaRPr lang="en-US" altLang="zh-CN" dirty="0"/>
          </a:p>
        </p:txBody>
      </p:sp>
    </p:spTree>
    <p:extLst>
      <p:ext uri="{BB962C8B-B14F-4D97-AF65-F5344CB8AC3E}">
        <p14:creationId xmlns:p14="http://schemas.microsoft.com/office/powerpoint/2010/main" val="124044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Responsive web </a:t>
            </a:r>
            <a:r>
              <a:rPr lang="en-US" altLang="zh-CN" dirty="0"/>
              <a:t>d</a:t>
            </a:r>
            <a:r>
              <a:rPr lang="en-US" altLang="zh-CN" dirty="0" smtClean="0"/>
              <a:t>esign</a:t>
            </a:r>
            <a:endParaRPr lang="zh-CN" altLang="en-US" dirty="0"/>
          </a:p>
        </p:txBody>
      </p:sp>
      <p:sp>
        <p:nvSpPr>
          <p:cNvPr id="3" name="内容占位符 2"/>
          <p:cNvSpPr>
            <a:spLocks noGrp="1"/>
          </p:cNvSpPr>
          <p:nvPr>
            <p:ph idx="1"/>
          </p:nvPr>
        </p:nvSpPr>
        <p:spPr/>
        <p:txBody>
          <a:bodyPr/>
          <a:lstStyle/>
          <a:p>
            <a:r>
              <a:rPr lang="zh-CN" altLang="en-US" dirty="0" smtClean="0"/>
              <a:t>响应式设计</a:t>
            </a:r>
            <a:endParaRPr lang="en-US" altLang="zh-CN" dirty="0" smtClean="0"/>
          </a:p>
          <a:p>
            <a:r>
              <a:rPr lang="en-US" altLang="zh-CN" dirty="0"/>
              <a:t>Responsive web design (RWD) is an approach to web design aimed at allowing desktop webpages to be viewed in response to the size of the screen or web browser one is viewing with. In addition it's important to understand that Responsive Web Design tasks include offering the same support to a variety of devices for a single website</a:t>
            </a:r>
            <a:r>
              <a:rPr lang="en-US" altLang="zh-CN" dirty="0" smtClean="0"/>
              <a:t>.</a:t>
            </a:r>
          </a:p>
          <a:p>
            <a:pPr marL="0" indent="0" algn="r">
              <a:buNone/>
            </a:pPr>
            <a:r>
              <a:rPr lang="en-US" altLang="zh-CN" dirty="0" smtClean="0"/>
              <a:t>—— </a:t>
            </a:r>
            <a:r>
              <a:rPr lang="en-US" altLang="zh-CN" dirty="0" err="1" smtClean="0"/>
              <a:t>wikipedia</a:t>
            </a:r>
            <a:endParaRPr lang="en-US" altLang="zh-CN" dirty="0" smtClean="0"/>
          </a:p>
          <a:p>
            <a:r>
              <a:rPr lang="zh-CN" altLang="en-US" dirty="0" smtClean="0"/>
              <a:t>让用不同设备、不同浏览器访问网站的用户都能体会到网页之美。</a:t>
            </a:r>
            <a:endParaRPr lang="zh-CN" altLang="en-US" dirty="0"/>
          </a:p>
        </p:txBody>
      </p:sp>
    </p:spTree>
    <p:extLst>
      <p:ext uri="{BB962C8B-B14F-4D97-AF65-F5344CB8AC3E}">
        <p14:creationId xmlns:p14="http://schemas.microsoft.com/office/powerpoint/2010/main" val="1870387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Desktop</a:t>
            </a:r>
            <a:endParaRPr lang="zh-CN" altLang="en-US" dirty="0"/>
          </a:p>
        </p:txBody>
      </p:sp>
      <p:sp>
        <p:nvSpPr>
          <p:cNvPr id="3" name="内容占位符 2"/>
          <p:cNvSpPr>
            <a:spLocks noGrp="1"/>
          </p:cNvSpPr>
          <p:nvPr>
            <p:ph idx="1"/>
          </p:nvPr>
        </p:nvSpPr>
        <p:spPr/>
        <p:txBody>
          <a:bodyPr/>
          <a:lstStyle/>
          <a:p>
            <a:r>
              <a:rPr lang="zh-CN" altLang="en-US" dirty="0" smtClean="0"/>
              <a:t>我们先只考虑桌面端。</a:t>
            </a:r>
            <a:endParaRPr lang="en-US" altLang="zh-CN" dirty="0" smtClean="0"/>
          </a:p>
          <a:p>
            <a:r>
              <a:rPr lang="zh-CN" altLang="en-US" dirty="0"/>
              <a:t>我们</a:t>
            </a:r>
            <a:r>
              <a:rPr lang="zh-CN" altLang="en-US" dirty="0" smtClean="0"/>
              <a:t>知道，电脑屏幕有大有小，一般的电脑分辨率为</a:t>
            </a:r>
            <a:r>
              <a:rPr lang="en-US" altLang="zh-CN" dirty="0" smtClean="0"/>
              <a:t>1920</a:t>
            </a:r>
            <a:r>
              <a:rPr lang="zh-CN" altLang="en-US" dirty="0" smtClean="0"/>
              <a:t>*</a:t>
            </a:r>
            <a:r>
              <a:rPr lang="en-US" altLang="zh-CN" dirty="0" smtClean="0"/>
              <a:t>1080</a:t>
            </a:r>
            <a:r>
              <a:rPr lang="zh-CN" altLang="en-US" dirty="0" smtClean="0"/>
              <a:t>，较小的为</a:t>
            </a:r>
            <a:r>
              <a:rPr lang="en-US" altLang="zh-CN" dirty="0" smtClean="0"/>
              <a:t>1440</a:t>
            </a:r>
            <a:r>
              <a:rPr lang="zh-CN" altLang="en-US" dirty="0" smtClean="0"/>
              <a:t>*</a:t>
            </a:r>
            <a:r>
              <a:rPr lang="en-US" altLang="zh-CN" dirty="0" smtClean="0"/>
              <a:t>900</a:t>
            </a:r>
            <a:r>
              <a:rPr lang="zh-CN" altLang="en-US" dirty="0" smtClean="0"/>
              <a:t>，也有大屏的</a:t>
            </a:r>
            <a:r>
              <a:rPr lang="en-US" altLang="zh-CN" dirty="0" smtClean="0"/>
              <a:t>3840*2160</a:t>
            </a:r>
          </a:p>
          <a:p>
            <a:r>
              <a:rPr lang="zh-CN" altLang="en-US" dirty="0"/>
              <a:t>响应式</a:t>
            </a:r>
            <a:r>
              <a:rPr lang="zh-CN" altLang="en-US" dirty="0" smtClean="0"/>
              <a:t>设计的第一步，也是最简单的一步，就是适配具有这些不同的分辨率的设备。</a:t>
            </a:r>
            <a:endParaRPr lang="en-US" altLang="zh-CN" dirty="0" smtClean="0"/>
          </a:p>
          <a:p>
            <a:r>
              <a:rPr lang="zh-CN" altLang="en-US" dirty="0" smtClean="0"/>
              <a:t>比如你现在用于开发的设备是</a:t>
            </a:r>
            <a:r>
              <a:rPr lang="en-US" altLang="zh-CN" dirty="0" smtClean="0"/>
              <a:t>1920</a:t>
            </a:r>
            <a:r>
              <a:rPr lang="zh-CN" altLang="en-US" dirty="0" smtClean="0"/>
              <a:t>*</a:t>
            </a:r>
            <a:r>
              <a:rPr lang="en-US" altLang="zh-CN" dirty="0" smtClean="0"/>
              <a:t>1080</a:t>
            </a:r>
            <a:r>
              <a:rPr lang="zh-CN" altLang="en-US" dirty="0" smtClean="0"/>
              <a:t>的分辨率，你定义了一个宽度为</a:t>
            </a:r>
            <a:r>
              <a:rPr lang="en-US" altLang="zh-CN" dirty="0" smtClean="0"/>
              <a:t>1000px</a:t>
            </a:r>
            <a:r>
              <a:rPr lang="zh-CN" altLang="en-US" dirty="0" smtClean="0"/>
              <a:t>的元素框，你一眼看过去，</a:t>
            </a:r>
            <a:r>
              <a:rPr lang="en-US" altLang="zh-CN" dirty="0" smtClean="0"/>
              <a:t>wow</a:t>
            </a:r>
            <a:r>
              <a:rPr lang="zh-CN" altLang="en-US" dirty="0" smtClean="0"/>
              <a:t>，</a:t>
            </a:r>
            <a:r>
              <a:rPr lang="en-US" altLang="zh-CN" dirty="0" smtClean="0"/>
              <a:t>such a genius design</a:t>
            </a:r>
            <a:r>
              <a:rPr lang="zh-CN" altLang="en-US" dirty="0" smtClean="0"/>
              <a:t>，然后别人用一台</a:t>
            </a:r>
            <a:r>
              <a:rPr lang="en-US" altLang="zh-CN" dirty="0" smtClean="0"/>
              <a:t>1440*900</a:t>
            </a:r>
            <a:r>
              <a:rPr lang="zh-CN" altLang="en-US" dirty="0" smtClean="0"/>
              <a:t>的设备一打开，</a:t>
            </a:r>
            <a:r>
              <a:rPr lang="en-US" altLang="zh-CN" dirty="0" smtClean="0"/>
              <a:t>wow</a:t>
            </a:r>
            <a:r>
              <a:rPr lang="zh-CN" altLang="en-US" dirty="0" smtClean="0"/>
              <a:t>，</a:t>
            </a:r>
            <a:r>
              <a:rPr lang="en-US" altLang="zh-CN" dirty="0" smtClean="0"/>
              <a:t>what the f**k is this</a:t>
            </a:r>
            <a:r>
              <a:rPr lang="zh-CN" altLang="en-US" dirty="0" smtClean="0"/>
              <a:t>？</a:t>
            </a:r>
            <a:endParaRPr lang="en-US" altLang="zh-CN" dirty="0" smtClean="0"/>
          </a:p>
          <a:p>
            <a:r>
              <a:rPr lang="en-US" altLang="zh-CN" dirty="0" smtClean="0"/>
              <a:t>Q: </a:t>
            </a:r>
            <a:r>
              <a:rPr lang="zh-CN" altLang="en-US" dirty="0" smtClean="0"/>
              <a:t>你要的到底是宽度</a:t>
            </a:r>
            <a:r>
              <a:rPr lang="en-US" altLang="zh-CN" dirty="0" smtClean="0"/>
              <a:t>1000px</a:t>
            </a:r>
            <a:r>
              <a:rPr lang="zh-CN" altLang="en-US" dirty="0" smtClean="0"/>
              <a:t>，还是宽度</a:t>
            </a:r>
            <a:r>
              <a:rPr lang="en-US" altLang="zh-CN" dirty="0" smtClean="0"/>
              <a:t>50%</a:t>
            </a:r>
            <a:r>
              <a:rPr lang="zh-CN" altLang="en-US" dirty="0" smtClean="0"/>
              <a:t>呢？</a:t>
            </a:r>
            <a:endParaRPr lang="en-US" altLang="zh-CN" dirty="0" smtClean="0"/>
          </a:p>
          <a:p>
            <a:r>
              <a:rPr lang="zh-CN" altLang="en-US" dirty="0" smtClean="0"/>
              <a:t>如果确实是宽度</a:t>
            </a:r>
            <a:r>
              <a:rPr lang="en-US" altLang="zh-CN" dirty="0" smtClean="0"/>
              <a:t>1000px</a:t>
            </a:r>
            <a:r>
              <a:rPr lang="zh-CN" altLang="en-US" dirty="0" smtClean="0"/>
              <a:t>，你应该考虑在</a:t>
            </a:r>
            <a:r>
              <a:rPr lang="en-US" altLang="zh-CN" dirty="0" smtClean="0"/>
              <a:t>1440</a:t>
            </a:r>
            <a:r>
              <a:rPr lang="zh-CN" altLang="en-US" dirty="0" smtClean="0"/>
              <a:t>*</a:t>
            </a:r>
            <a:r>
              <a:rPr lang="en-US" altLang="zh-CN" dirty="0" smtClean="0"/>
              <a:t>900</a:t>
            </a:r>
            <a:r>
              <a:rPr lang="zh-CN" altLang="en-US" dirty="0" smtClean="0"/>
              <a:t>是否还能呈现出你想要的效果，如果不能，应该考虑在</a:t>
            </a:r>
            <a:r>
              <a:rPr lang="en-US" altLang="zh-CN" dirty="0" smtClean="0"/>
              <a:t>1440*900</a:t>
            </a:r>
            <a:r>
              <a:rPr lang="zh-CN" altLang="en-US" dirty="0" smtClean="0"/>
              <a:t>的屏幕上对该元素宽度进行调整。</a:t>
            </a:r>
            <a:endParaRPr lang="zh-CN" altLang="en-US" dirty="0"/>
          </a:p>
        </p:txBody>
      </p:sp>
    </p:spTree>
    <p:extLst>
      <p:ext uri="{BB962C8B-B14F-4D97-AF65-F5344CB8AC3E}">
        <p14:creationId xmlns:p14="http://schemas.microsoft.com/office/powerpoint/2010/main" val="319188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media query</a:t>
            </a:r>
            <a:endParaRPr lang="zh-CN" altLang="en-US" dirty="0"/>
          </a:p>
        </p:txBody>
      </p:sp>
      <p:sp>
        <p:nvSpPr>
          <p:cNvPr id="3" name="内容占位符 2"/>
          <p:cNvSpPr>
            <a:spLocks noGrp="1"/>
          </p:cNvSpPr>
          <p:nvPr>
            <p:ph idx="1"/>
          </p:nvPr>
        </p:nvSpPr>
        <p:spPr/>
        <p:txBody>
          <a:bodyPr/>
          <a:lstStyle/>
          <a:p>
            <a:r>
              <a:rPr lang="zh-CN" altLang="en-US" dirty="0" smtClean="0"/>
              <a:t>媒体查询是</a:t>
            </a:r>
            <a:r>
              <a:rPr lang="en-US" altLang="zh-CN" dirty="0" err="1" smtClean="0"/>
              <a:t>css</a:t>
            </a:r>
            <a:r>
              <a:rPr lang="zh-CN" altLang="en-US" dirty="0" smtClean="0"/>
              <a:t>提供的专门为响应式设计开发的属性。</a:t>
            </a:r>
            <a:endParaRPr lang="en-US" altLang="zh-CN" dirty="0" smtClean="0"/>
          </a:p>
          <a:p>
            <a:r>
              <a:rPr lang="en-US" altLang="zh-CN" dirty="0"/>
              <a:t>@media </a:t>
            </a:r>
            <a:r>
              <a:rPr lang="zh-CN" altLang="en-US" dirty="0"/>
              <a:t>规则使你有能力在相同的样式表中，使用不同的样式规则来针对不同的媒介</a:t>
            </a:r>
            <a:r>
              <a:rPr lang="zh-CN" altLang="en-US" dirty="0" smtClean="0"/>
              <a:t>。</a:t>
            </a:r>
            <a:endParaRPr lang="en-US" altLang="zh-CN" dirty="0" smtClean="0"/>
          </a:p>
          <a:p>
            <a:r>
              <a:rPr lang="en-US" altLang="zh-CN" dirty="0"/>
              <a:t>@media </a:t>
            </a:r>
            <a:r>
              <a:rPr lang="en-US" altLang="zh-CN" dirty="0" smtClean="0"/>
              <a:t>screen{</a:t>
            </a:r>
            <a:endParaRPr lang="en-US" altLang="zh-CN" dirty="0"/>
          </a:p>
          <a:p>
            <a:pPr lvl="1"/>
            <a:r>
              <a:rPr lang="en-US" altLang="zh-CN" dirty="0" err="1"/>
              <a:t>p.test</a:t>
            </a:r>
            <a:r>
              <a:rPr lang="en-US" altLang="zh-CN" dirty="0"/>
              <a:t> {</a:t>
            </a:r>
            <a:r>
              <a:rPr lang="en-US" altLang="zh-CN" dirty="0" err="1"/>
              <a:t>font-family:verdana,sans-serif</a:t>
            </a:r>
            <a:r>
              <a:rPr lang="en-US" altLang="zh-CN" dirty="0"/>
              <a:t>; font-size:14px}</a:t>
            </a:r>
          </a:p>
          <a:p>
            <a:r>
              <a:rPr lang="en-US" altLang="zh-CN" dirty="0" smtClean="0"/>
              <a:t>}</a:t>
            </a:r>
          </a:p>
          <a:p>
            <a:r>
              <a:rPr lang="zh-CN" altLang="en-US" dirty="0" smtClean="0"/>
              <a:t>上例表示，</a:t>
            </a:r>
            <a:r>
              <a:rPr lang="zh-CN" altLang="en-US" dirty="0"/>
              <a:t>浏览器在显示器上显示 </a:t>
            </a:r>
            <a:r>
              <a:rPr lang="en-US" altLang="zh-CN" dirty="0"/>
              <a:t>14 </a:t>
            </a:r>
            <a:r>
              <a:rPr lang="zh-CN" altLang="en-US" dirty="0"/>
              <a:t>像素的 </a:t>
            </a:r>
            <a:r>
              <a:rPr lang="en-US" altLang="zh-CN" dirty="0"/>
              <a:t>Verdana </a:t>
            </a:r>
            <a:r>
              <a:rPr lang="zh-CN" altLang="en-US" dirty="0"/>
              <a:t>字体。</a:t>
            </a:r>
            <a:endParaRPr lang="zh-CN" altLang="en-US" dirty="0"/>
          </a:p>
        </p:txBody>
      </p:sp>
    </p:spTree>
    <p:extLst>
      <p:ext uri="{BB962C8B-B14F-4D97-AF65-F5344CB8AC3E}">
        <p14:creationId xmlns:p14="http://schemas.microsoft.com/office/powerpoint/2010/main" val="23525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knowledge: display</a:t>
            </a:r>
            <a:endParaRPr lang="zh-CN" altLang="en-US" dirty="0"/>
          </a:p>
        </p:txBody>
      </p:sp>
      <p:sp>
        <p:nvSpPr>
          <p:cNvPr id="3" name="内容占位符 2"/>
          <p:cNvSpPr>
            <a:spLocks noGrp="1"/>
          </p:cNvSpPr>
          <p:nvPr>
            <p:ph idx="1"/>
          </p:nvPr>
        </p:nvSpPr>
        <p:spPr/>
        <p:txBody>
          <a:bodyPr/>
          <a:lstStyle/>
          <a:p>
            <a:r>
              <a:rPr lang="en-US" altLang="zh-CN" dirty="0" smtClean="0"/>
              <a:t>display</a:t>
            </a:r>
            <a:r>
              <a:rPr lang="zh-CN" altLang="en-US" dirty="0" smtClean="0"/>
              <a:t>属性定义了元素的表现形式</a:t>
            </a:r>
            <a:endParaRPr lang="en-US" altLang="zh-CN" dirty="0" smtClean="0"/>
          </a:p>
          <a:p>
            <a:r>
              <a:rPr lang="zh-CN" altLang="en-US" dirty="0"/>
              <a:t>如果您</a:t>
            </a:r>
            <a:r>
              <a:rPr lang="zh-CN" altLang="en-US" dirty="0" smtClean="0"/>
              <a:t>希望该元素在文档流中被完全删除，您可以直接使用</a:t>
            </a:r>
            <a:r>
              <a:rPr lang="en-US" altLang="zh-CN" dirty="0" smtClean="0"/>
              <a:t>display: none</a:t>
            </a:r>
          </a:p>
          <a:p>
            <a:r>
              <a:rPr lang="zh-CN" altLang="en-US" dirty="0" smtClean="0"/>
              <a:t>常用的可能的值：</a:t>
            </a:r>
            <a:endParaRPr lang="en-US" altLang="zh-CN" dirty="0" smtClean="0"/>
          </a:p>
          <a:p>
            <a:pPr lvl="1"/>
            <a:r>
              <a:rPr lang="en-US" altLang="zh-CN" dirty="0" smtClean="0"/>
              <a:t>none</a:t>
            </a:r>
            <a:r>
              <a:rPr lang="zh-CN" altLang="en-US" dirty="0" smtClean="0"/>
              <a:t>：此元素不会显示</a:t>
            </a:r>
            <a:endParaRPr lang="en-US" altLang="zh-CN" dirty="0" smtClean="0"/>
          </a:p>
          <a:p>
            <a:pPr lvl="1"/>
            <a:r>
              <a:rPr lang="en-US" altLang="zh-CN" dirty="0" smtClean="0"/>
              <a:t>block</a:t>
            </a:r>
            <a:r>
              <a:rPr lang="zh-CN" altLang="en-US" dirty="0"/>
              <a:t>：此元素将显示为块级元素，此元素前后会带有换行符</a:t>
            </a:r>
            <a:r>
              <a:rPr lang="zh-CN" altLang="en-US" dirty="0" smtClean="0"/>
              <a:t>。</a:t>
            </a:r>
            <a:endParaRPr lang="en-US" altLang="zh-CN" dirty="0" smtClean="0"/>
          </a:p>
          <a:p>
            <a:pPr lvl="1"/>
            <a:r>
              <a:rPr lang="en-US" altLang="zh-CN" dirty="0" smtClean="0"/>
              <a:t>inline</a:t>
            </a:r>
            <a:r>
              <a:rPr lang="zh-CN" altLang="en-US" dirty="0" smtClean="0"/>
              <a:t>：此</a:t>
            </a:r>
            <a:r>
              <a:rPr lang="zh-CN" altLang="en-US" dirty="0"/>
              <a:t>元素会被显示为内联元素，元素前后没有换行符</a:t>
            </a:r>
            <a:r>
              <a:rPr lang="zh-CN" altLang="en-US" dirty="0" smtClean="0"/>
              <a:t>。</a:t>
            </a:r>
            <a:endParaRPr lang="en-US" altLang="zh-CN" dirty="0" smtClean="0"/>
          </a:p>
          <a:p>
            <a:pPr lvl="1"/>
            <a:r>
              <a:rPr lang="en-US" altLang="zh-CN" dirty="0" smtClean="0"/>
              <a:t>inline-block</a:t>
            </a:r>
            <a:r>
              <a:rPr lang="zh-CN" altLang="en-US" dirty="0" smtClean="0"/>
              <a:t>：行</a:t>
            </a:r>
            <a:r>
              <a:rPr lang="zh-CN" altLang="en-US" dirty="0"/>
              <a:t>内块元素</a:t>
            </a:r>
            <a:r>
              <a:rPr lang="zh-CN" altLang="en-US" dirty="0" smtClean="0"/>
              <a:t>。</a:t>
            </a:r>
            <a:endParaRPr lang="en-US" altLang="zh-CN" dirty="0" smtClean="0"/>
          </a:p>
          <a:p>
            <a:pPr lvl="1"/>
            <a:r>
              <a:rPr lang="en-US" altLang="zh-CN" dirty="0" smtClean="0"/>
              <a:t>inherit</a:t>
            </a:r>
            <a:r>
              <a:rPr lang="zh-CN" altLang="en-US" dirty="0" smtClean="0"/>
              <a:t>：规定</a:t>
            </a:r>
            <a:r>
              <a:rPr lang="zh-CN" altLang="en-US" dirty="0"/>
              <a:t>应该从父元素继承 </a:t>
            </a:r>
            <a:r>
              <a:rPr lang="en-US" altLang="zh-CN" dirty="0"/>
              <a:t>display </a:t>
            </a:r>
            <a:r>
              <a:rPr lang="zh-CN" altLang="en-US" dirty="0"/>
              <a:t>属性的值。</a:t>
            </a:r>
          </a:p>
        </p:txBody>
      </p:sp>
    </p:spTree>
    <p:extLst>
      <p:ext uri="{BB962C8B-B14F-4D97-AF65-F5344CB8AC3E}">
        <p14:creationId xmlns:p14="http://schemas.microsoft.com/office/powerpoint/2010/main" val="3919310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Desktop</a:t>
            </a:r>
            <a:endParaRPr lang="zh-CN" altLang="en-US" dirty="0"/>
          </a:p>
        </p:txBody>
      </p:sp>
      <p:sp>
        <p:nvSpPr>
          <p:cNvPr id="3" name="内容占位符 2"/>
          <p:cNvSpPr>
            <a:spLocks noGrp="1"/>
          </p:cNvSpPr>
          <p:nvPr>
            <p:ph idx="1"/>
          </p:nvPr>
        </p:nvSpPr>
        <p:spPr/>
        <p:txBody>
          <a:bodyPr/>
          <a:lstStyle/>
          <a:p>
            <a:r>
              <a:rPr lang="zh-CN" altLang="en-US" dirty="0" smtClean="0"/>
              <a:t>我们使用</a:t>
            </a:r>
            <a:r>
              <a:rPr lang="en-US" altLang="zh-CN" dirty="0" smtClean="0"/>
              <a:t>@media</a:t>
            </a:r>
            <a:r>
              <a:rPr lang="zh-CN" altLang="en-US" dirty="0" smtClean="0"/>
              <a:t>规则来对不同的分辨率进行响应式设计</a:t>
            </a:r>
            <a:endParaRPr lang="en-US" altLang="zh-CN" dirty="0" smtClean="0"/>
          </a:p>
          <a:p>
            <a:r>
              <a:rPr lang="zh-CN" altLang="en-US" dirty="0" smtClean="0"/>
              <a:t>比如，一个</a:t>
            </a:r>
            <a:r>
              <a:rPr lang="en-US" altLang="zh-CN" dirty="0" smtClean="0"/>
              <a:t>div</a:t>
            </a:r>
            <a:r>
              <a:rPr lang="zh-CN" altLang="en-US" dirty="0" smtClean="0"/>
              <a:t>需要在</a:t>
            </a:r>
            <a:r>
              <a:rPr lang="en-US" altLang="zh-CN" dirty="0" smtClean="0"/>
              <a:t>1200~1440</a:t>
            </a:r>
            <a:r>
              <a:rPr lang="zh-CN" altLang="en-US" dirty="0" smtClean="0"/>
              <a:t>宽度的设备上宽度为</a:t>
            </a:r>
            <a:r>
              <a:rPr lang="en-US" altLang="zh-CN" dirty="0" smtClean="0"/>
              <a:t>300px</a:t>
            </a:r>
            <a:r>
              <a:rPr lang="zh-CN" altLang="en-US" dirty="0" smtClean="0"/>
              <a:t>，但在</a:t>
            </a:r>
            <a:r>
              <a:rPr lang="en-US" altLang="zh-CN" dirty="0" smtClean="0"/>
              <a:t>1440~2000</a:t>
            </a:r>
            <a:r>
              <a:rPr lang="zh-CN" altLang="en-US" dirty="0" smtClean="0"/>
              <a:t>宽度的设备上宽度为</a:t>
            </a:r>
            <a:r>
              <a:rPr lang="en-US" altLang="zh-CN" dirty="0" smtClean="0"/>
              <a:t>600px</a:t>
            </a:r>
            <a:r>
              <a:rPr lang="zh-CN" altLang="en-US" dirty="0" smtClean="0"/>
              <a:t>，我们可以这样做：</a:t>
            </a:r>
            <a:endParaRPr lang="en-US" altLang="zh-CN" dirty="0" smtClean="0"/>
          </a:p>
          <a:p>
            <a:r>
              <a:rPr lang="en-US" altLang="zh-CN" dirty="0" smtClean="0"/>
              <a:t>@media ( min-width: 1200px ) and ( max-width: 1440px){</a:t>
            </a:r>
          </a:p>
          <a:p>
            <a:r>
              <a:rPr lang="en-US" altLang="zh-CN" dirty="0" err="1" smtClean="0"/>
              <a:t>div.test</a:t>
            </a:r>
            <a:r>
              <a:rPr lang="en-US" altLang="zh-CN" dirty="0" smtClean="0"/>
              <a:t>{</a:t>
            </a:r>
          </a:p>
          <a:p>
            <a:pPr lvl="1"/>
            <a:r>
              <a:rPr lang="en-US" altLang="zh-CN" dirty="0" smtClean="0"/>
              <a:t>width: 300px;</a:t>
            </a:r>
          </a:p>
          <a:p>
            <a:r>
              <a:rPr lang="en-US" altLang="zh-CN" dirty="0" smtClean="0"/>
              <a:t>}</a:t>
            </a:r>
          </a:p>
          <a:p>
            <a:r>
              <a:rPr lang="en-US" altLang="zh-CN" dirty="0" smtClean="0"/>
              <a:t>}</a:t>
            </a:r>
          </a:p>
          <a:p>
            <a:pPr marL="0" indent="0">
              <a:buNone/>
            </a:pPr>
            <a:endParaRPr lang="en-US" altLang="zh-CN" dirty="0" smtClean="0"/>
          </a:p>
        </p:txBody>
      </p:sp>
    </p:spTree>
    <p:extLst>
      <p:ext uri="{BB962C8B-B14F-4D97-AF65-F5344CB8AC3E}">
        <p14:creationId xmlns:p14="http://schemas.microsoft.com/office/powerpoint/2010/main" val="1578064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Desktop</a:t>
            </a:r>
            <a:endParaRPr lang="zh-CN" altLang="en-US" dirty="0"/>
          </a:p>
        </p:txBody>
      </p:sp>
      <p:sp>
        <p:nvSpPr>
          <p:cNvPr id="3" name="内容占位符 2"/>
          <p:cNvSpPr>
            <a:spLocks noGrp="1"/>
          </p:cNvSpPr>
          <p:nvPr>
            <p:ph idx="1"/>
          </p:nvPr>
        </p:nvSpPr>
        <p:spPr/>
        <p:txBody>
          <a:bodyPr/>
          <a:lstStyle/>
          <a:p>
            <a:r>
              <a:rPr lang="en-US" altLang="zh-CN" dirty="0"/>
              <a:t>@media ( min-width: </a:t>
            </a:r>
            <a:r>
              <a:rPr lang="en-US" altLang="zh-CN" dirty="0" smtClean="0"/>
              <a:t>1441px </a:t>
            </a:r>
            <a:r>
              <a:rPr lang="en-US" altLang="zh-CN" dirty="0"/>
              <a:t>) and ( max-width: </a:t>
            </a:r>
            <a:r>
              <a:rPr lang="en-US" altLang="zh-CN" dirty="0" smtClean="0"/>
              <a:t>2000px</a:t>
            </a:r>
            <a:r>
              <a:rPr lang="en-US" altLang="zh-CN" dirty="0"/>
              <a:t>){</a:t>
            </a:r>
          </a:p>
          <a:p>
            <a:r>
              <a:rPr lang="en-US" altLang="zh-CN" dirty="0" err="1"/>
              <a:t>div.test</a:t>
            </a:r>
            <a:r>
              <a:rPr lang="en-US" altLang="zh-CN" dirty="0"/>
              <a:t>{</a:t>
            </a:r>
          </a:p>
          <a:p>
            <a:pPr lvl="1"/>
            <a:r>
              <a:rPr lang="en-US" altLang="zh-CN" dirty="0"/>
              <a:t>width: </a:t>
            </a:r>
            <a:r>
              <a:rPr lang="en-US" altLang="zh-CN" dirty="0" smtClean="0"/>
              <a:t>600px</a:t>
            </a:r>
            <a:r>
              <a:rPr lang="en-US" altLang="zh-CN" dirty="0"/>
              <a:t>;</a:t>
            </a:r>
          </a:p>
          <a:p>
            <a:r>
              <a:rPr lang="en-US" altLang="zh-CN" dirty="0"/>
              <a:t>}</a:t>
            </a:r>
          </a:p>
          <a:p>
            <a:r>
              <a:rPr lang="en-US" altLang="zh-CN" dirty="0"/>
              <a:t>}</a:t>
            </a:r>
          </a:p>
          <a:p>
            <a:endParaRPr lang="zh-CN" altLang="en-US" dirty="0"/>
          </a:p>
        </p:txBody>
      </p:sp>
    </p:spTree>
    <p:extLst>
      <p:ext uri="{BB962C8B-B14F-4D97-AF65-F5344CB8AC3E}">
        <p14:creationId xmlns:p14="http://schemas.microsoft.com/office/powerpoint/2010/main" val="111849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vh</a:t>
            </a:r>
            <a:r>
              <a:rPr lang="en-US" altLang="zh-CN" dirty="0" smtClean="0"/>
              <a:t>, </a:t>
            </a:r>
            <a:r>
              <a:rPr lang="en-US" altLang="zh-CN" dirty="0" err="1" smtClean="0"/>
              <a:t>vw</a:t>
            </a:r>
            <a:r>
              <a:rPr lang="en-US" altLang="zh-CN" dirty="0" smtClean="0"/>
              <a:t>, </a:t>
            </a:r>
            <a:r>
              <a:rPr lang="en-US" altLang="zh-CN" dirty="0" err="1" smtClean="0"/>
              <a:t>vmin</a:t>
            </a:r>
            <a:r>
              <a:rPr lang="en-US" altLang="zh-CN" dirty="0" smtClean="0"/>
              <a:t>, </a:t>
            </a:r>
            <a:r>
              <a:rPr lang="en-US" altLang="zh-CN" dirty="0" err="1" smtClean="0"/>
              <a:t>vmax</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vh</a:t>
            </a:r>
            <a:r>
              <a:rPr lang="en-US" altLang="zh-CN" dirty="0" smtClean="0"/>
              <a:t>: viewport height</a:t>
            </a:r>
            <a:r>
              <a:rPr lang="zh-CN" altLang="en-US" dirty="0" smtClean="0"/>
              <a:t>，代表当前视窗的高度的</a:t>
            </a:r>
            <a:r>
              <a:rPr lang="en-US" altLang="zh-CN" dirty="0" smtClean="0"/>
              <a:t>1%</a:t>
            </a:r>
            <a:r>
              <a:rPr lang="zh-CN" altLang="en-US" dirty="0" smtClean="0"/>
              <a:t>的单位</a:t>
            </a:r>
            <a:endParaRPr lang="en-US" altLang="zh-CN" dirty="0" smtClean="0"/>
          </a:p>
          <a:p>
            <a:r>
              <a:rPr lang="en-US" altLang="zh-CN" dirty="0" err="1" smtClean="0"/>
              <a:t>vw</a:t>
            </a:r>
            <a:r>
              <a:rPr lang="en-US" altLang="zh-CN" dirty="0" smtClean="0"/>
              <a:t>: viewport width</a:t>
            </a:r>
            <a:r>
              <a:rPr lang="zh-CN" altLang="en-US" dirty="0" smtClean="0"/>
              <a:t>，</a:t>
            </a:r>
            <a:r>
              <a:rPr lang="zh-CN" altLang="en-US" dirty="0"/>
              <a:t>代表当前视窗</a:t>
            </a:r>
            <a:r>
              <a:rPr lang="zh-CN" altLang="en-US" dirty="0" smtClean="0"/>
              <a:t>的宽度的</a:t>
            </a:r>
            <a:r>
              <a:rPr lang="en-US" altLang="zh-CN" dirty="0" smtClean="0"/>
              <a:t>1%</a:t>
            </a:r>
            <a:r>
              <a:rPr lang="zh-CN" altLang="en-US" dirty="0" smtClean="0"/>
              <a:t>的单位</a:t>
            </a:r>
            <a:endParaRPr lang="en-US" altLang="zh-CN" dirty="0" smtClean="0"/>
          </a:p>
          <a:p>
            <a:r>
              <a:rPr lang="en-US" altLang="zh-CN" dirty="0" err="1" smtClean="0"/>
              <a:t>vmin</a:t>
            </a:r>
            <a:r>
              <a:rPr lang="en-US" altLang="zh-CN" dirty="0" smtClean="0"/>
              <a:t>: viewport minimum length</a:t>
            </a:r>
            <a:r>
              <a:rPr lang="zh-CN" altLang="en-US" dirty="0" smtClean="0"/>
              <a:t>，代表当前视窗更短的那一边</a:t>
            </a:r>
            <a:r>
              <a:rPr lang="zh-CN" altLang="en-US" dirty="0"/>
              <a:t>的</a:t>
            </a:r>
            <a:r>
              <a:rPr lang="en-US" altLang="zh-CN" dirty="0"/>
              <a:t>1%</a:t>
            </a:r>
            <a:r>
              <a:rPr lang="zh-CN" altLang="en-US" dirty="0"/>
              <a:t>的</a:t>
            </a:r>
            <a:r>
              <a:rPr lang="zh-CN" altLang="en-US" dirty="0" smtClean="0"/>
              <a:t>单位</a:t>
            </a:r>
            <a:endParaRPr lang="en-US" altLang="zh-CN" dirty="0" smtClean="0"/>
          </a:p>
          <a:p>
            <a:r>
              <a:rPr lang="en-US" altLang="zh-CN" dirty="0" err="1" smtClean="0"/>
              <a:t>vmax</a:t>
            </a:r>
            <a:r>
              <a:rPr lang="en-US" altLang="zh-CN" dirty="0" smtClean="0"/>
              <a:t>: viewport maximum length</a:t>
            </a:r>
            <a:r>
              <a:rPr lang="zh-CN" altLang="en-US" dirty="0" smtClean="0"/>
              <a:t>，代表当前视窗更长的那一边</a:t>
            </a:r>
            <a:r>
              <a:rPr lang="zh-CN" altLang="en-US" dirty="0"/>
              <a:t>的</a:t>
            </a:r>
            <a:r>
              <a:rPr lang="en-US" altLang="zh-CN" dirty="0"/>
              <a:t>1%</a:t>
            </a:r>
            <a:r>
              <a:rPr lang="zh-CN" altLang="en-US" dirty="0"/>
              <a:t>的</a:t>
            </a:r>
            <a:r>
              <a:rPr lang="zh-CN" altLang="en-US" dirty="0" smtClean="0"/>
              <a:t>单位</a:t>
            </a:r>
            <a:endParaRPr lang="en-US" altLang="zh-CN" dirty="0" smtClean="0"/>
          </a:p>
          <a:p>
            <a:r>
              <a:rPr lang="en-US" altLang="zh-CN" dirty="0" smtClean="0"/>
              <a:t>100vw </a:t>
            </a:r>
            <a:r>
              <a:rPr lang="zh-CN" altLang="en-US" dirty="0" smtClean="0"/>
              <a:t>指当前屏幕的宽度，</a:t>
            </a:r>
            <a:r>
              <a:rPr lang="en-US" altLang="zh-CN" dirty="0" smtClean="0"/>
              <a:t>1vw </a:t>
            </a:r>
            <a:r>
              <a:rPr lang="zh-CN" altLang="en-US" dirty="0" smtClean="0"/>
              <a:t>指当前屏幕宽度的</a:t>
            </a:r>
            <a:r>
              <a:rPr lang="en-US" altLang="zh-CN" dirty="0" smtClean="0"/>
              <a:t>1%</a:t>
            </a:r>
          </a:p>
          <a:p>
            <a:r>
              <a:rPr lang="zh-CN" altLang="en-US" dirty="0" smtClean="0"/>
              <a:t>其他的以此类推</a:t>
            </a:r>
            <a:endParaRPr lang="en-US" altLang="zh-CN" dirty="0" smtClean="0"/>
          </a:p>
          <a:p>
            <a:r>
              <a:rPr lang="en-US" altLang="zh-CN" dirty="0" smtClean="0"/>
              <a:t>Example:</a:t>
            </a:r>
          </a:p>
          <a:p>
            <a:r>
              <a:rPr lang="en-US" altLang="zh-CN" dirty="0" err="1" smtClean="0"/>
              <a:t>div.test</a:t>
            </a:r>
            <a:r>
              <a:rPr lang="en-US" altLang="zh-CN" dirty="0" smtClean="0"/>
              <a:t>{</a:t>
            </a:r>
          </a:p>
          <a:p>
            <a:pPr lvl="1"/>
            <a:r>
              <a:rPr lang="en-US" altLang="zh-CN" dirty="0" smtClean="0"/>
              <a:t>width: 30vw;</a:t>
            </a:r>
          </a:p>
          <a:p>
            <a:r>
              <a:rPr lang="en-US" altLang="zh-CN" dirty="0" smtClean="0"/>
              <a:t>}</a:t>
            </a:r>
          </a:p>
          <a:p>
            <a:r>
              <a:rPr lang="zh-CN" altLang="en-US" dirty="0"/>
              <a:t>定义</a:t>
            </a:r>
            <a:r>
              <a:rPr lang="zh-CN" altLang="en-US" dirty="0" smtClean="0"/>
              <a:t>了该</a:t>
            </a:r>
            <a:r>
              <a:rPr lang="en-US" altLang="zh-CN" dirty="0" smtClean="0"/>
              <a:t>div</a:t>
            </a:r>
            <a:r>
              <a:rPr lang="zh-CN" altLang="en-US" dirty="0" smtClean="0"/>
              <a:t>的宽度为 当前视窗</a:t>
            </a:r>
            <a:r>
              <a:rPr lang="en-US" altLang="zh-CN" dirty="0" smtClean="0"/>
              <a:t>0.3</a:t>
            </a:r>
            <a:r>
              <a:rPr lang="zh-CN" altLang="en-US" dirty="0" smtClean="0"/>
              <a:t>倍宽度</a:t>
            </a:r>
            <a:endParaRPr lang="zh-CN" altLang="en-US" dirty="0"/>
          </a:p>
        </p:txBody>
      </p:sp>
    </p:spTree>
    <p:extLst>
      <p:ext uri="{BB962C8B-B14F-4D97-AF65-F5344CB8AC3E}">
        <p14:creationId xmlns:p14="http://schemas.microsoft.com/office/powerpoint/2010/main" val="3132208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em</a:t>
            </a:r>
            <a:r>
              <a:rPr lang="en-US" altLang="zh-CN" dirty="0" smtClean="0"/>
              <a:t> </a:t>
            </a:r>
            <a:r>
              <a:rPr lang="zh-CN" altLang="en-US" dirty="0" smtClean="0"/>
              <a:t>＆ </a:t>
            </a:r>
            <a:r>
              <a:rPr lang="en-US" altLang="zh-CN" dirty="0" smtClean="0"/>
              <a:t>rem</a:t>
            </a:r>
            <a:endParaRPr lang="zh-CN" altLang="en-US" dirty="0"/>
          </a:p>
        </p:txBody>
      </p:sp>
      <p:sp>
        <p:nvSpPr>
          <p:cNvPr id="3" name="内容占位符 2"/>
          <p:cNvSpPr>
            <a:spLocks noGrp="1"/>
          </p:cNvSpPr>
          <p:nvPr>
            <p:ph idx="1"/>
          </p:nvPr>
        </p:nvSpPr>
        <p:spPr/>
        <p:txBody>
          <a:bodyPr/>
          <a:lstStyle/>
          <a:p>
            <a:r>
              <a:rPr lang="en-US" altLang="zh-CN" dirty="0" err="1"/>
              <a:t>em</a:t>
            </a:r>
            <a:endParaRPr lang="en-US" altLang="zh-CN" dirty="0"/>
          </a:p>
          <a:p>
            <a:pPr lvl="1"/>
            <a:r>
              <a:rPr lang="zh-CN" altLang="en-US" dirty="0"/>
              <a:t>相对长度单位，这个单位表示元素的</a:t>
            </a:r>
            <a:r>
              <a:rPr lang="en-US" altLang="zh-CN" dirty="0"/>
              <a:t>font-size</a:t>
            </a:r>
            <a:r>
              <a:rPr lang="zh-CN" altLang="en-US" dirty="0"/>
              <a:t>的计算值。如果用在</a:t>
            </a:r>
            <a:r>
              <a:rPr lang="en-US" altLang="zh-CN" dirty="0"/>
              <a:t>font-size </a:t>
            </a:r>
            <a:r>
              <a:rPr lang="zh-CN" altLang="en-US" dirty="0"/>
              <a:t>属性本身，它会继承</a:t>
            </a:r>
            <a:r>
              <a:rPr lang="zh-CN" altLang="en-US" b="1" dirty="0"/>
              <a:t>父元素</a:t>
            </a:r>
            <a:r>
              <a:rPr lang="zh-CN" altLang="en-US" dirty="0"/>
              <a:t>的</a:t>
            </a:r>
            <a:r>
              <a:rPr lang="en-US" altLang="zh-CN" dirty="0"/>
              <a:t>font-size</a:t>
            </a:r>
            <a:r>
              <a:rPr lang="zh-CN" altLang="en-US" dirty="0" smtClean="0"/>
              <a:t>。</a:t>
            </a:r>
            <a:endParaRPr lang="en-US" altLang="zh-CN" dirty="0" smtClean="0"/>
          </a:p>
          <a:p>
            <a:r>
              <a:rPr lang="en-US" altLang="zh-CN" dirty="0" smtClean="0"/>
              <a:t>rem</a:t>
            </a:r>
            <a:r>
              <a:rPr lang="zh-CN" altLang="en-US" dirty="0" smtClean="0"/>
              <a:t>（</a:t>
            </a:r>
            <a:r>
              <a:rPr lang="en-US" altLang="zh-CN" dirty="0" smtClean="0"/>
              <a:t>root </a:t>
            </a:r>
            <a:r>
              <a:rPr lang="en-US" altLang="zh-CN" dirty="0" err="1" smtClean="0"/>
              <a:t>em</a:t>
            </a:r>
            <a:r>
              <a:rPr lang="zh-CN" altLang="en-US" dirty="0" smtClean="0"/>
              <a:t>）</a:t>
            </a:r>
            <a:endParaRPr lang="en-US" altLang="zh-CN" dirty="0" smtClean="0"/>
          </a:p>
          <a:p>
            <a:pPr lvl="1"/>
            <a:r>
              <a:rPr lang="zh-CN" altLang="en-US" dirty="0"/>
              <a:t>相对长度单位，这个单位表示元素的</a:t>
            </a:r>
            <a:r>
              <a:rPr lang="en-US" altLang="zh-CN" dirty="0"/>
              <a:t>font-size</a:t>
            </a:r>
            <a:r>
              <a:rPr lang="zh-CN" altLang="en-US" dirty="0"/>
              <a:t>的计算值。如果用在</a:t>
            </a:r>
            <a:r>
              <a:rPr lang="en-US" altLang="zh-CN" dirty="0"/>
              <a:t>font-size </a:t>
            </a:r>
            <a:r>
              <a:rPr lang="zh-CN" altLang="en-US" dirty="0"/>
              <a:t>属性本身，它会</a:t>
            </a:r>
            <a:r>
              <a:rPr lang="zh-CN" altLang="en-US" dirty="0" smtClean="0"/>
              <a:t>继承</a:t>
            </a:r>
            <a:r>
              <a:rPr lang="zh-CN" altLang="en-US" b="1" dirty="0" smtClean="0"/>
              <a:t>根元素</a:t>
            </a:r>
            <a:r>
              <a:rPr lang="zh-CN" altLang="en-US" dirty="0"/>
              <a:t>的</a:t>
            </a:r>
            <a:r>
              <a:rPr lang="en-US" altLang="zh-CN" dirty="0" smtClean="0"/>
              <a:t>font-size</a:t>
            </a:r>
            <a:r>
              <a:rPr lang="zh-CN" altLang="en-US" dirty="0" smtClean="0"/>
              <a:t>，也就是定义在</a:t>
            </a:r>
            <a:r>
              <a:rPr lang="en-US" altLang="zh-CN" dirty="0" smtClean="0"/>
              <a:t>html</a:t>
            </a:r>
            <a:r>
              <a:rPr lang="zh-CN" altLang="en-US" dirty="0" smtClean="0"/>
              <a:t>顶层的字体大小。</a:t>
            </a:r>
            <a:endParaRPr lang="en-US" altLang="zh-CN" dirty="0" smtClean="0"/>
          </a:p>
          <a:p>
            <a:r>
              <a:rPr lang="en-US" altLang="zh-CN" dirty="0" smtClean="0"/>
              <a:t>Example</a:t>
            </a:r>
            <a:r>
              <a:rPr lang="zh-CN" altLang="en-US" dirty="0" smtClean="0"/>
              <a:t>：</a:t>
            </a:r>
            <a:endParaRPr lang="en-US" altLang="zh-CN" dirty="0" smtClean="0"/>
          </a:p>
          <a:p>
            <a:pPr lvl="1"/>
            <a:r>
              <a:rPr lang="en-US" altLang="zh-CN" dirty="0" smtClean="0"/>
              <a:t>html{ font-size: 15px; }</a:t>
            </a:r>
          </a:p>
          <a:p>
            <a:pPr lvl="1"/>
            <a:r>
              <a:rPr lang="en-US" altLang="zh-CN" dirty="0" err="1" smtClean="0"/>
              <a:t>p.test</a:t>
            </a:r>
            <a:r>
              <a:rPr lang="en-US" altLang="zh-CN" dirty="0" smtClean="0"/>
              <a:t>{ font-size: 1.2rem; }</a:t>
            </a:r>
          </a:p>
          <a:p>
            <a:pPr lvl="1"/>
            <a:r>
              <a:rPr lang="zh-CN" altLang="en-US" dirty="0"/>
              <a:t>那么</a:t>
            </a:r>
            <a:r>
              <a:rPr lang="zh-CN" altLang="en-US" dirty="0" smtClean="0"/>
              <a:t>这里</a:t>
            </a:r>
            <a:r>
              <a:rPr lang="en-US" altLang="zh-CN" dirty="0" err="1" smtClean="0"/>
              <a:t>p.test</a:t>
            </a:r>
            <a:r>
              <a:rPr lang="zh-CN" altLang="en-US" dirty="0" smtClean="0"/>
              <a:t>的文字大小为</a:t>
            </a:r>
            <a:r>
              <a:rPr lang="en-US" altLang="zh-CN" dirty="0" smtClean="0"/>
              <a:t>1.2</a:t>
            </a:r>
            <a:r>
              <a:rPr lang="zh-CN" altLang="en-US" dirty="0" smtClean="0"/>
              <a:t>*</a:t>
            </a:r>
            <a:r>
              <a:rPr lang="en-US" altLang="zh-CN" dirty="0" smtClean="0"/>
              <a:t>15=18px</a:t>
            </a:r>
            <a:endParaRPr lang="en-US" altLang="zh-CN" dirty="0"/>
          </a:p>
          <a:p>
            <a:pPr lvl="1"/>
            <a:endParaRPr lang="zh-CN" altLang="en-US" dirty="0"/>
          </a:p>
        </p:txBody>
      </p:sp>
    </p:spTree>
    <p:extLst>
      <p:ext uri="{BB962C8B-B14F-4D97-AF65-F5344CB8AC3E}">
        <p14:creationId xmlns:p14="http://schemas.microsoft.com/office/powerpoint/2010/main" val="3492787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
            </a:r>
            <a:r>
              <a:rPr lang="en-US" altLang="zh-CN" dirty="0" smtClean="0"/>
              <a:t>obile</a:t>
            </a:r>
            <a:endParaRPr lang="zh-CN" altLang="en-US" dirty="0"/>
          </a:p>
        </p:txBody>
      </p:sp>
      <p:sp>
        <p:nvSpPr>
          <p:cNvPr id="3" name="内容占位符 2"/>
          <p:cNvSpPr>
            <a:spLocks noGrp="1"/>
          </p:cNvSpPr>
          <p:nvPr>
            <p:ph idx="1"/>
          </p:nvPr>
        </p:nvSpPr>
        <p:spPr/>
        <p:txBody>
          <a:bodyPr/>
          <a:lstStyle/>
          <a:p>
            <a:r>
              <a:rPr lang="zh-CN" altLang="en-US" dirty="0" smtClean="0"/>
              <a:t>移动端适配</a:t>
            </a:r>
            <a:endParaRPr lang="en-US" altLang="zh-CN" dirty="0" smtClean="0"/>
          </a:p>
          <a:p>
            <a:r>
              <a:rPr lang="zh-CN" altLang="en-US" dirty="0"/>
              <a:t>这个</a:t>
            </a:r>
            <a:r>
              <a:rPr lang="zh-CN" altLang="en-US" dirty="0" smtClean="0"/>
              <a:t>问题，很难，到现在也没有什么优雅的解决方案，这也是</a:t>
            </a:r>
            <a:r>
              <a:rPr lang="en-US" altLang="zh-CN" dirty="0" smtClean="0"/>
              <a:t>html5</a:t>
            </a:r>
            <a:r>
              <a:rPr lang="zh-CN" altLang="en-US" dirty="0" smtClean="0"/>
              <a:t>致力于解决的问题，这一部分，我更希望诸位自己去</a:t>
            </a:r>
            <a:r>
              <a:rPr lang="en-US" altLang="zh-CN" dirty="0" err="1" smtClean="0"/>
              <a:t>google</a:t>
            </a:r>
            <a:r>
              <a:rPr lang="zh-CN" altLang="en-US" dirty="0" smtClean="0"/>
              <a:t>或者</a:t>
            </a:r>
            <a:r>
              <a:rPr lang="en-US" altLang="zh-CN" dirty="0" err="1" smtClean="0"/>
              <a:t>baidu</a:t>
            </a:r>
            <a:endParaRPr lang="en-US" altLang="zh-CN" dirty="0" smtClean="0"/>
          </a:p>
          <a:p>
            <a:r>
              <a:rPr lang="zh-CN" altLang="en-US" dirty="0" smtClean="0"/>
              <a:t>下面，我只提示一些基本的理念：</a:t>
            </a:r>
            <a:endParaRPr lang="en-US" altLang="zh-CN" dirty="0" smtClean="0"/>
          </a:p>
          <a:p>
            <a:r>
              <a:rPr lang="zh-CN" altLang="en-US" dirty="0" smtClean="0"/>
              <a:t>尽管手机可以横过来，但是人们用手机浏览网站的习惯是竖着看。</a:t>
            </a:r>
            <a:endParaRPr lang="en-US" altLang="zh-CN" dirty="0" smtClean="0"/>
          </a:p>
          <a:p>
            <a:r>
              <a:rPr lang="zh-CN" altLang="en-US" dirty="0" smtClean="0"/>
              <a:t>但是我们知道，手机很窄。</a:t>
            </a:r>
            <a:endParaRPr lang="en-US" altLang="zh-CN" dirty="0" smtClean="0"/>
          </a:p>
          <a:p>
            <a:r>
              <a:rPr lang="zh-CN" altLang="en-US" dirty="0" smtClean="0"/>
              <a:t>一种想法，使用</a:t>
            </a:r>
            <a:r>
              <a:rPr lang="en-US" altLang="zh-CN" dirty="0" smtClean="0"/>
              <a:t>@media</a:t>
            </a:r>
            <a:r>
              <a:rPr lang="zh-CN" altLang="en-US" dirty="0" smtClean="0"/>
              <a:t>，其他的坑自己去踩。</a:t>
            </a:r>
            <a:endParaRPr lang="en-US" altLang="zh-CN" dirty="0" smtClean="0"/>
          </a:p>
        </p:txBody>
      </p:sp>
    </p:spTree>
    <p:extLst>
      <p:ext uri="{BB962C8B-B14F-4D97-AF65-F5344CB8AC3E}">
        <p14:creationId xmlns:p14="http://schemas.microsoft.com/office/powerpoint/2010/main" val="3551908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Bootstrap</a:t>
            </a:r>
            <a:endParaRPr lang="zh-CN" altLang="en-US" dirty="0"/>
          </a:p>
        </p:txBody>
      </p:sp>
      <p:sp>
        <p:nvSpPr>
          <p:cNvPr id="3" name="内容占位符 2"/>
          <p:cNvSpPr>
            <a:spLocks noGrp="1"/>
          </p:cNvSpPr>
          <p:nvPr>
            <p:ph idx="1"/>
          </p:nvPr>
        </p:nvSpPr>
        <p:spPr/>
        <p:txBody>
          <a:bodyPr/>
          <a:lstStyle/>
          <a:p>
            <a:r>
              <a:rPr lang="en-US" altLang="zh-CN" dirty="0" smtClean="0"/>
              <a:t>Bootstrap</a:t>
            </a:r>
            <a:r>
              <a:rPr lang="zh-CN" altLang="en-US" dirty="0"/>
              <a:t>被开发</a:t>
            </a:r>
            <a:r>
              <a:rPr lang="zh-CN" altLang="en-US" dirty="0" smtClean="0"/>
              <a:t>出来就是为了解决响应式设计的问题</a:t>
            </a:r>
            <a:endParaRPr lang="en-US" altLang="zh-CN" dirty="0" smtClean="0"/>
          </a:p>
          <a:p>
            <a:r>
              <a:rPr lang="en-US" altLang="zh-CN" dirty="0" smtClean="0"/>
              <a:t>Bootstrap version3 :</a:t>
            </a:r>
          </a:p>
          <a:p>
            <a:pPr lvl="1"/>
            <a:r>
              <a:rPr lang="en-US" altLang="zh-CN" dirty="0">
                <a:hlinkClick r:id="rId2"/>
              </a:rPr>
              <a:t>http://v3.bootcss.com</a:t>
            </a:r>
            <a:r>
              <a:rPr lang="en-US" altLang="zh-CN" dirty="0" smtClean="0">
                <a:hlinkClick r:id="rId2"/>
              </a:rPr>
              <a:t>/</a:t>
            </a:r>
            <a:endParaRPr lang="en-US" altLang="zh-CN" dirty="0" smtClean="0"/>
          </a:p>
          <a:p>
            <a:r>
              <a:rPr lang="en-US" altLang="zh-CN" dirty="0" smtClean="0"/>
              <a:t>Bootstrap version4:</a:t>
            </a:r>
          </a:p>
          <a:p>
            <a:pPr lvl="1"/>
            <a:r>
              <a:rPr lang="en-US" altLang="zh-CN" dirty="0">
                <a:hlinkClick r:id="rId3"/>
              </a:rPr>
              <a:t>https://v4-alpha.getbootstrap.com</a:t>
            </a:r>
            <a:r>
              <a:rPr lang="en-US" altLang="zh-CN" dirty="0" smtClean="0">
                <a:hlinkClick r:id="rId3"/>
              </a:rPr>
              <a:t>/</a:t>
            </a:r>
            <a:endParaRPr lang="en-US" altLang="zh-CN" dirty="0" smtClean="0"/>
          </a:p>
          <a:p>
            <a:pPr lvl="1"/>
            <a:endParaRPr lang="en-US" altLang="zh-CN" dirty="0"/>
          </a:p>
        </p:txBody>
      </p:sp>
    </p:spTree>
    <p:extLst>
      <p:ext uri="{BB962C8B-B14F-4D97-AF65-F5344CB8AC3E}">
        <p14:creationId xmlns:p14="http://schemas.microsoft.com/office/powerpoint/2010/main" val="415724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knowledge: vertical-align</a:t>
            </a:r>
            <a:endParaRPr lang="zh-CN" altLang="en-US" dirty="0"/>
          </a:p>
        </p:txBody>
      </p:sp>
      <p:sp>
        <p:nvSpPr>
          <p:cNvPr id="3" name="内容占位符 2"/>
          <p:cNvSpPr>
            <a:spLocks noGrp="1"/>
          </p:cNvSpPr>
          <p:nvPr>
            <p:ph idx="1"/>
          </p:nvPr>
        </p:nvSpPr>
        <p:spPr/>
        <p:txBody>
          <a:bodyPr/>
          <a:lstStyle/>
          <a:p>
            <a:r>
              <a:rPr lang="en-US" altLang="zh-CN" dirty="0"/>
              <a:t>vertical-align </a:t>
            </a:r>
            <a:r>
              <a:rPr lang="zh-CN" altLang="en-US" dirty="0"/>
              <a:t>属性设置元素的垂直对齐方式</a:t>
            </a:r>
            <a:r>
              <a:rPr lang="zh-CN" altLang="en-US" dirty="0" smtClean="0"/>
              <a:t>。</a:t>
            </a:r>
            <a:endParaRPr lang="en-US" altLang="zh-CN" dirty="0" smtClean="0"/>
          </a:p>
          <a:p>
            <a:r>
              <a:rPr lang="zh-CN" altLang="en-US" dirty="0" smtClean="0"/>
              <a:t>常用的可能的值：</a:t>
            </a:r>
            <a:endParaRPr lang="en-US" altLang="zh-CN" dirty="0" smtClean="0"/>
          </a:p>
          <a:p>
            <a:pPr lvl="1"/>
            <a:r>
              <a:rPr lang="en-US" altLang="zh-CN" dirty="0" smtClean="0"/>
              <a:t>baseline(default value): </a:t>
            </a:r>
            <a:r>
              <a:rPr lang="zh-CN" altLang="en-US" dirty="0" smtClean="0"/>
              <a:t>元素</a:t>
            </a:r>
            <a:r>
              <a:rPr lang="zh-CN" altLang="en-US" dirty="0"/>
              <a:t>放置在父元素的基线上。</a:t>
            </a:r>
            <a:endParaRPr lang="en-US" altLang="zh-CN" dirty="0" smtClean="0"/>
          </a:p>
          <a:p>
            <a:pPr lvl="1"/>
            <a:r>
              <a:rPr lang="en-US" altLang="zh-CN" dirty="0" smtClean="0"/>
              <a:t>top: </a:t>
            </a:r>
            <a:r>
              <a:rPr lang="zh-CN" altLang="en-US" dirty="0" smtClean="0"/>
              <a:t>把</a:t>
            </a:r>
            <a:r>
              <a:rPr lang="zh-CN" altLang="en-US" dirty="0"/>
              <a:t>元素的顶端与行中最高元素的顶端</a:t>
            </a:r>
            <a:r>
              <a:rPr lang="zh-CN" altLang="en-US" dirty="0" smtClean="0"/>
              <a:t>对齐</a:t>
            </a:r>
            <a:endParaRPr lang="en-US" altLang="zh-CN" dirty="0" smtClean="0"/>
          </a:p>
          <a:p>
            <a:pPr lvl="1"/>
            <a:r>
              <a:rPr lang="en-US" altLang="zh-CN" dirty="0" smtClean="0"/>
              <a:t>middle: </a:t>
            </a:r>
            <a:r>
              <a:rPr lang="zh-CN" altLang="en-US" dirty="0" smtClean="0"/>
              <a:t>把</a:t>
            </a:r>
            <a:r>
              <a:rPr lang="zh-CN" altLang="en-US" dirty="0"/>
              <a:t>此元素放置在父元素的中部</a:t>
            </a:r>
            <a:r>
              <a:rPr lang="zh-CN" altLang="en-US" dirty="0" smtClean="0"/>
              <a:t>。</a:t>
            </a:r>
            <a:endParaRPr lang="en-US" altLang="zh-CN" dirty="0" smtClean="0"/>
          </a:p>
          <a:p>
            <a:pPr lvl="1"/>
            <a:r>
              <a:rPr lang="en-US" altLang="zh-CN" dirty="0" smtClean="0"/>
              <a:t>bottom: </a:t>
            </a:r>
            <a:r>
              <a:rPr lang="zh-CN" altLang="en-US" dirty="0" smtClean="0"/>
              <a:t>把</a:t>
            </a:r>
            <a:r>
              <a:rPr lang="zh-CN" altLang="en-US" dirty="0"/>
              <a:t>元素的顶端与行中最低的元素的顶端对齐。</a:t>
            </a:r>
          </a:p>
        </p:txBody>
      </p:sp>
    </p:spTree>
    <p:extLst>
      <p:ext uri="{BB962C8B-B14F-4D97-AF65-F5344CB8AC3E}">
        <p14:creationId xmlns:p14="http://schemas.microsoft.com/office/powerpoint/2010/main" val="213074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Alignment</a:t>
            </a:r>
            <a:endParaRPr lang="zh-CN" altLang="en-US" dirty="0"/>
          </a:p>
        </p:txBody>
      </p:sp>
      <p:sp>
        <p:nvSpPr>
          <p:cNvPr id="3" name="内容占位符 2"/>
          <p:cNvSpPr>
            <a:spLocks noGrp="1"/>
          </p:cNvSpPr>
          <p:nvPr>
            <p:ph idx="1"/>
          </p:nvPr>
        </p:nvSpPr>
        <p:spPr/>
        <p:txBody>
          <a:bodyPr/>
          <a:lstStyle/>
          <a:p>
            <a:r>
              <a:rPr lang="zh-CN" altLang="en-US" dirty="0" smtClean="0"/>
              <a:t>我们能用</a:t>
            </a:r>
            <a:r>
              <a:rPr lang="en-US" altLang="zh-CN" dirty="0" smtClean="0"/>
              <a:t>CSS</a:t>
            </a:r>
            <a:r>
              <a:rPr lang="zh-CN" altLang="en-US" dirty="0" smtClean="0"/>
              <a:t>实现对齐，下面是常用的举例：</a:t>
            </a:r>
            <a:endParaRPr lang="en-US" altLang="zh-CN" dirty="0" smtClean="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2624472"/>
            <a:ext cx="7221360" cy="1263864"/>
          </a:xfrm>
          <a:prstGeom prst="rect">
            <a:avLst/>
          </a:prstGeom>
        </p:spPr>
      </p:pic>
      <p:sp>
        <p:nvSpPr>
          <p:cNvPr id="5" name="文本框 4"/>
          <p:cNvSpPr txBox="1"/>
          <p:nvPr/>
        </p:nvSpPr>
        <p:spPr>
          <a:xfrm>
            <a:off x="9743193" y="3071738"/>
            <a:ext cx="1828800" cy="369332"/>
          </a:xfrm>
          <a:prstGeom prst="rect">
            <a:avLst/>
          </a:prstGeom>
          <a:noFill/>
        </p:spPr>
        <p:txBody>
          <a:bodyPr wrap="square" rtlCol="0">
            <a:spAutoFit/>
          </a:bodyPr>
          <a:lstStyle/>
          <a:p>
            <a:pPr algn="ctr"/>
            <a:r>
              <a:rPr lang="en-US" altLang="zh-CN" dirty="0" smtClean="0"/>
              <a:t>center</a:t>
            </a:r>
            <a:endParaRPr lang="zh-CN" altLang="en-US" dirty="0"/>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3962438"/>
            <a:ext cx="7221361" cy="1092636"/>
          </a:xfrm>
          <a:prstGeom prst="rect">
            <a:avLst/>
          </a:prstGeom>
        </p:spPr>
      </p:pic>
      <p:sp>
        <p:nvSpPr>
          <p:cNvPr id="7" name="文本框 6"/>
          <p:cNvSpPr txBox="1"/>
          <p:nvPr/>
        </p:nvSpPr>
        <p:spPr>
          <a:xfrm>
            <a:off x="10157663" y="4194542"/>
            <a:ext cx="999858" cy="369332"/>
          </a:xfrm>
          <a:prstGeom prst="rect">
            <a:avLst/>
          </a:prstGeom>
          <a:noFill/>
        </p:spPr>
        <p:txBody>
          <a:bodyPr wrap="square" rtlCol="0">
            <a:spAutoFit/>
          </a:bodyPr>
          <a:lstStyle/>
          <a:p>
            <a:pPr algn="ctr"/>
            <a:r>
              <a:rPr lang="en-US" altLang="zh-CN" dirty="0" smtClean="0"/>
              <a:t>top</a:t>
            </a:r>
            <a:endParaRPr lang="zh-CN" altLang="en-US" dirty="0"/>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211" y="5259515"/>
            <a:ext cx="7221361" cy="1142579"/>
          </a:xfrm>
          <a:prstGeom prst="rect">
            <a:avLst/>
          </a:prstGeom>
        </p:spPr>
      </p:pic>
      <p:sp>
        <p:nvSpPr>
          <p:cNvPr id="9" name="文本框 8"/>
          <p:cNvSpPr txBox="1"/>
          <p:nvPr/>
        </p:nvSpPr>
        <p:spPr>
          <a:xfrm>
            <a:off x="10110661" y="5617908"/>
            <a:ext cx="1093861" cy="369332"/>
          </a:xfrm>
          <a:prstGeom prst="rect">
            <a:avLst/>
          </a:prstGeom>
          <a:noFill/>
        </p:spPr>
        <p:txBody>
          <a:bodyPr wrap="square" rtlCol="0">
            <a:spAutoFit/>
          </a:bodyPr>
          <a:lstStyle/>
          <a:p>
            <a:pPr algn="ctr"/>
            <a:r>
              <a:rPr lang="en-US" altLang="zh-CN" dirty="0" smtClean="0"/>
              <a:t>bottom</a:t>
            </a:r>
            <a:endParaRPr lang="zh-CN" altLang="en-US" dirty="0"/>
          </a:p>
        </p:txBody>
      </p:sp>
    </p:spTree>
    <p:extLst>
      <p:ext uri="{BB962C8B-B14F-4D97-AF65-F5344CB8AC3E}">
        <p14:creationId xmlns:p14="http://schemas.microsoft.com/office/powerpoint/2010/main" val="340042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Alignment</a:t>
            </a:r>
            <a:endParaRPr lang="zh-CN" altLang="en-US" dirty="0"/>
          </a:p>
        </p:txBody>
      </p:sp>
      <p:sp>
        <p:nvSpPr>
          <p:cNvPr id="3" name="内容占位符 2"/>
          <p:cNvSpPr>
            <a:spLocks noGrp="1"/>
          </p:cNvSpPr>
          <p:nvPr>
            <p:ph idx="1"/>
          </p:nvPr>
        </p:nvSpPr>
        <p:spPr/>
        <p:txBody>
          <a:bodyPr/>
          <a:lstStyle/>
          <a:p>
            <a:r>
              <a:rPr lang="en-US" altLang="zh-CN" dirty="0" smtClean="0"/>
              <a:t>Precautions: </a:t>
            </a:r>
            <a:r>
              <a:rPr lang="zh-CN" altLang="en-US" dirty="0" smtClean="0"/>
              <a:t>本身对齐的基线是元素的最外边缘，也就是</a:t>
            </a:r>
            <a:r>
              <a:rPr lang="en-US" altLang="zh-CN" dirty="0" smtClean="0"/>
              <a:t>margin</a:t>
            </a:r>
            <a:r>
              <a:rPr lang="zh-CN" altLang="en-US" dirty="0" smtClean="0"/>
              <a:t>的外边缘。</a:t>
            </a:r>
            <a:endParaRPr lang="en-US" altLang="zh-CN" dirty="0" smtClean="0"/>
          </a:p>
          <a:p>
            <a:r>
              <a:rPr lang="zh-CN" altLang="en-US" dirty="0" smtClean="0"/>
              <a:t>那么，如何垂直对齐？</a:t>
            </a:r>
            <a:endParaRPr lang="en-US" altLang="zh-CN" dirty="0" smtClean="0"/>
          </a:p>
          <a:p>
            <a:r>
              <a:rPr lang="zh-CN" altLang="en-US" dirty="0" smtClean="0"/>
              <a:t>如果只是两边对齐，即左右对齐，设置相同的边距即可。</a:t>
            </a:r>
            <a:endParaRPr lang="en-US" altLang="zh-CN" dirty="0" smtClean="0"/>
          </a:p>
          <a:p>
            <a:r>
              <a:rPr lang="zh-CN" altLang="en-US" dirty="0" smtClean="0"/>
              <a:t>但是，如果要居中对齐呢？</a:t>
            </a:r>
            <a:endParaRPr lang="en-US" altLang="zh-CN" dirty="0" smtClean="0"/>
          </a:p>
          <a:p>
            <a:r>
              <a:rPr lang="zh-CN" altLang="en-US" dirty="0" smtClean="0"/>
              <a:t>那么我们来看看下一个应用。</a:t>
            </a:r>
            <a:endParaRPr lang="zh-CN" altLang="en-US" dirty="0"/>
          </a:p>
        </p:txBody>
      </p:sp>
    </p:spTree>
    <p:extLst>
      <p:ext uri="{BB962C8B-B14F-4D97-AF65-F5344CB8AC3E}">
        <p14:creationId xmlns:p14="http://schemas.microsoft.com/office/powerpoint/2010/main" val="284225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knowledge: transform</a:t>
            </a:r>
            <a:endParaRPr lang="zh-CN" altLang="en-US" dirty="0"/>
          </a:p>
        </p:txBody>
      </p:sp>
      <p:sp>
        <p:nvSpPr>
          <p:cNvPr id="3" name="内容占位符 2"/>
          <p:cNvSpPr>
            <a:spLocks noGrp="1"/>
          </p:cNvSpPr>
          <p:nvPr>
            <p:ph idx="1"/>
          </p:nvPr>
        </p:nvSpPr>
        <p:spPr/>
        <p:txBody>
          <a:bodyPr/>
          <a:lstStyle/>
          <a:p>
            <a:r>
              <a:rPr lang="zh-CN" altLang="en-US" dirty="0" smtClean="0"/>
              <a:t>在继续居中问题之前，我们先引入</a:t>
            </a:r>
            <a:r>
              <a:rPr lang="en-US" altLang="zh-CN" dirty="0" smtClean="0"/>
              <a:t>CSS3</a:t>
            </a:r>
            <a:r>
              <a:rPr lang="zh-CN" altLang="en-US" dirty="0" smtClean="0"/>
              <a:t>特性</a:t>
            </a:r>
            <a:r>
              <a:rPr lang="en-US" altLang="zh-CN" dirty="0" smtClean="0"/>
              <a:t>——transform</a:t>
            </a:r>
          </a:p>
          <a:p>
            <a:r>
              <a:rPr lang="en-US" altLang="zh-CN" dirty="0"/>
              <a:t>transform </a:t>
            </a:r>
            <a:r>
              <a:rPr lang="zh-CN" altLang="en-US" dirty="0"/>
              <a:t>属性向元素应用 </a:t>
            </a:r>
            <a:r>
              <a:rPr lang="en-US" altLang="zh-CN" dirty="0"/>
              <a:t>2D </a:t>
            </a:r>
            <a:r>
              <a:rPr lang="zh-CN" altLang="en-US" dirty="0"/>
              <a:t>或 </a:t>
            </a:r>
            <a:r>
              <a:rPr lang="en-US" altLang="zh-CN" dirty="0"/>
              <a:t>3D </a:t>
            </a:r>
            <a:r>
              <a:rPr lang="zh-CN" altLang="en-US" dirty="0"/>
              <a:t>转换。该属性允许我们对元素进行旋转、缩放、移动或倾斜</a:t>
            </a:r>
            <a:r>
              <a:rPr lang="zh-CN" altLang="en-US" dirty="0" smtClean="0"/>
              <a:t>。</a:t>
            </a:r>
            <a:endParaRPr lang="en-US" altLang="zh-CN" dirty="0" smtClean="0"/>
          </a:p>
          <a:p>
            <a:r>
              <a:rPr lang="en-US" altLang="zh-CN" dirty="0" smtClean="0"/>
              <a:t>transform</a:t>
            </a:r>
            <a:r>
              <a:rPr lang="zh-CN" altLang="en-US" dirty="0" smtClean="0"/>
              <a:t>的值：</a:t>
            </a:r>
            <a:endParaRPr lang="en-US" altLang="zh-CN" dirty="0" smtClean="0"/>
          </a:p>
          <a:p>
            <a:pPr lvl="1"/>
            <a:r>
              <a:rPr lang="en-US" altLang="zh-CN" dirty="0"/>
              <a:t>translate(</a:t>
            </a:r>
            <a:r>
              <a:rPr lang="en-US" altLang="zh-CN" dirty="0" err="1"/>
              <a:t>x,y</a:t>
            </a:r>
            <a:r>
              <a:rPr lang="en-US" altLang="zh-CN" dirty="0" smtClean="0"/>
              <a:t>)</a:t>
            </a:r>
            <a:r>
              <a:rPr lang="zh-CN" altLang="en-US" dirty="0" smtClean="0"/>
              <a:t>：定义 </a:t>
            </a:r>
            <a:r>
              <a:rPr lang="en-US" altLang="zh-CN" dirty="0"/>
              <a:t>2D </a:t>
            </a:r>
            <a:r>
              <a:rPr lang="zh-CN" altLang="en-US" dirty="0"/>
              <a:t>转换</a:t>
            </a:r>
            <a:r>
              <a:rPr lang="zh-CN" altLang="en-US" dirty="0" smtClean="0"/>
              <a:t>。</a:t>
            </a:r>
            <a:endParaRPr lang="en-US" altLang="zh-CN" dirty="0" smtClean="0"/>
          </a:p>
          <a:p>
            <a:pPr lvl="1"/>
            <a:r>
              <a:rPr lang="en-US" altLang="zh-CN" dirty="0" smtClean="0"/>
              <a:t>skew(x-</a:t>
            </a:r>
            <a:r>
              <a:rPr lang="en-US" altLang="zh-CN" dirty="0" err="1" smtClean="0"/>
              <a:t>angle,y</a:t>
            </a:r>
            <a:r>
              <a:rPr lang="en-US" altLang="zh-CN" dirty="0" smtClean="0"/>
              <a:t>-angle)</a:t>
            </a:r>
            <a:r>
              <a:rPr lang="zh-CN" altLang="en-US" dirty="0"/>
              <a:t>：	定义沿着 </a:t>
            </a:r>
            <a:r>
              <a:rPr lang="en-US" altLang="zh-CN" dirty="0"/>
              <a:t>X </a:t>
            </a:r>
            <a:r>
              <a:rPr lang="zh-CN" altLang="en-US" dirty="0"/>
              <a:t>和 </a:t>
            </a:r>
            <a:r>
              <a:rPr lang="en-US" altLang="zh-CN" dirty="0"/>
              <a:t>Y </a:t>
            </a:r>
            <a:r>
              <a:rPr lang="zh-CN" altLang="en-US" dirty="0"/>
              <a:t>轴的 </a:t>
            </a:r>
            <a:r>
              <a:rPr lang="en-US" altLang="zh-CN" dirty="0"/>
              <a:t>2D </a:t>
            </a:r>
            <a:r>
              <a:rPr lang="zh-CN" altLang="en-US" dirty="0"/>
              <a:t>倾斜转换</a:t>
            </a:r>
            <a:r>
              <a:rPr lang="zh-CN" altLang="en-US" dirty="0" smtClean="0"/>
              <a:t>。</a:t>
            </a:r>
            <a:endParaRPr lang="en-US" altLang="zh-CN" dirty="0" smtClean="0"/>
          </a:p>
          <a:p>
            <a:pPr lvl="1"/>
            <a:r>
              <a:rPr lang="en-US" altLang="zh-CN" dirty="0"/>
              <a:t>rotate(angle</a:t>
            </a:r>
            <a:r>
              <a:rPr lang="en-US" altLang="zh-CN" dirty="0" smtClean="0"/>
              <a:t>)</a:t>
            </a:r>
            <a:r>
              <a:rPr lang="zh-CN" altLang="en-US" dirty="0" smtClean="0"/>
              <a:t>：定义 </a:t>
            </a:r>
            <a:r>
              <a:rPr lang="en-US" altLang="zh-CN" dirty="0"/>
              <a:t>2D </a:t>
            </a:r>
            <a:r>
              <a:rPr lang="zh-CN" altLang="en-US" dirty="0"/>
              <a:t>旋转，在参数中规定角度</a:t>
            </a:r>
            <a:r>
              <a:rPr lang="zh-CN" altLang="en-US" dirty="0" smtClean="0"/>
              <a:t>。</a:t>
            </a:r>
            <a:endParaRPr lang="en-US" altLang="zh-CN" dirty="0" smtClean="0"/>
          </a:p>
          <a:p>
            <a:pPr lvl="1"/>
            <a:r>
              <a:rPr lang="en-US" altLang="zh-CN" dirty="0"/>
              <a:t>scale(</a:t>
            </a:r>
            <a:r>
              <a:rPr lang="en-US" altLang="zh-CN" dirty="0" err="1"/>
              <a:t>x,y</a:t>
            </a:r>
            <a:r>
              <a:rPr lang="en-US" altLang="zh-CN" dirty="0" smtClean="0"/>
              <a:t>)</a:t>
            </a:r>
            <a:r>
              <a:rPr lang="zh-CN" altLang="en-US" dirty="0" smtClean="0"/>
              <a:t>：定义 </a:t>
            </a:r>
            <a:r>
              <a:rPr lang="en-US" altLang="zh-CN" dirty="0"/>
              <a:t>2D </a:t>
            </a:r>
            <a:r>
              <a:rPr lang="zh-CN" altLang="en-US" dirty="0"/>
              <a:t>缩放转换。</a:t>
            </a:r>
          </a:p>
        </p:txBody>
      </p:sp>
    </p:spTree>
    <p:extLst>
      <p:ext uri="{BB962C8B-B14F-4D97-AF65-F5344CB8AC3E}">
        <p14:creationId xmlns:p14="http://schemas.microsoft.com/office/powerpoint/2010/main" val="40690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Horizental</a:t>
            </a:r>
            <a:r>
              <a:rPr lang="en-US" altLang="zh-CN" dirty="0" smtClean="0"/>
              <a:t> center</a:t>
            </a:r>
            <a:endParaRPr lang="zh-CN" altLang="en-US" dirty="0"/>
          </a:p>
        </p:txBody>
      </p:sp>
      <p:sp>
        <p:nvSpPr>
          <p:cNvPr id="3" name="内容占位符 2"/>
          <p:cNvSpPr>
            <a:spLocks noGrp="1"/>
          </p:cNvSpPr>
          <p:nvPr>
            <p:ph idx="1"/>
          </p:nvPr>
        </p:nvSpPr>
        <p:spPr/>
        <p:txBody>
          <a:bodyPr/>
          <a:lstStyle/>
          <a:p>
            <a:r>
              <a:rPr lang="zh-CN" altLang="en-US" dirty="0"/>
              <a:t>我们先</a:t>
            </a:r>
            <a:r>
              <a:rPr lang="zh-CN" altLang="en-US" dirty="0" smtClean="0"/>
              <a:t>处理水平居中问题</a:t>
            </a:r>
            <a:endParaRPr lang="en-US" altLang="zh-CN" dirty="0" smtClean="0"/>
          </a:p>
          <a:p>
            <a:r>
              <a:rPr lang="zh-CN" altLang="en-US" dirty="0" smtClean="0"/>
              <a:t>如果一个</a:t>
            </a:r>
            <a:r>
              <a:rPr lang="en-US" altLang="zh-CN" dirty="0" smtClean="0"/>
              <a:t>div</a:t>
            </a:r>
            <a:r>
              <a:rPr lang="zh-CN" altLang="en-US" dirty="0" smtClean="0"/>
              <a:t>的</a:t>
            </a:r>
            <a:r>
              <a:rPr lang="en-US" altLang="zh-CN" dirty="0" smtClean="0"/>
              <a:t>position</a:t>
            </a:r>
            <a:r>
              <a:rPr lang="zh-CN" altLang="en-US" dirty="0" smtClean="0"/>
              <a:t>值不为</a:t>
            </a:r>
            <a:r>
              <a:rPr lang="en-US" altLang="zh-CN" dirty="0" smtClean="0"/>
              <a:t>fixed</a:t>
            </a:r>
            <a:r>
              <a:rPr lang="zh-CN" altLang="en-US" dirty="0" smtClean="0"/>
              <a:t>或</a:t>
            </a:r>
            <a:r>
              <a:rPr lang="en-US" altLang="zh-CN" dirty="0" smtClean="0"/>
              <a:t>absolute</a:t>
            </a:r>
          </a:p>
          <a:p>
            <a:pPr lvl="1"/>
            <a:r>
              <a:rPr lang="en-US" altLang="zh-CN" dirty="0" err="1" smtClean="0"/>
              <a:t>div.some</a:t>
            </a:r>
            <a:r>
              <a:rPr lang="en-US" altLang="zh-CN" dirty="0" smtClean="0"/>
              <a:t>-class{</a:t>
            </a:r>
          </a:p>
          <a:p>
            <a:pPr lvl="2"/>
            <a:r>
              <a:rPr lang="en-US" altLang="zh-CN" dirty="0" smtClean="0"/>
              <a:t>margin-left: auto;</a:t>
            </a:r>
          </a:p>
          <a:p>
            <a:pPr lvl="2"/>
            <a:r>
              <a:rPr lang="en-US" altLang="zh-CN" dirty="0" smtClean="0"/>
              <a:t>margin-right: auto;</a:t>
            </a:r>
          </a:p>
          <a:p>
            <a:pPr lvl="1"/>
            <a:r>
              <a:rPr lang="en-US" altLang="zh-CN" dirty="0" smtClean="0"/>
              <a:t>}</a:t>
            </a:r>
          </a:p>
          <a:p>
            <a:pPr lvl="1"/>
            <a:r>
              <a:rPr lang="zh-CN" altLang="en-US" dirty="0"/>
              <a:t>就好</a:t>
            </a:r>
            <a:r>
              <a:rPr lang="zh-CN" altLang="en-US" dirty="0" smtClean="0"/>
              <a:t>了</a:t>
            </a:r>
            <a:endParaRPr lang="en-US" altLang="zh-CN" dirty="0" smtClean="0"/>
          </a:p>
          <a:p>
            <a:r>
              <a:rPr lang="zh-CN" altLang="en-US" dirty="0" smtClean="0"/>
              <a:t>如果</a:t>
            </a:r>
            <a:r>
              <a:rPr lang="en-US" altLang="zh-CN" dirty="0" smtClean="0"/>
              <a:t>position</a:t>
            </a:r>
            <a:r>
              <a:rPr lang="zh-CN" altLang="en-US" dirty="0" smtClean="0"/>
              <a:t>的值为</a:t>
            </a:r>
            <a:r>
              <a:rPr lang="en-US" altLang="zh-CN" dirty="0" smtClean="0"/>
              <a:t>absolute</a:t>
            </a:r>
            <a:r>
              <a:rPr lang="zh-CN" altLang="en-US" dirty="0" smtClean="0"/>
              <a:t>，怎么办呢？</a:t>
            </a:r>
            <a:endParaRPr lang="en-US" altLang="zh-CN" dirty="0" smtClean="0"/>
          </a:p>
          <a:p>
            <a:pPr lvl="1"/>
            <a:r>
              <a:rPr lang="zh-CN" altLang="en-US" dirty="0" smtClean="0"/>
              <a:t>是不是很慌？</a:t>
            </a:r>
            <a:endParaRPr lang="en-US" altLang="zh-CN" dirty="0" smtClean="0"/>
          </a:p>
          <a:p>
            <a:endParaRPr lang="en-US" altLang="zh-CN" dirty="0" smtClean="0"/>
          </a:p>
        </p:txBody>
      </p:sp>
    </p:spTree>
    <p:extLst>
      <p:ext uri="{BB962C8B-B14F-4D97-AF65-F5344CB8AC3E}">
        <p14:creationId xmlns:p14="http://schemas.microsoft.com/office/powerpoint/2010/main" val="269895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enter</a:t>
            </a:r>
            <a:endParaRPr lang="zh-CN" altLang="en-US" dirty="0"/>
          </a:p>
        </p:txBody>
      </p:sp>
      <p:sp>
        <p:nvSpPr>
          <p:cNvPr id="3" name="内容占位符 2"/>
          <p:cNvSpPr>
            <a:spLocks noGrp="1"/>
          </p:cNvSpPr>
          <p:nvPr>
            <p:ph idx="1"/>
          </p:nvPr>
        </p:nvSpPr>
        <p:spPr/>
        <p:txBody>
          <a:bodyPr/>
          <a:lstStyle/>
          <a:p>
            <a:r>
              <a:rPr lang="zh-CN" altLang="en-US" dirty="0" smtClean="0"/>
              <a:t>提示：利用</a:t>
            </a:r>
            <a:r>
              <a:rPr lang="en-US" altLang="zh-CN" dirty="0" smtClean="0"/>
              <a:t>transform</a:t>
            </a:r>
            <a:r>
              <a:rPr lang="zh-CN" altLang="en-US" dirty="0" smtClean="0"/>
              <a:t>的某个值</a:t>
            </a:r>
            <a:endParaRPr lang="en-US" altLang="zh-CN" dirty="0" smtClean="0"/>
          </a:p>
          <a:p>
            <a:r>
              <a:rPr lang="zh-CN" altLang="en-US" dirty="0" smtClean="0"/>
              <a:t>这</a:t>
            </a:r>
            <a:r>
              <a:rPr lang="zh-CN" altLang="en-US" dirty="0"/>
              <a:t>是一</a:t>
            </a:r>
            <a:r>
              <a:rPr lang="zh-CN" altLang="en-US" dirty="0" smtClean="0"/>
              <a:t>个</a:t>
            </a:r>
            <a:r>
              <a:rPr lang="en-US" altLang="zh-CN" dirty="0" smtClean="0"/>
              <a:t>homework</a:t>
            </a:r>
          </a:p>
          <a:p>
            <a:pPr lvl="1"/>
            <a:r>
              <a:rPr lang="zh-CN" altLang="en-US" dirty="0" smtClean="0"/>
              <a:t>利用</a:t>
            </a:r>
            <a:r>
              <a:rPr lang="en-US" altLang="zh-CN" dirty="0" smtClean="0"/>
              <a:t>transform</a:t>
            </a:r>
            <a:r>
              <a:rPr lang="zh-CN" altLang="en-US" dirty="0" smtClean="0"/>
              <a:t>实现水平和垂直居中</a:t>
            </a:r>
            <a:endParaRPr lang="en-US" altLang="zh-CN" dirty="0" smtClean="0"/>
          </a:p>
          <a:p>
            <a:pPr lvl="1"/>
            <a:r>
              <a:rPr lang="en-US" altLang="zh-CN" dirty="0"/>
              <a:t>d</a:t>
            </a:r>
            <a:r>
              <a:rPr lang="en-US" altLang="zh-CN" dirty="0" smtClean="0"/>
              <a:t>iv</a:t>
            </a:r>
            <a:r>
              <a:rPr lang="zh-CN" altLang="en-US" dirty="0" smtClean="0"/>
              <a:t>的</a:t>
            </a:r>
            <a:r>
              <a:rPr lang="en-US" altLang="zh-CN" dirty="0" smtClean="0"/>
              <a:t>position</a:t>
            </a:r>
            <a:r>
              <a:rPr lang="zh-CN" altLang="en-US" dirty="0" smtClean="0"/>
              <a:t>方式为</a:t>
            </a:r>
            <a:r>
              <a:rPr lang="en-US" altLang="zh-CN" dirty="0" smtClean="0"/>
              <a:t>absolute</a:t>
            </a:r>
          </a:p>
          <a:p>
            <a:r>
              <a:rPr lang="zh-CN" altLang="en-US" dirty="0" smtClean="0"/>
              <a:t>实现</a:t>
            </a:r>
            <a:r>
              <a:rPr lang="en-US" altLang="zh-CN" dirty="0" smtClean="0"/>
              <a:t>center</a:t>
            </a:r>
            <a:r>
              <a:rPr lang="zh-CN" altLang="en-US" dirty="0" smtClean="0"/>
              <a:t>还可以使用</a:t>
            </a:r>
            <a:r>
              <a:rPr lang="en-US" altLang="zh-CN" dirty="0" smtClean="0"/>
              <a:t>display: flex</a:t>
            </a:r>
            <a:r>
              <a:rPr lang="zh-CN" altLang="en-US" dirty="0" smtClean="0"/>
              <a:t>特性（请自行了解）</a:t>
            </a:r>
            <a:endParaRPr lang="en-US" altLang="zh-CN" dirty="0" smtClean="0"/>
          </a:p>
          <a:p>
            <a:endParaRPr lang="zh-CN" altLang="en-US" dirty="0"/>
          </a:p>
        </p:txBody>
      </p:sp>
    </p:spTree>
    <p:extLst>
      <p:ext uri="{BB962C8B-B14F-4D97-AF65-F5344CB8AC3E}">
        <p14:creationId xmlns:p14="http://schemas.microsoft.com/office/powerpoint/2010/main" val="1173799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1383</TotalTime>
  <Words>2231</Words>
  <Application>Microsoft Office PowerPoint</Application>
  <PresentationFormat>宽屏</PresentationFormat>
  <Paragraphs>257</Paragraphs>
  <Slides>35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幼圆</vt:lpstr>
      <vt:lpstr>Arial</vt:lpstr>
      <vt:lpstr>Century Gothic</vt:lpstr>
      <vt:lpstr>Vladimir Script</vt:lpstr>
      <vt:lpstr>Wingdings 3</vt:lpstr>
      <vt:lpstr>丝状</vt:lpstr>
      <vt:lpstr>CSS</vt:lpstr>
      <vt:lpstr>Directory</vt:lpstr>
      <vt:lpstr>future knowledge: display</vt:lpstr>
      <vt:lpstr>future knowledge: vertical-align</vt:lpstr>
      <vt:lpstr>Alignment</vt:lpstr>
      <vt:lpstr>Alignment</vt:lpstr>
      <vt:lpstr>future knowledge: transform</vt:lpstr>
      <vt:lpstr>Horizental center</vt:lpstr>
      <vt:lpstr>Center</vt:lpstr>
      <vt:lpstr>future knowledge: transition</vt:lpstr>
      <vt:lpstr>future knowledge: transition</vt:lpstr>
      <vt:lpstr>future knowledge: keyframes</vt:lpstr>
      <vt:lpstr>future knowledge: keyframes</vt:lpstr>
      <vt:lpstr>future knowledge: keyframes</vt:lpstr>
      <vt:lpstr>future knowledge: Pseudo</vt:lpstr>
      <vt:lpstr>future knowledge: Pseudo</vt:lpstr>
      <vt:lpstr>Animation</vt:lpstr>
      <vt:lpstr>Chatting box</vt:lpstr>
      <vt:lpstr>future knowledge: before ＆ after pseudo</vt:lpstr>
      <vt:lpstr>future knowledge: border-radius</vt:lpstr>
      <vt:lpstr>future knowledge: box-shadow</vt:lpstr>
      <vt:lpstr>Analysis</vt:lpstr>
      <vt:lpstr>Browser compatibility</vt:lpstr>
      <vt:lpstr>Private Prefix</vt:lpstr>
      <vt:lpstr>Private Prefix</vt:lpstr>
      <vt:lpstr>Fallback</vt:lpstr>
      <vt:lpstr>Responsive web design</vt:lpstr>
      <vt:lpstr>Desktop</vt:lpstr>
      <vt:lpstr>media query</vt:lpstr>
      <vt:lpstr>Desktop</vt:lpstr>
      <vt:lpstr>Desktop</vt:lpstr>
      <vt:lpstr>vh, vw, vmin, vmax</vt:lpstr>
      <vt:lpstr>em ＆ rem</vt:lpstr>
      <vt:lpstr>Mobile</vt:lpstr>
      <vt:lpstr>Bootstrap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seeker Vigilante</dc:creator>
  <cp:lastModifiedBy>seeker Vigilante</cp:lastModifiedBy>
  <cp:revision>527</cp:revision>
  <dcterms:created xsi:type="dcterms:W3CDTF">2017-06-24T00:24:02Z</dcterms:created>
  <dcterms:modified xsi:type="dcterms:W3CDTF">2017-07-06T06:52:05Z</dcterms:modified>
</cp:coreProperties>
</file>