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b开发语言" id="{ECCEF886-EA23-4614-BF4E-7593DE723143}">
          <p14:sldIdLst>
            <p14:sldId id="256"/>
            <p14:sldId id="257"/>
            <p14:sldId id="258"/>
            <p14:sldId id="259"/>
          </p14:sldIdLst>
        </p14:section>
        <p14:section name="网站架构" id="{FA5ACCD0-6C26-467C-B739-775820E3B085}">
          <p14:sldIdLst>
            <p14:sldId id="260"/>
            <p14:sldId id="261"/>
          </p14:sldIdLst>
        </p14:section>
        <p14:section name="HTTP" id="{55F714C5-D0AF-4EF4-9AB6-4B844BFE2E66}">
          <p14:sldIdLst>
            <p14:sldId id="262"/>
            <p14:sldId id="264"/>
            <p14:sldId id="263"/>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23E3EC-7459-4F03-AD9A-7D80F8907184}"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zh-CN" altLang="en-US"/>
        </a:p>
      </dgm:t>
    </dgm:pt>
    <dgm:pt modelId="{3CA824EB-5219-41C8-831A-6D1D09D614A7}">
      <dgm:prSet phldrT="[文本]"/>
      <dgm:spPr>
        <a:solidFill>
          <a:schemeClr val="tx2">
            <a:lumMod val="50000"/>
          </a:schemeClr>
        </a:solidFill>
        <a:ln>
          <a:noFill/>
        </a:ln>
      </dgm:spPr>
      <dgm:t>
        <a:bodyPr/>
        <a:lstStyle/>
        <a:p>
          <a:r>
            <a:rPr lang="zh-CN" altLang="en-US" dirty="0" smtClean="0"/>
            <a:t>客户端</a:t>
          </a:r>
          <a:endParaRPr lang="zh-CN" altLang="en-US" dirty="0"/>
        </a:p>
      </dgm:t>
    </dgm:pt>
    <dgm:pt modelId="{AE63B0D9-2C7C-4A27-B3CF-804D0C6FC877}" type="parTrans" cxnId="{7B2EA3FE-5781-4499-B3B6-6CF4BEAC3699}">
      <dgm:prSet/>
      <dgm:spPr/>
      <dgm:t>
        <a:bodyPr/>
        <a:lstStyle/>
        <a:p>
          <a:endParaRPr lang="zh-CN" altLang="en-US"/>
        </a:p>
      </dgm:t>
    </dgm:pt>
    <dgm:pt modelId="{2C4927B2-D487-46C7-9741-C6D218912FE9}" type="sibTrans" cxnId="{7B2EA3FE-5781-4499-B3B6-6CF4BEAC3699}">
      <dgm:prSet/>
      <dgm:spPr>
        <a:solidFill>
          <a:schemeClr val="accent1">
            <a:lumMod val="20000"/>
            <a:lumOff val="80000"/>
          </a:schemeClr>
        </a:solidFill>
      </dgm:spPr>
      <dgm:t>
        <a:bodyPr/>
        <a:lstStyle/>
        <a:p>
          <a:endParaRPr lang="zh-CN" altLang="en-US"/>
        </a:p>
      </dgm:t>
    </dgm:pt>
    <dgm:pt modelId="{1F50DE61-7BA4-4FF9-B853-D24ABBD619EB}">
      <dgm:prSet phldrT="[文本]"/>
      <dgm:spPr>
        <a:solidFill>
          <a:schemeClr val="tx2">
            <a:lumMod val="50000"/>
          </a:schemeClr>
        </a:solidFill>
        <a:ln>
          <a:noFill/>
        </a:ln>
      </dgm:spPr>
      <dgm:t>
        <a:bodyPr/>
        <a:lstStyle/>
        <a:p>
          <a:r>
            <a:rPr lang="zh-CN" altLang="en-US" dirty="0" smtClean="0"/>
            <a:t>服务器</a:t>
          </a:r>
          <a:endParaRPr lang="zh-CN" altLang="en-US" dirty="0"/>
        </a:p>
      </dgm:t>
    </dgm:pt>
    <dgm:pt modelId="{96F6A56F-A0E0-41C4-9E7E-04FFD422C0C5}" type="sibTrans" cxnId="{09CACCB2-B43E-4402-AD45-624E65169235}">
      <dgm:prSet/>
      <dgm:spPr>
        <a:solidFill>
          <a:schemeClr val="bg2">
            <a:lumMod val="40000"/>
            <a:lumOff val="60000"/>
          </a:schemeClr>
        </a:solidFill>
      </dgm:spPr>
      <dgm:t>
        <a:bodyPr/>
        <a:lstStyle/>
        <a:p>
          <a:endParaRPr lang="zh-CN" altLang="en-US"/>
        </a:p>
      </dgm:t>
    </dgm:pt>
    <dgm:pt modelId="{0C8B8BAF-6F8E-4F87-9CE8-5BE8B7535336}" type="parTrans" cxnId="{09CACCB2-B43E-4402-AD45-624E65169235}">
      <dgm:prSet/>
      <dgm:spPr/>
      <dgm:t>
        <a:bodyPr/>
        <a:lstStyle/>
        <a:p>
          <a:endParaRPr lang="zh-CN" altLang="en-US"/>
        </a:p>
      </dgm:t>
    </dgm:pt>
    <dgm:pt modelId="{BF88731D-CA9B-4B29-A7F8-561F9CBD0B56}" type="pres">
      <dgm:prSet presAssocID="{9A23E3EC-7459-4F03-AD9A-7D80F8907184}" presName="Name0" presStyleCnt="0">
        <dgm:presLayoutVars>
          <dgm:dir/>
          <dgm:resizeHandles val="exact"/>
        </dgm:presLayoutVars>
      </dgm:prSet>
      <dgm:spPr/>
    </dgm:pt>
    <dgm:pt modelId="{E3E10722-ABBC-42ED-BD1E-C579CF3AC5F6}" type="pres">
      <dgm:prSet presAssocID="{3CA824EB-5219-41C8-831A-6D1D09D614A7}" presName="node" presStyleLbl="node1" presStyleIdx="0" presStyleCnt="2" custScaleX="82275" custScaleY="55947" custRadScaleRad="199230" custRadScaleInc="-95570">
        <dgm:presLayoutVars>
          <dgm:bulletEnabled val="1"/>
        </dgm:presLayoutVars>
      </dgm:prSet>
      <dgm:spPr/>
      <dgm:t>
        <a:bodyPr/>
        <a:lstStyle/>
        <a:p>
          <a:endParaRPr lang="zh-CN" altLang="en-US"/>
        </a:p>
      </dgm:t>
    </dgm:pt>
    <dgm:pt modelId="{8F2D7390-4513-448E-947F-8FEAEDEE3E9A}" type="pres">
      <dgm:prSet presAssocID="{2C4927B2-D487-46C7-9741-C6D218912FE9}" presName="sibTrans" presStyleLbl="sibTrans2D1" presStyleIdx="0" presStyleCnt="2" custScaleY="65820" custLinFactNeighborX="-787" custLinFactNeighborY="-29193"/>
      <dgm:spPr>
        <a:prstGeom prst="rightArrow">
          <a:avLst/>
        </a:prstGeom>
      </dgm:spPr>
    </dgm:pt>
    <dgm:pt modelId="{9118C49F-FA58-466A-A9B3-957C17BD1F47}" type="pres">
      <dgm:prSet presAssocID="{2C4927B2-D487-46C7-9741-C6D218912FE9}" presName="connectorText" presStyleLbl="sibTrans2D1" presStyleIdx="0" presStyleCnt="2"/>
      <dgm:spPr/>
    </dgm:pt>
    <dgm:pt modelId="{9544EAD8-6845-41A8-8516-0312A62BED7A}" type="pres">
      <dgm:prSet presAssocID="{1F50DE61-7BA4-4FF9-B853-D24ABBD619EB}" presName="node" presStyleLbl="node1" presStyleIdx="1" presStyleCnt="2" custScaleX="82275" custScaleY="55947" custRadScaleRad="167394" custRadScaleInc="-105056">
        <dgm:presLayoutVars>
          <dgm:bulletEnabled val="1"/>
        </dgm:presLayoutVars>
      </dgm:prSet>
      <dgm:spPr/>
      <dgm:t>
        <a:bodyPr/>
        <a:lstStyle/>
        <a:p>
          <a:endParaRPr lang="zh-CN" altLang="en-US"/>
        </a:p>
      </dgm:t>
    </dgm:pt>
    <dgm:pt modelId="{86F6BADA-08C8-427F-A6F6-B0CD536B9D20}" type="pres">
      <dgm:prSet presAssocID="{96F6A56F-A0E0-41C4-9E7E-04FFD422C0C5}" presName="sibTrans" presStyleLbl="sibTrans2D1" presStyleIdx="1" presStyleCnt="2" custScaleY="65820" custLinFactNeighborX="-1424" custLinFactNeighborY="32252"/>
      <dgm:spPr>
        <a:prstGeom prst="rightArrow">
          <a:avLst/>
        </a:prstGeom>
      </dgm:spPr>
    </dgm:pt>
    <dgm:pt modelId="{E4323761-89DB-4A11-89F6-6C38EF40513A}" type="pres">
      <dgm:prSet presAssocID="{96F6A56F-A0E0-41C4-9E7E-04FFD422C0C5}" presName="connectorText" presStyleLbl="sibTrans2D1" presStyleIdx="1" presStyleCnt="2"/>
      <dgm:spPr/>
    </dgm:pt>
  </dgm:ptLst>
  <dgm:cxnLst>
    <dgm:cxn modelId="{1FA20880-B8AD-44E7-88DE-9AF2905E3B85}" type="presOf" srcId="{2C4927B2-D487-46C7-9741-C6D218912FE9}" destId="{9118C49F-FA58-466A-A9B3-957C17BD1F47}" srcOrd="1" destOrd="0" presId="urn:microsoft.com/office/officeart/2005/8/layout/cycle7"/>
    <dgm:cxn modelId="{621E7122-E549-4942-9DF2-406C2900819F}" type="presOf" srcId="{2C4927B2-D487-46C7-9741-C6D218912FE9}" destId="{8F2D7390-4513-448E-947F-8FEAEDEE3E9A}" srcOrd="0" destOrd="0" presId="urn:microsoft.com/office/officeart/2005/8/layout/cycle7"/>
    <dgm:cxn modelId="{7B2EA3FE-5781-4499-B3B6-6CF4BEAC3699}" srcId="{9A23E3EC-7459-4F03-AD9A-7D80F8907184}" destId="{3CA824EB-5219-41C8-831A-6D1D09D614A7}" srcOrd="0" destOrd="0" parTransId="{AE63B0D9-2C7C-4A27-B3CF-804D0C6FC877}" sibTransId="{2C4927B2-D487-46C7-9741-C6D218912FE9}"/>
    <dgm:cxn modelId="{09CACCB2-B43E-4402-AD45-624E65169235}" srcId="{9A23E3EC-7459-4F03-AD9A-7D80F8907184}" destId="{1F50DE61-7BA4-4FF9-B853-D24ABBD619EB}" srcOrd="1" destOrd="0" parTransId="{0C8B8BAF-6F8E-4F87-9CE8-5BE8B7535336}" sibTransId="{96F6A56F-A0E0-41C4-9E7E-04FFD422C0C5}"/>
    <dgm:cxn modelId="{17C060C0-84F4-4D49-8B18-05863463D05A}" type="presOf" srcId="{3CA824EB-5219-41C8-831A-6D1D09D614A7}" destId="{E3E10722-ABBC-42ED-BD1E-C579CF3AC5F6}" srcOrd="0" destOrd="0" presId="urn:microsoft.com/office/officeart/2005/8/layout/cycle7"/>
    <dgm:cxn modelId="{AE1C9316-E695-4529-8102-A58E193B2832}" type="presOf" srcId="{96F6A56F-A0E0-41C4-9E7E-04FFD422C0C5}" destId="{86F6BADA-08C8-427F-A6F6-B0CD536B9D20}" srcOrd="0" destOrd="0" presId="urn:microsoft.com/office/officeart/2005/8/layout/cycle7"/>
    <dgm:cxn modelId="{88F5BD99-A257-4C38-B66E-986595E76303}" type="presOf" srcId="{9A23E3EC-7459-4F03-AD9A-7D80F8907184}" destId="{BF88731D-CA9B-4B29-A7F8-561F9CBD0B56}" srcOrd="0" destOrd="0" presId="urn:microsoft.com/office/officeart/2005/8/layout/cycle7"/>
    <dgm:cxn modelId="{CC2A6838-00BC-4E47-84CF-D8AD9FC61D7B}" type="presOf" srcId="{96F6A56F-A0E0-41C4-9E7E-04FFD422C0C5}" destId="{E4323761-89DB-4A11-89F6-6C38EF40513A}" srcOrd="1" destOrd="0" presId="urn:microsoft.com/office/officeart/2005/8/layout/cycle7"/>
    <dgm:cxn modelId="{7440E851-69ED-46A7-B98A-D34517E2CE11}" type="presOf" srcId="{1F50DE61-7BA4-4FF9-B853-D24ABBD619EB}" destId="{9544EAD8-6845-41A8-8516-0312A62BED7A}" srcOrd="0" destOrd="0" presId="urn:microsoft.com/office/officeart/2005/8/layout/cycle7"/>
    <dgm:cxn modelId="{DEB7DA48-D42F-4126-979C-0E484656F709}" type="presParOf" srcId="{BF88731D-CA9B-4B29-A7F8-561F9CBD0B56}" destId="{E3E10722-ABBC-42ED-BD1E-C579CF3AC5F6}" srcOrd="0" destOrd="0" presId="urn:microsoft.com/office/officeart/2005/8/layout/cycle7"/>
    <dgm:cxn modelId="{B45C311F-D5FE-4ADF-B327-3C7865836400}" type="presParOf" srcId="{BF88731D-CA9B-4B29-A7F8-561F9CBD0B56}" destId="{8F2D7390-4513-448E-947F-8FEAEDEE3E9A}" srcOrd="1" destOrd="0" presId="urn:microsoft.com/office/officeart/2005/8/layout/cycle7"/>
    <dgm:cxn modelId="{85F796C2-452E-41E9-845E-CC90642B94F9}" type="presParOf" srcId="{8F2D7390-4513-448E-947F-8FEAEDEE3E9A}" destId="{9118C49F-FA58-466A-A9B3-957C17BD1F47}" srcOrd="0" destOrd="0" presId="urn:microsoft.com/office/officeart/2005/8/layout/cycle7"/>
    <dgm:cxn modelId="{988B2CEF-0E2B-494E-A778-EF7AD0CB77DF}" type="presParOf" srcId="{BF88731D-CA9B-4B29-A7F8-561F9CBD0B56}" destId="{9544EAD8-6845-41A8-8516-0312A62BED7A}" srcOrd="2" destOrd="0" presId="urn:microsoft.com/office/officeart/2005/8/layout/cycle7"/>
    <dgm:cxn modelId="{0E5CF4ED-607F-4121-B5D4-C124003FDCE3}" type="presParOf" srcId="{BF88731D-CA9B-4B29-A7F8-561F9CBD0B56}" destId="{86F6BADA-08C8-427F-A6F6-B0CD536B9D20}" srcOrd="3" destOrd="0" presId="urn:microsoft.com/office/officeart/2005/8/layout/cycle7"/>
    <dgm:cxn modelId="{C5086649-1862-48E5-B5AA-E1EBD6E20CBC}" type="presParOf" srcId="{86F6BADA-08C8-427F-A6F6-B0CD536B9D20}" destId="{E4323761-89DB-4A11-89F6-6C38EF40513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10722-ABBC-42ED-BD1E-C579CF3AC5F6}">
      <dsp:nvSpPr>
        <dsp:cNvPr id="0" name=""/>
        <dsp:cNvSpPr/>
      </dsp:nvSpPr>
      <dsp:spPr>
        <a:xfrm>
          <a:off x="960227" y="1447322"/>
          <a:ext cx="1799990" cy="611996"/>
        </a:xfrm>
        <a:prstGeom prst="roundRect">
          <a:avLst>
            <a:gd name="adj" fmla="val 10000"/>
          </a:avLst>
        </a:prstGeom>
        <a:solidFill>
          <a:schemeClr val="tx2">
            <a:lumMod val="5000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客户端</a:t>
          </a:r>
          <a:endParaRPr lang="zh-CN" altLang="en-US" sz="2500" kern="1200" dirty="0"/>
        </a:p>
      </dsp:txBody>
      <dsp:txXfrm>
        <a:off x="978152" y="1465247"/>
        <a:ext cx="1764140" cy="576146"/>
      </dsp:txXfrm>
    </dsp:sp>
    <dsp:sp modelId="{8F2D7390-4513-448E-947F-8FEAEDEE3E9A}">
      <dsp:nvSpPr>
        <dsp:cNvPr id="0" name=""/>
        <dsp:cNvSpPr/>
      </dsp:nvSpPr>
      <dsp:spPr>
        <a:xfrm rot="5379">
          <a:off x="3023168" y="1519157"/>
          <a:ext cx="2244960" cy="251998"/>
        </a:xfrm>
        <a:prstGeom prst="rightArrow">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098767" y="1569557"/>
        <a:ext cx="2093762" cy="151198"/>
      </dsp:txXfrm>
    </dsp:sp>
    <dsp:sp modelId="{9544EAD8-6845-41A8-8516-0312A62BED7A}">
      <dsp:nvSpPr>
        <dsp:cNvPr id="0" name=""/>
        <dsp:cNvSpPr/>
      </dsp:nvSpPr>
      <dsp:spPr>
        <a:xfrm>
          <a:off x="5566414" y="1454530"/>
          <a:ext cx="1799990" cy="611996"/>
        </a:xfrm>
        <a:prstGeom prst="roundRect">
          <a:avLst>
            <a:gd name="adj" fmla="val 10000"/>
          </a:avLst>
        </a:prstGeom>
        <a:solidFill>
          <a:schemeClr val="tx2">
            <a:lumMod val="5000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服务器</a:t>
          </a:r>
          <a:endParaRPr lang="zh-CN" altLang="en-US" sz="2500" kern="1200" dirty="0"/>
        </a:p>
      </dsp:txBody>
      <dsp:txXfrm>
        <a:off x="5584339" y="1472455"/>
        <a:ext cx="1764140" cy="576146"/>
      </dsp:txXfrm>
    </dsp:sp>
    <dsp:sp modelId="{86F6BADA-08C8-427F-A6F6-B0CD536B9D20}">
      <dsp:nvSpPr>
        <dsp:cNvPr id="0" name=""/>
        <dsp:cNvSpPr/>
      </dsp:nvSpPr>
      <dsp:spPr>
        <a:xfrm rot="10805379">
          <a:off x="3008868" y="1754405"/>
          <a:ext cx="2244960" cy="251998"/>
        </a:xfrm>
        <a:prstGeom prst="rightArrow">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10800000">
        <a:off x="3084467" y="1804805"/>
        <a:ext cx="2093762" cy="15119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6/21/2017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前端基础</a:t>
            </a:r>
            <a:endParaRPr lang="zh-CN" altLang="en-US" dirty="0"/>
          </a:p>
        </p:txBody>
      </p:sp>
      <p:sp>
        <p:nvSpPr>
          <p:cNvPr id="3" name="副标题 2"/>
          <p:cNvSpPr>
            <a:spLocks noGrp="1"/>
          </p:cNvSpPr>
          <p:nvPr>
            <p:ph type="subTitle" idx="1"/>
          </p:nvPr>
        </p:nvSpPr>
        <p:spPr/>
        <p:txBody>
          <a:bodyPr/>
          <a:lstStyle/>
          <a:p>
            <a:pPr algn="r"/>
            <a:r>
              <a:rPr lang="en-US" altLang="zh-CN" dirty="0" smtClean="0"/>
              <a:t>by </a:t>
            </a:r>
            <a:r>
              <a:rPr lang="zh-CN" altLang="en-US" dirty="0" smtClean="0"/>
              <a:t>夏照越</a:t>
            </a:r>
            <a:endParaRPr lang="en-US" altLang="zh-CN" dirty="0" smtClean="0"/>
          </a:p>
          <a:p>
            <a:pPr algn="r"/>
            <a:r>
              <a:rPr lang="en-US" altLang="zh-CN" dirty="0" smtClean="0"/>
              <a:t>aaronxia@foxmail.com</a:t>
            </a:r>
            <a:endParaRPr lang="zh-CN" altLang="en-US" dirty="0"/>
          </a:p>
        </p:txBody>
      </p:sp>
    </p:spTree>
    <p:extLst>
      <p:ext uri="{BB962C8B-B14F-4D97-AF65-F5344CB8AC3E}">
        <p14:creationId xmlns:p14="http://schemas.microsoft.com/office/powerpoint/2010/main" val="352789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endParaRPr lang="zh-CN" altLang="en-US" dirty="0"/>
          </a:p>
        </p:txBody>
      </p:sp>
      <p:sp>
        <p:nvSpPr>
          <p:cNvPr id="3" name="内容占位符 2"/>
          <p:cNvSpPr>
            <a:spLocks noGrp="1"/>
          </p:cNvSpPr>
          <p:nvPr>
            <p:ph idx="1"/>
          </p:nvPr>
        </p:nvSpPr>
        <p:spPr/>
        <p:txBody>
          <a:bodyPr/>
          <a:lstStyle/>
          <a:p>
            <a:r>
              <a:rPr lang="en-US" altLang="zh-CN" dirty="0" smtClean="0"/>
              <a:t>HTTP</a:t>
            </a:r>
            <a:r>
              <a:rPr lang="zh-CN" altLang="en-US" dirty="0" smtClean="0"/>
              <a:t>协议用于客户端与服务器之间的通信，在两台计算机之间使用</a:t>
            </a:r>
            <a:r>
              <a:rPr lang="en-US" altLang="zh-CN" dirty="0" smtClean="0"/>
              <a:t>HTTP</a:t>
            </a:r>
            <a:r>
              <a:rPr lang="zh-CN" altLang="en-US" dirty="0" smtClean="0"/>
              <a:t>通信时，在一条通信线路上必定有一端是客户端，另一端是服务器。</a:t>
            </a:r>
            <a:endParaRPr lang="en-US" altLang="zh-CN" dirty="0" smtClean="0"/>
          </a:p>
          <a:p>
            <a:r>
              <a:rPr lang="zh-CN" altLang="en-US" dirty="0" smtClean="0"/>
              <a:t>实际情况下两者角色可能会互换，但对于单条通信路线而言，服务器端与客户端的角色是确定的，</a:t>
            </a:r>
            <a:r>
              <a:rPr lang="en-US" altLang="zh-CN" dirty="0" smtClean="0"/>
              <a:t>HTTP</a:t>
            </a:r>
            <a:r>
              <a:rPr lang="zh-CN" altLang="en-US" dirty="0" smtClean="0"/>
              <a:t>协议可以区分服务器端与客户端。</a:t>
            </a:r>
            <a:endParaRPr lang="en-US" altLang="zh-CN" dirty="0" smtClean="0"/>
          </a:p>
          <a:p>
            <a:r>
              <a:rPr lang="en-US" altLang="zh-CN" dirty="0" smtClean="0"/>
              <a:t>HTTP</a:t>
            </a:r>
            <a:r>
              <a:rPr lang="zh-CN" altLang="en-US" dirty="0" smtClean="0"/>
              <a:t>协议规定，请求先从客户端发出，最后服务器端响应该请求并返回。</a:t>
            </a:r>
            <a:endParaRPr lang="zh-CN" altLang="en-US" dirty="0"/>
          </a:p>
        </p:txBody>
      </p:sp>
    </p:spTree>
    <p:extLst>
      <p:ext uri="{BB962C8B-B14F-4D97-AF65-F5344CB8AC3E}">
        <p14:creationId xmlns:p14="http://schemas.microsoft.com/office/powerpoint/2010/main" val="176215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lstStyle/>
          <a:p>
            <a:r>
              <a:rPr lang="zh-CN" altLang="en-US" dirty="0"/>
              <a:t>欲</a:t>
            </a:r>
            <a:r>
              <a:rPr lang="zh-CN" altLang="en-US" dirty="0" smtClean="0"/>
              <a:t>知更多关于</a:t>
            </a:r>
            <a:r>
              <a:rPr lang="en-US" altLang="zh-CN" dirty="0" smtClean="0"/>
              <a:t>HTTP</a:t>
            </a:r>
            <a:r>
              <a:rPr lang="zh-CN" altLang="en-US" dirty="0" smtClean="0"/>
              <a:t>的知识，可以参考 </a:t>
            </a:r>
            <a:r>
              <a:rPr lang="en-US" altLang="zh-CN" dirty="0" smtClean="0"/>
              <a:t>《</a:t>
            </a:r>
            <a:r>
              <a:rPr lang="zh-CN" altLang="en-US" dirty="0" smtClean="0"/>
              <a:t>图解</a:t>
            </a:r>
            <a:r>
              <a:rPr lang="en-US" altLang="zh-CN" dirty="0" smtClean="0"/>
              <a:t>HTTP》</a:t>
            </a:r>
            <a:endParaRPr lang="zh-CN" altLang="en-US" dirty="0"/>
          </a:p>
        </p:txBody>
      </p:sp>
    </p:spTree>
    <p:extLst>
      <p:ext uri="{BB962C8B-B14F-4D97-AF65-F5344CB8AC3E}">
        <p14:creationId xmlns:p14="http://schemas.microsoft.com/office/powerpoint/2010/main" val="64002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Definition:</a:t>
            </a:r>
          </a:p>
          <a:p>
            <a:pPr lvl="1"/>
            <a:r>
              <a:rPr lang="en-US" altLang="zh-CN" dirty="0"/>
              <a:t>First developed by Tim Berners-Lee in 1990, HTML is short for </a:t>
            </a:r>
            <a:r>
              <a:rPr lang="en-US" altLang="zh-CN" dirty="0" err="1"/>
              <a:t>HyperText</a:t>
            </a:r>
            <a:r>
              <a:rPr lang="en-US" altLang="zh-CN" dirty="0"/>
              <a:t> Markup Language. HTML is used to create electronic documents (called pages) that are displayed on the World Wide Web. Each page contains a series of connections to other pages called hyperlinks. Every web page you see on the Internet is written using one version of HTML code or another</a:t>
            </a:r>
            <a:r>
              <a:rPr lang="en-US" altLang="zh-CN" dirty="0" smtClean="0"/>
              <a:t>.</a:t>
            </a:r>
            <a:endParaRPr lang="en-US" altLang="zh-CN" dirty="0"/>
          </a:p>
          <a:p>
            <a:pPr lvl="1"/>
            <a:r>
              <a:rPr lang="en-US" altLang="zh-CN" dirty="0"/>
              <a:t>HTML</a:t>
            </a:r>
            <a:r>
              <a:rPr lang="zh-CN" altLang="en-US" dirty="0"/>
              <a:t>（</a:t>
            </a:r>
            <a:r>
              <a:rPr lang="en-US" altLang="zh-CN" dirty="0" err="1"/>
              <a:t>HyperText</a:t>
            </a:r>
            <a:r>
              <a:rPr lang="en-US" altLang="zh-CN" dirty="0"/>
              <a:t> Markup Language</a:t>
            </a:r>
            <a:r>
              <a:rPr lang="zh-CN" altLang="en-US" dirty="0"/>
              <a:t>），超文本标记语言，是一种专门用于创建</a:t>
            </a:r>
            <a:r>
              <a:rPr lang="en-US" altLang="zh-CN" dirty="0"/>
              <a:t>Web</a:t>
            </a:r>
            <a:r>
              <a:rPr lang="zh-CN" altLang="en-US" dirty="0"/>
              <a:t>超文本文档的编程语言，它能告诉</a:t>
            </a:r>
            <a:r>
              <a:rPr lang="en-US" altLang="zh-CN" dirty="0"/>
              <a:t>Web</a:t>
            </a:r>
            <a:r>
              <a:rPr lang="zh-CN" altLang="en-US" dirty="0"/>
              <a:t>浏览程序如何显示</a:t>
            </a:r>
            <a:r>
              <a:rPr lang="en-US" altLang="zh-CN" dirty="0"/>
              <a:t>Web</a:t>
            </a:r>
            <a:r>
              <a:rPr lang="zh-CN" altLang="en-US" dirty="0"/>
              <a:t>文档（即网页）的信息，如何链接各种信息。使用</a:t>
            </a:r>
            <a:r>
              <a:rPr lang="en-US" altLang="zh-CN" dirty="0"/>
              <a:t>HTML</a:t>
            </a:r>
            <a:r>
              <a:rPr lang="zh-CN" altLang="en-US" dirty="0"/>
              <a:t>语言可以在其生成的文档中含有其它文档，或者含有图像、声音、视频等，从而形成超文本。</a:t>
            </a:r>
            <a:endParaRPr lang="en-US" altLang="zh-CN" dirty="0" smtClean="0"/>
          </a:p>
        </p:txBody>
      </p:sp>
    </p:spTree>
    <p:extLst>
      <p:ext uri="{BB962C8B-B14F-4D97-AF65-F5344CB8AC3E}">
        <p14:creationId xmlns:p14="http://schemas.microsoft.com/office/powerpoint/2010/main" val="23874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Definition:</a:t>
            </a:r>
          </a:p>
          <a:p>
            <a:pPr lvl="1"/>
            <a:r>
              <a:rPr lang="en-US" altLang="zh-CN" dirty="0"/>
              <a:t>Short for Cascading Style Sheet, CSS is a concept first created by </a:t>
            </a:r>
            <a:r>
              <a:rPr lang="en-US" altLang="zh-CN" dirty="0" err="1"/>
              <a:t>Håkon</a:t>
            </a:r>
            <a:r>
              <a:rPr lang="en-US" altLang="zh-CN" dirty="0"/>
              <a:t> </a:t>
            </a:r>
            <a:r>
              <a:rPr lang="en-US" altLang="zh-CN" dirty="0" err="1"/>
              <a:t>Wium</a:t>
            </a:r>
            <a:r>
              <a:rPr lang="en-US" altLang="zh-CN" dirty="0"/>
              <a:t> Lie in 1994. In December 1996, CSS was made a specification by the W3C and today allows web developers to alter the layout and appearance of their web pages. For example, CSS may be used to change the font used in certain HTML element, as well as its size and color. A single CSS file may be linked to multiple pages, which allows a developer to change the appearance of all the pages at the same time</a:t>
            </a:r>
            <a:r>
              <a:rPr lang="en-US" altLang="zh-CN" dirty="0" smtClean="0"/>
              <a:t>.</a:t>
            </a:r>
          </a:p>
          <a:p>
            <a:pPr lvl="1"/>
            <a:r>
              <a:rPr lang="en-US" altLang="zh-CN" dirty="0"/>
              <a:t>CSS</a:t>
            </a:r>
            <a:r>
              <a:rPr lang="zh-CN" altLang="en-US" dirty="0"/>
              <a:t>是</a:t>
            </a:r>
            <a:r>
              <a:rPr lang="en-US" altLang="zh-CN" dirty="0"/>
              <a:t>Cascading Style Sheet</a:t>
            </a:r>
            <a:r>
              <a:rPr lang="zh-CN" altLang="en-US" dirty="0"/>
              <a:t>的缩写。</a:t>
            </a:r>
            <a:r>
              <a:rPr lang="zh-CN" altLang="en-US" dirty="0" smtClean="0"/>
              <a:t>译作</a:t>
            </a:r>
            <a:r>
              <a:rPr lang="zh-CN" altLang="en-US" dirty="0"/>
              <a:t>“</a:t>
            </a:r>
            <a:r>
              <a:rPr lang="zh-CN" altLang="en-US" dirty="0" smtClean="0"/>
              <a:t>层叠</a:t>
            </a:r>
            <a:r>
              <a:rPr lang="zh-CN" altLang="en-US" dirty="0"/>
              <a:t>样式表</a:t>
            </a:r>
            <a:r>
              <a:rPr lang="zh-CN" altLang="en-US" dirty="0" smtClean="0"/>
              <a:t>单”。</a:t>
            </a:r>
            <a:r>
              <a:rPr lang="zh-CN" altLang="en-US" dirty="0"/>
              <a:t>是用于（增强）控制网页样式并允许将样式信息与网页内容分离的一种标记性语言。使用</a:t>
            </a:r>
            <a:r>
              <a:rPr lang="en-US" altLang="zh-CN" dirty="0"/>
              <a:t>CSS</a:t>
            </a:r>
            <a:r>
              <a:rPr lang="zh-CN" altLang="en-US" dirty="0"/>
              <a:t>样式可以控制许多仅使用</a:t>
            </a:r>
            <a:r>
              <a:rPr lang="en-US" altLang="zh-CN" dirty="0"/>
              <a:t>HTML</a:t>
            </a:r>
            <a:r>
              <a:rPr lang="zh-CN" altLang="en-US" dirty="0"/>
              <a:t>无法控制的属性。</a:t>
            </a:r>
            <a:endParaRPr lang="en-US" altLang="zh-CN" dirty="0" smtClean="0"/>
          </a:p>
        </p:txBody>
      </p:sp>
    </p:spTree>
    <p:extLst>
      <p:ext uri="{BB962C8B-B14F-4D97-AF65-F5344CB8AC3E}">
        <p14:creationId xmlns:p14="http://schemas.microsoft.com/office/powerpoint/2010/main" val="225832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JavaScript</a:t>
            </a:r>
            <a:endParaRPr lang="zh-CN" altLang="en-US" cap="none" dirty="0"/>
          </a:p>
        </p:txBody>
      </p:sp>
      <p:sp>
        <p:nvSpPr>
          <p:cNvPr id="3" name="内容占位符 2"/>
          <p:cNvSpPr>
            <a:spLocks noGrp="1"/>
          </p:cNvSpPr>
          <p:nvPr>
            <p:ph idx="1"/>
          </p:nvPr>
        </p:nvSpPr>
        <p:spPr/>
        <p:txBody>
          <a:bodyPr/>
          <a:lstStyle/>
          <a:p>
            <a:r>
              <a:rPr lang="en-US" altLang="zh-CN" dirty="0" smtClean="0"/>
              <a:t>Definition:</a:t>
            </a:r>
          </a:p>
          <a:p>
            <a:pPr lvl="1"/>
            <a:r>
              <a:rPr lang="en-US" altLang="zh-CN" dirty="0"/>
              <a:t>Originally developed by Brendan </a:t>
            </a:r>
            <a:r>
              <a:rPr lang="en-US" altLang="zh-CN" dirty="0" err="1"/>
              <a:t>Eich</a:t>
            </a:r>
            <a:r>
              <a:rPr lang="en-US" altLang="zh-CN" dirty="0"/>
              <a:t> and originally known as </a:t>
            </a:r>
            <a:r>
              <a:rPr lang="en-US" altLang="zh-CN" dirty="0" err="1"/>
              <a:t>LiveScript</a:t>
            </a:r>
            <a:r>
              <a:rPr lang="en-US" altLang="zh-CN" dirty="0"/>
              <a:t>, the programming language JavaScript was renamed in 1995. JavaScript is an interpreted client-side scripting language that allows a web designer the ability to insert code into their web page</a:t>
            </a:r>
            <a:r>
              <a:rPr lang="en-US" altLang="zh-CN" dirty="0" smtClean="0"/>
              <a:t>.</a:t>
            </a:r>
          </a:p>
          <a:p>
            <a:pPr lvl="1"/>
            <a:r>
              <a:rPr lang="en-US" altLang="zh-CN" dirty="0"/>
              <a:t>JavaScript</a:t>
            </a:r>
            <a:r>
              <a:rPr lang="zh-CN" altLang="en-US" dirty="0"/>
              <a:t>一种直译式脚本语言，是一种动态类型、弱类型、基于原型的语言，内置支持类型。它的解释器被称为</a:t>
            </a:r>
            <a:r>
              <a:rPr lang="en-US" altLang="zh-CN" dirty="0"/>
              <a:t>JavaScript</a:t>
            </a:r>
            <a:r>
              <a:rPr lang="zh-CN" altLang="en-US" dirty="0"/>
              <a:t>引擎，为</a:t>
            </a:r>
            <a:r>
              <a:rPr lang="zh-CN" altLang="en-US" b="1" i="1" u="sng" dirty="0"/>
              <a:t>浏览器的一部分</a:t>
            </a:r>
            <a:r>
              <a:rPr lang="zh-CN" altLang="en-US" dirty="0"/>
              <a:t>，广泛用于客户端的脚本语言，最早是在</a:t>
            </a:r>
            <a:r>
              <a:rPr lang="en-US" altLang="zh-CN" dirty="0"/>
              <a:t>HTML</a:t>
            </a:r>
            <a:r>
              <a:rPr lang="zh-CN" altLang="en-US" dirty="0"/>
              <a:t>（标准通用标记语言下的一个应用）网页上使用，用来给</a:t>
            </a:r>
            <a:r>
              <a:rPr lang="en-US" altLang="zh-CN" dirty="0"/>
              <a:t>HTML</a:t>
            </a:r>
            <a:r>
              <a:rPr lang="zh-CN" altLang="en-US" dirty="0"/>
              <a:t>网页增加动态功能。</a:t>
            </a:r>
          </a:p>
        </p:txBody>
      </p:sp>
    </p:spTree>
    <p:extLst>
      <p:ext uri="{BB962C8B-B14F-4D97-AF65-F5344CB8AC3E}">
        <p14:creationId xmlns:p14="http://schemas.microsoft.com/office/powerpoint/2010/main" val="16968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develop a </a:t>
            </a:r>
            <a:r>
              <a:rPr lang="en-US" altLang="zh-CN" i="1" dirty="0" smtClean="0"/>
              <a:t>page</a:t>
            </a:r>
            <a:endParaRPr lang="zh-CN" altLang="en-US" i="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079" y="806054"/>
            <a:ext cx="5619527" cy="3552302"/>
          </a:xfrm>
        </p:spPr>
      </p:pic>
    </p:spTree>
    <p:extLst>
      <p:ext uri="{BB962C8B-B14F-4D97-AF65-F5344CB8AC3E}">
        <p14:creationId xmlns:p14="http://schemas.microsoft.com/office/powerpoint/2010/main" val="392891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Structure of a web page</a:t>
            </a:r>
            <a:endParaRPr lang="zh-CN" altLang="en-US" dirty="0"/>
          </a:p>
        </p:txBody>
      </p:sp>
      <p:sp>
        <p:nvSpPr>
          <p:cNvPr id="3" name="内容占位符 2"/>
          <p:cNvSpPr>
            <a:spLocks noGrp="1"/>
          </p:cNvSpPr>
          <p:nvPr>
            <p:ph idx="1"/>
          </p:nvPr>
        </p:nvSpPr>
        <p:spPr/>
        <p:txBody>
          <a:bodyPr/>
          <a:lstStyle/>
          <a:p>
            <a:r>
              <a:rPr lang="en-US" altLang="zh-CN" dirty="0" smtClean="0"/>
              <a:t>Core: HTML , Presentation: CSS , Function(Behavior): JavaScript</a:t>
            </a:r>
          </a:p>
          <a:p>
            <a:r>
              <a:rPr lang="zh-CN" altLang="en-US" dirty="0"/>
              <a:t>在一</a:t>
            </a:r>
            <a:r>
              <a:rPr lang="zh-CN" altLang="en-US" dirty="0" smtClean="0"/>
              <a:t>个网页中，</a:t>
            </a:r>
            <a:r>
              <a:rPr lang="en-US" altLang="zh-CN" dirty="0" smtClean="0"/>
              <a:t>HTML</a:t>
            </a:r>
            <a:r>
              <a:rPr lang="zh-CN" altLang="en-US" dirty="0" smtClean="0"/>
              <a:t>负责网页</a:t>
            </a:r>
            <a:r>
              <a:rPr lang="zh-CN" altLang="en-US" dirty="0" smtClean="0"/>
              <a:t>整体</a:t>
            </a:r>
            <a:r>
              <a:rPr lang="zh-CN" altLang="en-US" dirty="0" smtClean="0"/>
              <a:t>内容</a:t>
            </a:r>
            <a:r>
              <a:rPr lang="zh-CN" altLang="en-US" dirty="0" smtClean="0"/>
              <a:t>，</a:t>
            </a:r>
            <a:r>
              <a:rPr lang="en-US" altLang="zh-CN" dirty="0" smtClean="0"/>
              <a:t>CSS</a:t>
            </a:r>
            <a:r>
              <a:rPr lang="zh-CN" altLang="en-US" dirty="0" smtClean="0"/>
              <a:t>负责对网页进行装饰，</a:t>
            </a:r>
            <a:r>
              <a:rPr lang="en-US" altLang="zh-CN" dirty="0" smtClean="0"/>
              <a:t>JavaScript</a:t>
            </a:r>
            <a:r>
              <a:rPr lang="zh-CN" altLang="en-US" dirty="0" smtClean="0"/>
              <a:t>负责功能，即对网页进行动态处理。</a:t>
            </a:r>
            <a:endParaRPr lang="en-US" altLang="zh-CN" dirty="0" smtClean="0"/>
          </a:p>
          <a:p>
            <a:pPr lvl="1"/>
            <a:r>
              <a:rPr lang="zh-CN" altLang="en-US" dirty="0" smtClean="0"/>
              <a:t>以人为例，</a:t>
            </a:r>
            <a:r>
              <a:rPr lang="en-US" altLang="zh-CN" dirty="0" smtClean="0"/>
              <a:t>HTML</a:t>
            </a:r>
            <a:r>
              <a:rPr lang="zh-CN" altLang="en-US" dirty="0" smtClean="0"/>
              <a:t>就是这个人本身，</a:t>
            </a:r>
            <a:r>
              <a:rPr lang="en-US" altLang="zh-CN" dirty="0" smtClean="0"/>
              <a:t>CSS</a:t>
            </a:r>
            <a:r>
              <a:rPr lang="zh-CN" altLang="en-US" dirty="0" smtClean="0"/>
              <a:t>则是衣服、首饰等其他装饰品，</a:t>
            </a:r>
            <a:r>
              <a:rPr lang="en-US" altLang="zh-CN" dirty="0" smtClean="0"/>
              <a:t>JavaScript</a:t>
            </a:r>
            <a:r>
              <a:rPr lang="zh-CN" altLang="en-US" dirty="0" smtClean="0"/>
              <a:t>则是</a:t>
            </a:r>
            <a:r>
              <a:rPr lang="zh-CN" altLang="en-US" dirty="0"/>
              <a:t>这</a:t>
            </a:r>
            <a:r>
              <a:rPr lang="zh-CN" altLang="en-US" dirty="0" smtClean="0"/>
              <a:t>个人所具有的能力，比如专业知识、文化等。</a:t>
            </a:r>
            <a:endParaRPr lang="zh-CN" altLang="en-US" dirty="0"/>
          </a:p>
        </p:txBody>
      </p:sp>
    </p:spTree>
    <p:extLst>
      <p:ext uri="{BB962C8B-B14F-4D97-AF65-F5344CB8AC3E}">
        <p14:creationId xmlns:p14="http://schemas.microsoft.com/office/powerpoint/2010/main" val="214420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Visit a website</a:t>
            </a:r>
            <a:endParaRPr lang="zh-CN" altLang="en-US" dirty="0"/>
          </a:p>
        </p:txBody>
      </p:sp>
      <p:sp>
        <p:nvSpPr>
          <p:cNvPr id="3" name="内容占位符 2"/>
          <p:cNvSpPr>
            <a:spLocks noGrp="1"/>
          </p:cNvSpPr>
          <p:nvPr>
            <p:ph idx="1"/>
          </p:nvPr>
        </p:nvSpPr>
        <p:spPr/>
        <p:txBody>
          <a:bodyPr/>
          <a:lstStyle/>
          <a:p>
            <a:r>
              <a:rPr lang="zh-CN" altLang="en-US" dirty="0" smtClean="0"/>
              <a:t>当我们在网页浏览器</a:t>
            </a:r>
            <a:r>
              <a:rPr lang="en-US" altLang="zh-CN" dirty="0" smtClean="0"/>
              <a:t>(Web Browser)</a:t>
            </a:r>
            <a:r>
              <a:rPr lang="zh-CN" altLang="en-US" dirty="0" smtClean="0"/>
              <a:t>的地址栏中键入一个地址</a:t>
            </a:r>
            <a:r>
              <a:rPr lang="en-US" altLang="zh-CN" dirty="0" smtClean="0"/>
              <a:t>(URL)</a:t>
            </a:r>
            <a:r>
              <a:rPr lang="zh-CN" altLang="en-US" dirty="0" smtClean="0"/>
              <a:t>时，网页是如何呈现在我们眼前的？以及，为什么断网的时候这个网页无法呈现出来呢？</a:t>
            </a:r>
            <a:endParaRPr lang="en-US" altLang="zh-CN" dirty="0" smtClean="0"/>
          </a:p>
        </p:txBody>
      </p:sp>
    </p:spTree>
    <p:extLst>
      <p:ext uri="{BB962C8B-B14F-4D97-AF65-F5344CB8AC3E}">
        <p14:creationId xmlns:p14="http://schemas.microsoft.com/office/powerpoint/2010/main" val="3831553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 </a:t>
            </a:r>
            <a:r>
              <a:rPr lang="zh-CN" altLang="en-US" dirty="0" smtClean="0"/>
              <a:t>＆ </a:t>
            </a:r>
            <a:r>
              <a:rPr lang="en-US" altLang="zh-CN" dirty="0" smtClean="0"/>
              <a:t>server Side</a:t>
            </a:r>
            <a:endParaRPr lang="zh-CN" altLang="en-US" dirty="0"/>
          </a:p>
        </p:txBody>
      </p:sp>
      <p:sp>
        <p:nvSpPr>
          <p:cNvPr id="3" name="内容占位符 2"/>
          <p:cNvSpPr>
            <a:spLocks noGrp="1"/>
          </p:cNvSpPr>
          <p:nvPr>
            <p:ph idx="1"/>
          </p:nvPr>
        </p:nvSpPr>
        <p:spPr/>
        <p:txBody>
          <a:bodyPr/>
          <a:lstStyle/>
          <a:p>
            <a:r>
              <a:rPr lang="zh-CN" altLang="en-US" dirty="0" smtClean="0"/>
              <a:t>客户端</a:t>
            </a:r>
            <a:r>
              <a:rPr lang="en-US" altLang="zh-CN" dirty="0" smtClean="0"/>
              <a:t>(Client</a:t>
            </a:r>
            <a:r>
              <a:rPr lang="en-US" altLang="zh-CN" dirty="0"/>
              <a:t>)</a:t>
            </a:r>
            <a:endParaRPr lang="en-US" altLang="zh-CN" dirty="0" smtClean="0"/>
          </a:p>
          <a:p>
            <a:pPr lvl="1"/>
            <a:r>
              <a:rPr lang="zh-CN" altLang="en-US" dirty="0" smtClean="0"/>
              <a:t>通过发送请求来获取服务器的</a:t>
            </a:r>
            <a:r>
              <a:rPr lang="en-US" altLang="zh-CN" dirty="0" smtClean="0"/>
              <a:t>Web</a:t>
            </a:r>
            <a:r>
              <a:rPr lang="zh-CN" altLang="en-US" dirty="0" smtClean="0"/>
              <a:t>浏览器等，被称为客户端。</a:t>
            </a:r>
            <a:r>
              <a:rPr lang="en-US" altLang="zh-CN" dirty="0" smtClean="0"/>
              <a:t>				</a:t>
            </a:r>
            <a:endParaRPr lang="zh-CN" altLang="en-US" dirty="0" smtClean="0"/>
          </a:p>
          <a:p>
            <a:r>
              <a:rPr lang="zh-CN" altLang="en-US" dirty="0" smtClean="0"/>
              <a:t>服务器（</a:t>
            </a:r>
            <a:r>
              <a:rPr lang="en-US" altLang="zh-CN" dirty="0" smtClean="0"/>
              <a:t>Server Side)</a:t>
            </a:r>
            <a:endParaRPr lang="en-US" altLang="zh-CN" dirty="0"/>
          </a:p>
          <a:p>
            <a:pPr lvl="1"/>
            <a:r>
              <a:rPr lang="zh-CN" altLang="en-US" dirty="0" smtClean="0"/>
              <a:t>提供计算服务的设备，需完成对服务请求进行响应并处理的工作。</a:t>
            </a:r>
            <a:endParaRPr lang="en-US" altLang="zh-CN" dirty="0" smtClean="0"/>
          </a:p>
        </p:txBody>
      </p:sp>
    </p:spTree>
    <p:extLst>
      <p:ext uri="{BB962C8B-B14F-4D97-AF65-F5344CB8AC3E}">
        <p14:creationId xmlns:p14="http://schemas.microsoft.com/office/powerpoint/2010/main" val="391046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Process of web request</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272709875"/>
              </p:ext>
            </p:extLst>
          </p:nvPr>
        </p:nvGraphicFramePr>
        <p:xfrm>
          <a:off x="684213" y="685800"/>
          <a:ext cx="8534400"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3589229" y="1848145"/>
            <a:ext cx="2452643" cy="307777"/>
          </a:xfrm>
          <a:prstGeom prst="rect">
            <a:avLst/>
          </a:prstGeom>
          <a:noFill/>
        </p:spPr>
        <p:txBody>
          <a:bodyPr wrap="square" rtlCol="0">
            <a:spAutoFit/>
          </a:bodyPr>
          <a:lstStyle/>
          <a:p>
            <a:pPr algn="ctr"/>
            <a:r>
              <a:rPr lang="zh-CN" altLang="en-US" sz="1400" dirty="0" smtClean="0"/>
              <a:t>发送请求以获得服务器资源</a:t>
            </a:r>
            <a:endParaRPr lang="zh-CN" altLang="en-US" sz="1400" dirty="0"/>
          </a:p>
        </p:txBody>
      </p:sp>
      <p:sp>
        <p:nvSpPr>
          <p:cNvPr id="7" name="文本框 6"/>
          <p:cNvSpPr txBox="1"/>
          <p:nvPr/>
        </p:nvSpPr>
        <p:spPr>
          <a:xfrm>
            <a:off x="3707180" y="2727874"/>
            <a:ext cx="2216743" cy="307777"/>
          </a:xfrm>
          <a:prstGeom prst="rect">
            <a:avLst/>
          </a:prstGeom>
          <a:noFill/>
        </p:spPr>
        <p:txBody>
          <a:bodyPr wrap="square" rtlCol="0">
            <a:spAutoFit/>
          </a:bodyPr>
          <a:lstStyle/>
          <a:p>
            <a:pPr algn="ctr"/>
            <a:r>
              <a:rPr lang="zh-CN" altLang="en-US" sz="1400" dirty="0"/>
              <a:t>请求得到</a:t>
            </a:r>
            <a:r>
              <a:rPr lang="zh-CN" altLang="en-US" sz="1400" dirty="0" smtClean="0"/>
              <a:t>的服务器资源</a:t>
            </a:r>
            <a:endParaRPr lang="zh-CN" altLang="en-US" sz="1400" dirty="0"/>
          </a:p>
        </p:txBody>
      </p:sp>
    </p:spTree>
    <p:extLst>
      <p:ext uri="{BB962C8B-B14F-4D97-AF65-F5344CB8AC3E}">
        <p14:creationId xmlns:p14="http://schemas.microsoft.com/office/powerpoint/2010/main" val="3076138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102</TotalTime>
  <Words>705</Words>
  <Application>Microsoft Office PowerPoint</Application>
  <PresentationFormat>宽屏</PresentationFormat>
  <Paragraphs>38</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幼圆</vt:lpstr>
      <vt:lpstr>Century Gothic</vt:lpstr>
      <vt:lpstr>Wingdings 3</vt:lpstr>
      <vt:lpstr>切片</vt:lpstr>
      <vt:lpstr>前端基础</vt:lpstr>
      <vt:lpstr>html</vt:lpstr>
      <vt:lpstr>CSS</vt:lpstr>
      <vt:lpstr>JavaScript</vt:lpstr>
      <vt:lpstr>How to develop a page</vt:lpstr>
      <vt:lpstr>Structure of a web page</vt:lpstr>
      <vt:lpstr>Visit a website</vt:lpstr>
      <vt:lpstr>Client ＆ server Side</vt:lpstr>
      <vt:lpstr>Process of web request</vt:lpstr>
      <vt:lpstr>HTTP</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前端基础</dc:title>
  <dc:creator>seeker Vigilante</dc:creator>
  <cp:lastModifiedBy>seeker Vigilante</cp:lastModifiedBy>
  <cp:revision>80</cp:revision>
  <dcterms:created xsi:type="dcterms:W3CDTF">2017-06-21T01:26:05Z</dcterms:created>
  <dcterms:modified xsi:type="dcterms:W3CDTF">2017-06-21T03:11:01Z</dcterms:modified>
</cp:coreProperties>
</file>