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8" r:id="rId10"/>
    <p:sldId id="269" r:id="rId11"/>
    <p:sldId id="265" r:id="rId12"/>
    <p:sldId id="266" r:id="rId13"/>
    <p:sldId id="258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1" r:id="rId24"/>
    <p:sldId id="282" r:id="rId25"/>
    <p:sldId id="283" r:id="rId26"/>
    <p:sldId id="284" r:id="rId27"/>
    <p:sldId id="285" r:id="rId28"/>
    <p:sldId id="286" r:id="rId29"/>
    <p:sldId id="293" r:id="rId30"/>
    <p:sldId id="278" r:id="rId31"/>
    <p:sldId id="279" r:id="rId32"/>
    <p:sldId id="280" r:id="rId33"/>
    <p:sldId id="287" r:id="rId34"/>
    <p:sldId id="288" r:id="rId35"/>
    <p:sldId id="289" r:id="rId36"/>
    <p:sldId id="290" r:id="rId37"/>
    <p:sldId id="292" r:id="rId38"/>
    <p:sldId id="29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C7DB492E-7453-4B03-8764-CC3B60701210}">
          <p14:sldIdLst>
            <p14:sldId id="256"/>
            <p14:sldId id="257"/>
            <p14:sldId id="259"/>
            <p14:sldId id="260"/>
            <p14:sldId id="261"/>
            <p14:sldId id="262"/>
            <p14:sldId id="264"/>
            <p14:sldId id="263"/>
            <p14:sldId id="268"/>
            <p14:sldId id="269"/>
          </p14:sldIdLst>
        </p14:section>
        <p14:section name="HTML文件结构" id="{6288D8E5-E16B-4B2B-BD1C-079B2BB3688B}">
          <p14:sldIdLst>
            <p14:sldId id="265"/>
            <p14:sldId id="266"/>
            <p14:sldId id="258"/>
          </p14:sldIdLst>
        </p14:section>
        <p14:section name="HTML元素" id="{8EF134D4-DF93-4B03-80B7-001DF09348C1}">
          <p14:sldIdLst>
            <p14:sldId id="267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81"/>
            <p14:sldId id="282"/>
            <p14:sldId id="283"/>
            <p14:sldId id="284"/>
            <p14:sldId id="285"/>
            <p14:sldId id="286"/>
            <p14:sldId id="293"/>
            <p14:sldId id="278"/>
          </p14:sldIdLst>
        </p14:section>
        <p14:section name="HTML5简介" id="{849FA3B1-F2B2-4021-8849-0FBBEBE06212}">
          <p14:sldIdLst>
            <p14:sldId id="279"/>
            <p14:sldId id="280"/>
            <p14:sldId id="287"/>
            <p14:sldId id="288"/>
            <p14:sldId id="289"/>
            <p14:sldId id="290"/>
          </p14:sldIdLst>
        </p14:section>
        <p14:section name="结束语" id="{FA85A7D9-8321-4DBD-BB8A-79D7A6F88EA5}">
          <p14:sldIdLst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" TargetMode="External"/><Relationship Id="rId2" Type="http://schemas.openxmlformats.org/officeDocument/2006/relationships/hyperlink" Target="http://www.w3school.com.cn/tags/index.asp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" TargetMode="External"/><Relationship Id="rId2" Type="http://schemas.openxmlformats.org/officeDocument/2006/relationships/hyperlink" Target="http://www.w3school.com.cn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Keywords: markup language, markup tag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71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attributes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请使用小写，尽管属性对大小写不敏感，未来的版本将会把大写视为错误语法。</a:t>
            </a:r>
            <a:endParaRPr lang="en-US" altLang="zh-CN" dirty="0" smtClean="0"/>
          </a:p>
          <a:p>
            <a:r>
              <a:rPr lang="zh-CN" altLang="en-US" dirty="0" smtClean="0"/>
              <a:t>请始终为属性值加引号</a:t>
            </a:r>
            <a:endParaRPr lang="en-US" altLang="zh-CN" dirty="0" smtClean="0"/>
          </a:p>
          <a:p>
            <a:pPr lvl="1"/>
            <a:r>
              <a:rPr lang="zh-CN" altLang="en-US" dirty="0"/>
              <a:t>属性值应该始终被包括在引号内。双引号是最常用的，不过使用单引号也没有问题。</a:t>
            </a:r>
          </a:p>
          <a:p>
            <a:pPr lvl="1"/>
            <a:r>
              <a:rPr lang="zh-CN" altLang="en-US" dirty="0"/>
              <a:t>在某些个别的情况下，比如属性值本身就含有双引号，那么您必须使用单引号，例如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en-US" altLang="zh-CN" dirty="0"/>
              <a:t>name=‘Bill "</a:t>
            </a:r>
            <a:r>
              <a:rPr lang="en-US" altLang="zh-CN" dirty="0" err="1"/>
              <a:t>HelloWorld</a:t>
            </a:r>
            <a:r>
              <a:rPr lang="en-US" altLang="zh-CN" dirty="0"/>
              <a:t>" Gates’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14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Structure of a html 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&lt;!DOCTYPE html&gt;(recommended) or &lt;!</a:t>
            </a:r>
            <a:r>
              <a:rPr lang="en-US" altLang="zh-CN" dirty="0" err="1" smtClean="0"/>
              <a:t>doctype</a:t>
            </a:r>
            <a:r>
              <a:rPr lang="en-US" altLang="zh-CN" dirty="0" smtClean="0"/>
              <a:t> html&gt;</a:t>
            </a:r>
          </a:p>
          <a:p>
            <a:r>
              <a:rPr lang="zh-CN" altLang="en-US" dirty="0" smtClean="0"/>
              <a:t>上句是放置在整个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文件第一行的申明语句，告诉浏览器该文件使用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语法（也就是最新的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版本语法）</a:t>
            </a:r>
            <a:endParaRPr lang="en-US" altLang="zh-CN" dirty="0" smtClean="0"/>
          </a:p>
          <a:p>
            <a:r>
              <a:rPr lang="en-US" altLang="zh-CN" dirty="0" smtClean="0"/>
              <a:t>DOCTYPE——document type </a:t>
            </a:r>
            <a:endParaRPr lang="en-US" altLang="zh-CN" dirty="0"/>
          </a:p>
          <a:p>
            <a:r>
              <a:rPr lang="zh-CN" altLang="en-US" dirty="0" smtClean="0"/>
              <a:t>紧接着下一行是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文档内容，这也是嵌套的第一层：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&lt;html&gt;</a:t>
            </a:r>
          </a:p>
          <a:p>
            <a:pPr lvl="2"/>
            <a:r>
              <a:rPr lang="en-US" altLang="zh-CN" dirty="0" smtClean="0"/>
              <a:t>……</a:t>
            </a:r>
          </a:p>
          <a:p>
            <a:pPr lvl="1"/>
            <a:r>
              <a:rPr lang="en-US" altLang="zh-CN" dirty="0" smtClean="0"/>
              <a:t>&lt;/html&gt;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31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Frequently used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常见的文件结构如下分布：</a:t>
            </a:r>
            <a:endParaRPr lang="en-US" altLang="zh-CN" dirty="0" smtClean="0"/>
          </a:p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pPr lvl="1"/>
            <a:r>
              <a:rPr lang="en-US" altLang="zh-CN" dirty="0" smtClean="0"/>
              <a:t>&lt;head&gt;</a:t>
            </a:r>
          </a:p>
          <a:p>
            <a:pPr lvl="2"/>
            <a:r>
              <a:rPr lang="en-US" altLang="zh-CN" dirty="0"/>
              <a:t>……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&lt;/head&gt;</a:t>
            </a:r>
          </a:p>
          <a:p>
            <a:pPr lvl="1"/>
            <a:r>
              <a:rPr lang="en-US" altLang="zh-CN" dirty="0" smtClean="0"/>
              <a:t>&lt;body&gt;</a:t>
            </a:r>
          </a:p>
          <a:p>
            <a:pPr lvl="2"/>
            <a:r>
              <a:rPr lang="en-US" altLang="zh-CN" dirty="0"/>
              <a:t>……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&lt;/body&gt;</a:t>
            </a:r>
          </a:p>
          <a:p>
            <a:pPr lvl="1"/>
            <a:r>
              <a:rPr lang="en-US" altLang="zh-CN" dirty="0" smtClean="0"/>
              <a:t>(&lt;script&gt;&lt;/script&gt;)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26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example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067370"/>
            <a:ext cx="6096528" cy="2430991"/>
          </a:xfrm>
        </p:spPr>
      </p:pic>
    </p:spTree>
    <p:extLst>
      <p:ext uri="{BB962C8B-B14F-4D97-AF65-F5344CB8AC3E}">
        <p14:creationId xmlns:p14="http://schemas.microsoft.com/office/powerpoint/2010/main" val="21102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&lt;head&gt;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嵌套在</a:t>
            </a:r>
            <a:r>
              <a:rPr lang="en-US" altLang="zh-CN" dirty="0" smtClean="0"/>
              <a:t>&lt;head&gt;</a:t>
            </a:r>
            <a:r>
              <a:rPr lang="zh-CN" altLang="en-US" dirty="0" smtClean="0"/>
              <a:t>中的，一般是文档本身具有的特性，包括 </a:t>
            </a:r>
            <a:r>
              <a:rPr lang="en-US" altLang="zh-CN" dirty="0" smtClean="0"/>
              <a:t>title, meta, link, </a:t>
            </a:r>
            <a:r>
              <a:rPr lang="en-US" altLang="zh-CN" dirty="0"/>
              <a:t>(</a:t>
            </a:r>
            <a:r>
              <a:rPr lang="en-US" altLang="zh-CN" dirty="0" smtClean="0"/>
              <a:t>script)</a:t>
            </a:r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&lt;title&gt;</a:t>
            </a:r>
            <a:r>
              <a:rPr lang="zh-CN" altLang="en-US" dirty="0" smtClean="0"/>
              <a:t>定义网页的标题，也就是网站的名字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上图</a:t>
            </a:r>
            <a:r>
              <a:rPr lang="zh-CN" altLang="en-US" dirty="0" smtClean="0"/>
              <a:t>中的 “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引用” 字段就是由</a:t>
            </a:r>
            <a:r>
              <a:rPr lang="en-US" altLang="zh-CN" dirty="0" smtClean="0"/>
              <a:t>&lt;title&gt;</a:t>
            </a:r>
            <a:r>
              <a:rPr lang="zh-CN" altLang="en-US" dirty="0" smtClean="0"/>
              <a:t>定义的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670" y="3071974"/>
            <a:ext cx="6965284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1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&lt;meta&gt;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Attention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&lt;meta&gt;</a:t>
            </a:r>
            <a:r>
              <a:rPr lang="zh-CN" altLang="en-US" dirty="0" smtClean="0"/>
              <a:t>没有结束标签</a:t>
            </a:r>
            <a:endParaRPr lang="en-US" altLang="zh-CN" dirty="0" smtClean="0"/>
          </a:p>
          <a:p>
            <a:r>
              <a:rPr lang="en-US" altLang="zh-CN" dirty="0"/>
              <a:t>The meta element represents various kinds of metadata that cannot be expressed using the title, base, link, style, and script elements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&lt;meta&gt; </a:t>
            </a:r>
            <a:r>
              <a:rPr lang="zh-CN" altLang="en-US" dirty="0"/>
              <a:t>元素可提供有关页面的元信息（</a:t>
            </a:r>
            <a:r>
              <a:rPr lang="en-US" altLang="zh-CN" dirty="0"/>
              <a:t>meta-information</a:t>
            </a:r>
            <a:r>
              <a:rPr lang="zh-CN" altLang="en-US" dirty="0"/>
              <a:t>），比如针对搜索引擎和更新频度的描述和关键词。</a:t>
            </a:r>
          </a:p>
          <a:p>
            <a:r>
              <a:rPr lang="en-US" altLang="zh-CN" dirty="0"/>
              <a:t>&lt;meta&gt; </a:t>
            </a:r>
            <a:r>
              <a:rPr lang="zh-CN" altLang="en-US" dirty="0"/>
              <a:t>标签位于文档的头部，不包含任何内容。</a:t>
            </a:r>
            <a:r>
              <a:rPr lang="en-US" altLang="zh-CN" dirty="0"/>
              <a:t>&lt;meta&gt; </a:t>
            </a:r>
            <a:r>
              <a:rPr lang="zh-CN" altLang="en-US" dirty="0"/>
              <a:t>标签的属性定义了与文档相关联的名称</a:t>
            </a:r>
            <a:r>
              <a:rPr lang="en-US" altLang="zh-CN" dirty="0"/>
              <a:t>/</a:t>
            </a:r>
            <a:r>
              <a:rPr lang="zh-CN" altLang="en-US" dirty="0"/>
              <a:t>值对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1155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&lt;meta&gt;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&lt;meta&gt;</a:t>
            </a:r>
            <a:r>
              <a:rPr lang="zh-CN" altLang="en-US" dirty="0"/>
              <a:t>所具有的属性：</a:t>
            </a:r>
            <a:endParaRPr lang="en-US" altLang="zh-CN" dirty="0"/>
          </a:p>
          <a:p>
            <a:pPr lvl="1"/>
            <a:r>
              <a:rPr lang="en-US" altLang="zh-CN" dirty="0"/>
              <a:t>charset, name, content, http-</a:t>
            </a:r>
            <a:r>
              <a:rPr lang="en-US" altLang="zh-CN" dirty="0" err="1"/>
              <a:t>equiv</a:t>
            </a:r>
            <a:endParaRPr lang="en-US" altLang="zh-CN" dirty="0"/>
          </a:p>
          <a:p>
            <a:pPr lvl="1"/>
            <a:r>
              <a:rPr lang="en-US" altLang="zh-CN" dirty="0"/>
              <a:t>charset </a:t>
            </a:r>
            <a:r>
              <a:rPr lang="zh-CN" altLang="en-US" dirty="0"/>
              <a:t>定义该</a:t>
            </a:r>
            <a:r>
              <a:rPr lang="en-US" altLang="zh-CN" dirty="0"/>
              <a:t>html</a:t>
            </a:r>
            <a:r>
              <a:rPr lang="zh-CN" altLang="en-US" dirty="0"/>
              <a:t>文档所采用的编码方式，常用的是</a:t>
            </a:r>
            <a:r>
              <a:rPr lang="en-US" altLang="zh-CN" dirty="0"/>
              <a:t>&lt;meta charset=“utf-8</a:t>
            </a:r>
            <a:r>
              <a:rPr lang="en-US" altLang="zh-CN" dirty="0" smtClean="0"/>
              <a:t>”&gt;</a:t>
            </a:r>
          </a:p>
          <a:p>
            <a:pPr lvl="1"/>
            <a:r>
              <a:rPr lang="en-US" altLang="zh-CN" dirty="0" smtClean="0"/>
              <a:t>content</a:t>
            </a:r>
            <a:r>
              <a:rPr lang="zh-CN" altLang="en-US" dirty="0" smtClean="0"/>
              <a:t>定义</a:t>
            </a:r>
            <a:r>
              <a:rPr lang="zh-CN" altLang="en-US" dirty="0"/>
              <a:t>与 </a:t>
            </a:r>
            <a:r>
              <a:rPr lang="en-US" altLang="zh-CN" dirty="0"/>
              <a:t>http-</a:t>
            </a:r>
            <a:r>
              <a:rPr lang="en-US" altLang="zh-CN" dirty="0" err="1"/>
              <a:t>equiv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/>
              <a:t>name </a:t>
            </a:r>
            <a:r>
              <a:rPr lang="zh-CN" altLang="en-US" dirty="0"/>
              <a:t>属性相关的元信息。</a:t>
            </a:r>
            <a:endParaRPr lang="en-US" altLang="zh-CN" dirty="0"/>
          </a:p>
          <a:p>
            <a:pPr lvl="1"/>
            <a:r>
              <a:rPr lang="en-US" altLang="zh-CN" dirty="0"/>
              <a:t>name </a:t>
            </a:r>
            <a:r>
              <a:rPr lang="zh-CN" altLang="en-US" dirty="0" smtClean="0"/>
              <a:t>把</a:t>
            </a:r>
            <a:r>
              <a:rPr lang="en-US" altLang="zh-CN" dirty="0" smtClean="0"/>
              <a:t>content</a:t>
            </a:r>
            <a:r>
              <a:rPr lang="zh-CN" altLang="en-US" dirty="0" smtClean="0"/>
              <a:t>属性关联到一个名称，其值</a:t>
            </a:r>
            <a:r>
              <a:rPr lang="zh-CN" altLang="en-US" dirty="0"/>
              <a:t>为 </a:t>
            </a:r>
            <a:r>
              <a:rPr lang="en-US" altLang="zh-CN" dirty="0"/>
              <a:t>&lt;meta&gt;</a:t>
            </a:r>
            <a:r>
              <a:rPr lang="zh-CN" altLang="en-US" dirty="0"/>
              <a:t>所要定义的网页特性</a:t>
            </a:r>
            <a:r>
              <a:rPr lang="zh-CN" altLang="en-US" dirty="0" smtClean="0"/>
              <a:t>。比如</a:t>
            </a:r>
            <a:r>
              <a:rPr lang="en-US" altLang="zh-CN" dirty="0"/>
              <a:t>&lt;meta name=“viewport” content=“width=device-width, initial-scale=1”&gt;</a:t>
            </a:r>
          </a:p>
          <a:p>
            <a:pPr lvl="1"/>
            <a:r>
              <a:rPr lang="en-US" altLang="zh-CN" dirty="0" smtClean="0"/>
              <a:t>http-</a:t>
            </a:r>
            <a:r>
              <a:rPr lang="en-US" altLang="zh-CN" dirty="0" err="1" smtClean="0"/>
              <a:t>equiv</a:t>
            </a:r>
            <a:r>
              <a:rPr lang="zh-CN" altLang="en-US" dirty="0" smtClean="0"/>
              <a:t>把</a:t>
            </a:r>
            <a:r>
              <a:rPr lang="en-US" altLang="zh-CN" dirty="0" smtClean="0"/>
              <a:t>content</a:t>
            </a:r>
            <a:r>
              <a:rPr lang="zh-CN" altLang="en-US" dirty="0" smtClean="0"/>
              <a:t>属性关联到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头部。比如：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</a:t>
            </a:r>
            <a:r>
              <a:rPr lang="it-IT" altLang="zh-CN" dirty="0"/>
              <a:t>&lt;meta http-equiv="x-ua-compatible" content="IE=Edge"&gt;</a:t>
            </a:r>
          </a:p>
          <a:p>
            <a:pPr lvl="1"/>
            <a:r>
              <a:rPr lang="zh-CN" altLang="en-US" dirty="0" smtClean="0"/>
              <a:t>过去有个</a:t>
            </a:r>
            <a:r>
              <a:rPr lang="en-US" altLang="zh-CN" dirty="0" smtClean="0"/>
              <a:t>scheme</a:t>
            </a:r>
            <a:r>
              <a:rPr lang="zh-CN" altLang="en-US" dirty="0" smtClean="0"/>
              <a:t>属性，但在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中</a:t>
            </a:r>
            <a:r>
              <a:rPr lang="en-US" altLang="zh-CN" dirty="0" smtClean="0"/>
              <a:t>scheme</a:t>
            </a:r>
            <a:r>
              <a:rPr lang="zh-CN" altLang="en-US" dirty="0" smtClean="0"/>
              <a:t>属性已经被废弃。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086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&lt;title&gt;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&lt;title&gt;</a:t>
            </a:r>
            <a:r>
              <a:rPr lang="zh-CN" altLang="en-US" dirty="0" smtClean="0"/>
              <a:t>定义网页的标题。</a:t>
            </a:r>
            <a:r>
              <a:rPr lang="en-US" altLang="zh-CN" dirty="0" err="1" smtClean="0"/>
              <a:t>emmmm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，没有什么特别的地方。</a:t>
            </a:r>
            <a:endParaRPr lang="en-US" altLang="zh-CN" dirty="0" smtClean="0"/>
          </a:p>
          <a:p>
            <a:r>
              <a:rPr lang="zh-CN" altLang="en-US" dirty="0" smtClean="0"/>
              <a:t>强行凑一张</a:t>
            </a:r>
            <a:r>
              <a:rPr lang="en-US" altLang="zh-CN" dirty="0" err="1" smtClean="0"/>
              <a:t>ppt</a:t>
            </a:r>
            <a:r>
              <a:rPr lang="zh-CN" altLang="en-US" dirty="0"/>
              <a:t>吧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7715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&lt;link&gt;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&lt;link&gt;</a:t>
            </a:r>
            <a:r>
              <a:rPr lang="zh-CN" altLang="en-US" dirty="0" smtClean="0"/>
              <a:t>标签，顾名思义，定义了链接的内容。</a:t>
            </a:r>
            <a:r>
              <a:rPr lang="en-US" altLang="zh-CN" dirty="0" smtClean="0"/>
              <a:t>&lt;link&gt;</a:t>
            </a:r>
            <a:r>
              <a:rPr lang="zh-CN" altLang="en-US" dirty="0" smtClean="0"/>
              <a:t>无</a:t>
            </a:r>
            <a:r>
              <a:rPr lang="en-US" altLang="zh-CN" dirty="0" smtClean="0"/>
              <a:t>closing tag</a:t>
            </a:r>
          </a:p>
          <a:p>
            <a:r>
              <a:rPr lang="zh-CN" altLang="en-US" dirty="0"/>
              <a:t>所</a:t>
            </a:r>
            <a:r>
              <a:rPr lang="zh-CN" altLang="en-US" dirty="0" smtClean="0"/>
              <a:t>具有的属性：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short for relationship</a:t>
            </a:r>
            <a:r>
              <a:rPr lang="zh-CN" altLang="en-US" dirty="0" smtClean="0"/>
              <a:t>，规定</a:t>
            </a:r>
            <a:r>
              <a:rPr lang="zh-CN" altLang="en-US" dirty="0"/>
              <a:t>当前文档与被链接文档之间的关系</a:t>
            </a:r>
            <a:r>
              <a:rPr lang="zh-CN" altLang="en-US" dirty="0" smtClean="0"/>
              <a:t>。（常用）</a:t>
            </a:r>
            <a:endParaRPr lang="en-US" altLang="zh-CN" dirty="0" smtClean="0"/>
          </a:p>
          <a:p>
            <a:pPr lvl="1"/>
            <a:r>
              <a:rPr lang="en-US" altLang="zh-CN" dirty="0" err="1"/>
              <a:t>h</a:t>
            </a:r>
            <a:r>
              <a:rPr lang="en-US" altLang="zh-CN" dirty="0" err="1" smtClean="0"/>
              <a:t>ref</a:t>
            </a:r>
            <a:r>
              <a:rPr lang="en-US" altLang="zh-CN" dirty="0" smtClean="0"/>
              <a:t>: </a:t>
            </a:r>
            <a:r>
              <a:rPr lang="zh-CN" altLang="en-US" dirty="0" smtClean="0"/>
              <a:t>规定被链接文档的位置（常用）</a:t>
            </a:r>
            <a:endParaRPr lang="en-US" altLang="zh-CN" dirty="0" smtClean="0"/>
          </a:p>
          <a:p>
            <a:pPr lvl="1"/>
            <a:r>
              <a:rPr lang="en-US" altLang="zh-CN" dirty="0"/>
              <a:t>m</a:t>
            </a:r>
            <a:r>
              <a:rPr lang="en-US" altLang="zh-CN" dirty="0" smtClean="0"/>
              <a:t>edia: </a:t>
            </a:r>
            <a:r>
              <a:rPr lang="zh-CN" altLang="en-US" dirty="0" smtClean="0"/>
              <a:t>规定被链接文档的将被显示在什么设备上</a:t>
            </a:r>
            <a:endParaRPr lang="en-US" altLang="zh-CN" dirty="0" smtClean="0"/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izes: </a:t>
            </a:r>
            <a:r>
              <a:rPr lang="zh-CN" altLang="en-US" dirty="0" smtClean="0"/>
              <a:t>规定</a:t>
            </a:r>
            <a:r>
              <a:rPr lang="zh-CN" altLang="en-US" dirty="0"/>
              <a:t>被链接资源的尺寸。仅适用于 </a:t>
            </a:r>
            <a:r>
              <a:rPr lang="en-US" altLang="zh-CN" dirty="0" err="1"/>
              <a:t>rel</a:t>
            </a:r>
            <a:r>
              <a:rPr lang="en-US" altLang="zh-CN" dirty="0"/>
              <a:t>="</a:t>
            </a:r>
            <a:r>
              <a:rPr lang="en-US" altLang="zh-CN" dirty="0" smtClean="0"/>
              <a:t>icon“</a:t>
            </a:r>
          </a:p>
          <a:p>
            <a:pPr marL="457200" lvl="1" indent="0">
              <a:buNone/>
            </a:pPr>
            <a:endParaRPr lang="en-US" altLang="zh-CN" dirty="0"/>
          </a:p>
          <a:p>
            <a:pPr indent="-285750"/>
            <a:r>
              <a:rPr lang="en-US" altLang="zh-CN" dirty="0" smtClean="0"/>
              <a:t>Example:</a:t>
            </a:r>
          </a:p>
          <a:p>
            <a:pPr lvl="1"/>
            <a:r>
              <a:rPr lang="en-US" altLang="zh-CN" dirty="0" smtClean="0"/>
              <a:t>&lt;link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=“style.css” </a:t>
            </a:r>
            <a:r>
              <a:rPr lang="en-US" altLang="zh-CN" dirty="0" err="1" smtClean="0"/>
              <a:t>rel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stylesheet</a:t>
            </a:r>
            <a:r>
              <a:rPr lang="en-US" altLang="zh-CN" dirty="0" smtClean="0"/>
              <a:t>”&gt;</a:t>
            </a:r>
          </a:p>
          <a:p>
            <a:pPr lvl="1"/>
            <a:r>
              <a:rPr lang="zh-CN" altLang="en-US" dirty="0" smtClean="0"/>
              <a:t>引用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1894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&lt;script&gt;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&lt;script&gt; </a:t>
            </a:r>
            <a:r>
              <a:rPr lang="zh-CN" altLang="en-US" dirty="0"/>
              <a:t>标签用于定义客户端脚本，比如 </a:t>
            </a:r>
            <a:r>
              <a:rPr lang="en-US" altLang="zh-CN" dirty="0"/>
              <a:t>JavaScript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script </a:t>
            </a:r>
            <a:r>
              <a:rPr lang="zh-CN" altLang="en-US" dirty="0"/>
              <a:t>元素既可以包含脚本语句，也可以通过 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zh-CN" altLang="en-US" dirty="0"/>
              <a:t>属性指向外部脚本文件。</a:t>
            </a:r>
          </a:p>
          <a:p>
            <a:r>
              <a:rPr lang="en-US" altLang="zh-CN" dirty="0" smtClean="0"/>
              <a:t>JavaScript </a:t>
            </a:r>
            <a:r>
              <a:rPr lang="zh-CN" altLang="en-US" dirty="0"/>
              <a:t>的常见</a:t>
            </a:r>
            <a:r>
              <a:rPr lang="zh-CN" altLang="en-US" dirty="0" smtClean="0"/>
              <a:t>应用</a:t>
            </a:r>
            <a:r>
              <a:rPr lang="zh-CN" altLang="en-US" dirty="0"/>
              <a:t>是</a:t>
            </a:r>
            <a:r>
              <a:rPr lang="zh-CN" altLang="en-US" dirty="0" smtClean="0"/>
              <a:t>图像</a:t>
            </a:r>
            <a:r>
              <a:rPr lang="zh-CN" altLang="en-US" dirty="0"/>
              <a:t>操作、表单验证以及动态内容更新。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属性不是必须的，如果要用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，则其值为 </a:t>
            </a:r>
            <a:r>
              <a:rPr lang="en-US" altLang="zh-CN" dirty="0" smtClean="0"/>
              <a:t>text-</a:t>
            </a:r>
            <a:r>
              <a:rPr lang="en-US" altLang="zh-CN" dirty="0" err="1" smtClean="0"/>
              <a:t>javascript</a:t>
            </a:r>
            <a:endParaRPr lang="en-US" altLang="zh-CN" dirty="0" smtClean="0"/>
          </a:p>
          <a:p>
            <a:r>
              <a:rPr lang="en-US" altLang="zh-CN" dirty="0" err="1" smtClean="0"/>
              <a:t>src</a:t>
            </a:r>
            <a:r>
              <a:rPr lang="zh-CN" altLang="en-US" dirty="0" smtClean="0"/>
              <a:t>属性规定</a:t>
            </a:r>
            <a:r>
              <a:rPr lang="zh-CN" altLang="en-US" dirty="0"/>
              <a:t>外部脚本文件的 </a:t>
            </a:r>
            <a:r>
              <a:rPr lang="en-US" altLang="zh-CN" dirty="0" smtClean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19969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nice editor is a good start.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Visual Studio Code (Strongly recommended, free &amp; easy to use)</a:t>
            </a:r>
          </a:p>
          <a:p>
            <a:r>
              <a:rPr lang="en-US" altLang="zh-CN" dirty="0" smtClean="0"/>
              <a:t>Notepad++ </a:t>
            </a:r>
          </a:p>
          <a:p>
            <a:r>
              <a:rPr lang="en-US" altLang="zh-CN" dirty="0" err="1"/>
              <a:t>Jetbrain</a:t>
            </a:r>
            <a:r>
              <a:rPr lang="en-US" altLang="zh-CN" dirty="0"/>
              <a:t> </a:t>
            </a:r>
            <a:r>
              <a:rPr lang="en-US" altLang="zh-CN" dirty="0" err="1" smtClean="0"/>
              <a:t>Webstorm</a:t>
            </a:r>
            <a:r>
              <a:rPr lang="en-US" altLang="zh-CN" dirty="0" smtClean="0"/>
              <a:t> (Nice </a:t>
            </a:r>
            <a:r>
              <a:rPr lang="en-US" altLang="zh-CN" dirty="0"/>
              <a:t>editor despite high prices)</a:t>
            </a:r>
          </a:p>
          <a:p>
            <a:r>
              <a:rPr lang="en-US" altLang="zh-CN" dirty="0" smtClean="0"/>
              <a:t>Atom (Developed by 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Sublime Text 3 (Not recommended)</a:t>
            </a:r>
          </a:p>
          <a:p>
            <a:r>
              <a:rPr lang="en-US" altLang="zh-CN" dirty="0" smtClean="0"/>
              <a:t>Create a new txt file, open it and code. (</a:t>
            </a:r>
            <a:r>
              <a:rPr lang="en-US" altLang="zh-CN" strike="sngStrike" dirty="0" smtClean="0"/>
              <a:t>The strongest editor</a:t>
            </a:r>
            <a:r>
              <a:rPr lang="en-US" altLang="zh-CN" dirty="0" smtClean="0"/>
              <a:t>.)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971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&lt;p&gt; </a:t>
            </a:r>
            <a:r>
              <a:rPr lang="zh-CN" altLang="en-US" dirty="0" smtClean="0"/>
              <a:t>＆</a:t>
            </a:r>
            <a:r>
              <a:rPr lang="en-US" altLang="zh-CN" dirty="0" smtClean="0"/>
              <a:t> &lt;h&gt;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&lt;p&gt;</a:t>
            </a:r>
            <a:r>
              <a:rPr lang="zh-CN" altLang="en-US" dirty="0" smtClean="0"/>
              <a:t>标签定义段落，</a:t>
            </a:r>
            <a:r>
              <a:rPr lang="en-US" altLang="zh-CN" dirty="0" smtClean="0"/>
              <a:t>p </a:t>
            </a:r>
            <a:r>
              <a:rPr lang="zh-CN" altLang="en-US" dirty="0"/>
              <a:t>元素会自动在其前后创建一些空白。浏览器会自动添加这些空间，您也可以在样式表中</a:t>
            </a:r>
            <a:r>
              <a:rPr lang="zh-CN" altLang="en-US" dirty="0" smtClean="0"/>
              <a:t>规定。</a:t>
            </a:r>
            <a:endParaRPr lang="en-US" altLang="zh-CN" dirty="0" smtClean="0"/>
          </a:p>
          <a:p>
            <a:r>
              <a:rPr lang="en-US" altLang="zh-CN" dirty="0"/>
              <a:t>&lt;h1&gt; - &lt;h6&gt; </a:t>
            </a:r>
            <a:r>
              <a:rPr lang="zh-CN" altLang="en-US" dirty="0"/>
              <a:t>标签可定义标题。</a:t>
            </a:r>
            <a:r>
              <a:rPr lang="en-US" altLang="zh-CN" dirty="0"/>
              <a:t>&lt;h1&gt; </a:t>
            </a:r>
            <a:r>
              <a:rPr lang="zh-CN" altLang="en-US" dirty="0"/>
              <a:t>定义最大的标题。</a:t>
            </a:r>
            <a:r>
              <a:rPr lang="en-US" altLang="zh-CN" dirty="0"/>
              <a:t>&lt;h6&gt; </a:t>
            </a:r>
            <a:r>
              <a:rPr lang="zh-CN" altLang="en-US" dirty="0"/>
              <a:t>定义最小的标题。</a:t>
            </a:r>
          </a:p>
          <a:p>
            <a:pPr lvl="1"/>
            <a:r>
              <a:rPr lang="zh-CN" altLang="en-US" dirty="0"/>
              <a:t>由于 </a:t>
            </a:r>
            <a:r>
              <a:rPr lang="en-US" altLang="zh-CN" dirty="0"/>
              <a:t>h </a:t>
            </a:r>
            <a:r>
              <a:rPr lang="zh-CN" altLang="en-US" dirty="0"/>
              <a:t>元素拥有确切的语义，因此请您慎重地选择恰当的标签层级来构建文档的结构。因此，请不要利用标题标签来改变同一行中的字体大小。相反，我们应当使用层叠样式表定义来</a:t>
            </a:r>
            <a:r>
              <a:rPr lang="zh-CN" altLang="en-US" dirty="0" smtClean="0"/>
              <a:t>达到</a:t>
            </a:r>
            <a:r>
              <a:rPr lang="zh-CN" altLang="en-US" dirty="0"/>
              <a:t>想要</a:t>
            </a:r>
            <a:r>
              <a:rPr lang="zh-CN" altLang="en-US" dirty="0" smtClean="0"/>
              <a:t>的</a:t>
            </a:r>
            <a:r>
              <a:rPr lang="zh-CN" altLang="en-US" dirty="0"/>
              <a:t>显示效果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The “align” attribute has been out of date. So you’re NOT recommended to use it.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33277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&lt;a&gt;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&lt;a&gt;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anchor</a:t>
            </a:r>
          </a:p>
          <a:p>
            <a:pPr lvl="1"/>
            <a:r>
              <a:rPr lang="en-US" altLang="zh-CN" dirty="0"/>
              <a:t>&lt;a&gt; </a:t>
            </a:r>
            <a:r>
              <a:rPr lang="zh-CN" altLang="en-US" dirty="0"/>
              <a:t>标签定义超链接，用于从一张页面链接到另一张页面。</a:t>
            </a:r>
          </a:p>
          <a:p>
            <a:pPr lvl="1"/>
            <a:r>
              <a:rPr lang="en-US" altLang="zh-CN" dirty="0"/>
              <a:t>&lt;a&gt; </a:t>
            </a:r>
            <a:r>
              <a:rPr lang="zh-CN" altLang="en-US" dirty="0"/>
              <a:t>元素最重要的属性是 </a:t>
            </a:r>
            <a:r>
              <a:rPr lang="en-US" altLang="zh-CN" dirty="0" err="1"/>
              <a:t>href</a:t>
            </a:r>
            <a:r>
              <a:rPr lang="en-US" altLang="zh-CN" dirty="0"/>
              <a:t> </a:t>
            </a:r>
            <a:r>
              <a:rPr lang="zh-CN" altLang="en-US" dirty="0"/>
              <a:t>属性，它指示链接的目标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提示：</a:t>
            </a:r>
            <a:endParaRPr lang="zh-CN" altLang="en-US" dirty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不使用 </a:t>
            </a:r>
            <a:r>
              <a:rPr lang="en-US" altLang="zh-CN" dirty="0" err="1"/>
              <a:t>href</a:t>
            </a:r>
            <a:r>
              <a:rPr lang="en-US" altLang="zh-CN" dirty="0"/>
              <a:t> </a:t>
            </a:r>
            <a:r>
              <a:rPr lang="zh-CN" altLang="en-US" dirty="0"/>
              <a:t>属性，则不可以使用如下属性：</a:t>
            </a:r>
            <a:r>
              <a:rPr lang="en-US" altLang="zh-CN" dirty="0"/>
              <a:t>download, </a:t>
            </a:r>
            <a:r>
              <a:rPr lang="en-US" altLang="zh-CN" dirty="0" err="1"/>
              <a:t>hreflang</a:t>
            </a:r>
            <a:r>
              <a:rPr lang="en-US" altLang="zh-CN" dirty="0"/>
              <a:t>, media, </a:t>
            </a:r>
            <a:r>
              <a:rPr lang="en-US" altLang="zh-CN" dirty="0" err="1"/>
              <a:t>rel</a:t>
            </a:r>
            <a:r>
              <a:rPr lang="en-US" altLang="zh-CN" dirty="0"/>
              <a:t>, target </a:t>
            </a:r>
            <a:r>
              <a:rPr lang="zh-CN" altLang="en-US" dirty="0"/>
              <a:t>以及 </a:t>
            </a:r>
            <a:r>
              <a:rPr lang="en-US" altLang="zh-CN" dirty="0"/>
              <a:t>type </a:t>
            </a:r>
            <a:r>
              <a:rPr lang="zh-CN" altLang="en-US" dirty="0"/>
              <a:t>属性。</a:t>
            </a:r>
          </a:p>
          <a:p>
            <a:pPr lvl="1"/>
            <a:r>
              <a:rPr lang="zh-CN" altLang="en-US" dirty="0" smtClean="0"/>
              <a:t>被</a:t>
            </a:r>
            <a:r>
              <a:rPr lang="zh-CN" altLang="en-US" dirty="0"/>
              <a:t>链接页面通常显示在当前浏览器窗口中，除非您规定了另一个目标（</a:t>
            </a:r>
            <a:r>
              <a:rPr lang="en-US" altLang="zh-CN" dirty="0"/>
              <a:t>target </a:t>
            </a:r>
            <a:r>
              <a:rPr lang="zh-CN" altLang="en-US" dirty="0"/>
              <a:t>属性）。</a:t>
            </a:r>
          </a:p>
          <a:p>
            <a:pPr lvl="1"/>
            <a:r>
              <a:rPr lang="zh-CN" altLang="en-US" dirty="0" smtClean="0"/>
              <a:t>请</a:t>
            </a:r>
            <a:r>
              <a:rPr lang="zh-CN" altLang="en-US" dirty="0"/>
              <a:t>使用 </a:t>
            </a:r>
            <a:r>
              <a:rPr lang="en-US" altLang="zh-CN" dirty="0"/>
              <a:t>CSS </a:t>
            </a:r>
            <a:r>
              <a:rPr lang="zh-CN" altLang="en-US" dirty="0"/>
              <a:t>来设置链接的样式。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0083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&lt;div&gt;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</a:t>
            </a:r>
            <a:r>
              <a:rPr lang="en-US" altLang="zh-CN" dirty="0"/>
              <a:t>div&gt; </a:t>
            </a:r>
            <a:r>
              <a:rPr lang="zh-CN" altLang="en-US" dirty="0"/>
              <a:t>可定义文档中的分区或节（</a:t>
            </a:r>
            <a:r>
              <a:rPr lang="en-US" altLang="zh-CN" dirty="0"/>
              <a:t>division/section</a:t>
            </a:r>
            <a:r>
              <a:rPr lang="zh-CN" altLang="en-US" dirty="0"/>
              <a:t>）。</a:t>
            </a:r>
          </a:p>
          <a:p>
            <a:r>
              <a:rPr lang="en-US" altLang="zh-CN" dirty="0"/>
              <a:t>&lt;div&gt; </a:t>
            </a:r>
            <a:r>
              <a:rPr lang="zh-CN" altLang="en-US" dirty="0"/>
              <a:t>标签可以把文档分割为独立的、不同的部分。它可以用作严格的组织工具，并且不使用任何格式与其关联。</a:t>
            </a:r>
          </a:p>
          <a:p>
            <a:pPr lvl="1"/>
            <a:r>
              <a:rPr lang="zh-CN" altLang="en-US" dirty="0"/>
              <a:t>如果用 </a:t>
            </a:r>
            <a:r>
              <a:rPr lang="en-US" altLang="zh-CN" dirty="0"/>
              <a:t>id </a:t>
            </a:r>
            <a:r>
              <a:rPr lang="zh-CN" altLang="en-US" dirty="0"/>
              <a:t>或 </a:t>
            </a:r>
            <a:r>
              <a:rPr lang="en-US" altLang="zh-CN" dirty="0"/>
              <a:t>class </a:t>
            </a:r>
            <a:r>
              <a:rPr lang="zh-CN" altLang="en-US" dirty="0"/>
              <a:t>来标记 </a:t>
            </a:r>
            <a:r>
              <a:rPr lang="en-US" altLang="zh-CN" dirty="0"/>
              <a:t>&lt;div&gt;</a:t>
            </a:r>
            <a:r>
              <a:rPr lang="zh-CN" altLang="en-US" dirty="0"/>
              <a:t>，那么该标签的作用会变得更加有效。</a:t>
            </a:r>
          </a:p>
          <a:p>
            <a:r>
              <a:rPr lang="en-US" altLang="zh-CN" dirty="0"/>
              <a:t>&lt;div&gt; </a:t>
            </a:r>
            <a:r>
              <a:rPr lang="zh-CN" altLang="en-US" dirty="0"/>
              <a:t>是一个块级元素。这意味着它的内容自动地开始一个新行。实际上，换行是 </a:t>
            </a:r>
            <a:r>
              <a:rPr lang="en-US" altLang="zh-CN" dirty="0"/>
              <a:t>&lt;div&gt; </a:t>
            </a:r>
            <a:r>
              <a:rPr lang="zh-CN" altLang="en-US" dirty="0"/>
              <a:t>固有的唯一格式表现。可以通过 </a:t>
            </a:r>
            <a:r>
              <a:rPr lang="en-US" altLang="zh-CN" dirty="0"/>
              <a:t>&lt;div&gt; </a:t>
            </a:r>
            <a:r>
              <a:rPr lang="zh-CN" altLang="en-US" dirty="0"/>
              <a:t>的 </a:t>
            </a:r>
            <a:r>
              <a:rPr lang="en-US" altLang="zh-CN" dirty="0"/>
              <a:t>class </a:t>
            </a:r>
            <a:r>
              <a:rPr lang="zh-CN" altLang="en-US" dirty="0"/>
              <a:t>或 </a:t>
            </a:r>
            <a:r>
              <a:rPr lang="en-US" altLang="zh-CN" dirty="0"/>
              <a:t>id </a:t>
            </a:r>
            <a:r>
              <a:rPr lang="zh-CN" altLang="en-US" dirty="0"/>
              <a:t>应用额外的样式。</a:t>
            </a:r>
          </a:p>
          <a:p>
            <a:pPr lvl="1"/>
            <a:r>
              <a:rPr lang="zh-CN" altLang="en-US" dirty="0"/>
              <a:t>不必为每一个 </a:t>
            </a:r>
            <a:r>
              <a:rPr lang="en-US" altLang="zh-CN" dirty="0"/>
              <a:t>&lt;div&gt; </a:t>
            </a:r>
            <a:r>
              <a:rPr lang="zh-CN" altLang="en-US" dirty="0"/>
              <a:t>都加上类或 </a:t>
            </a:r>
            <a:r>
              <a:rPr lang="en-US" altLang="zh-CN" dirty="0"/>
              <a:t>id</a:t>
            </a:r>
            <a:r>
              <a:rPr lang="zh-CN" altLang="en-US" dirty="0"/>
              <a:t>，虽然这样做也有一定的好处。</a:t>
            </a:r>
          </a:p>
          <a:p>
            <a:pPr lvl="1"/>
            <a:r>
              <a:rPr lang="zh-CN" altLang="en-US" dirty="0"/>
              <a:t>可以对同一个 </a:t>
            </a:r>
            <a:r>
              <a:rPr lang="en-US" altLang="zh-CN" dirty="0"/>
              <a:t>&lt;div&gt; </a:t>
            </a:r>
            <a:r>
              <a:rPr lang="zh-CN" altLang="en-US" dirty="0"/>
              <a:t>元素应用 </a:t>
            </a:r>
            <a:r>
              <a:rPr lang="en-US" altLang="zh-CN" dirty="0"/>
              <a:t>class </a:t>
            </a:r>
            <a:r>
              <a:rPr lang="zh-CN" altLang="en-US" dirty="0"/>
              <a:t>或 </a:t>
            </a:r>
            <a:r>
              <a:rPr lang="en-US" altLang="zh-CN" dirty="0"/>
              <a:t>id </a:t>
            </a:r>
            <a:r>
              <a:rPr lang="zh-CN" altLang="en-US" dirty="0"/>
              <a:t>属性，但是更常见的情况是只应用其中一种。这两者的主要差异是，</a:t>
            </a:r>
            <a:r>
              <a:rPr lang="en-US" altLang="zh-CN" dirty="0"/>
              <a:t>class </a:t>
            </a:r>
            <a:r>
              <a:rPr lang="zh-CN" altLang="en-US" dirty="0"/>
              <a:t>用于元素组（类似的元素，或者可以理解为某一类元素），而 </a:t>
            </a:r>
            <a:r>
              <a:rPr lang="en-US" altLang="zh-CN" dirty="0"/>
              <a:t>id </a:t>
            </a:r>
            <a:r>
              <a:rPr lang="zh-CN" altLang="en-US" dirty="0"/>
              <a:t>用于标识单独的唯一的元素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283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&lt;input&gt;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&lt;input&gt; </a:t>
            </a:r>
            <a:r>
              <a:rPr lang="zh-CN" altLang="en-US" dirty="0"/>
              <a:t>标签用于搜集用户信息。</a:t>
            </a:r>
          </a:p>
          <a:p>
            <a:r>
              <a:rPr lang="zh-CN" altLang="en-US" dirty="0"/>
              <a:t>根据不同的 </a:t>
            </a:r>
            <a:r>
              <a:rPr lang="en-US" altLang="zh-CN" dirty="0"/>
              <a:t>type </a:t>
            </a:r>
            <a:r>
              <a:rPr lang="zh-CN" altLang="en-US" dirty="0"/>
              <a:t>属性值，输入字段拥有很多种形式。输入字段可以是文本字段、复选框、掩码后的文本控件、单选按钮、按钮等等。</a:t>
            </a:r>
          </a:p>
          <a:p>
            <a:r>
              <a:rPr lang="en-US" altLang="zh-CN" dirty="0" smtClean="0"/>
              <a:t>Examples:</a:t>
            </a:r>
          </a:p>
          <a:p>
            <a:pPr lvl="1"/>
            <a:r>
              <a:rPr lang="en-US" altLang="zh-CN" dirty="0" smtClean="0"/>
              <a:t>&lt;input type=“text”&gt;  </a:t>
            </a:r>
            <a:r>
              <a:rPr lang="zh-CN" altLang="en-US" dirty="0" smtClean="0"/>
              <a:t>定义了一个文本输入框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&lt;input type=“submit”&gt; </a:t>
            </a:r>
            <a:r>
              <a:rPr lang="zh-CN" altLang="en-US" dirty="0" smtClean="0"/>
              <a:t>定义了一个提交按钮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&lt;input type=“file”&gt; </a:t>
            </a:r>
            <a:r>
              <a:rPr lang="zh-CN" altLang="en-US" dirty="0" smtClean="0"/>
              <a:t>定义了一个文件选取按钮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&lt;input type=“password”&gt; </a:t>
            </a:r>
            <a:r>
              <a:rPr lang="zh-CN" altLang="en-US" dirty="0" smtClean="0"/>
              <a:t>定义了一个密码输入框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&lt;input type=“radio”&gt; </a:t>
            </a:r>
            <a:r>
              <a:rPr lang="zh-CN" altLang="en-US" dirty="0" smtClean="0"/>
              <a:t>定义了一个单选按钮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300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&lt;label&gt;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&lt;label&gt; </a:t>
            </a:r>
            <a:r>
              <a:rPr lang="zh-CN" altLang="en-US" dirty="0"/>
              <a:t>标签为 </a:t>
            </a:r>
            <a:r>
              <a:rPr lang="en-US" altLang="zh-CN" dirty="0"/>
              <a:t>input </a:t>
            </a:r>
            <a:r>
              <a:rPr lang="zh-CN" altLang="en-US" dirty="0" smtClean="0"/>
              <a:t>以及 </a:t>
            </a:r>
            <a:r>
              <a:rPr lang="en-US" altLang="zh-CN" dirty="0" err="1" smtClean="0"/>
              <a:t>textarea</a:t>
            </a:r>
            <a:r>
              <a:rPr lang="en-US" altLang="zh-CN" dirty="0" smtClean="0"/>
              <a:t> </a:t>
            </a:r>
            <a:r>
              <a:rPr lang="zh-CN" altLang="en-US" dirty="0" smtClean="0"/>
              <a:t>元素</a:t>
            </a:r>
            <a:r>
              <a:rPr lang="zh-CN" altLang="en-US" dirty="0"/>
              <a:t>定义标注（标记）。</a:t>
            </a:r>
          </a:p>
          <a:p>
            <a:pPr lvl="1"/>
            <a:r>
              <a:rPr lang="en-US" altLang="zh-CN" dirty="0"/>
              <a:t>label </a:t>
            </a:r>
            <a:r>
              <a:rPr lang="zh-CN" altLang="en-US" dirty="0"/>
              <a:t>元素不会向用户呈现任何特殊效果。不过，它为鼠标用户改进了可用性。如果您在 </a:t>
            </a:r>
            <a:r>
              <a:rPr lang="en-US" altLang="zh-CN" dirty="0"/>
              <a:t>label </a:t>
            </a:r>
            <a:r>
              <a:rPr lang="zh-CN" altLang="en-US" dirty="0"/>
              <a:t>元素内点击文本，就会触发此控件。就是说，当用户选择该标签时，浏览器就会自动将焦点转到和标签相关的表单控件上。</a:t>
            </a:r>
          </a:p>
          <a:p>
            <a:r>
              <a:rPr lang="en-US" altLang="zh-CN" dirty="0" smtClean="0"/>
              <a:t>Instead of:</a:t>
            </a:r>
          </a:p>
          <a:p>
            <a:pPr lvl="1"/>
            <a:r>
              <a:rPr lang="en-US" altLang="zh-CN" dirty="0" smtClean="0"/>
              <a:t>&lt;input type=“text” placeholder=“anything here”&gt;</a:t>
            </a:r>
          </a:p>
          <a:p>
            <a:r>
              <a:rPr lang="en-US" altLang="zh-CN" dirty="0" smtClean="0"/>
              <a:t>You’d better use:</a:t>
            </a:r>
          </a:p>
          <a:p>
            <a:pPr lvl="1"/>
            <a:r>
              <a:rPr lang="en-US" altLang="zh-CN" dirty="0" smtClean="0"/>
              <a:t>&lt;label </a:t>
            </a:r>
            <a:r>
              <a:rPr lang="en-US" altLang="zh-CN" b="1" dirty="0" smtClean="0"/>
              <a:t>for=“text-input” </a:t>
            </a:r>
            <a:r>
              <a:rPr lang="en-US" altLang="zh-CN" dirty="0" smtClean="0"/>
              <a:t>&gt;&lt;</a:t>
            </a:r>
            <a:r>
              <a:rPr lang="en-US" altLang="zh-CN" b="1" dirty="0" smtClean="0"/>
              <a:t>/</a:t>
            </a:r>
            <a:r>
              <a:rPr lang="en-US" altLang="zh-CN" dirty="0" smtClean="0"/>
              <a:t>label&gt;</a:t>
            </a:r>
          </a:p>
          <a:p>
            <a:pPr lvl="1"/>
            <a:r>
              <a:rPr lang="en-US" altLang="zh-CN" dirty="0" smtClean="0"/>
              <a:t>&lt;input type=“text” </a:t>
            </a:r>
            <a:r>
              <a:rPr lang="en-US" altLang="zh-CN" b="1" dirty="0" smtClean="0"/>
              <a:t>id=“text-input” </a:t>
            </a:r>
            <a:r>
              <a:rPr lang="en-US" altLang="zh-CN" dirty="0" smtClean="0"/>
              <a:t>placeholder=“anything here”&gt;</a:t>
            </a:r>
          </a:p>
          <a:p>
            <a:r>
              <a:rPr lang="en-US" altLang="zh-CN" dirty="0" smtClean="0"/>
              <a:t>The “for” attribute of &lt;label&gt; tag should be the same as “id” attribute of the following &lt;input&gt; tag. 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8275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&lt;label&gt;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"for" </a:t>
            </a:r>
            <a:r>
              <a:rPr lang="zh-CN" altLang="en-US" dirty="0"/>
              <a:t>属性可把 </a:t>
            </a:r>
            <a:r>
              <a:rPr lang="en-US" altLang="zh-CN" dirty="0"/>
              <a:t>label </a:t>
            </a:r>
            <a:r>
              <a:rPr lang="zh-CN" altLang="en-US" dirty="0"/>
              <a:t>绑定到另外一个元素。请把 </a:t>
            </a:r>
            <a:r>
              <a:rPr lang="en-US" altLang="zh-CN" dirty="0"/>
              <a:t>"for" </a:t>
            </a:r>
            <a:r>
              <a:rPr lang="zh-CN" altLang="en-US" dirty="0"/>
              <a:t>属性的值设置为相关元素的 </a:t>
            </a:r>
            <a:r>
              <a:rPr lang="en-US" altLang="zh-CN" dirty="0"/>
              <a:t>id </a:t>
            </a:r>
            <a:r>
              <a:rPr lang="zh-CN" altLang="en-US" dirty="0"/>
              <a:t>属性的值。</a:t>
            </a:r>
            <a:endParaRPr lang="en-US" altLang="zh-CN" dirty="0" smtClean="0"/>
          </a:p>
          <a:p>
            <a:r>
              <a:rPr lang="zh-CN" altLang="en-US" dirty="0" smtClean="0"/>
              <a:t>下面是一些需要用到 </a:t>
            </a:r>
            <a:r>
              <a:rPr lang="en-US" altLang="zh-CN" dirty="0" smtClean="0"/>
              <a:t>&lt;label&gt;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&lt;input&gt;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type:</a:t>
            </a:r>
          </a:p>
          <a:p>
            <a:pPr lvl="1"/>
            <a:r>
              <a:rPr lang="en-US" altLang="zh-CN" dirty="0"/>
              <a:t>t</a:t>
            </a:r>
            <a:r>
              <a:rPr lang="en-US" altLang="zh-CN" dirty="0" smtClean="0"/>
              <a:t>ext, password, radio, email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一般来说，涉及到文本输入的都需要加</a:t>
            </a:r>
            <a:r>
              <a:rPr lang="en-US" altLang="zh-CN" dirty="0" smtClean="0"/>
              <a:t>&lt;label&gt;</a:t>
            </a:r>
          </a:p>
          <a:p>
            <a:r>
              <a:rPr lang="en-US" altLang="zh-CN" dirty="0"/>
              <a:t>s</a:t>
            </a:r>
            <a:r>
              <a:rPr lang="en-US" altLang="zh-CN" dirty="0" smtClean="0"/>
              <a:t>ubmit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button </a:t>
            </a:r>
            <a:r>
              <a:rPr lang="zh-CN" altLang="en-US" dirty="0" smtClean="0"/>
              <a:t>不需要用到</a:t>
            </a:r>
            <a:r>
              <a:rPr lang="en-US" altLang="zh-CN" dirty="0" smtClean="0"/>
              <a:t>&lt;label&gt;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861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&lt;form&gt;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&lt;form&gt; </a:t>
            </a:r>
            <a:r>
              <a:rPr lang="zh-CN" altLang="en-US" dirty="0"/>
              <a:t>标签用于为用户输入创建 </a:t>
            </a:r>
            <a:r>
              <a:rPr lang="en-US" altLang="zh-CN" dirty="0"/>
              <a:t>HTML </a:t>
            </a:r>
            <a:r>
              <a:rPr lang="zh-CN" altLang="en-US" dirty="0"/>
              <a:t>表单。</a:t>
            </a:r>
          </a:p>
          <a:p>
            <a:r>
              <a:rPr lang="zh-CN" altLang="en-US" dirty="0"/>
              <a:t>表单能够包含 </a:t>
            </a:r>
            <a:r>
              <a:rPr lang="en-US" altLang="zh-CN" dirty="0"/>
              <a:t>input </a:t>
            </a:r>
            <a:r>
              <a:rPr lang="zh-CN" altLang="en-US" dirty="0"/>
              <a:t>元素，比如文本字段、复选框、单选框、提交按钮等等。</a:t>
            </a:r>
          </a:p>
          <a:p>
            <a:r>
              <a:rPr lang="zh-CN" altLang="en-US" dirty="0"/>
              <a:t>表单还可以包含 </a:t>
            </a:r>
            <a:r>
              <a:rPr lang="en-US" altLang="zh-CN" dirty="0"/>
              <a:t>menus</a:t>
            </a:r>
            <a:r>
              <a:rPr lang="zh-CN" altLang="en-US" dirty="0"/>
              <a:t>、</a:t>
            </a:r>
            <a:r>
              <a:rPr lang="en-US" altLang="zh-CN" dirty="0" err="1"/>
              <a:t>textarea</a:t>
            </a:r>
            <a:r>
              <a:rPr lang="zh-CN" altLang="en-US" dirty="0"/>
              <a:t>、</a:t>
            </a:r>
            <a:r>
              <a:rPr lang="en-US" altLang="zh-CN" dirty="0" err="1"/>
              <a:t>fieldset</a:t>
            </a:r>
            <a:r>
              <a:rPr lang="zh-CN" altLang="en-US" dirty="0"/>
              <a:t>、</a:t>
            </a:r>
            <a:r>
              <a:rPr lang="en-US" altLang="zh-CN" dirty="0"/>
              <a:t>legend </a:t>
            </a:r>
            <a:r>
              <a:rPr lang="zh-CN" altLang="en-US" dirty="0"/>
              <a:t>和 </a:t>
            </a:r>
            <a:r>
              <a:rPr lang="en-US" altLang="zh-CN" dirty="0"/>
              <a:t>label </a:t>
            </a:r>
            <a:r>
              <a:rPr lang="zh-CN" altLang="en-US" dirty="0"/>
              <a:t>元素。</a:t>
            </a:r>
          </a:p>
          <a:p>
            <a:r>
              <a:rPr lang="zh-CN" altLang="en-US" dirty="0"/>
              <a:t>表单用于向服务器传输数据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Frequently Used Attributes: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ction: </a:t>
            </a:r>
            <a:r>
              <a:rPr lang="zh-CN" altLang="en-US" dirty="0" smtClean="0"/>
              <a:t>规定</a:t>
            </a:r>
            <a:r>
              <a:rPr lang="zh-CN" altLang="en-US" dirty="0"/>
              <a:t>当提交表单时向何处发送表单数据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m</a:t>
            </a:r>
            <a:r>
              <a:rPr lang="en-US" altLang="zh-CN" dirty="0" smtClean="0"/>
              <a:t>ethod: </a:t>
            </a:r>
            <a:r>
              <a:rPr lang="zh-CN" altLang="en-US" dirty="0" smtClean="0"/>
              <a:t>规定</a:t>
            </a:r>
            <a:r>
              <a:rPr lang="zh-CN" altLang="en-US" dirty="0"/>
              <a:t>用于发送 </a:t>
            </a:r>
            <a:r>
              <a:rPr lang="en-US" altLang="zh-CN" dirty="0"/>
              <a:t>form-data </a:t>
            </a:r>
            <a:r>
              <a:rPr lang="zh-CN" altLang="en-US" dirty="0"/>
              <a:t>的 </a:t>
            </a:r>
            <a:r>
              <a:rPr lang="en-US" altLang="zh-CN" dirty="0"/>
              <a:t>HTTP </a:t>
            </a:r>
            <a:r>
              <a:rPr lang="zh-CN" altLang="en-US" dirty="0"/>
              <a:t>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4623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&lt;form&gt;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&lt;form&gt;</a:t>
            </a:r>
            <a:r>
              <a:rPr lang="zh-CN" altLang="en-US" dirty="0" smtClean="0"/>
              <a:t>一般是嵌套的最底层</a:t>
            </a:r>
            <a:endParaRPr lang="en-US" altLang="zh-CN" dirty="0" smtClean="0"/>
          </a:p>
          <a:p>
            <a:r>
              <a:rPr lang="en-US" altLang="zh-CN" dirty="0" smtClean="0"/>
              <a:t>Example:</a:t>
            </a:r>
          </a:p>
          <a:p>
            <a:pPr lvl="1"/>
            <a:r>
              <a:rPr lang="en-US" altLang="zh-CN" dirty="0" smtClean="0"/>
              <a:t>&lt;form action=“</a:t>
            </a:r>
            <a:r>
              <a:rPr lang="en-US" altLang="zh-CN" dirty="0" err="1" smtClean="0"/>
              <a:t>form_action.php</a:t>
            </a:r>
            <a:r>
              <a:rPr lang="en-US" altLang="zh-CN" dirty="0" smtClean="0"/>
              <a:t>” method=“post”&gt;</a:t>
            </a:r>
          </a:p>
          <a:p>
            <a:pPr lvl="2"/>
            <a:r>
              <a:rPr lang="en-US" altLang="zh-CN" dirty="0" smtClean="0"/>
              <a:t>&lt;label for=“first-name”&gt;First name:&lt;/label&gt;</a:t>
            </a:r>
          </a:p>
          <a:p>
            <a:pPr lvl="2"/>
            <a:r>
              <a:rPr lang="en-US" altLang="zh-CN" dirty="0" smtClean="0"/>
              <a:t>&lt;input type=“text” id=“first-name”&gt;</a:t>
            </a:r>
          </a:p>
          <a:p>
            <a:pPr lvl="2"/>
            <a:r>
              <a:rPr lang="en-US" altLang="zh-CN" dirty="0" smtClean="0"/>
              <a:t>&lt;label for=“last-name”&gt;Last name:&lt;/label&gt;</a:t>
            </a:r>
          </a:p>
          <a:p>
            <a:pPr lvl="2"/>
            <a:r>
              <a:rPr lang="en-US" altLang="zh-CN" dirty="0" smtClean="0"/>
              <a:t>&lt;input type=“text” id=“last-name”&gt;</a:t>
            </a:r>
          </a:p>
          <a:p>
            <a:pPr lvl="1"/>
            <a:r>
              <a:rPr lang="en-US" altLang="zh-CN" dirty="0" smtClean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871521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ol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＆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＆</a:t>
            </a:r>
            <a:r>
              <a:rPr lang="en-US" altLang="zh-CN" dirty="0" smtClean="0"/>
              <a:t> &lt;li&gt;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ol</a:t>
            </a:r>
            <a:r>
              <a:rPr lang="en-US" altLang="zh-CN" dirty="0" smtClean="0"/>
              <a:t>&gt;, short for ordered list, defines an ordered list.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&gt;, short for unordered list, defines an unordered list.</a:t>
            </a:r>
          </a:p>
          <a:p>
            <a:r>
              <a:rPr lang="en-US" altLang="zh-CN" dirty="0" smtClean="0"/>
              <a:t>&lt;li&gt;, short for list item, defines an item of an (un)ordered list.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用法与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ol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用法基本相同，不过两者具有的属性不同。</a:t>
            </a:r>
            <a:endParaRPr lang="en-US" altLang="zh-CN" dirty="0" smtClean="0"/>
          </a:p>
          <a:p>
            <a:r>
              <a:rPr lang="en-US" altLang="zh-CN" dirty="0" smtClean="0"/>
              <a:t>To beautify your list, please use CSS.</a:t>
            </a:r>
          </a:p>
          <a:p>
            <a:r>
              <a:rPr lang="en-US" altLang="zh-CN" dirty="0" smtClean="0"/>
              <a:t>Example:</a:t>
            </a:r>
          </a:p>
          <a:p>
            <a:pPr lvl="1"/>
            <a:r>
              <a:rPr lang="it-IT" altLang="zh-CN" dirty="0"/>
              <a:t>&lt;ol&gt;</a:t>
            </a:r>
          </a:p>
          <a:p>
            <a:pPr lvl="2"/>
            <a:r>
              <a:rPr lang="it-IT" altLang="zh-CN" dirty="0" smtClean="0"/>
              <a:t> </a:t>
            </a:r>
            <a:r>
              <a:rPr lang="it-IT" altLang="zh-CN" dirty="0"/>
              <a:t>&lt;li&gt;Coffee&lt;/li&gt;</a:t>
            </a:r>
          </a:p>
          <a:p>
            <a:pPr lvl="2"/>
            <a:r>
              <a:rPr lang="it-IT" altLang="zh-CN" dirty="0" smtClean="0"/>
              <a:t> </a:t>
            </a:r>
            <a:r>
              <a:rPr lang="it-IT" altLang="zh-CN" dirty="0"/>
              <a:t>&lt;li&gt;Tea&lt;/li&gt;</a:t>
            </a:r>
          </a:p>
          <a:p>
            <a:pPr lvl="2"/>
            <a:r>
              <a:rPr lang="it-IT" altLang="zh-CN" dirty="0" smtClean="0"/>
              <a:t> </a:t>
            </a:r>
            <a:r>
              <a:rPr lang="it-IT" altLang="zh-CN" dirty="0"/>
              <a:t>&lt;li&gt;Milk&lt;/li&gt;</a:t>
            </a:r>
          </a:p>
          <a:p>
            <a:pPr lvl="1"/>
            <a:r>
              <a:rPr lang="it-IT" altLang="zh-CN" dirty="0"/>
              <a:t>&lt;/ol&gt;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205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元素定义文档流中的一张图片</a:t>
            </a:r>
            <a:endParaRPr lang="en-US" altLang="zh-CN" dirty="0" smtClean="0"/>
          </a:p>
          <a:p>
            <a:r>
              <a:rPr lang="en-US" altLang="zh-CN" dirty="0" smtClean="0"/>
              <a:t>Attributes:</a:t>
            </a:r>
          </a:p>
          <a:p>
            <a:pPr lvl="1"/>
            <a:r>
              <a:rPr lang="en-US" altLang="zh-CN" dirty="0" err="1" smtClean="0"/>
              <a:t>src</a:t>
            </a:r>
            <a:r>
              <a:rPr lang="en-US" altLang="zh-CN" dirty="0" smtClean="0"/>
              <a:t>: </a:t>
            </a:r>
            <a:r>
              <a:rPr lang="zh-CN" altLang="en-US" dirty="0" smtClean="0"/>
              <a:t>指定图片来源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width: </a:t>
            </a:r>
            <a:r>
              <a:rPr lang="zh-CN" altLang="en-US" dirty="0" smtClean="0"/>
              <a:t>指定图片宽度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height: </a:t>
            </a:r>
            <a:r>
              <a:rPr lang="zh-CN" altLang="en-US" dirty="0" smtClean="0"/>
              <a:t>指定图片长度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731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	Element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056688"/>
            <a:ext cx="8915400" cy="3777622"/>
          </a:xfrm>
        </p:spPr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元素</a:t>
            </a:r>
          </a:p>
          <a:p>
            <a:pPr lvl="1"/>
            <a:r>
              <a:rPr lang="en-US" altLang="zh-CN" dirty="0"/>
              <a:t>HTML </a:t>
            </a:r>
            <a:r>
              <a:rPr lang="zh-CN" altLang="en-US" dirty="0"/>
              <a:t>元素指的是从开始标签（</a:t>
            </a:r>
            <a:r>
              <a:rPr lang="en-US" altLang="zh-CN" dirty="0"/>
              <a:t>start tag</a:t>
            </a:r>
            <a:r>
              <a:rPr lang="zh-CN" altLang="en-US" dirty="0"/>
              <a:t>）到结束标签（</a:t>
            </a:r>
            <a:r>
              <a:rPr lang="en-US" altLang="zh-CN" dirty="0"/>
              <a:t>end tag</a:t>
            </a:r>
            <a:r>
              <a:rPr lang="zh-CN" altLang="en-US" dirty="0"/>
              <a:t>）的所有代码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zh-CN" altLang="en-US" dirty="0" smtClean="0"/>
              <a:t>注释</a:t>
            </a:r>
            <a:r>
              <a:rPr lang="zh-CN" altLang="en-US" dirty="0"/>
              <a:t>：开始标签常被称为开放标签（</a:t>
            </a:r>
            <a:r>
              <a:rPr lang="en-US" altLang="zh-CN" dirty="0"/>
              <a:t>opening tag</a:t>
            </a:r>
            <a:r>
              <a:rPr lang="zh-CN" altLang="en-US" dirty="0"/>
              <a:t>），结束标签常称为闭合标签（</a:t>
            </a:r>
            <a:r>
              <a:rPr lang="en-US" altLang="zh-CN" dirty="0"/>
              <a:t>closing tag</a:t>
            </a:r>
            <a:r>
              <a:rPr lang="zh-CN" altLang="en-US" dirty="0" smtClean="0"/>
              <a:t>）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93003"/>
              </p:ext>
            </p:extLst>
          </p:nvPr>
        </p:nvGraphicFramePr>
        <p:xfrm>
          <a:off x="2698573" y="3760687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开始标签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元素内容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结束标签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&lt;p&gt;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This is a paragraph.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&lt;/p&gt;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&lt;a </a:t>
                      </a:r>
                      <a:r>
                        <a:rPr lang="en-US" altLang="zh-CN" dirty="0" err="1" smtClean="0"/>
                        <a:t>href</a:t>
                      </a:r>
                      <a:r>
                        <a:rPr lang="en-US" altLang="zh-CN" dirty="0" smtClean="0"/>
                        <a:t>=“#”&gt;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This is a</a:t>
                      </a:r>
                      <a:r>
                        <a:rPr lang="en-US" altLang="zh-CN" baseline="0" dirty="0" smtClean="0"/>
                        <a:t> link.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&lt;/a&gt;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</a:t>
                      </a:r>
                      <a:r>
                        <a:rPr lang="en-US" altLang="zh-CN" dirty="0" err="1" smtClean="0"/>
                        <a:t>br</a:t>
                      </a:r>
                      <a:r>
                        <a:rPr lang="en-US" altLang="zh-CN" dirty="0" smtClean="0"/>
                        <a:t> /&gt; or &lt;</a:t>
                      </a:r>
                      <a:r>
                        <a:rPr lang="en-US" altLang="zh-CN" dirty="0" err="1" smtClean="0"/>
                        <a:t>br</a:t>
                      </a:r>
                      <a:r>
                        <a:rPr lang="en-US" altLang="zh-CN" dirty="0" smtClean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7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元素远不止这些，想了解更多关于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元素的知识，请参考以下网站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www.w3school.com.cn/tags/index.asp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developer.mozilla.org/en-US/docs/Web/HTML/Element</a:t>
            </a: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3287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HTML5</a:t>
            </a:r>
            <a:r>
              <a:rPr lang="zh-CN" altLang="en-US" dirty="0" smtClean="0"/>
              <a:t>是当前最新的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版本。</a:t>
            </a:r>
            <a:endParaRPr lang="en-US" altLang="zh-CN" dirty="0" smtClean="0"/>
          </a:p>
          <a:p>
            <a:r>
              <a:rPr lang="zh-CN" altLang="en-US" dirty="0"/>
              <a:t>为 </a:t>
            </a:r>
            <a:r>
              <a:rPr lang="en-US" altLang="zh-CN" dirty="0"/>
              <a:t>HTML5 </a:t>
            </a:r>
            <a:r>
              <a:rPr lang="zh-CN" altLang="en-US" dirty="0"/>
              <a:t>建立的一些规则：</a:t>
            </a:r>
          </a:p>
          <a:p>
            <a:pPr lvl="1"/>
            <a:r>
              <a:rPr lang="zh-CN" altLang="en-US" dirty="0"/>
              <a:t>新特性应该基于 </a:t>
            </a: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/>
              <a:t>CSS</a:t>
            </a:r>
            <a:r>
              <a:rPr lang="zh-CN" altLang="en-US" dirty="0"/>
              <a:t>、</a:t>
            </a:r>
            <a:r>
              <a:rPr lang="en-US" altLang="zh-CN" dirty="0"/>
              <a:t>DOM </a:t>
            </a:r>
            <a:r>
              <a:rPr lang="zh-CN" altLang="en-US" dirty="0"/>
              <a:t>以及 </a:t>
            </a:r>
            <a:r>
              <a:rPr lang="en-US" altLang="zh-CN" dirty="0"/>
              <a:t>JavaScript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b="1" dirty="0"/>
              <a:t>减少对外部插件的需求（比如 </a:t>
            </a:r>
            <a:r>
              <a:rPr lang="en-US" altLang="zh-CN" b="1" dirty="0"/>
              <a:t>Flash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更优秀的错误处理</a:t>
            </a:r>
          </a:p>
          <a:p>
            <a:pPr lvl="1"/>
            <a:r>
              <a:rPr lang="zh-CN" altLang="en-US" dirty="0"/>
              <a:t>更多取代脚本的标记</a:t>
            </a:r>
          </a:p>
          <a:p>
            <a:pPr lvl="1"/>
            <a:r>
              <a:rPr lang="en-US" altLang="zh-CN" dirty="0"/>
              <a:t>HTML5 </a:t>
            </a:r>
            <a:r>
              <a:rPr lang="zh-CN" altLang="en-US" dirty="0"/>
              <a:t>应该独立于设备</a:t>
            </a:r>
          </a:p>
          <a:p>
            <a:pPr lvl="1"/>
            <a:r>
              <a:rPr lang="zh-CN" altLang="en-US" dirty="0"/>
              <a:t>开发进程应对公众透明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382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 Attributes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HTML5 </a:t>
            </a:r>
            <a:r>
              <a:rPr lang="zh-CN" altLang="en-US" dirty="0"/>
              <a:t>中的</a:t>
            </a:r>
            <a:r>
              <a:rPr lang="zh-CN" altLang="en-US" dirty="0" smtClean="0"/>
              <a:t>一些新</a:t>
            </a:r>
            <a:r>
              <a:rPr lang="zh-CN" altLang="en-US" dirty="0"/>
              <a:t>特性：</a:t>
            </a:r>
          </a:p>
          <a:p>
            <a:pPr lvl="1"/>
            <a:r>
              <a:rPr lang="zh-CN" altLang="en-US" dirty="0"/>
              <a:t>用于绘画的 </a:t>
            </a:r>
            <a:r>
              <a:rPr lang="en-US" altLang="zh-CN" dirty="0"/>
              <a:t>canvas </a:t>
            </a:r>
            <a:r>
              <a:rPr lang="zh-CN" altLang="en-US" dirty="0"/>
              <a:t>元素</a:t>
            </a:r>
          </a:p>
          <a:p>
            <a:pPr lvl="1"/>
            <a:r>
              <a:rPr lang="zh-CN" altLang="en-US" dirty="0"/>
              <a:t>用于媒介回放的 </a:t>
            </a:r>
            <a:r>
              <a:rPr lang="en-US" altLang="zh-CN" dirty="0"/>
              <a:t>video </a:t>
            </a:r>
            <a:r>
              <a:rPr lang="zh-CN" altLang="en-US" dirty="0"/>
              <a:t>和 </a:t>
            </a:r>
            <a:r>
              <a:rPr lang="en-US" altLang="zh-CN" dirty="0"/>
              <a:t>audio </a:t>
            </a:r>
            <a:r>
              <a:rPr lang="zh-CN" altLang="en-US" dirty="0"/>
              <a:t>元素</a:t>
            </a:r>
          </a:p>
          <a:p>
            <a:pPr lvl="1"/>
            <a:r>
              <a:rPr lang="zh-CN" altLang="en-US" dirty="0"/>
              <a:t>对本地离线存储的更好的支持</a:t>
            </a:r>
          </a:p>
          <a:p>
            <a:pPr lvl="1"/>
            <a:r>
              <a:rPr lang="zh-CN" altLang="en-US" dirty="0"/>
              <a:t>新的特殊内容元素，比如 </a:t>
            </a:r>
            <a:r>
              <a:rPr lang="en-US" altLang="zh-CN" dirty="0"/>
              <a:t>article</a:t>
            </a:r>
            <a:r>
              <a:rPr lang="zh-CN" altLang="en-US" dirty="0"/>
              <a:t>、</a:t>
            </a:r>
            <a:r>
              <a:rPr lang="en-US" altLang="zh-CN" dirty="0"/>
              <a:t>footer</a:t>
            </a:r>
            <a:r>
              <a:rPr lang="zh-CN" altLang="en-US" dirty="0"/>
              <a:t>、</a:t>
            </a:r>
            <a:r>
              <a:rPr lang="en-US" altLang="zh-CN" dirty="0"/>
              <a:t>header</a:t>
            </a:r>
            <a:r>
              <a:rPr lang="zh-CN" altLang="en-US" dirty="0"/>
              <a:t>、</a:t>
            </a:r>
            <a:r>
              <a:rPr lang="en-US" altLang="zh-CN" dirty="0" err="1"/>
              <a:t>nav</a:t>
            </a:r>
            <a:r>
              <a:rPr lang="zh-CN" altLang="en-US" dirty="0"/>
              <a:t>、</a:t>
            </a:r>
            <a:r>
              <a:rPr lang="en-US" altLang="zh-CN" dirty="0"/>
              <a:t>section</a:t>
            </a:r>
          </a:p>
          <a:p>
            <a:pPr lvl="1"/>
            <a:r>
              <a:rPr lang="zh-CN" altLang="en-US" dirty="0"/>
              <a:t>新的表单控件，比如 </a:t>
            </a:r>
            <a:r>
              <a:rPr lang="en-US" altLang="zh-CN" dirty="0"/>
              <a:t>calendar</a:t>
            </a:r>
            <a:r>
              <a:rPr lang="zh-CN" altLang="en-US" dirty="0"/>
              <a:t>、</a:t>
            </a:r>
            <a:r>
              <a:rPr lang="en-US" altLang="zh-CN" dirty="0"/>
              <a:t>date</a:t>
            </a:r>
            <a:r>
              <a:rPr lang="zh-CN" altLang="en-US" dirty="0"/>
              <a:t>、</a:t>
            </a:r>
            <a:r>
              <a:rPr lang="en-US" altLang="zh-CN" dirty="0"/>
              <a:t>time</a:t>
            </a:r>
            <a:r>
              <a:rPr lang="zh-CN" altLang="en-US" dirty="0"/>
              <a:t>、</a:t>
            </a:r>
            <a:r>
              <a:rPr lang="en-US" altLang="zh-CN" dirty="0"/>
              <a:t>email</a:t>
            </a:r>
            <a:r>
              <a:rPr lang="zh-CN" altLang="en-US" dirty="0"/>
              <a:t>、</a:t>
            </a:r>
            <a:r>
              <a:rPr lang="en-US" altLang="zh-CN" dirty="0" err="1"/>
              <a:t>url</a:t>
            </a:r>
            <a:r>
              <a:rPr lang="zh-CN" altLang="en-US" dirty="0"/>
              <a:t>、</a:t>
            </a:r>
            <a:r>
              <a:rPr lang="en-US" altLang="zh-CN" dirty="0"/>
              <a:t>search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532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&lt;video&gt;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直到现在，仍然不存在一项旨在网页上显示视频的标准。</a:t>
            </a:r>
          </a:p>
          <a:p>
            <a:r>
              <a:rPr lang="zh-CN" altLang="en-US" dirty="0"/>
              <a:t>今天，大多数视频是通过插件（比如 </a:t>
            </a:r>
            <a:r>
              <a:rPr lang="en-US" altLang="zh-CN" dirty="0"/>
              <a:t>Flash</a:t>
            </a:r>
            <a:r>
              <a:rPr lang="zh-CN" altLang="en-US" dirty="0"/>
              <a:t>）来显示的。然而，并非所有浏览器都拥有同样的插件。</a:t>
            </a:r>
          </a:p>
          <a:p>
            <a:r>
              <a:rPr lang="en-US" altLang="zh-CN" dirty="0"/>
              <a:t>HTML5 </a:t>
            </a:r>
            <a:r>
              <a:rPr lang="zh-CN" altLang="en-US" dirty="0"/>
              <a:t>规定了一种通过 </a:t>
            </a:r>
            <a:r>
              <a:rPr lang="en-US" altLang="zh-CN" dirty="0"/>
              <a:t>video </a:t>
            </a:r>
            <a:r>
              <a:rPr lang="zh-CN" altLang="en-US" dirty="0"/>
              <a:t>元素来包含视频的标准方法。</a:t>
            </a:r>
          </a:p>
          <a:p>
            <a:r>
              <a:rPr lang="en-US" altLang="zh-CN" dirty="0" smtClean="0"/>
              <a:t>Example:</a:t>
            </a:r>
          </a:p>
          <a:p>
            <a:pPr lvl="1"/>
            <a:r>
              <a:rPr lang="en-US" altLang="zh-CN" dirty="0"/>
              <a:t>&lt;video width="320" height="240" controls="controls"&gt;</a:t>
            </a:r>
          </a:p>
          <a:p>
            <a:pPr lvl="2"/>
            <a:r>
              <a:rPr lang="en-US" altLang="zh-CN" dirty="0" smtClean="0"/>
              <a:t>&lt;</a:t>
            </a:r>
            <a:r>
              <a:rPr lang="en-US" altLang="zh-CN" dirty="0"/>
              <a:t>source </a:t>
            </a:r>
            <a:r>
              <a:rPr lang="en-US" altLang="zh-CN" dirty="0" err="1"/>
              <a:t>src</a:t>
            </a:r>
            <a:r>
              <a:rPr lang="en-US" altLang="zh-CN" dirty="0"/>
              <a:t>="movie.ogg" type="video/</a:t>
            </a:r>
            <a:r>
              <a:rPr lang="en-US" altLang="zh-CN" dirty="0" err="1"/>
              <a:t>ogg</a:t>
            </a:r>
            <a:r>
              <a:rPr lang="en-US" altLang="zh-CN" dirty="0"/>
              <a:t>"&gt;</a:t>
            </a:r>
          </a:p>
          <a:p>
            <a:pPr lvl="2"/>
            <a:r>
              <a:rPr lang="en-US" altLang="zh-CN" dirty="0" smtClean="0"/>
              <a:t>&lt;</a:t>
            </a:r>
            <a:r>
              <a:rPr lang="en-US" altLang="zh-CN" dirty="0"/>
              <a:t>source </a:t>
            </a:r>
            <a:r>
              <a:rPr lang="en-US" altLang="zh-CN" dirty="0" err="1"/>
              <a:t>src</a:t>
            </a:r>
            <a:r>
              <a:rPr lang="en-US" altLang="zh-CN" dirty="0"/>
              <a:t>="movie.mp4" type="video/mp4"&gt;</a:t>
            </a:r>
          </a:p>
          <a:p>
            <a:pPr lvl="1"/>
            <a:r>
              <a:rPr lang="en-US" altLang="zh-CN" dirty="0"/>
              <a:t>Your browser does not support the video tag.</a:t>
            </a:r>
          </a:p>
          <a:p>
            <a:pPr lvl="1"/>
            <a:r>
              <a:rPr lang="en-US" altLang="zh-CN" dirty="0"/>
              <a:t>&lt;/video&gt;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68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&lt;canvas&gt;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HTML5 </a:t>
            </a:r>
            <a:r>
              <a:rPr lang="zh-CN" altLang="en-US" dirty="0"/>
              <a:t>的 </a:t>
            </a:r>
            <a:r>
              <a:rPr lang="en-US" altLang="zh-CN" dirty="0"/>
              <a:t>canvas </a:t>
            </a:r>
            <a:r>
              <a:rPr lang="zh-CN" altLang="en-US" dirty="0"/>
              <a:t>元素使用 </a:t>
            </a:r>
            <a:r>
              <a:rPr lang="en-US" altLang="zh-CN" dirty="0"/>
              <a:t>JavaScript </a:t>
            </a:r>
            <a:r>
              <a:rPr lang="zh-CN" altLang="en-US" dirty="0"/>
              <a:t>在网页上绘制图像。</a:t>
            </a:r>
          </a:p>
          <a:p>
            <a:r>
              <a:rPr lang="zh-CN" altLang="en-US" dirty="0"/>
              <a:t>画布是一个矩形区域，您可以控制其每一像素。</a:t>
            </a:r>
          </a:p>
          <a:p>
            <a:r>
              <a:rPr lang="en-US" altLang="zh-CN" dirty="0"/>
              <a:t>canvas </a:t>
            </a:r>
            <a:r>
              <a:rPr lang="zh-CN" altLang="en-US" dirty="0"/>
              <a:t>拥有多种绘制路径、矩形、圆形、字符以及添加图像的方法。</a:t>
            </a:r>
          </a:p>
          <a:p>
            <a:r>
              <a:rPr lang="en-US" altLang="zh-CN" dirty="0" smtClean="0"/>
              <a:t>Example:</a:t>
            </a:r>
          </a:p>
          <a:p>
            <a:pPr lvl="1"/>
            <a:r>
              <a:rPr lang="en-US" altLang="zh-CN" dirty="0"/>
              <a:t>&lt;canvas id="</a:t>
            </a:r>
            <a:r>
              <a:rPr lang="en-US" altLang="zh-CN" dirty="0" err="1"/>
              <a:t>myCanvas</a:t>
            </a:r>
            <a:r>
              <a:rPr lang="en-US" altLang="zh-CN" dirty="0"/>
              <a:t>" width="200" height="100"&gt;&lt;/canvas</a:t>
            </a:r>
            <a:r>
              <a:rPr lang="en-US" altLang="zh-CN" dirty="0" smtClean="0"/>
              <a:t>&gt;</a:t>
            </a:r>
          </a:p>
          <a:p>
            <a:r>
              <a:rPr lang="en-US" altLang="zh-CN" dirty="0"/>
              <a:t>canvas </a:t>
            </a:r>
            <a:r>
              <a:rPr lang="zh-CN" altLang="en-US" dirty="0"/>
              <a:t>元素本身是没有绘图能力的。所有的绘制工作必须在 </a:t>
            </a:r>
            <a:r>
              <a:rPr lang="en-US" altLang="zh-CN" dirty="0"/>
              <a:t>JavaScript </a:t>
            </a:r>
            <a:r>
              <a:rPr lang="zh-CN" altLang="en-US" dirty="0"/>
              <a:t>内部</a:t>
            </a:r>
            <a:r>
              <a:rPr lang="zh-CN" altLang="en-US" dirty="0" smtClean="0"/>
              <a:t>完成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8585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Definition:</a:t>
            </a:r>
          </a:p>
          <a:p>
            <a:pPr lvl="1"/>
            <a:r>
              <a:rPr lang="en-US" altLang="zh-CN" dirty="0" smtClean="0"/>
              <a:t>SVG </a:t>
            </a:r>
            <a:r>
              <a:rPr lang="zh-CN" altLang="en-US" dirty="0"/>
              <a:t>指可伸缩矢量图形 </a:t>
            </a:r>
            <a:r>
              <a:rPr lang="en-US" altLang="zh-CN" dirty="0"/>
              <a:t>(Scalable Vector Graphics)</a:t>
            </a:r>
          </a:p>
          <a:p>
            <a:pPr lvl="1"/>
            <a:r>
              <a:rPr lang="en-US" altLang="zh-CN" dirty="0"/>
              <a:t>SVG </a:t>
            </a:r>
            <a:r>
              <a:rPr lang="zh-CN" altLang="en-US" dirty="0"/>
              <a:t>用于定义用于网络的基于矢量的图形</a:t>
            </a:r>
          </a:p>
          <a:p>
            <a:pPr lvl="1"/>
            <a:r>
              <a:rPr lang="en-US" altLang="zh-CN" dirty="0"/>
              <a:t>SVG </a:t>
            </a:r>
            <a:r>
              <a:rPr lang="zh-CN" altLang="en-US" dirty="0"/>
              <a:t>使用 </a:t>
            </a:r>
            <a:r>
              <a:rPr lang="en-US" altLang="zh-CN" dirty="0"/>
              <a:t>XML </a:t>
            </a:r>
            <a:r>
              <a:rPr lang="zh-CN" altLang="en-US" dirty="0"/>
              <a:t>格式定义图形</a:t>
            </a:r>
          </a:p>
          <a:p>
            <a:pPr lvl="1"/>
            <a:r>
              <a:rPr lang="en-US" altLang="zh-CN" dirty="0"/>
              <a:t>SVG </a:t>
            </a:r>
            <a:r>
              <a:rPr lang="zh-CN" altLang="en-US" dirty="0"/>
              <a:t>图像在放大或改变尺寸的情况下其图形质量不会有损失</a:t>
            </a:r>
          </a:p>
          <a:p>
            <a:pPr lvl="1"/>
            <a:r>
              <a:rPr lang="en-US" altLang="zh-CN" dirty="0"/>
              <a:t>SVG </a:t>
            </a:r>
            <a:r>
              <a:rPr lang="zh-CN" altLang="en-US" dirty="0"/>
              <a:t>是万维网联盟的标准</a:t>
            </a:r>
          </a:p>
          <a:p>
            <a:r>
              <a:rPr lang="en-US" altLang="zh-CN" dirty="0" smtClean="0"/>
              <a:t>Advantages:</a:t>
            </a:r>
          </a:p>
          <a:p>
            <a:pPr lvl="1"/>
            <a:r>
              <a:rPr lang="en-US" altLang="zh-CN" dirty="0"/>
              <a:t>SVG </a:t>
            </a:r>
            <a:r>
              <a:rPr lang="zh-CN" altLang="en-US" dirty="0"/>
              <a:t>图像可通过文本编辑器来创建和修改</a:t>
            </a:r>
          </a:p>
          <a:p>
            <a:pPr lvl="1"/>
            <a:r>
              <a:rPr lang="en-US" altLang="zh-CN" dirty="0"/>
              <a:t>SVG </a:t>
            </a:r>
            <a:r>
              <a:rPr lang="zh-CN" altLang="en-US" dirty="0"/>
              <a:t>图像可被搜索、索引、脚本化或压缩</a:t>
            </a:r>
          </a:p>
          <a:p>
            <a:pPr lvl="1"/>
            <a:r>
              <a:rPr lang="en-US" altLang="zh-CN" dirty="0"/>
              <a:t>SVG </a:t>
            </a:r>
            <a:r>
              <a:rPr lang="zh-CN" altLang="en-US" dirty="0"/>
              <a:t>是可伸缩的</a:t>
            </a:r>
          </a:p>
          <a:p>
            <a:pPr lvl="1"/>
            <a:r>
              <a:rPr lang="en-US" altLang="zh-CN" dirty="0"/>
              <a:t>SVG </a:t>
            </a:r>
            <a:r>
              <a:rPr lang="zh-CN" altLang="en-US" dirty="0"/>
              <a:t>图像可在任何的分辨率下被高质量地打印</a:t>
            </a:r>
          </a:p>
          <a:p>
            <a:pPr lvl="1"/>
            <a:r>
              <a:rPr lang="en-US" altLang="zh-CN" dirty="0"/>
              <a:t>SVG </a:t>
            </a:r>
            <a:r>
              <a:rPr lang="zh-CN" altLang="en-US" dirty="0"/>
              <a:t>可在图像质量不下降的情况下被放大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251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Example: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svg</a:t>
            </a:r>
            <a:r>
              <a:rPr lang="en-US" altLang="zh-CN" dirty="0"/>
              <a:t> </a:t>
            </a:r>
            <a:r>
              <a:rPr lang="en-US" altLang="zh-CN" dirty="0" err="1"/>
              <a:t>xmlns</a:t>
            </a:r>
            <a:r>
              <a:rPr lang="en-US" altLang="zh-CN" dirty="0"/>
              <a:t>="http://www.w3.org/2000/svg" version="1.1" height="190"&gt;</a:t>
            </a:r>
          </a:p>
          <a:p>
            <a:pPr lvl="2"/>
            <a:r>
              <a:rPr lang="en-US" altLang="zh-CN" dirty="0" smtClean="0"/>
              <a:t>&lt;</a:t>
            </a:r>
            <a:r>
              <a:rPr lang="en-US" altLang="zh-CN" dirty="0"/>
              <a:t>polygon points="100,10 40,180 190,60 10,60 160,180"</a:t>
            </a:r>
          </a:p>
          <a:p>
            <a:pPr lvl="2"/>
            <a:r>
              <a:rPr lang="en-US" altLang="zh-CN" dirty="0" smtClean="0"/>
              <a:t>style</a:t>
            </a:r>
            <a:r>
              <a:rPr lang="en-US" altLang="zh-CN" dirty="0"/>
              <a:t>="fill:lime;stroke:purple;stroke-width:5;fill-rule:evenodd;" /&gt;</a:t>
            </a:r>
          </a:p>
          <a:p>
            <a:pPr lvl="1"/>
            <a:r>
              <a:rPr lang="en-US" altLang="zh-CN" dirty="0"/>
              <a:t>&lt;/</a:t>
            </a:r>
            <a:r>
              <a:rPr lang="en-US" altLang="zh-CN" dirty="0" err="1"/>
              <a:t>svg</a:t>
            </a:r>
            <a:r>
              <a:rPr lang="en-US" altLang="zh-CN" dirty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8726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本章完成了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基础的学习，</a:t>
            </a:r>
            <a:r>
              <a:rPr lang="en-US" altLang="zh-CN" dirty="0" smtClean="0"/>
              <a:t>HTML</a:t>
            </a:r>
            <a:r>
              <a:rPr lang="zh-CN" altLang="en-US" dirty="0"/>
              <a:t>是一</a:t>
            </a:r>
            <a:r>
              <a:rPr lang="zh-CN" altLang="en-US" dirty="0" smtClean="0"/>
              <a:t>门标记语言，关键是</a:t>
            </a:r>
            <a:r>
              <a:rPr lang="en-US" altLang="zh-CN" dirty="0" smtClean="0"/>
              <a:t>tag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r>
              <a:rPr lang="en-US" altLang="zh-CN" dirty="0" smtClean="0"/>
              <a:t>HTML</a:t>
            </a:r>
            <a:r>
              <a:rPr lang="zh-CN" altLang="en-US" dirty="0" smtClean="0"/>
              <a:t>元素种类繁多，本章只列出了常用的一些元素，若想进行更加深入的学习，推荐访问：</a:t>
            </a:r>
            <a:endParaRPr lang="en-US" altLang="zh-CN" dirty="0" smtClean="0"/>
          </a:p>
          <a:p>
            <a:pPr lvl="1"/>
            <a:r>
              <a:rPr lang="en-US" altLang="zh-CN" dirty="0"/>
              <a:t>w</a:t>
            </a:r>
            <a:r>
              <a:rPr lang="en-US" altLang="zh-CN" dirty="0" smtClean="0"/>
              <a:t>3school</a:t>
            </a:r>
          </a:p>
          <a:p>
            <a:pPr lvl="1"/>
            <a:r>
              <a:rPr lang="en-US" altLang="zh-CN" dirty="0" err="1"/>
              <a:t>m</a:t>
            </a:r>
            <a:r>
              <a:rPr lang="en-US" altLang="zh-CN" dirty="0" err="1" smtClean="0"/>
              <a:t>ozilla</a:t>
            </a:r>
            <a:r>
              <a:rPr lang="en-US" altLang="zh-CN" dirty="0" smtClean="0"/>
              <a:t> developer network</a:t>
            </a:r>
          </a:p>
          <a:p>
            <a:r>
              <a:rPr lang="zh-CN" altLang="en-US" dirty="0"/>
              <a:t>下一</a:t>
            </a:r>
            <a:r>
              <a:rPr lang="zh-CN" altLang="en-US" dirty="0" smtClean="0"/>
              <a:t>章将进行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的学习，与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中元素的</a:t>
            </a:r>
            <a:r>
              <a:rPr lang="en-US" altLang="zh-CN" dirty="0" err="1" smtClean="0"/>
              <a:t>id,class</a:t>
            </a:r>
            <a:r>
              <a:rPr lang="zh-CN" altLang="en-US" dirty="0" smtClean="0"/>
              <a:t>等属性关联较大。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698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www.w3school.com.cn/index.html</a:t>
            </a:r>
            <a:r>
              <a:rPr lang="en-US" altLang="zh-CN" dirty="0" smtClean="0"/>
              <a:t> </a:t>
            </a:r>
          </a:p>
          <a:p>
            <a:r>
              <a:rPr lang="en-US" altLang="zh-CN" dirty="0">
                <a:hlinkClick r:id="rId3"/>
              </a:rPr>
              <a:t>https://developer.mozilla.org/en-US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58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Grammar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元素语法</a:t>
            </a:r>
          </a:p>
          <a:p>
            <a:pPr lvl="1"/>
            <a:r>
              <a:rPr lang="en-US" altLang="zh-CN" dirty="0"/>
              <a:t>HTML </a:t>
            </a:r>
            <a:r>
              <a:rPr lang="zh-CN" altLang="en-US" dirty="0"/>
              <a:t>元素以开始标签起始</a:t>
            </a:r>
          </a:p>
          <a:p>
            <a:pPr lvl="1"/>
            <a:r>
              <a:rPr lang="en-US" altLang="zh-CN" dirty="0"/>
              <a:t>HTML </a:t>
            </a:r>
            <a:r>
              <a:rPr lang="zh-CN" altLang="en-US" dirty="0"/>
              <a:t>元素以结束标签终止</a:t>
            </a:r>
          </a:p>
          <a:p>
            <a:pPr lvl="1"/>
            <a:r>
              <a:rPr lang="zh-CN" altLang="en-US" dirty="0"/>
              <a:t>元素的内容是开始标签与结束标签之间的内容</a:t>
            </a:r>
          </a:p>
          <a:p>
            <a:pPr lvl="1"/>
            <a:r>
              <a:rPr lang="zh-CN" altLang="en-US" dirty="0"/>
              <a:t>某些 </a:t>
            </a:r>
            <a:r>
              <a:rPr lang="en-US" altLang="zh-CN" dirty="0"/>
              <a:t>HTML </a:t>
            </a:r>
            <a:r>
              <a:rPr lang="zh-CN" altLang="en-US" dirty="0"/>
              <a:t>元素具有空内容（</a:t>
            </a:r>
            <a:r>
              <a:rPr lang="en-US" altLang="zh-CN" dirty="0"/>
              <a:t>empty content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空元素在开始标签中进行关闭（以开始标签的结束而结束）</a:t>
            </a:r>
          </a:p>
          <a:p>
            <a:pPr lvl="1"/>
            <a:r>
              <a:rPr lang="zh-CN" altLang="en-US" dirty="0"/>
              <a:t>大多数 </a:t>
            </a:r>
            <a:r>
              <a:rPr lang="en-US" altLang="zh-CN" dirty="0"/>
              <a:t>HTML </a:t>
            </a:r>
            <a:r>
              <a:rPr lang="zh-CN" altLang="en-US" dirty="0"/>
              <a:t>元素可拥有属性</a:t>
            </a:r>
          </a:p>
        </p:txBody>
      </p:sp>
    </p:spTree>
    <p:extLst>
      <p:ext uri="{BB962C8B-B14F-4D97-AF65-F5344CB8AC3E}">
        <p14:creationId xmlns:p14="http://schemas.microsoft.com/office/powerpoint/2010/main" val="156855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大多数 </a:t>
            </a:r>
            <a:r>
              <a:rPr lang="en-US" altLang="zh-CN" dirty="0"/>
              <a:t>HTML </a:t>
            </a:r>
            <a:r>
              <a:rPr lang="zh-CN" altLang="en-US" dirty="0"/>
              <a:t>元素可以嵌套（可以包含其他 </a:t>
            </a:r>
            <a:r>
              <a:rPr lang="en-US" altLang="zh-CN" dirty="0"/>
              <a:t>HTML </a:t>
            </a:r>
            <a:r>
              <a:rPr lang="zh-CN" altLang="en-US" dirty="0"/>
              <a:t>元素）。</a:t>
            </a:r>
          </a:p>
          <a:p>
            <a:r>
              <a:rPr lang="en-US" altLang="zh-CN" dirty="0"/>
              <a:t>HTML </a:t>
            </a:r>
            <a:r>
              <a:rPr lang="zh-CN" altLang="en-US" dirty="0"/>
              <a:t>文档由嵌套的 </a:t>
            </a:r>
            <a:r>
              <a:rPr lang="en-US" altLang="zh-CN" dirty="0"/>
              <a:t>HTML </a:t>
            </a:r>
            <a:r>
              <a:rPr lang="zh-CN" altLang="en-US" dirty="0"/>
              <a:t>元素构成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Example:</a:t>
            </a:r>
          </a:p>
          <a:p>
            <a:pPr lvl="1"/>
            <a:r>
              <a:rPr lang="en-US" altLang="zh-CN" dirty="0" smtClean="0"/>
              <a:t>&lt;html&gt;</a:t>
            </a:r>
          </a:p>
          <a:p>
            <a:pPr lvl="2"/>
            <a:r>
              <a:rPr lang="en-US" altLang="zh-CN" dirty="0" smtClean="0"/>
              <a:t>&lt;body&gt;</a:t>
            </a:r>
          </a:p>
          <a:p>
            <a:pPr lvl="3"/>
            <a:r>
              <a:rPr lang="en-US" altLang="zh-CN" dirty="0" smtClean="0"/>
              <a:t>&lt;p&gt;This is my first paragraph.&lt;/p&gt;</a:t>
            </a:r>
          </a:p>
          <a:p>
            <a:pPr lvl="2"/>
            <a:r>
              <a:rPr lang="en-US" altLang="zh-CN" dirty="0" smtClean="0"/>
              <a:t>&lt;/body&gt;</a:t>
            </a:r>
          </a:p>
          <a:p>
            <a:pPr lvl="1"/>
            <a:r>
              <a:rPr lang="en-US" altLang="zh-CN" dirty="0" smtClean="0"/>
              <a:t>&lt;/html&gt;</a:t>
            </a:r>
            <a:endParaRPr lang="zh-CN" altLang="en-US" dirty="0"/>
          </a:p>
          <a:p>
            <a:r>
              <a:rPr lang="zh-CN" altLang="en-US" dirty="0" smtClean="0"/>
              <a:t>其中，</a:t>
            </a:r>
            <a:r>
              <a:rPr lang="en-US" altLang="zh-CN" dirty="0" smtClean="0"/>
              <a:t>&lt;html&gt;</a:t>
            </a:r>
            <a:r>
              <a:rPr lang="zh-CN" altLang="en-US" dirty="0" smtClean="0"/>
              <a:t>元素定义了整个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</a:t>
            </a:r>
            <a:r>
              <a:rPr lang="en-US" altLang="zh-CN" dirty="0" smtClean="0"/>
              <a:t>&lt;body&gt;</a:t>
            </a:r>
            <a:r>
              <a:rPr lang="zh-CN" altLang="en-US" dirty="0" smtClean="0"/>
              <a:t>定义了该文档的主体，</a:t>
            </a:r>
            <a:r>
              <a:rPr lang="en-US" altLang="zh-CN" dirty="0" smtClean="0"/>
              <a:t>&lt;p&gt;</a:t>
            </a:r>
            <a:r>
              <a:rPr lang="zh-CN" altLang="en-US" dirty="0" smtClean="0"/>
              <a:t>定义了文档中的一个段落。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642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Precautions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 NOT forget closing tags.</a:t>
            </a:r>
          </a:p>
          <a:p>
            <a:pPr lvl="1"/>
            <a:r>
              <a:rPr lang="zh-CN" altLang="en-US" dirty="0" smtClean="0"/>
              <a:t>对于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有结束标签</a:t>
            </a:r>
            <a:r>
              <a:rPr lang="zh-CN" altLang="en-US" dirty="0" smtClean="0"/>
              <a:t>的元素，请</a:t>
            </a:r>
            <a:r>
              <a:rPr lang="zh-CN" altLang="en-US" dirty="0"/>
              <a:t>不要</a:t>
            </a:r>
            <a:r>
              <a:rPr lang="zh-CN" altLang="en-US" dirty="0" smtClean="0"/>
              <a:t>忘记使用结束标签，否则会造成意想不到的后果。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Code as follows could lead to unpredictable disasters:</a:t>
            </a:r>
          </a:p>
          <a:p>
            <a:pPr lvl="2"/>
            <a:r>
              <a:rPr lang="en-US" altLang="zh-CN" dirty="0" smtClean="0"/>
              <a:t>&lt;p&gt;This is my first paragraph.</a:t>
            </a:r>
          </a:p>
          <a:p>
            <a:pPr lvl="2"/>
            <a:r>
              <a:rPr lang="en-US" altLang="zh-CN" dirty="0" smtClean="0"/>
              <a:t>&lt;a&gt;This is just a link.</a:t>
            </a:r>
            <a:endParaRPr lang="en-US" altLang="zh-CN" dirty="0"/>
          </a:p>
          <a:p>
            <a:pPr marL="800100" lvl="1"/>
            <a:r>
              <a:rPr lang="en-US" altLang="zh-CN" dirty="0" smtClean="0"/>
              <a:t>But the following code is okay:</a:t>
            </a:r>
          </a:p>
          <a:p>
            <a:pPr marL="1200150" lvl="2"/>
            <a:r>
              <a:rPr lang="en-US" altLang="zh-CN" dirty="0" smtClean="0"/>
              <a:t>&lt;p&gt;</a:t>
            </a:r>
          </a:p>
          <a:p>
            <a:pPr marL="1657350" lvl="3"/>
            <a:r>
              <a:rPr lang="en-US" altLang="zh-CN" dirty="0" smtClean="0"/>
              <a:t>This is an</a:t>
            </a:r>
          </a:p>
          <a:p>
            <a:pPr marL="1657350" lvl="3"/>
            <a:r>
              <a:rPr lang="en-US" altLang="zh-CN" dirty="0" smtClean="0"/>
              <a:t>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</a:t>
            </a:r>
          </a:p>
          <a:p>
            <a:pPr marL="1657350" lvl="3"/>
            <a:r>
              <a:rPr lang="en-US" altLang="zh-CN" dirty="0"/>
              <a:t>a</a:t>
            </a:r>
            <a:r>
              <a:rPr lang="en-US" altLang="zh-CN" dirty="0" smtClean="0"/>
              <a:t>ccepted example.</a:t>
            </a:r>
          </a:p>
          <a:p>
            <a:pPr marL="1200150" lvl="2"/>
            <a:r>
              <a:rPr lang="en-US" altLang="zh-CN" dirty="0" smtClean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28572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Precautions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标签对大小写不敏感：</a:t>
            </a:r>
            <a:r>
              <a:rPr lang="en-US" altLang="zh-CN" dirty="0" smtClean="0"/>
              <a:t>&lt;P&gt;</a:t>
            </a:r>
            <a:r>
              <a:rPr lang="zh-CN" altLang="en-US" dirty="0" smtClean="0"/>
              <a:t>等同于</a:t>
            </a:r>
            <a:r>
              <a:rPr lang="en-US" altLang="zh-CN" dirty="0" smtClean="0"/>
              <a:t>&lt;p&gt;</a:t>
            </a:r>
            <a:r>
              <a:rPr lang="zh-CN" altLang="en-US" dirty="0" smtClean="0"/>
              <a:t>，一些较老的网站使用大写的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r>
              <a:rPr lang="zh-CN" altLang="en-US" dirty="0" smtClean="0"/>
              <a:t>但是，大写标签是</a:t>
            </a:r>
            <a:r>
              <a:rPr lang="zh-CN" altLang="en-US" b="1" dirty="0" smtClean="0"/>
              <a:t>不推荐</a:t>
            </a:r>
            <a:r>
              <a:rPr lang="zh-CN" altLang="en-US" dirty="0" smtClean="0"/>
              <a:t>的，并且在未来的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版本中，大写标签将会被废弃，因此，请使用小写标签。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1129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Empty 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某些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元素具有空内容，也因此没有闭合标签</a:t>
            </a:r>
            <a:r>
              <a:rPr lang="en-US" altLang="zh-CN" dirty="0" smtClean="0"/>
              <a:t>(closing tag)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下面</a:t>
            </a:r>
            <a:r>
              <a:rPr lang="zh-CN" altLang="en-US" dirty="0" smtClean="0"/>
              <a:t>是常见的具有空内容的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元素：</a:t>
            </a:r>
            <a:endParaRPr lang="en-US" altLang="zh-CN" dirty="0"/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 , &lt;meta&gt; , &lt;link&gt; , &lt;input&gt;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定义换行：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&lt;p&gt;</a:t>
            </a:r>
            <a:r>
              <a:rPr lang="en-US" altLang="zh-CN" dirty="0" err="1" smtClean="0"/>
              <a:t>asad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asda</a:t>
            </a:r>
            <a:r>
              <a:rPr lang="en-US" altLang="zh-CN" dirty="0" smtClean="0"/>
              <a:t>&lt;/p&gt;</a:t>
            </a:r>
          </a:p>
          <a:p>
            <a:pPr lvl="1"/>
            <a:r>
              <a:rPr lang="zh-CN" altLang="en-US" dirty="0"/>
              <a:t>在网页</a:t>
            </a:r>
            <a:r>
              <a:rPr lang="zh-CN" altLang="en-US" dirty="0" smtClean="0"/>
              <a:t>上呈现出来：</a:t>
            </a:r>
            <a:endParaRPr lang="en-US" altLang="zh-CN" dirty="0" smtClean="0"/>
          </a:p>
          <a:p>
            <a:pPr lvl="2"/>
            <a:r>
              <a:rPr lang="en-US" altLang="zh-CN" dirty="0" err="1"/>
              <a:t>a</a:t>
            </a:r>
            <a:r>
              <a:rPr lang="en-US" altLang="zh-CN" dirty="0" err="1" smtClean="0"/>
              <a:t>sad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asda</a:t>
            </a:r>
            <a:endParaRPr lang="en-US" altLang="zh-CN" dirty="0" smtClean="0"/>
          </a:p>
          <a:p>
            <a:r>
              <a:rPr lang="zh-CN" altLang="en-US" dirty="0"/>
              <a:t>另外的</a:t>
            </a:r>
            <a:r>
              <a:rPr lang="zh-CN" altLang="en-US" dirty="0" smtClean="0"/>
              <a:t>元素将在后续的介绍中详细讲解。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2412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attributes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HTML </a:t>
            </a:r>
            <a:r>
              <a:rPr lang="zh-CN" altLang="en-US" dirty="0"/>
              <a:t>属性</a:t>
            </a:r>
          </a:p>
          <a:p>
            <a:pPr lvl="1"/>
            <a:r>
              <a:rPr lang="en-US" altLang="zh-CN" dirty="0"/>
              <a:t>HTML </a:t>
            </a:r>
            <a:r>
              <a:rPr lang="zh-CN" altLang="en-US" dirty="0"/>
              <a:t>标签可以拥有属性。属性提供了有关 </a:t>
            </a:r>
            <a:r>
              <a:rPr lang="en-US" altLang="zh-CN" dirty="0"/>
              <a:t>HTML </a:t>
            </a:r>
            <a:r>
              <a:rPr lang="zh-CN" altLang="en-US" dirty="0"/>
              <a:t>元素的更多的信息。</a:t>
            </a:r>
          </a:p>
          <a:p>
            <a:pPr lvl="1"/>
            <a:r>
              <a:rPr lang="zh-CN" altLang="en-US" dirty="0"/>
              <a:t>属性总是以名称</a:t>
            </a:r>
            <a:r>
              <a:rPr lang="en-US" altLang="zh-CN" dirty="0"/>
              <a:t>/</a:t>
            </a:r>
            <a:r>
              <a:rPr lang="zh-CN" altLang="en-US" dirty="0"/>
              <a:t>值对的形式出现，比如：</a:t>
            </a:r>
            <a:r>
              <a:rPr lang="en-US" altLang="zh-CN" dirty="0"/>
              <a:t>name="value"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属性总是在 </a:t>
            </a:r>
            <a:r>
              <a:rPr lang="en-US" altLang="zh-CN" dirty="0"/>
              <a:t>HTML </a:t>
            </a:r>
            <a:r>
              <a:rPr lang="zh-CN" altLang="en-US" dirty="0"/>
              <a:t>元素的开始标签中规定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Example:</a:t>
            </a:r>
          </a:p>
          <a:p>
            <a:pPr lvl="1"/>
            <a:r>
              <a:rPr lang="en-US" altLang="zh-CN" dirty="0" smtClean="0"/>
              <a:t>&lt;a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=“https</a:t>
            </a:r>
            <a:r>
              <a:rPr lang="en-US" altLang="zh-CN" dirty="0"/>
              <a:t>://stackoverflow.com</a:t>
            </a:r>
            <a:r>
              <a:rPr lang="en-US" altLang="zh-CN" dirty="0" smtClean="0"/>
              <a:t>/”&gt;This is a link.&lt;/a&gt;</a:t>
            </a:r>
          </a:p>
          <a:p>
            <a:pPr lvl="1"/>
            <a:r>
              <a:rPr lang="en-US" altLang="zh-CN" dirty="0" smtClean="0"/>
              <a:t>HTML</a:t>
            </a:r>
            <a:r>
              <a:rPr lang="zh-CN" altLang="en-US" dirty="0" smtClean="0"/>
              <a:t>链接由</a:t>
            </a:r>
            <a:r>
              <a:rPr lang="en-US" altLang="zh-CN" dirty="0" smtClean="0"/>
              <a:t>&lt;a&gt;</a:t>
            </a:r>
            <a:r>
              <a:rPr lang="zh-CN" altLang="en-US" dirty="0" smtClean="0"/>
              <a:t>定义，链接的地址在</a:t>
            </a:r>
            <a:r>
              <a:rPr lang="en-US" altLang="zh-CN" dirty="0" err="1" smtClean="0"/>
              <a:t>href</a:t>
            </a:r>
            <a:r>
              <a:rPr lang="zh-CN" altLang="en-US" dirty="0" smtClean="0"/>
              <a:t>属性中定义。</a:t>
            </a:r>
            <a:endParaRPr lang="en-US" altLang="zh-CN" dirty="0" smtClean="0"/>
          </a:p>
          <a:p>
            <a:r>
              <a:rPr lang="en-US" altLang="zh-CN" dirty="0" smtClean="0"/>
              <a:t>More examples:</a:t>
            </a:r>
          </a:p>
          <a:p>
            <a:pPr lvl="1"/>
            <a:r>
              <a:rPr lang="en-US" altLang="zh-CN" dirty="0" smtClean="0"/>
              <a:t>&lt;p name=“introduction”&gt;Something here.&lt;/p&gt;</a:t>
            </a:r>
          </a:p>
          <a:p>
            <a:pPr lvl="1"/>
            <a:r>
              <a:rPr lang="en-US" altLang="zh-CN" dirty="0" smtClean="0"/>
              <a:t>&lt;div id=“</a:t>
            </a:r>
            <a:r>
              <a:rPr lang="en-US" altLang="zh-CN" dirty="0" err="1" smtClean="0"/>
              <a:t>gallary</a:t>
            </a:r>
            <a:r>
              <a:rPr lang="en-US" altLang="zh-CN" dirty="0" smtClean="0"/>
              <a:t>”&gt;……&lt;/div&gt;</a:t>
            </a:r>
          </a:p>
        </p:txBody>
      </p:sp>
    </p:spTree>
    <p:extLst>
      <p:ext uri="{BB962C8B-B14F-4D97-AF65-F5344CB8AC3E}">
        <p14:creationId xmlns:p14="http://schemas.microsoft.com/office/powerpoint/2010/main" val="290267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896</TotalTime>
  <Words>2942</Words>
  <Application>Microsoft Office PowerPoint</Application>
  <PresentationFormat>宽屏</PresentationFormat>
  <Paragraphs>291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幼圆</vt:lpstr>
      <vt:lpstr>Arial</vt:lpstr>
      <vt:lpstr>Century Gothic</vt:lpstr>
      <vt:lpstr>Wingdings 3</vt:lpstr>
      <vt:lpstr>丝状</vt:lpstr>
      <vt:lpstr>HTML</vt:lpstr>
      <vt:lpstr>A nice editor is a good start.</vt:lpstr>
      <vt:lpstr>HTML  Element</vt:lpstr>
      <vt:lpstr>HTML Grammar</vt:lpstr>
      <vt:lpstr>NEST</vt:lpstr>
      <vt:lpstr>Precautions</vt:lpstr>
      <vt:lpstr>Precautions</vt:lpstr>
      <vt:lpstr>Empty Content</vt:lpstr>
      <vt:lpstr>HTML attributes</vt:lpstr>
      <vt:lpstr>HTML attributes</vt:lpstr>
      <vt:lpstr>Structure of a html file</vt:lpstr>
      <vt:lpstr>Frequently used structure</vt:lpstr>
      <vt:lpstr>An example</vt:lpstr>
      <vt:lpstr>&lt;head&gt;</vt:lpstr>
      <vt:lpstr>&lt;meta&gt;</vt:lpstr>
      <vt:lpstr>&lt;meta&gt;</vt:lpstr>
      <vt:lpstr>&lt;title&gt;</vt:lpstr>
      <vt:lpstr>&lt;link&gt;</vt:lpstr>
      <vt:lpstr>&lt;script&gt;</vt:lpstr>
      <vt:lpstr>&lt;p&gt; ＆ &lt;h&gt; </vt:lpstr>
      <vt:lpstr>&lt;a&gt;</vt:lpstr>
      <vt:lpstr>&lt;div&gt;</vt:lpstr>
      <vt:lpstr>&lt;input&gt;</vt:lpstr>
      <vt:lpstr>&lt;label&gt;</vt:lpstr>
      <vt:lpstr>&lt;label&gt;</vt:lpstr>
      <vt:lpstr>&lt;form&gt;</vt:lpstr>
      <vt:lpstr>&lt;form&gt;</vt:lpstr>
      <vt:lpstr>&lt;ol&gt; ＆ &lt;ul&gt; ＆ &lt;li&gt;</vt:lpstr>
      <vt:lpstr>&lt;img&gt;</vt:lpstr>
      <vt:lpstr>Reference</vt:lpstr>
      <vt:lpstr>HTML5</vt:lpstr>
      <vt:lpstr>New Attributes</vt:lpstr>
      <vt:lpstr>&lt;video&gt;</vt:lpstr>
      <vt:lpstr>&lt;canvas&gt;</vt:lpstr>
      <vt:lpstr>SVG</vt:lpstr>
      <vt:lpstr>SVG</vt:lpstr>
      <vt:lpstr>Summary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seeker Vigilante</dc:creator>
  <cp:lastModifiedBy>seeker Vigilante</cp:lastModifiedBy>
  <cp:revision>648</cp:revision>
  <dcterms:created xsi:type="dcterms:W3CDTF">2017-06-21T03:13:10Z</dcterms:created>
  <dcterms:modified xsi:type="dcterms:W3CDTF">2017-06-24T02:19:06Z</dcterms:modified>
</cp:coreProperties>
</file>