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SS简介" id="{2741936F-987F-482E-B3F2-E3831DD95033}">
          <p14:sldIdLst>
            <p14:sldId id="256"/>
            <p14:sldId id="257"/>
            <p14:sldId id="258"/>
          </p14:sldIdLst>
        </p14:section>
        <p14:section name="CSS语法" id="{9EA2F66A-4C23-422F-833A-5EA90D6A95FA}">
          <p14:sldIdLst>
            <p14:sldId id="259"/>
            <p14:sldId id="260"/>
            <p14:sldId id="261"/>
            <p14:sldId id="262"/>
            <p14:sldId id="264"/>
            <p14:sldId id="265"/>
          </p14:sldIdLst>
        </p14:section>
        <p14:section name="CSS选择器" id="{90512094-5051-4CA8-AD16-944E111CEA37}">
          <p14:sldIdLst>
            <p14:sldId id="263"/>
            <p14:sldId id="266"/>
            <p14:sldId id="267"/>
            <p14:sldId id="268"/>
            <p14:sldId id="269"/>
            <p14:sldId id="270"/>
            <p14:sldId id="271"/>
            <p14:sldId id="274"/>
            <p14:sldId id="272"/>
          </p14:sldIdLst>
        </p14:section>
        <p14:section name="CSS盒模型" id="{DCC48272-4234-41DA-9FBC-E32520C29704}">
          <p14:sldIdLst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SS定位" id="{04298BC3-4160-40B7-B466-B0BAB7947801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references" id="{0ADA2FC2-6D52-4B90-8529-6CC3D4EA463C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css/css_positioning_floating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cssref/index.asp" TargetMode="External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Learn/CS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4000" dirty="0" smtClean="0">
                <a:latin typeface="Vladimir Script" panose="03050402040407070305" pitchFamily="66" charset="0"/>
              </a:rPr>
              <a:t>Designed for beauty</a:t>
            </a:r>
            <a:endParaRPr lang="zh-CN" altLang="en-US" sz="4000" dirty="0">
              <a:latin typeface="Vladimir Script" panose="030504020404070703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Descendant selectors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后代选择</a:t>
            </a:r>
            <a:r>
              <a:rPr lang="zh-CN" altLang="en-US" dirty="0"/>
              <a:t>器允许你根据文档的上下文关系来确定某个标签的样式。通过合理地</a:t>
            </a:r>
            <a:r>
              <a:rPr lang="zh-CN" altLang="en-US" dirty="0" smtClean="0"/>
              <a:t>使用后代选择</a:t>
            </a:r>
            <a:r>
              <a:rPr lang="zh-CN" altLang="en-US" dirty="0"/>
              <a:t>器，我们可以使 </a:t>
            </a:r>
            <a:r>
              <a:rPr lang="en-US" altLang="zh-CN" dirty="0"/>
              <a:t>HTML </a:t>
            </a:r>
            <a:r>
              <a:rPr lang="zh-CN" altLang="en-US" dirty="0"/>
              <a:t>代码变得更加整洁。</a:t>
            </a:r>
          </a:p>
          <a:p>
            <a:r>
              <a:rPr lang="zh-CN" altLang="en-US" dirty="0"/>
              <a:t>比方说，你</a:t>
            </a:r>
            <a:r>
              <a:rPr lang="zh-CN" altLang="en-US" dirty="0" smtClean="0"/>
              <a:t>希望</a:t>
            </a:r>
            <a:r>
              <a:rPr lang="zh-CN" altLang="en-US" b="1" dirty="0" smtClean="0"/>
              <a:t>仅仅是列表</a:t>
            </a:r>
            <a:r>
              <a:rPr lang="zh-CN" altLang="en-US" dirty="0"/>
              <a:t>中的 </a:t>
            </a:r>
            <a:r>
              <a:rPr lang="en-US" altLang="zh-CN" dirty="0"/>
              <a:t>strong </a:t>
            </a:r>
            <a:r>
              <a:rPr lang="zh-CN" altLang="en-US" dirty="0"/>
              <a:t>元素变为斜体字，而不是通常的粗体字，可以这样定义一个派生选择器：</a:t>
            </a:r>
          </a:p>
          <a:p>
            <a:pPr lvl="1"/>
            <a:r>
              <a:rPr lang="en-US" altLang="zh-CN" dirty="0"/>
              <a:t>li strong {</a:t>
            </a:r>
          </a:p>
          <a:p>
            <a:pPr lvl="1"/>
            <a:r>
              <a:rPr lang="en-US" altLang="zh-CN" dirty="0"/>
              <a:t>    font-style: italic;</a:t>
            </a:r>
          </a:p>
          <a:p>
            <a:pPr lvl="1"/>
            <a:r>
              <a:rPr lang="en-US" altLang="zh-CN" dirty="0"/>
              <a:t>    font-weight: normal;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中，对应的：</a:t>
            </a:r>
            <a:endParaRPr lang="en-US" altLang="zh-CN" dirty="0" smtClean="0"/>
          </a:p>
          <a:p>
            <a:pPr lvl="1"/>
            <a:r>
              <a:rPr lang="en-US" altLang="zh-CN" dirty="0"/>
              <a:t>&lt;li&gt;&lt;strong&gt;</a:t>
            </a:r>
            <a:r>
              <a:rPr lang="zh-CN" altLang="en-US" dirty="0"/>
              <a:t>我是斜体字。这是因为 </a:t>
            </a:r>
            <a:r>
              <a:rPr lang="en-US" altLang="zh-CN" dirty="0"/>
              <a:t>strong </a:t>
            </a:r>
            <a:r>
              <a:rPr lang="zh-CN" altLang="en-US" dirty="0"/>
              <a:t>元素位于 </a:t>
            </a:r>
            <a:r>
              <a:rPr lang="en-US" altLang="zh-CN" dirty="0"/>
              <a:t>li </a:t>
            </a:r>
            <a:r>
              <a:rPr lang="zh-CN" altLang="en-US" dirty="0"/>
              <a:t>元素内。</a:t>
            </a:r>
            <a:r>
              <a:rPr lang="en-US" altLang="zh-CN" dirty="0"/>
              <a:t>&lt;/strong&gt;&lt;/li&gt;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Child selectors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与后代选择器相比，子元素选择器（</a:t>
            </a:r>
            <a:r>
              <a:rPr lang="en-US" altLang="zh-CN" b="1" dirty="0"/>
              <a:t>Child selectors</a:t>
            </a:r>
            <a:r>
              <a:rPr lang="zh-CN" altLang="en-US" b="1" dirty="0"/>
              <a:t>）只能选择作为某元素子元素的元素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dirty="0"/>
              <a:t>如果您不希望选择任意的后代元素，而是希望缩小范围，只选择某个元素的子元素，请使用子元素选择</a:t>
            </a:r>
            <a:r>
              <a:rPr lang="zh-CN" altLang="en-US" dirty="0" smtClean="0"/>
              <a:t>器。</a:t>
            </a:r>
            <a:endParaRPr lang="zh-CN" altLang="en-US" dirty="0"/>
          </a:p>
          <a:p>
            <a:pPr lvl="1"/>
            <a:r>
              <a:rPr lang="zh-CN" altLang="en-US" dirty="0"/>
              <a:t>例如，如果您希望选择只作为 </a:t>
            </a:r>
            <a:r>
              <a:rPr lang="en-US" altLang="zh-CN" dirty="0"/>
              <a:t>h1 </a:t>
            </a:r>
            <a:r>
              <a:rPr lang="zh-CN" altLang="en-US" dirty="0"/>
              <a:t>元素子元素的 </a:t>
            </a:r>
            <a:r>
              <a:rPr lang="en-US" altLang="zh-CN" dirty="0"/>
              <a:t>strong </a:t>
            </a:r>
            <a:r>
              <a:rPr lang="zh-CN" altLang="en-US" dirty="0"/>
              <a:t>元素，可以这样写：</a:t>
            </a:r>
          </a:p>
          <a:p>
            <a:pPr lvl="1"/>
            <a:r>
              <a:rPr lang="en-US" altLang="zh-CN" dirty="0"/>
              <a:t>h1 &gt; strong {</a:t>
            </a:r>
            <a:r>
              <a:rPr lang="en-US" altLang="zh-CN" dirty="0" err="1"/>
              <a:t>color:red</a:t>
            </a:r>
            <a:r>
              <a:rPr lang="en-US" altLang="zh-CN" dirty="0"/>
              <a:t>;}</a:t>
            </a:r>
          </a:p>
          <a:p>
            <a:pPr lvl="1"/>
            <a:r>
              <a:rPr lang="zh-CN" altLang="en-US" dirty="0"/>
              <a:t>这个规则会把第一个 </a:t>
            </a:r>
            <a:r>
              <a:rPr lang="en-US" altLang="zh-CN" dirty="0"/>
              <a:t>h1 </a:t>
            </a:r>
            <a:r>
              <a:rPr lang="zh-CN" altLang="en-US" dirty="0"/>
              <a:t>下面的两个 </a:t>
            </a:r>
            <a:r>
              <a:rPr lang="en-US" altLang="zh-CN" dirty="0"/>
              <a:t>strong </a:t>
            </a:r>
            <a:r>
              <a:rPr lang="zh-CN" altLang="en-US" dirty="0"/>
              <a:t>元素变为红色，但是第二个 </a:t>
            </a:r>
            <a:r>
              <a:rPr lang="en-US" altLang="zh-CN" dirty="0"/>
              <a:t>h1 </a:t>
            </a:r>
            <a:r>
              <a:rPr lang="zh-CN" altLang="en-US" dirty="0"/>
              <a:t>中的 </a:t>
            </a:r>
            <a:r>
              <a:rPr lang="en-US" altLang="zh-CN" dirty="0"/>
              <a:t>strong </a:t>
            </a:r>
            <a:r>
              <a:rPr lang="zh-CN" altLang="en-US" dirty="0"/>
              <a:t>不受影响：</a:t>
            </a:r>
          </a:p>
          <a:p>
            <a:pPr lvl="1"/>
            <a:r>
              <a:rPr lang="en-US" altLang="zh-CN" dirty="0"/>
              <a:t>&lt;h1&gt;This is &lt;strong&gt;very&lt;/strong&gt; &lt;strong&gt;very&lt;/strong&gt; important.&lt;/h1&gt;</a:t>
            </a:r>
          </a:p>
          <a:p>
            <a:pPr lvl="1"/>
            <a:r>
              <a:rPr lang="en-US" altLang="zh-CN" dirty="0"/>
              <a:t>&lt;h1&gt;This is &lt;</a:t>
            </a:r>
            <a:r>
              <a:rPr lang="en-US" altLang="zh-CN" dirty="0" err="1"/>
              <a:t>em</a:t>
            </a:r>
            <a:r>
              <a:rPr lang="en-US" altLang="zh-CN" dirty="0"/>
              <a:t>&gt;really &lt;strong&gt;very&lt;/strong&gt;&lt;/</a:t>
            </a:r>
            <a:r>
              <a:rPr lang="en-US" altLang="zh-CN" dirty="0" err="1"/>
              <a:t>em</a:t>
            </a:r>
            <a:r>
              <a:rPr lang="en-US" altLang="zh-CN" dirty="0"/>
              <a:t>&gt; important.&lt;/h1&gt;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2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 selectors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id </a:t>
            </a:r>
            <a:r>
              <a:rPr lang="zh-CN" altLang="en-US" dirty="0"/>
              <a:t>选择器可以为标有特定 </a:t>
            </a:r>
            <a:r>
              <a:rPr lang="en-US" altLang="zh-CN" dirty="0"/>
              <a:t>id </a:t>
            </a:r>
            <a:r>
              <a:rPr lang="zh-CN" altLang="en-US" dirty="0"/>
              <a:t>的 </a:t>
            </a:r>
            <a:r>
              <a:rPr lang="en-US" altLang="zh-CN" dirty="0"/>
              <a:t>HTML </a:t>
            </a:r>
            <a:r>
              <a:rPr lang="zh-CN" altLang="en-US" dirty="0"/>
              <a:t>元素指定特定的样式。</a:t>
            </a:r>
          </a:p>
          <a:p>
            <a:r>
              <a:rPr lang="en-US" altLang="zh-CN" dirty="0"/>
              <a:t>id </a:t>
            </a:r>
            <a:r>
              <a:rPr lang="zh-CN" altLang="en-US" dirty="0"/>
              <a:t>选择器以 </a:t>
            </a:r>
            <a:r>
              <a:rPr lang="en-US" altLang="zh-CN" dirty="0"/>
              <a:t>"#" </a:t>
            </a:r>
            <a:r>
              <a:rPr lang="zh-CN" altLang="en-US" dirty="0"/>
              <a:t>来定义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下面的两个 </a:t>
            </a:r>
            <a:r>
              <a:rPr lang="en-US" altLang="zh-CN" dirty="0"/>
              <a:t>id </a:t>
            </a:r>
            <a:r>
              <a:rPr lang="zh-CN" altLang="en-US" dirty="0"/>
              <a:t>选择器，第一个可以定义元素的颜色为红色，第二个定义元素的颜色为绿色：</a:t>
            </a:r>
          </a:p>
          <a:p>
            <a:pPr lvl="1"/>
            <a:r>
              <a:rPr lang="en-US" altLang="zh-CN" dirty="0"/>
              <a:t>#red {</a:t>
            </a:r>
            <a:r>
              <a:rPr lang="en-US" altLang="zh-CN" dirty="0" err="1"/>
              <a:t>color:red</a:t>
            </a:r>
            <a:r>
              <a:rPr lang="en-US" altLang="zh-CN" dirty="0"/>
              <a:t>;}</a:t>
            </a:r>
          </a:p>
          <a:p>
            <a:pPr lvl="1"/>
            <a:r>
              <a:rPr lang="en-US" altLang="zh-CN" dirty="0"/>
              <a:t>#green {</a:t>
            </a:r>
            <a:r>
              <a:rPr lang="en-US" altLang="zh-CN" dirty="0" err="1"/>
              <a:t>color:green</a:t>
            </a:r>
            <a:r>
              <a:rPr lang="en-US" altLang="zh-CN" dirty="0"/>
              <a:t>;}</a:t>
            </a:r>
          </a:p>
          <a:p>
            <a:r>
              <a:rPr lang="zh-CN" altLang="en-US" dirty="0"/>
              <a:t>下面的 </a:t>
            </a:r>
            <a:r>
              <a:rPr lang="en-US" altLang="zh-CN" dirty="0"/>
              <a:t>HTML </a:t>
            </a:r>
            <a:r>
              <a:rPr lang="zh-CN" altLang="en-US" dirty="0"/>
              <a:t>代码中，</a:t>
            </a:r>
            <a:r>
              <a:rPr lang="en-US" altLang="zh-CN" dirty="0"/>
              <a:t>id </a:t>
            </a:r>
            <a:r>
              <a:rPr lang="zh-CN" altLang="en-US" dirty="0"/>
              <a:t>属性为 </a:t>
            </a:r>
            <a:r>
              <a:rPr lang="en-US" altLang="zh-CN" dirty="0"/>
              <a:t>red </a:t>
            </a:r>
            <a:r>
              <a:rPr lang="zh-CN" altLang="en-US" dirty="0"/>
              <a:t>的 </a:t>
            </a:r>
            <a:r>
              <a:rPr lang="en-US" altLang="zh-CN" dirty="0"/>
              <a:t>p </a:t>
            </a:r>
            <a:r>
              <a:rPr lang="zh-CN" altLang="en-US" dirty="0"/>
              <a:t>元素显示为红色，而 </a:t>
            </a:r>
            <a:r>
              <a:rPr lang="en-US" altLang="zh-CN" dirty="0"/>
              <a:t>id </a:t>
            </a:r>
            <a:r>
              <a:rPr lang="zh-CN" altLang="en-US" dirty="0"/>
              <a:t>属性为 </a:t>
            </a:r>
            <a:r>
              <a:rPr lang="en-US" altLang="zh-CN" dirty="0"/>
              <a:t>green </a:t>
            </a:r>
            <a:r>
              <a:rPr lang="zh-CN" altLang="en-US" dirty="0"/>
              <a:t>的 </a:t>
            </a:r>
            <a:r>
              <a:rPr lang="en-US" altLang="zh-CN" dirty="0"/>
              <a:t>p </a:t>
            </a:r>
            <a:r>
              <a:rPr lang="zh-CN" altLang="en-US" dirty="0"/>
              <a:t>元素显示为绿色。</a:t>
            </a:r>
          </a:p>
          <a:p>
            <a:pPr lvl="1"/>
            <a:r>
              <a:rPr lang="en-US" altLang="zh-CN" dirty="0"/>
              <a:t>&lt;p id="red"&gt;</a:t>
            </a:r>
            <a:r>
              <a:rPr lang="zh-CN" altLang="en-US" dirty="0"/>
              <a:t>这个段落是红色。</a:t>
            </a:r>
            <a:r>
              <a:rPr lang="en-US" altLang="zh-CN" dirty="0"/>
              <a:t>&lt;/p&gt;</a:t>
            </a:r>
          </a:p>
          <a:p>
            <a:pPr lvl="1"/>
            <a:r>
              <a:rPr lang="en-US" altLang="zh-CN" dirty="0"/>
              <a:t>&lt;p id="green"&gt;</a:t>
            </a:r>
            <a:r>
              <a:rPr lang="zh-CN" altLang="en-US" dirty="0"/>
              <a:t>这个段落是绿色。</a:t>
            </a:r>
            <a:r>
              <a:rPr lang="en-US" altLang="zh-CN" dirty="0"/>
              <a:t>&lt;/p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Attention: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文档中两个元素不能有相同的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0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 selectors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“#”</a:t>
            </a:r>
            <a:r>
              <a:rPr lang="zh-CN" altLang="en-US" dirty="0" smtClean="0"/>
              <a:t>前可以添加一个元素名称以起到强调作用，这是为了增加代码可读性，在功能上不能起到任何作用，甚至可能降低代码复用性。</a:t>
            </a:r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err="1" smtClean="0"/>
              <a:t>div#selector</a:t>
            </a:r>
            <a:r>
              <a:rPr lang="en-US" altLang="zh-CN" dirty="0" smtClean="0"/>
              <a:t>{</a:t>
            </a:r>
          </a:p>
          <a:p>
            <a:pPr lvl="2"/>
            <a:r>
              <a:rPr lang="en-US" altLang="zh-CN" dirty="0" smtClean="0"/>
              <a:t>color: </a:t>
            </a:r>
            <a:r>
              <a:rPr lang="en-US" altLang="zh-CN" dirty="0" err="1" smtClean="0"/>
              <a:t>cadetblue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#selector{</a:t>
            </a:r>
          </a:p>
          <a:p>
            <a:pPr lvl="2"/>
            <a:r>
              <a:rPr lang="en-US" altLang="zh-CN" dirty="0" smtClean="0"/>
              <a:t>color: </a:t>
            </a:r>
            <a:r>
              <a:rPr lang="en-US" altLang="zh-CN" dirty="0" err="1" smtClean="0"/>
              <a:t>cadetblue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 smtClean="0"/>
              <a:t>两者达到的效果是一致的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201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selectors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CSS </a:t>
            </a:r>
            <a:r>
              <a:rPr lang="zh-CN" altLang="en-US" dirty="0"/>
              <a:t>中，类选择器以一个点号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.center{ text-align: center; }</a:t>
            </a:r>
          </a:p>
          <a:p>
            <a:r>
              <a:rPr lang="zh-CN" altLang="en-US" dirty="0"/>
              <a:t>在下面的 </a:t>
            </a:r>
            <a:r>
              <a:rPr lang="en-US" altLang="zh-CN" dirty="0"/>
              <a:t>HTML </a:t>
            </a:r>
            <a:r>
              <a:rPr lang="zh-CN" altLang="en-US" dirty="0"/>
              <a:t>代码中，</a:t>
            </a:r>
            <a:r>
              <a:rPr lang="en-US" altLang="zh-CN" dirty="0"/>
              <a:t>h1 </a:t>
            </a:r>
            <a:r>
              <a:rPr lang="zh-CN" altLang="en-US" dirty="0"/>
              <a:t>和 </a:t>
            </a:r>
            <a:r>
              <a:rPr lang="en-US" altLang="zh-CN" dirty="0"/>
              <a:t>p </a:t>
            </a:r>
            <a:r>
              <a:rPr lang="zh-CN" altLang="en-US" dirty="0"/>
              <a:t>元素都有 </a:t>
            </a:r>
            <a:r>
              <a:rPr lang="en-US" altLang="zh-CN" dirty="0"/>
              <a:t>center </a:t>
            </a:r>
            <a:r>
              <a:rPr lang="zh-CN" altLang="en-US" dirty="0"/>
              <a:t>类。这意味着两者都将遵守 </a:t>
            </a:r>
            <a:r>
              <a:rPr lang="en-US" altLang="zh-CN" dirty="0"/>
              <a:t>".center" </a:t>
            </a:r>
            <a:r>
              <a:rPr lang="zh-CN" altLang="en-US" dirty="0"/>
              <a:t>选择器中的规则。</a:t>
            </a:r>
          </a:p>
          <a:p>
            <a:pPr lvl="1"/>
            <a:r>
              <a:rPr lang="en-US" altLang="zh-CN" dirty="0"/>
              <a:t>&lt;h1 class="center"&gt;</a:t>
            </a:r>
          </a:p>
          <a:p>
            <a:pPr lvl="2"/>
            <a:r>
              <a:rPr lang="en-US" altLang="zh-CN" dirty="0"/>
              <a:t>This heading will be center-aligned</a:t>
            </a:r>
          </a:p>
          <a:p>
            <a:pPr lvl="1"/>
            <a:r>
              <a:rPr lang="en-US" altLang="zh-CN" dirty="0"/>
              <a:t>&lt;/h1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lvl="1"/>
            <a:r>
              <a:rPr lang="en-US" altLang="zh-CN" dirty="0"/>
              <a:t>&lt;p class="center"&gt;</a:t>
            </a:r>
          </a:p>
          <a:p>
            <a:pPr lvl="2"/>
            <a:r>
              <a:rPr lang="en-US" altLang="zh-CN" dirty="0"/>
              <a:t>This paragraph will also be center-aligned.</a:t>
            </a:r>
          </a:p>
          <a:p>
            <a:pPr lvl="1"/>
            <a:r>
              <a:rPr lang="en-US" altLang="zh-CN" dirty="0"/>
              <a:t>&lt;/p&gt;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24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selectors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元素也可以基于它们的类而被选择：</a:t>
            </a:r>
          </a:p>
          <a:p>
            <a:pPr lvl="1"/>
            <a:r>
              <a:rPr lang="en-US" altLang="zh-CN" dirty="0" err="1"/>
              <a:t>td.fancy</a:t>
            </a:r>
            <a:r>
              <a:rPr lang="en-US" altLang="zh-CN" dirty="0"/>
              <a:t> {</a:t>
            </a:r>
          </a:p>
          <a:p>
            <a:pPr lvl="2"/>
            <a:r>
              <a:rPr lang="en-US" altLang="zh-CN" dirty="0" smtClean="0"/>
              <a:t>color</a:t>
            </a:r>
            <a:r>
              <a:rPr lang="en-US" altLang="zh-CN" dirty="0"/>
              <a:t>: #f60;</a:t>
            </a:r>
          </a:p>
          <a:p>
            <a:pPr lvl="2"/>
            <a:r>
              <a:rPr lang="en-US" altLang="zh-CN" dirty="0" smtClean="0"/>
              <a:t>background</a:t>
            </a:r>
            <a:r>
              <a:rPr lang="en-US" altLang="zh-CN" dirty="0"/>
              <a:t>: #666;</a:t>
            </a:r>
          </a:p>
          <a:p>
            <a:pPr lvl="1"/>
            <a:r>
              <a:rPr lang="en-US" altLang="zh-CN" dirty="0"/>
              <a:t>	}</a:t>
            </a:r>
          </a:p>
          <a:p>
            <a:r>
              <a:rPr lang="zh-CN" altLang="en-US" dirty="0"/>
              <a:t>在上面的例子中，类名为 </a:t>
            </a:r>
            <a:r>
              <a:rPr lang="en-US" altLang="zh-CN" dirty="0"/>
              <a:t>fancy </a:t>
            </a:r>
            <a:r>
              <a:rPr lang="zh-CN" altLang="en-US" dirty="0"/>
              <a:t>的表格单元将是带有灰色背景的橙色。</a:t>
            </a:r>
          </a:p>
          <a:p>
            <a:pPr lvl="1"/>
            <a:r>
              <a:rPr lang="en-US" altLang="zh-CN" dirty="0"/>
              <a:t>&lt;td class="fancy"&gt;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86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Attribute selectors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对带有指定属性的 </a:t>
            </a:r>
            <a:r>
              <a:rPr lang="en-US" altLang="zh-CN" dirty="0"/>
              <a:t>HTML </a:t>
            </a:r>
            <a:r>
              <a:rPr lang="zh-CN" altLang="en-US" dirty="0"/>
              <a:t>元素设置样式。</a:t>
            </a:r>
          </a:p>
          <a:p>
            <a:r>
              <a:rPr lang="zh-CN" altLang="en-US" dirty="0" smtClean="0"/>
              <a:t>可以为</a:t>
            </a:r>
            <a:r>
              <a:rPr lang="zh-CN" altLang="en-US" dirty="0"/>
              <a:t>拥有指定属性的 </a:t>
            </a:r>
            <a:r>
              <a:rPr lang="en-US" altLang="zh-CN" dirty="0"/>
              <a:t>HTML </a:t>
            </a:r>
            <a:r>
              <a:rPr lang="zh-CN" altLang="en-US" dirty="0"/>
              <a:t>元素设置样式，而不仅限于 </a:t>
            </a:r>
            <a:r>
              <a:rPr lang="en-US" altLang="zh-CN" dirty="0"/>
              <a:t>class </a:t>
            </a:r>
            <a:r>
              <a:rPr lang="zh-CN" altLang="en-US" dirty="0"/>
              <a:t>和 </a:t>
            </a:r>
            <a:r>
              <a:rPr lang="en-US" altLang="zh-CN" dirty="0"/>
              <a:t>id </a:t>
            </a:r>
            <a:r>
              <a:rPr lang="zh-CN" altLang="en-US" dirty="0"/>
              <a:t>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input[type=“text”]{</a:t>
            </a:r>
          </a:p>
          <a:p>
            <a:pPr lvl="2"/>
            <a:r>
              <a:rPr lang="en-US" altLang="zh-CN" dirty="0" smtClean="0"/>
              <a:t>width: 150px;</a:t>
            </a:r>
          </a:p>
          <a:p>
            <a:pPr lvl="2"/>
            <a:r>
              <a:rPr lang="en-US" altLang="zh-CN" dirty="0" smtClean="0"/>
              <a:t>display: block;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/>
              <a:t>本例</a:t>
            </a:r>
            <a:r>
              <a:rPr lang="zh-CN" altLang="en-US" dirty="0" smtClean="0"/>
              <a:t>中，我们为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属性为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元素，指定了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特性。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68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Adjacent sibling selectors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如果需要选择</a:t>
            </a:r>
            <a:r>
              <a:rPr lang="zh-CN" altLang="en-US" b="1" dirty="0">
                <a:solidFill>
                  <a:schemeClr val="tx1"/>
                </a:solidFill>
              </a:rPr>
              <a:t>紧接在另一个元素后</a:t>
            </a:r>
            <a:r>
              <a:rPr lang="zh-CN" altLang="en-US" dirty="0"/>
              <a:t>的元素，而且</a:t>
            </a:r>
            <a:r>
              <a:rPr lang="zh-CN" altLang="en-US" b="1" dirty="0">
                <a:solidFill>
                  <a:schemeClr val="tx1"/>
                </a:solidFill>
              </a:rPr>
              <a:t>二者有相同的父元素</a:t>
            </a:r>
            <a:r>
              <a:rPr lang="zh-CN" altLang="en-US" dirty="0"/>
              <a:t>，可以使用相邻兄弟选择</a:t>
            </a:r>
            <a:r>
              <a:rPr lang="zh-CN" altLang="en-US" dirty="0" smtClean="0"/>
              <a:t>器。</a:t>
            </a:r>
            <a:endParaRPr lang="zh-CN" altLang="en-US" dirty="0"/>
          </a:p>
          <a:p>
            <a:r>
              <a:rPr lang="zh-CN" altLang="en-US" dirty="0"/>
              <a:t>例如，如果要增加紧接在 </a:t>
            </a:r>
            <a:r>
              <a:rPr lang="en-US" altLang="zh-CN" dirty="0"/>
              <a:t>h1 </a:t>
            </a:r>
            <a:r>
              <a:rPr lang="zh-CN" altLang="en-US" dirty="0"/>
              <a:t>元素后出现的段落的上边距，可以这样写：</a:t>
            </a:r>
          </a:p>
          <a:p>
            <a:pPr lvl="1"/>
            <a:r>
              <a:rPr lang="en-US" altLang="zh-CN" dirty="0"/>
              <a:t>h1 + p {margin-top:50px;}</a:t>
            </a:r>
          </a:p>
          <a:p>
            <a:r>
              <a:rPr lang="zh-CN" altLang="en-US" dirty="0"/>
              <a:t>这个选择器读作：“选择紧接在 </a:t>
            </a:r>
            <a:r>
              <a:rPr lang="en-US" altLang="zh-CN" dirty="0"/>
              <a:t>h1 </a:t>
            </a:r>
            <a:r>
              <a:rPr lang="zh-CN" altLang="en-US" dirty="0"/>
              <a:t>元素后出现的段落，</a:t>
            </a:r>
            <a:r>
              <a:rPr lang="en-US" altLang="zh-CN" dirty="0"/>
              <a:t>h1 </a:t>
            </a:r>
            <a:r>
              <a:rPr lang="zh-CN" altLang="en-US" dirty="0"/>
              <a:t>和 </a:t>
            </a:r>
            <a:r>
              <a:rPr lang="en-US" altLang="zh-CN" dirty="0"/>
              <a:t>p </a:t>
            </a:r>
            <a:r>
              <a:rPr lang="zh-CN" altLang="en-US" dirty="0"/>
              <a:t>元素拥有共同的父元素”。</a:t>
            </a:r>
          </a:p>
        </p:txBody>
      </p:sp>
    </p:spTree>
    <p:extLst>
      <p:ext uri="{BB962C8B-B14F-4D97-AF65-F5344CB8AC3E}">
        <p14:creationId xmlns:p14="http://schemas.microsoft.com/office/powerpoint/2010/main" val="2901044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选择器可以进行嵌套</a:t>
            </a:r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err="1" smtClean="0"/>
              <a:t>div.gallery</a:t>
            </a:r>
            <a:r>
              <a:rPr lang="en-US" altLang="zh-CN" dirty="0" smtClean="0"/>
              <a:t> &gt; #paint 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[name=“image”]{</a:t>
            </a:r>
          </a:p>
          <a:p>
            <a:pPr lvl="2"/>
            <a:r>
              <a:rPr lang="en-US" altLang="zh-CN" dirty="0" smtClean="0"/>
              <a:t>width: 200px;</a:t>
            </a:r>
          </a:p>
          <a:p>
            <a:pPr lvl="2"/>
            <a:r>
              <a:rPr lang="en-US" altLang="zh-CN" dirty="0" smtClean="0"/>
              <a:t>height: 200px;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/>
              <a:t>上例</a:t>
            </a:r>
            <a:r>
              <a:rPr lang="zh-CN" altLang="en-US" dirty="0" smtClean="0"/>
              <a:t>中就指定了一个具有 </a:t>
            </a:r>
            <a:r>
              <a:rPr lang="en-US" altLang="zh-CN" dirty="0" err="1" smtClean="0"/>
              <a:t>gallay</a:t>
            </a:r>
            <a:r>
              <a:rPr lang="en-US" altLang="zh-CN" dirty="0" smtClean="0"/>
              <a:t> class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div </a:t>
            </a:r>
            <a:r>
              <a:rPr lang="zh-CN" altLang="en-US" dirty="0" smtClean="0"/>
              <a:t>的直接子代中 </a:t>
            </a:r>
            <a:r>
              <a:rPr lang="en-US" altLang="zh-CN" dirty="0" smtClean="0"/>
              <a:t>id</a:t>
            </a:r>
            <a:r>
              <a:rPr lang="zh-CN" altLang="en-US" dirty="0"/>
              <a:t>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paint </a:t>
            </a:r>
            <a:r>
              <a:rPr lang="zh-CN" altLang="en-US" dirty="0" smtClean="0"/>
              <a:t>的子代中具有 </a:t>
            </a:r>
            <a:r>
              <a:rPr lang="en-US" altLang="zh-CN" dirty="0" smtClean="0"/>
              <a:t>name=“image”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元素 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91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Box model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2959" r="11500"/>
          <a:stretch/>
        </p:blipFill>
        <p:spPr>
          <a:xfrm>
            <a:off x="2999574" y="1402809"/>
            <a:ext cx="5845323" cy="5394407"/>
          </a:xfrm>
        </p:spPr>
      </p:pic>
    </p:spTree>
    <p:extLst>
      <p:ext uri="{BB962C8B-B14F-4D97-AF65-F5344CB8AC3E}">
        <p14:creationId xmlns:p14="http://schemas.microsoft.com/office/powerpoint/2010/main" val="81622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指层叠样式表 </a:t>
            </a:r>
            <a:r>
              <a:rPr lang="en-US" altLang="zh-CN" dirty="0"/>
              <a:t>(</a:t>
            </a:r>
            <a:r>
              <a:rPr lang="en-US" altLang="zh-CN" b="1" dirty="0"/>
              <a:t>C</a:t>
            </a:r>
            <a:r>
              <a:rPr lang="en-US" altLang="zh-CN" dirty="0"/>
              <a:t>ascading </a:t>
            </a:r>
            <a:r>
              <a:rPr lang="en-US" altLang="zh-CN" b="1" dirty="0"/>
              <a:t>S</a:t>
            </a:r>
            <a:r>
              <a:rPr lang="en-US" altLang="zh-CN" dirty="0"/>
              <a:t>tyle </a:t>
            </a:r>
            <a:r>
              <a:rPr lang="en-US" altLang="zh-CN" b="1" dirty="0"/>
              <a:t>S</a:t>
            </a:r>
            <a:r>
              <a:rPr lang="en-US" altLang="zh-CN" dirty="0"/>
              <a:t>heets)</a:t>
            </a:r>
          </a:p>
          <a:p>
            <a:r>
              <a:rPr lang="zh-CN" altLang="en-US" dirty="0"/>
              <a:t>样式定义</a:t>
            </a:r>
            <a:r>
              <a:rPr lang="zh-CN" altLang="en-US" b="1" dirty="0"/>
              <a:t>如何显示</a:t>
            </a:r>
            <a:r>
              <a:rPr lang="zh-CN" altLang="en-US" dirty="0"/>
              <a:t> </a:t>
            </a:r>
            <a:r>
              <a:rPr lang="en-US" altLang="zh-CN" dirty="0"/>
              <a:t>HTML </a:t>
            </a:r>
            <a:r>
              <a:rPr lang="zh-CN" altLang="en-US" dirty="0"/>
              <a:t>元素</a:t>
            </a:r>
          </a:p>
          <a:p>
            <a:r>
              <a:rPr lang="zh-CN" altLang="en-US" dirty="0"/>
              <a:t>样式通常存储在</a:t>
            </a:r>
            <a:r>
              <a:rPr lang="zh-CN" altLang="en-US" b="1" dirty="0"/>
              <a:t>样式表</a:t>
            </a:r>
            <a:r>
              <a:rPr lang="zh-CN" altLang="en-US" dirty="0"/>
              <a:t>中</a:t>
            </a:r>
          </a:p>
          <a:p>
            <a:r>
              <a:rPr lang="zh-CN" altLang="en-US" b="1" dirty="0" smtClean="0"/>
              <a:t>外部</a:t>
            </a:r>
            <a:r>
              <a:rPr lang="zh-CN" altLang="en-US" b="1" dirty="0"/>
              <a:t>样式表</a:t>
            </a:r>
            <a:r>
              <a:rPr lang="zh-CN" altLang="en-US" dirty="0"/>
              <a:t>可以极大提高工作效率</a:t>
            </a:r>
          </a:p>
          <a:p>
            <a:r>
              <a:rPr lang="zh-CN" altLang="en-US" dirty="0"/>
              <a:t>外部样式表通常存储在 </a:t>
            </a:r>
            <a:r>
              <a:rPr lang="en-US" altLang="zh-CN" b="1" dirty="0"/>
              <a:t>CSS </a:t>
            </a:r>
            <a:r>
              <a:rPr lang="zh-CN" altLang="en-US" b="1" dirty="0"/>
              <a:t>文件</a:t>
            </a:r>
            <a:r>
              <a:rPr lang="zh-CN" altLang="en-US" dirty="0"/>
              <a:t>中</a:t>
            </a:r>
          </a:p>
          <a:p>
            <a:r>
              <a:rPr lang="zh-CN" altLang="en-US" dirty="0"/>
              <a:t>多个样式定义可</a:t>
            </a:r>
            <a:r>
              <a:rPr lang="zh-CN" altLang="en-US" b="1" dirty="0"/>
              <a:t>层叠</a:t>
            </a:r>
            <a:r>
              <a:rPr lang="zh-CN" altLang="en-US" dirty="0"/>
              <a:t>为一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Box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元素框的最内部分是实际的内容，直接包围内容的是内边距。内边距呈现了元素的背景。内边距的边缘是边框。边框以外是外边距，外边距默认是透明的，因此不会遮挡其后的任何元素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内边距、边框和外边距都是可选的，默认值是零。但是，许多元素将由用户代理样式表设置外边距和内边距。可以通过将元素的 </a:t>
            </a:r>
            <a:r>
              <a:rPr lang="en-US" altLang="zh-CN" dirty="0"/>
              <a:t>margin </a:t>
            </a:r>
            <a:r>
              <a:rPr lang="zh-CN" altLang="en-US" dirty="0"/>
              <a:t>和 </a:t>
            </a:r>
            <a:r>
              <a:rPr lang="en-US" altLang="zh-CN" dirty="0"/>
              <a:t>padding </a:t>
            </a:r>
            <a:r>
              <a:rPr lang="zh-CN" altLang="en-US" dirty="0"/>
              <a:t>设置为零来覆盖这些浏览器样式。这可以分别进行，也可以使用通用选择器对所有元素进行设置：</a:t>
            </a:r>
          </a:p>
          <a:p>
            <a:pPr lvl="1"/>
            <a:r>
              <a:rPr lang="zh-CN" altLang="en-US" dirty="0"/>
              <a:t>* </a:t>
            </a:r>
            <a:r>
              <a:rPr lang="en-US" altLang="zh-CN" dirty="0"/>
              <a:t>{</a:t>
            </a:r>
          </a:p>
          <a:p>
            <a:pPr lvl="2"/>
            <a:r>
              <a:rPr lang="en-US" altLang="zh-CN" dirty="0" smtClean="0"/>
              <a:t>margin</a:t>
            </a:r>
            <a:r>
              <a:rPr lang="en-US" altLang="zh-CN" dirty="0"/>
              <a:t>: 0;</a:t>
            </a:r>
          </a:p>
          <a:p>
            <a:pPr lvl="2"/>
            <a:r>
              <a:rPr lang="en-US" altLang="zh-CN" dirty="0" smtClean="0"/>
              <a:t>padding</a:t>
            </a:r>
            <a:r>
              <a:rPr lang="en-US" altLang="zh-CN" dirty="0"/>
              <a:t>: 0;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CSS </a:t>
            </a:r>
            <a:r>
              <a:rPr lang="zh-CN" altLang="en-US" dirty="0"/>
              <a:t>中，</a:t>
            </a:r>
            <a:r>
              <a:rPr lang="en-US" altLang="zh-CN" dirty="0"/>
              <a:t>width </a:t>
            </a:r>
            <a:r>
              <a:rPr lang="zh-CN" altLang="en-US" dirty="0"/>
              <a:t>和 </a:t>
            </a:r>
            <a:r>
              <a:rPr lang="en-US" altLang="zh-CN" dirty="0"/>
              <a:t>height </a:t>
            </a:r>
            <a:r>
              <a:rPr lang="zh-CN" altLang="en-US" dirty="0"/>
              <a:t>指的是内容区域的宽度和高度。增加内边距、边框和外边距不会影响内容区域的尺寸，但是会增加元素框的总尺寸。</a:t>
            </a:r>
          </a:p>
        </p:txBody>
      </p:sp>
    </p:spTree>
    <p:extLst>
      <p:ext uri="{BB962C8B-B14F-4D97-AF65-F5344CB8AC3E}">
        <p14:creationId xmlns:p14="http://schemas.microsoft.com/office/powerpoint/2010/main" val="942933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CSS padding 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CSS padding </a:t>
            </a:r>
            <a:r>
              <a:rPr lang="zh-CN" altLang="en-US" dirty="0"/>
              <a:t>属性定义元素的内边距。</a:t>
            </a:r>
            <a:r>
              <a:rPr lang="en-US" altLang="zh-CN" dirty="0"/>
              <a:t>padding </a:t>
            </a:r>
            <a:r>
              <a:rPr lang="zh-CN" altLang="en-US" dirty="0"/>
              <a:t>属性接受长度值或百分比值，但不允许使用负值。</a:t>
            </a:r>
          </a:p>
          <a:p>
            <a:r>
              <a:rPr lang="zh-CN" altLang="en-US" dirty="0"/>
              <a:t>例如，如果您希望所有 </a:t>
            </a:r>
            <a:r>
              <a:rPr lang="en-US" altLang="zh-CN" dirty="0"/>
              <a:t>h1 </a:t>
            </a:r>
            <a:r>
              <a:rPr lang="zh-CN" altLang="en-US" dirty="0"/>
              <a:t>元素的各边都有 </a:t>
            </a:r>
            <a:r>
              <a:rPr lang="en-US" altLang="zh-CN" dirty="0"/>
              <a:t>10 </a:t>
            </a:r>
            <a:r>
              <a:rPr lang="zh-CN" altLang="en-US" dirty="0"/>
              <a:t>像素的内边距，只需要这样：</a:t>
            </a:r>
          </a:p>
          <a:p>
            <a:pPr lvl="1"/>
            <a:r>
              <a:rPr lang="en-US" altLang="zh-CN" dirty="0"/>
              <a:t>h1 {padding: 10px;}</a:t>
            </a:r>
          </a:p>
          <a:p>
            <a:r>
              <a:rPr lang="zh-CN" altLang="en-US" dirty="0"/>
              <a:t>您还可以按照上、右、下、左的顺序分别设置各边的内边距，各边均可以使用不同的单位或百分比值：</a:t>
            </a:r>
          </a:p>
          <a:p>
            <a:pPr lvl="1"/>
            <a:r>
              <a:rPr lang="en-US" altLang="zh-CN" dirty="0"/>
              <a:t>h1 {padding: 10px 0.25em </a:t>
            </a:r>
            <a:r>
              <a:rPr lang="en-US" altLang="zh-CN" dirty="0" smtClean="0"/>
              <a:t>2em </a:t>
            </a:r>
            <a:r>
              <a:rPr lang="en-US" altLang="zh-CN" dirty="0"/>
              <a:t>20</a:t>
            </a:r>
            <a:r>
              <a:rPr lang="en-US" altLang="zh-CN" dirty="0" smtClean="0"/>
              <a:t>%;}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49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也通过使用下面四个单独的属性，分别设置上、右、下、左内边距：</a:t>
            </a:r>
          </a:p>
          <a:p>
            <a:pPr lvl="1"/>
            <a:r>
              <a:rPr lang="en-US" altLang="zh-CN" dirty="0"/>
              <a:t>padding-top</a:t>
            </a:r>
          </a:p>
          <a:p>
            <a:pPr lvl="1"/>
            <a:r>
              <a:rPr lang="en-US" altLang="zh-CN" dirty="0"/>
              <a:t>padding-right</a:t>
            </a:r>
          </a:p>
          <a:p>
            <a:pPr lvl="1"/>
            <a:r>
              <a:rPr lang="en-US" altLang="zh-CN" dirty="0"/>
              <a:t>padding-bottom</a:t>
            </a:r>
          </a:p>
          <a:p>
            <a:pPr lvl="1"/>
            <a:r>
              <a:rPr lang="en-US" altLang="zh-CN" dirty="0"/>
              <a:t>padding-left</a:t>
            </a:r>
          </a:p>
          <a:p>
            <a:r>
              <a:rPr lang="zh-CN" altLang="en-US" dirty="0" smtClean="0"/>
              <a:t>下面</a:t>
            </a:r>
            <a:r>
              <a:rPr lang="zh-CN" altLang="en-US" dirty="0"/>
              <a:t>的规则实现的效果与上面的简写规则是完全相同的：</a:t>
            </a:r>
          </a:p>
          <a:p>
            <a:pPr lvl="1"/>
            <a:r>
              <a:rPr lang="en-US" altLang="zh-CN" dirty="0"/>
              <a:t>h1 {</a:t>
            </a:r>
          </a:p>
          <a:p>
            <a:pPr lvl="2"/>
            <a:r>
              <a:rPr lang="en-US" altLang="zh-CN" dirty="0" smtClean="0"/>
              <a:t>padding-top</a:t>
            </a:r>
            <a:r>
              <a:rPr lang="en-US" altLang="zh-CN" dirty="0"/>
              <a:t>: 10px;</a:t>
            </a:r>
          </a:p>
          <a:p>
            <a:pPr lvl="2"/>
            <a:r>
              <a:rPr lang="en-US" altLang="zh-CN" dirty="0" smtClean="0"/>
              <a:t>padding-right</a:t>
            </a:r>
            <a:r>
              <a:rPr lang="en-US" altLang="zh-CN" dirty="0"/>
              <a:t>: 0.25em;</a:t>
            </a:r>
          </a:p>
          <a:p>
            <a:pPr lvl="2"/>
            <a:r>
              <a:rPr lang="en-US" altLang="zh-CN" dirty="0" smtClean="0"/>
              <a:t>padding-bottom</a:t>
            </a:r>
            <a:r>
              <a:rPr lang="en-US" altLang="zh-CN" dirty="0"/>
              <a:t>: 2ex;</a:t>
            </a:r>
          </a:p>
          <a:p>
            <a:pPr lvl="2"/>
            <a:r>
              <a:rPr lang="en-US" altLang="zh-CN" dirty="0" smtClean="0"/>
              <a:t>padding-left</a:t>
            </a:r>
            <a:r>
              <a:rPr lang="en-US" altLang="zh-CN" dirty="0"/>
              <a:t>: 20%;</a:t>
            </a:r>
          </a:p>
          <a:p>
            <a:pPr lvl="1"/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75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padding  ---  percentage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可以为元素的内边距设置百分数值。百分数值是相对于其</a:t>
            </a:r>
            <a:r>
              <a:rPr lang="zh-CN" altLang="en-US" b="1" dirty="0">
                <a:solidFill>
                  <a:schemeClr val="tx1"/>
                </a:solidFill>
              </a:rPr>
              <a:t>父元素</a:t>
            </a:r>
            <a:r>
              <a:rPr lang="zh-CN" altLang="en-US" dirty="0"/>
              <a:t>的 </a:t>
            </a:r>
            <a:r>
              <a:rPr lang="en-US" altLang="zh-CN" dirty="0"/>
              <a:t>width </a:t>
            </a:r>
            <a:r>
              <a:rPr lang="zh-CN" altLang="en-US" dirty="0"/>
              <a:t>计算的，这一点与外边距一样。所以，如果父元素的 </a:t>
            </a:r>
            <a:r>
              <a:rPr lang="en-US" altLang="zh-CN" dirty="0"/>
              <a:t>width </a:t>
            </a:r>
            <a:r>
              <a:rPr lang="zh-CN" altLang="en-US" dirty="0"/>
              <a:t>改变，它们也会改变。</a:t>
            </a:r>
          </a:p>
          <a:p>
            <a:r>
              <a:rPr lang="zh-CN" altLang="en-US" dirty="0"/>
              <a:t>下面这条规则把段落的内边距设置为父元素 </a:t>
            </a:r>
            <a:r>
              <a:rPr lang="en-US" altLang="zh-CN" dirty="0"/>
              <a:t>width </a:t>
            </a:r>
            <a:r>
              <a:rPr lang="zh-CN" altLang="en-US" dirty="0"/>
              <a:t>的 </a:t>
            </a:r>
            <a:r>
              <a:rPr lang="en-US" altLang="zh-CN" dirty="0"/>
              <a:t>10%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p {padding: 10%;}</a:t>
            </a:r>
          </a:p>
          <a:p>
            <a:r>
              <a:rPr lang="zh-CN" altLang="en-US" dirty="0"/>
              <a:t>例如：如果一个段落的父元素是 </a:t>
            </a:r>
            <a:r>
              <a:rPr lang="en-US" altLang="zh-CN" dirty="0"/>
              <a:t>div </a:t>
            </a:r>
            <a:r>
              <a:rPr lang="zh-CN" altLang="en-US" dirty="0"/>
              <a:t>元素，那么它的内边距要根据 </a:t>
            </a:r>
            <a:r>
              <a:rPr lang="en-US" altLang="zh-CN" dirty="0"/>
              <a:t>div </a:t>
            </a:r>
            <a:r>
              <a:rPr lang="zh-CN" altLang="en-US" dirty="0"/>
              <a:t>的 </a:t>
            </a:r>
            <a:r>
              <a:rPr lang="en-US" altLang="zh-CN" dirty="0"/>
              <a:t>width </a:t>
            </a:r>
            <a:r>
              <a:rPr lang="zh-CN" altLang="en-US" dirty="0"/>
              <a:t>计算。</a:t>
            </a:r>
          </a:p>
          <a:p>
            <a:pPr lvl="1"/>
            <a:r>
              <a:rPr lang="en-US" altLang="zh-CN" dirty="0"/>
              <a:t>&lt;div style="width: 200px;"&gt;</a:t>
            </a:r>
          </a:p>
          <a:p>
            <a:pPr lvl="2"/>
            <a:r>
              <a:rPr lang="en-US" altLang="zh-CN" dirty="0"/>
              <a:t>&lt;p&gt;This </a:t>
            </a:r>
            <a:r>
              <a:rPr lang="en-US" altLang="zh-CN" dirty="0" err="1"/>
              <a:t>paragragh</a:t>
            </a:r>
            <a:r>
              <a:rPr lang="en-US" altLang="zh-CN" dirty="0"/>
              <a:t> is contained within a DIV that has a width of 200 pixels.&lt;/p&gt;</a:t>
            </a:r>
          </a:p>
          <a:p>
            <a:pPr lvl="1"/>
            <a:r>
              <a:rPr lang="en-US" altLang="zh-CN" dirty="0"/>
              <a:t>&lt;/div&gt; </a:t>
            </a:r>
          </a:p>
          <a:p>
            <a:r>
              <a:rPr lang="zh-CN" altLang="en-US" dirty="0"/>
              <a:t>注意：上下内边距与左右内边距一致；即上下内边距的百分数会相对于父元素</a:t>
            </a:r>
            <a:r>
              <a:rPr lang="zh-CN" altLang="en-US" b="1" dirty="0">
                <a:solidFill>
                  <a:schemeClr val="tx1"/>
                </a:solidFill>
              </a:rPr>
              <a:t>宽度</a:t>
            </a:r>
            <a:r>
              <a:rPr lang="zh-CN" altLang="en-US" dirty="0"/>
              <a:t>设置，而不是相对于高度。</a:t>
            </a:r>
          </a:p>
        </p:txBody>
      </p:sp>
    </p:spTree>
    <p:extLst>
      <p:ext uri="{BB962C8B-B14F-4D97-AF65-F5344CB8AC3E}">
        <p14:creationId xmlns:p14="http://schemas.microsoft.com/office/powerpoint/2010/main" val="370021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HTML </a:t>
            </a:r>
            <a:r>
              <a:rPr lang="zh-CN" altLang="en-US" dirty="0"/>
              <a:t>中，我们使用表格来创建文本周围的边框，但是通过使用 </a:t>
            </a:r>
            <a:r>
              <a:rPr lang="en-US" altLang="zh-CN" dirty="0"/>
              <a:t>CSS </a:t>
            </a:r>
            <a:r>
              <a:rPr lang="zh-CN" altLang="en-US" dirty="0"/>
              <a:t>边框属性，我们可以创建出效果出色的边框，并且可以应用于任何元素。</a:t>
            </a:r>
          </a:p>
          <a:p>
            <a:r>
              <a:rPr lang="zh-CN" altLang="en-US" dirty="0"/>
              <a:t>元素外边距内就是元素的的边框 </a:t>
            </a:r>
            <a:r>
              <a:rPr lang="en-US" altLang="zh-CN" dirty="0"/>
              <a:t>(border)</a:t>
            </a:r>
            <a:r>
              <a:rPr lang="zh-CN" altLang="en-US" dirty="0"/>
              <a:t>。元素的边框就是围绕元素内容和内边据的一条或多条线。</a:t>
            </a:r>
          </a:p>
          <a:p>
            <a:r>
              <a:rPr lang="zh-CN" altLang="en-US" dirty="0"/>
              <a:t>每个边框有 </a:t>
            </a:r>
            <a:r>
              <a:rPr lang="en-US" altLang="zh-CN" dirty="0"/>
              <a:t>3 </a:t>
            </a:r>
            <a:r>
              <a:rPr lang="zh-CN" altLang="en-US" dirty="0"/>
              <a:t>个方面：宽度、样式，以及颜色。</a:t>
            </a:r>
          </a:p>
        </p:txBody>
      </p:sp>
    </p:spTree>
    <p:extLst>
      <p:ext uri="{BB962C8B-B14F-4D97-AF65-F5344CB8AC3E}">
        <p14:creationId xmlns:p14="http://schemas.microsoft.com/office/powerpoint/2010/main" val="120077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style of border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样式</a:t>
            </a:r>
            <a:r>
              <a:rPr lang="zh-CN" altLang="en-US" dirty="0"/>
              <a:t>是边框最重要的一个方面，这不是因为样式控制着边框的显示（当然，样式确实控制着边框的显示），而是因为如果没有样式，将根本没有边框。</a:t>
            </a:r>
          </a:p>
          <a:p>
            <a:r>
              <a:rPr lang="en-US" altLang="zh-CN" dirty="0"/>
              <a:t>CSS </a:t>
            </a:r>
            <a:r>
              <a:rPr lang="zh-CN" altLang="en-US" dirty="0"/>
              <a:t>的 </a:t>
            </a:r>
            <a:r>
              <a:rPr lang="en-US" altLang="zh-CN" dirty="0"/>
              <a:t>border-style </a:t>
            </a:r>
            <a:r>
              <a:rPr lang="zh-CN" altLang="en-US" dirty="0"/>
              <a:t>属性定义了 </a:t>
            </a:r>
            <a:r>
              <a:rPr lang="en-US" altLang="zh-CN" dirty="0"/>
              <a:t>10 </a:t>
            </a:r>
            <a:r>
              <a:rPr lang="zh-CN" altLang="en-US" dirty="0"/>
              <a:t>个不同的非 </a:t>
            </a:r>
            <a:r>
              <a:rPr lang="en-US" altLang="zh-CN" dirty="0"/>
              <a:t>inherit </a:t>
            </a:r>
            <a:r>
              <a:rPr lang="zh-CN" altLang="en-US" dirty="0"/>
              <a:t>样式，包括 </a:t>
            </a:r>
            <a:r>
              <a:rPr lang="en-US" altLang="zh-CN" dirty="0"/>
              <a:t>none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例如，您可以为把一幅图片的边框定义为 </a:t>
            </a:r>
            <a:r>
              <a:rPr lang="en-US" altLang="zh-CN" dirty="0"/>
              <a:t>outset</a:t>
            </a:r>
            <a:r>
              <a:rPr lang="zh-CN" altLang="en-US" dirty="0"/>
              <a:t>，使之看上去像是“凸起按钮”：</a:t>
            </a:r>
          </a:p>
          <a:p>
            <a:pPr lvl="1"/>
            <a:r>
              <a:rPr lang="en-US" altLang="zh-CN" dirty="0"/>
              <a:t>a:link </a:t>
            </a:r>
            <a:r>
              <a:rPr lang="en-US" altLang="zh-CN" dirty="0" err="1"/>
              <a:t>img</a:t>
            </a:r>
            <a:r>
              <a:rPr lang="en-US" altLang="zh-CN" dirty="0"/>
              <a:t> {border-style: outset;}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725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multiple style of borer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您</a:t>
            </a:r>
            <a:r>
              <a:rPr lang="zh-CN" altLang="en-US" dirty="0"/>
              <a:t>可以为一个边框定义多个样式，例如：</a:t>
            </a:r>
          </a:p>
          <a:p>
            <a:pPr lvl="1"/>
            <a:r>
              <a:rPr lang="en-US" altLang="zh-CN" dirty="0" err="1"/>
              <a:t>p.aside</a:t>
            </a:r>
            <a:r>
              <a:rPr lang="en-US" altLang="zh-CN" dirty="0"/>
              <a:t> {border-style: solid dotted dashed double;}</a:t>
            </a:r>
          </a:p>
          <a:p>
            <a:r>
              <a:rPr lang="zh-CN" altLang="en-US" dirty="0"/>
              <a:t>上面这条规则为类名为 </a:t>
            </a:r>
            <a:r>
              <a:rPr lang="en-US" altLang="zh-CN" dirty="0"/>
              <a:t>aside </a:t>
            </a:r>
            <a:r>
              <a:rPr lang="zh-CN" altLang="en-US" dirty="0"/>
              <a:t>的段落定义了四种边框样式：实线上边框、点线右边框、虚线下边框和一个双线左边框。</a:t>
            </a:r>
          </a:p>
          <a:p>
            <a:r>
              <a:rPr lang="zh-CN" altLang="en-US" dirty="0"/>
              <a:t>我们又看到了这里的值采用了 </a:t>
            </a:r>
            <a:r>
              <a:rPr lang="en-US" altLang="zh-CN" dirty="0"/>
              <a:t>top-right-bottom-left </a:t>
            </a:r>
            <a:r>
              <a:rPr lang="zh-CN" altLang="en-US" dirty="0"/>
              <a:t>的顺序，讨论用多个值设置不同内边距时也见过这个顺序。</a:t>
            </a:r>
          </a:p>
        </p:txBody>
      </p:sp>
    </p:spTree>
    <p:extLst>
      <p:ext uri="{BB962C8B-B14F-4D97-AF65-F5344CB8AC3E}">
        <p14:creationId xmlns:p14="http://schemas.microsoft.com/office/powerpoint/2010/main" val="3429924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 style of border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您希望为元素框的某一个边设置边框样式，而不是设置所有 </a:t>
            </a:r>
            <a:r>
              <a:rPr lang="en-US" altLang="zh-CN" dirty="0"/>
              <a:t>4 </a:t>
            </a:r>
            <a:r>
              <a:rPr lang="zh-CN" altLang="en-US" dirty="0"/>
              <a:t>个边的边框样式，可以使用下面的单边边框样式属性：</a:t>
            </a:r>
          </a:p>
          <a:p>
            <a:pPr lvl="1"/>
            <a:r>
              <a:rPr lang="en-US" altLang="zh-CN" dirty="0"/>
              <a:t>border-top-style</a:t>
            </a:r>
          </a:p>
          <a:p>
            <a:pPr lvl="1"/>
            <a:r>
              <a:rPr lang="en-US" altLang="zh-CN" dirty="0"/>
              <a:t>border-right-style</a:t>
            </a:r>
          </a:p>
          <a:p>
            <a:pPr lvl="1"/>
            <a:r>
              <a:rPr lang="en-US" altLang="zh-CN" dirty="0"/>
              <a:t>border-bottom-style</a:t>
            </a:r>
          </a:p>
          <a:p>
            <a:pPr lvl="1"/>
            <a:r>
              <a:rPr lang="en-US" altLang="zh-CN" dirty="0"/>
              <a:t>border-left-style</a:t>
            </a:r>
          </a:p>
          <a:p>
            <a:r>
              <a:rPr lang="zh-CN" altLang="en-US" dirty="0"/>
              <a:t>因此这两种方法是等价的：</a:t>
            </a:r>
          </a:p>
          <a:p>
            <a:pPr lvl="1"/>
            <a:r>
              <a:rPr lang="en-US" altLang="zh-CN" dirty="0"/>
              <a:t>p {border-style: solid </a:t>
            </a:r>
            <a:r>
              <a:rPr lang="en-US" altLang="zh-CN" dirty="0" err="1"/>
              <a:t>solid</a:t>
            </a:r>
            <a:r>
              <a:rPr lang="en-US" altLang="zh-CN" dirty="0"/>
              <a:t> </a:t>
            </a:r>
            <a:r>
              <a:rPr lang="en-US" altLang="zh-CN" dirty="0" err="1"/>
              <a:t>solid</a:t>
            </a:r>
            <a:r>
              <a:rPr lang="en-US" altLang="zh-CN" dirty="0"/>
              <a:t> none;}</a:t>
            </a:r>
          </a:p>
          <a:p>
            <a:pPr lvl="1"/>
            <a:r>
              <a:rPr lang="en-US" altLang="zh-CN" dirty="0"/>
              <a:t>p {border-style: solid; border-left-style: none;}</a:t>
            </a:r>
          </a:p>
          <a:p>
            <a:r>
              <a:rPr lang="zh-CN" altLang="en-US" dirty="0"/>
              <a:t>注意：如果要使用第二种方法，必须把单边属性放在简写属性之后。因为如果把单边属性放在 </a:t>
            </a:r>
            <a:r>
              <a:rPr lang="en-US" altLang="zh-CN" dirty="0"/>
              <a:t>border-style </a:t>
            </a:r>
            <a:r>
              <a:rPr lang="zh-CN" altLang="en-US" dirty="0"/>
              <a:t>之前，简写属性的值就会覆盖单边值 </a:t>
            </a:r>
            <a:r>
              <a:rPr lang="en-US" altLang="zh-CN" dirty="0"/>
              <a:t>none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52315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border-width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您可以通过 </a:t>
            </a:r>
            <a:r>
              <a:rPr lang="en-US" altLang="zh-CN" dirty="0"/>
              <a:t>border-width </a:t>
            </a:r>
            <a:r>
              <a:rPr lang="zh-CN" altLang="en-US" dirty="0"/>
              <a:t>属性为边框指定宽度。</a:t>
            </a:r>
          </a:p>
          <a:p>
            <a:r>
              <a:rPr lang="zh-CN" altLang="en-US" dirty="0"/>
              <a:t>为边框指定宽度有两种方法：可以指定长度值，比如 </a:t>
            </a:r>
            <a:r>
              <a:rPr lang="en-US" altLang="zh-CN" dirty="0"/>
              <a:t>2px </a:t>
            </a:r>
            <a:r>
              <a:rPr lang="zh-CN" altLang="en-US" dirty="0"/>
              <a:t>或 </a:t>
            </a:r>
            <a:r>
              <a:rPr lang="en-US" altLang="zh-CN" dirty="0"/>
              <a:t>0.1em</a:t>
            </a:r>
            <a:r>
              <a:rPr lang="zh-CN" altLang="en-US" dirty="0"/>
              <a:t>；或者使用 </a:t>
            </a:r>
            <a:r>
              <a:rPr lang="en-US" altLang="zh-CN" dirty="0"/>
              <a:t>3 </a:t>
            </a:r>
            <a:r>
              <a:rPr lang="zh-CN" altLang="en-US" dirty="0"/>
              <a:t>个关键字之一，它们分别是 </a:t>
            </a:r>
            <a:r>
              <a:rPr lang="en-US" altLang="zh-CN" dirty="0"/>
              <a:t>thin </a:t>
            </a:r>
            <a:r>
              <a:rPr lang="zh-CN" altLang="en-US" dirty="0"/>
              <a:t>、</a:t>
            </a:r>
            <a:r>
              <a:rPr lang="en-US" altLang="zh-CN" dirty="0"/>
              <a:t>medium</a:t>
            </a:r>
            <a:r>
              <a:rPr lang="zh-CN" altLang="en-US" dirty="0"/>
              <a:t>（默认值） 和 </a:t>
            </a:r>
            <a:r>
              <a:rPr lang="en-US" altLang="zh-CN" dirty="0"/>
              <a:t>thick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recautions</a:t>
            </a:r>
            <a:r>
              <a:rPr lang="zh-CN" altLang="en-US" dirty="0" smtClean="0"/>
              <a:t>：</a:t>
            </a:r>
            <a:r>
              <a:rPr lang="en-US" altLang="zh-CN" dirty="0"/>
              <a:t>CSS </a:t>
            </a:r>
            <a:r>
              <a:rPr lang="zh-CN" altLang="en-US" dirty="0"/>
              <a:t>没有定义 </a:t>
            </a:r>
            <a:r>
              <a:rPr lang="en-US" altLang="zh-CN" dirty="0"/>
              <a:t>3 </a:t>
            </a:r>
            <a:r>
              <a:rPr lang="zh-CN" altLang="en-US" dirty="0"/>
              <a:t>个关键字的具体宽度，所以一个用户代理可能把 </a:t>
            </a:r>
            <a:r>
              <a:rPr lang="en-US" altLang="zh-CN" dirty="0"/>
              <a:t>thin </a:t>
            </a:r>
            <a:r>
              <a:rPr lang="zh-CN" altLang="en-US" dirty="0"/>
              <a:t>、</a:t>
            </a:r>
            <a:r>
              <a:rPr lang="en-US" altLang="zh-CN" dirty="0"/>
              <a:t>medium </a:t>
            </a:r>
            <a:r>
              <a:rPr lang="zh-CN" altLang="en-US" dirty="0"/>
              <a:t>和 </a:t>
            </a:r>
            <a:r>
              <a:rPr lang="en-US" altLang="zh-CN" dirty="0"/>
              <a:t>thick </a:t>
            </a:r>
            <a:r>
              <a:rPr lang="zh-CN" altLang="en-US" dirty="0"/>
              <a:t>分别设置为等于 </a:t>
            </a:r>
            <a:r>
              <a:rPr lang="en-US" altLang="zh-CN" dirty="0"/>
              <a:t>5px</a:t>
            </a:r>
            <a:r>
              <a:rPr lang="zh-CN" altLang="en-US" dirty="0"/>
              <a:t>、</a:t>
            </a:r>
            <a:r>
              <a:rPr lang="en-US" altLang="zh-CN" dirty="0"/>
              <a:t>3px </a:t>
            </a:r>
            <a:r>
              <a:rPr lang="zh-CN" altLang="en-US" dirty="0"/>
              <a:t>和 </a:t>
            </a:r>
            <a:r>
              <a:rPr lang="en-US" altLang="zh-CN" dirty="0"/>
              <a:t>2px</a:t>
            </a:r>
            <a:r>
              <a:rPr lang="zh-CN" altLang="en-US" dirty="0"/>
              <a:t>，而另一个用户代理则分别设置为 </a:t>
            </a:r>
            <a:r>
              <a:rPr lang="en-US" altLang="zh-CN" dirty="0"/>
              <a:t>3px</a:t>
            </a:r>
            <a:r>
              <a:rPr lang="zh-CN" altLang="en-US" dirty="0"/>
              <a:t>、</a:t>
            </a:r>
            <a:r>
              <a:rPr lang="en-US" altLang="zh-CN" dirty="0"/>
              <a:t>2px </a:t>
            </a:r>
            <a:r>
              <a:rPr lang="zh-CN" altLang="en-US" dirty="0"/>
              <a:t>和 </a:t>
            </a:r>
            <a:r>
              <a:rPr lang="en-US" altLang="zh-CN" dirty="0"/>
              <a:t>1px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如何</a:t>
            </a:r>
            <a:r>
              <a:rPr lang="zh-CN" altLang="en-US" dirty="0" smtClean="0"/>
              <a:t>设置无边框呢？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border-style: none</a:t>
            </a:r>
          </a:p>
          <a:p>
            <a:r>
              <a:rPr lang="zh-CN" altLang="en-US" dirty="0" smtClean="0"/>
              <a:t>由于 </a:t>
            </a:r>
            <a:r>
              <a:rPr lang="en-US" altLang="zh-CN" dirty="0"/>
              <a:t>border-style </a:t>
            </a:r>
            <a:r>
              <a:rPr lang="zh-CN" altLang="en-US" dirty="0"/>
              <a:t>的默认值是 </a:t>
            </a:r>
            <a:r>
              <a:rPr lang="en-US" altLang="zh-CN" dirty="0"/>
              <a:t>none</a:t>
            </a:r>
            <a:r>
              <a:rPr lang="zh-CN" altLang="en-US" dirty="0"/>
              <a:t>，如果没有声明样式，就相当于 </a:t>
            </a:r>
            <a:r>
              <a:rPr lang="en-US" altLang="zh-CN" dirty="0"/>
              <a:t>border-style: none</a:t>
            </a:r>
            <a:r>
              <a:rPr lang="zh-CN" altLang="en-US" dirty="0"/>
              <a:t>。因此，如果您希望边框出现，就</a:t>
            </a:r>
            <a:r>
              <a:rPr lang="zh-CN" altLang="en-US" b="1" dirty="0">
                <a:solidFill>
                  <a:schemeClr val="tx1"/>
                </a:solidFill>
              </a:rPr>
              <a:t>必须声明一个边框样式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5829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围绕在元素边框的空白区域是外边距。设置外边距会在元素外创建额外的“空白”。</a:t>
            </a:r>
          </a:p>
          <a:p>
            <a:r>
              <a:rPr lang="zh-CN" altLang="en-US" dirty="0"/>
              <a:t>设置外边距的最简单的方法就是使用 </a:t>
            </a:r>
            <a:r>
              <a:rPr lang="en-US" altLang="zh-CN" dirty="0"/>
              <a:t>margin </a:t>
            </a:r>
            <a:r>
              <a:rPr lang="zh-CN" altLang="en-US" dirty="0"/>
              <a:t>属性，这个属性接受任何长度单位、百分数值甚至</a:t>
            </a:r>
            <a:r>
              <a:rPr lang="zh-CN" altLang="en-US" b="1" i="1" dirty="0">
                <a:solidFill>
                  <a:schemeClr val="tx1"/>
                </a:solidFill>
              </a:rPr>
              <a:t>负值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margin </a:t>
            </a:r>
            <a:r>
              <a:rPr lang="zh-CN" altLang="en-US" dirty="0"/>
              <a:t>属性接受任何长度单位，可以是像素、英寸、毫米或 </a:t>
            </a:r>
            <a:r>
              <a:rPr lang="en-US" altLang="zh-CN" dirty="0" err="1"/>
              <a:t>em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margin </a:t>
            </a:r>
            <a:r>
              <a:rPr lang="zh-CN" altLang="en-US" dirty="0"/>
              <a:t>可以设置为 </a:t>
            </a:r>
            <a:r>
              <a:rPr lang="en-US" altLang="zh-CN" dirty="0"/>
              <a:t>auto</a:t>
            </a:r>
            <a:r>
              <a:rPr lang="zh-CN" altLang="en-US" dirty="0"/>
              <a:t>。更常见的做法是为外边距设置长度值。下面的声明在 </a:t>
            </a:r>
            <a:r>
              <a:rPr lang="en-US" altLang="zh-CN" dirty="0"/>
              <a:t>h1 </a:t>
            </a:r>
            <a:r>
              <a:rPr lang="zh-CN" altLang="en-US" dirty="0"/>
              <a:t>元素的各个边上设置了 </a:t>
            </a:r>
            <a:r>
              <a:rPr lang="en-US" altLang="zh-CN" dirty="0"/>
              <a:t>1/4 </a:t>
            </a:r>
            <a:r>
              <a:rPr lang="zh-CN" altLang="en-US" dirty="0"/>
              <a:t>英寸宽的空白：</a:t>
            </a:r>
          </a:p>
          <a:p>
            <a:pPr lvl="1"/>
            <a:r>
              <a:rPr lang="en-US" altLang="zh-CN" dirty="0"/>
              <a:t>h1 {margin : 0.25in;}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4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多重样式将层叠为一个</a:t>
            </a:r>
          </a:p>
          <a:p>
            <a:pPr lvl="1"/>
            <a:r>
              <a:rPr lang="zh-CN" altLang="en-US" dirty="0"/>
              <a:t>样式表允许以多种方式规定样式信息。样式可以规定在单个的 </a:t>
            </a:r>
            <a:r>
              <a:rPr lang="en-US" altLang="zh-CN" dirty="0"/>
              <a:t>HTML </a:t>
            </a:r>
            <a:r>
              <a:rPr lang="zh-CN" altLang="en-US" dirty="0"/>
              <a:t>元素中，在 </a:t>
            </a:r>
            <a:r>
              <a:rPr lang="en-US" altLang="zh-CN" dirty="0"/>
              <a:t>HTML </a:t>
            </a:r>
            <a:r>
              <a:rPr lang="zh-CN" altLang="en-US" dirty="0"/>
              <a:t>页的头元素中，或在一个外部的 </a:t>
            </a:r>
            <a:r>
              <a:rPr lang="en-US" altLang="zh-CN" dirty="0"/>
              <a:t>CSS </a:t>
            </a:r>
            <a:r>
              <a:rPr lang="zh-CN" altLang="en-US" dirty="0"/>
              <a:t>文件中。甚至可以在同一个 </a:t>
            </a:r>
            <a:r>
              <a:rPr lang="en-US" altLang="zh-CN" dirty="0"/>
              <a:t>HTML </a:t>
            </a:r>
            <a:r>
              <a:rPr lang="zh-CN" altLang="en-US" dirty="0"/>
              <a:t>文档内部引用多个外部样式表。</a:t>
            </a:r>
          </a:p>
          <a:p>
            <a:r>
              <a:rPr lang="zh-CN" altLang="en-US" dirty="0"/>
              <a:t>当同一个 </a:t>
            </a:r>
            <a:r>
              <a:rPr lang="en-US" altLang="zh-CN" dirty="0"/>
              <a:t>HTML </a:t>
            </a:r>
            <a:r>
              <a:rPr lang="zh-CN" altLang="en-US" dirty="0"/>
              <a:t>元素被不止一个样式定义时，会使用哪个样式呢？</a:t>
            </a:r>
          </a:p>
          <a:p>
            <a:pPr lvl="1"/>
            <a:r>
              <a:rPr lang="zh-CN" altLang="en-US" dirty="0"/>
              <a:t>一般而言，所有的样式会根据下面的规则层叠于一个新的虚拟样式表中，其中数字 </a:t>
            </a:r>
            <a:r>
              <a:rPr lang="en-US" altLang="zh-CN" dirty="0"/>
              <a:t>4 </a:t>
            </a:r>
            <a:r>
              <a:rPr lang="zh-CN" altLang="en-US" dirty="0"/>
              <a:t>拥有最高的优先权。</a:t>
            </a:r>
          </a:p>
          <a:p>
            <a:pPr lvl="1"/>
            <a:r>
              <a:rPr lang="zh-CN" altLang="en-US" dirty="0"/>
              <a:t>浏览器缺省设置</a:t>
            </a:r>
          </a:p>
          <a:p>
            <a:pPr lvl="1"/>
            <a:r>
              <a:rPr lang="zh-CN" altLang="en-US" dirty="0"/>
              <a:t>外部样式表</a:t>
            </a:r>
          </a:p>
          <a:p>
            <a:pPr lvl="1"/>
            <a:r>
              <a:rPr lang="zh-CN" altLang="en-US" dirty="0"/>
              <a:t>内部样式表（位于 </a:t>
            </a:r>
            <a:r>
              <a:rPr lang="en-US" altLang="zh-CN" dirty="0"/>
              <a:t>&lt;head&gt; </a:t>
            </a:r>
            <a:r>
              <a:rPr lang="zh-CN" altLang="en-US" dirty="0"/>
              <a:t>标签内部）</a:t>
            </a:r>
          </a:p>
          <a:p>
            <a:pPr lvl="1"/>
            <a:r>
              <a:rPr lang="zh-CN" altLang="en-US" dirty="0"/>
              <a:t>内联样式（在 </a:t>
            </a:r>
            <a:r>
              <a:rPr lang="en-US" altLang="zh-CN" dirty="0"/>
              <a:t>HTML </a:t>
            </a:r>
            <a:r>
              <a:rPr lang="zh-CN" altLang="en-US" dirty="0"/>
              <a:t>元素内部）</a:t>
            </a:r>
          </a:p>
          <a:p>
            <a:pPr lvl="1"/>
            <a:r>
              <a:rPr lang="zh-CN" altLang="en-US" dirty="0"/>
              <a:t>因此，内联样式（在 </a:t>
            </a:r>
            <a:r>
              <a:rPr lang="en-US" altLang="zh-CN" dirty="0"/>
              <a:t>HTML </a:t>
            </a:r>
            <a:r>
              <a:rPr lang="zh-CN" altLang="en-US" dirty="0"/>
              <a:t>元素内部）拥有最高的优先权，这意味着它将优先于以下的样式声明：</a:t>
            </a:r>
            <a:r>
              <a:rPr lang="en-US" altLang="zh-CN" dirty="0"/>
              <a:t>&lt;head&gt; </a:t>
            </a:r>
            <a:r>
              <a:rPr lang="zh-CN" altLang="en-US" dirty="0"/>
              <a:t>标签中的样式声明，外部样式表中的样式声明，或者浏览器中的样式声明（缺省值）。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0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缺省规则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有时</a:t>
            </a:r>
            <a:r>
              <a:rPr lang="zh-CN" altLang="en-US" dirty="0"/>
              <a:t>，我们会输入一些重复的值：</a:t>
            </a:r>
          </a:p>
          <a:p>
            <a:pPr lvl="2"/>
            <a:r>
              <a:rPr lang="en-US" altLang="zh-CN" dirty="0"/>
              <a:t>p {margin: 0.5em 1em 0.5em 1em</a:t>
            </a:r>
            <a:r>
              <a:rPr lang="en-US" altLang="zh-CN" dirty="0" smtClean="0"/>
              <a:t>;}	</a:t>
            </a:r>
            <a:endParaRPr lang="en-US" altLang="zh-CN" dirty="0"/>
          </a:p>
          <a:p>
            <a:pPr lvl="1"/>
            <a:r>
              <a:rPr lang="zh-CN" altLang="en-US" dirty="0"/>
              <a:t>通过值复制，您可以不必重复地键入这对数字。上面的规则与下面的规则是等价的：</a:t>
            </a:r>
          </a:p>
          <a:p>
            <a:pPr lvl="2"/>
            <a:r>
              <a:rPr lang="en-US" altLang="zh-CN" dirty="0"/>
              <a:t>p {margin: 0.5em 1em;}</a:t>
            </a:r>
          </a:p>
          <a:p>
            <a:pPr lvl="1"/>
            <a:r>
              <a:rPr lang="zh-CN" altLang="en-US" dirty="0"/>
              <a:t>这两个值可以取代前面 </a:t>
            </a:r>
            <a:r>
              <a:rPr lang="en-US" altLang="zh-CN" dirty="0"/>
              <a:t>4 </a:t>
            </a:r>
            <a:r>
              <a:rPr lang="zh-CN" altLang="en-US" dirty="0"/>
              <a:t>个值。这是如何做到的呢？</a:t>
            </a:r>
            <a:r>
              <a:rPr lang="en-US" altLang="zh-CN" dirty="0"/>
              <a:t>CSS </a:t>
            </a:r>
            <a:r>
              <a:rPr lang="zh-CN" altLang="en-US" dirty="0"/>
              <a:t>定义了一些规则，允许为外边距指定少于 </a:t>
            </a:r>
            <a:r>
              <a:rPr lang="en-US" altLang="zh-CN" dirty="0"/>
              <a:t>4 </a:t>
            </a:r>
            <a:r>
              <a:rPr lang="zh-CN" altLang="en-US" dirty="0"/>
              <a:t>个值。规则如下：</a:t>
            </a:r>
          </a:p>
          <a:p>
            <a:pPr lvl="2"/>
            <a:r>
              <a:rPr lang="zh-CN" altLang="en-US" dirty="0"/>
              <a:t>如果缺少左外边距的值，则使用右外边距的值。</a:t>
            </a:r>
          </a:p>
          <a:p>
            <a:pPr lvl="2"/>
            <a:r>
              <a:rPr lang="zh-CN" altLang="en-US" dirty="0"/>
              <a:t>如果缺少下外边距的值，则使用上外边距的值。</a:t>
            </a:r>
          </a:p>
          <a:p>
            <a:pPr lvl="2"/>
            <a:r>
              <a:rPr lang="zh-CN" altLang="en-US" dirty="0"/>
              <a:t>如果缺少右外边距的值，则使用上外边距的值。</a:t>
            </a:r>
          </a:p>
        </p:txBody>
      </p:sp>
    </p:spTree>
    <p:extLst>
      <p:ext uri="{BB962C8B-B14F-4D97-AF65-F5344CB8AC3E}">
        <p14:creationId xmlns:p14="http://schemas.microsoft.com/office/powerpoint/2010/main" val="3908803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缺省规则图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28" y="2876502"/>
            <a:ext cx="3741744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2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merge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外边距合并指的是，当两个垂直外边距相遇时，它们将形成一个外边距</a:t>
            </a:r>
            <a:r>
              <a:rPr lang="zh-CN" altLang="en-US" dirty="0" smtClean="0"/>
              <a:t>。合并</a:t>
            </a:r>
            <a:r>
              <a:rPr lang="zh-CN" altLang="en-US" dirty="0"/>
              <a:t>后的外边距的高度等于两个发生合并的外边距的高度中的较大者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41" y="3290917"/>
            <a:ext cx="5014395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merge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当一个元素包含在另一个元素中时（假设没有内边距或边框把外边距分隔开），它们的上和</a:t>
            </a:r>
            <a:r>
              <a:rPr lang="en-US" altLang="zh-CN" dirty="0"/>
              <a:t>/</a:t>
            </a:r>
            <a:r>
              <a:rPr lang="zh-CN" altLang="en-US" dirty="0"/>
              <a:t>或下外边距也会发生</a:t>
            </a:r>
            <a:r>
              <a:rPr lang="zh-CN" altLang="en-US" dirty="0" smtClean="0"/>
              <a:t>合并。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88" y="3047402"/>
            <a:ext cx="5014395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2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merge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外边距合并规律：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只要有两个外边距碰在了一起，就会发生合并，合并的结果是外边距更大的那个值。</a:t>
            </a:r>
            <a:endParaRPr lang="en-US" altLang="zh-CN" dirty="0" smtClean="0"/>
          </a:p>
          <a:p>
            <a:r>
              <a:rPr lang="zh-CN" altLang="en-US" dirty="0"/>
              <a:t>外边</a:t>
            </a:r>
            <a:r>
              <a:rPr lang="zh-CN" altLang="en-US" dirty="0" smtClean="0"/>
              <a:t>距合并的意义：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47" y="3304508"/>
            <a:ext cx="5828232" cy="32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box-sizing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box-sizing </a:t>
            </a:r>
            <a:r>
              <a:rPr lang="zh-CN" altLang="en-US" dirty="0" smtClean="0"/>
              <a:t>定义了该元素的大小范围。</a:t>
            </a:r>
            <a:endParaRPr lang="en-US" altLang="zh-CN" dirty="0" smtClean="0"/>
          </a:p>
          <a:p>
            <a:r>
              <a:rPr lang="en-US" altLang="zh-CN" dirty="0" smtClean="0"/>
              <a:t>box-sizing: content-box(default value)||padding box||border-box</a:t>
            </a:r>
          </a:p>
          <a:p>
            <a:r>
              <a:rPr lang="zh-CN" altLang="en-US" dirty="0" smtClean="0"/>
              <a:t>上述三个值分别表示该元素的大小范围至 内容，内边距，边界</a:t>
            </a:r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/>
              <a:t>.</a:t>
            </a:r>
            <a:r>
              <a:rPr lang="en-US" altLang="zh-CN" dirty="0" smtClean="0"/>
              <a:t>test{</a:t>
            </a:r>
          </a:p>
          <a:p>
            <a:pPr lvl="2"/>
            <a:r>
              <a:rPr lang="en-US" altLang="zh-CN" dirty="0" smtClean="0"/>
              <a:t>width: 200px;</a:t>
            </a:r>
          </a:p>
          <a:p>
            <a:pPr lvl="2"/>
            <a:r>
              <a:rPr lang="en-US" altLang="zh-CN" dirty="0" smtClean="0"/>
              <a:t>height: 200px;</a:t>
            </a:r>
          </a:p>
          <a:p>
            <a:pPr lvl="2"/>
            <a:r>
              <a:rPr lang="en-US" altLang="zh-CN" dirty="0" smtClean="0"/>
              <a:t>border: 1px solid;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上述分别指定 </a:t>
            </a:r>
            <a:r>
              <a:rPr lang="en-US" altLang="zh-CN" dirty="0" smtClean="0"/>
              <a:t>box-sizing</a:t>
            </a:r>
            <a:r>
              <a:rPr lang="zh-CN" altLang="en-US" dirty="0"/>
              <a:t> </a:t>
            </a:r>
            <a:r>
              <a:rPr lang="zh-CN" altLang="en-US" dirty="0" smtClean="0"/>
              <a:t>的值为 </a:t>
            </a:r>
            <a:r>
              <a:rPr lang="en-US" altLang="zh-CN" dirty="0" smtClean="0"/>
              <a:t>content-box, padding-box, border-box</a:t>
            </a:r>
          </a:p>
          <a:p>
            <a:pPr lvl="1"/>
            <a:r>
              <a:rPr lang="zh-CN" altLang="en-US" dirty="0"/>
              <a:t>将会</a:t>
            </a:r>
            <a:r>
              <a:rPr lang="zh-CN" altLang="en-US" dirty="0" smtClean="0"/>
              <a:t>得到下图的结果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3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box-sizing style</a:t>
            </a:r>
            <a:endParaRPr lang="zh-CN" altLang="en-US" dirty="0"/>
          </a:p>
        </p:txBody>
      </p:sp>
      <p:pic>
        <p:nvPicPr>
          <p:cNvPr id="19" name="内容占位符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0499" y="3008120"/>
            <a:ext cx="2389839" cy="191425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6" name="矩形 15"/>
          <p:cNvSpPr/>
          <p:nvPr/>
        </p:nvSpPr>
        <p:spPr>
          <a:xfrm>
            <a:off x="2862841" y="3008120"/>
            <a:ext cx="2375731" cy="191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404" y="3008120"/>
            <a:ext cx="2389839" cy="191425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592925" y="2760292"/>
            <a:ext cx="2927658" cy="2461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529413" y="2760292"/>
            <a:ext cx="905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padding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21" idx="0"/>
          </p:cNvCxnSpPr>
          <p:nvPr/>
        </p:nvCxnSpPr>
        <p:spPr>
          <a:xfrm flipH="1" flipV="1">
            <a:off x="4050706" y="2187367"/>
            <a:ext cx="6048" cy="57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99502" y="1840893"/>
            <a:ext cx="11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border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862841" y="5375305"/>
            <a:ext cx="246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content-box</a:t>
            </a:r>
          </a:p>
          <a:p>
            <a:pPr algn="ctr"/>
            <a:r>
              <a:rPr lang="en-US" altLang="zh-CN" dirty="0" smtClean="0"/>
              <a:t>(default value)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024016" y="5383851"/>
            <a:ext cx="192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padding-box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6988920" y="2461558"/>
            <a:ext cx="1" cy="5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757321" y="2146117"/>
            <a:ext cx="245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border not included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770831" y="5383851"/>
            <a:ext cx="186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border-box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0" idx="0"/>
          </p:cNvCxnSpPr>
          <p:nvPr/>
        </p:nvCxnSpPr>
        <p:spPr>
          <a:xfrm flipH="1" flipV="1">
            <a:off x="9702322" y="2515449"/>
            <a:ext cx="2" cy="49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713860" y="2181807"/>
            <a:ext cx="197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border included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4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div</a:t>
            </a:r>
            <a:r>
              <a:rPr lang="zh-CN" altLang="en-US" dirty="0"/>
              <a:t>、</a:t>
            </a:r>
            <a:r>
              <a:rPr lang="en-US" altLang="zh-CN" dirty="0"/>
              <a:t>h1 </a:t>
            </a:r>
            <a:r>
              <a:rPr lang="zh-CN" altLang="en-US" dirty="0"/>
              <a:t>或 </a:t>
            </a:r>
            <a:r>
              <a:rPr lang="en-US" altLang="zh-CN" dirty="0"/>
              <a:t>p </a:t>
            </a:r>
            <a:r>
              <a:rPr lang="zh-CN" altLang="en-US" dirty="0"/>
              <a:t>元素常常被称为块级元素。这意味着这些元素显示为一块内容，即“块框”。与之相反，</a:t>
            </a:r>
            <a:r>
              <a:rPr lang="en-US" altLang="zh-CN" dirty="0"/>
              <a:t>span </a:t>
            </a:r>
            <a:r>
              <a:rPr lang="zh-CN" altLang="en-US" dirty="0"/>
              <a:t>和 </a:t>
            </a:r>
            <a:r>
              <a:rPr lang="en-US" altLang="zh-CN" dirty="0"/>
              <a:t>strong </a:t>
            </a:r>
            <a:r>
              <a:rPr lang="zh-CN" altLang="en-US" dirty="0"/>
              <a:t>等元素称为“行内元素”，这是因为它们的内容显示在行中，即“行内框”。</a:t>
            </a:r>
          </a:p>
          <a:p>
            <a:r>
              <a:rPr lang="zh-CN" altLang="en-US" dirty="0"/>
              <a:t>您可以使用 </a:t>
            </a:r>
            <a:r>
              <a:rPr lang="en-US" altLang="zh-CN" dirty="0"/>
              <a:t>display </a:t>
            </a:r>
            <a:r>
              <a:rPr lang="zh-CN" altLang="en-US" dirty="0"/>
              <a:t>属性改变生成的框的类型。这意味着，通过将 </a:t>
            </a:r>
            <a:r>
              <a:rPr lang="en-US" altLang="zh-CN" dirty="0"/>
              <a:t>display </a:t>
            </a:r>
            <a:r>
              <a:rPr lang="zh-CN" altLang="en-US" dirty="0"/>
              <a:t>属性设置为 </a:t>
            </a:r>
            <a:r>
              <a:rPr lang="en-US" altLang="zh-CN" dirty="0"/>
              <a:t>block</a:t>
            </a:r>
            <a:r>
              <a:rPr lang="zh-CN" altLang="en-US" dirty="0"/>
              <a:t>，可以让行内元素（比如 </a:t>
            </a:r>
            <a:r>
              <a:rPr lang="en-US" altLang="zh-CN" dirty="0"/>
              <a:t>&lt;a&gt; </a:t>
            </a:r>
            <a:r>
              <a:rPr lang="zh-CN" altLang="en-US" dirty="0"/>
              <a:t>元素）表现得像块级元素一样。还可以通过把 </a:t>
            </a:r>
            <a:r>
              <a:rPr lang="en-US" altLang="zh-CN" dirty="0"/>
              <a:t>display </a:t>
            </a:r>
            <a:r>
              <a:rPr lang="zh-CN" altLang="en-US" dirty="0"/>
              <a:t>设置为 </a:t>
            </a:r>
            <a:r>
              <a:rPr lang="en-US" altLang="zh-CN" dirty="0"/>
              <a:t>none</a:t>
            </a:r>
            <a:r>
              <a:rPr lang="zh-CN" altLang="en-US" dirty="0"/>
              <a:t>，让生成的元素根本没有框。这样的话，该框及其所有内容就不再显示，不占用文档中的空间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2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通过使用 </a:t>
            </a:r>
            <a:r>
              <a:rPr lang="en-US" altLang="zh-CN" dirty="0"/>
              <a:t>position </a:t>
            </a:r>
            <a:r>
              <a:rPr lang="zh-CN" altLang="en-US" dirty="0"/>
              <a:t>属性，我们可以选择 </a:t>
            </a:r>
            <a:r>
              <a:rPr lang="en-US" altLang="zh-CN" dirty="0"/>
              <a:t>4 </a:t>
            </a:r>
            <a:r>
              <a:rPr lang="zh-CN" altLang="en-US" dirty="0"/>
              <a:t>种不同类型的定位，这会影响元素框生成的方式。</a:t>
            </a:r>
          </a:p>
          <a:p>
            <a:r>
              <a:rPr lang="en-US" altLang="zh-CN" dirty="0"/>
              <a:t>position </a:t>
            </a:r>
            <a:r>
              <a:rPr lang="zh-CN" altLang="en-US" dirty="0"/>
              <a:t>属性值的含义：</a:t>
            </a:r>
          </a:p>
          <a:p>
            <a:r>
              <a:rPr lang="en-US" altLang="zh-CN" dirty="0" smtClean="0"/>
              <a:t>static(default)</a:t>
            </a:r>
            <a:endParaRPr lang="en-US" altLang="zh-CN" dirty="0"/>
          </a:p>
          <a:p>
            <a:pPr lvl="1"/>
            <a:r>
              <a:rPr lang="zh-CN" altLang="en-US" dirty="0"/>
              <a:t>元素框正常生成。块级元素生成一个矩形框，作为文档流的一部分，行内元素则会创建一个或多个行框，置于其父元素中。</a:t>
            </a:r>
          </a:p>
          <a:p>
            <a:r>
              <a:rPr lang="en-US" altLang="zh-CN" dirty="0"/>
              <a:t>relative</a:t>
            </a:r>
          </a:p>
          <a:p>
            <a:pPr lvl="1"/>
            <a:r>
              <a:rPr lang="zh-CN" altLang="en-US" dirty="0"/>
              <a:t>元素框偏移某个距离。元素仍保持其未定位前的形状，它原本所占的空间仍保留。</a:t>
            </a:r>
          </a:p>
          <a:p>
            <a:r>
              <a:rPr lang="en-US" altLang="zh-CN" dirty="0"/>
              <a:t>absolute</a:t>
            </a:r>
          </a:p>
          <a:p>
            <a:pPr lvl="1"/>
            <a:r>
              <a:rPr lang="zh-CN" altLang="en-US" dirty="0"/>
              <a:t>元素框从文档流完全删除，并相对于其包含块定位。包含块可能是文档中的另一个元素或者是初始包含块。元素原先在正常文档流中所占的空间会关闭，就好像元素原来不存在一样。元素定位后生成一个块级框，而不论原来它在正常流中生成何种类型的框。</a:t>
            </a:r>
          </a:p>
          <a:p>
            <a:r>
              <a:rPr lang="en-US" altLang="zh-CN" dirty="0"/>
              <a:t>fixed</a:t>
            </a:r>
          </a:p>
          <a:p>
            <a:pPr lvl="1"/>
            <a:r>
              <a:rPr lang="zh-CN" altLang="en-US" dirty="0"/>
              <a:t>元素框的表现类似于将 </a:t>
            </a:r>
            <a:r>
              <a:rPr lang="en-US" altLang="zh-CN" dirty="0"/>
              <a:t>position </a:t>
            </a:r>
            <a:r>
              <a:rPr lang="zh-CN" altLang="en-US" dirty="0"/>
              <a:t>设置为 </a:t>
            </a:r>
            <a:r>
              <a:rPr lang="en-US" altLang="zh-CN" dirty="0"/>
              <a:t>absolute</a:t>
            </a:r>
            <a:r>
              <a:rPr lang="zh-CN" altLang="en-US" dirty="0"/>
              <a:t>，不过其包含块是视窗本身。</a:t>
            </a:r>
          </a:p>
        </p:txBody>
      </p:sp>
    </p:spTree>
    <p:extLst>
      <p:ext uri="{BB962C8B-B14F-4D97-AF65-F5344CB8AC3E}">
        <p14:creationId xmlns:p14="http://schemas.microsoft.com/office/powerpoint/2010/main" val="3169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相对定位是一个非常容易掌握的概念。如果对一个元素进行相对定位，它将出现在它所在的位置上。然后，可以通过设置垂直或水平位置，让这个元素“相对于”它的起点进行移动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如果将 </a:t>
            </a:r>
            <a:r>
              <a:rPr lang="en-US" altLang="zh-CN" dirty="0"/>
              <a:t>top </a:t>
            </a:r>
            <a:r>
              <a:rPr lang="zh-CN" altLang="en-US" dirty="0"/>
              <a:t>设置为 </a:t>
            </a:r>
            <a:r>
              <a:rPr lang="en-US" altLang="zh-CN" dirty="0"/>
              <a:t>20px</a:t>
            </a:r>
            <a:r>
              <a:rPr lang="zh-CN" altLang="en-US" dirty="0"/>
              <a:t>，那么框将在原位置顶部下面 </a:t>
            </a:r>
            <a:r>
              <a:rPr lang="en-US" altLang="zh-CN" dirty="0"/>
              <a:t>20 </a:t>
            </a:r>
            <a:r>
              <a:rPr lang="zh-CN" altLang="en-US" dirty="0"/>
              <a:t>像素的地方。如果 </a:t>
            </a:r>
            <a:r>
              <a:rPr lang="en-US" altLang="zh-CN" dirty="0"/>
              <a:t>left </a:t>
            </a:r>
            <a:r>
              <a:rPr lang="zh-CN" altLang="en-US" dirty="0"/>
              <a:t>设置为 </a:t>
            </a:r>
            <a:r>
              <a:rPr lang="en-US" altLang="zh-CN" dirty="0"/>
              <a:t>30 </a:t>
            </a:r>
            <a:r>
              <a:rPr lang="zh-CN" altLang="en-US" dirty="0"/>
              <a:t>像素，那么会在元素左边创建 </a:t>
            </a:r>
            <a:r>
              <a:rPr lang="en-US" altLang="zh-CN" dirty="0"/>
              <a:t>30 </a:t>
            </a:r>
            <a:r>
              <a:rPr lang="zh-CN" altLang="en-US" dirty="0"/>
              <a:t>像素的空间，也就是将元素向右移动。</a:t>
            </a:r>
          </a:p>
          <a:p>
            <a:pPr lvl="1"/>
            <a:r>
              <a:rPr lang="en-US" altLang="zh-CN" dirty="0"/>
              <a:t>#</a:t>
            </a:r>
            <a:r>
              <a:rPr lang="en-US" altLang="zh-CN" dirty="0" err="1"/>
              <a:t>box_relative</a:t>
            </a:r>
            <a:r>
              <a:rPr lang="en-US" altLang="zh-CN" dirty="0"/>
              <a:t> {</a:t>
            </a:r>
          </a:p>
          <a:p>
            <a:pPr lvl="2"/>
            <a:r>
              <a:rPr lang="en-US" altLang="zh-CN" dirty="0" smtClean="0"/>
              <a:t>position</a:t>
            </a:r>
            <a:r>
              <a:rPr lang="en-US" altLang="zh-CN" dirty="0"/>
              <a:t>: relative;</a:t>
            </a:r>
          </a:p>
          <a:p>
            <a:pPr lvl="2"/>
            <a:r>
              <a:rPr lang="en-US" altLang="zh-CN" dirty="0" smtClean="0"/>
              <a:t>left</a:t>
            </a:r>
            <a:r>
              <a:rPr lang="en-US" altLang="zh-CN" dirty="0"/>
              <a:t>: 30px;</a:t>
            </a:r>
          </a:p>
          <a:p>
            <a:pPr lvl="2"/>
            <a:r>
              <a:rPr lang="en-US" altLang="zh-CN" dirty="0" smtClean="0"/>
              <a:t>top</a:t>
            </a:r>
            <a:r>
              <a:rPr lang="en-US" altLang="zh-CN" dirty="0"/>
              <a:t>: 20px;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8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Declaration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CSS </a:t>
            </a:r>
            <a:r>
              <a:rPr lang="zh-CN" altLang="en-US" dirty="0"/>
              <a:t>规则由两个主要的部分构成：选择器，以及一条或多条声明。</a:t>
            </a:r>
          </a:p>
          <a:p>
            <a:pPr lvl="1"/>
            <a:r>
              <a:rPr lang="en-US" altLang="zh-CN" dirty="0"/>
              <a:t>selector {declaration1; declaration2; ... </a:t>
            </a:r>
            <a:r>
              <a:rPr lang="en-US" altLang="zh-CN" dirty="0" err="1"/>
              <a:t>declarationN</a:t>
            </a:r>
            <a:r>
              <a:rPr lang="en-US" altLang="zh-CN" dirty="0"/>
              <a:t> }</a:t>
            </a:r>
          </a:p>
          <a:p>
            <a:r>
              <a:rPr lang="zh-CN" altLang="en-US" dirty="0"/>
              <a:t>选择器通常是您需要改变样式的 </a:t>
            </a:r>
            <a:r>
              <a:rPr lang="en-US" altLang="zh-CN" dirty="0"/>
              <a:t>HTML </a:t>
            </a:r>
            <a:r>
              <a:rPr lang="zh-CN" altLang="en-US" dirty="0"/>
              <a:t>元素。</a:t>
            </a:r>
          </a:p>
          <a:p>
            <a:r>
              <a:rPr lang="zh-CN" altLang="en-US" dirty="0"/>
              <a:t>每条声明由一个属性和一个值组成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属性（</a:t>
            </a:r>
            <a:r>
              <a:rPr lang="en-US" altLang="zh-CN" dirty="0"/>
              <a:t>property</a:t>
            </a:r>
            <a:r>
              <a:rPr lang="zh-CN" altLang="en-US" dirty="0"/>
              <a:t>）是您希望设置的样式属性（</a:t>
            </a:r>
            <a:r>
              <a:rPr lang="en-US" altLang="zh-CN" dirty="0"/>
              <a:t>style attribute</a:t>
            </a:r>
            <a:r>
              <a:rPr lang="zh-CN" altLang="en-US" dirty="0"/>
              <a:t>）。每个属性有一个值。属性和值被冒号分开。</a:t>
            </a:r>
          </a:p>
          <a:p>
            <a:pPr lvl="1"/>
            <a:r>
              <a:rPr lang="en-US" altLang="zh-CN" dirty="0"/>
              <a:t>selector {property: value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h1{color: red; font-size: 14px;}</a:t>
            </a:r>
          </a:p>
          <a:p>
            <a:pPr lvl="1"/>
            <a:r>
              <a:rPr lang="zh-CN" altLang="en-US" dirty="0"/>
              <a:t>上面这</a:t>
            </a:r>
            <a:r>
              <a:rPr lang="zh-CN" altLang="en-US" dirty="0" smtClean="0"/>
              <a:t>段代码的作用是将</a:t>
            </a:r>
            <a:r>
              <a:rPr lang="en-US" altLang="zh-CN" dirty="0" smtClean="0"/>
              <a:t>h1</a:t>
            </a:r>
            <a:r>
              <a:rPr lang="zh-CN" altLang="en-US" dirty="0" smtClean="0"/>
              <a:t>元素中的内容颜色定义为红色，字体大小设置为</a:t>
            </a:r>
            <a:r>
              <a:rPr lang="en-US" altLang="zh-CN" dirty="0" smtClean="0"/>
              <a:t>14px</a:t>
            </a:r>
          </a:p>
          <a:p>
            <a:pPr lvl="1"/>
            <a:r>
              <a:rPr lang="zh-CN" altLang="en-US" dirty="0"/>
              <a:t>在这个例子中，</a:t>
            </a:r>
            <a:r>
              <a:rPr lang="en-US" altLang="zh-CN" dirty="0"/>
              <a:t>h1 </a:t>
            </a:r>
            <a:r>
              <a:rPr lang="zh-CN" altLang="en-US" dirty="0"/>
              <a:t>是选择器，</a:t>
            </a:r>
            <a:r>
              <a:rPr lang="en-US" altLang="zh-CN" dirty="0"/>
              <a:t>color </a:t>
            </a:r>
            <a:r>
              <a:rPr lang="zh-CN" altLang="en-US" dirty="0"/>
              <a:t>和 </a:t>
            </a:r>
            <a:r>
              <a:rPr lang="en-US" altLang="zh-CN" dirty="0"/>
              <a:t>font-size </a:t>
            </a:r>
            <a:r>
              <a:rPr lang="zh-CN" altLang="en-US" dirty="0"/>
              <a:t>是属性，</a:t>
            </a:r>
            <a:r>
              <a:rPr lang="en-US" altLang="zh-CN" dirty="0"/>
              <a:t>red </a:t>
            </a:r>
            <a:r>
              <a:rPr lang="zh-CN" altLang="en-US" dirty="0"/>
              <a:t>和 </a:t>
            </a:r>
            <a:r>
              <a:rPr lang="en-US" altLang="zh-CN" dirty="0"/>
              <a:t>14px </a:t>
            </a:r>
            <a:r>
              <a:rPr lang="zh-CN" altLang="en-US" dirty="0"/>
              <a:t>是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7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relative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808" y="2401368"/>
            <a:ext cx="8326825" cy="3008120"/>
          </a:xfrm>
        </p:spPr>
      </p:pic>
    </p:spTree>
    <p:extLst>
      <p:ext uri="{BB962C8B-B14F-4D97-AF65-F5344CB8AC3E}">
        <p14:creationId xmlns:p14="http://schemas.microsoft.com/office/powerpoint/2010/main" val="15240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absolute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绝对定位使元素的位置与文档流无关，因此不占据空间。这一点与相对定位不同，相对定位实际上被看作普通流定位模型的一部分，因为元素的位置相对于它在普通流中的位置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绝对定位的元素的位置相对于</a:t>
            </a:r>
            <a:r>
              <a:rPr lang="zh-CN" altLang="en-US" b="1" dirty="0"/>
              <a:t>最近的已定位祖先元素</a:t>
            </a:r>
            <a:r>
              <a:rPr lang="zh-CN" altLang="en-US" dirty="0"/>
              <a:t>，如果元素没有已定位的祖先元素，那么它的位置相对于</a:t>
            </a:r>
            <a:r>
              <a:rPr lang="zh-CN" altLang="en-US" b="1" dirty="0"/>
              <a:t>最初的包含</a:t>
            </a:r>
            <a:r>
              <a:rPr lang="zh-CN" altLang="en-US" b="1" dirty="0" smtClean="0"/>
              <a:t>块</a:t>
            </a:r>
            <a:r>
              <a:rPr lang="en-US" altLang="zh-CN" b="1" dirty="0" smtClean="0"/>
              <a:t>.</a:t>
            </a:r>
            <a:endParaRPr lang="en-US" altLang="zh-CN" dirty="0" smtClean="0"/>
          </a:p>
          <a:p>
            <a:r>
              <a:rPr lang="zh-CN" altLang="en-US" dirty="0"/>
              <a:t>普通流中其它元素的布局就像绝对定位的元素不存在一样：</a:t>
            </a:r>
          </a:p>
          <a:p>
            <a:pPr lvl="1"/>
            <a:r>
              <a:rPr lang="en-US" altLang="zh-CN" dirty="0"/>
              <a:t>#</a:t>
            </a:r>
            <a:r>
              <a:rPr lang="en-US" altLang="zh-CN" dirty="0" err="1"/>
              <a:t>box_relative</a:t>
            </a:r>
            <a:r>
              <a:rPr lang="en-US" altLang="zh-CN" dirty="0"/>
              <a:t> {</a:t>
            </a:r>
          </a:p>
          <a:p>
            <a:pPr lvl="2"/>
            <a:r>
              <a:rPr lang="en-US" altLang="zh-CN" dirty="0" smtClean="0"/>
              <a:t>position</a:t>
            </a:r>
            <a:r>
              <a:rPr lang="en-US" altLang="zh-CN" dirty="0"/>
              <a:t>: absolute;</a:t>
            </a:r>
          </a:p>
          <a:p>
            <a:pPr lvl="2"/>
            <a:r>
              <a:rPr lang="en-US" altLang="zh-CN" dirty="0" smtClean="0"/>
              <a:t>left</a:t>
            </a:r>
            <a:r>
              <a:rPr lang="en-US" altLang="zh-CN" dirty="0"/>
              <a:t>: 30px;</a:t>
            </a:r>
          </a:p>
          <a:p>
            <a:pPr lvl="2"/>
            <a:r>
              <a:rPr lang="en-US" altLang="zh-CN" dirty="0" smtClean="0"/>
              <a:t>top</a:t>
            </a:r>
            <a:r>
              <a:rPr lang="en-US" altLang="zh-CN" dirty="0"/>
              <a:t>: 20px;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3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absolute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46" y="2204815"/>
            <a:ext cx="8151682" cy="3341405"/>
          </a:xfrm>
        </p:spPr>
      </p:pic>
    </p:spTree>
    <p:extLst>
      <p:ext uri="{BB962C8B-B14F-4D97-AF65-F5344CB8AC3E}">
        <p14:creationId xmlns:p14="http://schemas.microsoft.com/office/powerpoint/2010/main" val="94712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relative vs. absolute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在下面的图中，我们把蓝色背景的元素 </a:t>
            </a:r>
            <a:r>
              <a:rPr lang="en-US" altLang="zh-CN" dirty="0" smtClean="0"/>
              <a:t>position </a:t>
            </a:r>
            <a:r>
              <a:rPr lang="zh-CN" altLang="en-US" dirty="0"/>
              <a:t>设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，并改变紫色元素的</a:t>
            </a:r>
            <a:r>
              <a:rPr lang="en-US" altLang="zh-CN" dirty="0" smtClean="0"/>
              <a:t>position</a:t>
            </a:r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5" r="6962"/>
          <a:stretch/>
        </p:blipFill>
        <p:spPr>
          <a:xfrm>
            <a:off x="2931207" y="3382275"/>
            <a:ext cx="3623417" cy="12802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90131" y="4811282"/>
            <a:ext cx="290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relative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3572791"/>
            <a:ext cx="3558848" cy="8992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6927" y="4811282"/>
            <a:ext cx="229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absolute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8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上图中对应的代码为：</a:t>
            </a: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20" y="3485154"/>
            <a:ext cx="2941575" cy="10745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4692" y="4811282"/>
            <a:ext cx="146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content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04" y="1384419"/>
            <a:ext cx="3614799" cy="45908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61513" y="2811566"/>
            <a:ext cx="461665" cy="16749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 smtClean="0"/>
              <a:t>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0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fixed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元素框的表现类似于将 </a:t>
            </a:r>
            <a:r>
              <a:rPr lang="en-US" altLang="zh-CN" dirty="0"/>
              <a:t>position </a:t>
            </a:r>
            <a:r>
              <a:rPr lang="zh-CN" altLang="en-US" dirty="0"/>
              <a:t>设置为 </a:t>
            </a:r>
            <a:r>
              <a:rPr lang="en-US" altLang="zh-CN" dirty="0"/>
              <a:t>absolute</a:t>
            </a:r>
            <a:r>
              <a:rPr lang="zh-CN" altLang="en-US" dirty="0"/>
              <a:t>，不过其包含块是视窗本身。</a:t>
            </a:r>
          </a:p>
        </p:txBody>
      </p:sp>
    </p:spTree>
    <p:extLst>
      <p:ext uri="{BB962C8B-B14F-4D97-AF65-F5344CB8AC3E}">
        <p14:creationId xmlns:p14="http://schemas.microsoft.com/office/powerpoint/2010/main" val="28454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这真是一个</a:t>
            </a:r>
            <a:r>
              <a:rPr lang="en-US" altLang="zh-CN" dirty="0" smtClean="0"/>
              <a:t>white elephant.</a:t>
            </a:r>
          </a:p>
          <a:p>
            <a:r>
              <a:rPr lang="zh-CN" altLang="en-US" dirty="0" smtClean="0"/>
              <a:t>尽管功能强大，但实在是惹人不快。</a:t>
            </a:r>
            <a:endParaRPr lang="en-US" altLang="zh-CN" dirty="0" smtClean="0"/>
          </a:p>
          <a:p>
            <a:r>
              <a:rPr lang="zh-CN" altLang="en-US" dirty="0" smtClean="0"/>
              <a:t>详细的解释请参考：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www.w3school.com.cn/css/css_positioning_floating.asp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4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www.w3schools.com/css/default.asp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www.w3school.com.cn/cssref/index.asp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developer.mozilla.org/en-US/docs/Learn/CSS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05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Precautions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如果值为若干单词，应该给值加引号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Old writing:</a:t>
            </a:r>
          </a:p>
          <a:p>
            <a:pPr lvl="2"/>
            <a:r>
              <a:rPr lang="en-US" altLang="zh-CN" dirty="0" smtClean="0"/>
              <a:t>p{font-family: “sans serif”;}</a:t>
            </a:r>
          </a:p>
          <a:p>
            <a:pPr lvl="1"/>
            <a:r>
              <a:rPr lang="zh-CN" altLang="en-US" dirty="0" smtClean="0"/>
              <a:t>（实际上，</a:t>
            </a:r>
            <a:r>
              <a:rPr lang="en-US" altLang="zh-CN" dirty="0" smtClean="0"/>
              <a:t>”sans serif”</a:t>
            </a:r>
            <a:r>
              <a:rPr lang="zh-CN" altLang="en-US" dirty="0" smtClean="0"/>
              <a:t>这种写法已经很少了，现在一般写</a:t>
            </a:r>
            <a:r>
              <a:rPr lang="en-US" altLang="zh-CN" dirty="0" smtClean="0"/>
              <a:t>”sans-serif”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Current writing:</a:t>
            </a:r>
          </a:p>
          <a:p>
            <a:pPr lvl="2"/>
            <a:r>
              <a:rPr lang="en-US" altLang="zh-CN" dirty="0" smtClean="0"/>
              <a:t>p{font-family: sans-serif;}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3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Precautions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如果要定义不止一个声明，则需要用分号将每个声明分开。下面的例子展示出如何定义一个红色文字的居中段落。最后一条规则是不需要加分号的，因为分号在英语中是一个分隔符号，不是结束符号。然而</a:t>
            </a:r>
            <a:r>
              <a:rPr lang="zh-CN" altLang="en-US" dirty="0" smtClean="0"/>
              <a:t>，应该在</a:t>
            </a:r>
            <a:r>
              <a:rPr lang="zh-CN" altLang="en-US" dirty="0"/>
              <a:t>每条声明的末尾都加上分号，这么做的好处是，当你从现有的规则中增减声明时，会尽可能地减少出错的可能性。就像这样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p {</a:t>
            </a:r>
            <a:r>
              <a:rPr lang="en-US" altLang="zh-CN" dirty="0" err="1"/>
              <a:t>text-align:center</a:t>
            </a:r>
            <a:r>
              <a:rPr lang="en-US" altLang="zh-CN" dirty="0"/>
              <a:t>; </a:t>
            </a:r>
            <a:r>
              <a:rPr lang="en-US" altLang="zh-CN" dirty="0" err="1"/>
              <a:t>color:red</a:t>
            </a:r>
            <a:r>
              <a:rPr lang="en-US" altLang="zh-CN" dirty="0" smtClean="0"/>
              <a:t>;}</a:t>
            </a:r>
          </a:p>
          <a:p>
            <a:r>
              <a:rPr lang="zh-CN" altLang="en-US" dirty="0" smtClean="0"/>
              <a:t>当然，最好的写法应该是：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p{</a:t>
            </a:r>
          </a:p>
          <a:p>
            <a:pPr lvl="2"/>
            <a:r>
              <a:rPr lang="en-US" altLang="zh-CN" dirty="0" smtClean="0"/>
              <a:t>text-align: center;</a:t>
            </a:r>
          </a:p>
          <a:p>
            <a:pPr lvl="2"/>
            <a:r>
              <a:rPr lang="en-US" altLang="zh-CN" dirty="0" smtClean="0"/>
              <a:t>color: red;</a:t>
            </a:r>
          </a:p>
          <a:p>
            <a:pPr lvl="1"/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5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Precautions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大多数样式表包含不止一条规则，而大多数规则包含不止一个声明。多重声明和空格的使用使得样式表更容易被编辑：</a:t>
            </a:r>
          </a:p>
          <a:p>
            <a:r>
              <a:rPr lang="en-US" altLang="zh-CN" dirty="0"/>
              <a:t>body {</a:t>
            </a:r>
          </a:p>
          <a:p>
            <a:pPr lvl="1"/>
            <a:r>
              <a:rPr lang="en-US" altLang="zh-CN" dirty="0" smtClean="0"/>
              <a:t>color</a:t>
            </a:r>
            <a:r>
              <a:rPr lang="en-US" altLang="zh-CN" dirty="0"/>
              <a:t>: #000;</a:t>
            </a:r>
          </a:p>
          <a:p>
            <a:pPr lvl="1"/>
            <a:r>
              <a:rPr lang="en-US" altLang="zh-CN" dirty="0" smtClean="0"/>
              <a:t>background</a:t>
            </a:r>
            <a:r>
              <a:rPr lang="en-US" altLang="zh-CN" dirty="0"/>
              <a:t>: #</a:t>
            </a:r>
            <a:r>
              <a:rPr lang="en-US" altLang="zh-CN" dirty="0" err="1"/>
              <a:t>fff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smtClean="0"/>
              <a:t>margin</a:t>
            </a:r>
            <a:r>
              <a:rPr lang="en-US" altLang="zh-CN" dirty="0"/>
              <a:t>: 0;</a:t>
            </a:r>
          </a:p>
          <a:p>
            <a:pPr lvl="1"/>
            <a:r>
              <a:rPr lang="en-US" altLang="zh-CN" dirty="0" smtClean="0"/>
              <a:t>padding</a:t>
            </a:r>
            <a:r>
              <a:rPr lang="en-US" altLang="zh-CN" dirty="0"/>
              <a:t>: 0;</a:t>
            </a:r>
          </a:p>
          <a:p>
            <a:pPr lvl="1"/>
            <a:r>
              <a:rPr lang="en-US" altLang="zh-CN" dirty="0" smtClean="0"/>
              <a:t>font-family</a:t>
            </a:r>
            <a:r>
              <a:rPr lang="en-US" altLang="zh-CN" dirty="0"/>
              <a:t>: Georgia, Palatino, serif;</a:t>
            </a:r>
          </a:p>
          <a:p>
            <a:r>
              <a:rPr lang="en-US" altLang="zh-CN" dirty="0"/>
              <a:t>  }</a:t>
            </a:r>
          </a:p>
          <a:p>
            <a:r>
              <a:rPr lang="zh-CN" altLang="en-US" dirty="0"/>
              <a:t>是否包含空格不会影响 </a:t>
            </a:r>
            <a:r>
              <a:rPr lang="en-US" altLang="zh-CN" dirty="0"/>
              <a:t>CSS </a:t>
            </a:r>
            <a:r>
              <a:rPr lang="zh-CN" altLang="en-US" dirty="0"/>
              <a:t>在浏览器的工作效果，同样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 </a:t>
            </a:r>
            <a:r>
              <a:rPr lang="zh-CN" altLang="en-US" dirty="0"/>
              <a:t>对大小写不敏感。不过存在一个例外：如果涉及到与 </a:t>
            </a:r>
            <a:r>
              <a:rPr lang="en-US" altLang="zh-CN" dirty="0"/>
              <a:t>HTML </a:t>
            </a:r>
            <a:r>
              <a:rPr lang="zh-CN" altLang="en-US" dirty="0"/>
              <a:t>文档一起工作的话，</a:t>
            </a:r>
            <a:r>
              <a:rPr lang="en-US" altLang="zh-CN" dirty="0"/>
              <a:t>class </a:t>
            </a:r>
            <a:r>
              <a:rPr lang="zh-CN" altLang="en-US" dirty="0"/>
              <a:t>和 </a:t>
            </a:r>
            <a:r>
              <a:rPr lang="en-US" altLang="zh-CN" dirty="0"/>
              <a:t>id </a:t>
            </a:r>
            <a:r>
              <a:rPr lang="zh-CN" altLang="en-US" dirty="0"/>
              <a:t>名称对大小写是敏感的。</a:t>
            </a:r>
          </a:p>
        </p:txBody>
      </p:sp>
    </p:spTree>
    <p:extLst>
      <p:ext uri="{BB962C8B-B14F-4D97-AF65-F5344CB8AC3E}">
        <p14:creationId xmlns:p14="http://schemas.microsoft.com/office/powerpoint/2010/main" val="29085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nheritation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你可以对选择器进行分组，这样，被分组的选择器就可以分享相同的声明。用逗号将需要分组的选择器分开。在下面的例子中，我们对所有的标题元素进行了分组。所有的标题元素都是绿色的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h1,h2,h3,h4,h5,h6 {</a:t>
            </a:r>
          </a:p>
          <a:p>
            <a:pPr lvl="2"/>
            <a:r>
              <a:rPr lang="en-US" altLang="zh-CN" dirty="0" smtClean="0"/>
              <a:t>color</a:t>
            </a:r>
            <a:r>
              <a:rPr lang="en-US" altLang="zh-CN" dirty="0"/>
              <a:t>: green;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/>
              <a:t>根据 </a:t>
            </a:r>
            <a:r>
              <a:rPr lang="en-US" altLang="zh-CN" dirty="0"/>
              <a:t>CSS</a:t>
            </a:r>
            <a:r>
              <a:rPr lang="zh-CN" altLang="en-US" dirty="0"/>
              <a:t>，子元素从父元素继承属性</a:t>
            </a:r>
            <a:r>
              <a:rPr lang="zh-CN" altLang="en-US" dirty="0" smtClean="0"/>
              <a:t>。先看看下例：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body{</a:t>
            </a:r>
          </a:p>
          <a:p>
            <a:pPr lvl="2"/>
            <a:r>
              <a:rPr lang="en-US" altLang="zh-CN" dirty="0"/>
              <a:t>font-family: Verdana, sans-serif;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zh-CN" altLang="en-US" sz="1500" dirty="0" smtClean="0"/>
              <a:t>不</a:t>
            </a:r>
            <a:r>
              <a:rPr lang="zh-CN" altLang="en-US" sz="1500" dirty="0"/>
              <a:t>需要另外的规则，所有 </a:t>
            </a:r>
            <a:r>
              <a:rPr lang="en-US" altLang="zh-CN" sz="1500" dirty="0"/>
              <a:t>body </a:t>
            </a:r>
            <a:r>
              <a:rPr lang="zh-CN" altLang="en-US" sz="1500" dirty="0"/>
              <a:t>的子元素都应该显示 </a:t>
            </a:r>
            <a:r>
              <a:rPr lang="en-US" altLang="zh-CN" sz="1500" dirty="0"/>
              <a:t>Verdana </a:t>
            </a:r>
            <a:r>
              <a:rPr lang="zh-CN" altLang="en-US" sz="1500" dirty="0"/>
              <a:t>字体，子元素的子</a:t>
            </a:r>
            <a:r>
              <a:rPr lang="zh-CN" altLang="en-US" sz="1500" dirty="0" smtClean="0"/>
              <a:t>元素</a:t>
            </a:r>
            <a:r>
              <a:rPr lang="zh-CN" altLang="en-US" sz="1500" dirty="0"/>
              <a:t>也一样。</a:t>
            </a:r>
          </a:p>
        </p:txBody>
      </p:sp>
    </p:spTree>
    <p:extLst>
      <p:ext uri="{BB962C8B-B14F-4D97-AF65-F5344CB8AC3E}">
        <p14:creationId xmlns:p14="http://schemas.microsoft.com/office/powerpoint/2010/main" val="22425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Disaster or Treasure 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如果你不希望 </a:t>
            </a:r>
            <a:r>
              <a:rPr lang="en-US" altLang="zh-CN" dirty="0"/>
              <a:t>"Verdana, sans-serif" </a:t>
            </a:r>
            <a:r>
              <a:rPr lang="zh-CN" altLang="en-US" dirty="0"/>
              <a:t>字体被所有的子元素继承，又该怎么做呢？比方说，你希望段落的字体是 </a:t>
            </a:r>
            <a:r>
              <a:rPr lang="en-US" altLang="zh-CN" dirty="0" smtClean="0"/>
              <a:t>Times. </a:t>
            </a:r>
            <a:r>
              <a:rPr lang="zh-CN" altLang="en-US" dirty="0" smtClean="0"/>
              <a:t>没</a:t>
            </a:r>
            <a:r>
              <a:rPr lang="zh-CN" altLang="en-US" dirty="0"/>
              <a:t>问题。创建一个针对 </a:t>
            </a:r>
            <a:r>
              <a:rPr lang="en-US" altLang="zh-CN" dirty="0"/>
              <a:t>p </a:t>
            </a:r>
            <a:r>
              <a:rPr lang="zh-CN" altLang="en-US" dirty="0"/>
              <a:t>的特殊规则，这样它就会摆脱父元素的规则：</a:t>
            </a:r>
          </a:p>
          <a:p>
            <a:pPr lvl="1"/>
            <a:r>
              <a:rPr lang="en-US" altLang="zh-CN" dirty="0"/>
              <a:t>body  {</a:t>
            </a:r>
          </a:p>
          <a:p>
            <a:pPr lvl="1"/>
            <a:r>
              <a:rPr lang="en-US" altLang="zh-CN" dirty="0"/>
              <a:t>     font-family: Verdana, sans-serif;</a:t>
            </a:r>
          </a:p>
          <a:p>
            <a:pPr lvl="1"/>
            <a:r>
              <a:rPr lang="en-US" altLang="zh-CN" dirty="0" smtClean="0"/>
              <a:t>}</a:t>
            </a:r>
            <a:endParaRPr lang="en-US" altLang="zh-CN" dirty="0"/>
          </a:p>
          <a:p>
            <a:pPr lvl="1"/>
            <a:r>
              <a:rPr lang="en-US" altLang="zh-CN" dirty="0" smtClean="0"/>
              <a:t>p  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     font-family: Times, "Times New Roman", serif;</a:t>
            </a:r>
          </a:p>
          <a:p>
            <a:pPr lvl="1"/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7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3645</Words>
  <Application>Microsoft Office PowerPoint</Application>
  <PresentationFormat>宽屏</PresentationFormat>
  <Paragraphs>320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Microsoft JhengHei</vt:lpstr>
      <vt:lpstr>幼圆</vt:lpstr>
      <vt:lpstr>Arial</vt:lpstr>
      <vt:lpstr>Century Gothic</vt:lpstr>
      <vt:lpstr>Vladimir Script</vt:lpstr>
      <vt:lpstr>Wingdings 3</vt:lpstr>
      <vt:lpstr>丝状</vt:lpstr>
      <vt:lpstr>CSS</vt:lpstr>
      <vt:lpstr>Introduction</vt:lpstr>
      <vt:lpstr>Features</vt:lpstr>
      <vt:lpstr>Declaration</vt:lpstr>
      <vt:lpstr>Precautions</vt:lpstr>
      <vt:lpstr>Precautions</vt:lpstr>
      <vt:lpstr>Precautions</vt:lpstr>
      <vt:lpstr>Inheritation</vt:lpstr>
      <vt:lpstr>Disaster or Treasure ?</vt:lpstr>
      <vt:lpstr>Descendant selectors</vt:lpstr>
      <vt:lpstr>Child selectors</vt:lpstr>
      <vt:lpstr>ID selectors</vt:lpstr>
      <vt:lpstr>ID selectors</vt:lpstr>
      <vt:lpstr>Class selectors</vt:lpstr>
      <vt:lpstr>Class selectors</vt:lpstr>
      <vt:lpstr>Attribute selectors</vt:lpstr>
      <vt:lpstr>Adjacent sibling selectors</vt:lpstr>
      <vt:lpstr>Nest</vt:lpstr>
      <vt:lpstr>Box model</vt:lpstr>
      <vt:lpstr>Box model</vt:lpstr>
      <vt:lpstr>padding</vt:lpstr>
      <vt:lpstr>padding</vt:lpstr>
      <vt:lpstr>padding  ---  percentage</vt:lpstr>
      <vt:lpstr>border</vt:lpstr>
      <vt:lpstr>style of border</vt:lpstr>
      <vt:lpstr>multiple style of borer</vt:lpstr>
      <vt:lpstr>single style of border</vt:lpstr>
      <vt:lpstr>border-width</vt:lpstr>
      <vt:lpstr>margin</vt:lpstr>
      <vt:lpstr>margin</vt:lpstr>
      <vt:lpstr>margin</vt:lpstr>
      <vt:lpstr>margin merge</vt:lpstr>
      <vt:lpstr>margin merge</vt:lpstr>
      <vt:lpstr>margin merge</vt:lpstr>
      <vt:lpstr>box-sizing style</vt:lpstr>
      <vt:lpstr>box-sizing style</vt:lpstr>
      <vt:lpstr>Positioning</vt:lpstr>
      <vt:lpstr>Positioning</vt:lpstr>
      <vt:lpstr>relative</vt:lpstr>
      <vt:lpstr>relative</vt:lpstr>
      <vt:lpstr>absolute</vt:lpstr>
      <vt:lpstr>absolute</vt:lpstr>
      <vt:lpstr>relative vs. absolute</vt:lpstr>
      <vt:lpstr>code</vt:lpstr>
      <vt:lpstr>fixed</vt:lpstr>
      <vt:lpstr>float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seeker Vigilante</dc:creator>
  <cp:lastModifiedBy>seeker Vigilante</cp:lastModifiedBy>
  <cp:revision>412</cp:revision>
  <dcterms:created xsi:type="dcterms:W3CDTF">2017-06-22T07:56:38Z</dcterms:created>
  <dcterms:modified xsi:type="dcterms:W3CDTF">2017-06-24T01:27:19Z</dcterms:modified>
</cp:coreProperties>
</file>