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1" r:id="rId6"/>
    <p:sldId id="323" r:id="rId7"/>
    <p:sldId id="324" r:id="rId8"/>
    <p:sldId id="325" r:id="rId9"/>
    <p:sldId id="263" r:id="rId10"/>
    <p:sldId id="264" r:id="rId11"/>
    <p:sldId id="326" r:id="rId12"/>
    <p:sldId id="327" r:id="rId13"/>
    <p:sldId id="278" r:id="rId14"/>
    <p:sldId id="328" r:id="rId15"/>
    <p:sldId id="329" r:id="rId16"/>
    <p:sldId id="330" r:id="rId17"/>
    <p:sldId id="334" r:id="rId18"/>
    <p:sldId id="331" r:id="rId19"/>
    <p:sldId id="333" r:id="rId20"/>
    <p:sldId id="332" r:id="rId21"/>
    <p:sldId id="267" r:id="rId22"/>
    <p:sldId id="335" r:id="rId23"/>
    <p:sldId id="339" r:id="rId24"/>
    <p:sldId id="336" r:id="rId25"/>
    <p:sldId id="337" r:id="rId26"/>
    <p:sldId id="340" r:id="rId27"/>
    <p:sldId id="341" r:id="rId28"/>
    <p:sldId id="342" r:id="rId29"/>
    <p:sldId id="343" r:id="rId30"/>
    <p:sldId id="338" r:id="rId31"/>
    <p:sldId id="275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70" y="29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481442"/>
            <a:ext cx="431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Multithreading &amp; Multiprocessing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4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communication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27408" y="551793"/>
            <a:ext cx="319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22434" y="1611483"/>
            <a:ext cx="685315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'Hello, world!'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= threading.Thread(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=hello)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create a thread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t.start()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start up the thread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Then to do something else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0806" y="4265581"/>
            <a:ext cx="10681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Import 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Create a thread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162" y="5599584"/>
            <a:ext cx="11965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threading.Thread</a:t>
            </a:r>
            <a:r>
              <a:rPr lang="en-US" altLang="zh-CN" sz="2000" dirty="0">
                <a:solidFill>
                  <a:schemeClr val="bg1"/>
                </a:solidFill>
              </a:rPr>
              <a:t>(group=None, target=None, name=None, 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=(), </a:t>
            </a:r>
            <a:r>
              <a:rPr lang="en-US" altLang="zh-CN" sz="2000" dirty="0" err="1">
                <a:solidFill>
                  <a:schemeClr val="bg1"/>
                </a:solidFill>
              </a:rPr>
              <a:t>kwargs</a:t>
            </a:r>
            <a:r>
              <a:rPr lang="en-US" altLang="zh-CN" sz="2000" dirty="0">
                <a:solidFill>
                  <a:schemeClr val="bg1"/>
                </a:solidFill>
              </a:rPr>
              <a:t>={}, *, daemon=None)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27408" y="551793"/>
            <a:ext cx="319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0806" y="1747067"/>
            <a:ext cx="11965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threading.Thread</a:t>
            </a:r>
            <a:r>
              <a:rPr lang="en-US" altLang="zh-CN" sz="2000" dirty="0">
                <a:solidFill>
                  <a:schemeClr val="bg1"/>
                </a:solidFill>
              </a:rPr>
              <a:t>(group=None, target=None, name=None, 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=(), </a:t>
            </a:r>
            <a:r>
              <a:rPr lang="en-US" altLang="zh-CN" sz="2000" dirty="0" err="1">
                <a:solidFill>
                  <a:schemeClr val="bg1"/>
                </a:solidFill>
              </a:rPr>
              <a:t>kwargs</a:t>
            </a:r>
            <a:r>
              <a:rPr lang="en-US" altLang="zh-CN" sz="2000" dirty="0">
                <a:solidFill>
                  <a:schemeClr val="bg1"/>
                </a:solidFill>
              </a:rPr>
              <a:t>={}, *, daemon=None)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8" y="2682231"/>
            <a:ext cx="11490131" cy="25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27408" y="551793"/>
            <a:ext cx="319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0806" y="1747067"/>
            <a:ext cx="11965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threading.Thread</a:t>
            </a:r>
            <a:r>
              <a:rPr lang="en-US" altLang="zh-CN" sz="2000" dirty="0">
                <a:solidFill>
                  <a:schemeClr val="bg1"/>
                </a:solidFill>
              </a:rPr>
              <a:t>(group=None, target=None, name=None, 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=(), </a:t>
            </a:r>
            <a:r>
              <a:rPr lang="en-US" altLang="zh-CN" sz="2000" dirty="0" err="1">
                <a:solidFill>
                  <a:schemeClr val="bg1"/>
                </a:solidFill>
              </a:rPr>
              <a:t>kwargs</a:t>
            </a:r>
            <a:r>
              <a:rPr lang="en-US" altLang="zh-CN" sz="2000" dirty="0">
                <a:solidFill>
                  <a:schemeClr val="bg1"/>
                </a:solidFill>
              </a:rPr>
              <a:t>={}, *, daemon=None)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8" y="2682231"/>
            <a:ext cx="11490131" cy="25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27408" y="614279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7082" y="1199054"/>
            <a:ext cx="7981672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show_thread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get current thread object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poem=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"glgjssyqyhfbqz"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'Thread name:%s.'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threading.current_thread().name)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poem: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time.sleep(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'Thread %s end.'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threading.current_thread().name)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= threading.Thread(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=show_thread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'elder'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t.start()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%s.'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threading.current_thread().name)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'While %s is reading poems, I can donate one second.'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t.name)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'wait one second for %s 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t.name)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t.join()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'%s ends after %s ended.'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(threading.current_thread().name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t.name))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30" y="1828799"/>
            <a:ext cx="3987147" cy="43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72803" y="568845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59" y="3760848"/>
            <a:ext cx="2752148" cy="24024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71472" y="2083057"/>
            <a:ext cx="10220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t =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threading.Thread</a:t>
            </a:r>
            <a:r>
              <a:rPr lang="en-US" altLang="zh-CN" sz="2800" dirty="0" smtClean="0">
                <a:solidFill>
                  <a:schemeClr val="bg1"/>
                </a:solidFill>
              </a:rPr>
              <a:t>(target=something)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t.start</a:t>
            </a:r>
            <a:r>
              <a:rPr lang="en-US" altLang="zh-CN" sz="2800" dirty="0">
                <a:solidFill>
                  <a:schemeClr val="bg1"/>
                </a:solidFill>
              </a:rPr>
              <a:t>() # </a:t>
            </a:r>
            <a:r>
              <a:rPr lang="en-US" altLang="zh-CN" sz="2800" dirty="0" smtClean="0">
                <a:solidFill>
                  <a:schemeClr val="bg1"/>
                </a:solidFill>
              </a:rPr>
              <a:t>start thread 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t.join</a:t>
            </a:r>
            <a:r>
              <a:rPr lang="en-US" altLang="zh-CN" sz="2800" dirty="0">
                <a:solidFill>
                  <a:schemeClr val="bg1"/>
                </a:solidFill>
              </a:rPr>
              <a:t>() </a:t>
            </a:r>
            <a:r>
              <a:rPr lang="en-US" altLang="zh-CN" sz="2800" dirty="0" smtClean="0">
                <a:solidFill>
                  <a:schemeClr val="bg1"/>
                </a:solidFill>
              </a:rPr>
              <a:t># block the current running thread till thread t ends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11089" y="4273447"/>
            <a:ext cx="31502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</a:rPr>
              <a:t>t.join</a:t>
            </a:r>
            <a:r>
              <a:rPr lang="en-US" altLang="zh-CN" sz="2800" dirty="0">
                <a:solidFill>
                  <a:schemeClr val="bg1"/>
                </a:solidFill>
              </a:rPr>
              <a:t>(timeout=1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</a:rPr>
              <a:t>t.is_alive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72803" y="568845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2813" y="1516391"/>
            <a:ext cx="609823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count 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threads = []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threads.append(threading.Thread(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=foo))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threads[-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].start()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threads: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t.join()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(count)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6742" y="2960840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value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uncertain.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3533" y="4412490"/>
            <a:ext cx="58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Conflict of memory may occur.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31560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1532" y="1312890"/>
            <a:ext cx="5109091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mutex = threading.Lock()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mutex.acquire()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count = count +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mutex.release()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threads = []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threads.append(threading.Thread(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=foo))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threads[-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].start()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threads: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t.join()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(count)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6742" y="2694951"/>
            <a:ext cx="589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:500000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09834" y="3436425"/>
            <a:ext cx="5894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acquire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release(</a:t>
            </a:r>
            <a:r>
              <a:rPr lang="en-US" altLang="zh-CN" sz="3200" dirty="0" smtClean="0">
                <a:solidFill>
                  <a:srgbClr val="C00000"/>
                </a:solidFill>
              </a:rPr>
              <a:t>DON’T</a:t>
            </a:r>
            <a:r>
              <a:rPr lang="en-US" altLang="zh-CN" sz="3200" dirty="0" smtClean="0">
                <a:solidFill>
                  <a:schemeClr val="bg1"/>
                </a:solidFill>
              </a:rPr>
              <a:t> forget)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31560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35815" y="4606681"/>
            <a:ext cx="589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Simplified version using “with” block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48280" y="2257431"/>
            <a:ext cx="464742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mutex: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count = count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31560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86757" y="1437613"/>
            <a:ext cx="433965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queue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threading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 = queue.Queue()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q.put(count)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count+=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 = threading.Thread(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=foo)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t.start()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 = q.get()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8120" y="2672212"/>
            <a:ext cx="589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Python is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thread-safe.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68119" y="3375027"/>
            <a:ext cx="589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block=False, when the queue is empty, it will throw an exception, or the current thread will be blocked until the queue get() items successfully.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65023" y="590708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6777" y="1694112"/>
            <a:ext cx="95621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“In </a:t>
            </a:r>
            <a:r>
              <a:rPr lang="en-US" altLang="zh-CN" sz="2400" dirty="0" err="1">
                <a:solidFill>
                  <a:schemeClr val="bg1"/>
                </a:solidFill>
              </a:rPr>
              <a:t>CPython</a:t>
            </a:r>
            <a:r>
              <a:rPr lang="en-US" altLang="zh-CN" sz="2400" dirty="0">
                <a:solidFill>
                  <a:schemeClr val="bg1"/>
                </a:solidFill>
              </a:rPr>
              <a:t>, the global interpreter lock, or GIL, is a </a:t>
            </a:r>
            <a:r>
              <a:rPr lang="en-US" altLang="zh-CN" sz="2400" dirty="0" err="1">
                <a:solidFill>
                  <a:schemeClr val="bg1"/>
                </a:solidFill>
              </a:rPr>
              <a:t>mutex</a:t>
            </a:r>
            <a:r>
              <a:rPr lang="en-US" altLang="zh-CN" sz="2400" dirty="0">
                <a:solidFill>
                  <a:schemeClr val="bg1"/>
                </a:solidFill>
              </a:rPr>
              <a:t> that prevents multiple </a:t>
            </a:r>
            <a:r>
              <a:rPr lang="en-US" altLang="zh-CN" sz="2400" dirty="0" smtClean="0">
                <a:solidFill>
                  <a:schemeClr val="bg1"/>
                </a:solidFill>
              </a:rPr>
              <a:t>native threads </a:t>
            </a:r>
            <a:r>
              <a:rPr lang="en-US" altLang="zh-CN" sz="2400" dirty="0">
                <a:solidFill>
                  <a:schemeClr val="bg1"/>
                </a:solidFill>
              </a:rPr>
              <a:t>from executing Python bytecodes at once. This lock is necessary mainly because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CPython’s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memory management is not thread-safe. (However, since the GIL exists, other features have </a:t>
            </a:r>
            <a:r>
              <a:rPr lang="en-US" altLang="zh-CN" sz="2400" dirty="0" smtClean="0">
                <a:solidFill>
                  <a:schemeClr val="bg1"/>
                </a:solidFill>
              </a:rPr>
              <a:t>grown to </a:t>
            </a:r>
            <a:r>
              <a:rPr lang="en-US" altLang="zh-CN" sz="2400" dirty="0">
                <a:solidFill>
                  <a:schemeClr val="bg1"/>
                </a:solidFill>
              </a:rPr>
              <a:t>depend on the guarantees that it enforces.”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8218" y="3868017"/>
            <a:ext cx="9562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Only one thread runs in any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“One core CPU”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Python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51946" y="1068225"/>
            <a:ext cx="209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3555" y="1231457"/>
            <a:ext cx="168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Content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8" y="2055785"/>
            <a:ext cx="730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on Multithreading &amp;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544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Communication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6" grpId="0" animBg="1"/>
      <p:bldP spid="28" grpId="0" animBg="1"/>
      <p:bldP spid="30" grpId="0" animBg="1"/>
      <p:bldP spid="34" grpId="0"/>
      <p:bldP spid="35" grpId="0"/>
      <p:bldP spid="36" grpId="0"/>
      <p:bldP spid="44" grpId="0"/>
      <p:bldP spid="46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5228" y="563289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in C++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9173" y="15163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#include&lt;thread&gt;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void foo(string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cout</a:t>
            </a:r>
            <a:r>
              <a:rPr lang="en-US" altLang="zh-CN" dirty="0">
                <a:solidFill>
                  <a:schemeClr val="bg1"/>
                </a:solidFill>
              </a:rPr>
              <a:t> &lt;&lt;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 &lt;&lt; </a:t>
            </a:r>
            <a:r>
              <a:rPr lang="en-US" altLang="zh-CN" dirty="0" err="1">
                <a:solidFill>
                  <a:schemeClr val="bg1"/>
                </a:solidFill>
              </a:rPr>
              <a:t>endl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std</a:t>
            </a:r>
            <a:r>
              <a:rPr lang="en-US" altLang="zh-CN" dirty="0">
                <a:solidFill>
                  <a:schemeClr val="bg1"/>
                </a:solidFill>
              </a:rPr>
              <a:t>::thread t(foo, "Hello, world!");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t.join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5628" y="3425372"/>
            <a:ext cx="2862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Very easy to use in C++11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9173" y="44700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#include&lt;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std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mtx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mtx.lock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 Do something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mtx.unlock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22273" y="2517981"/>
            <a:ext cx="882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Communication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8097" y="3077603"/>
            <a:ext cx="4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Socket etc.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0806" y="2795855"/>
            <a:ext cx="69417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multiprocessing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'Hello, world!'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 = multiprocessing.Process(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=hello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'hehe'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p.start()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p.join()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85379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1124" y="2990869"/>
            <a:ext cx="4595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multiprocessing queue in Python </a:t>
            </a:r>
            <a:r>
              <a:rPr lang="en-US" altLang="zh-CN" dirty="0" smtClean="0">
                <a:solidFill>
                  <a:schemeClr val="bg1"/>
                </a:solidFill>
              </a:rPr>
              <a:t>has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same interfaces with the multithreading queue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124" y="3824205"/>
            <a:ext cx="4483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It’s much expensive to start a new process.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 good choice is </a:t>
            </a:r>
            <a:r>
              <a:rPr lang="en-US" altLang="zh-CN" dirty="0" err="1" smtClean="0">
                <a:solidFill>
                  <a:schemeClr val="bg1"/>
                </a:solidFill>
              </a:rPr>
              <a:t>multiprocessing.Pool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85379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8449" y="136184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#include &lt;unistd.h&gt;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int main() {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printf("Hello!\n");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pid_t pid = fork();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printf("%d\n", pid);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if (pid == 0) {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printf("I'm child process.\n");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} else {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printf("I'm main process, child pid = %d.\n", pid);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32" y="3581175"/>
            <a:ext cx="3103741" cy="270937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63533" y="2001927"/>
            <a:ext cx="589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C++STL doesn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support multiprocessing.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use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*nix systems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CreateProcess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windows.h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85379" y="558974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3013" y="1594691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17277" y="1607128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76761" y="2551660"/>
            <a:ext cx="468294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Threading-safe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Cheaper to create or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 limited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0883" y="2551660"/>
            <a:ext cx="353128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Separate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Safer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expensive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Non-GIL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limited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61096" y="586626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4834" y="1572360"/>
            <a:ext cx="82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  --recommended to learn after class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798" y="2915602"/>
            <a:ext cx="5894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Port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70" y="2273076"/>
            <a:ext cx="3407599" cy="33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61096" y="586626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4834" y="1572360"/>
            <a:ext cx="82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  --recommended to learn after class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798" y="2915602"/>
            <a:ext cx="5894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Port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70" y="2273076"/>
            <a:ext cx="3407599" cy="33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61096" y="586626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6075" y="1644522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40835" y="1294130"/>
            <a:ext cx="5840060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set protocol ipv4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socket.socket(socket.AF_INET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socket.SOCK_STREAM)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bind 127.0.0.1(loopback address),port 6666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s.bind((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'127.0.0.1'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6666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listen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backlog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max connections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s.listen(backlog)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'Waiting for connection.'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accept a new connection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addr = s.accept()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create a thread to handle connections.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= threading.Thread(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=socket_link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=(sock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addr))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t.start()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'nmbyztxyngdxw'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725" y="2583151"/>
            <a:ext cx="6263253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socket_link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(sock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addr):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'Accept connection from %s:%s'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addr)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sock.send(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b'houa!'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send data by ascii code.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msg = sock.recv(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4096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receibe message of 4096 bytes.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(msg)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'Message from %s:%s : 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(*addr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msg.decode(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'ascii'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disconnect if not received.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finally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sock.close()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close socket to release port occupation.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07830" y="541373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6075" y="1644522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Client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1837" y="1389961"/>
            <a:ext cx="7263527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addr = 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'127.0.0.1'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6666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same as server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socket.socket()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s.connect(addr)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raise exception for a bad connection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msg_get = s.recv(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4096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(msg_get.decode(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'ascii'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msg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b'glgjssyqyhfbqz'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s.send(msg)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'Message to %s:%s : %s'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 (*addr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msg.decode(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'ascii'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time.sleep(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s.close()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07830" y="541373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6625"/>
          <a:stretch/>
        </p:blipFill>
        <p:spPr>
          <a:xfrm>
            <a:off x="2137585" y="2823099"/>
            <a:ext cx="2805158" cy="291083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62654" y="2316180"/>
            <a:ext cx="12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57424" y="2316180"/>
            <a:ext cx="140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25161" y="3144011"/>
            <a:ext cx="589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in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 is much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complex. You can use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winsock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windows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Linux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in Linux.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Background on Multithreading &amp;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435523" y="53132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35523" y="1171401"/>
            <a:ext cx="4072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61096" y="586626"/>
            <a:ext cx="589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143" y="1756176"/>
            <a:ext cx="589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JSON(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Object Notation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3780" y="2396255"/>
            <a:ext cx="276205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b="1" dirty="0" err="1">
                <a:solidFill>
                  <a:schemeClr val="bg1"/>
                </a:solidFill>
                <a:latin typeface="LMMonoLt10-Bold-Identity-H"/>
              </a:rPr>
              <a:t>firstName</a:t>
            </a:r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"John",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b="1" dirty="0" err="1">
                <a:solidFill>
                  <a:schemeClr val="bg1"/>
                </a:solidFill>
                <a:latin typeface="LMMonoLt10-Bold-Identity-H"/>
              </a:rPr>
              <a:t>lastName</a:t>
            </a:r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"Smith",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"sex"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"male",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"age"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25,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"address"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{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b="1" dirty="0" err="1">
                <a:solidFill>
                  <a:schemeClr val="bg1"/>
                </a:solidFill>
                <a:latin typeface="LMMonoLt10-Bold-Identity-H"/>
              </a:rPr>
              <a:t>streetAddress</a:t>
            </a:r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"21 2nd Street",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"city"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"New York",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"state"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"NY",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b="1" dirty="0" err="1">
                <a:solidFill>
                  <a:schemeClr val="bg1"/>
                </a:solidFill>
                <a:latin typeface="LMMonoLt10-Bold-Identity-H"/>
              </a:rPr>
              <a:t>postalCode</a:t>
            </a:r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"10021"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},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b="1" dirty="0" err="1">
                <a:solidFill>
                  <a:schemeClr val="bg1"/>
                </a:solidFill>
                <a:latin typeface="LMMonoLt10-Bold-Identity-H"/>
              </a:rPr>
              <a:t>phoneNumber</a:t>
            </a:r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[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{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"type"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"home",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"number"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"212 555-1234"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},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{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"type"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"fax",</a:t>
            </a:r>
          </a:p>
          <a:p>
            <a:r>
              <a:rPr lang="en-US" altLang="zh-CN" sz="1100" b="1" dirty="0">
                <a:solidFill>
                  <a:schemeClr val="bg1"/>
                </a:solidFill>
                <a:latin typeface="LMMonoLt10-Bold-Identity-H"/>
              </a:rPr>
              <a:t>"number"</a:t>
            </a:r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: "646 555-4567"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}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LMMono10-Regular-Identity-H"/>
              </a:rPr>
              <a:t>]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1993" y="3258029"/>
            <a:ext cx="2467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json.decode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json.loads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7159" y="2667286"/>
            <a:ext cx="2916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json import *</a:t>
            </a:r>
          </a:p>
        </p:txBody>
      </p:sp>
    </p:spTree>
    <p:extLst>
      <p:ext uri="{BB962C8B-B14F-4D97-AF65-F5344CB8AC3E}">
        <p14:creationId xmlns:p14="http://schemas.microsoft.com/office/powerpoint/2010/main" val="22653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454272"/>
            <a:ext cx="3642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 smtClean="0"/>
              <a:t>电子系科协软件部 武楚涵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575" y="3259855"/>
            <a:ext cx="55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Processing</a:t>
            </a:r>
            <a:r>
              <a:rPr lang="en-US" altLang="zh-CN" sz="2800" dirty="0" smtClean="0">
                <a:solidFill>
                  <a:schemeClr val="bg1"/>
                </a:solidFill>
              </a:rPr>
              <a:t>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Threading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303" y="1705583"/>
            <a:ext cx="50828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Multi-tasking is widely applied in modern operating systems. However, this is not based on using more CPU cores.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9301" y="3803515"/>
            <a:ext cx="5317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Besides, some programs like your web browsers also execute </a:t>
            </a:r>
            <a:r>
              <a:rPr lang="en-US" altLang="zh-CN" sz="2800" dirty="0">
                <a:solidFill>
                  <a:schemeClr val="bg1"/>
                </a:solidFill>
              </a:rPr>
              <a:t>different tasks in </a:t>
            </a:r>
            <a:r>
              <a:rPr lang="en-US" altLang="zh-CN" sz="2800" dirty="0" smtClean="0">
                <a:solidFill>
                  <a:schemeClr val="bg1"/>
                </a:solidFill>
              </a:rPr>
              <a:t>parallel.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2886" y="1193297"/>
            <a:ext cx="367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What is a process?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65818" y="2038901"/>
            <a:ext cx="994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An </a:t>
            </a:r>
            <a:r>
              <a:rPr lang="en-US" altLang="zh-CN" sz="3200" dirty="0">
                <a:solidFill>
                  <a:srgbClr val="C00000"/>
                </a:solidFill>
              </a:rPr>
              <a:t>instance</a:t>
            </a:r>
            <a:r>
              <a:rPr lang="en-US" altLang="zh-CN" sz="3200" dirty="0">
                <a:solidFill>
                  <a:schemeClr val="bg1"/>
                </a:solidFill>
              </a:rPr>
              <a:t> of a computer program that is being executed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8644" y="2813872"/>
            <a:ext cx="9942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program </a:t>
            </a:r>
            <a:r>
              <a:rPr lang="en-US" altLang="zh-CN" sz="3200" dirty="0" smtClean="0">
                <a:solidFill>
                  <a:schemeClr val="bg1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current activity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8712" y="4471881"/>
            <a:ext cx="9367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A computer program is </a:t>
            </a:r>
            <a:r>
              <a:rPr lang="en-US" altLang="zh-CN" sz="2800" dirty="0" smtClean="0">
                <a:solidFill>
                  <a:schemeClr val="bg1"/>
                </a:solidFill>
              </a:rPr>
              <a:t>a collection </a:t>
            </a:r>
            <a:r>
              <a:rPr lang="en-US" altLang="zh-CN" sz="2800" dirty="0">
                <a:solidFill>
                  <a:schemeClr val="bg1"/>
                </a:solidFill>
              </a:rPr>
              <a:t>of instructions, while a process is the actual </a:t>
            </a:r>
            <a:r>
              <a:rPr lang="en-US" altLang="zh-CN" sz="2800" dirty="0">
                <a:solidFill>
                  <a:srgbClr val="C00000"/>
                </a:solidFill>
              </a:rPr>
              <a:t>execution</a:t>
            </a:r>
            <a:r>
              <a:rPr lang="en-US" altLang="zh-CN" sz="2800" dirty="0">
                <a:solidFill>
                  <a:schemeClr val="bg1"/>
                </a:solidFill>
              </a:rPr>
              <a:t> of those instructions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Several processes may be associated with the same program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2885" y="1193297"/>
            <a:ext cx="42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How to share resources?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65818" y="2038901"/>
            <a:ext cx="9942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Multitasking--a </a:t>
            </a:r>
            <a:r>
              <a:rPr lang="en-US" altLang="zh-CN" sz="3200" dirty="0">
                <a:solidFill>
                  <a:schemeClr val="bg1"/>
                </a:solidFill>
              </a:rPr>
              <a:t>method to allow multiple processes to share </a:t>
            </a:r>
            <a:r>
              <a:rPr lang="en-US" altLang="zh-CN" sz="3200" dirty="0" smtClean="0">
                <a:solidFill>
                  <a:schemeClr val="bg1"/>
                </a:solidFill>
              </a:rPr>
              <a:t>CPUs </a:t>
            </a:r>
            <a:r>
              <a:rPr lang="en-US" altLang="zh-CN" sz="3200" dirty="0">
                <a:solidFill>
                  <a:schemeClr val="bg1"/>
                </a:solidFill>
              </a:rPr>
              <a:t>and other system resources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6898" y="3461255"/>
            <a:ext cx="6104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Each CPU executes a </a:t>
            </a:r>
            <a:r>
              <a:rPr lang="en-US" altLang="zh-CN" sz="2400" dirty="0">
                <a:solidFill>
                  <a:srgbClr val="C00000"/>
                </a:solidFill>
              </a:rPr>
              <a:t>single</a:t>
            </a:r>
            <a:r>
              <a:rPr lang="en-US" altLang="zh-CN" sz="2400" dirty="0">
                <a:solidFill>
                  <a:schemeClr val="bg1"/>
                </a:solidFill>
              </a:rPr>
              <a:t> task at a time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switches</a:t>
            </a:r>
            <a:r>
              <a:rPr lang="en-US" altLang="zh-CN" sz="2400" dirty="0">
                <a:solidFill>
                  <a:schemeClr val="bg1"/>
                </a:solidFill>
              </a:rPr>
              <a:t> could be performed </a:t>
            </a:r>
            <a:r>
              <a:rPr lang="en-US" altLang="zh-CN" sz="2400" dirty="0" smtClean="0">
                <a:solidFill>
                  <a:schemeClr val="bg1"/>
                </a:solidFill>
              </a:rPr>
              <a:t>between tasks.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5818" y="4637388"/>
            <a:ext cx="950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This seeming execution of multiple processes simultaneously is called </a:t>
            </a:r>
            <a:r>
              <a:rPr lang="en-US" altLang="zh-CN" sz="3200" dirty="0">
                <a:solidFill>
                  <a:srgbClr val="C00000"/>
                </a:solidFill>
              </a:rPr>
              <a:t>concurrency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09280" y="1116501"/>
            <a:ext cx="367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What is a thread?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78141" y="2008420"/>
            <a:ext cx="994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The </a:t>
            </a:r>
            <a:r>
              <a:rPr lang="en-US" altLang="zh-CN" sz="3200" dirty="0" smtClean="0">
                <a:solidFill>
                  <a:srgbClr val="C00000"/>
                </a:solidFill>
              </a:rPr>
              <a:t>smallest</a:t>
            </a:r>
            <a:r>
              <a:rPr lang="en-US" altLang="zh-CN" sz="3200" dirty="0" smtClean="0">
                <a:solidFill>
                  <a:schemeClr val="bg1"/>
                </a:solidFill>
              </a:rPr>
              <a:t> sequence </a:t>
            </a:r>
            <a:r>
              <a:rPr lang="en-US" altLang="zh-CN" sz="3200" dirty="0">
                <a:solidFill>
                  <a:schemeClr val="bg1"/>
                </a:solidFill>
              </a:rPr>
              <a:t>of programmed </a:t>
            </a:r>
            <a:r>
              <a:rPr lang="en-US" altLang="zh-CN" sz="3200" dirty="0" smtClean="0">
                <a:solidFill>
                  <a:schemeClr val="bg1"/>
                </a:solidFill>
              </a:rPr>
              <a:t>instructions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818" y="3098865"/>
            <a:ext cx="9942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</a:rPr>
              <a:t>In </a:t>
            </a:r>
            <a:r>
              <a:rPr lang="en-US" altLang="zh-CN" sz="2800" dirty="0">
                <a:solidFill>
                  <a:schemeClr val="bg1"/>
                </a:solidFill>
              </a:rPr>
              <a:t>most cases a thread is a </a:t>
            </a:r>
            <a:r>
              <a:rPr lang="en-US" altLang="zh-CN" sz="2800" dirty="0">
                <a:solidFill>
                  <a:srgbClr val="C00000"/>
                </a:solidFill>
              </a:rPr>
              <a:t>component</a:t>
            </a:r>
            <a:r>
              <a:rPr lang="en-US" altLang="zh-CN" sz="2800" dirty="0">
                <a:solidFill>
                  <a:schemeClr val="bg1"/>
                </a:solidFill>
              </a:rPr>
              <a:t> of a </a:t>
            </a:r>
            <a:r>
              <a:rPr lang="en-US" altLang="zh-CN" sz="2800" dirty="0" smtClean="0">
                <a:solidFill>
                  <a:schemeClr val="bg1"/>
                </a:solidFill>
              </a:rPr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the threads of a process share its </a:t>
            </a:r>
            <a:r>
              <a:rPr lang="en-US" altLang="zh-CN" sz="2800" dirty="0">
                <a:solidFill>
                  <a:srgbClr val="C00000"/>
                </a:solidFill>
              </a:rPr>
              <a:t>executable code </a:t>
            </a:r>
            <a:r>
              <a:rPr lang="en-US" altLang="zh-CN" sz="2800" dirty="0">
                <a:solidFill>
                  <a:schemeClr val="bg1"/>
                </a:solidFill>
              </a:rPr>
              <a:t>and the </a:t>
            </a:r>
            <a:r>
              <a:rPr lang="en-US" altLang="zh-CN" sz="2800" dirty="0">
                <a:solidFill>
                  <a:srgbClr val="C00000"/>
                </a:solidFill>
              </a:rPr>
              <a:t>values of its variables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Introduction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05974" y="977368"/>
            <a:ext cx="821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Multiprocessing and multithreading in TS18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5723" y="1971073"/>
            <a:ext cx="430611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Process 1:Platform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1:Main loop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Thread </a:t>
            </a:r>
            <a:r>
              <a:rPr lang="en-US" altLang="zh-CN" dirty="0" smtClean="0">
                <a:solidFill>
                  <a:schemeClr val="bg1"/>
                </a:solidFill>
              </a:rPr>
              <a:t>2:Communication server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4071" y="3584376"/>
            <a:ext cx="430611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Process 2:AI0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1:AIMain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2:Socket send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3:Socket receive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82776" y="3584375"/>
            <a:ext cx="430611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Process 3:AI0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1:AIMain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2:Socket send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3:Socket receive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85723" y="5247804"/>
            <a:ext cx="430611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Process 4:Unity replay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1:Main execution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Thread 2:Thread by unity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……</a:t>
            </a:r>
          </a:p>
        </p:txBody>
      </p:sp>
      <p:cxnSp>
        <p:nvCxnSpPr>
          <p:cNvPr id="19" name="直接箭头连接符 18"/>
          <p:cNvCxnSpPr>
            <a:stCxn id="2" idx="2"/>
            <a:endCxn id="17" idx="0"/>
          </p:cNvCxnSpPr>
          <p:nvPr/>
        </p:nvCxnSpPr>
        <p:spPr>
          <a:xfrm>
            <a:off x="6138779" y="2894403"/>
            <a:ext cx="0" cy="235340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1"/>
            <a:endCxn id="9" idx="0"/>
          </p:cNvCxnSpPr>
          <p:nvPr/>
        </p:nvCxnSpPr>
        <p:spPr>
          <a:xfrm rot="10800000" flipV="1">
            <a:off x="3077127" y="2432738"/>
            <a:ext cx="908596" cy="1151638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" idx="3"/>
            <a:endCxn id="16" idx="0"/>
          </p:cNvCxnSpPr>
          <p:nvPr/>
        </p:nvCxnSpPr>
        <p:spPr>
          <a:xfrm>
            <a:off x="8291835" y="2432738"/>
            <a:ext cx="1143997" cy="115163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1"/>
          </p:cNvCxnSpPr>
          <p:nvPr/>
        </p:nvCxnSpPr>
        <p:spPr>
          <a:xfrm rot="10800000">
            <a:off x="6744512" y="2894404"/>
            <a:ext cx="538265" cy="129013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</p:cNvCxnSpPr>
          <p:nvPr/>
        </p:nvCxnSpPr>
        <p:spPr>
          <a:xfrm flipV="1">
            <a:off x="5230183" y="2894403"/>
            <a:ext cx="302865" cy="1290138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3246" y="3046491"/>
            <a:ext cx="4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Programs with multithreading.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874</Words>
  <Application>Microsoft Office PowerPoint</Application>
  <PresentationFormat>宽屏</PresentationFormat>
  <Paragraphs>207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LMMono10-Regular-Identity-H</vt:lpstr>
      <vt:lpstr>LMMonoLt10-Bold-Identity-H</vt:lpstr>
      <vt:lpstr>宋体</vt:lpstr>
      <vt:lpstr>微软雅黑</vt:lpstr>
      <vt:lpstr>Aldhabi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武楚涵</cp:lastModifiedBy>
  <cp:revision>88</cp:revision>
  <dcterms:created xsi:type="dcterms:W3CDTF">2015-07-27T07:00:14Z</dcterms:created>
  <dcterms:modified xsi:type="dcterms:W3CDTF">2017-07-02T06:25:13Z</dcterms:modified>
</cp:coreProperties>
</file>