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 b="def" i="def"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eatherbooktypeembellishgld.pdf" descr="leatherbooktypeembellishgld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100" y="4775200"/>
            <a:ext cx="1956620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标题文本"/>
          <p:cNvSpPr/>
          <p:nvPr>
            <p:ph type="title"/>
          </p:nvPr>
        </p:nvSpPr>
        <p:spPr>
          <a:xfrm>
            <a:off x="825500" y="1879600"/>
            <a:ext cx="11836400" cy="26035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8000">
                <a:solidFill>
                  <a:srgbClr val="BEA56D"/>
                </a:solidFill>
                <a:effectLst>
                  <a:outerShdw sx="100000" sy="100000" kx="0" ky="0" algn="b" rotWithShape="0" blurRad="38100" dist="254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" name="正文级别 1…"/>
          <p:cNvSpPr/>
          <p:nvPr>
            <p:ph type="body" sz="quarter" idx="1"/>
          </p:nvPr>
        </p:nvSpPr>
        <p:spPr>
          <a:xfrm>
            <a:off x="825500" y="5346700"/>
            <a:ext cx="11836400" cy="18542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/>
          <p:nvPr>
            <p:ph type="sldNum" sz="quarter" idx="2"/>
          </p:nvPr>
        </p:nvSpPr>
        <p:spPr>
          <a:xfrm>
            <a:off x="6565899" y="9029699"/>
            <a:ext cx="342901" cy="3556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/>
          <p:nvPr>
            <p:ph type="body" sz="quarter" idx="13"/>
          </p:nvPr>
        </p:nvSpPr>
        <p:spPr>
          <a:xfrm>
            <a:off x="1270000" y="6350000"/>
            <a:ext cx="10464800" cy="558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“在此键入引文。”"/>
          <p:cNvSpPr/>
          <p:nvPr>
            <p:ph type="body" sz="quarter" idx="14"/>
          </p:nvPr>
        </p:nvSpPr>
        <p:spPr>
          <a:xfrm>
            <a:off x="1270000" y="422274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i="1"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7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封面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像"/>
          <p:cNvSpPr/>
          <p:nvPr>
            <p:ph type="pic" idx="13"/>
          </p:nvPr>
        </p:nvSpPr>
        <p:spPr>
          <a:xfrm>
            <a:off x="749300" y="812800"/>
            <a:ext cx="11480800" cy="6223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标题文本"/>
          <p:cNvSpPr/>
          <p:nvPr>
            <p:ph type="title"/>
          </p:nvPr>
        </p:nvSpPr>
        <p:spPr>
          <a:xfrm>
            <a:off x="762000" y="7035800"/>
            <a:ext cx="11480800" cy="1346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3" name="正文级别 1…"/>
          <p:cNvSpPr/>
          <p:nvPr>
            <p:ph type="body" sz="quarter" idx="1"/>
          </p:nvPr>
        </p:nvSpPr>
        <p:spPr>
          <a:xfrm>
            <a:off x="762000" y="8382000"/>
            <a:ext cx="114808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/>
          <p:nvPr>
            <p:ph type="sldNum" sz="quarter" idx="2"/>
          </p:nvPr>
        </p:nvSpPr>
        <p:spPr>
          <a:xfrm>
            <a:off x="6324599" y="9143999"/>
            <a:ext cx="342901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/>
          <p:nvPr>
            <p:ph type="title"/>
          </p:nvPr>
        </p:nvSpPr>
        <p:spPr>
          <a:xfrm>
            <a:off x="762000" y="3606800"/>
            <a:ext cx="11480800" cy="2540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2" name="幻灯片编号"/>
          <p:cNvSpPr/>
          <p:nvPr>
            <p:ph type="sldNum" sz="quarter" idx="2"/>
          </p:nvPr>
        </p:nvSpPr>
        <p:spPr>
          <a:xfrm>
            <a:off x="6324599" y="9016999"/>
            <a:ext cx="342901" cy="3556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eatherbooktypeembellishgry.pdf" descr="leatherbooktypeembellishgry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906" y="5083509"/>
            <a:ext cx="195662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图像"/>
          <p:cNvSpPr/>
          <p:nvPr>
            <p:ph type="pic" sz="half" idx="13"/>
          </p:nvPr>
        </p:nvSpPr>
        <p:spPr>
          <a:xfrm>
            <a:off x="7121230" y="1586868"/>
            <a:ext cx="5105401" cy="6807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标题文本"/>
          <p:cNvSpPr/>
          <p:nvPr>
            <p:ph type="title"/>
          </p:nvPr>
        </p:nvSpPr>
        <p:spPr>
          <a:xfrm>
            <a:off x="431800" y="1600200"/>
            <a:ext cx="6477000" cy="3175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2" name="正文级别 1…"/>
          <p:cNvSpPr/>
          <p:nvPr>
            <p:ph type="body" sz="quarter" idx="1"/>
          </p:nvPr>
        </p:nvSpPr>
        <p:spPr>
          <a:xfrm>
            <a:off x="431800" y="5715000"/>
            <a:ext cx="6464300" cy="267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9" name="正文级别 1…"/>
          <p:cNvSpPr/>
          <p:nvPr>
            <p:ph type="body" idx="1"/>
          </p:nvPr>
        </p:nvSpPr>
        <p:spPr>
          <a:xfrm>
            <a:off x="762000" y="2768600"/>
            <a:ext cx="11480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图像"/>
          <p:cNvSpPr/>
          <p:nvPr>
            <p:ph type="pic" sz="half" idx="13"/>
          </p:nvPr>
        </p:nvSpPr>
        <p:spPr>
          <a:xfrm>
            <a:off x="6870700" y="2362200"/>
            <a:ext cx="5359400" cy="6413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9" name="正文级别 1…"/>
          <p:cNvSpPr/>
          <p:nvPr>
            <p:ph type="body" sz="half" idx="1"/>
          </p:nvPr>
        </p:nvSpPr>
        <p:spPr>
          <a:xfrm>
            <a:off x="762000" y="2362200"/>
            <a:ext cx="5334000" cy="64135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4000"/>
              </a:spcBef>
              <a:buBlip>
                <a:blip r:embed="rId2"/>
              </a:buBlip>
              <a:defRPr sz="3200"/>
            </a:lvl1pPr>
            <a:lvl2pPr marL="812800" indent="-406400">
              <a:spcBef>
                <a:spcPts val="4000"/>
              </a:spcBef>
              <a:buBlip>
                <a:blip r:embed="rId2"/>
              </a:buBlip>
              <a:defRPr sz="3200"/>
            </a:lvl2pPr>
            <a:lvl3pPr marL="1219200" indent="-406400">
              <a:spcBef>
                <a:spcPts val="4000"/>
              </a:spcBef>
              <a:buBlip>
                <a:blip r:embed="rId2"/>
              </a:buBlip>
              <a:defRPr sz="3200"/>
            </a:lvl3pPr>
            <a:lvl4pPr marL="1625600" indent="-406400">
              <a:spcBef>
                <a:spcPts val="4000"/>
              </a:spcBef>
              <a:buBlip>
                <a:blip r:embed="rId2"/>
              </a:buBlip>
              <a:defRPr sz="3200"/>
            </a:lvl4pPr>
            <a:lvl5pPr marL="2032000" indent="-406400">
              <a:spcBef>
                <a:spcPts val="40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图像"/>
          <p:cNvSpPr/>
          <p:nvPr>
            <p:ph type="pic" idx="13"/>
          </p:nvPr>
        </p:nvSpPr>
        <p:spPr>
          <a:xfrm>
            <a:off x="787400" y="723900"/>
            <a:ext cx="6324600" cy="8178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图像"/>
          <p:cNvSpPr/>
          <p:nvPr>
            <p:ph type="pic" sz="quarter" idx="14"/>
          </p:nvPr>
        </p:nvSpPr>
        <p:spPr>
          <a:xfrm>
            <a:off x="7396540" y="723900"/>
            <a:ext cx="4800601" cy="347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图像"/>
          <p:cNvSpPr/>
          <p:nvPr>
            <p:ph type="pic" sz="quarter" idx="15"/>
          </p:nvPr>
        </p:nvSpPr>
        <p:spPr>
          <a:xfrm>
            <a:off x="7396540" y="4508617"/>
            <a:ext cx="4813301" cy="439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/>
          <p:nvPr>
            <p:ph type="body" idx="1"/>
          </p:nvPr>
        </p:nvSpPr>
        <p:spPr>
          <a:xfrm>
            <a:off x="762000" y="723900"/>
            <a:ext cx="11480800" cy="82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/>
          <p:nvPr>
            <p:ph type="title"/>
          </p:nvPr>
        </p:nvSpPr>
        <p:spPr>
          <a:xfrm>
            <a:off x="762000" y="381000"/>
            <a:ext cx="11480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6324599" y="9016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533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1pPr>
      <a:lvl2pPr marL="1066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2pPr>
      <a:lvl3pPr marL="1600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3pPr>
      <a:lvl4pPr marL="2133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4pPr>
      <a:lvl5pPr marL="26670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5pPr>
      <a:lvl6pPr marL="3200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6pPr>
      <a:lvl7pPr marL="3733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7pPr>
      <a:lvl8pPr marL="4267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8pPr>
      <a:lvl9pPr marL="4800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10月15日训练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10月15日训练</a:t>
            </a:r>
          </a:p>
        </p:txBody>
      </p:sp>
      <p:sp>
        <p:nvSpPr>
          <p:cNvPr id="122" name="辛济远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辛济远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20160320160302975.jpg" descr="20160320160302975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178020" y="1826352"/>
            <a:ext cx="10938544" cy="6819116"/>
          </a:xfrm>
          <a:prstGeom prst="rect">
            <a:avLst/>
          </a:prstGeom>
        </p:spPr>
      </p:pic>
      <p:sp>
        <p:nvSpPr>
          <p:cNvPr id="125" name="树"/>
          <p:cNvSpPr/>
          <p:nvPr/>
        </p:nvSpPr>
        <p:spPr>
          <a:xfrm>
            <a:off x="6120241" y="378883"/>
            <a:ext cx="105410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400">
                <a:effectLst>
                  <a:outerShdw sx="100000" sy="100000" kx="0" ky="0" algn="b" rotWithShape="0" blurRad="25400" dist="25400" dir="15900000">
                    <a:srgbClr val="595650">
                      <a:alpha val="33000"/>
                    </a:srgbClr>
                  </a:outerShdw>
                </a:effectLst>
                <a:latin typeface="Weibei-SC-Bold"/>
                <a:ea typeface="Weibei-SC-Bold"/>
                <a:cs typeface="Weibei-SC-Bold"/>
                <a:sym typeface="Weibei-SC-Bold"/>
              </a:defRPr>
            </a:lvl1pPr>
          </a:lstStyle>
          <a:p>
            <a:pPr/>
            <a:r>
              <a:t>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树的表示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Weibei-SC-Bold"/>
                <a:ea typeface="Weibei-SC-Bold"/>
                <a:cs typeface="Weibei-SC-Bold"/>
                <a:sym typeface="Weibei-SC-Bold"/>
              </a:defRPr>
            </a:lvl1pPr>
          </a:lstStyle>
          <a:p>
            <a:pPr/>
            <a:r>
              <a:t>树的表示</a:t>
            </a:r>
          </a:p>
        </p:txBody>
      </p:sp>
      <p:sp>
        <p:nvSpPr>
          <p:cNvPr id="128" name="struct node {…"/>
          <p:cNvSpPr/>
          <p:nvPr/>
        </p:nvSpPr>
        <p:spPr>
          <a:xfrm>
            <a:off x="4418000" y="3022600"/>
            <a:ext cx="41688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struct node {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node *p;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int s;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29" name="链表表示"/>
          <p:cNvSpPr/>
          <p:nvPr/>
        </p:nvSpPr>
        <p:spPr>
          <a:xfrm>
            <a:off x="1246716" y="2051049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Weibei-SC-Bold"/>
                <a:ea typeface="Weibei-SC-Bold"/>
                <a:cs typeface="Weibei-SC-Bold"/>
                <a:sym typeface="Weibei-SC-Bold"/>
              </a:defRPr>
            </a:lvl1pPr>
          </a:lstStyle>
          <a:p>
            <a:pPr/>
            <a:r>
              <a:t>链表表示</a:t>
            </a:r>
          </a:p>
        </p:txBody>
      </p:sp>
      <p:sp>
        <p:nvSpPr>
          <p:cNvPr id="130" name="数组表示"/>
          <p:cNvSpPr/>
          <p:nvPr/>
        </p:nvSpPr>
        <p:spPr>
          <a:xfrm>
            <a:off x="1246716" y="5643047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Weibei-SC-Bold"/>
                <a:ea typeface="Weibei-SC-Bold"/>
                <a:cs typeface="Weibei-SC-Bold"/>
                <a:sym typeface="Weibei-SC-Bold"/>
              </a:defRPr>
            </a:lvl1pPr>
          </a:lstStyle>
          <a:p>
            <a:pPr/>
            <a:r>
              <a:t>数组表示</a:t>
            </a:r>
          </a:p>
        </p:txBody>
      </p:sp>
      <p:sp>
        <p:nvSpPr>
          <p:cNvPr id="131" name="int father[200000];"/>
          <p:cNvSpPr/>
          <p:nvPr/>
        </p:nvSpPr>
        <p:spPr>
          <a:xfrm>
            <a:off x="3693982" y="6714542"/>
            <a:ext cx="56168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int father[200000];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timg.jpeg" descr="timg.jpe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42950" y="637908"/>
            <a:ext cx="11518900" cy="7226301"/>
          </a:xfrm>
          <a:prstGeom prst="rect">
            <a:avLst/>
          </a:prstGeom>
        </p:spPr>
      </p:pic>
      <p:sp>
        <p:nvSpPr>
          <p:cNvPr id="134" name="表达式树"/>
          <p:cNvSpPr/>
          <p:nvPr>
            <p:ph type="title"/>
          </p:nvPr>
        </p:nvSpPr>
        <p:spPr>
          <a:xfrm>
            <a:off x="762000" y="7832011"/>
            <a:ext cx="11480800" cy="1346201"/>
          </a:xfrm>
          <a:prstGeom prst="rect">
            <a:avLst/>
          </a:prstGeom>
        </p:spPr>
        <p:txBody>
          <a:bodyPr/>
          <a:lstStyle>
            <a:lvl1pPr defTabSz="549148">
              <a:defRPr sz="6956">
                <a:effectLst>
                  <a:outerShdw sx="100000" sy="100000" kx="0" ky="0" algn="b" rotWithShape="0" blurRad="23876" dist="23876" dir="15900000">
                    <a:srgbClr val="595650">
                      <a:alpha val="33000"/>
                    </a:srgbClr>
                  </a:outerShdw>
                </a:effectLst>
                <a:latin typeface="Weibei-SC-Bold"/>
                <a:ea typeface="Weibei-SC-Bold"/>
                <a:cs typeface="Weibei-SC-Bold"/>
                <a:sym typeface="Weibei-SC-Bold"/>
              </a:defRPr>
            </a:lvl1pPr>
          </a:lstStyle>
          <a:p>
            <a:pPr/>
            <a:r>
              <a:t>表达式树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并查集"/>
          <p:cNvSpPr/>
          <p:nvPr>
            <p:ph type="title"/>
          </p:nvPr>
        </p:nvSpPr>
        <p:spPr>
          <a:xfrm>
            <a:off x="762000" y="749616"/>
            <a:ext cx="11480800" cy="1524001"/>
          </a:xfrm>
          <a:prstGeom prst="rect">
            <a:avLst/>
          </a:prstGeom>
        </p:spPr>
        <p:txBody>
          <a:bodyPr/>
          <a:lstStyle>
            <a:lvl1pPr>
              <a:defRPr>
                <a:latin typeface="Weibei-SC-Bold"/>
                <a:ea typeface="Weibei-SC-Bold"/>
                <a:cs typeface="Weibei-SC-Bold"/>
                <a:sym typeface="Weibei-SC-Bold"/>
              </a:defRPr>
            </a:lvl1pPr>
          </a:lstStyle>
          <a:p>
            <a:pPr/>
            <a:r>
              <a:t>并查集</a:t>
            </a:r>
          </a:p>
        </p:txBody>
      </p:sp>
      <p:sp>
        <p:nvSpPr>
          <p:cNvPr id="137" name="正文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38" name="屏幕快照 2017-10-14 下午10.38.09.png" descr="屏幕快照 2017-10-14 下午10.38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066" y="2718738"/>
            <a:ext cx="5381833" cy="4316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屏幕快照 2017-10-14 下午10.38.18.png" descr="屏幕快照 2017-10-14 下午10.38.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96872" y="3355786"/>
            <a:ext cx="5862449" cy="3042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nt find(int x) {…"/>
          <p:cNvSpPr/>
          <p:nvPr/>
        </p:nvSpPr>
        <p:spPr>
          <a:xfrm>
            <a:off x="1811535" y="2207452"/>
            <a:ext cx="9381730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find(int x) {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(father[x] == -1)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x;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father[x] = find(x);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  <p:sp>
        <p:nvSpPr>
          <p:cNvPr id="142" name="void uni(int x, int y) {…"/>
          <p:cNvSpPr/>
          <p:nvPr/>
        </p:nvSpPr>
        <p:spPr>
          <a:xfrm>
            <a:off x="1828947" y="6026870"/>
            <a:ext cx="735447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void uni(int x, int y) {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father[find(x)] = y;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最小生成树"/>
          <p:cNvSpPr/>
          <p:nvPr>
            <p:ph type="title"/>
          </p:nvPr>
        </p:nvSpPr>
        <p:spPr>
          <a:xfrm>
            <a:off x="762000" y="762316"/>
            <a:ext cx="11480800" cy="1524001"/>
          </a:xfrm>
          <a:prstGeom prst="rect">
            <a:avLst/>
          </a:prstGeom>
        </p:spPr>
        <p:txBody>
          <a:bodyPr/>
          <a:lstStyle>
            <a:lvl1pPr>
              <a:defRPr>
                <a:latin typeface="Weibei-SC-Bold"/>
                <a:ea typeface="Weibei-SC-Bold"/>
                <a:cs typeface="Weibei-SC-Bold"/>
                <a:sym typeface="Weibei-SC-Bold"/>
              </a:defRPr>
            </a:lvl1pPr>
          </a:lstStyle>
          <a:p>
            <a:pPr/>
            <a:r>
              <a:t>最小生成树</a:t>
            </a:r>
          </a:p>
        </p:txBody>
      </p:sp>
      <p:sp>
        <p:nvSpPr>
          <p:cNvPr id="145" name="一个有 n 个结点的连通图的生成树是原图的极小连通子图，且包含原图中的所有 n 个结点，并且有保持图连通的最少的边。"/>
          <p:cNvSpPr/>
          <p:nvPr>
            <p:ph type="body" idx="1"/>
          </p:nvPr>
        </p:nvSpPr>
        <p:spPr>
          <a:xfrm>
            <a:off x="762000" y="424197"/>
            <a:ext cx="11480800" cy="5715001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  <a:defRPr>
                <a:latin typeface="华文仿宋"/>
                <a:ea typeface="华文仿宋"/>
                <a:cs typeface="华文仿宋"/>
                <a:sym typeface="华文仿宋"/>
              </a:defRPr>
            </a:lvl1pPr>
          </a:lstStyle>
          <a:p>
            <a:pPr/>
            <a:r>
              <a:t>一个有 n 个结点的连通图的生成树是原图的极小连通子图，且包含原图中的所有 n 个结点，并且有保持图连通的最少的边。</a:t>
            </a:r>
          </a:p>
        </p:txBody>
      </p:sp>
      <p:pic>
        <p:nvPicPr>
          <p:cNvPr id="146" name="eac4b74543a982265ca7756a8b82b9014a90eb1d.jpg" descr="eac4b74543a982265ca7756a8b82b9014a90eb1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8626" y="4532964"/>
            <a:ext cx="6887548" cy="4423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rim算法…"/>
          <p:cNvSpPr/>
          <p:nvPr>
            <p:ph type="body" idx="1"/>
          </p:nvPr>
        </p:nvSpPr>
        <p:spPr>
          <a:xfrm>
            <a:off x="762000" y="2019300"/>
            <a:ext cx="11480800" cy="581464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Prim算法</a:t>
            </a:r>
          </a:p>
          <a:p>
            <a:pPr>
              <a:buBlip>
                <a:blip r:embed="rId2"/>
              </a:buBlip>
            </a:pPr>
            <a:r>
              <a:t>Kruskal算法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6C6963"/>
      </a:dk1>
      <a:lt1>
        <a:srgbClr val="092C6C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