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0" r:id="rId3"/>
    <p:sldId id="411" r:id="rId5"/>
    <p:sldId id="412" r:id="rId6"/>
    <p:sldId id="418" r:id="rId7"/>
    <p:sldId id="476" r:id="rId8"/>
    <p:sldId id="417" r:id="rId9"/>
    <p:sldId id="419" r:id="rId10"/>
    <p:sldId id="413" r:id="rId11"/>
    <p:sldId id="440" r:id="rId12"/>
    <p:sldId id="477" r:id="rId13"/>
    <p:sldId id="457" r:id="rId14"/>
    <p:sldId id="458" r:id="rId15"/>
    <p:sldId id="455" r:id="rId16"/>
    <p:sldId id="423" r:id="rId17"/>
    <p:sldId id="445" r:id="rId18"/>
    <p:sldId id="447" r:id="rId19"/>
    <p:sldId id="448" r:id="rId20"/>
    <p:sldId id="453" r:id="rId21"/>
    <p:sldId id="446" r:id="rId22"/>
    <p:sldId id="449" r:id="rId23"/>
    <p:sldId id="454" r:id="rId24"/>
    <p:sldId id="452" r:id="rId25"/>
    <p:sldId id="451" r:id="rId26"/>
    <p:sldId id="456" r:id="rId27"/>
    <p:sldId id="433" r:id="rId28"/>
    <p:sldId id="459" r:id="rId29"/>
    <p:sldId id="460" r:id="rId30"/>
    <p:sldId id="425" r:id="rId31"/>
    <p:sldId id="461" r:id="rId32"/>
    <p:sldId id="426" r:id="rId33"/>
    <p:sldId id="463" r:id="rId34"/>
    <p:sldId id="430" r:id="rId35"/>
    <p:sldId id="464" r:id="rId36"/>
    <p:sldId id="465" r:id="rId37"/>
    <p:sldId id="466" r:id="rId38"/>
    <p:sldId id="444" r:id="rId39"/>
    <p:sldId id="470" r:id="rId40"/>
    <p:sldId id="467" r:id="rId41"/>
    <p:sldId id="471" r:id="rId42"/>
    <p:sldId id="468" r:id="rId43"/>
    <p:sldId id="469" r:id="rId44"/>
    <p:sldId id="472" r:id="rId45"/>
    <p:sldId id="435" r:id="rId46"/>
    <p:sldId id="474" r:id="rId47"/>
    <p:sldId id="475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79837" autoAdjust="0"/>
  </p:normalViewPr>
  <p:slideViewPr>
    <p:cSldViewPr snapToGrid="0">
      <p:cViewPr varScale="1">
        <p:scale>
          <a:sx n="92" d="100"/>
          <a:sy n="92" d="100"/>
        </p:scale>
        <p:origin x="738" y="7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强调开发规范重要性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本次</a:t>
            </a:r>
            <a:r>
              <a:rPr lang="en-US" altLang="zh-CN" dirty="0" smtClean="0">
                <a:sym typeface="+mn-ea"/>
              </a:rPr>
              <a:t>PPT</a:t>
            </a:r>
            <a:r>
              <a:rPr lang="zh-CN" altLang="en-US" dirty="0" smtClean="0">
                <a:sym typeface="+mn-ea"/>
              </a:rPr>
              <a:t>讲解，主要是围绕着一个</a:t>
            </a:r>
            <a:r>
              <a:rPr lang="en-US" altLang="zh-CN" dirty="0" smtClean="0">
                <a:sym typeface="+mn-ea"/>
              </a:rPr>
              <a:t>ATOM</a:t>
            </a:r>
            <a:r>
              <a:rPr lang="zh-CN" altLang="en-US" dirty="0" smtClean="0">
                <a:sym typeface="+mn-ea"/>
              </a:rPr>
              <a:t>功能来讲解，</a:t>
            </a:r>
            <a:r>
              <a:rPr lang="en-US" altLang="zh-CN" dirty="0" smtClean="0">
                <a:sym typeface="+mn-ea"/>
              </a:rPr>
              <a:t>ATOM</a:t>
            </a:r>
            <a:r>
              <a:rPr lang="zh-CN" altLang="en-US" dirty="0" smtClean="0">
                <a:sym typeface="+mn-ea"/>
              </a:rPr>
              <a:t>是我们部门开发的系统，负责航班流量管理。讲解的功能是其中的</a:t>
            </a:r>
            <a:r>
              <a:rPr lang="en-US" altLang="zh-CN" dirty="0" smtClean="0">
                <a:sym typeface="+mn-ea"/>
              </a:rPr>
              <a:t>FEAFCA</a:t>
            </a:r>
            <a:r>
              <a:rPr lang="zh-CN" altLang="en-US" dirty="0" smtClean="0">
                <a:sym typeface="+mn-ea"/>
              </a:rPr>
              <a:t>区域管理功能，这个功能的用处就是用户可以直接在地图上画一个区域，然后其他功能可以基于这个区域去做流量分析。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从界面点开，点击创建</a:t>
            </a:r>
            <a:r>
              <a:rPr lang="en-US" altLang="zh-CN" dirty="0" smtClean="0"/>
              <a:t>xxx</a:t>
            </a:r>
            <a:r>
              <a:rPr lang="zh-CN" altLang="en-US" dirty="0" smtClean="0"/>
              <a:t>，在地图上会显示区域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列表提供增删改查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基于区域做流量分析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zh-CN" altLang="en-US" dirty="0" smtClean="0"/>
              <a:t>迭代编写用例：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用例编写是一个迭代过程；如果很早就开始编写用例的细节，就会陷入这些细节，浪费精力，就会失去重点，无法描述所有可能的扩展条件；初编写的细节越多，在了解系统后必须进行的改变也就越多；所以：通过首先编写用例的概述来保存精力，然后逐步增加细节。完成概述用例后，随着对系统了解的增多，不断提高用例精度，避免突然开发完所有用例或一次只开发一个用例的倾向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模板多样化：每个人对需求理解的经验是不同的，每个开发组织都有其特有的人员、历史和文化背景；因此，不同的项目有不同的需要，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需要不同程度的规范和严格度，因此不同项目的需求用例文档模板可以不同，但是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在同一个项目上最好使用同一套模板；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评审，进行两种类型的评审：第一种是由较小的内部小组进行的评审，可能要重复进行很多次；第二种是由整个团队进行的评审，可能只进行一次。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停止开发用例，在用例完整并且符合参与者的需要后，停止开发用例；开发一个超出了涉众和开发人员需要的用例模型不仅浪费资源，而且会拖延项目进度。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image" Target="../media/image3.png"/><Relationship Id="rId4" Type="http://schemas.openxmlformats.org/officeDocument/2006/relationships/tags" Target="../tags/tag28.xml"/><Relationship Id="rId3" Type="http://schemas.openxmlformats.org/officeDocument/2006/relationships/image" Target="../media/image2.png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image" Target="../media/image3.png"/><Relationship Id="rId5" Type="http://schemas.openxmlformats.org/officeDocument/2006/relationships/tags" Target="../tags/tag35.xml"/><Relationship Id="rId4" Type="http://schemas.openxmlformats.org/officeDocument/2006/relationships/image" Target="../media/image2.png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image" Target="../media/image3.png"/><Relationship Id="rId5" Type="http://schemas.openxmlformats.org/officeDocument/2006/relationships/tags" Target="../tags/tag43.xml"/><Relationship Id="rId4" Type="http://schemas.openxmlformats.org/officeDocument/2006/relationships/image" Target="../media/image2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image" Target="../media/image3.png"/><Relationship Id="rId5" Type="http://schemas.openxmlformats.org/officeDocument/2006/relationships/tags" Target="../tags/tag52.xml"/><Relationship Id="rId4" Type="http://schemas.openxmlformats.org/officeDocument/2006/relationships/image" Target="../media/image2.png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image" Target="../media/image3.png"/><Relationship Id="rId5" Type="http://schemas.openxmlformats.org/officeDocument/2006/relationships/tags" Target="../tags/tag61.xm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image" Target="../media/image3.png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png"/><Relationship Id="rId5" Type="http://schemas.openxmlformats.org/officeDocument/2006/relationships/tags" Target="../tags/tag81.xm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4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4"/>
          <p:cNvSpPr>
            <a:spLocks noGrp="1"/>
          </p:cNvSpPr>
          <p:nvPr>
            <p:ph type="subTitle" idx="3" hasCustomPrompt="1"/>
            <p:custDataLst>
              <p:tags r:id="rId4"/>
            </p:custDataLst>
          </p:nvPr>
        </p:nvSpPr>
        <p:spPr>
          <a:xfrm>
            <a:off x="1219210" y="2402608"/>
            <a:ext cx="4826038" cy="378397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4" name="标题 6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219210" y="2892765"/>
            <a:ext cx="4825403" cy="984885"/>
          </a:xfrm>
        </p:spPr>
        <p:txBody>
          <a:bodyPr vert="horz" wrap="square" lIns="0" tIns="0" rIns="0" bIns="0" rtlCol="0" anchor="t" anchorCtr="0">
            <a:normAutofit fontScale="90000"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4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4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876306" y="1781102"/>
            <a:ext cx="4578388" cy="642847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7" name="标题 9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62006" y="2587144"/>
            <a:ext cx="4826038" cy="1076960"/>
          </a:xfrm>
        </p:spPr>
        <p:txBody>
          <a:bodyPr vert="horz" wrap="square" lIns="0" tIns="0" rIns="0" bIns="0" rtlCol="0" anchor="t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0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762006" y="1781102"/>
            <a:ext cx="4826038" cy="64284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4" y="1811319"/>
            <a:ext cx="2542061" cy="32353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5"/>
          <p:cNvSpPr>
            <a:spLocks noGrp="1"/>
          </p:cNvSpPr>
          <p:nvPr>
            <p:ph type="ctrTitle" idx="2" hasCustomPrompt="1"/>
            <p:custDataLst>
              <p:tags r:id="rId8"/>
            </p:custDataLst>
          </p:nvPr>
        </p:nvSpPr>
        <p:spPr>
          <a:xfrm>
            <a:off x="81344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7"/>
          <p:cNvSpPr>
            <a:spLocks noGrp="1"/>
          </p:cNvSpPr>
          <p:nvPr>
            <p:ph type="subTitle" idx="3" hasCustomPrompt="1"/>
            <p:custDataLst>
              <p:tags r:id="rId9"/>
            </p:custDataLst>
          </p:nvPr>
        </p:nvSpPr>
        <p:spPr>
          <a:xfrm>
            <a:off x="81344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1234440"/>
            <a:ext cx="3448594" cy="438912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7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63.xml"/><Relationship Id="rId5" Type="http://schemas.openxmlformats.org/officeDocument/2006/relationships/image" Target="../media/image10.png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" Type="http://schemas.openxmlformats.org/officeDocument/2006/relationships/tags" Target="../tags/tag16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77.xml"/><Relationship Id="rId4" Type="http://schemas.openxmlformats.org/officeDocument/2006/relationships/tags" Target="../tags/tag176.xml"/><Relationship Id="rId3" Type="http://schemas.openxmlformats.org/officeDocument/2006/relationships/tags" Target="../tags/tag175.xml"/><Relationship Id="rId2" Type="http://schemas.openxmlformats.org/officeDocument/2006/relationships/tags" Target="../tags/tag174.xml"/><Relationship Id="rId1" Type="http://schemas.openxmlformats.org/officeDocument/2006/relationships/tags" Target="../tags/tag17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86.xml"/><Relationship Id="rId5" Type="http://schemas.openxmlformats.org/officeDocument/2006/relationships/image" Target="../media/image11.jpe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image" Target="../media/image14.png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3" Type="http://schemas.openxmlformats.org/officeDocument/2006/relationships/notesSlide" Target="../notesSlides/notesSlide2.xml"/><Relationship Id="rId32" Type="http://schemas.openxmlformats.org/officeDocument/2006/relationships/slideLayout" Target="../slideLayouts/slideLayout6.xml"/><Relationship Id="rId31" Type="http://schemas.openxmlformats.org/officeDocument/2006/relationships/tags" Target="../tags/tag125.xml"/><Relationship Id="rId30" Type="http://schemas.openxmlformats.org/officeDocument/2006/relationships/tags" Target="../tags/tag124.xml"/><Relationship Id="rId3" Type="http://schemas.openxmlformats.org/officeDocument/2006/relationships/tags" Target="../tags/tag97.xml"/><Relationship Id="rId29" Type="http://schemas.openxmlformats.org/officeDocument/2006/relationships/tags" Target="../tags/tag123.xml"/><Relationship Id="rId28" Type="http://schemas.openxmlformats.org/officeDocument/2006/relationships/tags" Target="../tags/tag122.xml"/><Relationship Id="rId27" Type="http://schemas.openxmlformats.org/officeDocument/2006/relationships/tags" Target="../tags/tag121.xml"/><Relationship Id="rId26" Type="http://schemas.openxmlformats.org/officeDocument/2006/relationships/tags" Target="../tags/tag120.xml"/><Relationship Id="rId25" Type="http://schemas.openxmlformats.org/officeDocument/2006/relationships/tags" Target="../tags/tag119.xml"/><Relationship Id="rId24" Type="http://schemas.openxmlformats.org/officeDocument/2006/relationships/tags" Target="../tags/tag118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96.xml"/><Relationship Id="rId19" Type="http://schemas.openxmlformats.org/officeDocument/2006/relationships/tags" Target="../tags/tag113.xml"/><Relationship Id="rId18" Type="http://schemas.openxmlformats.org/officeDocument/2006/relationships/tags" Target="../tags/tag112.xml"/><Relationship Id="rId17" Type="http://schemas.openxmlformats.org/officeDocument/2006/relationships/tags" Target="../tags/tag111.xml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2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6.xml"/><Relationship Id="rId5" Type="http://schemas.openxmlformats.org/officeDocument/2006/relationships/image" Target="../media/image17.png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tags" Target="../tags/tag21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1.xml"/><Relationship Id="rId5" Type="http://schemas.openxmlformats.org/officeDocument/2006/relationships/image" Target="../media/image18.png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26.xml"/><Relationship Id="rId5" Type="http://schemas.openxmlformats.org/officeDocument/2006/relationships/image" Target="../media/image19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" Type="http://schemas.openxmlformats.org/officeDocument/2006/relationships/tags" Target="../tags/tag23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5.xml"/><Relationship Id="rId4" Type="http://schemas.openxmlformats.org/officeDocument/2006/relationships/tags" Target="../tags/tag244.xml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0.xml"/><Relationship Id="rId5" Type="http://schemas.openxmlformats.org/officeDocument/2006/relationships/tags" Target="../tags/tag259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" Type="http://schemas.openxmlformats.org/officeDocument/2006/relationships/tags" Target="../tags/tag280.xml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tags" Target="../tags/tag285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94.xml"/><Relationship Id="rId5" Type="http://schemas.openxmlformats.org/officeDocument/2006/relationships/image" Target="../media/image20.png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9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03.xml"/><Relationship Id="rId5" Type="http://schemas.openxmlformats.org/officeDocument/2006/relationships/image" Target="../media/image23.png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2.xml"/><Relationship Id="rId4" Type="http://schemas.openxmlformats.org/officeDocument/2006/relationships/tags" Target="../tags/tag311.xml"/><Relationship Id="rId3" Type="http://schemas.openxmlformats.org/officeDocument/2006/relationships/tags" Target="../tags/tag310.xml"/><Relationship Id="rId2" Type="http://schemas.openxmlformats.org/officeDocument/2006/relationships/tags" Target="../tags/tag309.xml"/><Relationship Id="rId1" Type="http://schemas.openxmlformats.org/officeDocument/2006/relationships/tags" Target="../tags/tag308.xml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tags" Target="../tags/tag313.xml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tags" Target="../tags/tag318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8.xml"/><Relationship Id="rId6" Type="http://schemas.openxmlformats.org/officeDocument/2006/relationships/tags" Target="../tags/tag327.xml"/><Relationship Id="rId5" Type="http://schemas.openxmlformats.org/officeDocument/2006/relationships/tags" Target="../tags/tag326.xml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" Type="http://schemas.openxmlformats.org/officeDocument/2006/relationships/tags" Target="../tags/tag330.xml"/><Relationship Id="rId1" Type="http://schemas.openxmlformats.org/officeDocument/2006/relationships/tags" Target="../tags/tag3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0.xml"/><Relationship Id="rId5" Type="http://schemas.openxmlformats.org/officeDocument/2006/relationships/image" Target="../media/image5.png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58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1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276186" y="3984330"/>
            <a:ext cx="4711452" cy="0"/>
          </a:xfrm>
          <a:prstGeom prst="line">
            <a:avLst/>
          </a:prstGeom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>
          <a:xfrm>
            <a:off x="1219200" y="2893060"/>
            <a:ext cx="6148705" cy="98488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软件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</a:rPr>
              <a:t>系统开发流程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356172" y="3984330"/>
            <a:ext cx="3874760" cy="1764961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00" dirty="0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民航数据通信有限责任公司</a:t>
            </a:r>
            <a:endParaRPr lang="en-US" altLang="zh-CN" sz="18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</a:endParaRPr>
          </a:p>
          <a:p>
            <a:pPr algn="ctr"/>
            <a:r>
              <a:rPr lang="zh-CN" altLang="en-US" sz="1800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</a:rPr>
              <a:t>杨敏行</a:t>
            </a:r>
            <a:endParaRPr lang="en-US" altLang="zh-CN" sz="18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</a:endParaRPr>
          </a:p>
          <a:p>
            <a:pPr algn="ctr"/>
            <a:r>
              <a:rPr lang="en-US" altLang="zh-CN" sz="1400" dirty="0" smtClean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</a:rPr>
              <a:t>yangmx@adcc.com.cn</a:t>
            </a:r>
            <a:endParaRPr lang="zh-CN" altLang="en-US" sz="1400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</a:endParaRPr>
          </a:p>
        </p:txBody>
      </p:sp>
      <p:sp>
        <p:nvSpPr>
          <p:cNvPr id="10" name="Text Placeholder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-516274" y="6316688"/>
            <a:ext cx="1735474" cy="345324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en-GB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</a:rPr>
              <a:t>2020-12</a:t>
            </a:r>
            <a:endParaRPr lang="en-US" altLang="en-GB" dirty="0">
              <a:solidFill>
                <a:schemeClr val="dk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9" y="1677600"/>
            <a:ext cx="10060249" cy="51804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zh-CN" altLang="en-US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本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次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PPT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演示围绕的功能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399" y="-90274"/>
            <a:ext cx="10833516" cy="6929547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8" y="1014060"/>
            <a:ext cx="10060249" cy="482988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目的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经理根据用例进行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估计和发布进度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数据及业务规则制定人员可以把自己的需求和所需用例联系起来；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用户界面设计人员可以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进行</a:t>
            </a:r>
            <a:r>
              <a:rPr lang="en-US" altLang="zh-CN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UI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，并将其与相关用例联系起来；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测试人员可以根据用例中描述的成功和失败情况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构建测试场景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（测试用例）；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参与人员：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要求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具有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不同观点和专业知识的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人共同参与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，以维护多方利益。一般包括项目经理、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开发人员、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测试人员。</a:t>
            </a: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用例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494570" y="1321740"/>
            <a:ext cx="10060249" cy="50256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编写过程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注意事项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用户界面信息不要太多，鼠标、键盘内容不应出现在用例中</a:t>
            </a:r>
            <a:endParaRPr lang="en-US" altLang="zh-CN" dirty="0" smtClean="0"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低层次用例不要太多，无法展示其最终用户提供什么功能</a:t>
            </a:r>
            <a:endParaRPr lang="en-US" altLang="zh-CN" dirty="0" smtClean="0"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不要太冗长，在</a:t>
            </a:r>
            <a:r>
              <a:rPr lang="en-US" altLang="zh-CN" dirty="0" smtClean="0">
                <a:sym typeface="+mn-ea"/>
              </a:rPr>
              <a:t>3-9</a:t>
            </a:r>
            <a:r>
              <a:rPr lang="zh-CN" altLang="en-US" dirty="0" smtClean="0">
                <a:sym typeface="+mn-ea"/>
              </a:rPr>
              <a:t>步</a:t>
            </a:r>
            <a:endParaRPr lang="en-US" altLang="zh-CN" dirty="0" smtClean="0"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句子片段，主、谓、宾尽量完整，不要有歧义</a:t>
            </a:r>
            <a:endParaRPr lang="en-US" altLang="zh-CN" dirty="0" smtClean="0"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删除不会为系统添加任何价值，或者已不在现有用例清单中的那些</a:t>
            </a:r>
            <a:r>
              <a:rPr lang="zh-CN" altLang="en-US" dirty="0" smtClean="0"/>
              <a:t>用例</a:t>
            </a:r>
            <a:endParaRPr lang="en-US" altLang="zh-CN" dirty="0">
              <a:sym typeface="+mn-ea"/>
            </a:endParaRPr>
          </a:p>
          <a:p>
            <a:pPr lvl="1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用例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文档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56387" y="1513815"/>
            <a:ext cx="2215661" cy="7150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迭代编写用例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模板</a:t>
            </a:r>
            <a:r>
              <a:rPr lang="zh-CN" altLang="en-US" dirty="0" smtClean="0"/>
              <a:t>多样化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880062" y="1477546"/>
            <a:ext cx="2215661" cy="71508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多次内部评审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一</a:t>
            </a:r>
            <a:r>
              <a:rPr lang="zh-CN" altLang="en-US" dirty="0" smtClean="0"/>
              <a:t>次团队</a:t>
            </a:r>
            <a:r>
              <a:rPr lang="zh-CN" altLang="en-US" dirty="0" smtClean="0"/>
              <a:t>评审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703737" y="1728984"/>
            <a:ext cx="2215661" cy="40862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停止开发用例</a:t>
            </a:r>
            <a:endParaRPr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3272048" y="1736548"/>
            <a:ext cx="598802" cy="20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6094368" y="1846906"/>
            <a:ext cx="598802" cy="20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场景视图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5088256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FEAFCA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功能需求用例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概要设计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“4+1”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</a:rPr>
              <a:t>视图模型</a:t>
            </a:r>
            <a:endParaRPr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03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09226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44619" y="1843440"/>
            <a:ext cx="10060249" cy="5014560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概要设计的核心：基于需求用例文档，完成</a:t>
            </a:r>
            <a:r>
              <a:rPr lang="en-US" altLang="zh-CN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4+1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</a:t>
            </a:r>
            <a:endParaRPr lang="en-US" altLang="zh-CN" sz="2000" spc="1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4+1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视图模型从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个不同的视角来描述软件体系结构，包括逻辑视图、进程视图、开发视图、部署视图和场景视图。如下图所示：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主要工具：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Enterprise Architect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、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Microsoft 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Visio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主要产出文档：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4+1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视图</a:t>
            </a: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概要设计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21" y="2885123"/>
            <a:ext cx="3307040" cy="187737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43679" y="1371600"/>
            <a:ext cx="10060249" cy="17514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场景视图模型是重要系统活动的抽象，它使四个视图有机联系起来，是系统架构中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最重要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的需求抽象。在开发体系结构时，场景视图体现了系统构件以及构件之间的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作用关系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。它主要描述了现实中的一个系统运用场景的过程，把其中涉及到的对象、服务和操作都展示出来。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场景视图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1101" y="3580200"/>
            <a:ext cx="3652837" cy="2868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359" y="2994483"/>
            <a:ext cx="2923421" cy="3381128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场景视图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82" y="848070"/>
            <a:ext cx="10775881" cy="600993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275320" y="3200400"/>
            <a:ext cx="3079128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每个泳道是一个进程。</a:t>
            </a: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进程可以是客户端、应用服务、数据库等。</a:t>
            </a: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通过各种联系展示进程间和进程内部的关系。</a:t>
            </a: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8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场景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4592955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FEAFCA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场景图 </a:t>
            </a:r>
            <a:endParaRPr lang="zh-CN" altLang="en-US" sz="2000" u="sng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8" y="1371600"/>
            <a:ext cx="10060249" cy="391668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逻辑视图以</a:t>
            </a:r>
            <a:r>
              <a:rPr lang="en-US" altLang="zh-CN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类图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的形式进行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领域对象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描述，类的设计遵循抽象、封装和继承的原则。</a:t>
            </a: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Union 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统一：表示是一种通用的标准，称为软件工业界的一种标准。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UML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表述的内容能被各类人员所理解，包括客户、领域专家、分析师、设计师、程序员、测试工程师及培训人员等。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Model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建模：建立软件系统的模型。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Language 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语言：表明它是一套按照特定规则和模式组成的符号系统，它用半形式化方法定义，即用图形符号、自然语言和形式语言相结合的方法来描述定义的。</a:t>
            </a:r>
            <a:endParaRPr lang="en-US" altLang="zh-CN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逻辑视图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连接符 51"/>
          <p:cNvCxnSpPr>
            <a:stCxn id="26" idx="0"/>
          </p:cNvCxnSpPr>
          <p:nvPr>
            <p:custDataLst>
              <p:tags r:id="rId1"/>
            </p:custDataLst>
          </p:nvPr>
        </p:nvCxnSpPr>
        <p:spPr>
          <a:xfrm flipH="1">
            <a:off x="5255899" y="3546277"/>
            <a:ext cx="18181" cy="209223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1143009" y="535514"/>
            <a:ext cx="5842038" cy="91017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3600" b="1" spc="600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汉仪旗黑-85S" panose="00020600040101010101" pitchFamily="18" charset="-122"/>
                <a:sym typeface="Arial" panose="020B0604020202020204" pitchFamily="34" charset="0"/>
              </a:rPr>
              <a:t>目录/CONTENTS</a:t>
            </a:r>
            <a:endParaRPr lang="en-US" altLang="zh-CN" sz="3600" b="1" spc="600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  <a:cs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 flipH="1">
            <a:off x="1846847" y="1705858"/>
            <a:ext cx="1" cy="253149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600290" y="1706052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>
            <p:custDataLst>
              <p:tags r:id="rId5"/>
            </p:custDataLst>
          </p:nvPr>
        </p:nvSpPr>
        <p:spPr>
          <a:xfrm>
            <a:off x="1600290" y="2251444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椭圆 29"/>
          <p:cNvSpPr/>
          <p:nvPr>
            <p:custDataLst>
              <p:tags r:id="rId6"/>
            </p:custDataLst>
          </p:nvPr>
        </p:nvSpPr>
        <p:spPr>
          <a:xfrm>
            <a:off x="1600290" y="2830308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>
            <p:custDataLst>
              <p:tags r:id="rId7"/>
            </p:custDataLst>
          </p:nvPr>
        </p:nvSpPr>
        <p:spPr>
          <a:xfrm>
            <a:off x="1600290" y="3391536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椭圆 33"/>
          <p:cNvSpPr/>
          <p:nvPr>
            <p:custDataLst>
              <p:tags r:id="rId8"/>
            </p:custDataLst>
          </p:nvPr>
        </p:nvSpPr>
        <p:spPr>
          <a:xfrm>
            <a:off x="1600290" y="3968752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9"/>
            </p:custDataLst>
          </p:nvPr>
        </p:nvSpPr>
        <p:spPr>
          <a:xfrm>
            <a:off x="1606323" y="1749867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1606323" y="2294624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en-US" altLang="zh-CN" b="1" dirty="0" smtClean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11"/>
            </p:custDataLst>
          </p:nvPr>
        </p:nvSpPr>
        <p:spPr>
          <a:xfrm>
            <a:off x="1606323" y="2873488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2"/>
            </p:custDataLst>
          </p:nvPr>
        </p:nvSpPr>
        <p:spPr>
          <a:xfrm>
            <a:off x="1606323" y="3434716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3"/>
            </p:custDataLst>
          </p:nvPr>
        </p:nvSpPr>
        <p:spPr>
          <a:xfrm>
            <a:off x="1606323" y="4011932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05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>
            <p:custDataLst>
              <p:tags r:id="rId14"/>
            </p:custDataLst>
          </p:nvPr>
        </p:nvSpPr>
        <p:spPr>
          <a:xfrm>
            <a:off x="2235152" y="2294624"/>
            <a:ext cx="1186142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需求分析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15"/>
            </p:custDataLst>
          </p:nvPr>
        </p:nvSpPr>
        <p:spPr>
          <a:xfrm>
            <a:off x="2235152" y="3434716"/>
            <a:ext cx="1751221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编写测试用例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6"/>
            </p:custDataLst>
          </p:nvPr>
        </p:nvSpPr>
        <p:spPr>
          <a:xfrm>
            <a:off x="2235152" y="4011932"/>
            <a:ext cx="1556012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详细设计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17"/>
            </p:custDataLst>
          </p:nvPr>
        </p:nvSpPr>
        <p:spPr>
          <a:xfrm>
            <a:off x="5665102" y="3589457"/>
            <a:ext cx="1660371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编码实现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18"/>
            </p:custDataLst>
          </p:nvPr>
        </p:nvSpPr>
        <p:spPr>
          <a:xfrm>
            <a:off x="5030240" y="4114850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9"/>
            </p:custDataLst>
          </p:nvPr>
        </p:nvSpPr>
        <p:spPr>
          <a:xfrm>
            <a:off x="5036273" y="4158030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07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0"/>
            </p:custDataLst>
          </p:nvPr>
        </p:nvSpPr>
        <p:spPr>
          <a:xfrm>
            <a:off x="5665102" y="4158030"/>
            <a:ext cx="1660371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集成测试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2235152" y="1749867"/>
            <a:ext cx="2121091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软件开发流程概述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22"/>
            </p:custDataLst>
          </p:nvPr>
        </p:nvSpPr>
        <p:spPr>
          <a:xfrm>
            <a:off x="5030240" y="3546277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5036273" y="3589457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06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24"/>
            </p:custDataLst>
          </p:nvPr>
        </p:nvSpPr>
        <p:spPr>
          <a:xfrm>
            <a:off x="2235152" y="2873351"/>
            <a:ext cx="1186142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概要设计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椭圆 40"/>
          <p:cNvSpPr/>
          <p:nvPr>
            <p:custDataLst>
              <p:tags r:id="rId25"/>
            </p:custDataLst>
          </p:nvPr>
        </p:nvSpPr>
        <p:spPr>
          <a:xfrm>
            <a:off x="5030240" y="4673156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2" name="文本框 41"/>
          <p:cNvSpPr txBox="1"/>
          <p:nvPr>
            <p:custDataLst>
              <p:tags r:id="rId26"/>
            </p:custDataLst>
          </p:nvPr>
        </p:nvSpPr>
        <p:spPr>
          <a:xfrm>
            <a:off x="5036273" y="4716336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08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椭圆 47"/>
          <p:cNvSpPr/>
          <p:nvPr>
            <p:custDataLst>
              <p:tags r:id="rId27"/>
            </p:custDataLst>
          </p:nvPr>
        </p:nvSpPr>
        <p:spPr>
          <a:xfrm>
            <a:off x="5030240" y="5256834"/>
            <a:ext cx="487680" cy="487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7500" lnSpcReduction="1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>
            <p:custDataLst>
              <p:tags r:id="rId28"/>
            </p:custDataLst>
          </p:nvPr>
        </p:nvSpPr>
        <p:spPr>
          <a:xfrm>
            <a:off x="5036273" y="5300014"/>
            <a:ext cx="47561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altLang="zh-CN" b="1" dirty="0" smtClean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rPr>
              <a:t>09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>
            <p:custDataLst>
              <p:tags r:id="rId29"/>
            </p:custDataLst>
          </p:nvPr>
        </p:nvSpPr>
        <p:spPr>
          <a:xfrm>
            <a:off x="5665102" y="4716336"/>
            <a:ext cx="1660371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部署和维护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30"/>
            </p:custDataLst>
          </p:nvPr>
        </p:nvSpPr>
        <p:spPr>
          <a:xfrm>
            <a:off x="5665102" y="5298738"/>
            <a:ext cx="1424065" cy="4013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l"/>
            <a:r>
              <a:rPr lang="zh-CN" altLang="en-US" sz="1600" spc="15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其他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3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486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8" y="1371600"/>
            <a:ext cx="10060249" cy="21717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类图以反映类的结构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属性、操作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以及类之间的关系为主要目的，描述了软件系统的结构，是一种静态建模方法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类图中的“类”与面向对象语言中的“类”的概念是对应的，是对现实世界中的事物的抽象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逻辑视图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598" y="3354155"/>
            <a:ext cx="5208398" cy="31442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4544" y="2883141"/>
            <a:ext cx="3739802" cy="3890962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04638" y="1371600"/>
            <a:ext cx="10060249" cy="119062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开发视图描述软件在其开发环境中的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静态组织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。采用哪些现成框架、哪些第三方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SDK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、哪些中间件平台，都应该考虑是否由软件架构的开发视图确定下来。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开发视图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082" y="2562225"/>
            <a:ext cx="6436202" cy="4129836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04638" y="1371600"/>
            <a:ext cx="10060249" cy="126682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进程视图关注进程、线程、对象等运行时概念，以及相关的并发、同步、通信等问题。进程视图可以描述成多层抽象，每个级别分别关注不同的方面。在最高层抽象中，进程结构可以看作是构成一个执行单元的一组任务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进程视图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8702" y="2605935"/>
            <a:ext cx="8205432" cy="42520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04638" y="1371600"/>
            <a:ext cx="10060249" cy="21717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部署视图描述软件到硬件的映射，主要反映在分布式方面。它通常要考虑到系统性能、规模、可靠性等。解决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系统拓扑结构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、系统安装、通讯等问题。当软件运行于不同的节点上时，各视图中的构件都直接或间接地对应于系统的不同节点上。因此，从软件到节点的映射要有较高的灵活性，当环境改变时，对系统其他视图的影响最小。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部署视图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4879" y="3133732"/>
            <a:ext cx="5881687" cy="3571268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“4+1”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视图模型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4+1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视图规范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4592955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4+1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视图规范</a:t>
            </a:r>
            <a:endParaRPr lang="zh-CN" altLang="en-US" sz="2000" u="sng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</a:rPr>
              <a:t>测试用例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>
                <a:solidFill>
                  <a:schemeClr val="dk1">
                    <a:lumMod val="65000"/>
                    <a:lumOff val="35000"/>
                  </a:schemeClr>
                </a:solidFill>
              </a:rPr>
              <a:t>测试用例</a:t>
            </a:r>
            <a:endParaRPr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 smtClean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04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44619" y="1654253"/>
            <a:ext cx="10060249" cy="460107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在详细设计前编写测试用例的好处是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尽早发现设计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软件研发的整个过程中，需求分析、设计、编码、测试、发布维护中，都有可能引入软件缺陷，尽早测试并发现软件缺陷修正时所投入的人力物力越少</a:t>
            </a:r>
            <a:r>
              <a:rPr lang="zh-CN" altLang="en-US" sz="2000" dirty="0" smtClean="0"/>
              <a:t>。</a:t>
            </a:r>
            <a:endParaRPr lang="en-US" altLang="zh-CN" sz="2000" spc="1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介入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阶段：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概要设计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阶段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，之后会贯穿于整个项目开发流程</a:t>
            </a: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工具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Microsoft Word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主要产出文档：测试用例文档</a:t>
            </a: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编写测试用例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编写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测试用例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4592955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：测试用例文档</a:t>
            </a:r>
            <a:endParaRPr lang="zh-CN" altLang="en-US" sz="2000" u="sng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详细设计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 smtClean="0"/>
              <a:t>RESTful</a:t>
            </a:r>
            <a:r>
              <a:rPr lang="zh-CN" altLang="en-US" dirty="0" smtClean="0"/>
              <a:t>标准、接口文档、设计文档</a:t>
            </a:r>
            <a:endParaRPr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 smtClean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05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44619" y="1843440"/>
            <a:ext cx="10060249" cy="441900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设计细化，基于需求用例、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4+1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视图、测试用例，对功能进行详细设计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spc="1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：确定后台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服务提供哪些接口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、接口调用方式、接口参数格式、接口返回结果格式。</a:t>
            </a:r>
            <a:endParaRPr lang="en-US" altLang="zh-CN" sz="2000" spc="100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：确定后台核心算法计算思路和计算流程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页面设计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：确定前台操作流程、页面流转关系、窗口页面布局需求、原型图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：确定关系型数据库物理表结构、非关系型数据库对象结构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工具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Microsoft Word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主要产出：接口定义（文档、或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JavaDoc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、或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WebUI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），详细设计文档</a:t>
            </a: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详细设计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软件开发流程概述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2106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文本占位符 8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813441" y="3305131"/>
            <a:ext cx="816610" cy="2482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wrap="square" lIns="0" tIns="0" rIns="0" bIns="0" rtlCol="0" anchor="ctr">
            <a:normAutofit fontScale="70000" lnSpcReduction="20000"/>
          </a:bodyPr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b="1" u="none" strike="noStrike" kern="1200" cap="none" spc="11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pc="200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</a:rPr>
              <a:t>Part One</a:t>
            </a:r>
            <a:endParaRPr lang="en-US" altLang="zh-CN" spc="200" dirty="0">
              <a:solidFill>
                <a:schemeClr val="dk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9" y="1677599"/>
            <a:ext cx="10060249" cy="671463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接口设计遵循</a:t>
            </a:r>
            <a:r>
              <a:rPr lang="en-US" altLang="zh-CN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RESTful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风格规范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详细设计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设计标准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131944" y="1952625"/>
            <a:ext cx="4592955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RESTful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接口标准</a:t>
            </a:r>
            <a:endParaRPr lang="zh-CN" altLang="en-US" sz="2000" u="sng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详细设计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设计标准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4592955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：设计文档</a:t>
            </a:r>
            <a:endParaRPr lang="zh-CN" altLang="en-US" sz="2000" u="sng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编码实现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endParaRPr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 smtClean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06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24299" y="1630080"/>
            <a:ext cx="10060249" cy="441900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IDE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工具实现设计逻辑</a:t>
            </a:r>
            <a:endParaRPr 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遵循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相关开发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规范，正确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地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根据设计模型进行程序设计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提交代码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Sonarqube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对代码质量进行评估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Jmeter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对接口进行压力测试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工具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IDEA 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Intellij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GitLab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Sonarqube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Jmeter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主要产出文档：项目源代码、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压力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测试报告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代码质量评估结果、接口压力测试结果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开发标准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5217008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JAVA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开发规范文档 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V2.0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代码展示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5217008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：项目结构和代码（</a:t>
            </a: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9" y="1889760"/>
            <a:ext cx="10060249" cy="49682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随手写注释，不要最后再补注释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。少比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没有强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先定义好代码</a:t>
            </a:r>
            <a:r>
              <a:rPr lang="en-US" altLang="zh-CN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Interface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类，再写实现。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抽离公共逻辑或者方法，形成抽象类或者工具类。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时刻牢记</a:t>
            </a:r>
            <a:r>
              <a:rPr lang="en-US" altLang="zh-CN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NPE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（空指针），</a:t>
            </a:r>
            <a:r>
              <a:rPr lang="en-US" altLang="zh-CN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CCE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（类型转换错误）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适当使用设计模式，不要滥用。过度滥用会导致后续代码维护困难。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底层代码、被依赖地项目尽量不用注解，否则依赖结构不容易控制。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算法类逻辑，要用日志输出计算时间。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工程类代码编码心得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8" y="1371600"/>
            <a:ext cx="10060249" cy="12344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在使用</a:t>
            </a:r>
            <a:r>
              <a:rPr lang="en-US" altLang="zh-CN" sz="2000" spc="100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的过程中如果没有清晰流程和规划，否则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,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每个人都提交一堆杂乱无章的</a:t>
            </a:r>
            <a:r>
              <a:rPr lang="en-US" altLang="zh-CN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commit,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项目很快就会变得难以协调和维护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提交代码</a:t>
            </a:r>
            <a:r>
              <a:rPr lang="en-US" altLang="zh-CN" sz="3200" b="1" spc="150" dirty="0" err="1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Git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2843" y="2392680"/>
            <a:ext cx="5531821" cy="4321493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代码质量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3571" y="1304950"/>
            <a:ext cx="10195035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Sonarqube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平台对代码质量进行自动化检查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发现非标准代码：基于代码标准，识别不符合规范写法。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发现潜在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：通过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PMD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CheckStyle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等工具检查代码中潜在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BUG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40" y="3234921"/>
            <a:ext cx="5953383" cy="35738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723" y="3272026"/>
            <a:ext cx="5907203" cy="3499624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8" y="1371600"/>
            <a:ext cx="10060249" cy="12344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代码实现完毕后，开发人员（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非测试人员</a:t>
            </a: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）需要对服务接口进行压力测试，通过压力测试，侦测设计缺陷和潜在代码缺陷。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压力测试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198" y="2606040"/>
            <a:ext cx="10991850" cy="38957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9" y="1677600"/>
            <a:ext cx="10060249" cy="51804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主要阶段：</a:t>
            </a:r>
            <a:endParaRPr lang="en-US" altLang="zh-CN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：初步了解用户的需要，形成需求用例文档。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概要设计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：基于需求用例，从用户场景、领域对象、进程交互、开发架构、部署结构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个方面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4+1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设计视图。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编写测试用例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：在详细设计之前就编写测试用例。</a:t>
            </a: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详细设计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：从接口、算法、前端页面、存储四个方面对功能进行详细设计。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编码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IDEA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开发代码，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Git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管理代码，</a:t>
            </a:r>
            <a:r>
              <a:rPr lang="en-US" altLang="zh-CN" sz="2000" spc="100" dirty="0" err="1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Sonarqube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保证代码质量。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集成测试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：按照产品周期提交功能到集成版本里，并按流程测试。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部署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spc="1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维护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：按照流程对系统进行部署和维护。</a:t>
            </a: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软件开发流程概述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集成测试</a:t>
            </a:r>
            <a:endParaRPr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endParaRPr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 smtClean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07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44619" y="1843440"/>
            <a:ext cx="10060249" cy="441900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按照流程对功能进行集成和测试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按照周期发布计划，编写发布计划、升级概述。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基于测试用例，测试功能是否正常。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在发布前开发人员对即将上线地功能签字确认。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工具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Microsoft Word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、开发管理工具（禅道）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主要产出：版本发布计划、系统升级概述、测试报告、发布计划签名表</a:t>
            </a: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集成和测试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编码实现 </a:t>
            </a:r>
            <a:r>
              <a:rPr lang="en-US" altLang="zh-CN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代码展示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4131944" y="1952625"/>
            <a:ext cx="5217008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文档演示：集成测试流程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：版本发布计划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文档演示：系统升级概述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：测试报告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：签名计划表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部署和维护</a:t>
            </a:r>
            <a:endParaRPr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dirty="0">
                <a:solidFill>
                  <a:schemeClr val="dk1">
                    <a:lumMod val="65000"/>
                    <a:lumOff val="35000"/>
                  </a:schemeClr>
                </a:solidFill>
              </a:rPr>
              <a:t>系统部署列表、系统部署更新文档、系统维护文档</a:t>
            </a:r>
            <a:endParaRPr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 smtClean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08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3334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部署和</a:t>
            </a:r>
            <a:r>
              <a:rPr lang="zh-CN" altLang="en-US" sz="3200" b="1" spc="150" dirty="0" smtClean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维护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477644" y="1647825"/>
            <a:ext cx="4707256" cy="25050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文档演示：部署流程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：部署文档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文档演示：更新记录一览表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：事后检查分析报告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7054145" y="2163780"/>
            <a:ext cx="4889777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文档演示：服务表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：数据库表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文档演示：主机表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：系统拓扑图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文档演示：升级经验教训总结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011968" y="4038300"/>
            <a:ext cx="4889777" cy="43586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 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文档演示：故障处理手册</a:t>
            </a: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11. </a:t>
            </a:r>
            <a:r>
              <a:rPr lang="zh-CN" altLang="en-US" sz="2000" u="sng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文档演示</a:t>
            </a:r>
            <a:r>
              <a:rPr lang="zh-CN" altLang="en-US" sz="2000" u="sng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：用户使用手册</a:t>
            </a:r>
            <a:endParaRPr lang="en-US" altLang="zh-CN" sz="2000" u="sng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u="sng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上弧形箭头 1"/>
          <p:cNvSpPr/>
          <p:nvPr/>
        </p:nvSpPr>
        <p:spPr>
          <a:xfrm rot="5400000">
            <a:off x="5161845" y="3580800"/>
            <a:ext cx="1701800" cy="1778000"/>
          </a:xfrm>
          <a:prstGeom prst="curvedDownArrow">
            <a:avLst>
              <a:gd name="adj1" fmla="val 13231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>
          <a:xfrm>
            <a:off x="5104887" y="2908891"/>
            <a:ext cx="6857365" cy="58293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dk1">
                    <a:lumMod val="85000"/>
                    <a:lumOff val="15000"/>
                  </a:schemeClr>
                </a:solidFill>
              </a:rPr>
              <a:t>谢谢！</a:t>
            </a:r>
            <a:endParaRPr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>
          <a:xfrm>
            <a:off x="5104886" y="3804155"/>
            <a:ext cx="6857365" cy="166992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dk1">
                    <a:lumMod val="65000"/>
                    <a:lumOff val="35000"/>
                  </a:schemeClr>
                </a:solidFill>
              </a:rPr>
              <a:t>提问时间</a:t>
            </a:r>
            <a:endParaRPr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9" y="1677600"/>
            <a:ext cx="10060249" cy="51804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endParaRPr lang="zh-CN" altLang="en-US" sz="2000" spc="100" dirty="0" smtClean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软件开发流程概述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408" y="1"/>
            <a:ext cx="7029840" cy="68580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</a:rPr>
              <a:t>需求分析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dk1">
                    <a:lumMod val="65000"/>
                    <a:lumOff val="35000"/>
                  </a:schemeClr>
                </a:solidFill>
              </a:rPr>
              <a:t>编写需求用例文档</a:t>
            </a:r>
            <a:endParaRPr lang="zh-CN" altLang="en-US" dirty="0"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813441" y="926631"/>
            <a:ext cx="4850765" cy="2378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8800" b="1" spc="200" dirty="0" smtClean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l">
              <a:lnSpc>
                <a:spcPct val="100000"/>
              </a:lnSpc>
            </a:pPr>
            <a:endParaRPr lang="en-US" altLang="zh-CN" sz="8800" b="1" spc="200" dirty="0">
              <a:solidFill>
                <a:schemeClr val="dk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44619" y="1843440"/>
            <a:ext cx="10060249" cy="441900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需求分析的主要目的是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：明确用户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对业务功能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的需求。</a:t>
            </a:r>
            <a:endParaRPr 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定义开发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人员必须实现的软件功能，使得用户能完成他们的任务，从而满足业务需求。例如某类业务数据的系统显示功能。</a:t>
            </a: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非功能需求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：定义除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功能需求以外的特性。</a:t>
            </a: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例如安全性、可靠性、扩展性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等。</a:t>
            </a: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工具：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Mindjet MindManager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Microsoft Visio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2000" spc="100" dirty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 Microsoft </a:t>
            </a:r>
            <a:r>
              <a:rPr lang="en-US" altLang="zh-CN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Word</a:t>
            </a:r>
            <a:endParaRPr lang="en-US" altLang="zh-CN" sz="2000" spc="100" dirty="0" smtClean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45720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 smtClean="0"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主要产出文档：需求用例文档</a:t>
            </a:r>
            <a:endParaRPr lang="en-US" altLang="zh-CN" sz="2000" spc="100" dirty="0"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zh-CN" altLang="en-US" sz="2000" spc="1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需求定义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4572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1065598" y="1014060"/>
            <a:ext cx="10060249" cy="482988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需求分析的主要步骤。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问题识别：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理解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用户提出需求的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原因和期望效果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分析与综合：对问题进行分析、然后在此基础上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整合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出解决方案。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编写需求用例文档：对已经确认的需求进行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20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化描述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需求分析与评审：对功能的正确性、完整性和清晰性，以及其他需求给予</a:t>
            </a:r>
            <a:r>
              <a:rPr lang="zh-CN" altLang="en-US" sz="20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评审</a:t>
            </a:r>
            <a:r>
              <a:rPr lang="zh-CN" altLang="en-US" sz="20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Title 6"/>
          <p:cNvSpPr txBox="1"/>
          <p:nvPr>
            <p:custDataLst>
              <p:tags r:id="rId4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主要步骤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08399" y="1371600"/>
            <a:ext cx="10974649" cy="524256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st="38100" dir="5400000" algn="t" rotWithShape="0">
              <a:schemeClr val="dk1">
                <a:lumMod val="95000"/>
                <a:lumOff val="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1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itle 6"/>
          <p:cNvSpPr txBox="1"/>
          <p:nvPr>
            <p:custDataLst>
              <p:tags r:id="rId3"/>
            </p:custDataLst>
          </p:nvPr>
        </p:nvSpPr>
        <p:spPr>
          <a:xfrm>
            <a:off x="608399" y="153000"/>
            <a:ext cx="10974649" cy="6084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000" tIns="46800" rIns="90000" bIns="46800" anchor="b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需求分析 </a:t>
            </a:r>
            <a:r>
              <a:rPr lang="en-US" altLang="zh-CN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– </a:t>
            </a:r>
            <a:r>
              <a:rPr lang="zh-CN" altLang="en-US" sz="3200" b="1" spc="150" dirty="0">
                <a:ln w="3175">
                  <a:noFill/>
                  <a:prstDash val="dash"/>
                </a:ln>
                <a:solidFill>
                  <a:schemeClr val="dk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主要步骤</a:t>
            </a:r>
            <a:endParaRPr lang="zh-CN" altLang="en-US" sz="3200" b="1" spc="150" dirty="0">
              <a:ln w="3175">
                <a:noFill/>
                <a:prstDash val="dash"/>
              </a:ln>
              <a:solidFill>
                <a:schemeClr val="dk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78" y="1733732"/>
            <a:ext cx="2483167" cy="11403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1278" y="3203062"/>
            <a:ext cx="2483167" cy="21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理解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可以自定义一个区域，统计经过自定义区域的航班流量</a:t>
            </a:r>
            <a:r>
              <a:rPr lang="zh-CN" altLang="en-US" sz="16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，解决统计航班流量时，只能用“固定空域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”</a:t>
            </a:r>
            <a:r>
              <a:rPr lang="zh-CN" altLang="en-US" sz="16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区域的问题</a:t>
            </a:r>
            <a:r>
              <a:rPr lang="zh-CN" altLang="en-US" sz="1600" spc="100" dirty="0" smtClean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886876" y="3202089"/>
            <a:ext cx="2483167" cy="3657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FEA/FCA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区域创建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FEA/FCA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区域修改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FEA/FCA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区域删除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FEA/FCA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区域地图显示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FEA/FCA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区域合并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en-US" altLang="zh-CN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FEA/FCA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区域在容流平衡里使用 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914400" lvl="1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87765" y="3253807"/>
            <a:ext cx="1998096" cy="122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文档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描述：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编写需求分析说明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编写需求用例文档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463" y="1507153"/>
            <a:ext cx="1473242" cy="174665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271885" y="3253807"/>
            <a:ext cx="1998096" cy="144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600" spc="1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评审</a:t>
            </a:r>
            <a:r>
              <a:rPr lang="zh-CN" altLang="en-US" sz="1600" spc="1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流程</a:t>
            </a: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algn="just">
              <a:lnSpc>
                <a:spcPct val="130000"/>
              </a:lnSpc>
              <a:spcAft>
                <a:spcPts val="800"/>
              </a:spcAft>
              <a:buClr>
                <a:schemeClr val="tx1">
                  <a:lumMod val="75000"/>
                  <a:lumOff val="25000"/>
                </a:schemeClr>
              </a:buClr>
            </a:pPr>
            <a:r>
              <a:rPr lang="zh-CN" altLang="en-US" sz="1600" spc="100" dirty="0">
                <a:solidFill>
                  <a:schemeClr val="dk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按照需求评审流程对需求用例文档进行评审</a:t>
            </a:r>
            <a:endParaRPr lang="en-US" altLang="zh-CN" sz="1600" spc="10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4441" y="1733732"/>
            <a:ext cx="2057832" cy="137928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876" y="1678496"/>
            <a:ext cx="1914557" cy="1195574"/>
          </a:xfrm>
          <a:prstGeom prst="rect">
            <a:avLst/>
          </a:prstGeom>
        </p:spPr>
      </p:pic>
      <p:sp>
        <p:nvSpPr>
          <p:cNvPr id="20" name="箭头: 右 19"/>
          <p:cNvSpPr/>
          <p:nvPr/>
        </p:nvSpPr>
        <p:spPr>
          <a:xfrm>
            <a:off x="2894143" y="3038599"/>
            <a:ext cx="749721" cy="780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右 20"/>
          <p:cNvSpPr/>
          <p:nvPr/>
        </p:nvSpPr>
        <p:spPr>
          <a:xfrm>
            <a:off x="5883175" y="3041029"/>
            <a:ext cx="749721" cy="780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8514545" y="3055545"/>
            <a:ext cx="749721" cy="7808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3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9"/>
  <p:tag name="KSO_WM_UNIT_DEC_AREA_ID" val="64488290f0cd4fbdb27fcae2ae71728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4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CHIP_GROUPID" val="5f7087080ff15d9a40ebdc94"/>
  <p:tag name="KSO_WM_CHIP_XID" val="5f7087080ff15d9a40ebdc99"/>
  <p:tag name="KSO_WM_UNIT_DEC_AREA_ID" val="a931cd52da2649699f91a05064483a6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5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CHIP_GROUPID" val="5f7087080ff15d9a40ebdc94"/>
  <p:tag name="KSO_WM_CHIP_XID" val="5f7087080ff15d9a40ebdc99"/>
  <p:tag name="KSO_WM_UNIT_DEC_AREA_ID" val="13f13c3e952a4b7883ab598348f253a5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1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9"/>
  <p:tag name="KSO_WM_UNIT_DEC_AREA_ID" val="77a6e429ddb34829baa5f1c58660d42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2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9"/>
  <p:tag name="KSO_WM_UNIT_DEC_AREA_ID" val="20f9b3023bba44f899c18280ff48886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3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9"/>
  <p:tag name="KSO_WM_UNIT_DEC_AREA_ID" val="13a1d97e1f334d3e92b5b00be10c26bb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4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CHIP_GROUPID" val="5f7087080ff15d9a40ebdc94"/>
  <p:tag name="KSO_WM_CHIP_XID" val="5f7087080ff15d9a40ebdc99"/>
  <p:tag name="KSO_WM_UNIT_DEC_AREA_ID" val="aaba9a5af9c54b0990e8addc7b62b6a1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5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5_2"/>
  <p:tag name="KSO_WM_CHIP_GROUPID" val="5f7087080ff15d9a40ebdc94"/>
  <p:tag name="KSO_WM_CHIP_XID" val="5f7087080ff15d9a40ebdc99"/>
  <p:tag name="KSO_WM_UNIT_DEC_AREA_ID" val="9ef4edf48a6a4ae1ab89f3151eef5af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2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2_1"/>
  <p:tag name="KSO_WM_CHIP_GROUPID" val="5f7087080ff15d9a40ebdc94"/>
  <p:tag name="KSO_WM_CHIP_XID" val="5f7087080ff15d9a40ebdc99"/>
  <p:tag name="KSO_WM_UNIT_DEC_AREA_ID" val="4ffa8003f001451a9ccc9d57424b8f69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3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3_1"/>
  <p:tag name="KSO_WM_CHIP_GROUPID" val="5f7087080ff15d9a40ebdc94"/>
  <p:tag name="KSO_WM_CHIP_XID" val="5f7087080ff15d9a40ebdc99"/>
  <p:tag name="KSO_WM_UNIT_DEC_AREA_ID" val="20f40dc65c2d4e4caeef80d2e47e407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4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4_1"/>
  <p:tag name="KSO_WM_CHIP_GROUPID" val="5f7087080ff15d9a40ebdc94"/>
  <p:tag name="KSO_WM_CHIP_XID" val="5f7087080ff15d9a40ebdc99"/>
  <p:tag name="KSO_WM_UNIT_DEC_AREA_ID" val="34cb715bcca14bb096fd90816cc3c6c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5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5_1"/>
  <p:tag name="KSO_WM_CHIP_GROUPID" val="5f7087080ff15d9a40ebdc94"/>
  <p:tag name="KSO_WM_CHIP_XID" val="5f7087080ff15d9a40ebdc99"/>
  <p:tag name="KSO_WM_UNIT_DEC_AREA_ID" val="9d63897d4e364783a962f725df391bf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6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CHIP_GROUPID" val="5f7087080ff15d9a40ebdc94"/>
  <p:tag name="KSO_WM_CHIP_XID" val="5f7087080ff15d9a40ebdc99"/>
  <p:tag name="KSO_WM_UNIT_DEC_AREA_ID" val="aac400c4020d41e68056f895309d6d9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6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6_2"/>
  <p:tag name="KSO_WM_CHIP_GROUPID" val="5f7087080ff15d9a40ebdc94"/>
  <p:tag name="KSO_WM_CHIP_XID" val="5f7087080ff15d9a40ebdc99"/>
  <p:tag name="KSO_WM_UNIT_DEC_AREA_ID" val="e47b0a10e9d84a06a9d4bc06035aa56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6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6_1"/>
  <p:tag name="KSO_WM_CHIP_GROUPID" val="5f7087080ff15d9a40ebdc94"/>
  <p:tag name="KSO_WM_CHIP_XID" val="5f7087080ff15d9a40ebdc99"/>
  <p:tag name="KSO_WM_UNIT_DEC_AREA_ID" val="b8e0e915b3da42b082eff171df899d62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2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2_1"/>
  <p:tag name="KSO_WM_CHIP_GROUPID" val="5f7087080ff15d9a40ebdc94"/>
  <p:tag name="KSO_WM_CHIP_XID" val="5f7087080ff15d9a40ebdc99"/>
  <p:tag name="KSO_WM_UNIT_DEC_AREA_ID" val="4ffa8003f001451a9ccc9d57424b8f69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5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CHIP_GROUPID" val="5f7087080ff15d9a40ebdc94"/>
  <p:tag name="KSO_WM_CHIP_XID" val="5f7087080ff15d9a40ebdc99"/>
  <p:tag name="KSO_WM_UNIT_DEC_AREA_ID" val="13f13c3e952a4b7883ab598348f253a5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5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5_2"/>
  <p:tag name="KSO_WM_CHIP_GROUPID" val="5f7087080ff15d9a40ebdc94"/>
  <p:tag name="KSO_WM_CHIP_XID" val="5f7087080ff15d9a40ebdc99"/>
  <p:tag name="KSO_WM_UNIT_DEC_AREA_ID" val="9ef4edf48a6a4ae1ab89f3151eef5af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3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3_1"/>
  <p:tag name="KSO_WM_CHIP_GROUPID" val="5f7087080ff15d9a40ebdc94"/>
  <p:tag name="KSO_WM_CHIP_XID" val="5f7087080ff15d9a40ebdc99"/>
  <p:tag name="KSO_WM_UNIT_DEC_AREA_ID" val="20f40dc65c2d4e4caeef80d2e47e407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6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CHIP_GROUPID" val="5f7087080ff15d9a40ebdc94"/>
  <p:tag name="KSO_WM_CHIP_XID" val="5f7087080ff15d9a40ebdc99"/>
  <p:tag name="KSO_WM_UNIT_DEC_AREA_ID" val="aac400c4020d41e68056f895309d6d9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6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6_2"/>
  <p:tag name="KSO_WM_CHIP_GROUPID" val="5f7087080ff15d9a40ebdc94"/>
  <p:tag name="KSO_WM_CHIP_XID" val="5f7087080ff15d9a40ebdc99"/>
  <p:tag name="KSO_WM_UNIT_DEC_AREA_ID" val="e47b0a10e9d84a06a9d4bc06035aa56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6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CHIP_GROUPID" val="5f7087080ff15d9a40ebdc94"/>
  <p:tag name="KSO_WM_CHIP_XID" val="5f7087080ff15d9a40ebdc99"/>
  <p:tag name="KSO_WM_UNIT_DEC_AREA_ID" val="aac400c4020d41e68056f895309d6d9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6_2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6_2"/>
  <p:tag name="KSO_WM_CHIP_GROUPID" val="5f7087080ff15d9a40ebdc94"/>
  <p:tag name="KSO_WM_CHIP_XID" val="5f7087080ff15d9a40ebdc99"/>
  <p:tag name="KSO_WM_UNIT_DEC_AREA_ID" val="e47b0a10e9d84a06a9d4bc06035aa56c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6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6_1"/>
  <p:tag name="KSO_WM_CHIP_GROUPID" val="5f7087080ff15d9a40ebdc94"/>
  <p:tag name="KSO_WM_CHIP_XID" val="5f7087080ff15d9a40ebdc99"/>
  <p:tag name="KSO_WM_UNIT_DEC_AREA_ID" val="b8e0e915b3da42b082eff171df899d62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f*1_6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UNIT_SUBTYPE" val="a"/>
  <p:tag name="KSO_WM_UNIT_PRESET_TEXT" val="在此输入你想要阐述的观点。"/>
  <p:tag name="KSO_WM_UNIT_NOCLEAR" val="0"/>
  <p:tag name="KSO_WM_UNIT_VALUE" val="18"/>
  <p:tag name="KSO_WM_DIAGRAM_GROUP_CODE" val="l1-1"/>
  <p:tag name="KSO_WM_UNIT_TYPE" val="l_h_f"/>
  <p:tag name="KSO_WM_UNIT_INDEX" val="1_6_1"/>
  <p:tag name="KSO_WM_CHIP_GROUPID" val="5f7087080ff15d9a40ebdc94"/>
  <p:tag name="KSO_WM_CHIP_XID" val="5f7087080ff15d9a40ebdc99"/>
  <p:tag name="KSO_WM_UNIT_DEC_AREA_ID" val="b8e0e915b3da42b082eff171df899d62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25.xml><?xml version="1.0" encoding="utf-8"?>
<p:tagLst xmlns:p="http://schemas.openxmlformats.org/presentationml/2006/main">
  <p:tag name="KSO_WM_CHIP_INFOS" val="{&quot;layout_type&quot;:&quot;forleft1&quot;,&quot;slide_type&quot;:[&quot;contents&quot;],&quot;aspect_ratio&quot;:&quot;16:9&quot;}"/>
  <p:tag name="KSO_WM_CHIP_XID" val="5ebe041a0ac41c4a0a525586"/>
  <p:tag name="KSO_WM_CHIP_FILLPROP" val="[[{&quot;fill_id&quot;:&quot;d79d01ab9c5b48b2b2cbf77aa60cbef5&quot;,&quot;fill_align&quot;:&quot;lm&quot;,&quot;text_align&quot;:&quot;l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lm&quot;,&quot;text_align&quot;:&quot;lm&quot;,&quot;text_direction&quot;:&quot;horizontal&quot;,&quot;chip_types&quot;:[&quot;diagram&quot;]}],[{&quot;fill_id&quot;:&quot;d79d01ab9c5b48b2b2cbf77aa60cbef5&quot;,&quot;fill_align&quot;:&quot;cm&quot;,&quot;text_align&quot;:&quot;cm&quot;,&quot;text_direction&quot;:&quot;horizontal&quot;,&quot;chip_types&quot;:[&quot;catalogtitle&quot;]},{&quot;fill_id&quot;:&quot;a69f4e6202b0487186f701e832e75495&quot;,&quot;fill_align&quot;:&quot;cm&quot;,&quot;text_align&quot;:&quot;lm&quot;,&quot;text_direction&quot;:&quot;horizontal&quot;,&quot;chip_types&quot;:[&quot;diagram&quot;]}]]"/>
  <p:tag name="KSO_WM_SLIDE_ID" val="custom20204978_6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6"/>
  <p:tag name="KSO_WM_SLIDE_INDEX" val="6"/>
  <p:tag name="KSO_WM_SLIDE_SIZE" val="396*384"/>
  <p:tag name="KSO_WM_SLIDE_POSITION" val="122*36"/>
  <p:tag name="KSO_WM_TAG_VERSION" val="1.0"/>
  <p:tag name="KSO_WM_BEAUTIFY_FLAG" val="#wm#"/>
  <p:tag name="KSO_WM_TEMPLATE_CATEGORY" val="custom"/>
  <p:tag name="KSO_WM_TEMPLATE_INDEX" val="20204978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a6249e01a7e847d704acc"/>
  <p:tag name="KSO_WM_TEMPLATE_ASSEMBLE_GROUPID" val="5f8d43b4a61ec3b55284b1dd"/>
</p:tagLst>
</file>

<file path=ppt/tags/tag1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7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bb30adbd9c6441fa513b321c5520108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e6702a0ca67e4150a75d9254701513c2&quot;,&quot;X&quot;:{&quot;Pos&quot;:0},&quot;Y&quot;:{&quot;Pos&quot;:2}},&quot;whChangeMode&quot;:0}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FILL_FORE_SCHEMECOLOR_INDEX_BRIGHTNESS" val="0.6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35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3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140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4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49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c4e3a9562e1c4de5b014fc6ef851c259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a41660c291b45b2a95e46c9ea620e42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5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5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58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3d708e10f6245ddb69af29508d128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cbb5884c9243a59f1578bbe34a446b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6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63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6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68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7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72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7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7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180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8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86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8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19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91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9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19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19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/击/此/处/添/加/副/标/题/内/容"/>
  <p:tag name="KSO_WM_UNIT_DEFAULT_FONT" val="18;24;2"/>
  <p:tag name="KSO_WM_UNIT_BLOCK" val="0"/>
  <p:tag name="KSO_WM_UNIT_DEC_AREA_ID" val="5c0b7fc23dc44aceb36d784a5cf4917d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20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01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0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06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0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21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11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1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16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1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22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21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2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26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2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4978_1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e"/>
  <p:tag name="KSO_WM_UNIT_DEC_AREA_ID" val="1cefb447927243bd800e76011099c2a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8ad5f1f3c884a8cb9b6814630003370"/>
</p:tagLst>
</file>

<file path=ppt/tags/tag23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3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1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6;20;2"/>
  <p:tag name="KSO_WM_UNIT_BLOCK" val="0"/>
  <p:tag name="KSO_WM_UNIT_DEC_AREA_ID" val="fabb71dfde044b64a17b57c6c5398cef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3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240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4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4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谢谢聆听"/>
  <p:tag name="KSO_WM_UNIT_DEFAULT_FONT" val="56;72;4"/>
  <p:tag name="KSO_WM_UNIT_BLOCK" val="0"/>
  <p:tag name="KSO_WM_UNIT_DEC_AREA_ID" val="915deba3978248cba6fa266c987f9683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c3"/>
  <p:tag name="KSO_WM_TEMPLATE_ASSEMBLE_GROUPID" val="5f8d43b4a61ec3b55284b1dd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5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54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5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59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978_1*i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152533e1c3f74198b2d3a66c1503762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fabb71dfde044b64a17b57c6c5398cef&quot;,&quot;X&quot;:{&quot;Pos&quot;:1},&quot;Y&quot;:{&quot;Pos&quot;:1}},&quot;whChangeMode&quot;:0}"/>
  <p:tag name="KSO_WM_CHIP_GROUPID" val="5ebdf7a70ac41c4a0a525526"/>
  <p:tag name="KSO_WM_CHIP_XID" val="5ebdf7a70ac41c4a0a525527"/>
  <p:tag name="KSO_WM_CHIP_FILLAREA_FILL_RULE" val="{&quot;fill_align&quot;:&quot;cm&quot;,&quot;fill_mode&quot;:&quot;adaptive&quot;,&quot;sacle_strategy&quot;:&quot;smart&quot;}"/>
  <p:tag name="KSO_WM_ASSEMBLE_CHIP_INDEX" val="bdae42eb66254ba798b66631ebf2555f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2"/>
  <p:tag name="KSO_WM_TEMPLATE_ASSEMBLE_XID" val="5f9a6249e01a7e847d704ac3"/>
  <p:tag name="KSO_WM_TEMPLATE_ASSEMBLE_GROUPID" val="5f8d43b4a61ec3b55284b1dd"/>
</p:tagLst>
</file>

<file path=ppt/tags/tag260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6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64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65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  <p:tag name="KSO_WM_SLIDE_BACKGROUND_TYPE" val="general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7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74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7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78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  <p:tag name="KSO_WM_SLIDE_BACKGROUND_TYPE" val="general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8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83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8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89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9.xml><?xml version="1.0" encoding="utf-8"?>
<p:tagLst xmlns:p="http://schemas.openxmlformats.org/presentationml/2006/main">
  <p:tag name="KSO_WM_SLIDE_BACKGROUND_TYPE" val="general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92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29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94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297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298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bd"/>
  <p:tag name="KSO_WM_TEMPLATE_ASSEMBLE_GROUPID" val="5f8d43b4a61ec3b55284b1dd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301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303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306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10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312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31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31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17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3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SLIDE_BACKGROUND_TYPE" val="general"/>
</p:tagLst>
</file>

<file path=ppt/tags/tag320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321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BK_DARK_LIGHT" val="1"/>
  <p:tag name="KSO_WM_UNIT_SM_LIMIT_TYPE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159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8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2"/>
  <p:tag name="KSO_WM_UNIT_DECORATE_INFO" val="{&quot;DecorateInfoX&quot;:{&quot;IsLeft&quot;:true,&quot;IsRight&quot;:false,&quot;IsAbs&quot;:true},&quot;DecorateInfoY&quot;:{&quot;IsTop&quot;:true,&quot;IsBottom&quot;:false,&quot;IsAbs&quot;:true},&quot;DecorateInfoW&quot;:{&quot;IsAbs&quot;:true},&quot;DecorateInfoH&quot;:{&quot;IsAbs&quot;:true}}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VALUE" val="1026"/>
</p:tagLst>
</file>

<file path=ppt/tags/tag32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custom20204978_8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TYPE" val="a"/>
  <p:tag name="KSO_WM_UNIT_INDEX" val="1"/>
  <p:tag name="KSO_WM_UNIT_PRESET_TEXT" val="单击此处添加大标题"/>
  <p:tag name="KSO_WM_UNIT_VALUE" val="30"/>
  <p:tag name="KSO_WM_UNIT_DEFAULT_FONT" val="28;32;4"/>
  <p:tag name="KSO_WM_UNIT_BLOCK" val="0"/>
  <p:tag name="KSO_WM_UNIT_TEXT_FILL_FORE_SCHEMECOLOR_INDEX_BRIGHTNESS" val="0"/>
  <p:tag name="KSO_WM_UNIT_TEXT_FILL_FORE_SCHEMECOLOR_INDEX" val="14"/>
  <p:tag name="KSO_WM_UNIT_TEXT_FILL_TYPE" val="1"/>
</p:tagLst>
</file>

<file path=ppt/tags/tag325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26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UNIT_ISCONTENTSTITLE" val="0"/>
  <p:tag name="KSO_WM_UNIT_PRESET_TEXT" val="单击此处输入你的正文，文字是您思想的提炼，为了最终演示发布的良好效果，请尽量言简意赅的阐述观点；根据需要可酌情增减文字，以便观者可以准确理解您所传达的信息。&#10;您的正文已经简明扼要，字字珠玑，但信息却错综复杂，需要用更多的文字来表述；但请您尽可能提炼思想的精髓，否则容易造成观者的阅读压力，适得其反。&#10;正如我们都希望改变世界，希望给人带去光明，但更多时候只需播下一颗种子，自然有微光照拂，雨露滋养。恰如其分的表达观点，往往可以事半功倍。&#10;单击此处输入你的正文，文字是您思想的提炼……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8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VALUE" val="390"/>
  <p:tag name="KSO_WM_UNIT_DEFAULT_FONT" val="16;24;2"/>
  <p:tag name="KSO_WM_UNIT_BLOCK" val="0"/>
  <p:tag name="KSO_WM_UNIT_TEXT_FILL_FORE_SCHEMECOLOR_INDEX_BRIGHTNESS" val="0.25"/>
  <p:tag name="KSO_WM_UNIT_TEXT_FILL_FORE_SCHEMECOLOR_INDEX" val="13"/>
  <p:tag name="KSO_WM_UNIT_TEXT_FILL_TYPE" val="1"/>
</p:tagLst>
</file>

<file path=ppt/tags/tag328.xml><?xml version="1.0" encoding="utf-8"?>
<p:tagLst xmlns:p="http://schemas.openxmlformats.org/presentationml/2006/main">
  <p:tag name="KSO_WM_SLIDE_ID" val="custom2020497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960*468"/>
  <p:tag name="KSO_WM_SLIDE_POSITION" val="0*0"/>
  <p:tag name="KSO_WM_TAG_VERSION" val="1.0"/>
  <p:tag name="KSO_WM_BEAUTIFY_FLAG" val="#wm#"/>
  <p:tag name="KSO_WM_TEMPLATE_CATEGORY" val="custom"/>
  <p:tag name="KSO_WM_TEMPLATE_INDEX" val="20204978"/>
  <p:tag name="KSO_WM_SLIDE_LAYOUT" val="a_f_i"/>
  <p:tag name="KSO_WM_SLIDE_LAYOUT_CNT" val="1_1_1"/>
  <p:tag name="KSO_WM_SLIDE_LAYOUT_INFO" val="{&quot;direction&quot;:0,&quot;horizontalAlign&quot;:-1,&quot;verticalAlign&quot;:-1,&quot;type&quot;:0,&quot;diagramDirection&quot;:0,&quot;canSetOverLayout&quot;:0,&quot;isOverLayout&quot;:0,&quot;marginOverLayout&quot;:{&quot;left&quot;:-0.035,&quot;top&quot;:-0.035,&quot;right&quot;:-0.035,&quot;bottom&quot;:-0.035},&quot;normalSize&quot;:{&quot;size1&quot;:13.3},&quot;minSize&quot;:{&quot;size1&quot;:13.3},&quot;maxSize&quot;:{&quot;size1&quot;:13.3},&quot;edge&quot;:{&quot;left&quot;:true,&quot;top&quot;:true,&quot;right&quot;:true,&quot;bottom&quot;:true},&quot;subLayout&quot;:[{&quot;direction&quot;:0,&quot;horizontalAlign&quot;:-1,&quot;verticalAlign&quot;:-1,&quot;type&quot;:0,&quot;diagramDirection&quot;:0,&quot;canSetOverLayout&quot;:0,&quot;isOverLayout&quot;:0,&quot;margin&quot;:{&quot;left&quot;:1.69,&quot;top&quot;:0.425,&quot;right&quot;:1.692,&quot;bottom&quot;:0.425},&quot;marginOverLayout&quot;:{&quot;left&quot;:-0.035,&quot;top&quot;:-0.035,&quot;right&quot;:-0.035,&quot;bottom&quot;:-0.035},&quot;edge&quot;:{&quot;left&quot;:true,&quot;top&quot;:true,&quot;right&quot;:true,&quot;bottom&quot;:false},&quot;backgroundInfo&quot;:[{&quot;type&quot;:&quot;navigation&quot;,&quot;left&quot;:0.0,&quot;top&quot;:0.0,&quot;right&quot;:0.0,&quot;bottom&quot;:0.0,&quot;leftAbs&quot;:false,&quot;topAbs&quot;:false,&quot;rightAbs&quot;:false,&quot;bottomAbs&quot;:false}]},{&quot;direction&quot;:0,&quot;horizontalAlign&quot;:-1,&quot;verticalAlign&quot;:-1,&quot;type&quot;:0,&quot;diagramDirection&quot;:0,&quot;canSetOverLayout&quot;:0,&quot;isOverLayout&quot;:0,&quot;margin&quot;:{&quot;left&quot;:2.12,&quot;top&quot;:1.69,&quot;right&quot;:2.12,&quot;bottom&quot;:2.96},&quot;marginOverLayout&quot;:{&quot;left&quot;:-0.035,&quot;top&quot;:-0.035,&quot;right&quot;:-0.035,&quot;bottom&quot;:-0.035},&quot;edge&quot;:{&quot;left&quot;:true,&quot;top&quot;:false,&quot;right&quot;:true,&quot;bottom&quot;:true}}]}"/>
  <p:tag name="KSO_WM_SLIDE_BACKGROUND" val="[&quot;navigation&quot;]"/>
  <p:tag name="KSO_WM_SLIDE_RATIO" val="1.777778"/>
  <p:tag name="KSO_WM_SLIDE_CAN_ADD_NAVIGATION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7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8f3bf94569804e25b0130c4ff89e76d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60cb43b83004ce6b309ed56951ae1f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978_7*b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070152149ff948e5913688b87dbfe90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35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NOCLEAR" val="0"/>
  <p:tag name="KSO_WM_UNIT_VALUE" val="4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04978_7*e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01"/>
  <p:tag name="KSO_WM_UNIT_DEFAULT_FONT" val="72;96;4"/>
  <p:tag name="KSO_WM_UNIT_BLOCK" val="0"/>
  <p:tag name="KSO_WM_UNIT_SM_LIMIT_TYPE" val="0"/>
  <p:tag name="KSO_WM_UNIT_DEC_AREA_ID" val="e6702a0ca67e4150a75d9254701513c2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</p:tagLst>
</file>

<file path=ppt/tags/tag332.xml><?xml version="1.0" encoding="utf-8"?>
<p:tagLst xmlns:p="http://schemas.openxmlformats.org/presentationml/2006/main">
  <p:tag name="KSO_WM_BEAUTIFY_FLAG" val="#wm#"/>
  <p:tag name="KSO_WM_TEMPLATE_CATEGORY" val="custom"/>
  <p:tag name="KSO_WM_TEMPLATE_INDEX" val="20204978"/>
  <p:tag name="KSO_WM_CHIP_INFOS" val="{&quot;layout_type&quot;:&quot;forleft2&quot;,&quot;slide_type&quot;:[&quot;sectionTitle&quot;],&quot;aspect_ratio&quot;:&quot;16:9&quot;}"/>
  <p:tag name="KSO_WM_CHIP_XID" val="5ebe041a0ac41c4a0a525596"/>
  <p:tag name="KSO_WM_CHIP_FILLPROP" val="[[{&quot;fill_id&quot;:&quot;70fdc35eccfb46679a89a537f7cb4280&quot;,&quot;fill_align&quot;:&quot;cm&quot;,&quot;text_align&quot;:&quot;lm&quot;,&quot;text_direction&quot;:&quot;horizontal&quot;,&quot;chip_types&quot;:[&quot;text&quot;,&quot;header&quot;]}]]"/>
  <p:tag name="KSO_WM_SLIDE_ID" val="custom20204978_7"/>
  <p:tag name="KSO_WM_TEMPLATE_SUBCATEGORY" val="21"/>
  <p:tag name="KSO_WM_TEMPLATE_MASTER_TYPE" val="1"/>
  <p:tag name="KSO_WM_TEMPLATE_COLOR_TYPE" val="1"/>
  <p:tag name="KSO_WM_SLIDE_TYPE" val="sectionTitle"/>
  <p:tag name="KSO_WM_SLIDE_SUBTYPE" val="pureTxt"/>
  <p:tag name="KSO_WM_SLIDE_ITEM_CNT" val="0"/>
  <p:tag name="KSO_WM_SLIDE_INDEX" val="7"/>
  <p:tag name="KSO_WM_SLIDE_SIZE" val="540*400"/>
  <p:tag name="KSO_WM_SLIDE_POSITION" val="40*69"/>
  <p:tag name="KSO_WM_TAG_VERSION" val="1.0"/>
  <p:tag name="KSO_WM_SLIDE_LAYOUT" val="a_b_e"/>
  <p:tag name="KSO_WM_SLIDE_LAYOUT_CNT" val="1_1_1"/>
  <p:tag name="KSO_WM_CHIP_GROUPID" val="5ebf6661ddc3daf3fef3f760"/>
  <p:tag name="KSO_WM_SLIDE_LAYOUT_INFO" val="{&quot;id&quot;:&quot;2020-10-29T14:33:54&quot;,&quot;maxSize&quot;:{&quot;size1&quot;:65.901603642216443},&quot;minSize&quot;:{&quot;size1&quot;:57.501603642216438},&quot;normalSize&quot;:{&quot;size1&quot;:61.70160364221644},&quot;subLayout&quot;:[{&quot;id&quot;:&quot;2020-10-29T14:33:54&quot;,&quot;maxSize&quot;:{&quot;size1&quot;:89.778853437914862},&quot;minSize&quot;:{&quot;size1&quot;:77.678853437914853},&quot;normalSize&quot;:{&quot;size1&quot;:84.078853437914859},&quot;subLayout&quot;:[{&quot;id&quot;:&quot;2020-10-29T14:33:54&quot;,&quot;margin&quot;:{&quot;bottom&quot;:1.3915197849273682,&quot;left&quot;:2.2577943801879883,&quot;right&quot;:12.558871269226074,&quot;top&quot;:2.573974609375},&quot;type&quot;:0},{&quot;id&quot;:&quot;2020-10-29T14:33:54&quot;,&quot;margin&quot;:{&quot;bottom&quot;:0.09673541784286499,&quot;left&quot;:2.2577943801879883,&quot;right&quot;:12.558871269226074,&quot;top&quot;:0.15541090071201324},&quot;type&quot;:0}],&quot;type&quot;:0},{&quot;id&quot;:&quot;2020-10-29T14:33:54&quot;,&quot;margin&quot;:{&quot;bottom&quot;:2.5739796161651611,&quot;left&quot;:2.2577943801879883,&quot;right&quot;:12.558871269226074,&quot;top&quot;:0.083181090652942657},&quot;type&quot;:0}],&quot;type&quot;:0}"/>
  <p:tag name="KSO_WM_SLIDE_BK_DARK_LIGHT" val="2"/>
  <p:tag name="KSO_WM_SLIDE_BACKGROUND_TYPE" val="general"/>
  <p:tag name="KSO_WM_SLIDE_SUPPORT_FEATURE_TYPE" val="0"/>
  <p:tag name="KSO_WM_TEMPLATE_ASSEMBLE_XID" val="5f9a6249e01a7e847d704aad"/>
  <p:tag name="KSO_WM_TEMPLATE_ASSEMBLE_GROUPID" val="5f8d43b4a61ec3b55284b1dd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0845fc156e0438b869d91b7a556396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d7c5047119a44c8b83f4c94889ba517"/>
  <p:tag name="KSO_WM_SLIDE_BACKGROUND_TYPE" val="frame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52e3cd67e5af4f1ab3c5c1f07c75fa8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6bd157bd30449ba986825cd4f9bfdde"/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18b87cc0a284b6693982c9c13b2477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3f47ddf5c15450e8ddeb4ad5551b85a"/>
</p:tagLst>
</file>

<file path=ppt/tags/tag40.xml><?xml version="1.0" encoding="utf-8"?>
<p:tagLst xmlns:p="http://schemas.openxmlformats.org/presentationml/2006/main">
  <p:tag name="KSO_WM_SLIDE_BACKGROUND_TYPE" val="fram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3eb25b3a2ee42c487df81bbf1825e4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ee6c578d3e04048ba4ed16eeee45c57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b6625ec3b1144e50b83d02cca4fcfff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3f5ff838c204e59956796b169daf90c"/>
  <p:tag name="KSO_WM_SLIDE_BACKGROUND_TYPE" val="leftRight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6d51c579e2174e24a0b1f455c92dccf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3a81ea158a04f5e80182512a383b375"/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SLIDE_BACKGROUND_TYPE" val="leftRight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7568427cc7444131888820261c4b1a3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51f0f4cde843a0aaf5d2c6fed052d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aa59546df151435f8a6e4b6e31afbb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3e3ab3562644fca28ff8305d2c6e03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4c276cdd7ca41b09cafc234b735432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634de46e4ab48a5839f4e8d6fe8e6f0"/>
  <p:tag name="KSO_WM_SLIDE_BACKGROUND_TYPE" val="topBottom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12e225d85c21439283273c81622245e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e9786bc34c40d98ef4811e25a154df"/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SLIDE_BACKGROUND_TYPE" val="topBottom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63c9f3ef49e348eeba38bcde76e1ee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a9caba9ea0a4c229792b0fd90e1156d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978_2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df"/>
  <p:tag name="KSO_WM_UNIT_DEC_AREA_ID" val="178c85d76ee748159390216e41883808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eb344126929444449bbcb26aa80af224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6e2a1bac00ac4bb19e5f2b8059ae2ef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2a2add8483a41c39e409de69fc76b2b"/>
  <p:tag name="KSO_WM_SLIDE_BACKGROUND_TYPE" val="bottomTop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3ac196bae5074ece9195332ce1e9434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220260b0ffa45dba60c55ec65cc25b1"/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SLIDE_BACKGROUND_TYPE" val="bottomTop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5e9ffa96c8c645c6b9e722b183320b4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7466f9f8ff041aaa82be9644a3048a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8f927961411f4615a8336383afbfb5a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54719b900094b33a4e68aee1b38d806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a6c2db9a75aa400d939d025446c6de1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c8b34b04a745f7b07685390e0a43e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ccfb59a66575419c9c6be8e3f8ef47b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bbaebac8d547a8823044e31e30c3f3"/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SLIDE_BACKGROUND_TYPE" val="navigation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978_5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2"/>
  <p:tag name="KSO_WM_UNIT_DEC_AREA_ID" val="9dd9b9db520a415aadd36a3424cba11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213a7c867c149b28782ebdb4044be71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d7b004a3e00b47bfb5d4312bae1eaa8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9e228c6a7e4ef9b18633592e8720db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3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0"/>
  <p:tag name="KSO_WM_UNIT_DEC_AREA_ID" val="d7e91877047842169b43c64ce3acae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c10be8a1c224c329cbd80a8f200bc01"/>
  <p:tag name="KSO_WM_SLIDE_BACKGROUND_TYPE" val="belt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978_4*i*1"/>
  <p:tag name="KSO_WM_TEMPLATE_CATEGORY" val="chip"/>
  <p:tag name="KSO_WM_TEMPLATE_INDEX" val="20204978"/>
  <p:tag name="KSO_WM_UNIT_LAYERLEVEL" val="1"/>
  <p:tag name="KSO_WM_TAG_VERSION" val="1.0"/>
  <p:tag name="KSO_WM_BEAUTIFY_FLAG" val="#wm#"/>
  <p:tag name="KSO_WM_CHIP_GROUPID" val="5f8d43b4a61ec3b55284b1dd"/>
  <p:tag name="KSO_WM_CHIP_XID" val="5f8d43b4a61ec3b55284b1e1"/>
  <p:tag name="KSO_WM_UNIT_DEC_AREA_ID" val="faf26e5ad35f4c38beb99b5684014f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f9686ae2e2d4ea3841eff3474a11d89"/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SLIDE_BACKGROUND_TYPE" val="belt"/>
</p:tagLst>
</file>

<file path=ppt/tags/tag87.xml><?xml version="1.0" encoding="utf-8"?>
<p:tagLst xmlns:p="http://schemas.openxmlformats.org/presentationml/2006/main">
  <p:tag name="KSO_WM_TEMPLATE_CATEGORY" val="custom"/>
  <p:tag name="KSO_WM_TEMPLATE_INDEX" val="20204978"/>
</p:tagLst>
</file>

<file path=ppt/tags/tag88.xml><?xml version="1.0" encoding="utf-8"?>
<p:tagLst xmlns:p="http://schemas.openxmlformats.org/presentationml/2006/main">
  <p:tag name="KSO_WM_TEMPLATE_CATEGORY" val="custom"/>
  <p:tag name="KSO_WM_TEMPLATE_INDEX" val="20204978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978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14c3bc671b5f4f7f80e642f39d4686af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60d31d9b33904352a9887c5e21d7af7e"/>
  <p:tag name="KSO_WM_UNIT_TEXT_FILL_FORE_SCHEMECOLOR_INDEX_BRIGHTNESS" val="0.15"/>
  <p:tag name="KSO_WM_UNIT_TEXT_FILL_FORE_SCHEMECOLOR_INDEX" val="13"/>
  <p:tag name="KSO_WM_UNIT_TEXT_FILL_TYPE" val="1"/>
  <p:tag name="KSO_WM_TEMPLATE_ASSEMBLE_XID" val="5f9a6249e01a7e847d704aad"/>
  <p:tag name="KSO_WM_TEMPLATE_ASSEMBLE_GROUPID" val="5f8d43b4a61ec3b55284b1dd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978_1*i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BLOCK" val="0"/>
  <p:tag name="KSO_WM_UNIT_SM_LIMIT_TYPE" val="3"/>
  <p:tag name="KSO_WM_UNIT_DEC_AREA_ID" val="361cd44b09084748839f946be5a6ca79"/>
  <p:tag name="KSO_WM_UNIT_DECORATE_INFO" val="{&quot;DecorateInfoH&quot;:{&quot;IsAbs&quot;:true},&quot;DecorateInfoW&quot;:{&quot;IsAbs&quot;:false},&quot;DecorateInfoX&quot;:{&quot;IsAbs&quot;:true,&quot;Pos&quot;:1},&quot;DecorateInfoY&quot;:{&quot;IsAbs&quot;:true,&quot;Pos&quot;:0},&quot;ReferentInfo&quot;:{&quot;Id&quot;:&quot;3e12793df5d848158b39f152b4b572cc&quot;,&quot;X&quot;:{&quot;Pos&quot;:1},&quot;Y&quot;:{&quot;Pos&quot;:2}},&quot;whChangeMode&quot;:0}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7de92e5f53ba4c6cb14842f798c4be35"/>
  <p:tag name="KSO_WM_UNIT_LINE_FORE_SCHEMECOLOR_INDEX_BRIGHTNESS" val="0.25"/>
  <p:tag name="KSO_WM_UNIT_LINE_FORE_SCHEMECOLOR_INDEX" val="13"/>
  <p:tag name="KSO_WM_UNIT_LINE_FILL_TYPE" val="2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1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单击编辑标题"/>
  <p:tag name="KSO_WM_UNIT_DEFAULT_FONT" val="56;72;4"/>
  <p:tag name="KSO_WM_UNIT_BLOCK" val="0"/>
  <p:tag name="KSO_WM_UNIT_DEC_AREA_ID" val="3e12793df5d848158b39f152b4b572c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15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4978_1*f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汇报人姓名"/>
  <p:tag name="KSO_WM_UNIT_DEFAULT_FONT" val="18;24;2"/>
  <p:tag name="KSO_WM_UNIT_BLOCK" val="0"/>
  <p:tag name="KSO_WM_UNIT_SM_LIMIT_TYPE" val="0"/>
  <p:tag name="KSO_WM_UNIT_DEC_AREA_ID" val="eb488386cc4d4e588305696d8ce4380c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04978_1*f*2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PRESET_TEXT" val="2020/01/01"/>
  <p:tag name="KSO_WM_UNIT_DEFAULT_FONT" val="18;24;2"/>
  <p:tag name="KSO_WM_UNIT_BLOCK" val="0"/>
  <p:tag name="KSO_WM_UNIT_SM_LIMIT_TYPE" val="0"/>
  <p:tag name="KSO_WM_UNIT_DEC_AREA_ID" val="fbd56f45dbca48b7942ae91fc5b5c706"/>
  <p:tag name="KSO_WM_CHIP_GROUPID" val="5ebf447c0ac41c4a0a5257dd"/>
  <p:tag name="KSO_WM_CHIP_XID" val="5ebf447c0ac41c4a0a5257de"/>
  <p:tag name="KSO_WM_CHIP_FILLAREA_FILL_RULE" val="{&quot;fill_align&quot;:&quot;cm&quot;,&quot;fill_mode&quot;:&quot;adaptive&quot;,&quot;sacle_strategy&quot;:&quot;smart&quot;}"/>
  <p:tag name="KSO_WM_ASSEMBLE_CHIP_INDEX" val="7de92e5f53ba4c6cb14842f798c4be35"/>
  <p:tag name="KSO_WM_UNIT_TEXT_FILL_FORE_SCHEMECOLOR_INDEX_BRIGHTNESS" val="0.35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CHIP_INFOS" val="{&quot;layout_type&quot;:&quot;forleft&quot;,&quot;slide_type&quot;:[&quot;title&quot;],&quot;aspect_ratio&quot;:&quot;16:9&quot;}"/>
  <p:tag name="KSO_WM_CHIP_XID" val="5ebe041a0ac41c4a0a52557b"/>
  <p:tag name="KSO_WM_CHIP_FILLPROP" val="[[{&quot;fill_id&quot;:&quot;d4089bcb58db42069348158c66880bc0&quot;,&quot;fill_align&quot;:&quot;cm&quot;,&quot;text_align&quot;:&quot;lm&quot;,&quot;text_direction&quot;:&quot;horizontal&quot;,&quot;chip_types&quot;:[&quot;text&quot;,&quot;header&quot;]}]]"/>
  <p:tag name="KSO_WM_SLIDE_ID" val="custom2020497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380*460"/>
  <p:tag name="KSO_WM_SLIDE_POSITION" val="60*39"/>
  <p:tag name="KSO_WM_TAG_VERSION" val="1.0"/>
  <p:tag name="KSO_WM_BEAUTIFY_FLAG" val="#wm#"/>
  <p:tag name="KSO_WM_TEMPLATE_CATEGORY" val="custom"/>
  <p:tag name="KSO_WM_TEMPLATE_INDEX" val="20204978"/>
  <p:tag name="KSO_WM_SLIDE_LAYOUT" val="a_b_f"/>
  <p:tag name="KSO_WM_SLIDE_LAYOUT_CNT" val="1_1_2"/>
  <p:tag name="KSO_WM_CHIP_GROUPID" val="5ebf6661ddc3daf3fef3f760"/>
  <p:tag name="KSO_WM_SLIDE_LAYOUT_INFO" val="{&quot;id&quot;:&quot;2020-10-29T14:33:59&quot;,&quot;maxSize&quot;:{&quot;size1&quot;:45.946661942093456},&quot;minSize&quot;:{&quot;size1&quot;:41.546661942093458},&quot;normalSize&quot;:{&quot;size1&quot;:41.546661942093458},&quot;subLayout&quot;:[{&quot;id&quot;:&quot;2020-10-29T14:33:59&quot;,&quot;margin&quot;:{&quot;bottom&quot;:0.18962478637695312,&quot;left&quot;:3.3866944313049316,&quot;right&quot;:17.074310302734375,&quot;top&quot;:6.6739120483398438},&quot;type&quot;:0},{&quot;id&quot;:&quot;2020-10-29T14:33:59&quot;,&quot;maxSize&quot;:{&quot;size1&quot;:31.535414060575039},&quot;minSize&quot;:{&quot;size1&quot;:19.335414060575037},&quot;normalSize&quot;:{&quot;size1&quot;:28.235414060575042},&quot;subLayout&quot;:[{&quot;id&quot;:&quot;2020-10-29T14:33:59&quot;,&quot;margin&quot;:{&quot;bottom&quot;:0.28750377893447876,&quot;left&quot;:3.3866944313049316,&quot;right&quot;:17.074310302734375,&quot;top&quot;:0.12081979215145111},&quot;type&quot;:0},{&quot;id&quot;:&quot;2020-10-29T14:33:59&quot;,&quot;margin&quot;:{&quot;bottom&quot;:6.6739344596862793,&quot;left&quot;:3.3866944313049316,&quot;right&quot;:17.074310302734375,&quot;top&quot;:0.35807943344116211},&quot;type&quot;:0}]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9a6249e01a7e847d704abd"/>
  <p:tag name="KSO_WM_TEMPLATE_ASSEMBLE_GROUPID" val="5f8d43b4a61ec3b55284b1dd"/>
  <p:tag name="KSO_WM_TEMPLATE_THUMBS_INDEX" val="1、2、3、4、7、4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i*1_1"/>
  <p:tag name="KSO_WM_TEMPLATE_CATEGORY" val="custom"/>
  <p:tag name="KSO_WM_TEMPLATE_INDEX" val="2020497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9"/>
  <p:tag name="KSO_WM_UNIT_DEC_AREA_ID" val="1e80cab698234066ba88a987de7cc53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96.xml><?xml version="1.0" encoding="utf-8"?>
<p:tagLst xmlns:p="http://schemas.openxmlformats.org/presentationml/2006/main">
  <p:tag name="KSO_WM_UNIT_COLOR_SCHEME_SHAPE_ID" val="20"/>
  <p:tag name="KSO_WM_UNIT_COLOR_SCHEME_PARENT_PAGE" val="0_4"/>
  <p:tag name="KSO_WM_UNIT_ISCONTENTSTITLE" val="1"/>
  <p:tag name="KSO_WM_UNIT_PRESET_TEXT" val="目录/CONTENTS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978_6*a*1"/>
  <p:tag name="KSO_WM_TEMPLATE_CATEGORY" val="custom"/>
  <p:tag name="KSO_WM_TEMPLATE_INDEX" val="20204978"/>
  <p:tag name="KSO_WM_UNIT_LAYERLEVEL" val="1"/>
  <p:tag name="KSO_WM_TAG_VERSION" val="1.0"/>
  <p:tag name="KSO_WM_BEAUTIFY_FLAG" val="#wm#"/>
  <p:tag name="KSO_WM_UNIT_ISNUMDGMTITLE" val="0"/>
  <p:tag name="KSO_WM_CHIP_GROUPID" val="5ec7aebb8193540dcf6eab75"/>
  <p:tag name="KSO_WM_CHIP_XID" val="5ec7aebb8193540dcf6eab76"/>
  <p:tag name="KSO_WM_UNIT_DEC_AREA_ID" val="ceffee202404475588c1b2a727df72de"/>
  <p:tag name="KSO_WM_UNIT_DECORATE_INFO" val=""/>
  <p:tag name="KSO_WM_UNIT_SM_LIMIT_TYPE" val=""/>
  <p:tag name="KSO_WM_CHIP_FILLAREA_FILL_RULE" val="{&quot;fill_align&quot;:&quot;cm&quot;,&quot;fill_mode&quot;:&quot;adaptive&quot;,&quot;sacle_strategy&quot;:&quot;smart&quot;}"/>
  <p:tag name="KSO_WM_ASSEMBLE_CHIP_INDEX" val="75492de72d4d48749bc8ae2ebb2e5081"/>
  <p:tag name="KSO_WM_UNIT_TEXT_FILL_FORE_SCHEMECOLOR_INDEX_BRIGHTNESS" val="0"/>
  <p:tag name="KSO_WM_UNIT_TEXT_FILL_FORE_SCHEMECOLOR_INDEX" val="5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i*1_1"/>
  <p:tag name="KSO_WM_TEMPLATE_CATEGORY" val="custom"/>
  <p:tag name="KSO_WM_TEMPLATE_INDEX" val="20204978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9"/>
  <p:tag name="KSO_WM_UNIT_DEC_AREA_ID" val="1e80cab698234066ba88a987de7cc53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1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9"/>
  <p:tag name="KSO_WM_UNIT_DEC_AREA_ID" val="3b5ea827ab6045938a8abbed890b73b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978_6*l_h_i*1_2_1"/>
  <p:tag name="KSO_WM_TEMPLATE_CATEGORY" val="custom"/>
  <p:tag name="KSO_WM_TEMPLATE_INDEX" val="20204978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9"/>
  <p:tag name="KSO_WM_UNIT_DEC_AREA_ID" val="67f7847ea9ce4846a7689540fa30c045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69fff1b6382c4bd0b1956e82bab02f6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D2DDEF"/>
      </a:dk2>
      <a:lt2>
        <a:srgbClr val="E8EEF7"/>
      </a:lt2>
      <a:accent1>
        <a:srgbClr val="4473C1"/>
      </a:accent1>
      <a:accent2>
        <a:srgbClr val="1F7FA0"/>
      </a:accent2>
      <a:accent3>
        <a:srgbClr val="288064"/>
      </a:accent3>
      <a:accent4>
        <a:srgbClr val="537639"/>
      </a:accent4>
      <a:accent5>
        <a:srgbClr val="90632E"/>
      </a:accent5>
      <a:accent6>
        <a:srgbClr val="BF5242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3962</Words>
  <Application>WPS 演示</Application>
  <PresentationFormat>宽屏</PresentationFormat>
  <Paragraphs>395</Paragraphs>
  <Slides>45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汉仪旗黑-85S</vt:lpstr>
      <vt:lpstr>黑体</vt:lpstr>
      <vt:lpstr>Segoe UI</vt:lpstr>
      <vt:lpstr>Arial Unicode MS</vt:lpstr>
      <vt:lpstr>Calibri</vt:lpstr>
      <vt:lpstr>1_Office 主题​​</vt:lpstr>
      <vt:lpstr>软件系统开发流程</vt:lpstr>
      <vt:lpstr>PowerPoint 演示文稿</vt:lpstr>
      <vt:lpstr>软件开发流程概述</vt:lpstr>
      <vt:lpstr>PowerPoint 演示文稿</vt:lpstr>
      <vt:lpstr>PowerPoint 演示文稿</vt:lpstr>
      <vt:lpstr>需求分析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概要设计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编写测试用例</vt:lpstr>
      <vt:lpstr>PowerPoint 演示文稿</vt:lpstr>
      <vt:lpstr>PowerPoint 演示文稿</vt:lpstr>
      <vt:lpstr>详细设计</vt:lpstr>
      <vt:lpstr>PowerPoint 演示文稿</vt:lpstr>
      <vt:lpstr>PowerPoint 演示文稿</vt:lpstr>
      <vt:lpstr>PowerPoint 演示文稿</vt:lpstr>
      <vt:lpstr>编码实现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集成测试</vt:lpstr>
      <vt:lpstr>PowerPoint 演示文稿</vt:lpstr>
      <vt:lpstr>PowerPoint 演示文稿</vt:lpstr>
      <vt:lpstr>部署和维护</vt:lpstr>
      <vt:lpstr>PowerPoint 演示文稿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安_ACE</cp:lastModifiedBy>
  <cp:revision>251</cp:revision>
  <dcterms:created xsi:type="dcterms:W3CDTF">2019-06-19T02:08:00Z</dcterms:created>
  <dcterms:modified xsi:type="dcterms:W3CDTF">2020-12-13T12:52:08Z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2052-11.1.0.10000</vt:lpwstr>
  </property>
</Properties>
</file>