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989" r:id="rId2"/>
    <p:sldId id="1034" r:id="rId3"/>
    <p:sldId id="1035" r:id="rId4"/>
    <p:sldId id="1036" r:id="rId5"/>
    <p:sldId id="1037" r:id="rId6"/>
    <p:sldId id="1038" r:id="rId7"/>
    <p:sldId id="1039" r:id="rId8"/>
    <p:sldId id="1041" r:id="rId9"/>
    <p:sldId id="1040" r:id="rId10"/>
    <p:sldId id="1044" r:id="rId11"/>
    <p:sldId id="1045" r:id="rId12"/>
    <p:sldId id="1046" r:id="rId13"/>
    <p:sldId id="1047" r:id="rId14"/>
    <p:sldId id="1048" r:id="rId15"/>
    <p:sldId id="1049" r:id="rId16"/>
    <p:sldId id="1050" r:id="rId17"/>
    <p:sldId id="1051" r:id="rId18"/>
    <p:sldId id="1052" r:id="rId19"/>
    <p:sldId id="1053" r:id="rId20"/>
    <p:sldId id="1058" r:id="rId21"/>
    <p:sldId id="1057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99"/>
    <a:srgbClr val="006600"/>
    <a:srgbClr val="FF6600"/>
    <a:srgbClr val="CC0099"/>
    <a:srgbClr val="FF99FF"/>
    <a:srgbClr val="CCCC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1" autoAdjust="0"/>
  </p:normalViewPr>
  <p:slideViewPr>
    <p:cSldViewPr>
      <p:cViewPr varScale="1">
        <p:scale>
          <a:sx n="66" d="100"/>
          <a:sy n="66" d="100"/>
        </p:scale>
        <p:origin x="1208" y="32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9A87112-244F-44A4-B3BC-B5AF332D2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872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7A2C49F-60F7-45F7-8747-0AFE167C89C8}" type="datetimeFigureOut">
              <a:rPr lang="zh-CN" altLang="en-US"/>
              <a:pPr>
                <a:defRPr/>
              </a:pPr>
              <a:t>2016/10/12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2C5D65C-40C5-47AB-B8CD-D40B0B348E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43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5BED8B-422F-4F0F-93D2-0DAED68B61B2}" type="slidenum">
              <a:rPr lang="zh-CN" altLang="en-US" sz="120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511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780 w 21600"/>
                <a:gd name="T1" fmla="*/ 0 h 21231"/>
                <a:gd name="T2" fmla="*/ 4237 w 21600"/>
                <a:gd name="T3" fmla="*/ 3342 h 21231"/>
                <a:gd name="T4" fmla="*/ 0 w 21600"/>
                <a:gd name="T5" fmla="*/ 3342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13415-82DD-4651-8EE9-9E721B3BFA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62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82757-B1C4-404B-98F3-7BC35A3B8E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58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45F65-17A3-4082-B887-66226AB20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2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6B105-C952-4D2A-907B-70E74B359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8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572B1-D2CD-453B-9AFF-8061289D8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3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A5283-2A61-4968-BDFC-94D62B461D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7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40637-C15A-452B-B289-341F71A820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03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666A5-75A8-44B2-AFB3-0A89FF263D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31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B260E-8FE2-4476-B042-8B0009155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9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ED78-0D6D-4216-A9A2-2384A0E60F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7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500CC-1589-4E78-9A20-2255977D3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73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298 w 21600"/>
                <a:gd name="T3" fmla="*/ 4312 h 21600"/>
                <a:gd name="T4" fmla="*/ 0 w 21600"/>
                <a:gd name="T5" fmla="*/ 431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63F4BCC-F808-4684-AEE6-60D865913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download.bbs.ednchina.com/images/attachments/201311/original/4950438314_TIME_1385974933528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hyperlink" Target="http://download.bbs.ednchina.com/images/attachments/201311/original/4950438314_TIME_1385975028323.jp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68538" y="1700213"/>
            <a:ext cx="4537075" cy="4759325"/>
          </a:xfrm>
          <a:prstGeom prst="rect">
            <a:avLst/>
          </a:prstGeom>
          <a:solidFill>
            <a:srgbClr val="000099"/>
          </a:solidFill>
          <a:ln w="38100" algn="ctr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800" b="1">
                <a:ea typeface="楷体_GB2312"/>
                <a:cs typeface="楷体_GB2312"/>
              </a:rPr>
              <a:t>VHDL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的实体</a:t>
            </a:r>
            <a:endParaRPr lang="zh-CN" altLang="en-US" sz="2400" b="1">
              <a:solidFill>
                <a:srgbClr val="0066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800" b="1">
                <a:ea typeface="楷体_GB2312"/>
                <a:cs typeface="楷体_GB2312"/>
              </a:rPr>
              <a:t>VHDL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的结构体</a:t>
            </a:r>
          </a:p>
          <a:p>
            <a:pPr eaLnBrk="1" hangingPunct="1"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数据对象</a:t>
            </a:r>
          </a:p>
          <a:p>
            <a:pPr lvl="2" eaLnBrk="1" hangingPunct="1">
              <a:spcBef>
                <a:spcPct val="3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  常量</a:t>
            </a:r>
          </a:p>
          <a:p>
            <a:pPr lvl="2" eaLnBrk="1" hangingPunct="1">
              <a:spcBef>
                <a:spcPct val="3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  变量</a:t>
            </a:r>
          </a:p>
          <a:p>
            <a:pPr lvl="2" eaLnBrk="1" hangingPunct="1">
              <a:spcBef>
                <a:spcPct val="3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  信号</a:t>
            </a:r>
          </a:p>
          <a:p>
            <a:pPr eaLnBrk="1" hangingPunct="1"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数据类型</a:t>
            </a:r>
          </a:p>
          <a:p>
            <a:pPr eaLnBrk="1" hangingPunct="1"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</a:t>
            </a:r>
            <a:r>
              <a:rPr lang="en-US" altLang="zh-CN" sz="2800" b="1">
                <a:ea typeface="楷体_GB2312"/>
                <a:cs typeface="楷体_GB2312"/>
              </a:rPr>
              <a:t>VHDL</a:t>
            </a: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操作符</a:t>
            </a:r>
          </a:p>
          <a:p>
            <a:pPr eaLnBrk="1" hangingPunct="1"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楷体_GB2312"/>
                <a:ea typeface="楷体_GB2312"/>
                <a:cs typeface="楷体_GB2312"/>
              </a:rPr>
              <a:t>  结构体的描述方式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619250" y="3068638"/>
          <a:ext cx="5762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5762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68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03350" y="476250"/>
            <a:ext cx="66960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（一）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的基本知识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矩形 3"/>
          <p:cNvSpPr>
            <a:spLocks noChangeArrowheads="1"/>
          </p:cNvSpPr>
          <p:nvPr/>
        </p:nvSpPr>
        <p:spPr bwMode="auto">
          <a:xfrm>
            <a:off x="1042988" y="333375"/>
            <a:ext cx="741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Data Object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40707" name="Text Box 3"/>
          <p:cNvSpPr txBox="1">
            <a:spLocks noChangeArrowheads="1"/>
          </p:cNvSpPr>
          <p:nvPr/>
        </p:nvSpPr>
        <p:spPr bwMode="auto">
          <a:xfrm>
            <a:off x="827088" y="1484313"/>
            <a:ext cx="43211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constant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）定义</a:t>
            </a:r>
          </a:p>
        </p:txBody>
      </p:sp>
      <p:sp>
        <p:nvSpPr>
          <p:cNvPr id="840708" name="Text Box 4"/>
          <p:cNvSpPr txBox="1">
            <a:spLocks noChangeArrowheads="1"/>
          </p:cNvSpPr>
          <p:nvPr/>
        </p:nvSpPr>
        <p:spPr bwMode="auto">
          <a:xfrm>
            <a:off x="1763713" y="2205038"/>
            <a:ext cx="5976937" cy="485775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constant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常量名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数据类型 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:=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表达式；</a:t>
            </a:r>
          </a:p>
        </p:txBody>
      </p:sp>
      <p:sp>
        <p:nvSpPr>
          <p:cNvPr id="840709" name="Text Box 5"/>
          <p:cNvSpPr txBox="1">
            <a:spLocks noChangeArrowheads="1"/>
          </p:cNvSpPr>
          <p:nvPr/>
        </p:nvSpPr>
        <p:spPr bwMode="auto">
          <a:xfrm>
            <a:off x="827088" y="3284538"/>
            <a:ext cx="43211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2.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variable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）定义</a:t>
            </a:r>
          </a:p>
        </p:txBody>
      </p:sp>
      <p:sp>
        <p:nvSpPr>
          <p:cNvPr id="840710" name="Text Box 6"/>
          <p:cNvSpPr txBox="1">
            <a:spLocks noChangeArrowheads="1"/>
          </p:cNvSpPr>
          <p:nvPr/>
        </p:nvSpPr>
        <p:spPr bwMode="auto">
          <a:xfrm>
            <a:off x="1763713" y="4005263"/>
            <a:ext cx="5976937" cy="485775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variable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变量名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数据类型 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:=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初始值；</a:t>
            </a:r>
          </a:p>
        </p:txBody>
      </p:sp>
      <p:sp>
        <p:nvSpPr>
          <p:cNvPr id="840711" name="Text Box 7"/>
          <p:cNvSpPr txBox="1">
            <a:spLocks noChangeArrowheads="1"/>
          </p:cNvSpPr>
          <p:nvPr/>
        </p:nvSpPr>
        <p:spPr bwMode="auto">
          <a:xfrm>
            <a:off x="827088" y="5102225"/>
            <a:ext cx="43211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3.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signal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）定义</a:t>
            </a:r>
          </a:p>
        </p:txBody>
      </p:sp>
      <p:sp>
        <p:nvSpPr>
          <p:cNvPr id="840712" name="Text Box 8"/>
          <p:cNvSpPr txBox="1">
            <a:spLocks noChangeArrowheads="1"/>
          </p:cNvSpPr>
          <p:nvPr/>
        </p:nvSpPr>
        <p:spPr bwMode="auto">
          <a:xfrm>
            <a:off x="1763713" y="5805488"/>
            <a:ext cx="5976937" cy="485775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signal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信号名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数据类型 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:=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初始值；</a:t>
            </a:r>
          </a:p>
        </p:txBody>
      </p:sp>
      <p:graphicFrame>
        <p:nvGraphicFramePr>
          <p:cNvPr id="840713" name="Object 9"/>
          <p:cNvGraphicFramePr>
            <a:graphicFrameLocks noChangeAspect="1"/>
          </p:cNvGraphicFramePr>
          <p:nvPr/>
        </p:nvGraphicFramePr>
        <p:xfrm>
          <a:off x="755650" y="2276475"/>
          <a:ext cx="574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574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14" name="Object 10"/>
          <p:cNvGraphicFramePr>
            <a:graphicFrameLocks noChangeAspect="1"/>
          </p:cNvGraphicFramePr>
          <p:nvPr/>
        </p:nvGraphicFramePr>
        <p:xfrm>
          <a:off x="827088" y="4076700"/>
          <a:ext cx="574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Clip" r:id="rId5" imgW="419048" imgH="218874" progId="MS_ClipArt_Gallery.2">
                  <p:embed/>
                </p:oleObj>
              </mc:Choice>
              <mc:Fallback>
                <p:oleObj name="Clip" r:id="rId5" imgW="419048" imgH="218874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574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15" name="Object 11"/>
          <p:cNvGraphicFramePr>
            <a:graphicFrameLocks noChangeAspect="1"/>
          </p:cNvGraphicFramePr>
          <p:nvPr/>
        </p:nvGraphicFramePr>
        <p:xfrm>
          <a:off x="971550" y="5949950"/>
          <a:ext cx="574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Clip" r:id="rId6" imgW="419048" imgH="218874" progId="MS_ClipArt_Gallery.2">
                  <p:embed/>
                </p:oleObj>
              </mc:Choice>
              <mc:Fallback>
                <p:oleObj name="Clip" r:id="rId6" imgW="419048" imgH="218874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49950"/>
                        <a:ext cx="574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4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7" grpId="0"/>
      <p:bldP spid="840708" grpId="0" animBg="1"/>
      <p:bldP spid="840709" grpId="0"/>
      <p:bldP spid="840710" grpId="0" animBg="1"/>
      <p:bldP spid="840711" grpId="0"/>
      <p:bldP spid="8407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2" name="Rectangle 4"/>
          <p:cNvSpPr>
            <a:spLocks noChangeArrowheads="1"/>
          </p:cNvSpPr>
          <p:nvPr/>
        </p:nvSpPr>
        <p:spPr bwMode="auto">
          <a:xfrm>
            <a:off x="539750" y="1889125"/>
            <a:ext cx="8032750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65125" indent="-365125" eaLnBrk="1" hangingPunct="1">
              <a:spcBef>
                <a:spcPct val="40000"/>
              </a:spcBef>
              <a:buFontTx/>
              <a:buChar char="•"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可在实体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结构体描述、程序包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过程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进程中使用；定义一个常数是为了使实体中的某些量易于阅读和修改</a:t>
            </a:r>
          </a:p>
          <a:p>
            <a:pPr marL="365125" indent="-365125" eaLnBrk="1" hangingPunct="1">
              <a:spcBef>
                <a:spcPct val="40000"/>
              </a:spcBef>
              <a:buSzPct val="45000"/>
              <a:buFont typeface="Wingdings" pitchFamily="2" charset="2"/>
              <a:buChar char="l"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常量必须在定义时赋值；</a:t>
            </a:r>
          </a:p>
          <a:p>
            <a:pPr marL="365125" indent="-365125" eaLnBrk="1" hangingPunct="1">
              <a:spcBef>
                <a:spcPct val="40000"/>
              </a:spcBef>
              <a:buSzPct val="45000"/>
              <a:buFont typeface="Wingdings" pitchFamily="2" charset="2"/>
              <a:buChar char="l"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常量不一定有硬件对应；常见的硬件对应是固定的</a:t>
            </a:r>
            <a:r>
              <a:rPr lang="zh-CN" altLang="en-US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接地线</a:t>
            </a:r>
            <a:r>
              <a: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电源</a:t>
            </a:r>
            <a:r>
              <a:rPr lang="en-US" altLang="zh-CN" sz="2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VCC</a:t>
            </a:r>
            <a:r>
              <a: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1331913" y="260350"/>
            <a:ext cx="43211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constant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976937" cy="485775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constant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常量名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数据类型 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:=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表达式；</a:t>
            </a:r>
          </a:p>
        </p:txBody>
      </p:sp>
      <p:sp>
        <p:nvSpPr>
          <p:cNvPr id="841735" name="Rectangle 4"/>
          <p:cNvSpPr>
            <a:spLocks noChangeArrowheads="1"/>
          </p:cNvSpPr>
          <p:nvPr/>
        </p:nvSpPr>
        <p:spPr bwMode="auto">
          <a:xfrm>
            <a:off x="1331913" y="5064125"/>
            <a:ext cx="5975350" cy="1489075"/>
          </a:xfrm>
          <a:prstGeom prst="rect">
            <a:avLst/>
          </a:prstGeom>
          <a:solidFill>
            <a:schemeClr val="tx1"/>
          </a:solidFill>
          <a:ln w="19050">
            <a:solidFill>
              <a:srgbClr val="00CC00"/>
            </a:solidFill>
            <a:miter lim="800000"/>
            <a:headEnd/>
            <a:tailEnd/>
          </a:ln>
        </p:spPr>
        <p:txBody>
          <a:bodyPr tIns="0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constant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vcc: real:= 5.0</a:t>
            </a:r>
            <a:r>
              <a:rPr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constant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tpd: time:= 5ns</a:t>
            </a:r>
            <a:r>
              <a:rPr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constant</a:t>
            </a:r>
            <a:r>
              <a:rPr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　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fbus:std_logic_vector:=“0110”</a:t>
            </a:r>
            <a:r>
              <a:rPr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</p:txBody>
      </p:sp>
      <p:sp>
        <p:nvSpPr>
          <p:cNvPr id="841736" name="Text Box 8"/>
          <p:cNvSpPr txBox="1">
            <a:spLocks noChangeArrowheads="1"/>
          </p:cNvSpPr>
          <p:nvPr/>
        </p:nvSpPr>
        <p:spPr bwMode="auto">
          <a:xfrm>
            <a:off x="395288" y="5157788"/>
            <a:ext cx="8651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例：</a:t>
            </a:r>
          </a:p>
        </p:txBody>
      </p:sp>
      <p:graphicFrame>
        <p:nvGraphicFramePr>
          <p:cNvPr id="16391" name="Object 9"/>
          <p:cNvGraphicFramePr>
            <a:graphicFrameLocks noChangeAspect="1"/>
          </p:cNvGraphicFramePr>
          <p:nvPr/>
        </p:nvGraphicFramePr>
        <p:xfrm>
          <a:off x="395288" y="476250"/>
          <a:ext cx="574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6250"/>
                        <a:ext cx="574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2" grpId="0" build="p"/>
      <p:bldP spid="841735" grpId="0" animBg="1"/>
      <p:bldP spid="8417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6" name="Rectangle 4"/>
          <p:cNvSpPr>
            <a:spLocks noChangeArrowheads="1"/>
          </p:cNvSpPr>
          <p:nvPr/>
        </p:nvSpPr>
        <p:spPr bwMode="auto">
          <a:xfrm>
            <a:off x="785813" y="1928813"/>
            <a:ext cx="78486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65125" indent="-365125" eaLnBrk="1" hangingPunct="1">
              <a:lnSpc>
                <a:spcPct val="140000"/>
              </a:lnSpc>
              <a:buSzPct val="50000"/>
              <a:buFont typeface="Wingdings" pitchFamily="2" charset="2"/>
              <a:buChar char="l"/>
              <a:defRPr/>
            </a:pPr>
            <a:r>
              <a: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为运算方便采用的中间量，没有具体硬件对应，在实际的硬件电路中是不存在的。</a:t>
            </a:r>
            <a:endParaRPr lang="zh-CN" altLang="en-US" sz="2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5125" indent="-365125" eaLnBrk="1" hangingPunct="1">
              <a:lnSpc>
                <a:spcPct val="140000"/>
              </a:lnSpc>
              <a:buSzPct val="50000"/>
              <a:buFont typeface="Wingdings" pitchFamily="2" charset="2"/>
              <a:buChar char="l"/>
              <a:defRPr/>
            </a:pPr>
            <a:r>
              <a: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对暂时数据进行局部存储，只在函数、过程、进程中说明，为局部量；</a:t>
            </a:r>
            <a:endParaRPr lang="zh-CN" altLang="en-US" sz="2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5125" indent="-365125" eaLnBrk="1" hangingPunct="1">
              <a:lnSpc>
                <a:spcPct val="140000"/>
              </a:lnSpc>
              <a:buSzPct val="50000"/>
              <a:buFont typeface="Wingdings" pitchFamily="2" charset="2"/>
              <a:buChar char="l"/>
              <a:defRPr/>
            </a:pPr>
            <a:r>
              <a: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变量只在顺序语句中使用；不能产生附加延时</a:t>
            </a:r>
            <a:endParaRPr lang="en-US" altLang="zh-CN" sz="2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42757" name="Text Box 5"/>
          <p:cNvSpPr txBox="1">
            <a:spLocks noChangeArrowheads="1"/>
          </p:cNvSpPr>
          <p:nvPr/>
        </p:nvSpPr>
        <p:spPr bwMode="auto">
          <a:xfrm>
            <a:off x="1042988" y="188913"/>
            <a:ext cx="3816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variable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331913" y="1125538"/>
            <a:ext cx="5976937" cy="48577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variable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变量名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数据类型 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:= 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初始值；</a:t>
            </a:r>
          </a:p>
        </p:txBody>
      </p:sp>
      <p:sp>
        <p:nvSpPr>
          <p:cNvPr id="842759" name="Rectangle 4"/>
          <p:cNvSpPr>
            <a:spLocks noChangeArrowheads="1"/>
          </p:cNvSpPr>
          <p:nvPr/>
        </p:nvSpPr>
        <p:spPr bwMode="auto">
          <a:xfrm>
            <a:off x="1331913" y="5084763"/>
            <a:ext cx="6480175" cy="1216025"/>
          </a:xfrm>
          <a:prstGeom prst="rect">
            <a:avLst/>
          </a:prstGeom>
          <a:solidFill>
            <a:schemeClr val="tx1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variable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temp : std_logic;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variable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bus_a : std_logic_vector(7 downto 0);</a:t>
            </a:r>
          </a:p>
        </p:txBody>
      </p:sp>
      <p:sp>
        <p:nvSpPr>
          <p:cNvPr id="842760" name="Text Box 8"/>
          <p:cNvSpPr txBox="1">
            <a:spLocks noChangeArrowheads="1"/>
          </p:cNvSpPr>
          <p:nvPr/>
        </p:nvSpPr>
        <p:spPr bwMode="auto">
          <a:xfrm>
            <a:off x="395288" y="5157788"/>
            <a:ext cx="10080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例：</a:t>
            </a:r>
          </a:p>
        </p:txBody>
      </p:sp>
      <p:graphicFrame>
        <p:nvGraphicFramePr>
          <p:cNvPr id="18439" name="Object 9"/>
          <p:cNvGraphicFramePr>
            <a:graphicFrameLocks noChangeAspect="1"/>
          </p:cNvGraphicFramePr>
          <p:nvPr/>
        </p:nvGraphicFramePr>
        <p:xfrm>
          <a:off x="250825" y="404813"/>
          <a:ext cx="5746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4813"/>
                        <a:ext cx="57467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6" grpId="0" build="p"/>
      <p:bldP spid="842759" grpId="0" animBg="1"/>
      <p:bldP spid="8427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80" name="矩形 3"/>
          <p:cNvSpPr>
            <a:spLocks noChangeArrowheads="1"/>
          </p:cNvSpPr>
          <p:nvPr/>
        </p:nvSpPr>
        <p:spPr bwMode="auto">
          <a:xfrm>
            <a:off x="971550" y="620713"/>
            <a:ext cx="2665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变量的赋值</a:t>
            </a:r>
          </a:p>
        </p:txBody>
      </p:sp>
      <p:sp>
        <p:nvSpPr>
          <p:cNvPr id="843781" name="Rectangle 4"/>
          <p:cNvSpPr>
            <a:spLocks noChangeArrowheads="1"/>
          </p:cNvSpPr>
          <p:nvPr/>
        </p:nvSpPr>
        <p:spPr bwMode="auto">
          <a:xfrm>
            <a:off x="684213" y="1773238"/>
            <a:ext cx="8064500" cy="4010025"/>
          </a:xfrm>
          <a:prstGeom prst="rect">
            <a:avLst/>
          </a:prstGeom>
          <a:solidFill>
            <a:srgbClr val="000066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266700" indent="-2667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注意：</a:t>
            </a:r>
          </a:p>
          <a:p>
            <a:pPr eaLnBrk="1" hangingPunct="1">
              <a:lnSpc>
                <a:spcPct val="130000"/>
              </a:lnSpc>
              <a:buClr>
                <a:srgbClr val="FF99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变量定义时可赋初值</a:t>
            </a:r>
            <a:r>
              <a:rPr lang="en-US" altLang="zh-CN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没有指定初始值，默认为其数据类型中的第一个值（最左边的值）</a:t>
            </a:r>
          </a:p>
          <a:p>
            <a:pPr eaLnBrk="1" hangingPunct="1">
              <a:lnSpc>
                <a:spcPct val="130000"/>
              </a:lnSpc>
              <a:buClr>
                <a:srgbClr val="FF99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变量只在函数、过程、进程等子结构中使用，一旦子结构执行结束，变量值随即消失；</a:t>
            </a:r>
          </a:p>
          <a:p>
            <a:pPr eaLnBrk="1" hangingPunct="1">
              <a:lnSpc>
                <a:spcPct val="130000"/>
              </a:lnSpc>
              <a:buClr>
                <a:srgbClr val="FF99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在一个结构体中，同一个变量名可以出现在不同的子程序中，表达不同的数据对象。</a:t>
            </a:r>
          </a:p>
        </p:txBody>
      </p:sp>
      <p:sp>
        <p:nvSpPr>
          <p:cNvPr id="843782" name="Text Box 6"/>
          <p:cNvSpPr txBox="1">
            <a:spLocks noChangeArrowheads="1"/>
          </p:cNvSpPr>
          <p:nvPr/>
        </p:nvSpPr>
        <p:spPr bwMode="auto">
          <a:xfrm>
            <a:off x="3635375" y="692150"/>
            <a:ext cx="3457575" cy="547688"/>
          </a:xfrm>
          <a:prstGeom prst="rect">
            <a:avLst/>
          </a:prstGeom>
          <a:solidFill>
            <a:srgbClr val="003300"/>
          </a:solidFill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符号进行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37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1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4" name="Text Box 4"/>
          <p:cNvSpPr txBox="1">
            <a:spLocks noChangeArrowheads="1"/>
          </p:cNvSpPr>
          <p:nvPr/>
        </p:nvSpPr>
        <p:spPr bwMode="auto">
          <a:xfrm>
            <a:off x="1116013" y="260350"/>
            <a:ext cx="33845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signal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250825" y="1125538"/>
            <a:ext cx="5329238" cy="48577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signal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信号名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数据类型 </a:t>
            </a: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:= 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初始值；</a:t>
            </a:r>
          </a:p>
        </p:txBody>
      </p:sp>
      <p:sp>
        <p:nvSpPr>
          <p:cNvPr id="844806" name="Rectangle 4"/>
          <p:cNvSpPr>
            <a:spLocks noChangeArrowheads="1"/>
          </p:cNvSpPr>
          <p:nvPr/>
        </p:nvSpPr>
        <p:spPr bwMode="auto">
          <a:xfrm>
            <a:off x="428625" y="2286000"/>
            <a:ext cx="7848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6600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用来表达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硬件内部元件的实际接线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，有具体物理含义！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266700" indent="-266700" eaLnBrk="1" hangingPunct="1">
              <a:lnSpc>
                <a:spcPct val="150000"/>
              </a:lnSpc>
              <a:buClr>
                <a:srgbClr val="006600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实体中数据交换的手段，采用信号对象可以把设计实体连接在一起形成模块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40425" y="188913"/>
            <a:ext cx="3475038" cy="1838325"/>
            <a:chOff x="1302" y="1207"/>
            <a:chExt cx="2189" cy="1158"/>
          </a:xfrm>
        </p:grpSpPr>
        <p:grpSp>
          <p:nvGrpSpPr>
            <p:cNvPr id="20488" name="Group 8"/>
            <p:cNvGrpSpPr>
              <a:grpSpLocks/>
            </p:cNvGrpSpPr>
            <p:nvPr/>
          </p:nvGrpSpPr>
          <p:grpSpPr bwMode="auto">
            <a:xfrm>
              <a:off x="1302" y="1610"/>
              <a:ext cx="2189" cy="755"/>
              <a:chOff x="1302" y="1610"/>
              <a:chExt cx="2189" cy="755"/>
            </a:xfrm>
          </p:grpSpPr>
          <p:sp>
            <p:nvSpPr>
              <p:cNvPr id="844809" name="Text Box 9"/>
              <p:cNvSpPr txBox="1">
                <a:spLocks noChangeArrowheads="1"/>
              </p:cNvSpPr>
              <p:nvPr/>
            </p:nvSpPr>
            <p:spPr bwMode="auto">
              <a:xfrm>
                <a:off x="1319" y="2115"/>
                <a:ext cx="33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44810" name="Text Box 10"/>
              <p:cNvSpPr txBox="1">
                <a:spLocks noChangeArrowheads="1"/>
              </p:cNvSpPr>
              <p:nvPr/>
            </p:nvSpPr>
            <p:spPr bwMode="auto">
              <a:xfrm>
                <a:off x="1302" y="1610"/>
                <a:ext cx="33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844811" name="Text Box 11"/>
              <p:cNvSpPr txBox="1">
                <a:spLocks noChangeArrowheads="1"/>
              </p:cNvSpPr>
              <p:nvPr/>
            </p:nvSpPr>
            <p:spPr bwMode="auto">
              <a:xfrm>
                <a:off x="1302" y="1776"/>
                <a:ext cx="33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</a:t>
                </a:r>
              </a:p>
            </p:txBody>
          </p:sp>
          <p:grpSp>
            <p:nvGrpSpPr>
              <p:cNvPr id="20494" name="Group 12"/>
              <p:cNvGrpSpPr>
                <a:grpSpLocks/>
              </p:cNvGrpSpPr>
              <p:nvPr/>
            </p:nvGrpSpPr>
            <p:grpSpPr bwMode="auto">
              <a:xfrm>
                <a:off x="1570" y="1653"/>
                <a:ext cx="1537" cy="688"/>
                <a:chOff x="1570" y="1653"/>
                <a:chExt cx="1741" cy="925"/>
              </a:xfrm>
            </p:grpSpPr>
            <p:grpSp>
              <p:nvGrpSpPr>
                <p:cNvPr id="20496" name="Group 13"/>
                <p:cNvGrpSpPr>
                  <a:grpSpLocks/>
                </p:cNvGrpSpPr>
                <p:nvPr/>
              </p:nvGrpSpPr>
              <p:grpSpPr bwMode="auto">
                <a:xfrm>
                  <a:off x="1570" y="1691"/>
                  <a:ext cx="676" cy="336"/>
                  <a:chOff x="371" y="1862"/>
                  <a:chExt cx="676" cy="336"/>
                </a:xfrm>
              </p:grpSpPr>
              <p:sp>
                <p:nvSpPr>
                  <p:cNvPr id="84481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659" y="1862"/>
                    <a:ext cx="290" cy="336"/>
                  </a:xfrm>
                  <a:prstGeom prst="rect">
                    <a:avLst/>
                  </a:prstGeom>
                  <a:noFill/>
                  <a:ln w="38100" cap="sq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r>
                      <a:rPr lang="en-US" altLang="zh-CN" sz="32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50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71" y="1958"/>
                    <a:ext cx="288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71" y="2102"/>
                    <a:ext cx="288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0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951" y="1986"/>
                    <a:ext cx="96" cy="96"/>
                  </a:xfrm>
                  <a:prstGeom prst="ellipse">
                    <a:avLst/>
                  </a:prstGeom>
                  <a:noFill/>
                  <a:ln w="38100" cap="sq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844818" name="Rectangle 18"/>
                <p:cNvSpPr>
                  <a:spLocks noChangeArrowheads="1"/>
                </p:cNvSpPr>
                <p:nvPr/>
              </p:nvSpPr>
              <p:spPr bwMode="auto">
                <a:xfrm>
                  <a:off x="1862" y="2242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32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20498" name="Line 19"/>
                <p:cNvSpPr>
                  <a:spLocks noChangeShapeType="1"/>
                </p:cNvSpPr>
                <p:nvPr/>
              </p:nvSpPr>
              <p:spPr bwMode="auto">
                <a:xfrm>
                  <a:off x="1574" y="2432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499" name="Oval 20"/>
                <p:cNvSpPr>
                  <a:spLocks noChangeArrowheads="1"/>
                </p:cNvSpPr>
                <p:nvPr/>
              </p:nvSpPr>
              <p:spPr bwMode="auto">
                <a:xfrm>
                  <a:off x="2154" y="2366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00" name="Line 21"/>
                <p:cNvSpPr>
                  <a:spLocks noChangeShapeType="1"/>
                </p:cNvSpPr>
                <p:nvPr/>
              </p:nvSpPr>
              <p:spPr bwMode="auto">
                <a:xfrm>
                  <a:off x="2255" y="1859"/>
                  <a:ext cx="419" cy="0"/>
                </a:xfrm>
                <a:prstGeom prst="line">
                  <a:avLst/>
                </a:prstGeom>
                <a:no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01" name="Line 22"/>
                <p:cNvSpPr>
                  <a:spLocks noChangeShapeType="1"/>
                </p:cNvSpPr>
                <p:nvPr/>
              </p:nvSpPr>
              <p:spPr bwMode="auto">
                <a:xfrm>
                  <a:off x="2255" y="2421"/>
                  <a:ext cx="240" cy="0"/>
                </a:xfrm>
                <a:prstGeom prst="line">
                  <a:avLst/>
                </a:prstGeom>
                <a:no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02" name="Line 23"/>
                <p:cNvSpPr>
                  <a:spLocks noChangeShapeType="1"/>
                </p:cNvSpPr>
                <p:nvPr/>
              </p:nvSpPr>
              <p:spPr bwMode="auto">
                <a:xfrm>
                  <a:off x="2495" y="1941"/>
                  <a:ext cx="0" cy="480"/>
                </a:xfrm>
                <a:prstGeom prst="line">
                  <a:avLst/>
                </a:prstGeom>
                <a:no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503" name="Line 24"/>
                <p:cNvSpPr>
                  <a:spLocks noChangeShapeType="1"/>
                </p:cNvSpPr>
                <p:nvPr/>
              </p:nvSpPr>
              <p:spPr bwMode="auto">
                <a:xfrm>
                  <a:off x="2495" y="1941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44825" name="Rectangle 25"/>
                <p:cNvSpPr>
                  <a:spLocks noChangeArrowheads="1"/>
                </p:cNvSpPr>
                <p:nvPr/>
              </p:nvSpPr>
              <p:spPr bwMode="auto">
                <a:xfrm>
                  <a:off x="2687" y="1653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sz="32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20505" name="Oval 26"/>
                <p:cNvSpPr>
                  <a:spLocks noChangeArrowheads="1"/>
                </p:cNvSpPr>
                <p:nvPr/>
              </p:nvSpPr>
              <p:spPr bwMode="auto">
                <a:xfrm>
                  <a:off x="2979" y="1777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06" name="Line 27"/>
                <p:cNvSpPr>
                  <a:spLocks noChangeShapeType="1"/>
                </p:cNvSpPr>
                <p:nvPr/>
              </p:nvSpPr>
              <p:spPr bwMode="auto">
                <a:xfrm>
                  <a:off x="3071" y="1809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44828" name="Text Box 28"/>
              <p:cNvSpPr txBox="1">
                <a:spLocks noChangeArrowheads="1"/>
              </p:cNvSpPr>
              <p:nvPr/>
            </p:nvSpPr>
            <p:spPr bwMode="auto">
              <a:xfrm>
                <a:off x="3107" y="1653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20489" name="Line 29"/>
            <p:cNvSpPr>
              <a:spLocks noChangeShapeType="1"/>
            </p:cNvSpPr>
            <p:nvPr/>
          </p:nvSpPr>
          <p:spPr bwMode="auto">
            <a:xfrm flipH="1">
              <a:off x="2290" y="1434"/>
              <a:ext cx="409" cy="36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44830" name="Text Box 30"/>
            <p:cNvSpPr txBox="1">
              <a:spLocks noChangeArrowheads="1"/>
            </p:cNvSpPr>
            <p:nvPr/>
          </p:nvSpPr>
          <p:spPr bwMode="auto">
            <a:xfrm>
              <a:off x="2653" y="1207"/>
              <a:ext cx="59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信号</a:t>
              </a:r>
            </a:p>
          </p:txBody>
        </p:sp>
      </p:grpSp>
      <p:graphicFrame>
        <p:nvGraphicFramePr>
          <p:cNvPr id="20486" name="Object 31"/>
          <p:cNvGraphicFramePr>
            <a:graphicFrameLocks noChangeAspect="1"/>
          </p:cNvGraphicFramePr>
          <p:nvPr/>
        </p:nvGraphicFramePr>
        <p:xfrm>
          <a:off x="323850" y="404813"/>
          <a:ext cx="5746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57467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4832" name="Rectangle 4"/>
          <p:cNvSpPr>
            <a:spLocks noChangeArrowheads="1"/>
          </p:cNvSpPr>
          <p:nvPr/>
        </p:nvSpPr>
        <p:spPr bwMode="auto">
          <a:xfrm>
            <a:off x="2143125" y="4000500"/>
            <a:ext cx="5500688" cy="230822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信号为全局量，使用前先定义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685800" lvl="1" indent="-228600" eaLnBrk="1" hangingPunct="1">
              <a:lnSpc>
                <a:spcPct val="150000"/>
              </a:lnSpc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输入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输出信号在实体中说明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685800" lvl="1" indent="-228600" eaLnBrk="1" hangingPunct="1">
              <a:lnSpc>
                <a:spcPct val="150000"/>
              </a:lnSpc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通用信号在包集合中进行说明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685800" lvl="1" indent="-228600" eaLnBrk="1" hangingPunct="1">
              <a:lnSpc>
                <a:spcPct val="150000"/>
              </a:lnSpc>
              <a:buClr>
                <a:srgbClr val="FF6600"/>
              </a:buClr>
              <a:buSzPct val="55000"/>
              <a:buFont typeface="Wingdings" pitchFamily="2" charset="2"/>
              <a:buChar char="n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模块内部信号在结构体内说明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4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48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4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44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44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6" grpId="0"/>
      <p:bldP spid="84483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8" name="矩形 3"/>
          <p:cNvSpPr>
            <a:spLocks noChangeArrowheads="1"/>
          </p:cNvSpPr>
          <p:nvPr/>
        </p:nvSpPr>
        <p:spPr bwMode="auto">
          <a:xfrm>
            <a:off x="1928813" y="285750"/>
            <a:ext cx="5227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信号说明语句基本格式</a:t>
            </a:r>
          </a:p>
        </p:txBody>
      </p:sp>
      <p:sp>
        <p:nvSpPr>
          <p:cNvPr id="845829" name="Rectangle 4"/>
          <p:cNvSpPr>
            <a:spLocks noChangeArrowheads="1"/>
          </p:cNvSpPr>
          <p:nvPr/>
        </p:nvSpPr>
        <p:spPr bwMode="auto">
          <a:xfrm>
            <a:off x="684213" y="2786063"/>
            <a:ext cx="8137525" cy="3327400"/>
          </a:xfrm>
          <a:prstGeom prst="rect">
            <a:avLst/>
          </a:prstGeom>
          <a:solidFill>
            <a:schemeClr val="tx1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signal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temp : std_logic;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signal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bus_a : std_logic_vector(7 downto 0);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signal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sys_out : bit: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2800" b="1">
                <a:latin typeface="Times New Roman" pitchFamily="18" charset="0"/>
              </a:rPr>
              <a:t>'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'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端口（输入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输出）信号已在实体中说明，在结构体中就不再说明；</a:t>
            </a:r>
          </a:p>
        </p:txBody>
      </p:sp>
      <p:sp>
        <p:nvSpPr>
          <p:cNvPr id="845831" name="Text Box 7"/>
          <p:cNvSpPr txBox="1">
            <a:spLocks noChangeArrowheads="1"/>
          </p:cNvSpPr>
          <p:nvPr/>
        </p:nvSpPr>
        <p:spPr bwMode="auto">
          <a:xfrm>
            <a:off x="1071563" y="1428750"/>
            <a:ext cx="69850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Signal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信号名 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数据类型：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表达式 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  <a:endParaRPr lang="en-US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2" name="矩形 3"/>
          <p:cNvSpPr>
            <a:spLocks noChangeArrowheads="1"/>
          </p:cNvSpPr>
          <p:nvPr/>
        </p:nvSpPr>
        <p:spPr bwMode="auto">
          <a:xfrm>
            <a:off x="857250" y="285750"/>
            <a:ext cx="7500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信号的赋值</a:t>
            </a:r>
          </a:p>
        </p:txBody>
      </p:sp>
      <p:sp>
        <p:nvSpPr>
          <p:cNvPr id="846853" name="Rectangle 4"/>
          <p:cNvSpPr>
            <a:spLocks noChangeArrowheads="1"/>
          </p:cNvSpPr>
          <p:nvPr/>
        </p:nvSpPr>
        <p:spPr bwMode="auto">
          <a:xfrm>
            <a:off x="755650" y="2917825"/>
            <a:ext cx="792003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4013" indent="-354013" eaLnBrk="1" hangingPunct="1">
              <a:lnSpc>
                <a:spcPct val="130000"/>
              </a:lnSpc>
              <a:defRPr/>
            </a:pPr>
            <a:r>
              <a:rPr lang="zh-CN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temp&lt;=</a:t>
            </a:r>
            <a:r>
              <a: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‘1’</a:t>
            </a:r>
            <a:r>
              <a:rPr lang="zh-CN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； </a:t>
            </a:r>
          </a:p>
          <a:p>
            <a:pPr marL="354013" indent="-354013" eaLnBrk="1" hangingPunct="1">
              <a:lnSpc>
                <a:spcPct val="130000"/>
              </a:lnSpc>
              <a:defRPr/>
            </a:pPr>
            <a:r>
              <a:rPr lang="zh-CN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z&lt;=x and</a:t>
            </a:r>
            <a:r>
              <a:rPr lang="zh-CN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not y</a:t>
            </a:r>
            <a:r>
              <a:rPr lang="zh-CN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）；</a:t>
            </a:r>
          </a:p>
          <a:p>
            <a:pPr marL="354013" indent="-354013" eaLnBrk="1" hangingPunct="1">
              <a:lnSpc>
                <a:spcPct val="130000"/>
              </a:lnSpc>
              <a:defRPr/>
            </a:pPr>
            <a:r>
              <a:rPr lang="zh-CN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s1&lt;=s2 after 10 ns;</a:t>
            </a:r>
          </a:p>
          <a:p>
            <a:pPr marL="354013" indent="-354013" eaLnBrk="1" hangingPunct="1">
              <a:lnSpc>
                <a:spcPct val="130000"/>
              </a:lnSpc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信号可在构造体、过程、进程内赋值；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54013" indent="-354013" eaLnBrk="1" hangingPunct="1">
              <a:lnSpc>
                <a:spcPct val="130000"/>
              </a:lnSpc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信号不能在函数内赋值；</a:t>
            </a:r>
          </a:p>
        </p:txBody>
      </p:sp>
      <p:sp>
        <p:nvSpPr>
          <p:cNvPr id="846854" name="Text Box 6"/>
          <p:cNvSpPr txBox="1">
            <a:spLocks noChangeArrowheads="1"/>
          </p:cNvSpPr>
          <p:nvPr/>
        </p:nvSpPr>
        <p:spPr bwMode="auto">
          <a:xfrm>
            <a:off x="611188" y="1196975"/>
            <a:ext cx="7921625" cy="1184275"/>
          </a:xfrm>
          <a:prstGeom prst="rect">
            <a:avLst/>
          </a:prstGeom>
          <a:solidFill>
            <a:schemeClr val="tx1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tIns="10800">
            <a:spAutoFit/>
          </a:bodyPr>
          <a:lstStyle>
            <a:lvl1pPr marL="633413" indent="-63341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1">
                <a:solidFill>
                  <a:srgbClr val="0000FF"/>
                </a:solidFill>
              </a:rPr>
              <a:t>:= </a:t>
            </a:r>
            <a:r>
              <a:rPr lang="en-US" altLang="zh-CN" sz="3000" b="1"/>
              <a:t>  </a:t>
            </a:r>
            <a:r>
              <a:rPr lang="zh-CN" altLang="en-US" sz="3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直接赋值，表示信号初始值</a:t>
            </a:r>
            <a:r>
              <a:rPr lang="en-US" altLang="zh-CN" sz="3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3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不产生延时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1">
                <a:solidFill>
                  <a:srgbClr val="0000FF"/>
                </a:solidFill>
              </a:rPr>
              <a:t>&lt;=</a:t>
            </a:r>
            <a:r>
              <a:rPr lang="en-US" altLang="zh-CN" sz="3000" b="1"/>
              <a:t>  </a:t>
            </a:r>
            <a:r>
              <a:rPr lang="zh-CN" altLang="en-US" sz="3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代入赋值，允许产生延时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19700" y="2924175"/>
            <a:ext cx="2808288" cy="1463675"/>
            <a:chOff x="3274" y="1828"/>
            <a:chExt cx="1769" cy="922"/>
          </a:xfrm>
        </p:grpSpPr>
        <p:sp>
          <p:nvSpPr>
            <p:cNvPr id="846856" name="AutoShape 8"/>
            <p:cNvSpPr>
              <a:spLocks noChangeArrowheads="1"/>
            </p:cNvSpPr>
            <p:nvPr/>
          </p:nvSpPr>
          <p:spPr bwMode="auto">
            <a:xfrm>
              <a:off x="3274" y="1828"/>
              <a:ext cx="1738" cy="922"/>
            </a:xfrm>
            <a:prstGeom prst="cloudCallout">
              <a:avLst>
                <a:gd name="adj1" fmla="val -60644"/>
                <a:gd name="adj2" fmla="val 54449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35" name="Text Box 9"/>
            <p:cNvSpPr txBox="1">
              <a:spLocks noChangeArrowheads="1"/>
            </p:cNvSpPr>
            <p:nvPr/>
          </p:nvSpPr>
          <p:spPr bwMode="auto">
            <a:xfrm>
              <a:off x="3410" y="1954"/>
              <a:ext cx="1633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2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信号的值不立即发生改变，经过</a:t>
              </a:r>
              <a:r>
                <a:rPr lang="en-US" altLang="zh-CN" sz="2200" b="1">
                  <a:solidFill>
                    <a:schemeClr val="bg2"/>
                  </a:solidFill>
                  <a:ea typeface="楷体_GB2312"/>
                  <a:cs typeface="楷体_GB2312"/>
                </a:rPr>
                <a:t>10ns</a:t>
              </a:r>
              <a:r>
                <a:rPr lang="zh-CN" altLang="en-US" sz="22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延迟后才生效。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68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3" grpId="0"/>
      <p:bldP spid="84685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矩形 3"/>
          <p:cNvSpPr>
            <a:spLocks noChangeArrowheads="1"/>
          </p:cNvSpPr>
          <p:nvPr/>
        </p:nvSpPr>
        <p:spPr bwMode="auto">
          <a:xfrm>
            <a:off x="395288" y="692150"/>
            <a:ext cx="842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进程中的信号赋值问题</a:t>
            </a: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500063" y="1643063"/>
            <a:ext cx="8105775" cy="3970337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66700" indent="-2667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进程中信号赋值格式与结构体中的并行赋值相同： 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信号名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表达式（表面上为顺序语句）</a:t>
            </a:r>
            <a:endParaRPr lang="en-US" altLang="zh-CN" sz="2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信号赋值保持并行执行的特点，不会立即赋值，只在该次进程结束（停止）时执行赋值；</a:t>
            </a:r>
          </a:p>
          <a:p>
            <a:pPr eaLnBrk="1" hangingPunct="1">
              <a:lnSpc>
                <a:spcPct val="150000"/>
              </a:lnSpc>
              <a:buClr>
                <a:srgbClr val="0066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在进程中允许有多条语句为同一信号赋值，但只有最后一次被执行；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7188"/>
            <a:ext cx="5184775" cy="3025775"/>
          </a:xfrm>
          <a:prstGeom prst="rect">
            <a:avLst/>
          </a:prstGeom>
          <a:noFill/>
          <a:ln w="28575" algn="ctr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57188"/>
            <a:ext cx="2663825" cy="3024187"/>
          </a:xfrm>
          <a:prstGeom prst="rect">
            <a:avLst/>
          </a:prstGeom>
          <a:noFill/>
          <a:ln w="28575" algn="ctr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89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4173538"/>
            <a:ext cx="2087563" cy="941387"/>
          </a:xfrm>
          <a:prstGeom prst="rect">
            <a:avLst/>
          </a:prstGeom>
          <a:noFill/>
          <a:ln w="28575" algn="ctr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89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4143375"/>
            <a:ext cx="2016125" cy="1004888"/>
          </a:xfrm>
          <a:prstGeom prst="rect">
            <a:avLst/>
          </a:prstGeom>
          <a:noFill/>
          <a:ln w="28575" algn="ctr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8902" name="AutoShape 6"/>
          <p:cNvSpPr>
            <a:spLocks noChangeArrowheads="1"/>
          </p:cNvSpPr>
          <p:nvPr/>
        </p:nvSpPr>
        <p:spPr bwMode="auto">
          <a:xfrm>
            <a:off x="1793875" y="3525838"/>
            <a:ext cx="360363" cy="576262"/>
          </a:xfrm>
          <a:prstGeom prst="downArrow">
            <a:avLst>
              <a:gd name="adj1" fmla="val 50000"/>
              <a:gd name="adj2" fmla="val 39978"/>
            </a:avLst>
          </a:prstGeom>
          <a:solidFill>
            <a:srgbClr val="FFFF00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8903" name="AutoShape 7"/>
          <p:cNvSpPr>
            <a:spLocks noChangeArrowheads="1"/>
          </p:cNvSpPr>
          <p:nvPr/>
        </p:nvSpPr>
        <p:spPr bwMode="auto">
          <a:xfrm>
            <a:off x="6078538" y="3495675"/>
            <a:ext cx="360362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rgbClr val="FFFF00"/>
          </a:solidFill>
          <a:ln w="28575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8904" name="Text Box 8"/>
          <p:cNvSpPr txBox="1">
            <a:spLocks noChangeArrowheads="1"/>
          </p:cNvSpPr>
          <p:nvPr/>
        </p:nvSpPr>
        <p:spPr bwMode="auto">
          <a:xfrm>
            <a:off x="1214438" y="5572125"/>
            <a:ext cx="6985000" cy="877888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FF5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信号的值将进程语句最后所代入的值作为最终值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变量的值一经赋值就变成新值</a:t>
            </a:r>
          </a:p>
        </p:txBody>
      </p:sp>
      <p:graphicFrame>
        <p:nvGraphicFramePr>
          <p:cNvPr id="848905" name="Object 9"/>
          <p:cNvGraphicFramePr>
            <a:graphicFrameLocks noChangeAspect="1"/>
          </p:cNvGraphicFramePr>
          <p:nvPr/>
        </p:nvGraphicFramePr>
        <p:xfrm>
          <a:off x="539750" y="5880100"/>
          <a:ext cx="57467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Clip" r:id="rId7" imgW="419048" imgH="218874" progId="MS_ClipArt_Gallery.2">
                  <p:embed/>
                </p:oleObj>
              </mc:Choice>
              <mc:Fallback>
                <p:oleObj name="Clip" r:id="rId7" imgW="419048" imgH="218874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80100"/>
                        <a:ext cx="57467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2" grpId="0" animBg="1"/>
      <p:bldP spid="848903" grpId="0" animBg="1"/>
      <p:bldP spid="8489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042988" y="2852738"/>
            <a:ext cx="7056437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82563" indent="-182563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起源：</a:t>
            </a:r>
            <a:r>
              <a:rPr lang="en-US" altLang="zh-CN" sz="36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 </a:t>
            </a:r>
          </a:p>
          <a:p>
            <a:pPr eaLnBrk="1" hangingPunct="1">
              <a:lnSpc>
                <a:spcPct val="120000"/>
              </a:lnSpc>
              <a:buClr>
                <a:srgbClr val="FF9933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1985</a:t>
            </a:r>
            <a:r>
              <a:rPr lang="zh-CN" altLang="en-US" sz="3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年，美国国防部提出计划；</a:t>
            </a:r>
          </a:p>
          <a:p>
            <a:pPr eaLnBrk="1" hangingPunct="1">
              <a:lnSpc>
                <a:spcPct val="120000"/>
              </a:lnSpc>
              <a:buClr>
                <a:srgbClr val="FF9933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1987</a:t>
            </a:r>
            <a:r>
              <a:rPr lang="zh-CN" altLang="en-US" sz="3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年成为</a:t>
            </a: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IEEE1076</a:t>
            </a:r>
            <a:r>
              <a:rPr lang="zh-CN" altLang="en-US" sz="3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标准；</a:t>
            </a:r>
          </a:p>
          <a:p>
            <a:pPr eaLnBrk="1" hangingPunct="1">
              <a:lnSpc>
                <a:spcPct val="120000"/>
              </a:lnSpc>
              <a:buClr>
                <a:srgbClr val="FF9933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1993</a:t>
            </a:r>
            <a:r>
              <a:rPr lang="zh-CN" altLang="en-US" sz="3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年进一步修订完善；</a:t>
            </a:r>
          </a:p>
          <a:p>
            <a:pPr eaLnBrk="1" hangingPunct="1">
              <a:lnSpc>
                <a:spcPct val="120000"/>
              </a:lnSpc>
              <a:buClr>
                <a:srgbClr val="FF9933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 是目前标准化程度最高，适应性最广的</a:t>
            </a: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HDL</a:t>
            </a:r>
            <a:r>
              <a:rPr lang="zh-CN" altLang="en-US" sz="3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语言；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71550" y="188913"/>
            <a:ext cx="7429500" cy="2339975"/>
          </a:xfrm>
          <a:prstGeom prst="rect">
            <a:avLst/>
          </a:prstGeom>
          <a:solidFill>
            <a:srgbClr val="000066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VHDL</a:t>
            </a:r>
            <a:endParaRPr lang="en-US" altLang="zh-CN" sz="36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40000"/>
              </a:lnSpc>
            </a:pP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ery high speed integration circuits 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ardware  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escription </a:t>
            </a:r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anguage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5214938" y="214313"/>
            <a:ext cx="2928937" cy="2786062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 process(a,b,s)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 begin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         y&lt;=s+1;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        s&lt;=a;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         s&lt;=a+b;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   end process;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5603" name="图片 2" descr="2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5072063"/>
            <a:ext cx="5551487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1000125" y="214313"/>
            <a:ext cx="2928938" cy="2786062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 process(a,b,s)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 begin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      s&lt;=a+b;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      s&lt;=a;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      y&lt;=s+1;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</a:rPr>
              <a:t> end process;</a:t>
            </a: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5605" name="图片 4" descr="3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357563"/>
            <a:ext cx="52863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左弧形箭头 5"/>
          <p:cNvSpPr>
            <a:spLocks noChangeArrowheads="1"/>
          </p:cNvSpPr>
          <p:nvPr/>
        </p:nvSpPr>
        <p:spPr bwMode="auto">
          <a:xfrm>
            <a:off x="357188" y="2286000"/>
            <a:ext cx="428625" cy="1000125"/>
          </a:xfrm>
          <a:prstGeom prst="curvedRightArrow">
            <a:avLst>
              <a:gd name="adj1" fmla="val 25008"/>
              <a:gd name="adj2" fmla="val 50005"/>
              <a:gd name="adj3" fmla="val 25000"/>
            </a:avLst>
          </a:prstGeom>
          <a:solidFill>
            <a:srgbClr val="FFFF99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下箭头 6"/>
          <p:cNvSpPr>
            <a:spLocks noChangeArrowheads="1"/>
          </p:cNvSpPr>
          <p:nvPr/>
        </p:nvSpPr>
        <p:spPr bwMode="auto">
          <a:xfrm>
            <a:off x="7572375" y="3714750"/>
            <a:ext cx="285750" cy="582613"/>
          </a:xfrm>
          <a:prstGeom prst="downArrow">
            <a:avLst>
              <a:gd name="adj1" fmla="val 50000"/>
              <a:gd name="adj2" fmla="val 50038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5929313" y="3714750"/>
            <a:ext cx="2928937" cy="10160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在一个程序块中，应避免采用多条赋值语句为同一信号赋值</a:t>
            </a:r>
            <a:r>
              <a:rPr lang="en-US" altLang="zh-CN" sz="20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矩形 3"/>
          <p:cNvSpPr>
            <a:spLocks noChangeArrowheads="1"/>
          </p:cNvSpPr>
          <p:nvPr/>
        </p:nvSpPr>
        <p:spPr bwMode="auto">
          <a:xfrm>
            <a:off x="857250" y="285750"/>
            <a:ext cx="7500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信号与变量赋值语句功能比较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745412" cy="4648200"/>
          </a:xfrm>
          <a:prstGeom prst="rect">
            <a:avLst/>
          </a:prstGeom>
          <a:noFill/>
          <a:ln w="381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23850" y="18446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67" name="Rectangle 4"/>
          <p:cNvSpPr>
            <a:spLocks noChangeArrowheads="1"/>
          </p:cNvSpPr>
          <p:nvPr/>
        </p:nvSpPr>
        <p:spPr bwMode="auto">
          <a:xfrm>
            <a:off x="971550" y="1412875"/>
            <a:ext cx="770572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8288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特点：</a:t>
            </a:r>
          </a:p>
          <a:p>
            <a:pPr indent="268288">
              <a:lnSpc>
                <a:spcPct val="150000"/>
              </a:lnSpc>
              <a:buClr>
                <a:srgbClr val="FF9933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全方位硬件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描述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系统到电路</a:t>
            </a:r>
          </a:p>
          <a:p>
            <a:pPr indent="268288">
              <a:lnSpc>
                <a:spcPct val="150000"/>
              </a:lnSpc>
              <a:buClr>
                <a:srgbClr val="FF9933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多种描述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方式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适应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层次化设计</a:t>
            </a:r>
          </a:p>
          <a:p>
            <a:pPr indent="268288">
              <a:lnSpc>
                <a:spcPct val="150000"/>
              </a:lnSpc>
              <a:buClr>
                <a:srgbClr val="FF9933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数据类型丰富，语法严格清晰</a:t>
            </a:r>
          </a:p>
          <a:p>
            <a:pPr indent="268288">
              <a:lnSpc>
                <a:spcPct val="150000"/>
              </a:lnSpc>
              <a:buClr>
                <a:srgbClr val="FF9933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串行和并行通用，物理过程清楚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indent="268288">
              <a:lnSpc>
                <a:spcPct val="150000"/>
              </a:lnSpc>
              <a:buClr>
                <a:srgbClr val="FF9933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与工艺结构无关，可用于各类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EDA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工具</a:t>
            </a:r>
            <a:r>
              <a:rPr lang="zh-CN" altLang="en-US" sz="3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30468" name="Text Box 4"/>
          <p:cNvSpPr txBox="1">
            <a:spLocks noChangeArrowheads="1"/>
          </p:cNvSpPr>
          <p:nvPr/>
        </p:nvSpPr>
        <p:spPr bwMode="auto">
          <a:xfrm>
            <a:off x="2051050" y="476250"/>
            <a:ext cx="439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VHDL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492" name="Object 4"/>
          <p:cNvGraphicFramePr>
            <a:graphicFrameLocks noChangeAspect="1"/>
          </p:cNvGraphicFramePr>
          <p:nvPr/>
        </p:nvGraphicFramePr>
        <p:xfrm>
          <a:off x="323850" y="18446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493" name="Rectangle 4"/>
          <p:cNvSpPr>
            <a:spLocks noChangeArrowheads="1"/>
          </p:cNvSpPr>
          <p:nvPr/>
        </p:nvSpPr>
        <p:spPr bwMode="auto">
          <a:xfrm>
            <a:off x="971550" y="1825625"/>
            <a:ext cx="7705725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60363" indent="-360363">
              <a:lnSpc>
                <a:spcPct val="150000"/>
              </a:lnSpc>
              <a:buClr>
                <a:srgbClr val="FF99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从根本上是并发执行的，通常称之为代码，而不是程序。</a:t>
            </a:r>
          </a:p>
          <a:p>
            <a:pPr marL="360363" indent="-360363">
              <a:lnSpc>
                <a:spcPct val="150000"/>
              </a:lnSpc>
              <a:buClr>
                <a:srgbClr val="FF9933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中只有在进程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PROCESS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、函数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FUNCTION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和过程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PROCEDURE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内部的语句才是顺序执行的。</a:t>
            </a:r>
            <a:endParaRPr lang="zh-CN" altLang="en-US" sz="320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900113" y="620713"/>
            <a:ext cx="741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</a:rPr>
              <a:t>VHDL</a:t>
            </a:r>
            <a:r>
              <a:rPr lang="zh-CN" altLang="en-US" sz="4000" b="1">
                <a:solidFill>
                  <a:schemeClr val="bg2"/>
                </a:solidFill>
                <a:ea typeface="楷体_GB2312"/>
                <a:cs typeface="楷体_GB2312"/>
              </a:rPr>
              <a:t>与常规计算机程序的区别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3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3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Text Box 2"/>
          <p:cNvSpPr txBox="1">
            <a:spLocks noChangeArrowheads="1"/>
          </p:cNvSpPr>
          <p:nvPr/>
        </p:nvSpPr>
        <p:spPr bwMode="auto">
          <a:xfrm>
            <a:off x="2051050" y="549275"/>
            <a:ext cx="4608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几点重要提示</a:t>
            </a:r>
          </a:p>
        </p:txBody>
      </p:sp>
      <p:sp>
        <p:nvSpPr>
          <p:cNvPr id="832515" name="Rectangle 4"/>
          <p:cNvSpPr>
            <a:spLocks noChangeArrowheads="1"/>
          </p:cNvSpPr>
          <p:nvPr/>
        </p:nvSpPr>
        <p:spPr bwMode="auto">
          <a:xfrm>
            <a:off x="900113" y="1844675"/>
            <a:ext cx="7416800" cy="3554413"/>
          </a:xfrm>
          <a:prstGeom prst="rect">
            <a:avLst/>
          </a:prstGeom>
          <a:solidFill>
            <a:schemeClr val="tx1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tIns="0" anchor="ctr">
            <a:spAutoFit/>
          </a:bodyPr>
          <a:lstStyle>
            <a:lvl1pPr marL="360363" indent="-360363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VHDL</a:t>
            </a:r>
            <a:r>
              <a:rPr lang="zh-CN" altLang="en-US" sz="28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的可综合性问题</a:t>
            </a:r>
          </a:p>
          <a:p>
            <a:pPr>
              <a:lnSpc>
                <a:spcPct val="120000"/>
              </a:lnSpc>
              <a:buClr>
                <a:srgbClr val="FF9900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   </a:t>
            </a:r>
            <a:r>
              <a:rPr lang="zh-CN" altLang="en-US" sz="2600" b="1">
                <a:solidFill>
                  <a:srgbClr val="006600"/>
                </a:solidFill>
                <a:latin typeface="楷体_GB2312"/>
                <a:ea typeface="楷体_GB2312"/>
                <a:cs typeface="楷体_GB2312"/>
              </a:rPr>
              <a:t>所有的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VHDL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描述都可用于仿真，但</a:t>
            </a:r>
            <a:r>
              <a:rPr lang="zh-CN" altLang="en-US" sz="2600" b="1">
                <a:solidFill>
                  <a:srgbClr val="006600"/>
                </a:solidFill>
                <a:latin typeface="楷体_GB2312"/>
                <a:ea typeface="楷体_GB2312"/>
                <a:cs typeface="楷体_GB2312"/>
              </a:rPr>
              <a:t>不是所有的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VHDL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描述都能用硬件实现。</a:t>
            </a:r>
          </a:p>
          <a:p>
            <a:pPr>
              <a:lnSpc>
                <a:spcPct val="120000"/>
              </a:lnSpc>
              <a:buClr>
                <a:srgbClr val="FF9933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用硬件电路设计思想编写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VHDL</a:t>
            </a:r>
            <a:endParaRPr lang="en-US" altLang="zh-CN" sz="2800" b="1">
              <a:solidFill>
                <a:srgbClr val="0000FF"/>
              </a:solidFill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20000"/>
              </a:lnSpc>
              <a:buClr>
                <a:srgbClr val="FF9933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学好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VHDL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的关键是充分理解</a:t>
            </a:r>
            <a:r>
              <a: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VHDL</a:t>
            </a:r>
            <a:r>
              <a:rPr lang="zh-CN" altLang="en-US" sz="2600" b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与硬件电路的关系。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lnSpc>
                <a:spcPct val="120000"/>
              </a:lnSpc>
              <a:buClr>
                <a:srgbClr val="FF9933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VHDL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从根本上是并发执行的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5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92275" y="1412875"/>
            <a:ext cx="5040313" cy="4292600"/>
          </a:xfrm>
          <a:prstGeom prst="rect">
            <a:avLst/>
          </a:prstGeom>
          <a:solidFill>
            <a:schemeClr val="tx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LIBRARY</a:t>
            </a:r>
            <a:r>
              <a:rPr lang="en-US" altLang="zh-CN" b="1">
                <a:latin typeface="Times New Roman" panose="02020603050405020304" pitchFamily="18" charset="0"/>
              </a:rPr>
              <a:t> IEEE;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USE</a:t>
            </a:r>
            <a:r>
              <a:rPr lang="en-US" altLang="zh-CN" b="1">
                <a:latin typeface="Times New Roman" panose="02020603050405020304" pitchFamily="18" charset="0"/>
              </a:rPr>
              <a:t> IEEE.STD_LOGIC_1164.ALL;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 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ENTITY</a:t>
            </a:r>
            <a:r>
              <a:rPr lang="en-US" altLang="zh-CN" b="1">
                <a:latin typeface="Times New Roman" panose="02020603050405020304" pitchFamily="18" charset="0"/>
              </a:rPr>
              <a:t>  test 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IS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  PORT</a:t>
            </a:r>
            <a:r>
              <a:rPr lang="en-US" altLang="zh-CN" b="1">
                <a:latin typeface="Times New Roman" panose="02020603050405020304" pitchFamily="18" charset="0"/>
              </a:rPr>
              <a:t> ( a,b: IN STD_LOGIC ;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               c: OUT STD_LOGIC);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b="1">
                <a:latin typeface="Times New Roman" panose="02020603050405020304" pitchFamily="18" charset="0"/>
              </a:rPr>
              <a:t> test;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 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ARCHITECTURE</a:t>
            </a:r>
            <a:r>
              <a:rPr lang="en-US" altLang="zh-CN" b="1">
                <a:latin typeface="Times New Roman" panose="02020603050405020304" pitchFamily="18" charset="0"/>
              </a:rPr>
              <a:t> behav of test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IS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 c&lt;=a AND b;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b="1">
                <a:latin typeface="Times New Roman" panose="02020603050405020304" pitchFamily="18" charset="0"/>
              </a:rPr>
              <a:t> behav;</a:t>
            </a:r>
          </a:p>
        </p:txBody>
      </p:sp>
      <p:sp>
        <p:nvSpPr>
          <p:cNvPr id="833541" name="Line 5"/>
          <p:cNvSpPr>
            <a:spLocks noChangeShapeType="1"/>
          </p:cNvSpPr>
          <p:nvPr/>
        </p:nvSpPr>
        <p:spPr bwMode="auto">
          <a:xfrm flipH="1">
            <a:off x="1042988" y="1628775"/>
            <a:ext cx="7207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530225" y="13716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库</a:t>
            </a:r>
          </a:p>
        </p:txBody>
      </p:sp>
      <p:sp>
        <p:nvSpPr>
          <p:cNvPr id="833543" name="Text Box 7"/>
          <p:cNvSpPr txBox="1">
            <a:spLocks noChangeArrowheads="1"/>
          </p:cNvSpPr>
          <p:nvPr/>
        </p:nvSpPr>
        <p:spPr bwMode="auto">
          <a:xfrm>
            <a:off x="552450" y="1735138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包</a:t>
            </a:r>
          </a:p>
        </p:txBody>
      </p:sp>
      <p:sp>
        <p:nvSpPr>
          <p:cNvPr id="833544" name="Line 8"/>
          <p:cNvSpPr>
            <a:spLocks noChangeShapeType="1"/>
          </p:cNvSpPr>
          <p:nvPr/>
        </p:nvSpPr>
        <p:spPr bwMode="auto">
          <a:xfrm flipH="1">
            <a:off x="1042988" y="1989138"/>
            <a:ext cx="7207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3545" name="AutoShape 9"/>
          <p:cNvSpPr>
            <a:spLocks/>
          </p:cNvSpPr>
          <p:nvPr/>
        </p:nvSpPr>
        <p:spPr bwMode="auto">
          <a:xfrm>
            <a:off x="1403350" y="2636838"/>
            <a:ext cx="360363" cy="1152525"/>
          </a:xfrm>
          <a:prstGeom prst="leftBrace">
            <a:avLst>
              <a:gd name="adj1" fmla="val 26652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3546" name="Text Box 10"/>
          <p:cNvSpPr txBox="1">
            <a:spLocks noChangeArrowheads="1"/>
          </p:cNvSpPr>
          <p:nvPr/>
        </p:nvSpPr>
        <p:spPr bwMode="auto">
          <a:xfrm>
            <a:off x="539750" y="2843213"/>
            <a:ext cx="8937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实体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说明</a:t>
            </a:r>
          </a:p>
        </p:txBody>
      </p:sp>
      <p:sp>
        <p:nvSpPr>
          <p:cNvPr id="833547" name="AutoShape 11"/>
          <p:cNvSpPr>
            <a:spLocks/>
          </p:cNvSpPr>
          <p:nvPr/>
        </p:nvSpPr>
        <p:spPr bwMode="auto">
          <a:xfrm>
            <a:off x="1403350" y="4365625"/>
            <a:ext cx="360363" cy="1152525"/>
          </a:xfrm>
          <a:prstGeom prst="leftBrace">
            <a:avLst>
              <a:gd name="adj1" fmla="val 26652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3548" name="Text Box 12"/>
          <p:cNvSpPr txBox="1">
            <a:spLocks noChangeArrowheads="1"/>
          </p:cNvSpPr>
          <p:nvPr/>
        </p:nvSpPr>
        <p:spPr bwMode="auto">
          <a:xfrm>
            <a:off x="323850" y="4716463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结构体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84888" y="1557338"/>
            <a:ext cx="2881312" cy="1655762"/>
            <a:chOff x="3833" y="845"/>
            <a:chExt cx="1815" cy="1043"/>
          </a:xfrm>
        </p:grpSpPr>
        <p:sp>
          <p:nvSpPr>
            <p:cNvPr id="10283" name="AutoShape 14"/>
            <p:cNvSpPr>
              <a:spLocks noChangeArrowheads="1"/>
            </p:cNvSpPr>
            <p:nvPr/>
          </p:nvSpPr>
          <p:spPr bwMode="auto">
            <a:xfrm>
              <a:off x="3833" y="845"/>
              <a:ext cx="1815" cy="1043"/>
            </a:xfrm>
            <a:prstGeom prst="cloudCallout">
              <a:avLst>
                <a:gd name="adj1" fmla="val -51764"/>
                <a:gd name="adj2" fmla="val 45685"/>
              </a:avLst>
            </a:prstGeom>
            <a:solidFill>
              <a:srgbClr val="CCFF99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0284" name="Text Box 15"/>
            <p:cNvSpPr txBox="1">
              <a:spLocks noChangeArrowheads="1"/>
            </p:cNvSpPr>
            <p:nvPr/>
          </p:nvSpPr>
          <p:spPr bwMode="auto">
            <a:xfrm>
              <a:off x="3925" y="981"/>
              <a:ext cx="1633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实体说明是一个器件的外部视图，即外部引脚输入输出情况的定义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16463" y="4787900"/>
            <a:ext cx="2665412" cy="1655763"/>
            <a:chOff x="2971" y="2886"/>
            <a:chExt cx="1679" cy="1043"/>
          </a:xfrm>
        </p:grpSpPr>
        <p:sp>
          <p:nvSpPr>
            <p:cNvPr id="10281" name="AutoShape 17"/>
            <p:cNvSpPr>
              <a:spLocks noChangeArrowheads="1"/>
            </p:cNvSpPr>
            <p:nvPr/>
          </p:nvSpPr>
          <p:spPr bwMode="auto">
            <a:xfrm>
              <a:off x="2971" y="2886"/>
              <a:ext cx="1679" cy="1043"/>
            </a:xfrm>
            <a:prstGeom prst="cloudCallout">
              <a:avLst>
                <a:gd name="adj1" fmla="val -80556"/>
                <a:gd name="adj2" fmla="val -40412"/>
              </a:avLst>
            </a:prstGeom>
            <a:solidFill>
              <a:srgbClr val="CC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0282" name="Text Box 18"/>
            <p:cNvSpPr txBox="1">
              <a:spLocks noChangeArrowheads="1"/>
            </p:cNvSpPr>
            <p:nvPr/>
          </p:nvSpPr>
          <p:spPr bwMode="auto">
            <a:xfrm>
              <a:off x="3017" y="3067"/>
              <a:ext cx="163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构造体描述了一个器件逻辑功能的实现</a:t>
              </a:r>
            </a:p>
          </p:txBody>
        </p:sp>
      </p:grpSp>
      <p:sp>
        <p:nvSpPr>
          <p:cNvPr id="833555" name="矩形 3"/>
          <p:cNvSpPr>
            <a:spLocks noChangeArrowheads="1"/>
          </p:cNvSpPr>
          <p:nvPr/>
        </p:nvSpPr>
        <p:spPr bwMode="auto">
          <a:xfrm>
            <a:off x="2268538" y="827088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一个简单的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VHDL</a:t>
            </a:r>
            <a:r>
              <a:rPr lang="zh-CN" altLang="en-US" sz="28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例子</a:t>
            </a:r>
          </a:p>
        </p:txBody>
      </p:sp>
      <p:sp>
        <p:nvSpPr>
          <p:cNvPr id="833568" name="Rectangle 32"/>
          <p:cNvSpPr>
            <a:spLocks noChangeArrowheads="1"/>
          </p:cNvSpPr>
          <p:nvPr/>
        </p:nvSpPr>
        <p:spPr bwMode="auto">
          <a:xfrm>
            <a:off x="2627313" y="5949950"/>
            <a:ext cx="1079500" cy="720725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3569" name="Text Box 33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547813" y="0"/>
            <a:ext cx="66960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VHDL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的基本知识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763713" y="5876925"/>
            <a:ext cx="3240087" cy="936625"/>
            <a:chOff x="567" y="3566"/>
            <a:chExt cx="2041" cy="590"/>
          </a:xfrm>
        </p:grpSpPr>
        <p:sp>
          <p:nvSpPr>
            <p:cNvPr id="10270" name="Rectangle 47"/>
            <p:cNvSpPr>
              <a:spLocks noChangeArrowheads="1"/>
            </p:cNvSpPr>
            <p:nvPr/>
          </p:nvSpPr>
          <p:spPr bwMode="auto">
            <a:xfrm>
              <a:off x="567" y="3566"/>
              <a:ext cx="1633" cy="5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271" name="Group 48"/>
            <p:cNvGrpSpPr>
              <a:grpSpLocks/>
            </p:cNvGrpSpPr>
            <p:nvPr/>
          </p:nvGrpSpPr>
          <p:grpSpPr bwMode="auto">
            <a:xfrm>
              <a:off x="567" y="3566"/>
              <a:ext cx="2041" cy="590"/>
              <a:chOff x="1701" y="3475"/>
              <a:chExt cx="2041" cy="590"/>
            </a:xfrm>
          </p:grpSpPr>
          <p:grpSp>
            <p:nvGrpSpPr>
              <p:cNvPr id="10272" name="Group 49"/>
              <p:cNvGrpSpPr>
                <a:grpSpLocks/>
              </p:cNvGrpSpPr>
              <p:nvPr/>
            </p:nvGrpSpPr>
            <p:grpSpPr bwMode="auto">
              <a:xfrm>
                <a:off x="1746" y="3521"/>
                <a:ext cx="1996" cy="515"/>
                <a:chOff x="476" y="3158"/>
                <a:chExt cx="1996" cy="515"/>
              </a:xfrm>
            </p:grpSpPr>
            <p:sp>
              <p:nvSpPr>
                <p:cNvPr id="1027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6" y="3158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027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76" y="3385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027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883" y="3249"/>
                  <a:ext cx="58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0277" name="AutoShape 53"/>
                <p:cNvSpPr>
                  <a:spLocks noChangeArrowheads="1"/>
                </p:cNvSpPr>
                <p:nvPr/>
              </p:nvSpPr>
              <p:spPr bwMode="auto">
                <a:xfrm>
                  <a:off x="1202" y="3203"/>
                  <a:ext cx="318" cy="36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zh-CN" altLang="zh-CN" sz="3200" b="1">
                    <a:solidFill>
                      <a:schemeClr val="bg1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0278" name="Line 54"/>
                <p:cNvSpPr>
                  <a:spLocks noChangeShapeType="1"/>
                </p:cNvSpPr>
                <p:nvPr/>
              </p:nvSpPr>
              <p:spPr bwMode="auto">
                <a:xfrm>
                  <a:off x="839" y="3294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9" name="Line 55"/>
                <p:cNvSpPr>
                  <a:spLocks noChangeShapeType="1"/>
                </p:cNvSpPr>
                <p:nvPr/>
              </p:nvSpPr>
              <p:spPr bwMode="auto">
                <a:xfrm>
                  <a:off x="839" y="3476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0" name="Line 56"/>
                <p:cNvSpPr>
                  <a:spLocks noChangeShapeType="1"/>
                </p:cNvSpPr>
                <p:nvPr/>
              </p:nvSpPr>
              <p:spPr bwMode="auto">
                <a:xfrm>
                  <a:off x="1520" y="338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73" name="Rectangle 57"/>
              <p:cNvSpPr>
                <a:spLocks noChangeArrowheads="1"/>
              </p:cNvSpPr>
              <p:nvPr/>
            </p:nvSpPr>
            <p:spPr bwMode="auto">
              <a:xfrm>
                <a:off x="1701" y="3475"/>
                <a:ext cx="1633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833594" name="Rectangle 58"/>
          <p:cNvSpPr>
            <a:spLocks noChangeArrowheads="1"/>
          </p:cNvSpPr>
          <p:nvPr/>
        </p:nvSpPr>
        <p:spPr bwMode="auto">
          <a:xfrm>
            <a:off x="2628900" y="5938838"/>
            <a:ext cx="1079500" cy="7207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1763713" y="5899150"/>
            <a:ext cx="3240087" cy="936625"/>
            <a:chOff x="567" y="3566"/>
            <a:chExt cx="2041" cy="590"/>
          </a:xfrm>
        </p:grpSpPr>
        <p:sp>
          <p:nvSpPr>
            <p:cNvPr id="10259" name="Rectangle 60"/>
            <p:cNvSpPr>
              <a:spLocks noChangeArrowheads="1"/>
            </p:cNvSpPr>
            <p:nvPr/>
          </p:nvSpPr>
          <p:spPr bwMode="auto">
            <a:xfrm>
              <a:off x="567" y="3566"/>
              <a:ext cx="1633" cy="5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260" name="Group 61"/>
            <p:cNvGrpSpPr>
              <a:grpSpLocks/>
            </p:cNvGrpSpPr>
            <p:nvPr/>
          </p:nvGrpSpPr>
          <p:grpSpPr bwMode="auto">
            <a:xfrm>
              <a:off x="567" y="3566"/>
              <a:ext cx="2041" cy="590"/>
              <a:chOff x="1701" y="3475"/>
              <a:chExt cx="2041" cy="590"/>
            </a:xfrm>
          </p:grpSpPr>
          <p:grpSp>
            <p:nvGrpSpPr>
              <p:cNvPr id="10261" name="Group 62"/>
              <p:cNvGrpSpPr>
                <a:grpSpLocks/>
              </p:cNvGrpSpPr>
              <p:nvPr/>
            </p:nvGrpSpPr>
            <p:grpSpPr bwMode="auto">
              <a:xfrm>
                <a:off x="1746" y="3521"/>
                <a:ext cx="1996" cy="515"/>
                <a:chOff x="476" y="3158"/>
                <a:chExt cx="1996" cy="515"/>
              </a:xfrm>
            </p:grpSpPr>
            <p:sp>
              <p:nvSpPr>
                <p:cNvPr id="1026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76" y="3158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1026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76" y="3385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1026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883" y="3249"/>
                  <a:ext cx="58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400" b="1">
                      <a:solidFill>
                        <a:srgbClr val="FF0000"/>
                      </a:solidFill>
                      <a:latin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0266" name="AutoShape 66"/>
                <p:cNvSpPr>
                  <a:spLocks noChangeArrowheads="1"/>
                </p:cNvSpPr>
                <p:nvPr/>
              </p:nvSpPr>
              <p:spPr bwMode="auto">
                <a:xfrm>
                  <a:off x="1202" y="3203"/>
                  <a:ext cx="318" cy="36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lang="zh-CN" altLang="zh-CN" sz="3200" b="1">
                    <a:solidFill>
                      <a:schemeClr val="bg1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0267" name="Line 67"/>
                <p:cNvSpPr>
                  <a:spLocks noChangeShapeType="1"/>
                </p:cNvSpPr>
                <p:nvPr/>
              </p:nvSpPr>
              <p:spPr bwMode="auto">
                <a:xfrm>
                  <a:off x="839" y="3294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8" name="Line 68"/>
                <p:cNvSpPr>
                  <a:spLocks noChangeShapeType="1"/>
                </p:cNvSpPr>
                <p:nvPr/>
              </p:nvSpPr>
              <p:spPr bwMode="auto">
                <a:xfrm>
                  <a:off x="839" y="3476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69" name="Line 69"/>
                <p:cNvSpPr>
                  <a:spLocks noChangeShapeType="1"/>
                </p:cNvSpPr>
                <p:nvPr/>
              </p:nvSpPr>
              <p:spPr bwMode="auto">
                <a:xfrm>
                  <a:off x="1520" y="338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62" name="Rectangle 70"/>
              <p:cNvSpPr>
                <a:spLocks noChangeArrowheads="1"/>
              </p:cNvSpPr>
              <p:nvPr/>
            </p:nvSpPr>
            <p:spPr bwMode="auto">
              <a:xfrm>
                <a:off x="1701" y="3475"/>
                <a:ext cx="1633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3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3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3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3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83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3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3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83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0" grpId="0" animBg="1"/>
      <p:bldP spid="833541" grpId="0" animBg="1"/>
      <p:bldP spid="833542" grpId="0"/>
      <p:bldP spid="833543" grpId="0"/>
      <p:bldP spid="833544" grpId="0" animBg="1"/>
      <p:bldP spid="833545" grpId="0" animBg="1"/>
      <p:bldP spid="833546" grpId="0"/>
      <p:bldP spid="833547" grpId="0" animBg="1"/>
      <p:bldP spid="833548" grpId="0"/>
      <p:bldP spid="833555" grpId="0"/>
      <p:bldP spid="833568" grpId="0" animBg="1"/>
      <p:bldP spid="8335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5" name="矩形 3"/>
          <p:cNvSpPr>
            <a:spLocks noChangeArrowheads="1"/>
          </p:cNvSpPr>
          <p:nvPr/>
        </p:nvSpPr>
        <p:spPr bwMode="auto">
          <a:xfrm>
            <a:off x="1619250" y="404813"/>
            <a:ext cx="3743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一个简单的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程序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042988" y="981075"/>
            <a:ext cx="5040312" cy="4292600"/>
          </a:xfrm>
          <a:prstGeom prst="rect">
            <a:avLst/>
          </a:prstGeom>
          <a:solidFill>
            <a:schemeClr val="tx1"/>
          </a:solidFill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LIBRARY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IEEE;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USE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IEEE.STD_LOGIC_1164.ALL;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ENTITY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test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IS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PORT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( a,b: IN STD_LOGIC ;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               c: OUT STD_LOGIC);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END </a:t>
            </a:r>
            <a:r>
              <a:rPr lang="en-US" altLang="zh-CN" b="1">
                <a:latin typeface="Times New Roman" panose="02020603050405020304" pitchFamily="18" charset="0"/>
              </a:rPr>
              <a:t>test;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ARCHITECTURE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behav of test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IS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 c&lt;=a AND b;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END </a:t>
            </a:r>
            <a:r>
              <a:rPr lang="en-US" altLang="zh-CN" b="1">
                <a:latin typeface="Times New Roman" panose="02020603050405020304" pitchFamily="18" charset="0"/>
              </a:rPr>
              <a:t>behav;</a:t>
            </a:r>
          </a:p>
        </p:txBody>
      </p:sp>
      <p:sp>
        <p:nvSpPr>
          <p:cNvPr id="834567" name="矩形 3"/>
          <p:cNvSpPr>
            <a:spLocks noChangeArrowheads="1"/>
          </p:cNvSpPr>
          <p:nvPr/>
        </p:nvSpPr>
        <p:spPr bwMode="auto">
          <a:xfrm>
            <a:off x="684213" y="5589588"/>
            <a:ext cx="7848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 eaLnBrk="1" hangingPunct="1">
              <a:lnSpc>
                <a:spcPct val="110000"/>
              </a:lnSpc>
              <a:buClr>
                <a:srgbClr val="00FF00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一个基本设计单元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简单的可以是一个与门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复杂的可以是一个微处理器或一个系统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34568" name="矩形 3"/>
          <p:cNvSpPr>
            <a:spLocks noChangeArrowheads="1"/>
          </p:cNvSpPr>
          <p:nvPr/>
        </p:nvSpPr>
        <p:spPr bwMode="auto">
          <a:xfrm>
            <a:off x="6011863" y="1341438"/>
            <a:ext cx="28082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 eaLnBrk="1" hangingPunct="1">
              <a:lnSpc>
                <a:spcPct val="110000"/>
              </a:lnSpc>
              <a:buClr>
                <a:srgbClr val="00FF00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实体：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的基本设计单元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2411413" y="1268413"/>
            <a:ext cx="4248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/>
                <a:ea typeface="楷体_GB2312"/>
                <a:cs typeface="楷体_GB2312"/>
              </a:rPr>
              <a:t>实体三要素</a:t>
            </a:r>
            <a:endParaRPr lang="zh-CN" altLang="en-US" sz="32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331913" y="2060575"/>
            <a:ext cx="6985000" cy="34448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库声明</a:t>
            </a:r>
          </a:p>
          <a:p>
            <a:pPr lvl="1" eaLnBrk="1" hangingPunct="1">
              <a:spcBef>
                <a:spcPct val="50000"/>
              </a:spcBef>
              <a:buClr>
                <a:srgbClr val="00CCFF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 列出了当前设计中需要用到的所有库文件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实体说明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 sz="2400" b="1">
                <a:ea typeface="楷体_GB2312"/>
                <a:cs typeface="楷体_GB2312"/>
              </a:rPr>
              <a:t>Entity Declaration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）</a:t>
            </a:r>
          </a:p>
          <a:p>
            <a:pPr lvl="1" eaLnBrk="1" hangingPunct="1">
              <a:spcBef>
                <a:spcPct val="50000"/>
              </a:spcBef>
              <a:buClr>
                <a:srgbClr val="00CCFF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 定义了设计单元的输入输出接口信号或引脚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folHlink"/>
                </a:solidFill>
                <a:latin typeface="楷体_GB2312"/>
                <a:ea typeface="楷体_GB2312"/>
                <a:cs typeface="楷体_GB2312"/>
              </a:rPr>
              <a:t>结构体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 sz="2400" b="1">
                <a:ea typeface="楷体_GB2312"/>
                <a:cs typeface="楷体_GB2312"/>
              </a:rPr>
              <a:t>Architecture Body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）</a:t>
            </a:r>
          </a:p>
          <a:p>
            <a:pPr lvl="1" eaLnBrk="1" hangingPunct="1">
              <a:spcBef>
                <a:spcPct val="50000"/>
              </a:spcBef>
              <a:buClr>
                <a:srgbClr val="00CCFF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 描述了电路要实现的功能</a:t>
            </a:r>
          </a:p>
        </p:txBody>
      </p:sp>
      <p:sp>
        <p:nvSpPr>
          <p:cNvPr id="836616" name="Text Box 8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03350" y="476250"/>
            <a:ext cx="66960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(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  VHDL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的基本知识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1500188" y="214313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结构体（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architecture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endParaRPr lang="en-US" altLang="zh-CN" sz="40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35587" name="Rectangle 4"/>
          <p:cNvSpPr>
            <a:spLocks noChangeArrowheads="1"/>
          </p:cNvSpPr>
          <p:nvPr/>
        </p:nvSpPr>
        <p:spPr bwMode="auto">
          <a:xfrm>
            <a:off x="428625" y="1071563"/>
            <a:ext cx="8072438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2913" indent="-442913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57313" indent="-442913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C00000"/>
              </a:buClr>
              <a:buSzPct val="77000"/>
              <a:buFont typeface="Wingdings" panose="05000000000000000000" pitchFamily="2" charset="2"/>
              <a:buChar char="u"/>
            </a:pPr>
            <a:r>
              <a:rPr lang="zh-CN" altLang="en-US" b="1">
                <a:latin typeface="楷体_GB2312"/>
                <a:ea typeface="楷体_GB2312"/>
                <a:cs typeface="楷体_GB2312"/>
              </a:rPr>
              <a:t>结构体：描述硬件模块并行工作，每个结构体必须属于一个实体</a:t>
            </a:r>
          </a:p>
          <a:p>
            <a:pPr eaLnBrk="1" hangingPunct="1">
              <a:lnSpc>
                <a:spcPct val="130000"/>
              </a:lnSpc>
              <a:buClr>
                <a:srgbClr val="C00000"/>
              </a:buClr>
              <a:buSzPct val="77000"/>
              <a:buFont typeface="Wingdings" panose="05000000000000000000" pitchFamily="2" charset="2"/>
              <a:buChar char="u"/>
            </a:pPr>
            <a:r>
              <a:rPr lang="zh-CN" altLang="en-US" b="1">
                <a:latin typeface="楷体_GB2312"/>
                <a:ea typeface="楷体_GB2312"/>
                <a:cs typeface="楷体_GB2312"/>
              </a:rPr>
              <a:t>结构体中各语句处于并发状态，执行不分先后次序</a:t>
            </a:r>
          </a:p>
          <a:p>
            <a:pPr eaLnBrk="1" hangingPunct="1">
              <a:lnSpc>
                <a:spcPct val="130000"/>
              </a:lnSpc>
              <a:buClr>
                <a:srgbClr val="C00000"/>
              </a:buClr>
              <a:buSzPct val="77000"/>
              <a:buFont typeface="Wingdings" panose="05000000000000000000" pitchFamily="2" charset="2"/>
              <a:buChar char="u"/>
            </a:pPr>
            <a:r>
              <a:rPr lang="zh-CN" altLang="en-US" b="1">
                <a:latin typeface="楷体_GB2312"/>
                <a:ea typeface="楷体_GB2312"/>
                <a:cs typeface="楷体_GB2312"/>
              </a:rPr>
              <a:t>每条并发语句形成一个电路逻辑单元（硬件模块）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它可以是：</a:t>
            </a:r>
            <a:endParaRPr lang="en-US" altLang="zh-CN" b="1">
              <a:latin typeface="楷体_GB2312"/>
              <a:ea typeface="楷体_GB2312"/>
              <a:cs typeface="楷体_GB2312"/>
            </a:endParaRPr>
          </a:p>
          <a:p>
            <a:pPr lvl="2" eaLnBrk="1" hangingPunct="1">
              <a:lnSpc>
                <a:spcPct val="130000"/>
              </a:lnSpc>
              <a:buClr>
                <a:srgbClr val="66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一个逻辑表达式（并发信号赋值语句）</a:t>
            </a:r>
            <a:endParaRPr lang="en-US" altLang="zh-CN" sz="2200" b="1">
              <a:solidFill>
                <a:schemeClr val="bg1"/>
              </a:solidFill>
              <a:latin typeface="楷体_GB2312"/>
              <a:ea typeface="楷体_GB2312"/>
              <a:cs typeface="楷体_GB2312"/>
            </a:endParaRPr>
          </a:p>
          <a:p>
            <a:pPr lvl="2" eaLnBrk="1" hangingPunct="1">
              <a:lnSpc>
                <a:spcPct val="130000"/>
              </a:lnSpc>
              <a:buClr>
                <a:srgbClr val="66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一个元件（元件例化语句）</a:t>
            </a:r>
            <a:endParaRPr lang="en-US" altLang="zh-CN" sz="2200" b="1">
              <a:solidFill>
                <a:schemeClr val="bg1"/>
              </a:solidFill>
              <a:latin typeface="楷体_GB2312"/>
              <a:ea typeface="楷体_GB2312"/>
              <a:cs typeface="楷体_GB2312"/>
            </a:endParaRPr>
          </a:p>
          <a:p>
            <a:pPr lvl="2" eaLnBrk="1" hangingPunct="1">
              <a:lnSpc>
                <a:spcPct val="130000"/>
              </a:lnSpc>
              <a:buClr>
                <a:srgbClr val="6600CC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一段行为描述（顺序语句串，但这时必须用</a:t>
            </a:r>
            <a:r>
              <a:rPr lang="en-US" altLang="zh-CN" sz="2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PROCESS</a:t>
            </a:r>
            <a:r>
              <a:rPr lang="zh-CN" altLang="en-US" sz="2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语句将其包装起来）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57313" y="3605213"/>
            <a:ext cx="7000875" cy="1857375"/>
          </a:xfrm>
          <a:prstGeom prst="rect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14875" y="5133975"/>
            <a:ext cx="4429125" cy="1724025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构造体的三种描述方式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rgbClr val="FF993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数据流描述</a:t>
            </a:r>
            <a:r>
              <a:rPr lang="en-US" altLang="zh-CN" sz="2000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信号赋值语句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rgbClr val="FF993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结构描述</a:t>
            </a:r>
            <a:r>
              <a:rPr lang="en-US" altLang="zh-CN" sz="2000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元件例化</a:t>
            </a:r>
            <a:endParaRPr lang="zh-CN" altLang="en-US" sz="2000" b="1" dirty="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rgbClr val="FF993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行为描述</a:t>
            </a:r>
            <a:r>
              <a:rPr lang="en-US" altLang="zh-CN" sz="2000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进程</a:t>
            </a:r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285750" y="857250"/>
          <a:ext cx="500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857250"/>
                        <a:ext cx="500063" cy="2714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弧形箭头 8"/>
          <p:cNvSpPr/>
          <p:nvPr/>
        </p:nvSpPr>
        <p:spPr bwMode="auto">
          <a:xfrm rot="19194394">
            <a:off x="3949700" y="5373688"/>
            <a:ext cx="714375" cy="1214437"/>
          </a:xfrm>
          <a:prstGeom prst="curvedRightArrow">
            <a:avLst>
              <a:gd name="adj1" fmla="val 25000"/>
              <a:gd name="adj2" fmla="val 38726"/>
              <a:gd name="adj3" fmla="val 53885"/>
            </a:avLst>
          </a:prstGeom>
          <a:solidFill>
            <a:srgbClr val="FFFF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uild="p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26618</TotalTime>
  <Words>1172</Words>
  <Application>Microsoft Office PowerPoint</Application>
  <PresentationFormat>全屏显示(4:3)</PresentationFormat>
  <Paragraphs>177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Times New Roman</vt:lpstr>
      <vt:lpstr>Wingdings</vt:lpstr>
      <vt:lpstr>Calibri</vt:lpstr>
      <vt:lpstr>楷体_GB2312</vt:lpstr>
      <vt:lpstr>黑体</vt:lpstr>
      <vt:lpstr>Soaring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1964</cp:revision>
  <dcterms:created xsi:type="dcterms:W3CDTF">2002-03-18T12:39:57Z</dcterms:created>
  <dcterms:modified xsi:type="dcterms:W3CDTF">2016-10-12T15:07:42Z</dcterms:modified>
</cp:coreProperties>
</file>