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handoutMasterIdLst>
    <p:handoutMasterId r:id="rId32"/>
  </p:handoutMasterIdLst>
  <p:sldIdLst>
    <p:sldId id="989" r:id="rId2"/>
    <p:sldId id="984" r:id="rId3"/>
    <p:sldId id="1062" r:id="rId4"/>
    <p:sldId id="1038" r:id="rId5"/>
    <p:sldId id="1071" r:id="rId6"/>
    <p:sldId id="1063" r:id="rId7"/>
    <p:sldId id="1040" r:id="rId8"/>
    <p:sldId id="1041" r:id="rId9"/>
    <p:sldId id="1042" r:id="rId10"/>
    <p:sldId id="1043" r:id="rId11"/>
    <p:sldId id="1044" r:id="rId12"/>
    <p:sldId id="1045" r:id="rId13"/>
    <p:sldId id="1053" r:id="rId14"/>
    <p:sldId id="1046" r:id="rId15"/>
    <p:sldId id="1047" r:id="rId16"/>
    <p:sldId id="1048" r:id="rId17"/>
    <p:sldId id="1049" r:id="rId18"/>
    <p:sldId id="1050" r:id="rId19"/>
    <p:sldId id="1051" r:id="rId20"/>
    <p:sldId id="1052" r:id="rId21"/>
    <p:sldId id="1055" r:id="rId22"/>
    <p:sldId id="1056" r:id="rId23"/>
    <p:sldId id="1059" r:id="rId24"/>
    <p:sldId id="1060" r:id="rId25"/>
    <p:sldId id="1065" r:id="rId26"/>
    <p:sldId id="1066" r:id="rId27"/>
    <p:sldId id="1067" r:id="rId28"/>
    <p:sldId id="1068" r:id="rId29"/>
    <p:sldId id="1069" r:id="rId30"/>
    <p:sldId id="1064" r:id="rId31"/>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bg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bg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bg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bg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bg2"/>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bg2"/>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bg2"/>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bg2"/>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bg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6">
          <p15:clr>
            <a:srgbClr val="A4A3A4"/>
          </p15:clr>
        </p15:guide>
        <p15:guide id="2" pos="28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FF"/>
    <a:srgbClr val="006600"/>
    <a:srgbClr val="CC0099"/>
    <a:srgbClr val="FF99FF"/>
    <a:srgbClr val="CCCC00"/>
    <a:srgbClr val="B2B2B2"/>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11" autoAdjust="0"/>
  </p:normalViewPr>
  <p:slideViewPr>
    <p:cSldViewPr>
      <p:cViewPr varScale="1">
        <p:scale>
          <a:sx n="66" d="100"/>
          <a:sy n="66" d="100"/>
        </p:scale>
        <p:origin x="1208" y="32"/>
      </p:cViewPr>
      <p:guideLst>
        <p:guide orient="horz" pos="2256"/>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666"/>
    </p:cViewPr>
  </p:sorterViewPr>
  <p:notesViewPr>
    <p:cSldViewPr>
      <p:cViewPr varScale="1">
        <p:scale>
          <a:sx n="36" d="100"/>
          <a:sy n="36" d="100"/>
        </p:scale>
        <p:origin x="-153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ltLang="zh-CN"/>
          </a:p>
        </p:txBody>
      </p:sp>
      <p:sp>
        <p:nvSpPr>
          <p:cNvPr id="3481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altLang="zh-CN"/>
          </a:p>
        </p:txBody>
      </p:sp>
      <p:sp>
        <p:nvSpPr>
          <p:cNvPr id="3481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ltLang="zh-CN"/>
          </a:p>
        </p:txBody>
      </p:sp>
      <p:sp>
        <p:nvSpPr>
          <p:cNvPr id="3481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fld id="{1D8C1EB2-B72F-4EA9-A2FF-C119D01B59C2}" type="slidenum">
              <a:rPr lang="en-US" altLang="zh-CN"/>
              <a:pPr>
                <a:defRPr/>
              </a:pPr>
              <a:t>‹#›</a:t>
            </a:fld>
            <a:endParaRPr lang="en-US" altLang="zh-CN"/>
          </a:p>
        </p:txBody>
      </p:sp>
    </p:spTree>
    <p:extLst>
      <p:ext uri="{BB962C8B-B14F-4D97-AF65-F5344CB8AC3E}">
        <p14:creationId xmlns:p14="http://schemas.microsoft.com/office/powerpoint/2010/main" val="26726162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7BB8BD-6FEA-4B8E-BE85-0CA3E6C2A07A}" type="slidenum">
              <a:rPr lang="en-US" altLang="zh-CN"/>
              <a:pPr>
                <a:defRPr/>
              </a:pPr>
              <a:t>‹#›</a:t>
            </a:fld>
            <a:endParaRPr lang="en-US" altLang="zh-CN"/>
          </a:p>
        </p:txBody>
      </p:sp>
    </p:spTree>
    <p:extLst>
      <p:ext uri="{BB962C8B-B14F-4D97-AF65-F5344CB8AC3E}">
        <p14:creationId xmlns:p14="http://schemas.microsoft.com/office/powerpoint/2010/main" val="237773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BCCD1184-6FC9-4AFF-B338-96B1C48160BF}" type="slidenum">
              <a:rPr lang="en-US" altLang="zh-CN"/>
              <a:pPr>
                <a:defRPr/>
              </a:pPr>
              <a:t>‹#›</a:t>
            </a:fld>
            <a:endParaRPr lang="en-US" altLang="zh-CN"/>
          </a:p>
        </p:txBody>
      </p:sp>
    </p:spTree>
    <p:extLst>
      <p:ext uri="{BB962C8B-B14F-4D97-AF65-F5344CB8AC3E}">
        <p14:creationId xmlns:p14="http://schemas.microsoft.com/office/powerpoint/2010/main" val="18328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BE5C82A-D21E-41E3-BEDA-D8EE48BD6822}" type="slidenum">
              <a:rPr lang="en-US" altLang="zh-CN"/>
              <a:pPr>
                <a:defRPr/>
              </a:pPr>
              <a:t>‹#›</a:t>
            </a:fld>
            <a:endParaRPr lang="en-US" altLang="zh-CN"/>
          </a:p>
        </p:txBody>
      </p:sp>
    </p:spTree>
    <p:extLst>
      <p:ext uri="{BB962C8B-B14F-4D97-AF65-F5344CB8AC3E}">
        <p14:creationId xmlns:p14="http://schemas.microsoft.com/office/powerpoint/2010/main" val="130075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D57AD76-6E91-4D87-AE20-54EFC78A809E}" type="slidenum">
              <a:rPr lang="en-US" altLang="zh-CN"/>
              <a:pPr>
                <a:defRPr/>
              </a:pPr>
              <a:t>‹#›</a:t>
            </a:fld>
            <a:endParaRPr lang="en-US" altLang="zh-CN"/>
          </a:p>
        </p:txBody>
      </p:sp>
    </p:spTree>
    <p:extLst>
      <p:ext uri="{BB962C8B-B14F-4D97-AF65-F5344CB8AC3E}">
        <p14:creationId xmlns:p14="http://schemas.microsoft.com/office/powerpoint/2010/main" val="219182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F769B58C-DE10-4F3A-BB14-B401692E9FD6}" type="slidenum">
              <a:rPr lang="en-US" altLang="zh-CN"/>
              <a:pPr>
                <a:defRPr/>
              </a:pPr>
              <a:t>‹#›</a:t>
            </a:fld>
            <a:endParaRPr lang="en-US" altLang="zh-CN"/>
          </a:p>
        </p:txBody>
      </p:sp>
    </p:spTree>
    <p:extLst>
      <p:ext uri="{BB962C8B-B14F-4D97-AF65-F5344CB8AC3E}">
        <p14:creationId xmlns:p14="http://schemas.microsoft.com/office/powerpoint/2010/main" val="632565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54FD9918-7E90-4D89-AB39-BD7DF1446196}" type="slidenum">
              <a:rPr lang="en-US" altLang="zh-CN"/>
              <a:pPr>
                <a:defRPr/>
              </a:pPr>
              <a:t>‹#›</a:t>
            </a:fld>
            <a:endParaRPr lang="en-US" altLang="zh-CN"/>
          </a:p>
        </p:txBody>
      </p:sp>
    </p:spTree>
    <p:extLst>
      <p:ext uri="{BB962C8B-B14F-4D97-AF65-F5344CB8AC3E}">
        <p14:creationId xmlns:p14="http://schemas.microsoft.com/office/powerpoint/2010/main" val="395703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4B170660-848D-43A2-9334-6CA5C8D0E6AE}" type="slidenum">
              <a:rPr lang="en-US" altLang="zh-CN"/>
              <a:pPr>
                <a:defRPr/>
              </a:pPr>
              <a:t>‹#›</a:t>
            </a:fld>
            <a:endParaRPr lang="en-US" altLang="zh-CN"/>
          </a:p>
        </p:txBody>
      </p:sp>
    </p:spTree>
    <p:extLst>
      <p:ext uri="{BB962C8B-B14F-4D97-AF65-F5344CB8AC3E}">
        <p14:creationId xmlns:p14="http://schemas.microsoft.com/office/powerpoint/2010/main" val="3244466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B296E95E-A58E-4701-94AA-B48548043C15}" type="slidenum">
              <a:rPr lang="en-US" altLang="zh-CN"/>
              <a:pPr>
                <a:defRPr/>
              </a:pPr>
              <a:t>‹#›</a:t>
            </a:fld>
            <a:endParaRPr lang="en-US" altLang="zh-CN"/>
          </a:p>
        </p:txBody>
      </p:sp>
    </p:spTree>
    <p:extLst>
      <p:ext uri="{BB962C8B-B14F-4D97-AF65-F5344CB8AC3E}">
        <p14:creationId xmlns:p14="http://schemas.microsoft.com/office/powerpoint/2010/main" val="92431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01F3898-B00F-4647-A3FF-EAC63EED0AE5}" type="slidenum">
              <a:rPr lang="en-US" altLang="zh-CN"/>
              <a:pPr>
                <a:defRPr/>
              </a:pPr>
              <a:t>‹#›</a:t>
            </a:fld>
            <a:endParaRPr lang="en-US" altLang="zh-CN"/>
          </a:p>
        </p:txBody>
      </p:sp>
    </p:spTree>
    <p:extLst>
      <p:ext uri="{BB962C8B-B14F-4D97-AF65-F5344CB8AC3E}">
        <p14:creationId xmlns:p14="http://schemas.microsoft.com/office/powerpoint/2010/main" val="1649453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9C694EA-46BD-4068-B7DB-4FFB633FE5DF}" type="slidenum">
              <a:rPr lang="en-US" altLang="zh-CN"/>
              <a:pPr>
                <a:defRPr/>
              </a:pPr>
              <a:t>‹#›</a:t>
            </a:fld>
            <a:endParaRPr lang="en-US" altLang="zh-CN"/>
          </a:p>
        </p:txBody>
      </p:sp>
    </p:spTree>
    <p:extLst>
      <p:ext uri="{BB962C8B-B14F-4D97-AF65-F5344CB8AC3E}">
        <p14:creationId xmlns:p14="http://schemas.microsoft.com/office/powerpoint/2010/main" val="90882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15462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eaLnBrk="1" hangingPunct="1">
                <a:defRPr/>
              </a:pPr>
              <a:endParaRPr lang="zh-CN" altLang="en-US">
                <a:latin typeface="Arial" charset="0"/>
              </a:endParaRPr>
            </a:p>
          </p:txBody>
        </p:sp>
        <p:sp>
          <p:nvSpPr>
            <p:cNvPr id="1033" name="Arc 4"/>
            <p:cNvSpPr>
              <a:spLocks/>
            </p:cNvSpPr>
            <p:nvPr/>
          </p:nvSpPr>
          <p:spPr bwMode="auto">
            <a:xfrm>
              <a:off x="0" y="1"/>
              <a:ext cx="5298" cy="4312"/>
            </a:xfrm>
            <a:custGeom>
              <a:avLst/>
              <a:gdLst>
                <a:gd name="T0" fmla="*/ 0 w 21600"/>
                <a:gd name="T1" fmla="*/ 0 h 21600"/>
                <a:gd name="T2" fmla="*/ 5298 w 21600"/>
                <a:gd name="T3" fmla="*/ 4312 h 21600"/>
                <a:gd name="T4" fmla="*/ 0 w 21600"/>
                <a:gd name="T5" fmla="*/ 431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462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5463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eaLnBrk="1" hangingPunct="1">
              <a:defRPr kumimoji="0" sz="1400">
                <a:solidFill>
                  <a:schemeClr val="tx1"/>
                </a:solidFill>
                <a:latin typeface="+mn-lt"/>
              </a:defRPr>
            </a:lvl1pPr>
          </a:lstStyle>
          <a:p>
            <a:pPr>
              <a:defRPr/>
            </a:pPr>
            <a:endParaRPr lang="en-US" altLang="zh-CN"/>
          </a:p>
        </p:txBody>
      </p:sp>
      <p:sp>
        <p:nvSpPr>
          <p:cNvPr id="1546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eaLnBrk="1" hangingPunct="1">
              <a:defRPr kumimoji="0" sz="1400">
                <a:solidFill>
                  <a:schemeClr val="tx1"/>
                </a:solidFill>
                <a:latin typeface="+mn-lt"/>
              </a:defRPr>
            </a:lvl1pPr>
          </a:lstStyle>
          <a:p>
            <a:pPr>
              <a:defRPr/>
            </a:pPr>
            <a:endParaRPr lang="en-US" altLang="zh-CN"/>
          </a:p>
        </p:txBody>
      </p:sp>
      <p:sp>
        <p:nvSpPr>
          <p:cNvPr id="15463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eaLnBrk="1" hangingPunct="1">
              <a:defRPr kumimoji="0" sz="1400">
                <a:solidFill>
                  <a:schemeClr val="tx1"/>
                </a:solidFill>
                <a:latin typeface="+mn-lt"/>
              </a:defRPr>
            </a:lvl1pPr>
          </a:lstStyle>
          <a:p>
            <a:pPr>
              <a:defRPr/>
            </a:pPr>
            <a:fld id="{C1C63002-544A-4632-8902-C3402A42CAD3}" type="slidenum">
              <a:rPr lang="en-US" altLang="zh-CN"/>
              <a:pPr>
                <a:defRPr/>
              </a:pPr>
              <a:t>‹#›</a:t>
            </a:fld>
            <a:endParaRPr lang="en-US" altLang="zh-CN"/>
          </a:p>
        </p:txBody>
      </p:sp>
      <p:sp>
        <p:nvSpPr>
          <p:cNvPr id="1031" name="Rectangle 9"/>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image" Target="../media/image1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slide" Target="slide2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slide" Target="slide2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oleObject" Target="../embeddings/oleObject6.bin"/><Relationship Id="rId4" Type="http://schemas.openxmlformats.org/officeDocument/2006/relationships/slide" Target="slide10.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slide" Target="slide1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slide" Target="slide25.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oleObject" Target="../embeddings/oleObject3.bin"/><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0030550062"/>
          <p:cNvPicPr>
            <a:picLocks noChangeAspect="1" noChangeArrowheads="1"/>
          </p:cNvPicPr>
          <p:nvPr/>
        </p:nvPicPr>
        <p:blipFill>
          <a:blip r:embed="rId2">
            <a:lum contrast="4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WordArt 3"/>
          <p:cNvSpPr>
            <a:spLocks noChangeArrowheads="1" noChangeShapeType="1" noTextEdit="1"/>
          </p:cNvSpPr>
          <p:nvPr/>
        </p:nvSpPr>
        <p:spPr bwMode="auto">
          <a:xfrm>
            <a:off x="1116013" y="1341438"/>
            <a:ext cx="7200900" cy="1839912"/>
          </a:xfrm>
          <a:prstGeom prst="rect">
            <a:avLst/>
          </a:prstGeom>
        </p:spPr>
        <p:txBody>
          <a:bodyPr wrap="none" fromWordArt="1">
            <a:prstTxWarp prst="textWave1">
              <a:avLst>
                <a:gd name="adj1" fmla="val 12884"/>
                <a:gd name="adj2" fmla="val -852"/>
              </a:avLst>
            </a:prstTxWarp>
          </a:bodyPr>
          <a:lstStyle/>
          <a:p>
            <a:pPr algn="ctr"/>
            <a:r>
              <a:rPr lang="zh-CN" altLang="en-US" sz="3600" kern="10">
                <a:ln w="28575">
                  <a:solidFill>
                    <a:schemeClr val="tx1"/>
                  </a:solidFill>
                  <a:prstDash val="sysDot"/>
                  <a:round/>
                  <a:headEnd/>
                  <a:tailEnd/>
                </a:ln>
                <a:solidFill>
                  <a:srgbClr val="0000FF"/>
                </a:solidFill>
                <a:effectLst>
                  <a:outerShdw dist="53882" dir="2700000" algn="ctr" rotWithShape="0">
                    <a:srgbClr val="C0C0C0"/>
                  </a:outerShdw>
                </a:effectLst>
                <a:latin typeface="隶书" panose="02010509060101010101" pitchFamily="49" charset="-122"/>
                <a:ea typeface="隶书" panose="02010509060101010101" pitchFamily="49" charset="-122"/>
              </a:rPr>
              <a:t>数字世界精彩无限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93954" name="Text Box 2"/>
          <p:cNvSpPr txBox="1">
            <a:spLocks noChangeArrowheads="1"/>
          </p:cNvSpPr>
          <p:nvPr/>
        </p:nvSpPr>
        <p:spPr bwMode="auto">
          <a:xfrm>
            <a:off x="468313" y="1747838"/>
            <a:ext cx="5761037" cy="457200"/>
          </a:xfrm>
          <a:prstGeom prst="rect">
            <a:avLst/>
          </a:prstGeom>
          <a:noFill/>
          <a:ln w="9525" algn="ctr">
            <a:noFill/>
            <a:miter lim="800000"/>
            <a:headEnd/>
            <a:tailEnd/>
          </a:ln>
          <a:effectLst/>
        </p:spPr>
        <p:txBody>
          <a:bodyPr>
            <a:spAutoFit/>
          </a:bodyPr>
          <a:lstStyle/>
          <a:p>
            <a:pPr eaLnBrk="1" hangingPunct="1">
              <a:spcBef>
                <a:spcPct val="50000"/>
              </a:spcBef>
              <a:buClr>
                <a:srgbClr val="FF9933"/>
              </a:buClr>
              <a:buSzPct val="70000"/>
              <a:buFont typeface="Wingdings" pitchFamily="2" charset="2"/>
              <a:buChar char="l"/>
              <a:defRPr/>
            </a:pPr>
            <a:r>
              <a:rPr lang="en-US" altLang="zh-CN" b="1">
                <a:solidFill>
                  <a:schemeClr val="bg1"/>
                </a:solidFill>
                <a:effectLst>
                  <a:outerShdw blurRad="38100" dist="38100" dir="2700000" algn="tl">
                    <a:srgbClr val="C0C0C0"/>
                  </a:outerShdw>
                </a:effectLst>
                <a:latin typeface="Arial" charset="0"/>
                <a:ea typeface="楷体_GB2312" pitchFamily="49" charset="-122"/>
              </a:rPr>
              <a:t> </a:t>
            </a:r>
            <a:r>
              <a:rPr lang="zh-CN" altLang="en-US" b="1">
                <a:solidFill>
                  <a:schemeClr val="bg1"/>
                </a:solidFill>
                <a:effectLst>
                  <a:outerShdw blurRad="38100" dist="38100" dir="2700000" algn="tl">
                    <a:srgbClr val="C0C0C0"/>
                  </a:outerShdw>
                </a:effectLst>
                <a:latin typeface="Arial" charset="0"/>
                <a:ea typeface="楷体_GB2312" pitchFamily="49" charset="-122"/>
              </a:rPr>
              <a:t>采用</a:t>
            </a:r>
            <a:r>
              <a:rPr lang="zh-CN" altLang="en-US" b="1">
                <a:solidFill>
                  <a:schemeClr val="bg1"/>
                </a:solidFill>
                <a:effectLst>
                  <a:outerShdw blurRad="38100" dist="38100" dir="2700000" algn="tl">
                    <a:srgbClr val="C0C0C0"/>
                  </a:outerShdw>
                </a:effectLst>
                <a:latin typeface="楷体_GB2312" pitchFamily="49" charset="-122"/>
                <a:ea typeface="楷体_GB2312" pitchFamily="49" charset="-122"/>
              </a:rPr>
              <a:t>寄存器传输（</a:t>
            </a:r>
            <a:r>
              <a:rPr lang="en-US" altLang="zh-CN" b="1">
                <a:solidFill>
                  <a:schemeClr val="bg1"/>
                </a:solidFill>
                <a:effectLst>
                  <a:outerShdw blurRad="38100" dist="38100" dir="2700000" algn="tl">
                    <a:srgbClr val="C0C0C0"/>
                  </a:outerShdw>
                </a:effectLst>
                <a:latin typeface="Times New Roman" pitchFamily="18" charset="0"/>
                <a:ea typeface="楷体_GB2312" pitchFamily="49" charset="-122"/>
              </a:rPr>
              <a:t>RTL</a:t>
            </a:r>
            <a:r>
              <a:rPr lang="zh-CN" altLang="en-US" b="1">
                <a:solidFill>
                  <a:schemeClr val="bg1"/>
                </a:solidFill>
                <a:effectLst>
                  <a:outerShdw blurRad="38100" dist="38100" dir="2700000" algn="tl">
                    <a:srgbClr val="C0C0C0"/>
                  </a:outerShdw>
                </a:effectLst>
                <a:latin typeface="楷体_GB2312" pitchFamily="49" charset="-122"/>
                <a:ea typeface="楷体_GB2312" pitchFamily="49" charset="-122"/>
              </a:rPr>
              <a:t>）描述方式</a:t>
            </a:r>
          </a:p>
        </p:txBody>
      </p:sp>
      <p:sp>
        <p:nvSpPr>
          <p:cNvPr id="893955" name="Text Box 3"/>
          <p:cNvSpPr txBox="1">
            <a:spLocks noChangeArrowheads="1"/>
          </p:cNvSpPr>
          <p:nvPr/>
        </p:nvSpPr>
        <p:spPr bwMode="auto">
          <a:xfrm>
            <a:off x="179388" y="1100138"/>
            <a:ext cx="5040312"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b="1">
                <a:solidFill>
                  <a:schemeClr val="bg1"/>
                </a:solidFill>
                <a:effectLst>
                  <a:outerShdw blurRad="38100" dist="38100" dir="2700000" algn="tl">
                    <a:srgbClr val="C0C0C0"/>
                  </a:outerShdw>
                </a:effectLst>
                <a:latin typeface="楷体_GB2312" pitchFamily="49" charset="-122"/>
                <a:ea typeface="楷体_GB2312" pitchFamily="49" charset="-122"/>
              </a:rPr>
              <a:t>例</a:t>
            </a:r>
            <a:r>
              <a:rPr lang="en-US" altLang="zh-CN" b="1">
                <a:solidFill>
                  <a:schemeClr val="bg1"/>
                </a:solidFill>
                <a:effectLst>
                  <a:outerShdw blurRad="38100" dist="38100" dir="2700000" algn="tl">
                    <a:srgbClr val="C0C0C0"/>
                  </a:outerShdw>
                </a:effectLst>
                <a:latin typeface="楷体_GB2312" pitchFamily="49" charset="-122"/>
                <a:ea typeface="楷体_GB2312" pitchFamily="49" charset="-122"/>
              </a:rPr>
              <a:t>1</a:t>
            </a:r>
            <a:r>
              <a:rPr lang="zh-CN" altLang="en-US" b="1">
                <a:solidFill>
                  <a:schemeClr val="bg1"/>
                </a:solidFill>
                <a:effectLst>
                  <a:outerShdw blurRad="38100" dist="38100" dir="2700000" algn="tl">
                    <a:srgbClr val="C0C0C0"/>
                  </a:outerShdw>
                </a:effectLst>
                <a:latin typeface="楷体_GB2312" pitchFamily="49" charset="-122"/>
                <a:ea typeface="楷体_GB2312" pitchFamily="49" charset="-122"/>
              </a:rPr>
              <a:t>：</a:t>
            </a:r>
            <a:r>
              <a:rPr lang="en-US" altLang="zh-CN" b="1">
                <a:solidFill>
                  <a:schemeClr val="bg1"/>
                </a:solidFill>
                <a:effectLst>
                  <a:outerShdw blurRad="38100" dist="38100" dir="2700000" algn="tl">
                    <a:srgbClr val="C0C0C0"/>
                  </a:outerShdw>
                </a:effectLst>
                <a:latin typeface="Arial" charset="0"/>
                <a:ea typeface="楷体_GB2312" pitchFamily="49" charset="-122"/>
              </a:rPr>
              <a:t>2</a:t>
            </a:r>
            <a:r>
              <a:rPr lang="zh-CN" altLang="en-US" b="1">
                <a:solidFill>
                  <a:schemeClr val="bg1"/>
                </a:solidFill>
                <a:effectLst>
                  <a:outerShdw blurRad="38100" dist="38100" dir="2700000" algn="tl">
                    <a:srgbClr val="C0C0C0"/>
                  </a:outerShdw>
                </a:effectLst>
                <a:latin typeface="楷体_GB2312" pitchFamily="49" charset="-122"/>
                <a:ea typeface="楷体_GB2312" pitchFamily="49" charset="-122"/>
              </a:rPr>
              <a:t>选</a:t>
            </a:r>
            <a:r>
              <a:rPr lang="en-US" altLang="zh-CN" b="1">
                <a:solidFill>
                  <a:schemeClr val="bg1"/>
                </a:solidFill>
                <a:effectLst>
                  <a:outerShdw blurRad="38100" dist="38100" dir="2700000" algn="tl">
                    <a:srgbClr val="C0C0C0"/>
                  </a:outerShdw>
                </a:effectLst>
                <a:latin typeface="Arial" charset="0"/>
                <a:ea typeface="楷体_GB2312" pitchFamily="49" charset="-122"/>
              </a:rPr>
              <a:t>1</a:t>
            </a:r>
            <a:r>
              <a:rPr lang="zh-CN" altLang="en-US" b="1">
                <a:solidFill>
                  <a:schemeClr val="bg1"/>
                </a:solidFill>
                <a:effectLst>
                  <a:outerShdw blurRad="38100" dist="38100" dir="2700000" algn="tl">
                    <a:srgbClr val="C0C0C0"/>
                  </a:outerShdw>
                </a:effectLst>
                <a:latin typeface="楷体_GB2312" pitchFamily="49" charset="-122"/>
                <a:ea typeface="楷体_GB2312" pitchFamily="49" charset="-122"/>
              </a:rPr>
              <a:t>数据选择器</a:t>
            </a:r>
            <a:r>
              <a:rPr lang="en-US" altLang="zh-CN" b="1">
                <a:solidFill>
                  <a:schemeClr val="bg1"/>
                </a:solidFill>
                <a:effectLst>
                  <a:outerShdw blurRad="38100" dist="38100" dir="2700000" algn="tl">
                    <a:srgbClr val="C0C0C0"/>
                  </a:outerShdw>
                </a:effectLst>
                <a:latin typeface="Times New Roman"/>
                <a:ea typeface="楷体_GB2312" pitchFamily="49" charset="-122"/>
              </a:rPr>
              <a:t>——</a:t>
            </a:r>
            <a:endParaRPr lang="en-US" altLang="zh-CN" b="1">
              <a:solidFill>
                <a:schemeClr val="bg1"/>
              </a:solidFill>
              <a:effectLst>
                <a:outerShdw blurRad="38100" dist="38100" dir="2700000" algn="tl">
                  <a:srgbClr val="C0C0C0"/>
                </a:outerShdw>
              </a:effectLst>
              <a:latin typeface="楷体_GB2312" pitchFamily="49" charset="-122"/>
              <a:ea typeface="楷体_GB2312" pitchFamily="49" charset="-122"/>
            </a:endParaRPr>
          </a:p>
        </p:txBody>
      </p:sp>
      <p:sp>
        <p:nvSpPr>
          <p:cNvPr id="893956" name="Text Box 4"/>
          <p:cNvSpPr txBox="1">
            <a:spLocks noChangeArrowheads="1"/>
          </p:cNvSpPr>
          <p:nvPr/>
        </p:nvSpPr>
        <p:spPr bwMode="auto">
          <a:xfrm>
            <a:off x="323850" y="2492375"/>
            <a:ext cx="6121400" cy="4083050"/>
          </a:xfrm>
          <a:prstGeom prst="rect">
            <a:avLst/>
          </a:prstGeom>
          <a:solidFill>
            <a:schemeClr val="tx1"/>
          </a:solidFill>
          <a:ln w="28575" algn="ctr">
            <a:solidFill>
              <a:srgbClr val="00CC00"/>
            </a:solidFill>
            <a:miter lim="800000"/>
            <a:headEnd/>
            <a:tailEnd/>
          </a:ln>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solidFill>
                  <a:srgbClr val="0000FF"/>
                </a:solidFill>
                <a:ea typeface="楷体_GB2312"/>
                <a:cs typeface="楷体_GB2312"/>
              </a:rPr>
              <a:t>ENTITY</a:t>
            </a:r>
            <a:r>
              <a:rPr lang="en-US" altLang="zh-CN" sz="2000" b="1">
                <a:solidFill>
                  <a:schemeClr val="bg2"/>
                </a:solidFill>
                <a:ea typeface="楷体_GB2312"/>
                <a:cs typeface="楷体_GB2312"/>
              </a:rPr>
              <a:t> mux21a </a:t>
            </a:r>
            <a:r>
              <a:rPr lang="en-US" altLang="zh-CN" sz="2000" b="1">
                <a:solidFill>
                  <a:srgbClr val="0000FF"/>
                </a:solidFill>
                <a:ea typeface="楷体_GB2312"/>
                <a:cs typeface="楷体_GB2312"/>
              </a:rPr>
              <a:t>IS</a:t>
            </a:r>
          </a:p>
          <a:p>
            <a:pPr eaLnBrk="1" hangingPunct="1">
              <a:spcBef>
                <a:spcPct val="50000"/>
              </a:spcBef>
              <a:buClrTx/>
              <a:buSzTx/>
              <a:buFontTx/>
              <a:buNone/>
            </a:pPr>
            <a:r>
              <a:rPr lang="en-US" altLang="zh-CN" sz="2000" b="1">
                <a:solidFill>
                  <a:srgbClr val="0000FF"/>
                </a:solidFill>
                <a:ea typeface="楷体_GB2312"/>
                <a:cs typeface="楷体_GB2312"/>
              </a:rPr>
              <a:t>PORT</a:t>
            </a:r>
            <a:r>
              <a:rPr lang="en-US" altLang="zh-CN" sz="2000" b="1">
                <a:solidFill>
                  <a:schemeClr val="bg2"/>
                </a:solidFill>
                <a:ea typeface="楷体_GB2312"/>
                <a:cs typeface="楷体_GB2312"/>
              </a:rPr>
              <a:t>( a, b:</a:t>
            </a:r>
            <a:r>
              <a:rPr lang="en-US" altLang="zh-CN" sz="2000" b="1">
                <a:ea typeface="楷体_GB2312"/>
                <a:cs typeface="楷体_GB2312"/>
              </a:rPr>
              <a:t> </a:t>
            </a:r>
            <a:r>
              <a:rPr lang="en-US" altLang="zh-CN" sz="2000" b="1">
                <a:solidFill>
                  <a:srgbClr val="0000FF"/>
                </a:solidFill>
                <a:ea typeface="楷体_GB2312"/>
                <a:cs typeface="楷体_GB2312"/>
              </a:rPr>
              <a:t>IN BIT</a:t>
            </a:r>
            <a:r>
              <a:rPr lang="en-US" altLang="zh-CN" sz="2000" b="1">
                <a:solidFill>
                  <a:schemeClr val="bg2"/>
                </a:solidFill>
                <a:ea typeface="楷体_GB2312"/>
                <a:cs typeface="楷体_GB2312"/>
              </a:rPr>
              <a:t>;</a:t>
            </a:r>
          </a:p>
          <a:p>
            <a:pPr eaLnBrk="1" hangingPunct="1">
              <a:spcBef>
                <a:spcPct val="50000"/>
              </a:spcBef>
              <a:buClrTx/>
              <a:buSzTx/>
              <a:buFontTx/>
              <a:buNone/>
            </a:pPr>
            <a:r>
              <a:rPr lang="en-US" altLang="zh-CN" sz="2000" b="1">
                <a:solidFill>
                  <a:schemeClr val="bg2"/>
                </a:solidFill>
                <a:ea typeface="楷体_GB2312"/>
                <a:cs typeface="楷体_GB2312"/>
              </a:rPr>
              <a:t>                  s:</a:t>
            </a:r>
            <a:r>
              <a:rPr lang="en-US" altLang="zh-CN" sz="2000" b="1">
                <a:ea typeface="楷体_GB2312"/>
                <a:cs typeface="楷体_GB2312"/>
              </a:rPr>
              <a:t> </a:t>
            </a:r>
            <a:r>
              <a:rPr lang="en-US" altLang="zh-CN" sz="2000" b="1">
                <a:solidFill>
                  <a:srgbClr val="0000FF"/>
                </a:solidFill>
                <a:ea typeface="楷体_GB2312"/>
                <a:cs typeface="楷体_GB2312"/>
              </a:rPr>
              <a:t>IN BIT</a:t>
            </a:r>
            <a:r>
              <a:rPr lang="en-US" altLang="zh-CN" sz="2000" b="1">
                <a:solidFill>
                  <a:schemeClr val="bg2"/>
                </a:solidFill>
                <a:ea typeface="楷体_GB2312"/>
                <a:cs typeface="楷体_GB2312"/>
              </a:rPr>
              <a:t>;</a:t>
            </a:r>
          </a:p>
          <a:p>
            <a:pPr eaLnBrk="1" hangingPunct="1">
              <a:spcBef>
                <a:spcPct val="50000"/>
              </a:spcBef>
              <a:buClrTx/>
              <a:buSzTx/>
              <a:buFontTx/>
              <a:buNone/>
            </a:pPr>
            <a:r>
              <a:rPr lang="en-US" altLang="zh-CN" sz="2000" b="1">
                <a:solidFill>
                  <a:schemeClr val="bg2"/>
                </a:solidFill>
                <a:ea typeface="楷体_GB2312"/>
                <a:cs typeface="楷体_GB2312"/>
              </a:rPr>
              <a:t>                 y:</a:t>
            </a:r>
            <a:r>
              <a:rPr lang="en-US" altLang="zh-CN" sz="2000" b="1">
                <a:ea typeface="楷体_GB2312"/>
                <a:cs typeface="楷体_GB2312"/>
              </a:rPr>
              <a:t> </a:t>
            </a:r>
            <a:r>
              <a:rPr lang="en-US" altLang="zh-CN" sz="2000" b="1">
                <a:solidFill>
                  <a:srgbClr val="0000FF"/>
                </a:solidFill>
                <a:ea typeface="楷体_GB2312"/>
                <a:cs typeface="楷体_GB2312"/>
              </a:rPr>
              <a:t>OUT BIT</a:t>
            </a:r>
            <a:r>
              <a:rPr lang="en-US" altLang="zh-CN" sz="2000" b="1">
                <a:solidFill>
                  <a:schemeClr val="bg2"/>
                </a:solidFill>
                <a:ea typeface="楷体_GB2312"/>
                <a:cs typeface="楷体_GB2312"/>
              </a:rPr>
              <a:t>);</a:t>
            </a:r>
          </a:p>
          <a:p>
            <a:pPr eaLnBrk="1" hangingPunct="1">
              <a:spcBef>
                <a:spcPct val="50000"/>
              </a:spcBef>
              <a:buClrTx/>
              <a:buSzTx/>
              <a:buFontTx/>
              <a:buNone/>
            </a:pPr>
            <a:r>
              <a:rPr lang="en-US" altLang="zh-CN" sz="2000" b="1">
                <a:solidFill>
                  <a:srgbClr val="0000FF"/>
                </a:solidFill>
                <a:ea typeface="楷体_GB2312"/>
                <a:cs typeface="楷体_GB2312"/>
              </a:rPr>
              <a:t>END </a:t>
            </a:r>
            <a:r>
              <a:rPr lang="en-US" altLang="zh-CN" sz="2000" b="1">
                <a:solidFill>
                  <a:schemeClr val="bg2"/>
                </a:solidFill>
                <a:ea typeface="楷体_GB2312"/>
                <a:cs typeface="楷体_GB2312"/>
              </a:rPr>
              <a:t>mux21a;</a:t>
            </a:r>
          </a:p>
          <a:p>
            <a:pPr eaLnBrk="1" hangingPunct="1">
              <a:spcBef>
                <a:spcPct val="50000"/>
              </a:spcBef>
              <a:buClrTx/>
              <a:buSzTx/>
              <a:buFontTx/>
              <a:buNone/>
            </a:pPr>
            <a:r>
              <a:rPr lang="en-US" altLang="zh-CN" sz="2000" b="1">
                <a:solidFill>
                  <a:srgbClr val="0000FF"/>
                </a:solidFill>
                <a:ea typeface="楷体_GB2312"/>
                <a:cs typeface="楷体_GB2312"/>
              </a:rPr>
              <a:t>ARCHITECHURE</a:t>
            </a:r>
            <a:r>
              <a:rPr lang="en-US" altLang="zh-CN" sz="2000" b="1">
                <a:solidFill>
                  <a:schemeClr val="bg2"/>
                </a:solidFill>
                <a:ea typeface="楷体_GB2312"/>
                <a:cs typeface="楷体_GB2312"/>
              </a:rPr>
              <a:t> dataflow </a:t>
            </a:r>
            <a:r>
              <a:rPr lang="en-US" altLang="zh-CN" sz="2000" b="1">
                <a:solidFill>
                  <a:srgbClr val="0000FF"/>
                </a:solidFill>
                <a:ea typeface="楷体_GB2312"/>
                <a:cs typeface="楷体_GB2312"/>
              </a:rPr>
              <a:t>OF</a:t>
            </a:r>
            <a:r>
              <a:rPr lang="en-US" altLang="zh-CN" sz="2000" b="1">
                <a:solidFill>
                  <a:schemeClr val="bg2"/>
                </a:solidFill>
                <a:ea typeface="楷体_GB2312"/>
                <a:cs typeface="楷体_GB2312"/>
              </a:rPr>
              <a:t> mux21a </a:t>
            </a:r>
            <a:r>
              <a:rPr lang="en-US" altLang="zh-CN" sz="2000" b="1">
                <a:solidFill>
                  <a:srgbClr val="0000FF"/>
                </a:solidFill>
                <a:ea typeface="楷体_GB2312"/>
                <a:cs typeface="楷体_GB2312"/>
              </a:rPr>
              <a:t>IS</a:t>
            </a:r>
          </a:p>
          <a:p>
            <a:pPr eaLnBrk="1" hangingPunct="1">
              <a:spcBef>
                <a:spcPct val="50000"/>
              </a:spcBef>
              <a:buClrTx/>
              <a:buSzTx/>
              <a:buFontTx/>
              <a:buNone/>
            </a:pPr>
            <a:r>
              <a:rPr lang="en-US" altLang="zh-CN" sz="2000" b="1">
                <a:ea typeface="楷体_GB2312"/>
                <a:cs typeface="楷体_GB2312"/>
              </a:rPr>
              <a:t>  </a:t>
            </a:r>
            <a:r>
              <a:rPr lang="en-US" altLang="zh-CN" sz="2000" b="1">
                <a:solidFill>
                  <a:srgbClr val="0000FF"/>
                </a:solidFill>
                <a:ea typeface="楷体_GB2312"/>
                <a:cs typeface="楷体_GB2312"/>
              </a:rPr>
              <a:t>BEGIN</a:t>
            </a:r>
          </a:p>
          <a:p>
            <a:pPr eaLnBrk="1" hangingPunct="1">
              <a:spcBef>
                <a:spcPct val="50000"/>
              </a:spcBef>
              <a:buClrTx/>
              <a:buSzTx/>
              <a:buFontTx/>
              <a:buNone/>
            </a:pPr>
            <a:r>
              <a:rPr lang="en-US" altLang="zh-CN" sz="2000" b="1">
                <a:ea typeface="楷体_GB2312"/>
                <a:cs typeface="楷体_GB2312"/>
              </a:rPr>
              <a:t>       </a:t>
            </a:r>
            <a:r>
              <a:rPr lang="en-US" altLang="zh-CN" sz="2000" b="1">
                <a:solidFill>
                  <a:schemeClr val="bg2"/>
                </a:solidFill>
                <a:ea typeface="楷体_GB2312"/>
                <a:cs typeface="楷体_GB2312"/>
              </a:rPr>
              <a:t>y&lt;=(b</a:t>
            </a:r>
            <a:r>
              <a:rPr lang="en-US" altLang="zh-CN" sz="2000" b="1">
                <a:ea typeface="楷体_GB2312"/>
                <a:cs typeface="楷体_GB2312"/>
              </a:rPr>
              <a:t> </a:t>
            </a:r>
            <a:r>
              <a:rPr lang="en-US" altLang="zh-CN" sz="2000" b="1">
                <a:solidFill>
                  <a:srgbClr val="0000FF"/>
                </a:solidFill>
                <a:ea typeface="楷体_GB2312"/>
                <a:cs typeface="楷体_GB2312"/>
              </a:rPr>
              <a:t>AND</a:t>
            </a:r>
            <a:r>
              <a:rPr lang="en-US" altLang="zh-CN" sz="2000" b="1">
                <a:ea typeface="楷体_GB2312"/>
                <a:cs typeface="楷体_GB2312"/>
              </a:rPr>
              <a:t> </a:t>
            </a:r>
            <a:r>
              <a:rPr lang="en-US" altLang="zh-CN" sz="2000" b="1">
                <a:solidFill>
                  <a:schemeClr val="bg2"/>
                </a:solidFill>
                <a:ea typeface="楷体_GB2312"/>
                <a:cs typeface="楷体_GB2312"/>
              </a:rPr>
              <a:t>s)</a:t>
            </a:r>
            <a:r>
              <a:rPr lang="en-US" altLang="zh-CN" sz="2000" b="1">
                <a:ea typeface="楷体_GB2312"/>
                <a:cs typeface="楷体_GB2312"/>
              </a:rPr>
              <a:t> </a:t>
            </a:r>
            <a:r>
              <a:rPr lang="en-US" altLang="zh-CN" sz="2000" b="1">
                <a:solidFill>
                  <a:srgbClr val="0000FF"/>
                </a:solidFill>
                <a:ea typeface="楷体_GB2312"/>
                <a:cs typeface="楷体_GB2312"/>
              </a:rPr>
              <a:t>OR</a:t>
            </a:r>
            <a:r>
              <a:rPr lang="en-US" altLang="zh-CN" sz="2000" b="1">
                <a:solidFill>
                  <a:schemeClr val="bg2"/>
                </a:solidFill>
                <a:ea typeface="楷体_GB2312"/>
                <a:cs typeface="楷体_GB2312"/>
              </a:rPr>
              <a:t> (</a:t>
            </a:r>
            <a:r>
              <a:rPr lang="en-US" altLang="zh-CN" sz="2000" b="1">
                <a:solidFill>
                  <a:srgbClr val="0000FF"/>
                </a:solidFill>
                <a:ea typeface="楷体_GB2312"/>
                <a:cs typeface="楷体_GB2312"/>
              </a:rPr>
              <a:t>NOT</a:t>
            </a:r>
            <a:r>
              <a:rPr lang="en-US" altLang="zh-CN" sz="2000" b="1">
                <a:solidFill>
                  <a:schemeClr val="bg2"/>
                </a:solidFill>
                <a:ea typeface="楷体_GB2312"/>
                <a:cs typeface="楷体_GB2312"/>
              </a:rPr>
              <a:t> s </a:t>
            </a:r>
            <a:r>
              <a:rPr lang="en-US" altLang="zh-CN" sz="2000" b="1">
                <a:solidFill>
                  <a:srgbClr val="0000FF"/>
                </a:solidFill>
                <a:ea typeface="楷体_GB2312"/>
                <a:cs typeface="楷体_GB2312"/>
              </a:rPr>
              <a:t>AND</a:t>
            </a:r>
            <a:r>
              <a:rPr lang="en-US" altLang="zh-CN" sz="2000" b="1">
                <a:ea typeface="楷体_GB2312"/>
                <a:cs typeface="楷体_GB2312"/>
              </a:rPr>
              <a:t> </a:t>
            </a:r>
            <a:r>
              <a:rPr lang="en-US" altLang="zh-CN" sz="2000" b="1">
                <a:solidFill>
                  <a:schemeClr val="bg2"/>
                </a:solidFill>
                <a:ea typeface="楷体_GB2312"/>
                <a:cs typeface="楷体_GB2312"/>
              </a:rPr>
              <a:t>a);</a:t>
            </a:r>
          </a:p>
          <a:p>
            <a:pPr eaLnBrk="1" hangingPunct="1">
              <a:spcBef>
                <a:spcPct val="50000"/>
              </a:spcBef>
              <a:buClrTx/>
              <a:buSzTx/>
              <a:buFontTx/>
              <a:buNone/>
            </a:pPr>
            <a:r>
              <a:rPr lang="en-US" altLang="zh-CN" sz="2000" b="1">
                <a:solidFill>
                  <a:srgbClr val="0000FF"/>
                </a:solidFill>
                <a:ea typeface="楷体_GB2312"/>
                <a:cs typeface="楷体_GB2312"/>
              </a:rPr>
              <a:t>  END</a:t>
            </a:r>
            <a:r>
              <a:rPr lang="en-US" altLang="zh-CN" sz="2000" b="1">
                <a:ea typeface="楷体_GB2312"/>
                <a:cs typeface="楷体_GB2312"/>
              </a:rPr>
              <a:t> </a:t>
            </a:r>
            <a:r>
              <a:rPr lang="en-US" altLang="zh-CN" sz="2000" b="1">
                <a:solidFill>
                  <a:schemeClr val="bg2"/>
                </a:solidFill>
                <a:ea typeface="楷体_GB2312"/>
                <a:cs typeface="楷体_GB2312"/>
              </a:rPr>
              <a:t>dataflow;</a:t>
            </a:r>
          </a:p>
        </p:txBody>
      </p:sp>
      <p:sp>
        <p:nvSpPr>
          <p:cNvPr id="893957" name="Text Box 5"/>
          <p:cNvSpPr txBox="1">
            <a:spLocks noChangeArrowheads="1"/>
          </p:cNvSpPr>
          <p:nvPr/>
        </p:nvSpPr>
        <p:spPr bwMode="auto">
          <a:xfrm>
            <a:off x="5580063" y="5013325"/>
            <a:ext cx="504825" cy="1373188"/>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800" b="1">
                <a:effectLst>
                  <a:outerShdw blurRad="38100" dist="38100" dir="2700000" algn="tl">
                    <a:srgbClr val="C0C0C0"/>
                  </a:outerShdw>
                </a:effectLst>
                <a:latin typeface="楷体_GB2312" pitchFamily="49" charset="-122"/>
                <a:ea typeface="楷体_GB2312" pitchFamily="49" charset="-122"/>
              </a:rPr>
              <a:t>结构体</a:t>
            </a:r>
          </a:p>
        </p:txBody>
      </p:sp>
      <p:pic>
        <p:nvPicPr>
          <p:cNvPr id="8939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598488"/>
            <a:ext cx="2828925" cy="1390650"/>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pic>
      <p:sp>
        <p:nvSpPr>
          <p:cNvPr id="893959" name="Text Box 7"/>
          <p:cNvSpPr txBox="1">
            <a:spLocks noChangeArrowheads="1"/>
          </p:cNvSpPr>
          <p:nvPr/>
        </p:nvSpPr>
        <p:spPr bwMode="auto">
          <a:xfrm>
            <a:off x="0" y="260350"/>
            <a:ext cx="6335713" cy="519113"/>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2800" b="1">
                <a:effectLst>
                  <a:outerShdw blurRad="38100" dist="38100" dir="2700000" algn="tl">
                    <a:srgbClr val="C0C0C0"/>
                  </a:outerShdw>
                </a:effectLst>
                <a:latin typeface="Times New Roman" pitchFamily="18" charset="0"/>
                <a:ea typeface="楷体_GB2312" pitchFamily="49" charset="-122"/>
              </a:rPr>
              <a:t>1</a:t>
            </a:r>
            <a:r>
              <a:rPr lang="en-US" altLang="zh-CN" sz="2800" b="1">
                <a:effectLst>
                  <a:outerShdw blurRad="38100" dist="38100" dir="2700000" algn="tl">
                    <a:srgbClr val="C0C0C0"/>
                  </a:outerShdw>
                </a:effectLst>
                <a:latin typeface="楷体_GB2312" pitchFamily="49" charset="-122"/>
                <a:ea typeface="楷体_GB2312" pitchFamily="49" charset="-122"/>
              </a:rPr>
              <a:t>) </a:t>
            </a:r>
            <a:r>
              <a:rPr lang="zh-CN" altLang="en-US" sz="2800" b="1">
                <a:effectLst>
                  <a:outerShdw blurRad="38100" dist="38100" dir="2700000" algn="tl">
                    <a:srgbClr val="C0C0C0"/>
                  </a:outerShdw>
                </a:effectLst>
                <a:latin typeface="楷体_GB2312" pitchFamily="49" charset="-122"/>
                <a:ea typeface="楷体_GB2312" pitchFamily="49" charset="-122"/>
              </a:rPr>
              <a:t>数据流描述</a:t>
            </a:r>
            <a:r>
              <a:rPr lang="en-US" altLang="zh-CN" sz="2800" b="1">
                <a:effectLst>
                  <a:outerShdw blurRad="38100" dist="38100" dir="2700000" algn="tl">
                    <a:srgbClr val="C0C0C0"/>
                  </a:outerShdw>
                </a:effectLst>
                <a:latin typeface="楷体_GB2312" pitchFamily="49" charset="-122"/>
                <a:ea typeface="楷体_GB2312" pitchFamily="49" charset="-122"/>
              </a:rPr>
              <a:t>(</a:t>
            </a:r>
            <a:r>
              <a:rPr lang="en-US" altLang="zh-CN" sz="2800" b="1">
                <a:effectLst>
                  <a:outerShdw blurRad="38100" dist="38100" dir="2700000" algn="tl">
                    <a:srgbClr val="C0C0C0"/>
                  </a:outerShdw>
                </a:effectLst>
                <a:latin typeface="Times New Roman" pitchFamily="18" charset="0"/>
                <a:ea typeface="楷体_GB2312" pitchFamily="49" charset="-122"/>
              </a:rPr>
              <a:t>Data Flow Description</a:t>
            </a:r>
            <a:r>
              <a:rPr lang="en-US" altLang="zh-CN" sz="2800" b="1">
                <a:effectLst>
                  <a:outerShdw blurRad="38100" dist="38100" dir="2700000" algn="tl">
                    <a:srgbClr val="C0C0C0"/>
                  </a:outerShdw>
                </a:effectLst>
                <a:latin typeface="楷体_GB2312" pitchFamily="49" charset="-122"/>
                <a:ea typeface="楷体_GB2312" pitchFamily="49" charset="-122"/>
              </a:rPr>
              <a:t>)</a:t>
            </a:r>
          </a:p>
        </p:txBody>
      </p:sp>
      <p:pic>
        <p:nvPicPr>
          <p:cNvPr id="12296" name="Picture 8" descr="022b">
            <a:hlinkClick r:id="" action="ppaction://hlinkshowjump?jump=previous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7216775"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9" descr="022a">
            <a:hlinkClick r:id="" action="ppaction://hlinkshowjump?jump=nextslide"/>
          </p:cNvPr>
          <p:cNvPicPr>
            <a:picLocks noChangeAspect="1" noChangeArrowheads="1"/>
          </p:cNvPicPr>
          <p:nvPr/>
        </p:nvPicPr>
        <p:blipFill>
          <a:blip r:embed="rId4">
            <a:lum bright="20000"/>
            <a:extLst>
              <a:ext uri="{28A0092B-C50C-407E-A947-70E740481C1C}">
                <a14:useLocalDpi xmlns:a14="http://schemas.microsoft.com/office/drawing/2010/main" val="0"/>
              </a:ext>
            </a:extLst>
          </a:blip>
          <a:srcRect/>
          <a:stretch>
            <a:fillRect/>
          </a:stretch>
        </p:blipFill>
        <p:spPr bwMode="auto">
          <a:xfrm>
            <a:off x="8207375"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396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588" y="2276475"/>
            <a:ext cx="2257425" cy="1438275"/>
          </a:xfrm>
          <a:prstGeom prst="rect">
            <a:avLst/>
          </a:prstGeom>
          <a:noFill/>
          <a:ln w="28575">
            <a:solidFill>
              <a:srgbClr val="00FFFF"/>
            </a:solidFill>
            <a:miter lim="800000"/>
            <a:headEnd/>
            <a:tailEnd/>
          </a:ln>
          <a:extLst>
            <a:ext uri="{909E8E84-426E-40DD-AFC4-6F175D3DCCD1}">
              <a14:hiddenFill xmlns:a14="http://schemas.microsoft.com/office/drawing/2010/main">
                <a:solidFill>
                  <a:srgbClr val="FFFFFF"/>
                </a:solidFill>
              </a14:hiddenFill>
            </a:ext>
          </a:extLst>
        </p:spPr>
      </p:pic>
      <p:sp>
        <p:nvSpPr>
          <p:cNvPr id="893963" name="Text Box 11"/>
          <p:cNvSpPr txBox="1">
            <a:spLocks noChangeArrowheads="1"/>
          </p:cNvSpPr>
          <p:nvPr/>
        </p:nvSpPr>
        <p:spPr bwMode="auto">
          <a:xfrm>
            <a:off x="3644900" y="3216275"/>
            <a:ext cx="936625" cy="519113"/>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800" b="1">
                <a:effectLst>
                  <a:outerShdw blurRad="38100" dist="38100" dir="2700000" algn="tl">
                    <a:srgbClr val="C0C0C0"/>
                  </a:outerShdw>
                </a:effectLst>
                <a:latin typeface="楷体_GB2312" pitchFamily="49" charset="-122"/>
                <a:ea typeface="楷体_GB2312" pitchFamily="49" charset="-122"/>
              </a:rPr>
              <a:t>实体</a:t>
            </a:r>
          </a:p>
        </p:txBody>
      </p:sp>
      <p:sp>
        <p:nvSpPr>
          <p:cNvPr id="893964" name="AutoShape 12"/>
          <p:cNvSpPr>
            <a:spLocks noChangeArrowheads="1"/>
          </p:cNvSpPr>
          <p:nvPr/>
        </p:nvSpPr>
        <p:spPr bwMode="auto">
          <a:xfrm>
            <a:off x="306388" y="2565400"/>
            <a:ext cx="2952750" cy="2159000"/>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3965" name="AutoShape 13"/>
          <p:cNvSpPr>
            <a:spLocks noChangeArrowheads="1"/>
          </p:cNvSpPr>
          <p:nvPr/>
        </p:nvSpPr>
        <p:spPr bwMode="auto">
          <a:xfrm>
            <a:off x="323850" y="4797425"/>
            <a:ext cx="5145088" cy="1800225"/>
          </a:xfrm>
          <a:prstGeom prst="roundRect">
            <a:avLst>
              <a:gd name="adj" fmla="val 16667"/>
            </a:avLst>
          </a:prstGeom>
          <a:noFill/>
          <a:ln w="38100" algn="ctr">
            <a:solidFill>
              <a:srgbClr val="6600CC"/>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2" name="Oval 14">
            <a:hlinkClick r:id="rId6" action="ppaction://hlinksldjump"/>
          </p:cNvPr>
          <p:cNvSpPr>
            <a:spLocks noChangeArrowheads="1"/>
          </p:cNvSpPr>
          <p:nvPr/>
        </p:nvSpPr>
        <p:spPr bwMode="auto">
          <a:xfrm>
            <a:off x="7231063" y="5224463"/>
            <a:ext cx="931862" cy="533400"/>
          </a:xfrm>
          <a:prstGeom prst="ellipse">
            <a:avLst/>
          </a:prstGeom>
          <a:solidFill>
            <a:srgbClr val="CCFFFF"/>
          </a:solidFill>
          <a:ln w="9525" algn="ctr">
            <a:solidFill>
              <a:schemeClr val="bg1"/>
            </a:solidFill>
            <a:round/>
            <a:headEnd/>
            <a:tailEnd/>
          </a:ln>
        </p:spPr>
        <p:txBody>
          <a:bodyPr wrap="none"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latin typeface="Times New Roman" panose="02020603050405020304" pitchFamily="18" charset="0"/>
                <a:ea typeface="楷体_GB2312"/>
                <a:cs typeface="楷体_GB2312"/>
              </a:rPr>
              <a:t>back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3956"/>
                                        </p:tgtEl>
                                        <p:attrNameLst>
                                          <p:attrName>style.visibility</p:attrName>
                                        </p:attrNameLst>
                                      </p:cBhvr>
                                      <p:to>
                                        <p:strVal val="visible"/>
                                      </p:to>
                                    </p:set>
                                    <p:animEffect transition="in" filter="dissolve">
                                      <p:cBhvr>
                                        <p:cTn id="7" dur="500"/>
                                        <p:tgtEl>
                                          <p:spTgt spid="8939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893964"/>
                                        </p:tgtEl>
                                        <p:attrNameLst>
                                          <p:attrName>style.visibility</p:attrName>
                                        </p:attrNameLst>
                                      </p:cBhvr>
                                      <p:to>
                                        <p:strVal val="visible"/>
                                      </p:to>
                                    </p:set>
                                    <p:animEffect transition="in" filter="wedge">
                                      <p:cBhvr>
                                        <p:cTn id="12" dur="2000"/>
                                        <p:tgtEl>
                                          <p:spTgt spid="893964"/>
                                        </p:tgtEl>
                                      </p:cBhvr>
                                    </p:animEffect>
                                  </p:childTnLst>
                                </p:cTn>
                              </p:par>
                            </p:childTnLst>
                          </p:cTn>
                        </p:par>
                        <p:par>
                          <p:cTn id="13" fill="hold" nodeType="afterGroup">
                            <p:stCondLst>
                              <p:cond delay="2000"/>
                            </p:stCondLst>
                            <p:childTnLst>
                              <p:par>
                                <p:cTn id="14" presetID="9" presetClass="entr" presetSubtype="0" fill="hold" grpId="0" nodeType="afterEffect">
                                  <p:stCondLst>
                                    <p:cond delay="0"/>
                                  </p:stCondLst>
                                  <p:childTnLst>
                                    <p:set>
                                      <p:cBhvr>
                                        <p:cTn id="15" dur="1" fill="hold">
                                          <p:stCondLst>
                                            <p:cond delay="0"/>
                                          </p:stCondLst>
                                        </p:cTn>
                                        <p:tgtEl>
                                          <p:spTgt spid="893963"/>
                                        </p:tgtEl>
                                        <p:attrNameLst>
                                          <p:attrName>style.visibility</p:attrName>
                                        </p:attrNameLst>
                                      </p:cBhvr>
                                      <p:to>
                                        <p:strVal val="visible"/>
                                      </p:to>
                                    </p:set>
                                    <p:animEffect transition="in" filter="dissolve">
                                      <p:cBhvr>
                                        <p:cTn id="16" dur="500"/>
                                        <p:tgtEl>
                                          <p:spTgt spid="89396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893962"/>
                                        </p:tgtEl>
                                        <p:attrNameLst>
                                          <p:attrName>style.visibility</p:attrName>
                                        </p:attrNameLst>
                                      </p:cBhvr>
                                      <p:to>
                                        <p:strVal val="visible"/>
                                      </p:to>
                                    </p:set>
                                    <p:animEffect transition="in" filter="checkerboard(across)">
                                      <p:cBhvr>
                                        <p:cTn id="21" dur="500"/>
                                        <p:tgtEl>
                                          <p:spTgt spid="893962"/>
                                        </p:tgtEl>
                                      </p:cBhvr>
                                    </p:animEffect>
                                  </p:childTnLst>
                                </p:cTn>
                              </p:par>
                            </p:childTnLst>
                          </p:cTn>
                        </p:par>
                        <p:par>
                          <p:cTn id="22" fill="hold" nodeType="afterGroup">
                            <p:stCondLst>
                              <p:cond delay="500"/>
                            </p:stCondLst>
                            <p:childTnLst>
                              <p:par>
                                <p:cTn id="23" presetID="20" presetClass="entr" presetSubtype="0" fill="hold" grpId="0" nodeType="afterEffect">
                                  <p:stCondLst>
                                    <p:cond delay="0"/>
                                  </p:stCondLst>
                                  <p:childTnLst>
                                    <p:set>
                                      <p:cBhvr>
                                        <p:cTn id="24" dur="1" fill="hold">
                                          <p:stCondLst>
                                            <p:cond delay="0"/>
                                          </p:stCondLst>
                                        </p:cTn>
                                        <p:tgtEl>
                                          <p:spTgt spid="893965"/>
                                        </p:tgtEl>
                                        <p:attrNameLst>
                                          <p:attrName>style.visibility</p:attrName>
                                        </p:attrNameLst>
                                      </p:cBhvr>
                                      <p:to>
                                        <p:strVal val="visible"/>
                                      </p:to>
                                    </p:set>
                                    <p:animEffect transition="in" filter="wedge">
                                      <p:cBhvr>
                                        <p:cTn id="25" dur="2000"/>
                                        <p:tgtEl>
                                          <p:spTgt spid="893965"/>
                                        </p:tgtEl>
                                      </p:cBhvr>
                                    </p:animEffect>
                                  </p:childTnLst>
                                </p:cTn>
                              </p:par>
                            </p:childTnLst>
                          </p:cTn>
                        </p:par>
                        <p:par>
                          <p:cTn id="26" fill="hold" nodeType="afterGroup">
                            <p:stCondLst>
                              <p:cond delay="2500"/>
                            </p:stCondLst>
                            <p:childTnLst>
                              <p:par>
                                <p:cTn id="27" presetID="20" presetClass="entr" presetSubtype="0" fill="hold" grpId="0" nodeType="afterEffect">
                                  <p:stCondLst>
                                    <p:cond delay="0"/>
                                  </p:stCondLst>
                                  <p:childTnLst>
                                    <p:set>
                                      <p:cBhvr>
                                        <p:cTn id="28" dur="1" fill="hold">
                                          <p:stCondLst>
                                            <p:cond delay="0"/>
                                          </p:stCondLst>
                                        </p:cTn>
                                        <p:tgtEl>
                                          <p:spTgt spid="893957"/>
                                        </p:tgtEl>
                                        <p:attrNameLst>
                                          <p:attrName>style.visibility</p:attrName>
                                        </p:attrNameLst>
                                      </p:cBhvr>
                                      <p:to>
                                        <p:strVal val="visible"/>
                                      </p:to>
                                    </p:set>
                                    <p:animEffect transition="in" filter="wedge">
                                      <p:cBhvr>
                                        <p:cTn id="29" dur="2000"/>
                                        <p:tgtEl>
                                          <p:spTgt spid="893957"/>
                                        </p:tgtEl>
                                      </p:cBhvr>
                                    </p:animEffect>
                                  </p:childTnLst>
                                </p:cTn>
                              </p:par>
                            </p:childTnLst>
                          </p:cTn>
                        </p:par>
                        <p:par>
                          <p:cTn id="30" fill="hold" nodeType="afterGroup">
                            <p:stCondLst>
                              <p:cond delay="4500"/>
                            </p:stCondLst>
                            <p:childTnLst>
                              <p:par>
                                <p:cTn id="31" presetID="4" presetClass="entr" presetSubtype="16" fill="hold" nodeType="afterEffect">
                                  <p:stCondLst>
                                    <p:cond delay="0"/>
                                  </p:stCondLst>
                                  <p:childTnLst>
                                    <p:set>
                                      <p:cBhvr>
                                        <p:cTn id="32" dur="1" fill="hold">
                                          <p:stCondLst>
                                            <p:cond delay="0"/>
                                          </p:stCondLst>
                                        </p:cTn>
                                        <p:tgtEl>
                                          <p:spTgt spid="893958"/>
                                        </p:tgtEl>
                                        <p:attrNameLst>
                                          <p:attrName>style.visibility</p:attrName>
                                        </p:attrNameLst>
                                      </p:cBhvr>
                                      <p:to>
                                        <p:strVal val="visible"/>
                                      </p:to>
                                    </p:set>
                                    <p:animEffect transition="in" filter="box(in)">
                                      <p:cBhvr>
                                        <p:cTn id="33" dur="500"/>
                                        <p:tgtEl>
                                          <p:spTgt spid="893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6" grpId="0" animBg="1"/>
      <p:bldP spid="893957" grpId="0"/>
      <p:bldP spid="893963" grpId="0"/>
      <p:bldP spid="893964" grpId="0" animBg="1"/>
      <p:bldP spid="89396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314" name="Line 2"/>
          <p:cNvSpPr>
            <a:spLocks noChangeShapeType="1"/>
          </p:cNvSpPr>
          <p:nvPr/>
        </p:nvSpPr>
        <p:spPr bwMode="auto">
          <a:xfrm flipV="1">
            <a:off x="6877050" y="547688"/>
            <a:ext cx="2232025" cy="15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4979" name="矩形 3"/>
          <p:cNvSpPr>
            <a:spLocks noChangeArrowheads="1"/>
          </p:cNvSpPr>
          <p:nvPr/>
        </p:nvSpPr>
        <p:spPr bwMode="auto">
          <a:xfrm>
            <a:off x="7092950" y="188913"/>
            <a:ext cx="2051050" cy="366712"/>
          </a:xfrm>
          <a:prstGeom prst="rect">
            <a:avLst/>
          </a:prstGeom>
          <a:noFill/>
          <a:ln w="9525">
            <a:noFill/>
            <a:miter lim="800000"/>
            <a:headEnd/>
            <a:tailEnd/>
          </a:ln>
        </p:spPr>
        <p:txBody>
          <a:bodyPr>
            <a:spAutoFit/>
          </a:bodyPr>
          <a:lstStyle/>
          <a:p>
            <a:pPr eaLnBrk="1" hangingPunct="1">
              <a:defRPr/>
            </a:pPr>
            <a:r>
              <a:rPr lang="zh-CN" altLang="en-US" sz="1800" b="1">
                <a:solidFill>
                  <a:schemeClr val="bg1"/>
                </a:solidFill>
                <a:effectLst>
                  <a:outerShdw blurRad="38100" dist="38100" dir="2700000" algn="tl">
                    <a:srgbClr val="C0C0C0"/>
                  </a:outerShdw>
                </a:effectLst>
                <a:latin typeface="楷体_GB2312" pitchFamily="49" charset="-122"/>
                <a:ea typeface="楷体_GB2312" pitchFamily="49" charset="-122"/>
              </a:rPr>
              <a:t>结构体的描述方式</a:t>
            </a:r>
          </a:p>
        </p:txBody>
      </p:sp>
      <p:sp>
        <p:nvSpPr>
          <p:cNvPr id="894980" name="Text Box 4"/>
          <p:cNvSpPr txBox="1">
            <a:spLocks noChangeArrowheads="1"/>
          </p:cNvSpPr>
          <p:nvPr/>
        </p:nvSpPr>
        <p:spPr bwMode="auto">
          <a:xfrm>
            <a:off x="250825" y="476250"/>
            <a:ext cx="6335713" cy="519113"/>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2800" b="1">
                <a:effectLst>
                  <a:outerShdw blurRad="38100" dist="38100" dir="2700000" algn="tl">
                    <a:srgbClr val="C0C0C0"/>
                  </a:outerShdw>
                </a:effectLst>
                <a:latin typeface="Times New Roman" pitchFamily="18" charset="0"/>
                <a:ea typeface="楷体_GB2312" pitchFamily="49" charset="-122"/>
              </a:rPr>
              <a:t>1</a:t>
            </a:r>
            <a:r>
              <a:rPr lang="en-US" altLang="zh-CN" sz="2800" b="1">
                <a:effectLst>
                  <a:outerShdw blurRad="38100" dist="38100" dir="2700000" algn="tl">
                    <a:srgbClr val="C0C0C0"/>
                  </a:outerShdw>
                </a:effectLst>
                <a:latin typeface="楷体_GB2312" pitchFamily="49" charset="-122"/>
                <a:ea typeface="楷体_GB2312" pitchFamily="49" charset="-122"/>
              </a:rPr>
              <a:t>) </a:t>
            </a:r>
            <a:r>
              <a:rPr lang="zh-CN" altLang="en-US" sz="2800" b="1">
                <a:effectLst>
                  <a:outerShdw blurRad="38100" dist="38100" dir="2700000" algn="tl">
                    <a:srgbClr val="C0C0C0"/>
                  </a:outerShdw>
                </a:effectLst>
                <a:latin typeface="楷体_GB2312" pitchFamily="49" charset="-122"/>
                <a:ea typeface="楷体_GB2312" pitchFamily="49" charset="-122"/>
              </a:rPr>
              <a:t>数据流描述</a:t>
            </a:r>
            <a:r>
              <a:rPr lang="en-US" altLang="zh-CN" sz="2800" b="1">
                <a:effectLst>
                  <a:outerShdw blurRad="38100" dist="38100" dir="2700000" algn="tl">
                    <a:srgbClr val="C0C0C0"/>
                  </a:outerShdw>
                </a:effectLst>
                <a:latin typeface="楷体_GB2312" pitchFamily="49" charset="-122"/>
                <a:ea typeface="楷体_GB2312" pitchFamily="49" charset="-122"/>
              </a:rPr>
              <a:t>(</a:t>
            </a:r>
            <a:r>
              <a:rPr lang="en-US" altLang="zh-CN" sz="2800" b="1">
                <a:effectLst>
                  <a:outerShdw blurRad="38100" dist="38100" dir="2700000" algn="tl">
                    <a:srgbClr val="C0C0C0"/>
                  </a:outerShdw>
                </a:effectLst>
                <a:latin typeface="Times New Roman" pitchFamily="18" charset="0"/>
                <a:ea typeface="楷体_GB2312" pitchFamily="49" charset="-122"/>
              </a:rPr>
              <a:t>Data Flow Description</a:t>
            </a:r>
            <a:r>
              <a:rPr lang="en-US" altLang="zh-CN" sz="2800" b="1">
                <a:effectLst>
                  <a:outerShdw blurRad="38100" dist="38100" dir="2700000" algn="tl">
                    <a:srgbClr val="C0C0C0"/>
                  </a:outerShdw>
                </a:effectLst>
                <a:latin typeface="楷体_GB2312" pitchFamily="49" charset="-122"/>
                <a:ea typeface="楷体_GB2312" pitchFamily="49" charset="-122"/>
              </a:rPr>
              <a:t>)</a:t>
            </a:r>
          </a:p>
        </p:txBody>
      </p:sp>
      <p:sp>
        <p:nvSpPr>
          <p:cNvPr id="13317" name="Text Box 5"/>
          <p:cNvSpPr txBox="1">
            <a:spLocks noChangeArrowheads="1"/>
          </p:cNvSpPr>
          <p:nvPr/>
        </p:nvSpPr>
        <p:spPr bwMode="auto">
          <a:xfrm>
            <a:off x="1116013" y="1268413"/>
            <a:ext cx="4752975" cy="850900"/>
          </a:xfrm>
          <a:prstGeom prst="rect">
            <a:avLst/>
          </a:prstGeom>
          <a:solidFill>
            <a:schemeClr val="tx1"/>
          </a:solidFill>
          <a:ln w="28575" algn="ctr">
            <a:solidFill>
              <a:srgbClr val="006600"/>
            </a:solidFill>
            <a:miter lim="800000"/>
            <a:headEnd/>
            <a:tailEnd/>
          </a:ln>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ea typeface="楷体_GB2312"/>
                <a:cs typeface="楷体_GB2312"/>
              </a:rPr>
              <a:t>Y</a:t>
            </a:r>
            <a:r>
              <a:rPr lang="en-US" altLang="zh-CN" sz="2400" b="1">
                <a:ea typeface="楷体_GB2312"/>
                <a:cs typeface="楷体_GB2312"/>
              </a:rPr>
              <a:t> </a:t>
            </a:r>
            <a:r>
              <a:rPr lang="en-US" altLang="zh-CN" sz="2400" b="1">
                <a:solidFill>
                  <a:srgbClr val="0000FF"/>
                </a:solidFill>
                <a:ea typeface="楷体_GB2312"/>
                <a:cs typeface="楷体_GB2312"/>
              </a:rPr>
              <a:t>&lt;=</a:t>
            </a:r>
            <a:r>
              <a:rPr lang="en-US" altLang="zh-CN" sz="2400" b="1">
                <a:solidFill>
                  <a:schemeClr val="bg2"/>
                </a:solidFill>
                <a:ea typeface="楷体_GB2312"/>
                <a:cs typeface="楷体_GB2312"/>
              </a:rPr>
              <a:t> A</a:t>
            </a:r>
            <a:r>
              <a:rPr lang="en-US" altLang="zh-CN" sz="2400" b="1">
                <a:ea typeface="楷体_GB2312"/>
                <a:cs typeface="楷体_GB2312"/>
              </a:rPr>
              <a:t> </a:t>
            </a:r>
            <a:r>
              <a:rPr lang="en-US" altLang="zh-CN" sz="2400" b="1">
                <a:solidFill>
                  <a:srgbClr val="0000FF"/>
                </a:solidFill>
                <a:ea typeface="楷体_GB2312"/>
                <a:cs typeface="楷体_GB2312"/>
              </a:rPr>
              <a:t>and </a:t>
            </a:r>
            <a:r>
              <a:rPr lang="en-US" altLang="zh-CN" sz="2400" b="1">
                <a:solidFill>
                  <a:schemeClr val="bg2"/>
                </a:solidFill>
                <a:ea typeface="楷体_GB2312"/>
                <a:cs typeface="楷体_GB2312"/>
              </a:rPr>
              <a:t>B;</a:t>
            </a:r>
          </a:p>
          <a:p>
            <a:pPr eaLnBrk="1" hangingPunct="1">
              <a:spcBef>
                <a:spcPct val="0"/>
              </a:spcBef>
              <a:buClrTx/>
              <a:buSzTx/>
              <a:buFontTx/>
              <a:buNone/>
            </a:pPr>
            <a:r>
              <a:rPr lang="en-US" altLang="zh-CN" sz="2400" b="1">
                <a:solidFill>
                  <a:schemeClr val="bg2"/>
                </a:solidFill>
                <a:ea typeface="楷体_GB2312"/>
                <a:cs typeface="楷体_GB2312"/>
              </a:rPr>
              <a:t>Z</a:t>
            </a:r>
            <a:r>
              <a:rPr lang="en-US" altLang="zh-CN" sz="2400" b="1">
                <a:ea typeface="楷体_GB2312"/>
                <a:cs typeface="楷体_GB2312"/>
              </a:rPr>
              <a:t> </a:t>
            </a:r>
            <a:r>
              <a:rPr lang="en-US" altLang="zh-CN" sz="2400" b="1">
                <a:solidFill>
                  <a:srgbClr val="0000FF"/>
                </a:solidFill>
                <a:ea typeface="楷体_GB2312"/>
                <a:cs typeface="楷体_GB2312"/>
              </a:rPr>
              <a:t>&lt;= </a:t>
            </a:r>
            <a:r>
              <a:rPr lang="en-US" altLang="zh-CN" sz="2400" b="1">
                <a:solidFill>
                  <a:schemeClr val="bg2"/>
                </a:solidFill>
                <a:ea typeface="楷体_GB2312"/>
                <a:cs typeface="楷体_GB2312"/>
              </a:rPr>
              <a:t>(</a:t>
            </a:r>
            <a:r>
              <a:rPr lang="en-US" altLang="zh-CN" sz="2400" b="1">
                <a:solidFill>
                  <a:srgbClr val="0000FF"/>
                </a:solidFill>
                <a:ea typeface="楷体_GB2312"/>
                <a:cs typeface="楷体_GB2312"/>
              </a:rPr>
              <a:t>NOT</a:t>
            </a:r>
            <a:r>
              <a:rPr lang="en-US" altLang="zh-CN" sz="2400" b="1">
                <a:ea typeface="楷体_GB2312"/>
                <a:cs typeface="楷体_GB2312"/>
              </a:rPr>
              <a:t> </a:t>
            </a:r>
            <a:r>
              <a:rPr lang="en-US" altLang="zh-CN" sz="2400" b="1">
                <a:solidFill>
                  <a:schemeClr val="bg2"/>
                </a:solidFill>
                <a:ea typeface="楷体_GB2312"/>
                <a:cs typeface="楷体_GB2312"/>
              </a:rPr>
              <a:t>A)</a:t>
            </a:r>
            <a:r>
              <a:rPr lang="en-US" altLang="zh-CN" sz="2400" b="1">
                <a:ea typeface="楷体_GB2312"/>
                <a:cs typeface="楷体_GB2312"/>
              </a:rPr>
              <a:t> </a:t>
            </a:r>
            <a:r>
              <a:rPr lang="en-US" altLang="zh-CN" sz="2400" b="1">
                <a:solidFill>
                  <a:srgbClr val="0000FF"/>
                </a:solidFill>
                <a:ea typeface="楷体_GB2312"/>
                <a:cs typeface="楷体_GB2312"/>
              </a:rPr>
              <a:t>and</a:t>
            </a:r>
            <a:r>
              <a:rPr lang="en-US" altLang="zh-CN" sz="2400" b="1">
                <a:ea typeface="楷体_GB2312"/>
                <a:cs typeface="楷体_GB2312"/>
              </a:rPr>
              <a:t> </a:t>
            </a:r>
            <a:r>
              <a:rPr lang="en-US" altLang="zh-CN" sz="2400" b="1">
                <a:solidFill>
                  <a:schemeClr val="bg2"/>
                </a:solidFill>
                <a:ea typeface="楷体_GB2312"/>
                <a:cs typeface="楷体_GB2312"/>
              </a:rPr>
              <a:t>(</a:t>
            </a:r>
            <a:r>
              <a:rPr lang="en-US" altLang="zh-CN" sz="2400" b="1">
                <a:solidFill>
                  <a:srgbClr val="0000FF"/>
                </a:solidFill>
                <a:ea typeface="楷体_GB2312"/>
                <a:cs typeface="楷体_GB2312"/>
              </a:rPr>
              <a:t>NOT</a:t>
            </a:r>
            <a:r>
              <a:rPr lang="en-US" altLang="zh-CN" sz="2400" b="1">
                <a:ea typeface="楷体_GB2312"/>
                <a:cs typeface="楷体_GB2312"/>
              </a:rPr>
              <a:t> </a:t>
            </a:r>
            <a:r>
              <a:rPr lang="en-US" altLang="zh-CN" sz="2400" b="1">
                <a:solidFill>
                  <a:schemeClr val="bg2"/>
                </a:solidFill>
                <a:ea typeface="楷体_GB2312"/>
                <a:cs typeface="楷体_GB2312"/>
              </a:rPr>
              <a:t>D)</a:t>
            </a:r>
            <a:r>
              <a:rPr lang="en-US" altLang="zh-CN" sz="2400" b="1">
                <a:ea typeface="楷体_GB2312"/>
                <a:cs typeface="楷体_GB2312"/>
              </a:rPr>
              <a:t> </a:t>
            </a:r>
            <a:r>
              <a:rPr lang="en-US" altLang="zh-CN" sz="2400" b="1">
                <a:solidFill>
                  <a:srgbClr val="0000FF"/>
                </a:solidFill>
                <a:ea typeface="楷体_GB2312"/>
                <a:cs typeface="楷体_GB2312"/>
              </a:rPr>
              <a:t>or</a:t>
            </a:r>
            <a:r>
              <a:rPr lang="en-US" altLang="zh-CN" sz="2400" b="1">
                <a:ea typeface="楷体_GB2312"/>
                <a:cs typeface="楷体_GB2312"/>
              </a:rPr>
              <a:t> </a:t>
            </a:r>
            <a:r>
              <a:rPr lang="en-US" altLang="zh-CN" sz="2400" b="1">
                <a:solidFill>
                  <a:schemeClr val="bg2"/>
                </a:solidFill>
                <a:ea typeface="楷体_GB2312"/>
                <a:cs typeface="楷体_GB2312"/>
              </a:rPr>
              <a:t>C;</a:t>
            </a:r>
          </a:p>
        </p:txBody>
      </p:sp>
      <p:grpSp>
        <p:nvGrpSpPr>
          <p:cNvPr id="2" name="Group 6"/>
          <p:cNvGrpSpPr>
            <a:grpSpLocks/>
          </p:cNvGrpSpPr>
          <p:nvPr/>
        </p:nvGrpSpPr>
        <p:grpSpPr bwMode="auto">
          <a:xfrm>
            <a:off x="6084888" y="836613"/>
            <a:ext cx="2592387" cy="1368425"/>
            <a:chOff x="3833" y="527"/>
            <a:chExt cx="1633" cy="862"/>
          </a:xfrm>
        </p:grpSpPr>
        <p:sp>
          <p:nvSpPr>
            <p:cNvPr id="13324" name="AutoShape 7"/>
            <p:cNvSpPr>
              <a:spLocks noChangeArrowheads="1"/>
            </p:cNvSpPr>
            <p:nvPr/>
          </p:nvSpPr>
          <p:spPr bwMode="auto">
            <a:xfrm>
              <a:off x="3833" y="527"/>
              <a:ext cx="1633" cy="862"/>
            </a:xfrm>
            <a:prstGeom prst="cloudCallout">
              <a:avLst>
                <a:gd name="adj1" fmla="val -64759"/>
                <a:gd name="adj2" fmla="val 35037"/>
              </a:avLst>
            </a:prstGeom>
            <a:solidFill>
              <a:srgbClr val="003300"/>
            </a:solidFill>
            <a:ln w="9525">
              <a:solidFill>
                <a:srgbClr val="FFFF00"/>
              </a:solidFill>
              <a:round/>
              <a:headEnd/>
              <a:tailEnd/>
            </a:ln>
          </p:spPr>
          <p:txBody>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b="1">
                <a:solidFill>
                  <a:schemeClr val="tx1"/>
                </a:solidFill>
                <a:latin typeface="楷体_GB2312"/>
                <a:ea typeface="楷体_GB2312"/>
                <a:cs typeface="楷体_GB2312"/>
              </a:endParaRPr>
            </a:p>
          </p:txBody>
        </p:sp>
        <p:sp>
          <p:nvSpPr>
            <p:cNvPr id="13325" name="Text Box 8"/>
            <p:cNvSpPr txBox="1">
              <a:spLocks noChangeArrowheads="1"/>
            </p:cNvSpPr>
            <p:nvPr/>
          </p:nvSpPr>
          <p:spPr bwMode="auto">
            <a:xfrm>
              <a:off x="4015" y="618"/>
              <a:ext cx="131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b="1">
                  <a:latin typeface="楷体_GB2312"/>
                  <a:ea typeface="楷体_GB2312"/>
                  <a:cs typeface="楷体_GB2312"/>
                </a:rPr>
                <a:t>两个信号赋值语句的执行没有所谓的先后顺序</a:t>
              </a:r>
            </a:p>
          </p:txBody>
        </p:sp>
      </p:grpSp>
      <p:pic>
        <p:nvPicPr>
          <p:cNvPr id="89498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4263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94986" name="Text Box 10"/>
          <p:cNvSpPr txBox="1">
            <a:spLocks noChangeArrowheads="1"/>
          </p:cNvSpPr>
          <p:nvPr/>
        </p:nvSpPr>
        <p:spPr bwMode="auto">
          <a:xfrm>
            <a:off x="1187450" y="5300663"/>
            <a:ext cx="7416800" cy="82232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b="1">
                <a:solidFill>
                  <a:schemeClr val="bg1"/>
                </a:solidFill>
                <a:effectLst>
                  <a:outerShdw blurRad="38100" dist="38100" dir="2700000" algn="tl">
                    <a:srgbClr val="C0C0C0"/>
                  </a:outerShdw>
                </a:effectLst>
                <a:latin typeface="楷体_GB2312" pitchFamily="49" charset="-122"/>
                <a:ea typeface="楷体_GB2312" pitchFamily="49" charset="-122"/>
              </a:rPr>
              <a:t>对于硬件电路来说，所有的逻辑门在任何时刻都处于执行状态，这是与传统计算机语言的根本不同之处！</a:t>
            </a:r>
          </a:p>
        </p:txBody>
      </p:sp>
      <p:graphicFrame>
        <p:nvGraphicFramePr>
          <p:cNvPr id="894987" name="Object 11"/>
          <p:cNvGraphicFramePr>
            <a:graphicFrameLocks noChangeAspect="1"/>
          </p:cNvGraphicFramePr>
          <p:nvPr/>
        </p:nvGraphicFramePr>
        <p:xfrm>
          <a:off x="468313" y="5445125"/>
          <a:ext cx="574675" cy="271463"/>
        </p:xfrm>
        <a:graphic>
          <a:graphicData uri="http://schemas.openxmlformats.org/presentationml/2006/ole">
            <mc:AlternateContent xmlns:mc="http://schemas.openxmlformats.org/markup-compatibility/2006">
              <mc:Choice xmlns:v="urn:schemas-microsoft-com:vml" Requires="v">
                <p:oleObj spid="_x0000_s13326" name="Clip" r:id="rId4" imgW="419048" imgH="218874" progId="MS_ClipArt_Gallery.2">
                  <p:embed/>
                </p:oleObj>
              </mc:Choice>
              <mc:Fallback>
                <p:oleObj name="Clip" r:id="rId4" imgW="419048" imgH="218874"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5445125"/>
                        <a:ext cx="57467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22" name="Picture 12" descr="022b">
            <a:hlinkClick r:id="" action="ppaction://hlinkshowjump?jump=previousslide"/>
          </p:cNvPr>
          <p:cNvPicPr>
            <a:picLocks noChangeAspect="1" noChangeArrowheads="1"/>
          </p:cNvPicPr>
          <p:nvPr/>
        </p:nvPicPr>
        <p:blipFill>
          <a:blip r:embed="rId6">
            <a:lum bright="20000"/>
            <a:extLst>
              <a:ext uri="{28A0092B-C50C-407E-A947-70E740481C1C}">
                <a14:useLocalDpi xmlns:a14="http://schemas.microsoft.com/office/drawing/2010/main" val="0"/>
              </a:ext>
            </a:extLst>
          </a:blip>
          <a:srcRect/>
          <a:stretch>
            <a:fillRect/>
          </a:stretch>
        </p:blipFill>
        <p:spPr bwMode="auto">
          <a:xfrm>
            <a:off x="7216775"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13" descr="022a">
            <a:hlinkClick r:id="" action="ppaction://hlinkshowjump?jump=nextslide"/>
          </p:cNvPr>
          <p:cNvPicPr>
            <a:picLocks noChangeAspect="1" noChangeArrowheads="1"/>
          </p:cNvPicPr>
          <p:nvPr/>
        </p:nvPicPr>
        <p:blipFill>
          <a:blip r:embed="rId7">
            <a:lum bright="20000"/>
            <a:extLst>
              <a:ext uri="{28A0092B-C50C-407E-A947-70E740481C1C}">
                <a14:useLocalDpi xmlns:a14="http://schemas.microsoft.com/office/drawing/2010/main" val="0"/>
              </a:ext>
            </a:extLst>
          </a:blip>
          <a:srcRect/>
          <a:stretch>
            <a:fillRect/>
          </a:stretch>
        </p:blipFill>
        <p:spPr bwMode="auto">
          <a:xfrm>
            <a:off x="8207375"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nodeType="afterGroup">
                            <p:stCondLst>
                              <p:cond delay="500"/>
                            </p:stCondLst>
                            <p:childTnLst>
                              <p:par>
                                <p:cTn id="9" presetID="20" presetClass="entr" presetSubtype="0" fill="hold" nodeType="afterEffect">
                                  <p:stCondLst>
                                    <p:cond delay="0"/>
                                  </p:stCondLst>
                                  <p:childTnLst>
                                    <p:set>
                                      <p:cBhvr>
                                        <p:cTn id="10" dur="1" fill="hold">
                                          <p:stCondLst>
                                            <p:cond delay="0"/>
                                          </p:stCondLst>
                                        </p:cTn>
                                        <p:tgtEl>
                                          <p:spTgt spid="894985"/>
                                        </p:tgtEl>
                                        <p:attrNameLst>
                                          <p:attrName>style.visibility</p:attrName>
                                        </p:attrNameLst>
                                      </p:cBhvr>
                                      <p:to>
                                        <p:strVal val="visible"/>
                                      </p:to>
                                    </p:set>
                                    <p:animEffect transition="in" filter="wedge">
                                      <p:cBhvr>
                                        <p:cTn id="11" dur="2000"/>
                                        <p:tgtEl>
                                          <p:spTgt spid="8949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894987"/>
                                        </p:tgtEl>
                                        <p:attrNameLst>
                                          <p:attrName>style.visibility</p:attrName>
                                        </p:attrNameLst>
                                      </p:cBhvr>
                                      <p:to>
                                        <p:strVal val="visible"/>
                                      </p:to>
                                    </p:set>
                                    <p:anim calcmode="lin" valueType="num">
                                      <p:cBhvr additive="base">
                                        <p:cTn id="16" dur="500" fill="hold"/>
                                        <p:tgtEl>
                                          <p:spTgt spid="894987"/>
                                        </p:tgtEl>
                                        <p:attrNameLst>
                                          <p:attrName>ppt_x</p:attrName>
                                        </p:attrNameLst>
                                      </p:cBhvr>
                                      <p:tavLst>
                                        <p:tav tm="0">
                                          <p:val>
                                            <p:strVal val="0-#ppt_w/2"/>
                                          </p:val>
                                        </p:tav>
                                        <p:tav tm="100000">
                                          <p:val>
                                            <p:strVal val="#ppt_x"/>
                                          </p:val>
                                        </p:tav>
                                      </p:tavLst>
                                    </p:anim>
                                    <p:anim calcmode="lin" valueType="num">
                                      <p:cBhvr additive="base">
                                        <p:cTn id="17" dur="500" fill="hold"/>
                                        <p:tgtEl>
                                          <p:spTgt spid="89498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894986"/>
                                        </p:tgtEl>
                                        <p:attrNameLst>
                                          <p:attrName>style.visibility</p:attrName>
                                        </p:attrNameLst>
                                      </p:cBhvr>
                                      <p:to>
                                        <p:strVal val="visible"/>
                                      </p:to>
                                    </p:set>
                                    <p:animEffect transition="in" filter="box(in)">
                                      <p:cBhvr>
                                        <p:cTn id="21" dur="500"/>
                                        <p:tgtEl>
                                          <p:spTgt spid="894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1341438"/>
            <a:ext cx="2411413"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14339" name="Line 3"/>
          <p:cNvSpPr>
            <a:spLocks noChangeShapeType="1"/>
          </p:cNvSpPr>
          <p:nvPr/>
        </p:nvSpPr>
        <p:spPr bwMode="auto">
          <a:xfrm flipV="1">
            <a:off x="6877050" y="547688"/>
            <a:ext cx="2232025" cy="15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6004" name="矩形 3"/>
          <p:cNvSpPr>
            <a:spLocks noChangeArrowheads="1"/>
          </p:cNvSpPr>
          <p:nvPr/>
        </p:nvSpPr>
        <p:spPr bwMode="auto">
          <a:xfrm>
            <a:off x="7092950" y="188913"/>
            <a:ext cx="2051050" cy="366712"/>
          </a:xfrm>
          <a:prstGeom prst="rect">
            <a:avLst/>
          </a:prstGeom>
          <a:noFill/>
          <a:ln w="9525">
            <a:noFill/>
            <a:miter lim="800000"/>
            <a:headEnd/>
            <a:tailEnd/>
          </a:ln>
        </p:spPr>
        <p:txBody>
          <a:bodyPr>
            <a:spAutoFit/>
          </a:bodyPr>
          <a:lstStyle/>
          <a:p>
            <a:pPr eaLnBrk="1" hangingPunct="1">
              <a:defRPr/>
            </a:pPr>
            <a:r>
              <a:rPr lang="zh-CN" altLang="en-US" sz="1800" b="1">
                <a:solidFill>
                  <a:schemeClr val="bg1"/>
                </a:solidFill>
                <a:effectLst>
                  <a:outerShdw blurRad="38100" dist="38100" dir="2700000" algn="tl">
                    <a:srgbClr val="C0C0C0"/>
                  </a:outerShdw>
                </a:effectLst>
                <a:latin typeface="楷体_GB2312" pitchFamily="49" charset="-122"/>
                <a:ea typeface="楷体_GB2312" pitchFamily="49" charset="-122"/>
              </a:rPr>
              <a:t>结构体的描述方式</a:t>
            </a:r>
          </a:p>
        </p:txBody>
      </p:sp>
      <p:sp>
        <p:nvSpPr>
          <p:cNvPr id="896005" name="Text Box 5"/>
          <p:cNvSpPr txBox="1">
            <a:spLocks noChangeArrowheads="1"/>
          </p:cNvSpPr>
          <p:nvPr/>
        </p:nvSpPr>
        <p:spPr bwMode="auto">
          <a:xfrm>
            <a:off x="250825" y="476250"/>
            <a:ext cx="6335713" cy="519113"/>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2800" b="1" dirty="0">
                <a:effectLst>
                  <a:outerShdw blurRad="38100" dist="38100" dir="2700000" algn="tl">
                    <a:srgbClr val="C0C0C0"/>
                  </a:outerShdw>
                </a:effectLst>
                <a:latin typeface="Times New Roman" pitchFamily="18" charset="0"/>
                <a:ea typeface="楷体_GB2312" pitchFamily="49" charset="-122"/>
              </a:rPr>
              <a:t>1</a:t>
            </a:r>
            <a:r>
              <a:rPr lang="en-US" altLang="zh-CN" sz="2800" b="1" dirty="0">
                <a:effectLst>
                  <a:outerShdw blurRad="38100" dist="38100" dir="2700000" algn="tl">
                    <a:srgbClr val="C0C0C0"/>
                  </a:outerShdw>
                </a:effectLst>
                <a:latin typeface="楷体_GB2312" pitchFamily="49" charset="-122"/>
                <a:ea typeface="楷体_GB2312" pitchFamily="49" charset="-122"/>
              </a:rPr>
              <a:t>) </a:t>
            </a:r>
            <a:r>
              <a:rPr lang="zh-CN" altLang="en-US" sz="2800" b="1" dirty="0">
                <a:effectLst>
                  <a:outerShdw blurRad="38100" dist="38100" dir="2700000" algn="tl">
                    <a:srgbClr val="C0C0C0"/>
                  </a:outerShdw>
                </a:effectLst>
                <a:latin typeface="楷体_GB2312" pitchFamily="49" charset="-122"/>
                <a:ea typeface="楷体_GB2312" pitchFamily="49" charset="-122"/>
              </a:rPr>
              <a:t>数据流描述</a:t>
            </a:r>
            <a:r>
              <a:rPr lang="en-US" altLang="zh-CN" sz="2800" b="1" dirty="0">
                <a:effectLst>
                  <a:outerShdw blurRad="38100" dist="38100" dir="2700000" algn="tl">
                    <a:srgbClr val="C0C0C0"/>
                  </a:outerShdw>
                </a:effectLst>
                <a:latin typeface="楷体_GB2312" pitchFamily="49" charset="-122"/>
                <a:ea typeface="楷体_GB2312" pitchFamily="49" charset="-122"/>
              </a:rPr>
              <a:t>(</a:t>
            </a:r>
            <a:r>
              <a:rPr lang="en-US" altLang="zh-CN" sz="2800" b="1" dirty="0">
                <a:effectLst>
                  <a:outerShdw blurRad="38100" dist="38100" dir="2700000" algn="tl">
                    <a:srgbClr val="C0C0C0"/>
                  </a:outerShdw>
                </a:effectLst>
                <a:latin typeface="Times New Roman" pitchFamily="18" charset="0"/>
                <a:ea typeface="楷体_GB2312" pitchFamily="49" charset="-122"/>
              </a:rPr>
              <a:t>Data Flow Description</a:t>
            </a:r>
            <a:r>
              <a:rPr lang="en-US" altLang="zh-CN" sz="2800" b="1" dirty="0">
                <a:effectLst>
                  <a:outerShdw blurRad="38100" dist="38100" dir="2700000" algn="tl">
                    <a:srgbClr val="C0C0C0"/>
                  </a:outerShdw>
                </a:effectLst>
                <a:latin typeface="楷体_GB2312" pitchFamily="49" charset="-122"/>
                <a:ea typeface="楷体_GB2312" pitchFamily="49" charset="-122"/>
              </a:rPr>
              <a:t>)</a:t>
            </a:r>
          </a:p>
        </p:txBody>
      </p:sp>
      <p:sp>
        <p:nvSpPr>
          <p:cNvPr id="896006" name="Text Box 6"/>
          <p:cNvSpPr txBox="1">
            <a:spLocks noChangeArrowheads="1"/>
          </p:cNvSpPr>
          <p:nvPr/>
        </p:nvSpPr>
        <p:spPr bwMode="auto">
          <a:xfrm>
            <a:off x="611188" y="1484313"/>
            <a:ext cx="2089150" cy="830262"/>
          </a:xfrm>
          <a:prstGeom prst="rect">
            <a:avLst/>
          </a:prstGeom>
          <a:noFill/>
          <a:ln w="9525" algn="ctr">
            <a:noFill/>
            <a:miter lim="800000"/>
            <a:headEnd/>
            <a:tailEnd/>
          </a:ln>
          <a:effectLst/>
        </p:spPr>
        <p:txBody>
          <a:bodyPr>
            <a:spAutoFit/>
          </a:bodyPr>
          <a:lstStyle/>
          <a:p>
            <a:pPr marL="534988" indent="-534988" eaLnBrk="1" hangingPunct="1">
              <a:spcBef>
                <a:spcPct val="50000"/>
              </a:spcBef>
              <a:defRPr/>
            </a:pPr>
            <a:r>
              <a:rPr lang="zh-CN" altLang="en-US" b="1" dirty="0">
                <a:solidFill>
                  <a:schemeClr val="bg1"/>
                </a:solidFill>
                <a:effectLst>
                  <a:outerShdw blurRad="38100" dist="38100" dir="2700000" algn="tl">
                    <a:srgbClr val="C0C0C0"/>
                  </a:outerShdw>
                </a:effectLst>
                <a:latin typeface="Times New Roman" pitchFamily="18" charset="0"/>
                <a:ea typeface="楷体_GB2312" pitchFamily="49" charset="-122"/>
              </a:rPr>
              <a:t>例：</a:t>
            </a:r>
            <a:r>
              <a:rPr lang="en-US" altLang="zh-CN" b="1" dirty="0">
                <a:solidFill>
                  <a:schemeClr val="bg1"/>
                </a:solidFill>
                <a:effectLst>
                  <a:outerShdw blurRad="38100" dist="38100" dir="2700000" algn="tl">
                    <a:srgbClr val="C0C0C0"/>
                  </a:outerShdw>
                </a:effectLst>
                <a:latin typeface="Times New Roman" pitchFamily="18" charset="0"/>
                <a:ea typeface="楷体_GB2312" pitchFamily="49" charset="-122"/>
              </a:rPr>
              <a:t>4 </a:t>
            </a:r>
            <a:r>
              <a:rPr lang="zh-CN" altLang="en-US" b="1" dirty="0">
                <a:solidFill>
                  <a:schemeClr val="bg1"/>
                </a:solidFill>
                <a:effectLst>
                  <a:outerShdw blurRad="38100" dist="38100" dir="2700000" algn="tl">
                    <a:srgbClr val="C0C0C0"/>
                  </a:outerShdw>
                </a:effectLst>
                <a:latin typeface="楷体_GB2312" pitchFamily="49" charset="-122"/>
                <a:ea typeface="楷体_GB2312" pitchFamily="49" charset="-122"/>
              </a:rPr>
              <a:t>选</a:t>
            </a:r>
            <a:r>
              <a:rPr lang="en-US" altLang="zh-CN" b="1" dirty="0">
                <a:solidFill>
                  <a:schemeClr val="bg1"/>
                </a:solidFill>
                <a:effectLst>
                  <a:outerShdw blurRad="38100" dist="38100" dir="2700000" algn="tl">
                    <a:srgbClr val="C0C0C0"/>
                  </a:outerShdw>
                </a:effectLst>
                <a:latin typeface="Times New Roman" pitchFamily="18" charset="0"/>
                <a:ea typeface="楷体_GB2312" pitchFamily="49" charset="-122"/>
              </a:rPr>
              <a:t>1 </a:t>
            </a:r>
            <a:r>
              <a:rPr lang="zh-CN" altLang="en-US" b="1" dirty="0">
                <a:solidFill>
                  <a:schemeClr val="bg1"/>
                </a:solidFill>
                <a:effectLst>
                  <a:outerShdw blurRad="38100" dist="38100" dir="2700000" algn="tl">
                    <a:srgbClr val="C0C0C0"/>
                  </a:outerShdw>
                </a:effectLst>
                <a:latin typeface="楷体_GB2312" pitchFamily="49" charset="-122"/>
                <a:ea typeface="楷体_GB2312" pitchFamily="49" charset="-122"/>
              </a:rPr>
              <a:t>多路选择器</a:t>
            </a:r>
          </a:p>
        </p:txBody>
      </p:sp>
      <p:pic>
        <p:nvPicPr>
          <p:cNvPr id="14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149725"/>
            <a:ext cx="6992938" cy="1800225"/>
          </a:xfrm>
          <a:prstGeom prst="rect">
            <a:avLst/>
          </a:prstGeom>
          <a:noFill/>
          <a:ln w="28575" algn="ctr">
            <a:solidFill>
              <a:srgbClr val="7030A0"/>
            </a:solidFill>
            <a:miter lim="800000"/>
            <a:headEnd/>
            <a:tailEnd/>
          </a:ln>
          <a:extLst>
            <a:ext uri="{909E8E84-426E-40DD-AFC4-6F175D3DCCD1}">
              <a14:hiddenFill xmlns:a14="http://schemas.microsoft.com/office/drawing/2010/main">
                <a:solidFill>
                  <a:srgbClr val="FFFFFF"/>
                </a:solidFill>
              </a14:hiddenFill>
            </a:ext>
          </a:extLst>
        </p:spPr>
      </p:pic>
      <p:pic>
        <p:nvPicPr>
          <p:cNvPr id="14344" name="Picture 8" descr="022b">
            <a:hlinkClick r:id="" action="ppaction://hlinkshowjump?jump=previousslide"/>
          </p:cNvPr>
          <p:cNvPicPr>
            <a:picLocks noChangeAspect="1" noChangeArrowheads="1"/>
          </p:cNvPicPr>
          <p:nvPr/>
        </p:nvPicPr>
        <p:blipFill>
          <a:blip r:embed="rId4">
            <a:lum bright="20000"/>
            <a:extLst>
              <a:ext uri="{28A0092B-C50C-407E-A947-70E740481C1C}">
                <a14:useLocalDpi xmlns:a14="http://schemas.microsoft.com/office/drawing/2010/main" val="0"/>
              </a:ext>
            </a:extLst>
          </a:blip>
          <a:srcRect/>
          <a:stretch>
            <a:fillRect/>
          </a:stretch>
        </p:blipFill>
        <p:spPr bwMode="auto">
          <a:xfrm>
            <a:off x="7216775"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descr="022a">
            <a:hlinkClick r:id="" action="ppaction://hlinkshowjump?jump=nextslide"/>
          </p:cNvPr>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8207375"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6877050" y="547688"/>
            <a:ext cx="2232025" cy="15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4195" name="矩形 3"/>
          <p:cNvSpPr>
            <a:spLocks noChangeArrowheads="1"/>
          </p:cNvSpPr>
          <p:nvPr/>
        </p:nvSpPr>
        <p:spPr bwMode="auto">
          <a:xfrm>
            <a:off x="7092950" y="188913"/>
            <a:ext cx="2051050" cy="366712"/>
          </a:xfrm>
          <a:prstGeom prst="rect">
            <a:avLst/>
          </a:prstGeom>
          <a:noFill/>
          <a:ln w="9525">
            <a:noFill/>
            <a:miter lim="800000"/>
            <a:headEnd/>
            <a:tailEnd/>
          </a:ln>
        </p:spPr>
        <p:txBody>
          <a:bodyPr>
            <a:spAutoFit/>
          </a:bodyPr>
          <a:lstStyle/>
          <a:p>
            <a:pPr eaLnBrk="1" hangingPunct="1">
              <a:defRPr/>
            </a:pPr>
            <a:r>
              <a:rPr lang="zh-CN" altLang="en-US" sz="1800" b="1">
                <a:solidFill>
                  <a:schemeClr val="bg1"/>
                </a:solidFill>
                <a:effectLst>
                  <a:outerShdw blurRad="38100" dist="38100" dir="2700000" algn="tl">
                    <a:srgbClr val="C0C0C0"/>
                  </a:outerShdw>
                </a:effectLst>
                <a:latin typeface="楷体_GB2312" pitchFamily="49" charset="-122"/>
                <a:ea typeface="楷体_GB2312" pitchFamily="49" charset="-122"/>
              </a:rPr>
              <a:t>结构体的描述方式</a:t>
            </a:r>
          </a:p>
        </p:txBody>
      </p:sp>
      <p:sp>
        <p:nvSpPr>
          <p:cNvPr id="904196" name="Text Box 4"/>
          <p:cNvSpPr txBox="1">
            <a:spLocks noChangeArrowheads="1"/>
          </p:cNvSpPr>
          <p:nvPr/>
        </p:nvSpPr>
        <p:spPr bwMode="auto">
          <a:xfrm>
            <a:off x="2195513" y="1196975"/>
            <a:ext cx="4968875" cy="519113"/>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800" b="1" dirty="0">
                <a:solidFill>
                  <a:schemeClr val="bg1"/>
                </a:solidFill>
                <a:effectLst>
                  <a:outerShdw blurRad="38100" dist="38100" dir="2700000" algn="tl">
                    <a:srgbClr val="C0C0C0"/>
                  </a:outerShdw>
                </a:effectLst>
                <a:latin typeface="Times New Roman" pitchFamily="18" charset="0"/>
                <a:ea typeface="楷体_GB2312" pitchFamily="49" charset="-122"/>
              </a:rPr>
              <a:t>例：</a:t>
            </a:r>
            <a:r>
              <a:rPr lang="en-US" altLang="zh-CN" sz="2800" b="1" dirty="0">
                <a:solidFill>
                  <a:schemeClr val="bg1"/>
                </a:solidFill>
                <a:effectLst>
                  <a:outerShdw blurRad="38100" dist="38100" dir="2700000" algn="tl">
                    <a:srgbClr val="C0C0C0"/>
                  </a:outerShdw>
                </a:effectLst>
                <a:latin typeface="Times New Roman" pitchFamily="18" charset="0"/>
                <a:ea typeface="楷体_GB2312" pitchFamily="49" charset="-122"/>
              </a:rPr>
              <a:t>4 </a:t>
            </a:r>
            <a:r>
              <a:rPr lang="zh-CN" altLang="en-US" sz="2800" b="1" dirty="0">
                <a:solidFill>
                  <a:schemeClr val="bg1"/>
                </a:solidFill>
                <a:effectLst>
                  <a:outerShdw blurRad="38100" dist="38100" dir="2700000" algn="tl">
                    <a:srgbClr val="C0C0C0"/>
                  </a:outerShdw>
                </a:effectLst>
                <a:latin typeface="楷体_GB2312" pitchFamily="49" charset="-122"/>
                <a:ea typeface="楷体_GB2312" pitchFamily="49" charset="-122"/>
              </a:rPr>
              <a:t>选</a:t>
            </a:r>
            <a:r>
              <a:rPr lang="en-US" altLang="zh-CN" sz="2800" b="1" dirty="0">
                <a:solidFill>
                  <a:schemeClr val="bg1"/>
                </a:solidFill>
                <a:effectLst>
                  <a:outerShdw blurRad="38100" dist="38100" dir="2700000" algn="tl">
                    <a:srgbClr val="C0C0C0"/>
                  </a:outerShdw>
                </a:effectLst>
                <a:latin typeface="Times New Roman" pitchFamily="18" charset="0"/>
                <a:ea typeface="楷体_GB2312" pitchFamily="49" charset="-122"/>
              </a:rPr>
              <a:t>1 </a:t>
            </a:r>
            <a:r>
              <a:rPr lang="zh-CN" altLang="en-US" sz="2800" b="1" dirty="0">
                <a:solidFill>
                  <a:schemeClr val="bg1"/>
                </a:solidFill>
                <a:effectLst>
                  <a:outerShdw blurRad="38100" dist="38100" dir="2700000" algn="tl">
                    <a:srgbClr val="C0C0C0"/>
                  </a:outerShdw>
                </a:effectLst>
                <a:latin typeface="楷体_GB2312" pitchFamily="49" charset="-122"/>
                <a:ea typeface="楷体_GB2312" pitchFamily="49" charset="-122"/>
              </a:rPr>
              <a:t>多路选择器</a:t>
            </a:r>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292600"/>
            <a:ext cx="7275512" cy="1847850"/>
          </a:xfrm>
          <a:prstGeom prst="rect">
            <a:avLst/>
          </a:prstGeom>
          <a:noFill/>
          <a:ln w="2857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00213"/>
            <a:ext cx="2411412"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pic>
        <p:nvPicPr>
          <p:cNvPr id="15367" name="Picture 8" descr="022b">
            <a:hlinkClick r:id="" action="ppaction://hlinkshowjump?jump=previousslide"/>
          </p:cNvPr>
          <p:cNvPicPr>
            <a:picLocks noChangeAspect="1" noChangeArrowheads="1"/>
          </p:cNvPicPr>
          <p:nvPr/>
        </p:nvPicPr>
        <p:blipFill>
          <a:blip r:embed="rId4">
            <a:lum bright="20000"/>
            <a:extLst>
              <a:ext uri="{28A0092B-C50C-407E-A947-70E740481C1C}">
                <a14:useLocalDpi xmlns:a14="http://schemas.microsoft.com/office/drawing/2010/main" val="0"/>
              </a:ext>
            </a:extLst>
          </a:blip>
          <a:srcRect/>
          <a:stretch>
            <a:fillRect/>
          </a:stretch>
        </p:blipFill>
        <p:spPr bwMode="auto">
          <a:xfrm>
            <a:off x="66294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9" descr="022a">
            <a:hlinkClick r:id="" action="ppaction://hlinkshowjump?jump=nextslide"/>
          </p:cNvPr>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76200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p:cNvSpPr txBox="1">
            <a:spLocks noChangeArrowheads="1"/>
          </p:cNvSpPr>
          <p:nvPr/>
        </p:nvSpPr>
        <p:spPr bwMode="auto">
          <a:xfrm>
            <a:off x="250825" y="476250"/>
            <a:ext cx="6335713" cy="519113"/>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2800" b="1" dirty="0">
                <a:effectLst>
                  <a:outerShdw blurRad="38100" dist="38100" dir="2700000" algn="tl">
                    <a:srgbClr val="C0C0C0"/>
                  </a:outerShdw>
                </a:effectLst>
                <a:latin typeface="Times New Roman" pitchFamily="18" charset="0"/>
                <a:ea typeface="楷体_GB2312" pitchFamily="49" charset="-122"/>
              </a:rPr>
              <a:t>1</a:t>
            </a:r>
            <a:r>
              <a:rPr lang="en-US" altLang="zh-CN" sz="2800" b="1" dirty="0">
                <a:effectLst>
                  <a:outerShdw blurRad="38100" dist="38100" dir="2700000" algn="tl">
                    <a:srgbClr val="C0C0C0"/>
                  </a:outerShdw>
                </a:effectLst>
                <a:latin typeface="楷体_GB2312" pitchFamily="49" charset="-122"/>
                <a:ea typeface="楷体_GB2312" pitchFamily="49" charset="-122"/>
              </a:rPr>
              <a:t>) </a:t>
            </a:r>
            <a:r>
              <a:rPr lang="zh-CN" altLang="en-US" sz="2800" b="1" dirty="0">
                <a:effectLst>
                  <a:outerShdw blurRad="38100" dist="38100" dir="2700000" algn="tl">
                    <a:srgbClr val="C0C0C0"/>
                  </a:outerShdw>
                </a:effectLst>
                <a:latin typeface="楷体_GB2312" pitchFamily="49" charset="-122"/>
                <a:ea typeface="楷体_GB2312" pitchFamily="49" charset="-122"/>
              </a:rPr>
              <a:t>数据流描述</a:t>
            </a:r>
            <a:r>
              <a:rPr lang="en-US" altLang="zh-CN" sz="2800" b="1" dirty="0">
                <a:effectLst>
                  <a:outerShdw blurRad="38100" dist="38100" dir="2700000" algn="tl">
                    <a:srgbClr val="C0C0C0"/>
                  </a:outerShdw>
                </a:effectLst>
                <a:latin typeface="楷体_GB2312" pitchFamily="49" charset="-122"/>
                <a:ea typeface="楷体_GB2312" pitchFamily="49" charset="-122"/>
              </a:rPr>
              <a:t>(</a:t>
            </a:r>
            <a:r>
              <a:rPr lang="en-US" altLang="zh-CN" sz="2800" b="1" dirty="0">
                <a:effectLst>
                  <a:outerShdw blurRad="38100" dist="38100" dir="2700000" algn="tl">
                    <a:srgbClr val="C0C0C0"/>
                  </a:outerShdw>
                </a:effectLst>
                <a:latin typeface="Times New Roman" pitchFamily="18" charset="0"/>
                <a:ea typeface="楷体_GB2312" pitchFamily="49" charset="-122"/>
              </a:rPr>
              <a:t>Data Flow Description</a:t>
            </a:r>
            <a:r>
              <a:rPr lang="en-US" altLang="zh-CN" sz="2800" b="1" dirty="0">
                <a:effectLst>
                  <a:outerShdw blurRad="38100" dist="38100" dir="2700000" algn="tl">
                    <a:srgbClr val="C0C0C0"/>
                  </a:outerShdw>
                </a:effectLst>
                <a:latin typeface="楷体_GB2312" pitchFamily="49" charset="-122"/>
                <a:ea typeface="楷体_GB2312" pitchFamily="49" charset="-122"/>
              </a:rPr>
              <a:t>)</a:t>
            </a:r>
          </a:p>
        </p:txBody>
      </p:sp>
      <p:pic>
        <p:nvPicPr>
          <p:cNvPr id="1537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2276475"/>
            <a:ext cx="5132387" cy="1519238"/>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97026" name="Rectangle 2"/>
          <p:cNvSpPr>
            <a:spLocks noChangeArrowheads="1"/>
          </p:cNvSpPr>
          <p:nvPr/>
        </p:nvSpPr>
        <p:spPr bwMode="auto">
          <a:xfrm>
            <a:off x="684213" y="333375"/>
            <a:ext cx="7772400" cy="539750"/>
          </a:xfrm>
          <a:prstGeom prst="rect">
            <a:avLst/>
          </a:prstGeom>
          <a:noFill/>
          <a:ln w="9525">
            <a:noFill/>
            <a:miter lim="800000"/>
            <a:headEnd/>
            <a:tailEnd/>
          </a:ln>
          <a:effectLst/>
        </p:spPr>
        <p:txBody>
          <a:bodyPr anchor="b"/>
          <a:lstStyle/>
          <a:p>
            <a:pPr algn="ctr" eaLnBrk="1" hangingPunct="1">
              <a:defRPr/>
            </a:pPr>
            <a:r>
              <a:rPr lang="zh-CN" altLang="en-US" sz="2800" b="1">
                <a:solidFill>
                  <a:schemeClr val="bg1"/>
                </a:solidFill>
                <a:effectLst>
                  <a:outerShdw blurRad="38100" dist="38100" dir="2700000" algn="tl">
                    <a:srgbClr val="C0C0C0"/>
                  </a:outerShdw>
                </a:effectLst>
                <a:latin typeface="Arial" charset="0"/>
                <a:ea typeface="楷体_GB2312" pitchFamily="49" charset="-122"/>
              </a:rPr>
              <a:t>例：</a:t>
            </a:r>
            <a:r>
              <a:rPr lang="en-US" altLang="zh-CN" sz="2800" b="1">
                <a:solidFill>
                  <a:schemeClr val="bg1"/>
                </a:solidFill>
                <a:effectLst>
                  <a:outerShdw blurRad="38100" dist="38100" dir="2700000" algn="tl">
                    <a:srgbClr val="C0C0C0"/>
                  </a:outerShdw>
                </a:effectLst>
                <a:latin typeface="Arial" charset="0"/>
                <a:ea typeface="楷体_GB2312" pitchFamily="49" charset="-122"/>
              </a:rPr>
              <a:t>8</a:t>
            </a:r>
            <a:r>
              <a:rPr lang="zh-CN" altLang="en-US" sz="2800" b="1">
                <a:solidFill>
                  <a:schemeClr val="bg1"/>
                </a:solidFill>
                <a:effectLst>
                  <a:outerShdw blurRad="38100" dist="38100" dir="2700000" algn="tl">
                    <a:srgbClr val="C0C0C0"/>
                  </a:outerShdw>
                </a:effectLst>
                <a:latin typeface="Arial" charset="0"/>
                <a:ea typeface="楷体_GB2312" pitchFamily="49" charset="-122"/>
              </a:rPr>
              <a:t>位等值比较器的布尔方程</a:t>
            </a:r>
            <a:r>
              <a:rPr lang="en-US" altLang="zh-CN" sz="2800" b="1">
                <a:solidFill>
                  <a:schemeClr val="bg1"/>
                </a:solidFill>
                <a:effectLst>
                  <a:outerShdw blurRad="38100" dist="38100" dir="2700000" algn="tl">
                    <a:srgbClr val="C0C0C0"/>
                  </a:outerShdw>
                </a:effectLst>
                <a:latin typeface="Arial" charset="0"/>
                <a:ea typeface="楷体_GB2312" pitchFamily="49" charset="-122"/>
              </a:rPr>
              <a:t>RTL</a:t>
            </a:r>
            <a:r>
              <a:rPr lang="zh-CN" altLang="en-US" sz="2800" b="1">
                <a:solidFill>
                  <a:schemeClr val="bg1"/>
                </a:solidFill>
                <a:effectLst>
                  <a:outerShdw blurRad="38100" dist="38100" dir="2700000" algn="tl">
                    <a:srgbClr val="C0C0C0"/>
                  </a:outerShdw>
                </a:effectLst>
                <a:latin typeface="Arial" charset="0"/>
                <a:ea typeface="楷体_GB2312" pitchFamily="49" charset="-122"/>
              </a:rPr>
              <a:t>描述</a:t>
            </a:r>
            <a:r>
              <a:rPr lang="zh-CN" altLang="en-US" sz="4400">
                <a:solidFill>
                  <a:schemeClr val="bg1"/>
                </a:solidFill>
                <a:effectLst>
                  <a:outerShdw blurRad="38100" dist="38100" dir="2700000" algn="tl">
                    <a:srgbClr val="C0C0C0"/>
                  </a:outerShdw>
                </a:effectLst>
                <a:latin typeface="Arial" charset="0"/>
                <a:ea typeface="楷体_GB2312" pitchFamily="49" charset="-122"/>
              </a:rPr>
              <a:t>。 </a:t>
            </a:r>
          </a:p>
        </p:txBody>
      </p:sp>
      <p:sp>
        <p:nvSpPr>
          <p:cNvPr id="16387" name="Text Box 3"/>
          <p:cNvSpPr txBox="1">
            <a:spLocks noChangeArrowheads="1"/>
          </p:cNvSpPr>
          <p:nvPr/>
        </p:nvSpPr>
        <p:spPr bwMode="auto">
          <a:xfrm>
            <a:off x="684213" y="928688"/>
            <a:ext cx="7920037" cy="525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SzTx/>
              <a:buFontTx/>
              <a:buNone/>
            </a:pPr>
            <a:r>
              <a:rPr lang="en-US" altLang="zh-CN" sz="2000" b="1">
                <a:solidFill>
                  <a:schemeClr val="bg2"/>
                </a:solidFill>
                <a:ea typeface="楷体_GB2312"/>
                <a:cs typeface="楷体_GB2312"/>
              </a:rPr>
              <a:t>LIBRARY  IEEE ;</a:t>
            </a:r>
          </a:p>
          <a:p>
            <a:pPr eaLnBrk="1" hangingPunct="1">
              <a:lnSpc>
                <a:spcPct val="130000"/>
              </a:lnSpc>
              <a:spcBef>
                <a:spcPct val="0"/>
              </a:spcBef>
              <a:buClrTx/>
              <a:buSzTx/>
              <a:buFontTx/>
              <a:buNone/>
            </a:pPr>
            <a:r>
              <a:rPr lang="en-US" altLang="zh-CN" sz="2000" b="1">
                <a:solidFill>
                  <a:schemeClr val="bg2"/>
                </a:solidFill>
                <a:ea typeface="楷体_GB2312"/>
                <a:cs typeface="楷体_GB2312"/>
              </a:rPr>
              <a:t>  USE  IEEE.STD_LOGIC_1164.ALL ;</a:t>
            </a:r>
          </a:p>
          <a:p>
            <a:pPr eaLnBrk="1" hangingPunct="1">
              <a:lnSpc>
                <a:spcPct val="130000"/>
              </a:lnSpc>
              <a:spcBef>
                <a:spcPct val="0"/>
              </a:spcBef>
              <a:buClrTx/>
              <a:buSzTx/>
              <a:buFontTx/>
              <a:buNone/>
            </a:pPr>
            <a:r>
              <a:rPr lang="en-US" altLang="zh-CN" sz="2000" b="1">
                <a:solidFill>
                  <a:schemeClr val="bg2"/>
                </a:solidFill>
                <a:ea typeface="楷体_GB2312"/>
                <a:cs typeface="楷体_GB2312"/>
              </a:rPr>
              <a:t>   ENTITY  comparator  IS</a:t>
            </a:r>
          </a:p>
          <a:p>
            <a:pPr eaLnBrk="1" hangingPunct="1">
              <a:lnSpc>
                <a:spcPct val="130000"/>
              </a:lnSpc>
              <a:spcBef>
                <a:spcPct val="0"/>
              </a:spcBef>
              <a:buClrTx/>
              <a:buSzTx/>
              <a:buFontTx/>
              <a:buNone/>
            </a:pPr>
            <a:r>
              <a:rPr lang="en-US" altLang="zh-CN" sz="2000" b="1">
                <a:solidFill>
                  <a:schemeClr val="bg2"/>
                </a:solidFill>
                <a:ea typeface="楷体_GB2312"/>
                <a:cs typeface="楷体_GB2312"/>
              </a:rPr>
              <a:t>    PORT ( a, b : IN STD_LOGIC_VECTOR ( 7 DOWNTO 0 ) ;</a:t>
            </a:r>
          </a:p>
          <a:p>
            <a:pPr eaLnBrk="1" hangingPunct="1">
              <a:lnSpc>
                <a:spcPct val="130000"/>
              </a:lnSpc>
              <a:spcBef>
                <a:spcPct val="0"/>
              </a:spcBef>
              <a:buClrTx/>
              <a:buSzTx/>
              <a:buFontTx/>
              <a:buNone/>
            </a:pPr>
            <a:r>
              <a:rPr lang="en-US" altLang="zh-CN" sz="2000" b="1">
                <a:solidFill>
                  <a:schemeClr val="bg2"/>
                </a:solidFill>
                <a:ea typeface="楷体_GB2312"/>
                <a:cs typeface="楷体_GB2312"/>
              </a:rPr>
              <a:t>                       c : OUT STD_LOGIC ) ;</a:t>
            </a:r>
          </a:p>
          <a:p>
            <a:pPr eaLnBrk="1" hangingPunct="1">
              <a:lnSpc>
                <a:spcPct val="130000"/>
              </a:lnSpc>
              <a:spcBef>
                <a:spcPct val="0"/>
              </a:spcBef>
              <a:buClrTx/>
              <a:buSzTx/>
              <a:buFontTx/>
              <a:buNone/>
            </a:pPr>
            <a:r>
              <a:rPr lang="en-US" altLang="zh-CN" sz="2000" b="1">
                <a:solidFill>
                  <a:schemeClr val="bg2"/>
                </a:solidFill>
                <a:ea typeface="楷体_GB2312"/>
                <a:cs typeface="楷体_GB2312"/>
              </a:rPr>
              <a:t>  END  comparator ;</a:t>
            </a:r>
          </a:p>
          <a:p>
            <a:pPr eaLnBrk="1" hangingPunct="1">
              <a:lnSpc>
                <a:spcPct val="130000"/>
              </a:lnSpc>
              <a:spcBef>
                <a:spcPct val="0"/>
              </a:spcBef>
              <a:buClrTx/>
              <a:buSzTx/>
              <a:buFontTx/>
              <a:buNone/>
            </a:pPr>
            <a:r>
              <a:rPr lang="en-US" altLang="zh-CN" sz="2000" b="1">
                <a:solidFill>
                  <a:schemeClr val="bg2"/>
                </a:solidFill>
                <a:ea typeface="楷体_GB2312"/>
                <a:cs typeface="楷体_GB2312"/>
              </a:rPr>
              <a:t>  ARCHITECTURE  rtl  OF  comparator  IS</a:t>
            </a:r>
          </a:p>
          <a:p>
            <a:pPr eaLnBrk="1" hangingPunct="1">
              <a:lnSpc>
                <a:spcPct val="130000"/>
              </a:lnSpc>
              <a:spcBef>
                <a:spcPct val="0"/>
              </a:spcBef>
              <a:buClrTx/>
              <a:buSzTx/>
              <a:buFontTx/>
              <a:buNone/>
            </a:pPr>
            <a:r>
              <a:rPr lang="en-US" altLang="zh-CN" sz="2000" b="1">
                <a:solidFill>
                  <a:schemeClr val="bg2"/>
                </a:solidFill>
                <a:ea typeface="楷体_GB2312"/>
                <a:cs typeface="楷体_GB2312"/>
              </a:rPr>
              <a:t>   BEGIN </a:t>
            </a:r>
          </a:p>
          <a:p>
            <a:pPr eaLnBrk="1" hangingPunct="1">
              <a:lnSpc>
                <a:spcPct val="130000"/>
              </a:lnSpc>
              <a:spcBef>
                <a:spcPct val="0"/>
              </a:spcBef>
              <a:buClrTx/>
              <a:buSzTx/>
              <a:buFontTx/>
              <a:buNone/>
            </a:pPr>
            <a:r>
              <a:rPr lang="en-US" altLang="zh-CN" sz="2000" b="1">
                <a:solidFill>
                  <a:schemeClr val="bg2"/>
                </a:solidFill>
                <a:ea typeface="楷体_GB2312"/>
                <a:cs typeface="楷体_GB2312"/>
              </a:rPr>
              <a:t>     c&lt;= NOT( a (0) XOR b(0)) AND NOT (a (1) XOR b (1))</a:t>
            </a:r>
          </a:p>
          <a:p>
            <a:pPr eaLnBrk="1" hangingPunct="1">
              <a:lnSpc>
                <a:spcPct val="130000"/>
              </a:lnSpc>
              <a:spcBef>
                <a:spcPct val="0"/>
              </a:spcBef>
              <a:buClrTx/>
              <a:buSzTx/>
              <a:buFontTx/>
              <a:buNone/>
            </a:pPr>
            <a:r>
              <a:rPr lang="en-US" altLang="zh-CN" sz="2000" b="1">
                <a:solidFill>
                  <a:schemeClr val="bg2"/>
                </a:solidFill>
                <a:ea typeface="楷体_GB2312"/>
                <a:cs typeface="楷体_GB2312"/>
              </a:rPr>
              <a:t>            AND NOT (a(2) XOR b(2)) AND NOT (a(3)XOR b(3))</a:t>
            </a:r>
          </a:p>
          <a:p>
            <a:pPr eaLnBrk="1" hangingPunct="1">
              <a:lnSpc>
                <a:spcPct val="130000"/>
              </a:lnSpc>
              <a:spcBef>
                <a:spcPct val="0"/>
              </a:spcBef>
              <a:buClrTx/>
              <a:buSzTx/>
              <a:buFontTx/>
              <a:buNone/>
            </a:pPr>
            <a:r>
              <a:rPr lang="en-US" altLang="zh-CN" sz="2000" b="1">
                <a:solidFill>
                  <a:schemeClr val="bg2"/>
                </a:solidFill>
                <a:ea typeface="楷体_GB2312"/>
                <a:cs typeface="楷体_GB2312"/>
              </a:rPr>
              <a:t>            AND NOT (a(4) XOR b(4)) AND NOT (a(5) XOR b(5))</a:t>
            </a:r>
          </a:p>
          <a:p>
            <a:pPr eaLnBrk="1" hangingPunct="1">
              <a:lnSpc>
                <a:spcPct val="130000"/>
              </a:lnSpc>
              <a:spcBef>
                <a:spcPct val="0"/>
              </a:spcBef>
              <a:buClrTx/>
              <a:buSzTx/>
              <a:buFontTx/>
              <a:buNone/>
            </a:pPr>
            <a:r>
              <a:rPr lang="en-US" altLang="zh-CN" sz="2000" b="1">
                <a:solidFill>
                  <a:schemeClr val="bg2"/>
                </a:solidFill>
                <a:ea typeface="楷体_GB2312"/>
                <a:cs typeface="楷体_GB2312"/>
              </a:rPr>
              <a:t>            AND NOT (a(6) XOR b(6)) AND NOT (a(7)XOR b(7)) ;</a:t>
            </a:r>
          </a:p>
          <a:p>
            <a:pPr eaLnBrk="1" hangingPunct="1">
              <a:lnSpc>
                <a:spcPct val="130000"/>
              </a:lnSpc>
              <a:spcBef>
                <a:spcPct val="0"/>
              </a:spcBef>
              <a:buClrTx/>
              <a:buSzTx/>
              <a:buFontTx/>
              <a:buNone/>
            </a:pPr>
            <a:r>
              <a:rPr lang="en-US" altLang="zh-CN" sz="2000" b="1">
                <a:solidFill>
                  <a:schemeClr val="bg2"/>
                </a:solidFill>
                <a:ea typeface="楷体_GB2312"/>
                <a:cs typeface="楷体_GB2312"/>
              </a:rPr>
              <a:t> END  rtl ;</a:t>
            </a:r>
          </a:p>
        </p:txBody>
      </p:sp>
      <p:sp>
        <p:nvSpPr>
          <p:cNvPr id="897028" name="AutoShape 4"/>
          <p:cNvSpPr>
            <a:spLocks noChangeArrowheads="1"/>
          </p:cNvSpPr>
          <p:nvPr/>
        </p:nvSpPr>
        <p:spPr bwMode="auto">
          <a:xfrm>
            <a:off x="755650" y="1827213"/>
            <a:ext cx="7056438" cy="1487487"/>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7029" name="AutoShape 5"/>
          <p:cNvSpPr>
            <a:spLocks noChangeArrowheads="1"/>
          </p:cNvSpPr>
          <p:nvPr/>
        </p:nvSpPr>
        <p:spPr bwMode="auto">
          <a:xfrm>
            <a:off x="755650" y="3340100"/>
            <a:ext cx="6985000" cy="3017838"/>
          </a:xfrm>
          <a:prstGeom prst="roundRect">
            <a:avLst>
              <a:gd name="adj" fmla="val 16667"/>
            </a:avLst>
          </a:prstGeom>
          <a:noFill/>
          <a:ln w="381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0" name="Picture 6" descr="022b">
            <a:hlinkClick r:id="" action="ppaction://hlinkshowjump?jump=previousslide"/>
          </p:cNvPr>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7216775"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descr="022a">
            <a:hlinkClick r:id="" action="ppaction://hlinkshowjump?jump=next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8207375"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Oval 8">
            <a:hlinkClick r:id="rId4" action="ppaction://hlinksldjump"/>
          </p:cNvPr>
          <p:cNvSpPr>
            <a:spLocks noChangeArrowheads="1"/>
          </p:cNvSpPr>
          <p:nvPr/>
        </p:nvSpPr>
        <p:spPr bwMode="auto">
          <a:xfrm>
            <a:off x="7643813" y="1071563"/>
            <a:ext cx="931862" cy="533400"/>
          </a:xfrm>
          <a:prstGeom prst="ellipse">
            <a:avLst/>
          </a:prstGeom>
          <a:solidFill>
            <a:srgbClr val="CCFFFF"/>
          </a:solidFill>
          <a:ln w="9525" algn="ctr">
            <a:solidFill>
              <a:schemeClr val="bg1"/>
            </a:solidFill>
            <a:round/>
            <a:headEnd/>
            <a:tailEnd/>
          </a:ln>
        </p:spPr>
        <p:txBody>
          <a:bodyPr wrap="none"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latin typeface="Times New Roman" panose="02020603050405020304" pitchFamily="18" charset="0"/>
                <a:ea typeface="楷体_GB2312"/>
                <a:cs typeface="楷体_GB2312"/>
              </a:rPr>
              <a:t>back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897028"/>
                                        </p:tgtEl>
                                        <p:attrNameLst>
                                          <p:attrName>style.visibility</p:attrName>
                                        </p:attrNameLst>
                                      </p:cBhvr>
                                      <p:to>
                                        <p:strVal val="visible"/>
                                      </p:to>
                                    </p:set>
                                    <p:animEffect transition="in" filter="wedge">
                                      <p:cBhvr>
                                        <p:cTn id="7" dur="2000"/>
                                        <p:tgtEl>
                                          <p:spTgt spid="897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897029"/>
                                        </p:tgtEl>
                                        <p:attrNameLst>
                                          <p:attrName>style.visibility</p:attrName>
                                        </p:attrNameLst>
                                      </p:cBhvr>
                                      <p:to>
                                        <p:strVal val="visible"/>
                                      </p:to>
                                    </p:set>
                                    <p:animEffect transition="in" filter="wedge">
                                      <p:cBhvr>
                                        <p:cTn id="12" dur="2000"/>
                                        <p:tgtEl>
                                          <p:spTgt spid="897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8" grpId="0" animBg="1"/>
      <p:bldP spid="89702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17410" name="Group 2"/>
          <p:cNvGrpSpPr>
            <a:grpSpLocks/>
          </p:cNvGrpSpPr>
          <p:nvPr/>
        </p:nvGrpSpPr>
        <p:grpSpPr bwMode="auto">
          <a:xfrm>
            <a:off x="2627313" y="1412875"/>
            <a:ext cx="4464050" cy="4105275"/>
            <a:chOff x="2640" y="1248"/>
            <a:chExt cx="2208" cy="1632"/>
          </a:xfrm>
        </p:grpSpPr>
        <p:sp>
          <p:nvSpPr>
            <p:cNvPr id="17415" name="Rectangle 3"/>
            <p:cNvSpPr>
              <a:spLocks noChangeArrowheads="1"/>
            </p:cNvSpPr>
            <p:nvPr/>
          </p:nvSpPr>
          <p:spPr bwMode="auto">
            <a:xfrm>
              <a:off x="2640" y="1248"/>
              <a:ext cx="288" cy="163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rPr>
                <a:t>a0</a:t>
              </a:r>
            </a:p>
            <a:p>
              <a:pPr algn="ctr" eaLnBrk="1" hangingPunct="1"/>
              <a:r>
                <a:rPr lang="en-US" altLang="zh-CN" sz="2000" b="1">
                  <a:latin typeface="Times New Roman" panose="02020603050405020304" pitchFamily="18" charset="0"/>
                </a:rPr>
                <a:t>b0</a:t>
              </a:r>
            </a:p>
            <a:p>
              <a:pPr algn="ctr" eaLnBrk="1" hangingPunct="1"/>
              <a:endParaRPr lang="en-US" altLang="zh-CN" sz="2000" b="1">
                <a:latin typeface="Times New Roman" panose="02020603050405020304" pitchFamily="18" charset="0"/>
              </a:endParaRPr>
            </a:p>
            <a:p>
              <a:pPr algn="ctr" eaLnBrk="1" hangingPunct="1"/>
              <a:r>
                <a:rPr lang="en-US" altLang="zh-CN" sz="2000" b="1">
                  <a:latin typeface="Times New Roman" panose="02020603050405020304" pitchFamily="18" charset="0"/>
                </a:rPr>
                <a:t>a1</a:t>
              </a:r>
            </a:p>
            <a:p>
              <a:pPr algn="ctr" eaLnBrk="1" hangingPunct="1"/>
              <a:r>
                <a:rPr lang="en-US" altLang="zh-CN" sz="2000" b="1">
                  <a:latin typeface="Times New Roman" panose="02020603050405020304" pitchFamily="18" charset="0"/>
                </a:rPr>
                <a:t>b1</a:t>
              </a:r>
            </a:p>
            <a:p>
              <a:pPr algn="ctr" eaLnBrk="1" hangingPunct="1"/>
              <a:endParaRPr lang="en-US" altLang="zh-CN" sz="2000" b="1">
                <a:latin typeface="Times New Roman" panose="02020603050405020304" pitchFamily="18" charset="0"/>
              </a:endParaRPr>
            </a:p>
            <a:p>
              <a:pPr algn="ctr" eaLnBrk="1" hangingPunct="1"/>
              <a:r>
                <a:rPr lang="en-US" altLang="zh-CN" sz="2000" b="1">
                  <a:latin typeface="Times New Roman" panose="02020603050405020304" pitchFamily="18" charset="0"/>
                </a:rPr>
                <a:t>a6</a:t>
              </a:r>
            </a:p>
            <a:p>
              <a:pPr algn="ctr" eaLnBrk="1" hangingPunct="1"/>
              <a:r>
                <a:rPr lang="en-US" altLang="zh-CN" sz="2000" b="1">
                  <a:latin typeface="Times New Roman" panose="02020603050405020304" pitchFamily="18" charset="0"/>
                </a:rPr>
                <a:t>b6</a:t>
              </a:r>
            </a:p>
            <a:p>
              <a:pPr algn="ctr" eaLnBrk="1" hangingPunct="1"/>
              <a:endParaRPr lang="en-US" altLang="zh-CN" sz="2000" b="1">
                <a:latin typeface="Times New Roman" panose="02020603050405020304" pitchFamily="18" charset="0"/>
              </a:endParaRPr>
            </a:p>
            <a:p>
              <a:pPr algn="ctr" eaLnBrk="1" hangingPunct="1"/>
              <a:r>
                <a:rPr lang="en-US" altLang="zh-CN" sz="2000" b="1">
                  <a:latin typeface="Times New Roman" panose="02020603050405020304" pitchFamily="18" charset="0"/>
                </a:rPr>
                <a:t>a7</a:t>
              </a:r>
            </a:p>
            <a:p>
              <a:pPr algn="ctr" eaLnBrk="1" hangingPunct="1"/>
              <a:r>
                <a:rPr lang="en-US" altLang="zh-CN" sz="2000" b="1">
                  <a:latin typeface="Times New Roman" panose="02020603050405020304" pitchFamily="18" charset="0"/>
                </a:rPr>
                <a:t>b7</a:t>
              </a:r>
            </a:p>
          </p:txBody>
        </p:sp>
        <p:grpSp>
          <p:nvGrpSpPr>
            <p:cNvPr id="17416" name="Group 4"/>
            <p:cNvGrpSpPr>
              <a:grpSpLocks/>
            </p:cNvGrpSpPr>
            <p:nvPr/>
          </p:nvGrpSpPr>
          <p:grpSpPr bwMode="auto">
            <a:xfrm>
              <a:off x="2963" y="1315"/>
              <a:ext cx="1885" cy="1436"/>
              <a:chOff x="2963" y="1315"/>
              <a:chExt cx="1885" cy="1436"/>
            </a:xfrm>
          </p:grpSpPr>
          <p:grpSp>
            <p:nvGrpSpPr>
              <p:cNvPr id="17417" name="Group 5"/>
              <p:cNvGrpSpPr>
                <a:grpSpLocks/>
              </p:cNvGrpSpPr>
              <p:nvPr/>
            </p:nvGrpSpPr>
            <p:grpSpPr bwMode="auto">
              <a:xfrm>
                <a:off x="2970" y="2501"/>
                <a:ext cx="517" cy="250"/>
                <a:chOff x="3839" y="7839"/>
                <a:chExt cx="1294" cy="624"/>
              </a:xfrm>
            </p:grpSpPr>
            <p:sp>
              <p:nvSpPr>
                <p:cNvPr id="17456" name="Rectangle 6"/>
                <p:cNvSpPr>
                  <a:spLocks noChangeArrowheads="1"/>
                </p:cNvSpPr>
                <p:nvPr/>
              </p:nvSpPr>
              <p:spPr bwMode="auto">
                <a:xfrm>
                  <a:off x="4305" y="7839"/>
                  <a:ext cx="374" cy="624"/>
                </a:xfrm>
                <a:prstGeom prst="rect">
                  <a:avLst/>
                </a:prstGeom>
                <a:solidFill>
                  <a:srgbClr val="00FF00"/>
                </a:solidFill>
                <a:ln w="19050">
                  <a:solidFill>
                    <a:srgbClr val="000000"/>
                  </a:solidFill>
                  <a:miter lim="800000"/>
                  <a:headEnd/>
                  <a:tailEnd/>
                </a:ln>
              </p:spPr>
              <p:txBody>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just"/>
                  <a:r>
                    <a:rPr kumimoji="0" lang="en-US" altLang="zh-CN" b="1">
                      <a:latin typeface="Times New Roman" panose="02020603050405020304" pitchFamily="18" charset="0"/>
                    </a:rPr>
                    <a:t>=</a:t>
                  </a:r>
                </a:p>
              </p:txBody>
            </p:sp>
            <p:sp>
              <p:nvSpPr>
                <p:cNvPr id="17457" name="Line 7"/>
                <p:cNvSpPr>
                  <a:spLocks noChangeShapeType="1"/>
                </p:cNvSpPr>
                <p:nvPr/>
              </p:nvSpPr>
              <p:spPr bwMode="auto">
                <a:xfrm>
                  <a:off x="3853" y="7992"/>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8" name="Line 8"/>
                <p:cNvSpPr>
                  <a:spLocks noChangeShapeType="1"/>
                </p:cNvSpPr>
                <p:nvPr/>
              </p:nvSpPr>
              <p:spPr bwMode="auto">
                <a:xfrm>
                  <a:off x="3839" y="830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9" name="Line 9"/>
                <p:cNvSpPr>
                  <a:spLocks noChangeShapeType="1"/>
                </p:cNvSpPr>
                <p:nvPr/>
              </p:nvSpPr>
              <p:spPr bwMode="auto">
                <a:xfrm>
                  <a:off x="4679" y="8151"/>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18" name="Group 10"/>
              <p:cNvGrpSpPr>
                <a:grpSpLocks/>
              </p:cNvGrpSpPr>
              <p:nvPr/>
            </p:nvGrpSpPr>
            <p:grpSpPr bwMode="auto">
              <a:xfrm>
                <a:off x="4062" y="1816"/>
                <a:ext cx="542" cy="589"/>
                <a:chOff x="6599" y="7527"/>
                <a:chExt cx="1356" cy="1474"/>
              </a:xfrm>
            </p:grpSpPr>
            <p:sp>
              <p:nvSpPr>
                <p:cNvPr id="17449" name="Rectangle 11"/>
                <p:cNvSpPr>
                  <a:spLocks noChangeArrowheads="1"/>
                </p:cNvSpPr>
                <p:nvPr/>
              </p:nvSpPr>
              <p:spPr bwMode="auto">
                <a:xfrm>
                  <a:off x="7049" y="7527"/>
                  <a:ext cx="454" cy="1474"/>
                </a:xfrm>
                <a:prstGeom prst="rect">
                  <a:avLst/>
                </a:prstGeom>
                <a:solidFill>
                  <a:srgbClr val="99FFCC"/>
                </a:solidFill>
                <a:ln w="19050">
                  <a:solidFill>
                    <a:srgbClr val="000000"/>
                  </a:solidFill>
                  <a:miter lim="800000"/>
                  <a:headEnd/>
                  <a:tailEnd/>
                </a:ln>
              </p:spPr>
              <p:txBody>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just"/>
                  <a:endParaRPr kumimoji="0" lang="en-US" altLang="zh-CN" sz="1000">
                    <a:latin typeface="Times New Roman" panose="02020603050405020304" pitchFamily="18" charset="0"/>
                  </a:endParaRPr>
                </a:p>
                <a:p>
                  <a:pPr algn="just"/>
                  <a:endParaRPr kumimoji="0" lang="en-US" altLang="zh-CN" sz="1000">
                    <a:latin typeface="Times New Roman" panose="02020603050405020304" pitchFamily="18" charset="0"/>
                  </a:endParaRPr>
                </a:p>
                <a:p>
                  <a:pPr algn="just"/>
                  <a:r>
                    <a:rPr kumimoji="0" lang="en-US" altLang="zh-CN" sz="1600" b="1">
                      <a:latin typeface="Times New Roman" panose="02020603050405020304" pitchFamily="18" charset="0"/>
                    </a:rPr>
                    <a:t>&amp;</a:t>
                  </a:r>
                </a:p>
              </p:txBody>
            </p:sp>
            <p:sp>
              <p:nvSpPr>
                <p:cNvPr id="17450" name="Line 12"/>
                <p:cNvSpPr>
                  <a:spLocks noChangeShapeType="1"/>
                </p:cNvSpPr>
                <p:nvPr/>
              </p:nvSpPr>
              <p:spPr bwMode="auto">
                <a:xfrm>
                  <a:off x="6615" y="7680"/>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1" name="Line 13"/>
                <p:cNvSpPr>
                  <a:spLocks noChangeShapeType="1"/>
                </p:cNvSpPr>
                <p:nvPr/>
              </p:nvSpPr>
              <p:spPr bwMode="auto">
                <a:xfrm>
                  <a:off x="6615" y="7992"/>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2" name="Line 14"/>
                <p:cNvSpPr>
                  <a:spLocks noChangeShapeType="1"/>
                </p:cNvSpPr>
                <p:nvPr/>
              </p:nvSpPr>
              <p:spPr bwMode="auto">
                <a:xfrm>
                  <a:off x="6615" y="8616"/>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3" name="Line 15"/>
                <p:cNvSpPr>
                  <a:spLocks noChangeShapeType="1"/>
                </p:cNvSpPr>
                <p:nvPr/>
              </p:nvSpPr>
              <p:spPr bwMode="auto">
                <a:xfrm>
                  <a:off x="6599" y="8928"/>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4" name="Line 16"/>
                <p:cNvSpPr>
                  <a:spLocks noChangeShapeType="1"/>
                </p:cNvSpPr>
                <p:nvPr/>
              </p:nvSpPr>
              <p:spPr bwMode="auto">
                <a:xfrm>
                  <a:off x="6675" y="8151"/>
                  <a:ext cx="0" cy="397"/>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Line 17"/>
                <p:cNvSpPr>
                  <a:spLocks noChangeShapeType="1"/>
                </p:cNvSpPr>
                <p:nvPr/>
              </p:nvSpPr>
              <p:spPr bwMode="auto">
                <a:xfrm>
                  <a:off x="7501" y="830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19" name="Group 18"/>
              <p:cNvGrpSpPr>
                <a:grpSpLocks/>
              </p:cNvGrpSpPr>
              <p:nvPr/>
            </p:nvGrpSpPr>
            <p:grpSpPr bwMode="auto">
              <a:xfrm>
                <a:off x="2976" y="1315"/>
                <a:ext cx="518" cy="250"/>
                <a:chOff x="3839" y="7839"/>
                <a:chExt cx="1294" cy="624"/>
              </a:xfrm>
            </p:grpSpPr>
            <p:sp>
              <p:nvSpPr>
                <p:cNvPr id="17445" name="Rectangle 19"/>
                <p:cNvSpPr>
                  <a:spLocks noChangeArrowheads="1"/>
                </p:cNvSpPr>
                <p:nvPr/>
              </p:nvSpPr>
              <p:spPr bwMode="auto">
                <a:xfrm>
                  <a:off x="4305" y="7839"/>
                  <a:ext cx="374" cy="624"/>
                </a:xfrm>
                <a:prstGeom prst="rect">
                  <a:avLst/>
                </a:prstGeom>
                <a:solidFill>
                  <a:srgbClr val="00FF00"/>
                </a:solidFill>
                <a:ln w="19050">
                  <a:solidFill>
                    <a:srgbClr val="000000"/>
                  </a:solidFill>
                  <a:miter lim="800000"/>
                  <a:headEnd/>
                  <a:tailEnd/>
                </a:ln>
              </p:spPr>
              <p:txBody>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just"/>
                  <a:r>
                    <a:rPr kumimoji="0" lang="en-US" altLang="zh-CN" b="1">
                      <a:latin typeface="Times New Roman" panose="02020603050405020304" pitchFamily="18" charset="0"/>
                    </a:rPr>
                    <a:t>=</a:t>
                  </a:r>
                </a:p>
              </p:txBody>
            </p:sp>
            <p:sp>
              <p:nvSpPr>
                <p:cNvPr id="17446" name="Line 20"/>
                <p:cNvSpPr>
                  <a:spLocks noChangeShapeType="1"/>
                </p:cNvSpPr>
                <p:nvPr/>
              </p:nvSpPr>
              <p:spPr bwMode="auto">
                <a:xfrm>
                  <a:off x="3853" y="7992"/>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7" name="Line 21"/>
                <p:cNvSpPr>
                  <a:spLocks noChangeShapeType="1"/>
                </p:cNvSpPr>
                <p:nvPr/>
              </p:nvSpPr>
              <p:spPr bwMode="auto">
                <a:xfrm>
                  <a:off x="3839" y="830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Line 22"/>
                <p:cNvSpPr>
                  <a:spLocks noChangeShapeType="1"/>
                </p:cNvSpPr>
                <p:nvPr/>
              </p:nvSpPr>
              <p:spPr bwMode="auto">
                <a:xfrm>
                  <a:off x="4679" y="8151"/>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20" name="Group 23"/>
              <p:cNvGrpSpPr>
                <a:grpSpLocks/>
              </p:cNvGrpSpPr>
              <p:nvPr/>
            </p:nvGrpSpPr>
            <p:grpSpPr bwMode="auto">
              <a:xfrm>
                <a:off x="2970" y="1690"/>
                <a:ext cx="517" cy="249"/>
                <a:chOff x="3839" y="7839"/>
                <a:chExt cx="1294" cy="624"/>
              </a:xfrm>
            </p:grpSpPr>
            <p:sp>
              <p:nvSpPr>
                <p:cNvPr id="17441" name="Rectangle 24"/>
                <p:cNvSpPr>
                  <a:spLocks noChangeArrowheads="1"/>
                </p:cNvSpPr>
                <p:nvPr/>
              </p:nvSpPr>
              <p:spPr bwMode="auto">
                <a:xfrm>
                  <a:off x="4305" y="7839"/>
                  <a:ext cx="374" cy="624"/>
                </a:xfrm>
                <a:prstGeom prst="rect">
                  <a:avLst/>
                </a:prstGeom>
                <a:solidFill>
                  <a:srgbClr val="00FF00"/>
                </a:solidFill>
                <a:ln w="19050">
                  <a:solidFill>
                    <a:srgbClr val="000000"/>
                  </a:solidFill>
                  <a:miter lim="800000"/>
                  <a:headEnd/>
                  <a:tailEnd/>
                </a:ln>
              </p:spPr>
              <p:txBody>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just"/>
                  <a:r>
                    <a:rPr kumimoji="0" lang="en-US" altLang="zh-CN" b="1">
                      <a:latin typeface="Times New Roman" panose="02020603050405020304" pitchFamily="18" charset="0"/>
                    </a:rPr>
                    <a:t>=</a:t>
                  </a:r>
                </a:p>
              </p:txBody>
            </p:sp>
            <p:sp>
              <p:nvSpPr>
                <p:cNvPr id="17442" name="Line 25"/>
                <p:cNvSpPr>
                  <a:spLocks noChangeShapeType="1"/>
                </p:cNvSpPr>
                <p:nvPr/>
              </p:nvSpPr>
              <p:spPr bwMode="auto">
                <a:xfrm>
                  <a:off x="3853" y="7992"/>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Line 26"/>
                <p:cNvSpPr>
                  <a:spLocks noChangeShapeType="1"/>
                </p:cNvSpPr>
                <p:nvPr/>
              </p:nvSpPr>
              <p:spPr bwMode="auto">
                <a:xfrm>
                  <a:off x="3839" y="830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Line 27"/>
                <p:cNvSpPr>
                  <a:spLocks noChangeShapeType="1"/>
                </p:cNvSpPr>
                <p:nvPr/>
              </p:nvSpPr>
              <p:spPr bwMode="auto">
                <a:xfrm>
                  <a:off x="4679" y="8151"/>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21" name="Group 28"/>
              <p:cNvGrpSpPr>
                <a:grpSpLocks/>
              </p:cNvGrpSpPr>
              <p:nvPr/>
            </p:nvGrpSpPr>
            <p:grpSpPr bwMode="auto">
              <a:xfrm>
                <a:off x="2963" y="2127"/>
                <a:ext cx="518" cy="249"/>
                <a:chOff x="3839" y="7839"/>
                <a:chExt cx="1294" cy="624"/>
              </a:xfrm>
            </p:grpSpPr>
            <p:sp>
              <p:nvSpPr>
                <p:cNvPr id="17437" name="Rectangle 29"/>
                <p:cNvSpPr>
                  <a:spLocks noChangeArrowheads="1"/>
                </p:cNvSpPr>
                <p:nvPr/>
              </p:nvSpPr>
              <p:spPr bwMode="auto">
                <a:xfrm>
                  <a:off x="4305" y="7839"/>
                  <a:ext cx="374" cy="624"/>
                </a:xfrm>
                <a:prstGeom prst="rect">
                  <a:avLst/>
                </a:prstGeom>
                <a:solidFill>
                  <a:srgbClr val="00FF00"/>
                </a:solidFill>
                <a:ln w="19050">
                  <a:solidFill>
                    <a:srgbClr val="000000"/>
                  </a:solidFill>
                  <a:miter lim="800000"/>
                  <a:headEnd/>
                  <a:tailEnd/>
                </a:ln>
              </p:spPr>
              <p:txBody>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just"/>
                  <a:r>
                    <a:rPr kumimoji="0" lang="en-US" altLang="zh-CN" b="1">
                      <a:latin typeface="Times New Roman" panose="02020603050405020304" pitchFamily="18" charset="0"/>
                    </a:rPr>
                    <a:t>=</a:t>
                  </a:r>
                </a:p>
              </p:txBody>
            </p:sp>
            <p:sp>
              <p:nvSpPr>
                <p:cNvPr id="17438" name="Line 30"/>
                <p:cNvSpPr>
                  <a:spLocks noChangeShapeType="1"/>
                </p:cNvSpPr>
                <p:nvPr/>
              </p:nvSpPr>
              <p:spPr bwMode="auto">
                <a:xfrm>
                  <a:off x="3853" y="7992"/>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9" name="Line 31"/>
                <p:cNvSpPr>
                  <a:spLocks noChangeShapeType="1"/>
                </p:cNvSpPr>
                <p:nvPr/>
              </p:nvSpPr>
              <p:spPr bwMode="auto">
                <a:xfrm>
                  <a:off x="3839" y="830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Line 32"/>
                <p:cNvSpPr>
                  <a:spLocks noChangeShapeType="1"/>
                </p:cNvSpPr>
                <p:nvPr/>
              </p:nvSpPr>
              <p:spPr bwMode="auto">
                <a:xfrm>
                  <a:off x="4679" y="8151"/>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22" name="Line 33"/>
              <p:cNvSpPr>
                <a:spLocks noChangeShapeType="1"/>
              </p:cNvSpPr>
              <p:nvPr/>
            </p:nvSpPr>
            <p:spPr bwMode="auto">
              <a:xfrm>
                <a:off x="3744" y="1440"/>
                <a:ext cx="0" cy="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3" name="Line 34"/>
              <p:cNvSpPr>
                <a:spLocks noChangeShapeType="1"/>
              </p:cNvSpPr>
              <p:nvPr/>
            </p:nvSpPr>
            <p:spPr bwMode="auto">
              <a:xfrm>
                <a:off x="3744" y="1877"/>
                <a:ext cx="3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Line 35"/>
              <p:cNvSpPr>
                <a:spLocks noChangeShapeType="1"/>
              </p:cNvSpPr>
              <p:nvPr/>
            </p:nvSpPr>
            <p:spPr bwMode="auto">
              <a:xfrm flipH="1">
                <a:off x="3462" y="1440"/>
                <a:ext cx="2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Line 36"/>
              <p:cNvSpPr>
                <a:spLocks noChangeShapeType="1"/>
              </p:cNvSpPr>
              <p:nvPr/>
            </p:nvSpPr>
            <p:spPr bwMode="auto">
              <a:xfrm>
                <a:off x="3492" y="1815"/>
                <a:ext cx="1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Line 37"/>
              <p:cNvSpPr>
                <a:spLocks noChangeShapeType="1"/>
              </p:cNvSpPr>
              <p:nvPr/>
            </p:nvSpPr>
            <p:spPr bwMode="auto">
              <a:xfrm>
                <a:off x="3618" y="1815"/>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Line 38"/>
              <p:cNvSpPr>
                <a:spLocks noChangeShapeType="1"/>
              </p:cNvSpPr>
              <p:nvPr/>
            </p:nvSpPr>
            <p:spPr bwMode="auto">
              <a:xfrm>
                <a:off x="3618" y="2002"/>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Line 39"/>
              <p:cNvSpPr>
                <a:spLocks noChangeShapeType="1"/>
              </p:cNvSpPr>
              <p:nvPr/>
            </p:nvSpPr>
            <p:spPr bwMode="auto">
              <a:xfrm>
                <a:off x="3474" y="2251"/>
                <a:ext cx="6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Line 40"/>
              <p:cNvSpPr>
                <a:spLocks noChangeShapeType="1"/>
              </p:cNvSpPr>
              <p:nvPr/>
            </p:nvSpPr>
            <p:spPr bwMode="auto">
              <a:xfrm flipV="1">
                <a:off x="3492" y="2376"/>
                <a:ext cx="0" cy="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0" name="Line 41"/>
              <p:cNvSpPr>
                <a:spLocks noChangeShapeType="1"/>
              </p:cNvSpPr>
              <p:nvPr/>
            </p:nvSpPr>
            <p:spPr bwMode="auto">
              <a:xfrm>
                <a:off x="3486" y="2376"/>
                <a:ext cx="5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42"/>
              <p:cNvSpPr>
                <a:spLocks noChangeShapeType="1"/>
              </p:cNvSpPr>
              <p:nvPr/>
            </p:nvSpPr>
            <p:spPr bwMode="auto">
              <a:xfrm>
                <a:off x="3018" y="1939"/>
                <a:ext cx="0" cy="188"/>
              </a:xfrm>
              <a:prstGeom prst="line">
                <a:avLst/>
              </a:prstGeom>
              <a:noFill/>
              <a:ln w="190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2" name="Rectangle 43"/>
              <p:cNvSpPr>
                <a:spLocks noChangeArrowheads="1"/>
              </p:cNvSpPr>
              <p:nvPr/>
            </p:nvSpPr>
            <p:spPr bwMode="auto">
              <a:xfrm>
                <a:off x="4608" y="1920"/>
                <a:ext cx="240" cy="33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rPr>
                  <a:t>c</a:t>
                </a:r>
              </a:p>
            </p:txBody>
          </p:sp>
          <p:sp>
            <p:nvSpPr>
              <p:cNvPr id="17433" name="Rectangle 44"/>
              <p:cNvSpPr>
                <a:spLocks noChangeArrowheads="1"/>
              </p:cNvSpPr>
              <p:nvPr/>
            </p:nvSpPr>
            <p:spPr bwMode="auto">
              <a:xfrm>
                <a:off x="3792" y="1392"/>
                <a:ext cx="288" cy="24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rPr>
                  <a:t>x0</a:t>
                </a:r>
              </a:p>
            </p:txBody>
          </p:sp>
          <p:sp>
            <p:nvSpPr>
              <p:cNvPr id="17434" name="Rectangle 45"/>
              <p:cNvSpPr>
                <a:spLocks noChangeArrowheads="1"/>
              </p:cNvSpPr>
              <p:nvPr/>
            </p:nvSpPr>
            <p:spPr bwMode="auto">
              <a:xfrm>
                <a:off x="3360" y="1536"/>
                <a:ext cx="288" cy="24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rPr>
                  <a:t>x1</a:t>
                </a:r>
              </a:p>
            </p:txBody>
          </p:sp>
          <p:sp>
            <p:nvSpPr>
              <p:cNvPr id="17435" name="Rectangle 46"/>
              <p:cNvSpPr>
                <a:spLocks noChangeArrowheads="1"/>
              </p:cNvSpPr>
              <p:nvPr/>
            </p:nvSpPr>
            <p:spPr bwMode="auto">
              <a:xfrm>
                <a:off x="3312" y="1968"/>
                <a:ext cx="288" cy="24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rPr>
                  <a:t>x6</a:t>
                </a:r>
              </a:p>
            </p:txBody>
          </p:sp>
          <p:sp>
            <p:nvSpPr>
              <p:cNvPr id="17436" name="Rectangle 47"/>
              <p:cNvSpPr>
                <a:spLocks noChangeArrowheads="1"/>
              </p:cNvSpPr>
              <p:nvPr/>
            </p:nvSpPr>
            <p:spPr bwMode="auto">
              <a:xfrm>
                <a:off x="3552" y="2448"/>
                <a:ext cx="288" cy="24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rPr>
                  <a:t>x7</a:t>
                </a:r>
              </a:p>
            </p:txBody>
          </p:sp>
        </p:grpSp>
      </p:grpSp>
      <p:sp>
        <p:nvSpPr>
          <p:cNvPr id="898096" name="Rectangle 48"/>
          <p:cNvSpPr>
            <a:spLocks noChangeArrowheads="1"/>
          </p:cNvSpPr>
          <p:nvPr/>
        </p:nvSpPr>
        <p:spPr bwMode="auto">
          <a:xfrm>
            <a:off x="684213" y="549275"/>
            <a:ext cx="7772400" cy="539750"/>
          </a:xfrm>
          <a:prstGeom prst="rect">
            <a:avLst/>
          </a:prstGeom>
          <a:noFill/>
          <a:ln w="9525">
            <a:noFill/>
            <a:miter lim="800000"/>
            <a:headEnd/>
            <a:tailEnd/>
          </a:ln>
          <a:effectLst/>
        </p:spPr>
        <p:txBody>
          <a:bodyPr anchor="b"/>
          <a:lstStyle/>
          <a:p>
            <a:pPr algn="ctr" eaLnBrk="1" hangingPunct="1">
              <a:defRPr/>
            </a:pPr>
            <a:r>
              <a:rPr lang="zh-CN" altLang="en-US" sz="2800" b="1">
                <a:effectLst>
                  <a:outerShdw blurRad="38100" dist="38100" dir="2700000" algn="tl">
                    <a:srgbClr val="C0C0C0"/>
                  </a:outerShdw>
                </a:effectLst>
                <a:latin typeface="Arial" charset="0"/>
                <a:ea typeface="楷体_GB2312" pitchFamily="49" charset="-122"/>
              </a:rPr>
              <a:t>例：</a:t>
            </a:r>
            <a:r>
              <a:rPr lang="en-US" altLang="zh-CN" sz="2800" b="1">
                <a:effectLst>
                  <a:outerShdw blurRad="38100" dist="38100" dir="2700000" algn="tl">
                    <a:srgbClr val="C0C0C0"/>
                  </a:outerShdw>
                </a:effectLst>
                <a:latin typeface="Arial" charset="0"/>
                <a:ea typeface="楷体_GB2312" pitchFamily="49" charset="-122"/>
              </a:rPr>
              <a:t>8</a:t>
            </a:r>
            <a:r>
              <a:rPr lang="zh-CN" altLang="en-US" sz="2800" b="1">
                <a:effectLst>
                  <a:outerShdw blurRad="38100" dist="38100" dir="2700000" algn="tl">
                    <a:srgbClr val="C0C0C0"/>
                  </a:outerShdw>
                </a:effectLst>
                <a:latin typeface="Arial" charset="0"/>
                <a:ea typeface="楷体_GB2312" pitchFamily="49" charset="-122"/>
              </a:rPr>
              <a:t>位等值比较器的布尔方程</a:t>
            </a:r>
            <a:r>
              <a:rPr lang="en-US" altLang="zh-CN" sz="2800" b="1">
                <a:effectLst>
                  <a:outerShdw blurRad="38100" dist="38100" dir="2700000" algn="tl">
                    <a:srgbClr val="C0C0C0"/>
                  </a:outerShdw>
                </a:effectLst>
                <a:latin typeface="Arial" charset="0"/>
                <a:ea typeface="楷体_GB2312" pitchFamily="49" charset="-122"/>
              </a:rPr>
              <a:t>RTL</a:t>
            </a:r>
            <a:r>
              <a:rPr lang="zh-CN" altLang="en-US" sz="2800" b="1">
                <a:effectLst>
                  <a:outerShdw blurRad="38100" dist="38100" dir="2700000" algn="tl">
                    <a:srgbClr val="C0C0C0"/>
                  </a:outerShdw>
                </a:effectLst>
                <a:latin typeface="Arial" charset="0"/>
                <a:ea typeface="楷体_GB2312" pitchFamily="49" charset="-122"/>
              </a:rPr>
              <a:t>描述</a:t>
            </a:r>
            <a:r>
              <a:rPr lang="zh-CN" altLang="en-US" sz="4400">
                <a:effectLst>
                  <a:outerShdw blurRad="38100" dist="38100" dir="2700000" algn="tl">
                    <a:srgbClr val="C0C0C0"/>
                  </a:outerShdw>
                </a:effectLst>
                <a:latin typeface="Arial" charset="0"/>
                <a:ea typeface="楷体_GB2312" pitchFamily="49" charset="-122"/>
              </a:rPr>
              <a:t>。 </a:t>
            </a:r>
          </a:p>
        </p:txBody>
      </p:sp>
      <p:pic>
        <p:nvPicPr>
          <p:cNvPr id="17412" name="Picture 49" descr="022b">
            <a:hlinkClick r:id="" action="ppaction://hlinkshowjump?jump=previousslide"/>
          </p:cNvPr>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7216775"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0" descr="022a">
            <a:hlinkClick r:id="" action="ppaction://hlinkshowjump?jump=next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8207375"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Oval 51">
            <a:hlinkClick r:id="rId4" action="ppaction://hlinksldjump"/>
          </p:cNvPr>
          <p:cNvSpPr>
            <a:spLocks noChangeArrowheads="1"/>
          </p:cNvSpPr>
          <p:nvPr/>
        </p:nvSpPr>
        <p:spPr bwMode="auto">
          <a:xfrm>
            <a:off x="7375525" y="5440363"/>
            <a:ext cx="931863" cy="533400"/>
          </a:xfrm>
          <a:prstGeom prst="ellipse">
            <a:avLst/>
          </a:prstGeom>
          <a:solidFill>
            <a:srgbClr val="CCFFFF"/>
          </a:solidFill>
          <a:ln w="9525" algn="ctr">
            <a:solidFill>
              <a:schemeClr val="bg1"/>
            </a:solidFill>
            <a:round/>
            <a:headEnd/>
            <a:tailEnd/>
          </a:ln>
        </p:spPr>
        <p:txBody>
          <a:bodyPr wrap="none"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latin typeface="Times New Roman" panose="02020603050405020304" pitchFamily="18" charset="0"/>
                <a:ea typeface="楷体_GB2312"/>
                <a:cs typeface="楷体_GB2312"/>
              </a:rPr>
              <a:t>back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8434" name="Line 2"/>
          <p:cNvSpPr>
            <a:spLocks noChangeShapeType="1"/>
          </p:cNvSpPr>
          <p:nvPr/>
        </p:nvSpPr>
        <p:spPr bwMode="auto">
          <a:xfrm flipV="1">
            <a:off x="6877050" y="547688"/>
            <a:ext cx="2232025" cy="15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9075" name="矩形 3"/>
          <p:cNvSpPr>
            <a:spLocks noChangeArrowheads="1"/>
          </p:cNvSpPr>
          <p:nvPr/>
        </p:nvSpPr>
        <p:spPr bwMode="auto">
          <a:xfrm>
            <a:off x="7092950" y="188913"/>
            <a:ext cx="2051050" cy="366712"/>
          </a:xfrm>
          <a:prstGeom prst="rect">
            <a:avLst/>
          </a:prstGeom>
          <a:noFill/>
          <a:ln w="9525">
            <a:noFill/>
            <a:miter lim="800000"/>
            <a:headEnd/>
            <a:tailEnd/>
          </a:ln>
        </p:spPr>
        <p:txBody>
          <a:bodyPr>
            <a:spAutoFit/>
          </a:bodyPr>
          <a:lstStyle/>
          <a:p>
            <a:pPr eaLnBrk="1" hangingPunct="1">
              <a:defRPr/>
            </a:pPr>
            <a:r>
              <a:rPr lang="zh-CN" altLang="en-US" sz="1800" b="1">
                <a:solidFill>
                  <a:schemeClr val="bg1"/>
                </a:solidFill>
                <a:effectLst>
                  <a:outerShdw blurRad="38100" dist="38100" dir="2700000" algn="tl">
                    <a:srgbClr val="C0C0C0"/>
                  </a:outerShdw>
                </a:effectLst>
                <a:latin typeface="楷体_GB2312" pitchFamily="49" charset="-122"/>
                <a:ea typeface="楷体_GB2312" pitchFamily="49" charset="-122"/>
              </a:rPr>
              <a:t>结构体的描述方式</a:t>
            </a:r>
          </a:p>
        </p:txBody>
      </p:sp>
      <p:sp>
        <p:nvSpPr>
          <p:cNvPr id="899076" name="Text Box 4"/>
          <p:cNvSpPr txBox="1">
            <a:spLocks noChangeArrowheads="1"/>
          </p:cNvSpPr>
          <p:nvPr/>
        </p:nvSpPr>
        <p:spPr bwMode="auto">
          <a:xfrm>
            <a:off x="250825" y="333375"/>
            <a:ext cx="5761038" cy="519113"/>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2800" b="1">
                <a:effectLst>
                  <a:outerShdw blurRad="38100" dist="38100" dir="2700000" algn="tl">
                    <a:srgbClr val="C0C0C0"/>
                  </a:outerShdw>
                </a:effectLst>
                <a:latin typeface="Times New Roman" pitchFamily="18" charset="0"/>
                <a:ea typeface="楷体_GB2312" pitchFamily="49" charset="-122"/>
              </a:rPr>
              <a:t>2</a:t>
            </a: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行为描述</a:t>
            </a:r>
            <a:r>
              <a:rPr lang="en-US" altLang="zh-CN" sz="2800" b="1">
                <a:effectLst>
                  <a:outerShdw blurRad="38100" dist="38100" dir="2700000" algn="tl">
                    <a:srgbClr val="C0C0C0"/>
                  </a:outerShdw>
                </a:effectLst>
                <a:latin typeface="楷体_GB2312" pitchFamily="49" charset="-122"/>
                <a:ea typeface="楷体_GB2312" pitchFamily="49" charset="-122"/>
              </a:rPr>
              <a:t>(</a:t>
            </a:r>
            <a:r>
              <a:rPr lang="en-US" altLang="zh-CN" sz="2800" b="1">
                <a:effectLst>
                  <a:outerShdw blurRad="38100" dist="38100" dir="2700000" algn="tl">
                    <a:srgbClr val="C0C0C0"/>
                  </a:outerShdw>
                </a:effectLst>
                <a:latin typeface="Times New Roman" pitchFamily="18" charset="0"/>
                <a:ea typeface="楷体_GB2312" pitchFamily="49" charset="-122"/>
              </a:rPr>
              <a:t>Behavior Description</a:t>
            </a:r>
            <a:r>
              <a:rPr lang="en-US" altLang="zh-CN" sz="2800" b="1">
                <a:effectLst>
                  <a:outerShdw blurRad="38100" dist="38100" dir="2700000" algn="tl">
                    <a:srgbClr val="C0C0C0"/>
                  </a:outerShdw>
                </a:effectLst>
                <a:latin typeface="楷体_GB2312" pitchFamily="49" charset="-122"/>
                <a:ea typeface="楷体_GB2312" pitchFamily="49" charset="-122"/>
              </a:rPr>
              <a:t>)</a:t>
            </a:r>
          </a:p>
        </p:txBody>
      </p:sp>
      <p:sp>
        <p:nvSpPr>
          <p:cNvPr id="899077" name="Text Box 5"/>
          <p:cNvSpPr txBox="1">
            <a:spLocks noChangeArrowheads="1"/>
          </p:cNvSpPr>
          <p:nvPr/>
        </p:nvSpPr>
        <p:spPr bwMode="auto">
          <a:xfrm>
            <a:off x="684213" y="1052513"/>
            <a:ext cx="78486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58775" indent="-358775">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Clr>
                <a:schemeClr val="bg1"/>
              </a:buClr>
              <a:buFont typeface="Wingdings" panose="05000000000000000000" pitchFamily="2" charset="2"/>
              <a:buChar char="Ø"/>
            </a:pPr>
            <a:r>
              <a:rPr lang="zh-CN" altLang="en-US" sz="2600" b="1">
                <a:solidFill>
                  <a:schemeClr val="bg2"/>
                </a:solidFill>
                <a:latin typeface="楷体_GB2312"/>
                <a:ea typeface="楷体_GB2312"/>
                <a:cs typeface="楷体_GB2312"/>
              </a:rPr>
              <a:t>描述该设计单元的功能</a:t>
            </a:r>
            <a:r>
              <a:rPr lang="en-US" altLang="zh-CN" sz="2600" b="1">
                <a:solidFill>
                  <a:schemeClr val="bg2"/>
                </a:solidFill>
                <a:latin typeface="楷体_GB2312"/>
                <a:ea typeface="楷体_GB2312"/>
                <a:cs typeface="楷体_GB2312"/>
              </a:rPr>
              <a:t>(</a:t>
            </a:r>
            <a:r>
              <a:rPr lang="zh-CN" altLang="en-US" sz="2600" b="1">
                <a:solidFill>
                  <a:schemeClr val="bg2"/>
                </a:solidFill>
                <a:latin typeface="楷体_GB2312"/>
                <a:ea typeface="楷体_GB2312"/>
                <a:cs typeface="楷体_GB2312"/>
              </a:rPr>
              <a:t>即能做些什么</a:t>
            </a:r>
            <a:r>
              <a:rPr lang="en-US" altLang="zh-CN" sz="2600" b="1">
                <a:solidFill>
                  <a:schemeClr val="bg2"/>
                </a:solidFill>
                <a:latin typeface="楷体_GB2312"/>
                <a:ea typeface="楷体_GB2312"/>
                <a:cs typeface="楷体_GB2312"/>
              </a:rPr>
              <a:t>)</a:t>
            </a:r>
            <a:r>
              <a:rPr lang="zh-CN" altLang="en-US" sz="2600" b="1">
                <a:solidFill>
                  <a:schemeClr val="bg2"/>
                </a:solidFill>
                <a:latin typeface="楷体_GB2312"/>
                <a:ea typeface="楷体_GB2312"/>
                <a:cs typeface="楷体_GB2312"/>
              </a:rPr>
              <a:t>。往往不涉及设计实体的电路结构</a:t>
            </a:r>
          </a:p>
          <a:p>
            <a:pPr eaLnBrk="1" hangingPunct="1">
              <a:lnSpc>
                <a:spcPct val="110000"/>
              </a:lnSpc>
              <a:spcBef>
                <a:spcPct val="50000"/>
              </a:spcBef>
              <a:buClr>
                <a:schemeClr val="bg1"/>
              </a:buClr>
              <a:buFont typeface="Wingdings" panose="05000000000000000000" pitchFamily="2" charset="2"/>
              <a:buChar char="Ø"/>
            </a:pPr>
            <a:r>
              <a:rPr lang="zh-CN" altLang="en-US" sz="2600" b="1">
                <a:solidFill>
                  <a:schemeClr val="bg2"/>
                </a:solidFill>
                <a:latin typeface="楷体_GB2312"/>
                <a:ea typeface="楷体_GB2312"/>
                <a:cs typeface="楷体_GB2312"/>
              </a:rPr>
              <a:t>主要使用函数、过程和进程语句，以算法形式描述数据的变换和传送</a:t>
            </a:r>
            <a:r>
              <a:rPr lang="en-US" altLang="zh-CN" sz="2600" b="1">
                <a:solidFill>
                  <a:schemeClr val="bg2"/>
                </a:solidFill>
                <a:latin typeface="楷体_GB2312"/>
                <a:ea typeface="楷体_GB2312"/>
                <a:cs typeface="楷体_GB2312"/>
              </a:rPr>
              <a:t>;</a:t>
            </a:r>
            <a:r>
              <a:rPr lang="zh-CN" altLang="en-US" sz="2600" b="1">
                <a:solidFill>
                  <a:schemeClr val="bg2"/>
                </a:solidFill>
                <a:latin typeface="楷体_GB2312"/>
                <a:ea typeface="楷体_GB2312"/>
                <a:cs typeface="楷体_GB2312"/>
              </a:rPr>
              <a:t>往往大量采用算术运算、关系运算、惯性延时、传输延时等难以进行逻辑综合和不能进行逻辑综合的</a:t>
            </a:r>
            <a:r>
              <a:rPr lang="en-US" altLang="zh-CN" sz="2600" b="1">
                <a:solidFill>
                  <a:schemeClr val="bg2"/>
                </a:solidFill>
                <a:ea typeface="楷体_GB2312"/>
                <a:cs typeface="楷体_GB2312"/>
              </a:rPr>
              <a:t>VHDL</a:t>
            </a:r>
            <a:r>
              <a:rPr lang="zh-CN" altLang="en-US" sz="2600" b="1">
                <a:solidFill>
                  <a:schemeClr val="bg2"/>
                </a:solidFill>
                <a:latin typeface="楷体_GB2312"/>
                <a:ea typeface="楷体_GB2312"/>
                <a:cs typeface="楷体_GB2312"/>
              </a:rPr>
              <a:t>语句。</a:t>
            </a:r>
          </a:p>
          <a:p>
            <a:pPr eaLnBrk="1" hangingPunct="1">
              <a:lnSpc>
                <a:spcPct val="110000"/>
              </a:lnSpc>
              <a:spcBef>
                <a:spcPct val="50000"/>
              </a:spcBef>
              <a:buClr>
                <a:schemeClr val="bg1"/>
              </a:buClr>
              <a:buFont typeface="Wingdings" panose="05000000000000000000" pitchFamily="2" charset="2"/>
              <a:buChar char="Ø"/>
            </a:pPr>
            <a:r>
              <a:rPr lang="zh-CN" altLang="en-US" sz="2600" b="1">
                <a:solidFill>
                  <a:schemeClr val="bg2"/>
                </a:solidFill>
                <a:ea typeface="楷体_GB2312"/>
                <a:cs typeface="楷体_GB2312"/>
              </a:rPr>
              <a:t>行为描述主要用于系统数学模型的仿真或系统工作原理的仿真</a:t>
            </a:r>
          </a:p>
        </p:txBody>
      </p:sp>
      <p:sp>
        <p:nvSpPr>
          <p:cNvPr id="899078" name="Text Box 6"/>
          <p:cNvSpPr txBox="1">
            <a:spLocks noChangeArrowheads="1"/>
          </p:cNvSpPr>
          <p:nvPr/>
        </p:nvSpPr>
        <p:spPr bwMode="auto">
          <a:xfrm>
            <a:off x="900113" y="5516563"/>
            <a:ext cx="7416800" cy="508000"/>
          </a:xfrm>
          <a:prstGeom prst="rect">
            <a:avLst/>
          </a:prstGeom>
          <a:solidFill>
            <a:srgbClr val="FFFF00"/>
          </a:solidFill>
          <a:ln w="19050" algn="ctr">
            <a:solidFill>
              <a:srgbClr val="FF5050"/>
            </a:solidFill>
            <a:miter lim="800000"/>
            <a:headEnd/>
            <a:tailEnd/>
          </a:ln>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600" b="1">
                <a:solidFill>
                  <a:schemeClr val="bg2"/>
                </a:solidFill>
                <a:latin typeface="楷体_GB2312"/>
                <a:ea typeface="楷体_GB2312"/>
                <a:cs typeface="楷体_GB2312"/>
              </a:rPr>
              <a:t> </a:t>
            </a:r>
            <a:r>
              <a:rPr lang="zh-CN" altLang="en-US" sz="2600" b="1">
                <a:solidFill>
                  <a:schemeClr val="bg2"/>
                </a:solidFill>
                <a:latin typeface="楷体_GB2312"/>
                <a:ea typeface="楷体_GB2312"/>
                <a:cs typeface="楷体_GB2312"/>
              </a:rPr>
              <a:t>特点：对硬件知识的依赖最少，程序结构简单</a:t>
            </a:r>
            <a:r>
              <a:rPr lang="en-US" altLang="zh-CN" sz="2600" b="1">
                <a:solidFill>
                  <a:schemeClr val="bg2"/>
                </a:solidFill>
                <a:latin typeface="楷体_GB2312"/>
                <a:ea typeface="楷体_GB2312"/>
                <a:cs typeface="楷体_GB2312"/>
              </a:rPr>
              <a:t>.</a:t>
            </a:r>
          </a:p>
        </p:txBody>
      </p:sp>
      <p:graphicFrame>
        <p:nvGraphicFramePr>
          <p:cNvPr id="899079" name="Object 7"/>
          <p:cNvGraphicFramePr>
            <a:graphicFrameLocks noChangeAspect="1"/>
          </p:cNvGraphicFramePr>
          <p:nvPr/>
        </p:nvGraphicFramePr>
        <p:xfrm>
          <a:off x="323850" y="5589588"/>
          <a:ext cx="574675" cy="271462"/>
        </p:xfrm>
        <a:graphic>
          <a:graphicData uri="http://schemas.openxmlformats.org/presentationml/2006/ole">
            <mc:AlternateContent xmlns:mc="http://schemas.openxmlformats.org/markup-compatibility/2006">
              <mc:Choice xmlns:v="urn:schemas-microsoft-com:vml" Requires="v">
                <p:oleObj spid="_x0000_s18442" name="Clip" r:id="rId3" imgW="419048" imgH="218874" progId="MS_ClipArt_Gallery.2">
                  <p:embed/>
                </p:oleObj>
              </mc:Choice>
              <mc:Fallback>
                <p:oleObj name="Clip" r:id="rId3" imgW="419048" imgH="218874"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5589588"/>
                        <a:ext cx="57467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40" name="Picture 8" descr="022b">
            <a:hlinkClick r:id="" action="ppaction://hlinkshowjump?jump=previousslide"/>
          </p:cNvPr>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66294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9" descr="022a">
            <a:hlinkClick r:id="" action="ppaction://hlinkshowjump?jump=nextslide"/>
          </p:cNvPr>
          <p:cNvPicPr>
            <a:picLocks noChangeAspect="1" noChangeArrowheads="1"/>
          </p:cNvPicPr>
          <p:nvPr/>
        </p:nvPicPr>
        <p:blipFill>
          <a:blip r:embed="rId6">
            <a:lum bright="20000"/>
            <a:extLst>
              <a:ext uri="{28A0092B-C50C-407E-A947-70E740481C1C}">
                <a14:useLocalDpi xmlns:a14="http://schemas.microsoft.com/office/drawing/2010/main" val="0"/>
              </a:ext>
            </a:extLst>
          </a:blip>
          <a:srcRect/>
          <a:stretch>
            <a:fillRect/>
          </a:stretch>
        </p:blipFill>
        <p:spPr bwMode="auto">
          <a:xfrm>
            <a:off x="76200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9077">
                                            <p:txEl>
                                              <p:pRg st="0" end="0"/>
                                            </p:txEl>
                                          </p:spTgt>
                                        </p:tgtEl>
                                        <p:attrNameLst>
                                          <p:attrName>style.visibility</p:attrName>
                                        </p:attrNameLst>
                                      </p:cBhvr>
                                      <p:to>
                                        <p:strVal val="visible"/>
                                      </p:to>
                                    </p:set>
                                    <p:animEffect transition="in" filter="dissolve">
                                      <p:cBhvr>
                                        <p:cTn id="7" dur="500"/>
                                        <p:tgtEl>
                                          <p:spTgt spid="8990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99077">
                                            <p:txEl>
                                              <p:pRg st="1" end="1"/>
                                            </p:txEl>
                                          </p:spTgt>
                                        </p:tgtEl>
                                        <p:attrNameLst>
                                          <p:attrName>style.visibility</p:attrName>
                                        </p:attrNameLst>
                                      </p:cBhvr>
                                      <p:to>
                                        <p:strVal val="visible"/>
                                      </p:to>
                                    </p:set>
                                    <p:animEffect transition="in" filter="dissolve">
                                      <p:cBhvr>
                                        <p:cTn id="12" dur="500"/>
                                        <p:tgtEl>
                                          <p:spTgt spid="89907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99077">
                                            <p:txEl>
                                              <p:pRg st="2" end="2"/>
                                            </p:txEl>
                                          </p:spTgt>
                                        </p:tgtEl>
                                        <p:attrNameLst>
                                          <p:attrName>style.visibility</p:attrName>
                                        </p:attrNameLst>
                                      </p:cBhvr>
                                      <p:to>
                                        <p:strVal val="visible"/>
                                      </p:to>
                                    </p:set>
                                    <p:animEffect transition="in" filter="dissolve">
                                      <p:cBhvr>
                                        <p:cTn id="17" dur="500"/>
                                        <p:tgtEl>
                                          <p:spTgt spid="89907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899079"/>
                                        </p:tgtEl>
                                        <p:attrNameLst>
                                          <p:attrName>style.visibility</p:attrName>
                                        </p:attrNameLst>
                                      </p:cBhvr>
                                      <p:to>
                                        <p:strVal val="visible"/>
                                      </p:to>
                                    </p:set>
                                    <p:anim calcmode="lin" valueType="num">
                                      <p:cBhvr additive="base">
                                        <p:cTn id="22" dur="500" fill="hold"/>
                                        <p:tgtEl>
                                          <p:spTgt spid="899079"/>
                                        </p:tgtEl>
                                        <p:attrNameLst>
                                          <p:attrName>ppt_x</p:attrName>
                                        </p:attrNameLst>
                                      </p:cBhvr>
                                      <p:tavLst>
                                        <p:tav tm="0">
                                          <p:val>
                                            <p:strVal val="0-#ppt_w/2"/>
                                          </p:val>
                                        </p:tav>
                                        <p:tav tm="100000">
                                          <p:val>
                                            <p:strVal val="#ppt_x"/>
                                          </p:val>
                                        </p:tav>
                                      </p:tavLst>
                                    </p:anim>
                                    <p:anim calcmode="lin" valueType="num">
                                      <p:cBhvr additive="base">
                                        <p:cTn id="23" dur="500" fill="hold"/>
                                        <p:tgtEl>
                                          <p:spTgt spid="899079"/>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5" presetClass="entr" presetSubtype="10" fill="hold" grpId="0" nodeType="afterEffect">
                                  <p:stCondLst>
                                    <p:cond delay="0"/>
                                  </p:stCondLst>
                                  <p:childTnLst>
                                    <p:set>
                                      <p:cBhvr>
                                        <p:cTn id="26" dur="1" fill="hold">
                                          <p:stCondLst>
                                            <p:cond delay="0"/>
                                          </p:stCondLst>
                                        </p:cTn>
                                        <p:tgtEl>
                                          <p:spTgt spid="899078"/>
                                        </p:tgtEl>
                                        <p:attrNameLst>
                                          <p:attrName>style.visibility</p:attrName>
                                        </p:attrNameLst>
                                      </p:cBhvr>
                                      <p:to>
                                        <p:strVal val="visible"/>
                                      </p:to>
                                    </p:set>
                                    <p:animEffect transition="in" filter="checkerboard(across)">
                                      <p:cBhvr>
                                        <p:cTn id="27" dur="500"/>
                                        <p:tgtEl>
                                          <p:spTgt spid="899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7" grpId="0" build="p"/>
      <p:bldP spid="89907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9458" name="Line 2"/>
          <p:cNvSpPr>
            <a:spLocks noChangeShapeType="1"/>
          </p:cNvSpPr>
          <p:nvPr/>
        </p:nvSpPr>
        <p:spPr bwMode="auto">
          <a:xfrm flipV="1">
            <a:off x="6877050" y="547688"/>
            <a:ext cx="2232025" cy="15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0099" name="矩形 3"/>
          <p:cNvSpPr>
            <a:spLocks noChangeArrowheads="1"/>
          </p:cNvSpPr>
          <p:nvPr/>
        </p:nvSpPr>
        <p:spPr bwMode="auto">
          <a:xfrm>
            <a:off x="7092950" y="188913"/>
            <a:ext cx="2051050" cy="366712"/>
          </a:xfrm>
          <a:prstGeom prst="rect">
            <a:avLst/>
          </a:prstGeom>
          <a:noFill/>
          <a:ln w="9525">
            <a:noFill/>
            <a:miter lim="800000"/>
            <a:headEnd/>
            <a:tailEnd/>
          </a:ln>
        </p:spPr>
        <p:txBody>
          <a:bodyPr>
            <a:spAutoFit/>
          </a:bodyPr>
          <a:lstStyle/>
          <a:p>
            <a:pPr eaLnBrk="1" hangingPunct="1">
              <a:defRPr/>
            </a:pPr>
            <a:r>
              <a:rPr lang="zh-CN" altLang="en-US" sz="1800" b="1">
                <a:solidFill>
                  <a:schemeClr val="bg1"/>
                </a:solidFill>
                <a:effectLst>
                  <a:outerShdw blurRad="38100" dist="38100" dir="2700000" algn="tl">
                    <a:srgbClr val="C0C0C0"/>
                  </a:outerShdw>
                </a:effectLst>
                <a:latin typeface="楷体_GB2312" pitchFamily="49" charset="-122"/>
                <a:ea typeface="楷体_GB2312" pitchFamily="49" charset="-122"/>
              </a:rPr>
              <a:t>结构体的描述方式</a:t>
            </a:r>
          </a:p>
        </p:txBody>
      </p:sp>
      <p:sp>
        <p:nvSpPr>
          <p:cNvPr id="900100" name="Text Box 4"/>
          <p:cNvSpPr txBox="1">
            <a:spLocks noChangeArrowheads="1"/>
          </p:cNvSpPr>
          <p:nvPr/>
        </p:nvSpPr>
        <p:spPr bwMode="auto">
          <a:xfrm>
            <a:off x="468313" y="1125538"/>
            <a:ext cx="5761037" cy="519112"/>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2800" b="1">
                <a:effectLst>
                  <a:outerShdw blurRad="38100" dist="38100" dir="2700000" algn="tl">
                    <a:srgbClr val="C0C0C0"/>
                  </a:outerShdw>
                </a:effectLst>
                <a:latin typeface="Times New Roman" pitchFamily="18" charset="0"/>
                <a:ea typeface="楷体_GB2312" pitchFamily="49" charset="-122"/>
              </a:rPr>
              <a:t>2</a:t>
            </a: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行为描述</a:t>
            </a:r>
            <a:r>
              <a:rPr lang="en-US" altLang="zh-CN" sz="2800" b="1">
                <a:effectLst>
                  <a:outerShdw blurRad="38100" dist="38100" dir="2700000" algn="tl">
                    <a:srgbClr val="C0C0C0"/>
                  </a:outerShdw>
                </a:effectLst>
                <a:latin typeface="楷体_GB2312" pitchFamily="49" charset="-122"/>
                <a:ea typeface="楷体_GB2312" pitchFamily="49" charset="-122"/>
              </a:rPr>
              <a:t>(</a:t>
            </a:r>
            <a:r>
              <a:rPr lang="en-US" altLang="zh-CN" sz="2800" b="1">
                <a:effectLst>
                  <a:outerShdw blurRad="38100" dist="38100" dir="2700000" algn="tl">
                    <a:srgbClr val="C0C0C0"/>
                  </a:outerShdw>
                </a:effectLst>
                <a:latin typeface="Times New Roman" pitchFamily="18" charset="0"/>
                <a:ea typeface="楷体_GB2312" pitchFamily="49" charset="-122"/>
              </a:rPr>
              <a:t>Behavior Description</a:t>
            </a:r>
            <a:r>
              <a:rPr lang="en-US" altLang="zh-CN" sz="2800" b="1">
                <a:effectLst>
                  <a:outerShdw blurRad="38100" dist="38100" dir="2700000" algn="tl">
                    <a:srgbClr val="C0C0C0"/>
                  </a:outerShdw>
                </a:effectLst>
                <a:latin typeface="楷体_GB2312" pitchFamily="49" charset="-122"/>
                <a:ea typeface="楷体_GB2312" pitchFamily="49" charset="-122"/>
              </a:rPr>
              <a:t>)</a:t>
            </a:r>
          </a:p>
        </p:txBody>
      </p:sp>
      <p:sp>
        <p:nvSpPr>
          <p:cNvPr id="900101" name="Text Box 5"/>
          <p:cNvSpPr txBox="1">
            <a:spLocks noChangeArrowheads="1"/>
          </p:cNvSpPr>
          <p:nvPr/>
        </p:nvSpPr>
        <p:spPr bwMode="auto">
          <a:xfrm>
            <a:off x="900113" y="2205038"/>
            <a:ext cx="6913562" cy="3484562"/>
          </a:xfrm>
          <a:prstGeom prst="rect">
            <a:avLst/>
          </a:prstGeom>
          <a:solidFill>
            <a:schemeClr val="tx1"/>
          </a:solidFill>
          <a:ln w="19050" algn="ctr">
            <a:solidFill>
              <a:srgbClr val="006600"/>
            </a:solidFill>
            <a:miter lim="800000"/>
            <a:headEnd/>
            <a:tailEnd/>
          </a:ln>
        </p:spPr>
        <p:txBody>
          <a:bodyPr>
            <a:spAutoFit/>
          </a:bodyPr>
          <a:lstStyle>
            <a:lvl1pPr marL="266700" indent="-2667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006600"/>
              </a:buClr>
              <a:buFont typeface="Wingdings" panose="05000000000000000000" pitchFamily="2" charset="2"/>
              <a:buChar char="Ø"/>
            </a:pPr>
            <a:r>
              <a:rPr lang="zh-CN" altLang="en-US" sz="2600" b="1">
                <a:solidFill>
                  <a:schemeClr val="bg2"/>
                </a:solidFill>
                <a:latin typeface="楷体_GB2312"/>
                <a:ea typeface="楷体_GB2312"/>
                <a:cs typeface="楷体_GB2312"/>
              </a:rPr>
              <a:t>描述硬件电路的行为模式</a:t>
            </a:r>
          </a:p>
          <a:p>
            <a:pPr eaLnBrk="1" hangingPunct="1">
              <a:spcBef>
                <a:spcPct val="50000"/>
              </a:spcBef>
              <a:buClr>
                <a:srgbClr val="006600"/>
              </a:buClr>
              <a:buFont typeface="Wingdings" panose="05000000000000000000" pitchFamily="2" charset="2"/>
              <a:buChar char="Ø"/>
            </a:pPr>
            <a:r>
              <a:rPr lang="zh-CN" altLang="en-US" sz="2600" b="1">
                <a:solidFill>
                  <a:schemeClr val="bg2"/>
                </a:solidFill>
                <a:latin typeface="楷体_GB2312"/>
                <a:ea typeface="楷体_GB2312"/>
                <a:cs typeface="楷体_GB2312"/>
              </a:rPr>
              <a:t>由指令</a:t>
            </a:r>
            <a:r>
              <a:rPr lang="zh-CN" altLang="en-US" sz="2600" b="1">
                <a:latin typeface="楷体_GB2312"/>
                <a:ea typeface="楷体_GB2312"/>
                <a:cs typeface="楷体_GB2312"/>
              </a:rPr>
              <a:t> </a:t>
            </a:r>
            <a:r>
              <a:rPr lang="en-US" altLang="zh-CN" sz="2600" b="1">
                <a:solidFill>
                  <a:srgbClr val="0000FF"/>
                </a:solidFill>
                <a:ea typeface="楷体_GB2312"/>
                <a:cs typeface="楷体_GB2312"/>
              </a:rPr>
              <a:t>process</a:t>
            </a:r>
            <a:r>
              <a:rPr lang="zh-CN" altLang="en-US" sz="2600" b="1">
                <a:solidFill>
                  <a:schemeClr val="bg2"/>
                </a:solidFill>
                <a:latin typeface="楷体_GB2312"/>
                <a:ea typeface="楷体_GB2312"/>
                <a:cs typeface="楷体_GB2312"/>
              </a:rPr>
              <a:t>（进程）引导</a:t>
            </a:r>
          </a:p>
          <a:p>
            <a:pPr eaLnBrk="1" hangingPunct="1">
              <a:spcBef>
                <a:spcPct val="50000"/>
              </a:spcBef>
              <a:buClr>
                <a:srgbClr val="006600"/>
              </a:buClr>
              <a:buFont typeface="Wingdings" panose="05000000000000000000" pitchFamily="2" charset="2"/>
              <a:buChar char="Ø"/>
            </a:pPr>
            <a:r>
              <a:rPr lang="zh-CN" altLang="en-US" sz="2600" b="1">
                <a:solidFill>
                  <a:schemeClr val="bg2"/>
                </a:solidFill>
                <a:latin typeface="楷体_GB2312"/>
                <a:ea typeface="楷体_GB2312"/>
                <a:cs typeface="楷体_GB2312"/>
              </a:rPr>
              <a:t>配合</a:t>
            </a:r>
            <a:r>
              <a:rPr lang="en-US" altLang="zh-CN" sz="2600" b="1">
                <a:solidFill>
                  <a:srgbClr val="0000FF"/>
                </a:solidFill>
                <a:ea typeface="楷体_GB2312"/>
                <a:cs typeface="楷体_GB2312"/>
              </a:rPr>
              <a:t>if…then…else</a:t>
            </a:r>
            <a:r>
              <a:rPr lang="zh-CN" altLang="en-US" sz="2600" b="1">
                <a:solidFill>
                  <a:srgbClr val="0000FF"/>
                </a:solidFill>
                <a:ea typeface="楷体_GB2312"/>
                <a:cs typeface="楷体_GB2312"/>
              </a:rPr>
              <a:t>，</a:t>
            </a:r>
            <a:r>
              <a:rPr lang="en-US" altLang="zh-CN" sz="2600" b="1">
                <a:solidFill>
                  <a:srgbClr val="0000FF"/>
                </a:solidFill>
                <a:ea typeface="楷体_GB2312"/>
                <a:cs typeface="楷体_GB2312"/>
              </a:rPr>
              <a:t>case…is…when</a:t>
            </a:r>
            <a:r>
              <a:rPr lang="zh-CN" altLang="en-US" sz="2600" b="1">
                <a:solidFill>
                  <a:schemeClr val="bg2"/>
                </a:solidFill>
                <a:latin typeface="楷体_GB2312"/>
                <a:ea typeface="楷体_GB2312"/>
                <a:cs typeface="楷体_GB2312"/>
              </a:rPr>
              <a:t>等具有顺序性的指令来完成</a:t>
            </a:r>
          </a:p>
          <a:p>
            <a:pPr eaLnBrk="1" hangingPunct="1">
              <a:spcBef>
                <a:spcPct val="50000"/>
              </a:spcBef>
              <a:buClr>
                <a:srgbClr val="006600"/>
              </a:buClr>
              <a:buFont typeface="Wingdings" panose="05000000000000000000" pitchFamily="2" charset="2"/>
              <a:buChar char="Ø"/>
            </a:pPr>
            <a:r>
              <a:rPr lang="zh-CN" altLang="en-US" sz="2600" b="1">
                <a:solidFill>
                  <a:schemeClr val="bg2"/>
                </a:solidFill>
                <a:latin typeface="楷体_GB2312"/>
                <a:ea typeface="楷体_GB2312"/>
                <a:cs typeface="楷体_GB2312"/>
              </a:rPr>
              <a:t>在行为描述里，其程序的设计特性与普通的高级语言十分相似，它们会依指令语句出现的顺序作先后的处理</a:t>
            </a:r>
          </a:p>
        </p:txBody>
      </p:sp>
      <p:pic>
        <p:nvPicPr>
          <p:cNvPr id="19462" name="Picture 6" descr="022b">
            <a:hlinkClick r:id="" action="ppaction://hlinkshowjump?jump=previousslide"/>
          </p:cNvPr>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66294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descr="022a">
            <a:hlinkClick r:id="" action="ppaction://hlinkshowjump?jump=next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76200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0104" name="Text Box 8"/>
          <p:cNvSpPr txBox="1">
            <a:spLocks noChangeArrowheads="1"/>
          </p:cNvSpPr>
          <p:nvPr/>
        </p:nvSpPr>
        <p:spPr bwMode="auto">
          <a:xfrm>
            <a:off x="179388" y="260350"/>
            <a:ext cx="4752975" cy="579438"/>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3200" b="1">
                <a:effectLst>
                  <a:outerShdw blurRad="38100" dist="38100" dir="2700000" algn="tl">
                    <a:srgbClr val="C0C0C0"/>
                  </a:outerShdw>
                </a:effectLst>
                <a:latin typeface="楷体_GB2312" pitchFamily="49" charset="-122"/>
                <a:ea typeface="楷体_GB2312" pitchFamily="49" charset="-122"/>
              </a:rPr>
              <a:t>1.</a:t>
            </a:r>
            <a:r>
              <a:rPr lang="zh-CN" altLang="en-US" sz="3200" b="1">
                <a:effectLst>
                  <a:outerShdw blurRad="38100" dist="38100" dir="2700000" algn="tl">
                    <a:srgbClr val="C0C0C0"/>
                  </a:outerShdw>
                </a:effectLst>
                <a:latin typeface="楷体_GB2312" pitchFamily="49" charset="-122"/>
                <a:ea typeface="楷体_GB2312" pitchFamily="49" charset="-122"/>
              </a:rPr>
              <a:t>结构体的三种描述方式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00101">
                                            <p:bg/>
                                          </p:spTgt>
                                        </p:tgtEl>
                                        <p:attrNameLst>
                                          <p:attrName>style.visibility</p:attrName>
                                        </p:attrNameLst>
                                      </p:cBhvr>
                                      <p:to>
                                        <p:strVal val="visible"/>
                                      </p:to>
                                    </p:set>
                                    <p:animEffect transition="in" filter="checkerboard(across)">
                                      <p:cBhvr>
                                        <p:cTn id="7" dur="500"/>
                                        <p:tgtEl>
                                          <p:spTgt spid="90010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00101">
                                            <p:txEl>
                                              <p:pRg st="0" end="0"/>
                                            </p:txEl>
                                          </p:spTgt>
                                        </p:tgtEl>
                                        <p:attrNameLst>
                                          <p:attrName>style.visibility</p:attrName>
                                        </p:attrNameLst>
                                      </p:cBhvr>
                                      <p:to>
                                        <p:strVal val="visible"/>
                                      </p:to>
                                    </p:set>
                                    <p:animEffect transition="in" filter="checkerboard(across)">
                                      <p:cBhvr>
                                        <p:cTn id="12" dur="500"/>
                                        <p:tgtEl>
                                          <p:spTgt spid="90010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00101">
                                            <p:txEl>
                                              <p:pRg st="1" end="1"/>
                                            </p:txEl>
                                          </p:spTgt>
                                        </p:tgtEl>
                                        <p:attrNameLst>
                                          <p:attrName>style.visibility</p:attrName>
                                        </p:attrNameLst>
                                      </p:cBhvr>
                                      <p:to>
                                        <p:strVal val="visible"/>
                                      </p:to>
                                    </p:set>
                                    <p:animEffect transition="in" filter="checkerboard(across)">
                                      <p:cBhvr>
                                        <p:cTn id="17" dur="500"/>
                                        <p:tgtEl>
                                          <p:spTgt spid="90010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00101">
                                            <p:txEl>
                                              <p:pRg st="2" end="2"/>
                                            </p:txEl>
                                          </p:spTgt>
                                        </p:tgtEl>
                                        <p:attrNameLst>
                                          <p:attrName>style.visibility</p:attrName>
                                        </p:attrNameLst>
                                      </p:cBhvr>
                                      <p:to>
                                        <p:strVal val="visible"/>
                                      </p:to>
                                    </p:set>
                                    <p:animEffect transition="in" filter="checkerboard(across)">
                                      <p:cBhvr>
                                        <p:cTn id="22" dur="500"/>
                                        <p:tgtEl>
                                          <p:spTgt spid="90010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00101">
                                            <p:txEl>
                                              <p:pRg st="3" end="3"/>
                                            </p:txEl>
                                          </p:spTgt>
                                        </p:tgtEl>
                                        <p:attrNameLst>
                                          <p:attrName>style.visibility</p:attrName>
                                        </p:attrNameLst>
                                      </p:cBhvr>
                                      <p:to>
                                        <p:strVal val="visible"/>
                                      </p:to>
                                    </p:set>
                                    <p:animEffect transition="in" filter="checkerboard(across)">
                                      <p:cBhvr>
                                        <p:cTn id="27" dur="500"/>
                                        <p:tgtEl>
                                          <p:spTgt spid="9001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1"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01123" name="Text Box 3"/>
          <p:cNvSpPr txBox="1">
            <a:spLocks noChangeArrowheads="1"/>
          </p:cNvSpPr>
          <p:nvPr/>
        </p:nvSpPr>
        <p:spPr bwMode="auto">
          <a:xfrm>
            <a:off x="468313" y="836613"/>
            <a:ext cx="5040312" cy="519112"/>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800" b="1" dirty="0">
                <a:solidFill>
                  <a:schemeClr val="bg1"/>
                </a:solidFill>
                <a:effectLst>
                  <a:outerShdw blurRad="38100" dist="38100" dir="2700000" algn="tl">
                    <a:srgbClr val="C0C0C0"/>
                  </a:outerShdw>
                </a:effectLst>
                <a:latin typeface="楷体_GB2312" pitchFamily="49" charset="-122"/>
                <a:ea typeface="楷体_GB2312" pitchFamily="49" charset="-122"/>
              </a:rPr>
              <a:t>例：</a:t>
            </a:r>
            <a:r>
              <a:rPr lang="en-US" altLang="zh-CN" sz="2800" b="1" dirty="0">
                <a:solidFill>
                  <a:schemeClr val="bg1"/>
                </a:solidFill>
                <a:effectLst>
                  <a:outerShdw blurRad="38100" dist="38100" dir="2700000" algn="tl">
                    <a:srgbClr val="C0C0C0"/>
                  </a:outerShdw>
                </a:effectLst>
                <a:latin typeface="Arial" charset="0"/>
                <a:ea typeface="楷体_GB2312" pitchFamily="49" charset="-122"/>
              </a:rPr>
              <a:t>2</a:t>
            </a:r>
            <a:r>
              <a:rPr lang="zh-CN" altLang="en-US" sz="2800" b="1" dirty="0">
                <a:solidFill>
                  <a:schemeClr val="bg1"/>
                </a:solidFill>
                <a:effectLst>
                  <a:outerShdw blurRad="38100" dist="38100" dir="2700000" algn="tl">
                    <a:srgbClr val="C0C0C0"/>
                  </a:outerShdw>
                </a:effectLst>
                <a:latin typeface="楷体_GB2312" pitchFamily="49" charset="-122"/>
                <a:ea typeface="楷体_GB2312" pitchFamily="49" charset="-122"/>
              </a:rPr>
              <a:t>选</a:t>
            </a:r>
            <a:r>
              <a:rPr lang="en-US" altLang="zh-CN" sz="2800" b="1" dirty="0">
                <a:solidFill>
                  <a:schemeClr val="bg1"/>
                </a:solidFill>
                <a:effectLst>
                  <a:outerShdw blurRad="38100" dist="38100" dir="2700000" algn="tl">
                    <a:srgbClr val="C0C0C0"/>
                  </a:outerShdw>
                </a:effectLst>
                <a:latin typeface="Arial" charset="0"/>
                <a:ea typeface="楷体_GB2312" pitchFamily="49" charset="-122"/>
              </a:rPr>
              <a:t>1</a:t>
            </a:r>
            <a:r>
              <a:rPr lang="zh-CN" altLang="en-US" sz="2800" b="1" dirty="0">
                <a:solidFill>
                  <a:schemeClr val="bg1"/>
                </a:solidFill>
                <a:effectLst>
                  <a:outerShdw blurRad="38100" dist="38100" dir="2700000" algn="tl">
                    <a:srgbClr val="C0C0C0"/>
                  </a:outerShdw>
                </a:effectLst>
                <a:latin typeface="楷体_GB2312" pitchFamily="49" charset="-122"/>
                <a:ea typeface="楷体_GB2312" pitchFamily="49" charset="-122"/>
              </a:rPr>
              <a:t>数据选择器</a:t>
            </a:r>
            <a:r>
              <a:rPr lang="en-US" altLang="zh-CN" sz="2800" b="1" dirty="0">
                <a:solidFill>
                  <a:schemeClr val="bg1"/>
                </a:solidFill>
                <a:effectLst>
                  <a:outerShdw blurRad="38100" dist="38100" dir="2700000" algn="tl">
                    <a:srgbClr val="C0C0C0"/>
                  </a:outerShdw>
                </a:effectLst>
                <a:latin typeface="Times New Roman"/>
                <a:ea typeface="楷体_GB2312" pitchFamily="49" charset="-122"/>
              </a:rPr>
              <a:t>——</a:t>
            </a:r>
            <a:endParaRPr lang="en-US" altLang="zh-CN" sz="2800" b="1" dirty="0">
              <a:solidFill>
                <a:schemeClr val="bg1"/>
              </a:solidFill>
              <a:effectLst>
                <a:outerShdw blurRad="38100" dist="38100" dir="2700000" algn="tl">
                  <a:srgbClr val="C0C0C0"/>
                </a:outerShdw>
              </a:effectLst>
              <a:latin typeface="楷体_GB2312" pitchFamily="49" charset="-122"/>
              <a:ea typeface="楷体_GB2312" pitchFamily="49" charset="-122"/>
            </a:endParaRPr>
          </a:p>
        </p:txBody>
      </p:sp>
      <p:sp>
        <p:nvSpPr>
          <p:cNvPr id="901124" name="Text Box 4"/>
          <p:cNvSpPr txBox="1">
            <a:spLocks noChangeArrowheads="1"/>
          </p:cNvSpPr>
          <p:nvPr/>
        </p:nvSpPr>
        <p:spPr bwMode="auto">
          <a:xfrm>
            <a:off x="611188" y="1484313"/>
            <a:ext cx="6121400" cy="5078412"/>
          </a:xfrm>
          <a:prstGeom prst="rect">
            <a:avLst/>
          </a:prstGeom>
          <a:solidFill>
            <a:schemeClr val="tx1"/>
          </a:solidFill>
          <a:ln w="28575" algn="ctr">
            <a:solidFill>
              <a:srgbClr val="00CC00"/>
            </a:solidFill>
            <a:miter lim="800000"/>
            <a:headEnd/>
            <a:tailEnd/>
          </a:ln>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en-US" altLang="zh-CN" sz="1800" b="1">
                <a:solidFill>
                  <a:srgbClr val="0000FF"/>
                </a:solidFill>
                <a:ea typeface="楷体_GB2312"/>
                <a:cs typeface="楷体_GB2312"/>
              </a:rPr>
              <a:t>ENTITY </a:t>
            </a:r>
            <a:r>
              <a:rPr lang="en-US" altLang="zh-CN" sz="1800" b="1">
                <a:solidFill>
                  <a:schemeClr val="bg2"/>
                </a:solidFill>
                <a:ea typeface="楷体_GB2312"/>
                <a:cs typeface="楷体_GB2312"/>
              </a:rPr>
              <a:t>mux21a</a:t>
            </a:r>
            <a:r>
              <a:rPr lang="en-US" altLang="zh-CN" sz="1800" b="1">
                <a:ea typeface="楷体_GB2312"/>
                <a:cs typeface="楷体_GB2312"/>
              </a:rPr>
              <a:t> </a:t>
            </a:r>
            <a:r>
              <a:rPr lang="en-US" altLang="zh-CN" sz="1800" b="1">
                <a:solidFill>
                  <a:srgbClr val="0000FF"/>
                </a:solidFill>
                <a:ea typeface="楷体_GB2312"/>
                <a:cs typeface="楷体_GB2312"/>
              </a:rPr>
              <a:t>IS</a:t>
            </a:r>
          </a:p>
          <a:p>
            <a:pPr eaLnBrk="1" hangingPunct="1">
              <a:lnSpc>
                <a:spcPct val="120000"/>
              </a:lnSpc>
              <a:spcBef>
                <a:spcPct val="0"/>
              </a:spcBef>
              <a:buClrTx/>
              <a:buSzTx/>
              <a:buFontTx/>
              <a:buNone/>
            </a:pPr>
            <a:r>
              <a:rPr lang="en-US" altLang="zh-CN" sz="1800" b="1">
                <a:solidFill>
                  <a:srgbClr val="0000FF"/>
                </a:solidFill>
                <a:ea typeface="楷体_GB2312"/>
                <a:cs typeface="楷体_GB2312"/>
              </a:rPr>
              <a:t>PORT</a:t>
            </a:r>
            <a:r>
              <a:rPr lang="en-US" altLang="zh-CN" sz="1800" b="1">
                <a:ea typeface="楷体_GB2312"/>
                <a:cs typeface="楷体_GB2312"/>
              </a:rPr>
              <a:t>( </a:t>
            </a:r>
            <a:r>
              <a:rPr lang="en-US" altLang="zh-CN" sz="1800" b="1">
                <a:solidFill>
                  <a:schemeClr val="bg2"/>
                </a:solidFill>
                <a:ea typeface="楷体_GB2312"/>
                <a:cs typeface="楷体_GB2312"/>
              </a:rPr>
              <a:t>a, b:</a:t>
            </a:r>
            <a:r>
              <a:rPr lang="en-US" altLang="zh-CN" sz="1800" b="1">
                <a:ea typeface="楷体_GB2312"/>
                <a:cs typeface="楷体_GB2312"/>
              </a:rPr>
              <a:t> </a:t>
            </a:r>
            <a:r>
              <a:rPr lang="en-US" altLang="zh-CN" sz="1800" b="1">
                <a:solidFill>
                  <a:srgbClr val="0000FF"/>
                </a:solidFill>
                <a:ea typeface="楷体_GB2312"/>
                <a:cs typeface="楷体_GB2312"/>
              </a:rPr>
              <a:t>IN BIT</a:t>
            </a:r>
            <a:r>
              <a:rPr lang="en-US" altLang="zh-CN" sz="1800" b="1">
                <a:solidFill>
                  <a:schemeClr val="bg2"/>
                </a:solidFill>
                <a:ea typeface="楷体_GB2312"/>
                <a:cs typeface="楷体_GB2312"/>
              </a:rPr>
              <a:t>;</a:t>
            </a:r>
          </a:p>
          <a:p>
            <a:pPr eaLnBrk="1" hangingPunct="1">
              <a:lnSpc>
                <a:spcPct val="120000"/>
              </a:lnSpc>
              <a:spcBef>
                <a:spcPct val="0"/>
              </a:spcBef>
              <a:buClrTx/>
              <a:buSzTx/>
              <a:buFontTx/>
              <a:buNone/>
            </a:pPr>
            <a:r>
              <a:rPr lang="en-US" altLang="zh-CN" sz="1800" b="1">
                <a:ea typeface="楷体_GB2312"/>
                <a:cs typeface="楷体_GB2312"/>
              </a:rPr>
              <a:t>                  </a:t>
            </a:r>
            <a:r>
              <a:rPr lang="en-US" altLang="zh-CN" sz="1800" b="1">
                <a:solidFill>
                  <a:schemeClr val="bg2"/>
                </a:solidFill>
                <a:ea typeface="楷体_GB2312"/>
                <a:cs typeface="楷体_GB2312"/>
              </a:rPr>
              <a:t>s:</a:t>
            </a:r>
            <a:r>
              <a:rPr lang="en-US" altLang="zh-CN" sz="1800" b="1">
                <a:ea typeface="楷体_GB2312"/>
                <a:cs typeface="楷体_GB2312"/>
              </a:rPr>
              <a:t> </a:t>
            </a:r>
            <a:r>
              <a:rPr lang="en-US" altLang="zh-CN" sz="1800" b="1">
                <a:solidFill>
                  <a:srgbClr val="0000FF"/>
                </a:solidFill>
                <a:ea typeface="楷体_GB2312"/>
                <a:cs typeface="楷体_GB2312"/>
              </a:rPr>
              <a:t>IN BIT</a:t>
            </a:r>
            <a:r>
              <a:rPr lang="en-US" altLang="zh-CN" sz="1800" b="1">
                <a:solidFill>
                  <a:schemeClr val="bg2"/>
                </a:solidFill>
                <a:ea typeface="楷体_GB2312"/>
                <a:cs typeface="楷体_GB2312"/>
              </a:rPr>
              <a:t>;</a:t>
            </a:r>
          </a:p>
          <a:p>
            <a:pPr eaLnBrk="1" hangingPunct="1">
              <a:lnSpc>
                <a:spcPct val="120000"/>
              </a:lnSpc>
              <a:spcBef>
                <a:spcPct val="0"/>
              </a:spcBef>
              <a:buClrTx/>
              <a:buSzTx/>
              <a:buFontTx/>
              <a:buNone/>
            </a:pPr>
            <a:r>
              <a:rPr lang="en-US" altLang="zh-CN" sz="1800" b="1">
                <a:solidFill>
                  <a:schemeClr val="bg2"/>
                </a:solidFill>
                <a:ea typeface="楷体_GB2312"/>
                <a:cs typeface="楷体_GB2312"/>
              </a:rPr>
              <a:t>                 y:</a:t>
            </a:r>
            <a:r>
              <a:rPr lang="en-US" altLang="zh-CN" sz="1800" b="1">
                <a:ea typeface="楷体_GB2312"/>
                <a:cs typeface="楷体_GB2312"/>
              </a:rPr>
              <a:t> </a:t>
            </a:r>
            <a:r>
              <a:rPr lang="en-US" altLang="zh-CN" sz="1800" b="1">
                <a:solidFill>
                  <a:srgbClr val="0000FF"/>
                </a:solidFill>
                <a:ea typeface="楷体_GB2312"/>
                <a:cs typeface="楷体_GB2312"/>
              </a:rPr>
              <a:t>OUT BIT</a:t>
            </a:r>
            <a:r>
              <a:rPr lang="en-US" altLang="zh-CN" sz="1800" b="1">
                <a:solidFill>
                  <a:schemeClr val="bg2"/>
                </a:solidFill>
                <a:ea typeface="楷体_GB2312"/>
                <a:cs typeface="楷体_GB2312"/>
              </a:rPr>
              <a:t>);</a:t>
            </a:r>
          </a:p>
          <a:p>
            <a:pPr eaLnBrk="1" hangingPunct="1">
              <a:lnSpc>
                <a:spcPct val="120000"/>
              </a:lnSpc>
              <a:spcBef>
                <a:spcPct val="0"/>
              </a:spcBef>
              <a:buClrTx/>
              <a:buSzTx/>
              <a:buFontTx/>
              <a:buNone/>
            </a:pPr>
            <a:r>
              <a:rPr lang="en-US" altLang="zh-CN" sz="1800" b="1">
                <a:solidFill>
                  <a:srgbClr val="0000FF"/>
                </a:solidFill>
                <a:ea typeface="楷体_GB2312"/>
                <a:cs typeface="楷体_GB2312"/>
              </a:rPr>
              <a:t>END </a:t>
            </a:r>
            <a:r>
              <a:rPr lang="en-US" altLang="zh-CN" sz="1800" b="1">
                <a:solidFill>
                  <a:schemeClr val="bg2"/>
                </a:solidFill>
                <a:ea typeface="楷体_GB2312"/>
                <a:cs typeface="楷体_GB2312"/>
              </a:rPr>
              <a:t>mux21a;</a:t>
            </a:r>
          </a:p>
          <a:p>
            <a:pPr eaLnBrk="1" hangingPunct="1">
              <a:lnSpc>
                <a:spcPct val="120000"/>
              </a:lnSpc>
              <a:spcBef>
                <a:spcPct val="0"/>
              </a:spcBef>
              <a:buClrTx/>
              <a:buSzTx/>
              <a:buFontTx/>
              <a:buNone/>
            </a:pPr>
            <a:r>
              <a:rPr lang="en-US" altLang="zh-CN" sz="1800" b="1">
                <a:solidFill>
                  <a:srgbClr val="0000FF"/>
                </a:solidFill>
                <a:ea typeface="楷体_GB2312"/>
                <a:cs typeface="楷体_GB2312"/>
              </a:rPr>
              <a:t>ARCHITECHURE</a:t>
            </a:r>
            <a:r>
              <a:rPr lang="en-US" altLang="zh-CN" sz="1800" b="1">
                <a:solidFill>
                  <a:schemeClr val="bg2"/>
                </a:solidFill>
                <a:ea typeface="楷体_GB2312"/>
                <a:cs typeface="楷体_GB2312"/>
              </a:rPr>
              <a:t> behv </a:t>
            </a:r>
            <a:r>
              <a:rPr lang="en-US" altLang="zh-CN" sz="1800" b="1">
                <a:solidFill>
                  <a:srgbClr val="0000FF"/>
                </a:solidFill>
                <a:ea typeface="楷体_GB2312"/>
                <a:cs typeface="楷体_GB2312"/>
              </a:rPr>
              <a:t>OF</a:t>
            </a:r>
            <a:r>
              <a:rPr lang="en-US" altLang="zh-CN" sz="1800" b="1">
                <a:solidFill>
                  <a:schemeClr val="bg2"/>
                </a:solidFill>
                <a:ea typeface="楷体_GB2312"/>
                <a:cs typeface="楷体_GB2312"/>
              </a:rPr>
              <a:t> mux21a</a:t>
            </a:r>
            <a:r>
              <a:rPr lang="en-US" altLang="zh-CN" sz="1800" b="1">
                <a:ea typeface="楷体_GB2312"/>
                <a:cs typeface="楷体_GB2312"/>
              </a:rPr>
              <a:t> </a:t>
            </a:r>
            <a:r>
              <a:rPr lang="en-US" altLang="zh-CN" sz="1800" b="1">
                <a:solidFill>
                  <a:srgbClr val="0000FF"/>
                </a:solidFill>
                <a:ea typeface="楷体_GB2312"/>
                <a:cs typeface="楷体_GB2312"/>
              </a:rPr>
              <a:t>IS</a:t>
            </a:r>
          </a:p>
          <a:p>
            <a:pPr eaLnBrk="1" hangingPunct="1">
              <a:lnSpc>
                <a:spcPct val="120000"/>
              </a:lnSpc>
              <a:spcBef>
                <a:spcPct val="0"/>
              </a:spcBef>
              <a:buClrTx/>
              <a:buSzTx/>
              <a:buFontTx/>
              <a:buNone/>
            </a:pPr>
            <a:r>
              <a:rPr lang="en-US" altLang="zh-CN" sz="1800" b="1">
                <a:ea typeface="楷体_GB2312"/>
                <a:cs typeface="楷体_GB2312"/>
              </a:rPr>
              <a:t>  </a:t>
            </a:r>
            <a:r>
              <a:rPr lang="en-US" altLang="zh-CN" sz="1800" b="1">
                <a:solidFill>
                  <a:srgbClr val="0000FF"/>
                </a:solidFill>
                <a:ea typeface="楷体_GB2312"/>
                <a:cs typeface="楷体_GB2312"/>
              </a:rPr>
              <a:t>BEGIN</a:t>
            </a:r>
          </a:p>
          <a:p>
            <a:pPr eaLnBrk="1" hangingPunct="1">
              <a:lnSpc>
                <a:spcPct val="120000"/>
              </a:lnSpc>
              <a:spcBef>
                <a:spcPct val="0"/>
              </a:spcBef>
              <a:buClrTx/>
              <a:buSzTx/>
              <a:buFontTx/>
              <a:buNone/>
            </a:pPr>
            <a:r>
              <a:rPr lang="en-US" altLang="zh-CN" sz="1800" b="1">
                <a:solidFill>
                  <a:srgbClr val="0000FF"/>
                </a:solidFill>
                <a:ea typeface="楷体_GB2312"/>
                <a:cs typeface="楷体_GB2312"/>
              </a:rPr>
              <a:t>  </a:t>
            </a:r>
            <a:r>
              <a:rPr lang="en-US" altLang="zh-CN" sz="1800" b="1">
                <a:solidFill>
                  <a:schemeClr val="bg1"/>
                </a:solidFill>
                <a:ea typeface="仿宋_GB2312"/>
                <a:cs typeface="仿宋_GB2312"/>
              </a:rPr>
              <a:t>PROCESS </a:t>
            </a:r>
            <a:r>
              <a:rPr lang="en-US" altLang="zh-CN" sz="1800" b="1">
                <a:solidFill>
                  <a:schemeClr val="bg2"/>
                </a:solidFill>
                <a:ea typeface="仿宋_GB2312"/>
                <a:cs typeface="仿宋_GB2312"/>
              </a:rPr>
              <a:t>( a,,b ,s)</a:t>
            </a:r>
          </a:p>
          <a:p>
            <a:pPr eaLnBrk="1" hangingPunct="1">
              <a:lnSpc>
                <a:spcPct val="120000"/>
              </a:lnSpc>
              <a:spcBef>
                <a:spcPct val="0"/>
              </a:spcBef>
              <a:buClrTx/>
              <a:buSzTx/>
              <a:buFontTx/>
              <a:buNone/>
            </a:pPr>
            <a:r>
              <a:rPr lang="en-US" altLang="zh-CN" sz="1800" b="1">
                <a:solidFill>
                  <a:schemeClr val="bg2"/>
                </a:solidFill>
                <a:ea typeface="仿宋_GB2312"/>
                <a:cs typeface="仿宋_GB2312"/>
              </a:rPr>
              <a:t>     </a:t>
            </a:r>
            <a:r>
              <a:rPr lang="en-US" altLang="zh-CN" sz="1800" b="1">
                <a:solidFill>
                  <a:srgbClr val="0000FF"/>
                </a:solidFill>
                <a:ea typeface="楷体_GB2312"/>
                <a:cs typeface="楷体_GB2312"/>
              </a:rPr>
              <a:t>BEGIN</a:t>
            </a:r>
            <a:endParaRPr lang="en-US" altLang="zh-CN" sz="1800" b="1">
              <a:solidFill>
                <a:schemeClr val="bg2"/>
              </a:solidFill>
              <a:ea typeface="楷体_GB2312"/>
              <a:cs typeface="楷体_GB2312"/>
            </a:endParaRPr>
          </a:p>
          <a:p>
            <a:pPr eaLnBrk="1" hangingPunct="1">
              <a:lnSpc>
                <a:spcPct val="120000"/>
              </a:lnSpc>
              <a:spcBef>
                <a:spcPct val="0"/>
              </a:spcBef>
              <a:buClrTx/>
              <a:buSzTx/>
              <a:buFontTx/>
              <a:buNone/>
            </a:pPr>
            <a:r>
              <a:rPr lang="en-US" altLang="zh-CN" sz="1800" b="1">
                <a:solidFill>
                  <a:schemeClr val="bg2"/>
                </a:solidFill>
                <a:ea typeface="楷体_GB2312"/>
                <a:cs typeface="楷体_GB2312"/>
              </a:rPr>
              <a:t>       IF s=‘0’ THEN y&lt;=a ;</a:t>
            </a:r>
          </a:p>
          <a:p>
            <a:pPr eaLnBrk="1" hangingPunct="1">
              <a:lnSpc>
                <a:spcPct val="120000"/>
              </a:lnSpc>
              <a:spcBef>
                <a:spcPct val="0"/>
              </a:spcBef>
              <a:buClrTx/>
              <a:buSzTx/>
              <a:buFontTx/>
              <a:buNone/>
            </a:pPr>
            <a:r>
              <a:rPr lang="en-US" altLang="zh-CN" sz="1800" b="1">
                <a:solidFill>
                  <a:srgbClr val="0000FF"/>
                </a:solidFill>
                <a:ea typeface="楷体_GB2312"/>
                <a:cs typeface="楷体_GB2312"/>
              </a:rPr>
              <a:t>       ELSE</a:t>
            </a:r>
          </a:p>
          <a:p>
            <a:pPr eaLnBrk="1" hangingPunct="1">
              <a:lnSpc>
                <a:spcPct val="120000"/>
              </a:lnSpc>
              <a:spcBef>
                <a:spcPct val="0"/>
              </a:spcBef>
              <a:buClrTx/>
              <a:buSzTx/>
              <a:buFontTx/>
              <a:buNone/>
            </a:pPr>
            <a:r>
              <a:rPr lang="en-US" altLang="zh-CN" sz="1800" b="1">
                <a:solidFill>
                  <a:srgbClr val="0000FF"/>
                </a:solidFill>
                <a:ea typeface="楷体_GB2312"/>
                <a:cs typeface="楷体_GB2312"/>
              </a:rPr>
              <a:t>        </a:t>
            </a:r>
            <a:r>
              <a:rPr lang="en-US" altLang="zh-CN" sz="1800" b="1">
                <a:solidFill>
                  <a:schemeClr val="bg2"/>
                </a:solidFill>
                <a:ea typeface="楷体_GB2312"/>
                <a:cs typeface="楷体_GB2312"/>
              </a:rPr>
              <a:t>y&lt;= b;</a:t>
            </a:r>
          </a:p>
          <a:p>
            <a:pPr eaLnBrk="1" hangingPunct="1">
              <a:lnSpc>
                <a:spcPct val="120000"/>
              </a:lnSpc>
              <a:spcBef>
                <a:spcPct val="0"/>
              </a:spcBef>
              <a:buClrTx/>
              <a:buSzTx/>
              <a:buFontTx/>
              <a:buNone/>
            </a:pPr>
            <a:r>
              <a:rPr lang="en-US" altLang="zh-CN" sz="1800" b="1">
                <a:solidFill>
                  <a:schemeClr val="bg2"/>
                </a:solidFill>
                <a:ea typeface="楷体_GB2312"/>
                <a:cs typeface="楷体_GB2312"/>
              </a:rPr>
              <a:t>      END IF</a:t>
            </a:r>
          </a:p>
          <a:p>
            <a:pPr eaLnBrk="1" hangingPunct="1">
              <a:lnSpc>
                <a:spcPct val="120000"/>
              </a:lnSpc>
              <a:spcBef>
                <a:spcPct val="0"/>
              </a:spcBef>
              <a:buClrTx/>
              <a:buSzTx/>
              <a:buFontTx/>
              <a:buNone/>
            </a:pPr>
            <a:r>
              <a:rPr lang="en-US" altLang="zh-CN" sz="1800" b="1">
                <a:solidFill>
                  <a:schemeClr val="bg1"/>
                </a:solidFill>
                <a:ea typeface="仿宋_GB2312"/>
                <a:cs typeface="仿宋_GB2312"/>
              </a:rPr>
              <a:t>  END  PROCESS</a:t>
            </a:r>
            <a:r>
              <a:rPr lang="en-US" altLang="zh-CN" sz="1800" b="1">
                <a:solidFill>
                  <a:schemeClr val="bg2"/>
                </a:solidFill>
                <a:ea typeface="仿宋_GB2312"/>
                <a:cs typeface="仿宋_GB2312"/>
              </a:rPr>
              <a:t>;</a:t>
            </a:r>
            <a:endParaRPr lang="en-US" altLang="zh-CN" sz="1800" b="1">
              <a:solidFill>
                <a:schemeClr val="bg2"/>
              </a:solidFill>
              <a:ea typeface="楷体_GB2312"/>
              <a:cs typeface="楷体_GB2312"/>
            </a:endParaRPr>
          </a:p>
          <a:p>
            <a:pPr eaLnBrk="1" hangingPunct="1">
              <a:lnSpc>
                <a:spcPct val="120000"/>
              </a:lnSpc>
              <a:spcBef>
                <a:spcPct val="0"/>
              </a:spcBef>
              <a:buClrTx/>
              <a:buSzTx/>
              <a:buFontTx/>
              <a:buNone/>
            </a:pPr>
            <a:r>
              <a:rPr lang="en-US" altLang="zh-CN" sz="1800" b="1">
                <a:solidFill>
                  <a:srgbClr val="0000FF"/>
                </a:solidFill>
                <a:ea typeface="楷体_GB2312"/>
                <a:cs typeface="楷体_GB2312"/>
              </a:rPr>
              <a:t>  END</a:t>
            </a:r>
            <a:r>
              <a:rPr lang="en-US" altLang="zh-CN" sz="1800" b="1">
                <a:ea typeface="楷体_GB2312"/>
                <a:cs typeface="楷体_GB2312"/>
              </a:rPr>
              <a:t> </a:t>
            </a:r>
            <a:r>
              <a:rPr lang="en-US" altLang="zh-CN" sz="1800" b="1">
                <a:solidFill>
                  <a:schemeClr val="bg2"/>
                </a:solidFill>
                <a:ea typeface="楷体_GB2312"/>
                <a:cs typeface="楷体_GB2312"/>
              </a:rPr>
              <a:t>behv;</a:t>
            </a:r>
          </a:p>
        </p:txBody>
      </p:sp>
      <p:sp>
        <p:nvSpPr>
          <p:cNvPr id="901127" name="Text Box 7"/>
          <p:cNvSpPr txBox="1">
            <a:spLocks noChangeArrowheads="1"/>
          </p:cNvSpPr>
          <p:nvPr/>
        </p:nvSpPr>
        <p:spPr bwMode="auto">
          <a:xfrm>
            <a:off x="323850" y="188913"/>
            <a:ext cx="5761038" cy="519112"/>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2800" b="1">
                <a:effectLst>
                  <a:outerShdw blurRad="38100" dist="38100" dir="2700000" algn="tl">
                    <a:srgbClr val="C0C0C0"/>
                  </a:outerShdw>
                </a:effectLst>
                <a:latin typeface="Times New Roman" pitchFamily="18" charset="0"/>
                <a:ea typeface="楷体_GB2312" pitchFamily="49" charset="-122"/>
              </a:rPr>
              <a:t>2</a:t>
            </a: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行为描述</a:t>
            </a:r>
            <a:r>
              <a:rPr lang="en-US" altLang="zh-CN" sz="2800" b="1">
                <a:effectLst>
                  <a:outerShdw blurRad="38100" dist="38100" dir="2700000" algn="tl">
                    <a:srgbClr val="C0C0C0"/>
                  </a:outerShdw>
                </a:effectLst>
                <a:latin typeface="楷体_GB2312" pitchFamily="49" charset="-122"/>
                <a:ea typeface="楷体_GB2312" pitchFamily="49" charset="-122"/>
              </a:rPr>
              <a:t>(</a:t>
            </a:r>
            <a:r>
              <a:rPr lang="en-US" altLang="zh-CN" sz="2800" b="1">
                <a:effectLst>
                  <a:outerShdw blurRad="38100" dist="38100" dir="2700000" algn="tl">
                    <a:srgbClr val="C0C0C0"/>
                  </a:outerShdw>
                </a:effectLst>
                <a:latin typeface="Times New Roman" pitchFamily="18" charset="0"/>
                <a:ea typeface="楷体_GB2312" pitchFamily="49" charset="-122"/>
              </a:rPr>
              <a:t>Behavior Description</a:t>
            </a:r>
            <a:r>
              <a:rPr lang="en-US" altLang="zh-CN" sz="2800" b="1">
                <a:effectLst>
                  <a:outerShdw blurRad="38100" dist="38100" dir="2700000" algn="tl">
                    <a:srgbClr val="C0C0C0"/>
                  </a:outerShdw>
                </a:effectLst>
                <a:latin typeface="楷体_GB2312" pitchFamily="49" charset="-122"/>
                <a:ea typeface="楷体_GB2312" pitchFamily="49" charset="-122"/>
              </a:rPr>
              <a:t>)</a:t>
            </a:r>
          </a:p>
        </p:txBody>
      </p:sp>
      <p:pic>
        <p:nvPicPr>
          <p:cNvPr id="2048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575" y="908050"/>
            <a:ext cx="225742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901131" name="AutoShape 11"/>
          <p:cNvSpPr>
            <a:spLocks noChangeArrowheads="1"/>
          </p:cNvSpPr>
          <p:nvPr/>
        </p:nvSpPr>
        <p:spPr bwMode="auto">
          <a:xfrm>
            <a:off x="539750" y="1557338"/>
            <a:ext cx="2952750" cy="1584325"/>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132" name="AutoShape 12"/>
          <p:cNvSpPr>
            <a:spLocks noChangeArrowheads="1"/>
          </p:cNvSpPr>
          <p:nvPr/>
        </p:nvSpPr>
        <p:spPr bwMode="auto">
          <a:xfrm>
            <a:off x="468313" y="3141663"/>
            <a:ext cx="4751387" cy="3311525"/>
          </a:xfrm>
          <a:prstGeom prst="roundRect">
            <a:avLst>
              <a:gd name="adj" fmla="val 16667"/>
            </a:avLst>
          </a:prstGeom>
          <a:noFill/>
          <a:ln w="38100" algn="ctr">
            <a:solidFill>
              <a:srgbClr val="6600CC"/>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8" name="Oval 13">
            <a:hlinkClick r:id="rId4" action="ppaction://hlinksldjump"/>
          </p:cNvPr>
          <p:cNvSpPr>
            <a:spLocks noChangeArrowheads="1"/>
          </p:cNvSpPr>
          <p:nvPr/>
        </p:nvSpPr>
        <p:spPr bwMode="auto">
          <a:xfrm>
            <a:off x="7740650" y="2924175"/>
            <a:ext cx="552450" cy="533400"/>
          </a:xfrm>
          <a:prstGeom prst="ellipse">
            <a:avLst/>
          </a:prstGeom>
          <a:solidFill>
            <a:srgbClr val="CCFFFF"/>
          </a:solidFill>
          <a:ln w="9525" algn="ctr">
            <a:solidFill>
              <a:srgbClr val="006600"/>
            </a:solidFill>
            <a:round/>
            <a:headEnd/>
            <a:tailEnd/>
          </a:ln>
        </p:spPr>
        <p:txBody>
          <a:bodyPr wrap="none"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latin typeface="Times New Roman" panose="02020603050405020304" pitchFamily="18" charset="0"/>
                <a:ea typeface="楷体_GB2312"/>
                <a:cs typeface="楷体_GB2312"/>
              </a:rPr>
              <a:t>go</a:t>
            </a:r>
          </a:p>
        </p:txBody>
      </p:sp>
      <p:sp>
        <p:nvSpPr>
          <p:cNvPr id="901122" name="Text Box 2"/>
          <p:cNvSpPr txBox="1">
            <a:spLocks noChangeArrowheads="1"/>
          </p:cNvSpPr>
          <p:nvPr/>
        </p:nvSpPr>
        <p:spPr bwMode="auto">
          <a:xfrm>
            <a:off x="3563938" y="1700213"/>
            <a:ext cx="2952750" cy="457200"/>
          </a:xfrm>
          <a:prstGeom prst="rect">
            <a:avLst/>
          </a:prstGeom>
          <a:solidFill>
            <a:srgbClr val="FFFFFF"/>
          </a:solidFill>
          <a:ln w="9525" algn="ctr">
            <a:noFill/>
            <a:miter lim="800000"/>
            <a:headEnd/>
            <a:tailEnd/>
          </a:ln>
          <a:effectLst/>
        </p:spPr>
        <p:txBody>
          <a:bodyPr>
            <a:spAutoFit/>
          </a:bodyPr>
          <a:lstStyle/>
          <a:p>
            <a:pPr eaLnBrk="1" hangingPunct="1">
              <a:spcBef>
                <a:spcPct val="50000"/>
              </a:spcBef>
              <a:buClr>
                <a:srgbClr val="FF9933"/>
              </a:buClr>
              <a:buSzPct val="70000"/>
              <a:buFont typeface="Wingdings" pitchFamily="2" charset="2"/>
              <a:buChar char="l"/>
              <a:defRPr/>
            </a:pPr>
            <a:r>
              <a:rPr lang="en-US" altLang="zh-CN" b="1" dirty="0">
                <a:solidFill>
                  <a:schemeClr val="bg1"/>
                </a:solidFill>
                <a:effectLst>
                  <a:outerShdw blurRad="38100" dist="38100" dir="2700000" algn="tl">
                    <a:srgbClr val="C0C0C0"/>
                  </a:outerShdw>
                </a:effectLst>
                <a:latin typeface="Arial" charset="0"/>
                <a:ea typeface="楷体_GB2312" pitchFamily="49" charset="-122"/>
              </a:rPr>
              <a:t> </a:t>
            </a:r>
            <a:r>
              <a:rPr lang="zh-CN" altLang="en-US" b="1" dirty="0">
                <a:solidFill>
                  <a:schemeClr val="bg1"/>
                </a:solidFill>
                <a:effectLst>
                  <a:outerShdw blurRad="38100" dist="38100" dir="2700000" algn="tl">
                    <a:srgbClr val="C0C0C0"/>
                  </a:outerShdw>
                </a:effectLst>
                <a:latin typeface="Arial" charset="0"/>
                <a:ea typeface="楷体_GB2312" pitchFamily="49" charset="-122"/>
              </a:rPr>
              <a:t>采用</a:t>
            </a:r>
            <a:r>
              <a:rPr lang="zh-CN" altLang="en-US" b="1" dirty="0">
                <a:solidFill>
                  <a:schemeClr val="bg1"/>
                </a:solidFill>
                <a:effectLst>
                  <a:outerShdw blurRad="38100" dist="38100" dir="2700000" algn="tl">
                    <a:srgbClr val="C0C0C0"/>
                  </a:outerShdw>
                </a:effectLst>
                <a:latin typeface="楷体_GB2312" pitchFamily="49" charset="-122"/>
                <a:ea typeface="楷体_GB2312" pitchFamily="49" charset="-122"/>
              </a:rPr>
              <a:t>行为描述方式</a:t>
            </a:r>
          </a:p>
        </p:txBody>
      </p:sp>
      <p:sp>
        <p:nvSpPr>
          <p:cNvPr id="901128" name="Text Box 8"/>
          <p:cNvSpPr txBox="1">
            <a:spLocks noChangeArrowheads="1"/>
          </p:cNvSpPr>
          <p:nvPr/>
        </p:nvSpPr>
        <p:spPr bwMode="auto">
          <a:xfrm>
            <a:off x="3094038" y="6381750"/>
            <a:ext cx="6049962" cy="476250"/>
          </a:xfrm>
          <a:prstGeom prst="rect">
            <a:avLst/>
          </a:prstGeom>
          <a:solidFill>
            <a:srgbClr val="FFFF00"/>
          </a:solidFill>
          <a:ln w="19050" algn="ctr">
            <a:solidFill>
              <a:srgbClr val="FF5050"/>
            </a:solidFill>
            <a:miter lim="800000"/>
            <a:headEnd/>
            <a:tailEnd/>
          </a:ln>
          <a:effectLst/>
        </p:spPr>
        <p:txBody>
          <a:bodyPr>
            <a:spAutoFit/>
          </a:bodyPr>
          <a:lstStyle/>
          <a:p>
            <a:pPr eaLnBrk="1" hangingPunct="1">
              <a:spcBef>
                <a:spcPct val="50000"/>
              </a:spcBef>
              <a:defRPr/>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latin typeface="楷体_GB2312" pitchFamily="49" charset="-122"/>
                <a:ea typeface="楷体_GB2312" pitchFamily="49" charset="-122"/>
              </a:rPr>
              <a:t>特点：对硬件知识的依赖最少，程序简单</a:t>
            </a:r>
            <a:r>
              <a:rPr lang="en-US" altLang="zh-CN" b="1" dirty="0">
                <a:latin typeface="楷体_GB2312" pitchFamily="49" charset="-122"/>
                <a:ea typeface="楷体_GB2312" pitchFamily="49" charset="-122"/>
              </a:rPr>
              <a:t>.</a:t>
            </a:r>
          </a:p>
        </p:txBody>
      </p:sp>
      <p:graphicFrame>
        <p:nvGraphicFramePr>
          <p:cNvPr id="901129" name="Object 9"/>
          <p:cNvGraphicFramePr>
            <a:graphicFrameLocks noChangeAspect="1"/>
          </p:cNvGraphicFramePr>
          <p:nvPr/>
        </p:nvGraphicFramePr>
        <p:xfrm>
          <a:off x="2411413" y="6586538"/>
          <a:ext cx="574675" cy="271462"/>
        </p:xfrm>
        <a:graphic>
          <a:graphicData uri="http://schemas.openxmlformats.org/presentationml/2006/ole">
            <mc:AlternateContent xmlns:mc="http://schemas.openxmlformats.org/markup-compatibility/2006">
              <mc:Choice xmlns:v="urn:schemas-microsoft-com:vml" Requires="v">
                <p:oleObj spid="_x0000_s20492" name="Clip" r:id="rId5" imgW="419048" imgH="218874" progId="MS_ClipArt_Gallery.2">
                  <p:embed/>
                </p:oleObj>
              </mc:Choice>
              <mc:Fallback>
                <p:oleObj name="Clip" r:id="rId5" imgW="419048" imgH="218874"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6586538"/>
                        <a:ext cx="57467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01124"/>
                                        </p:tgtEl>
                                        <p:attrNameLst>
                                          <p:attrName>style.visibility</p:attrName>
                                        </p:attrNameLst>
                                      </p:cBhvr>
                                      <p:to>
                                        <p:strVal val="visible"/>
                                      </p:to>
                                    </p:set>
                                    <p:animEffect transition="in" filter="wedge">
                                      <p:cBhvr>
                                        <p:cTn id="7" dur="2000"/>
                                        <p:tgtEl>
                                          <p:spTgt spid="901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901131"/>
                                        </p:tgtEl>
                                        <p:attrNameLst>
                                          <p:attrName>style.visibility</p:attrName>
                                        </p:attrNameLst>
                                      </p:cBhvr>
                                      <p:to>
                                        <p:strVal val="visible"/>
                                      </p:to>
                                    </p:set>
                                    <p:animEffect transition="in" filter="wedge">
                                      <p:cBhvr>
                                        <p:cTn id="12" dur="2000"/>
                                        <p:tgtEl>
                                          <p:spTgt spid="901131"/>
                                        </p:tgtEl>
                                      </p:cBhvr>
                                    </p:animEffect>
                                  </p:childTnLst>
                                </p:cTn>
                              </p:par>
                            </p:childTnLst>
                          </p:cTn>
                        </p:par>
                        <p:par>
                          <p:cTn id="13" fill="hold" nodeType="afterGroup">
                            <p:stCondLst>
                              <p:cond delay="2000"/>
                            </p:stCondLst>
                            <p:childTnLst>
                              <p:par>
                                <p:cTn id="14" presetID="20" presetClass="entr" presetSubtype="0" fill="hold" grpId="0" nodeType="afterEffect">
                                  <p:stCondLst>
                                    <p:cond delay="0"/>
                                  </p:stCondLst>
                                  <p:childTnLst>
                                    <p:set>
                                      <p:cBhvr>
                                        <p:cTn id="15" dur="1" fill="hold">
                                          <p:stCondLst>
                                            <p:cond delay="0"/>
                                          </p:stCondLst>
                                        </p:cTn>
                                        <p:tgtEl>
                                          <p:spTgt spid="901132"/>
                                        </p:tgtEl>
                                        <p:attrNameLst>
                                          <p:attrName>style.visibility</p:attrName>
                                        </p:attrNameLst>
                                      </p:cBhvr>
                                      <p:to>
                                        <p:strVal val="visible"/>
                                      </p:to>
                                    </p:set>
                                    <p:animEffect transition="in" filter="wedge">
                                      <p:cBhvr>
                                        <p:cTn id="16" dur="2000"/>
                                        <p:tgtEl>
                                          <p:spTgt spid="9011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901129"/>
                                        </p:tgtEl>
                                        <p:attrNameLst>
                                          <p:attrName>style.visibility</p:attrName>
                                        </p:attrNameLst>
                                      </p:cBhvr>
                                      <p:to>
                                        <p:strVal val="visible"/>
                                      </p:to>
                                    </p:set>
                                    <p:anim calcmode="lin" valueType="num">
                                      <p:cBhvr additive="base">
                                        <p:cTn id="21" dur="500" fill="hold"/>
                                        <p:tgtEl>
                                          <p:spTgt spid="901129"/>
                                        </p:tgtEl>
                                        <p:attrNameLst>
                                          <p:attrName>ppt_x</p:attrName>
                                        </p:attrNameLst>
                                      </p:cBhvr>
                                      <p:tavLst>
                                        <p:tav tm="0">
                                          <p:val>
                                            <p:strVal val="0-#ppt_w/2"/>
                                          </p:val>
                                        </p:tav>
                                        <p:tav tm="100000">
                                          <p:val>
                                            <p:strVal val="#ppt_x"/>
                                          </p:val>
                                        </p:tav>
                                      </p:tavLst>
                                    </p:anim>
                                    <p:anim calcmode="lin" valueType="num">
                                      <p:cBhvr additive="base">
                                        <p:cTn id="22" dur="500" fill="hold"/>
                                        <p:tgtEl>
                                          <p:spTgt spid="901129"/>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901128"/>
                                        </p:tgtEl>
                                        <p:attrNameLst>
                                          <p:attrName>style.visibility</p:attrName>
                                        </p:attrNameLst>
                                      </p:cBhvr>
                                      <p:to>
                                        <p:strVal val="visible"/>
                                      </p:to>
                                    </p:set>
                                    <p:animEffect transition="in" filter="checkerboard(across)">
                                      <p:cBhvr>
                                        <p:cTn id="26" dur="500"/>
                                        <p:tgtEl>
                                          <p:spTgt spid="90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4" grpId="0" animBg="1"/>
      <p:bldP spid="901131" grpId="0" animBg="1"/>
      <p:bldP spid="901132" grpId="0" animBg="1"/>
      <p:bldP spid="90112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902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133600"/>
            <a:ext cx="8705850" cy="2305050"/>
          </a:xfrm>
          <a:prstGeom prst="rect">
            <a:avLst/>
          </a:prstGeom>
          <a:noFill/>
          <a:ln w="38100"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pic>
      <p:sp>
        <p:nvSpPr>
          <p:cNvPr id="902147" name="Text Box 3"/>
          <p:cNvSpPr txBox="1">
            <a:spLocks noChangeArrowheads="1"/>
          </p:cNvSpPr>
          <p:nvPr/>
        </p:nvSpPr>
        <p:spPr bwMode="auto">
          <a:xfrm>
            <a:off x="3492500" y="1341438"/>
            <a:ext cx="2087563" cy="579437"/>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3200" b="1">
                <a:solidFill>
                  <a:schemeClr val="bg1"/>
                </a:solidFill>
                <a:effectLst>
                  <a:outerShdw blurRad="38100" dist="38100" dir="2700000" algn="tl">
                    <a:srgbClr val="C0C0C0"/>
                  </a:outerShdw>
                </a:effectLst>
                <a:latin typeface="楷体_GB2312" pitchFamily="49" charset="-122"/>
                <a:ea typeface="楷体_GB2312" pitchFamily="49" charset="-122"/>
              </a:rPr>
              <a:t>仿真结果</a:t>
            </a:r>
          </a:p>
        </p:txBody>
      </p:sp>
      <p:pic>
        <p:nvPicPr>
          <p:cNvPr id="21508" name="Picture 4" descr="022b">
            <a:hlinkClick r:id="" action="ppaction://hlinkshowjump?jump=previous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66294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descr="022a">
            <a:hlinkClick r:id="" action="ppaction://hlinkshowjump?jump=nextslide"/>
          </p:cNvPr>
          <p:cNvPicPr>
            <a:picLocks noChangeAspect="1" noChangeArrowheads="1"/>
          </p:cNvPicPr>
          <p:nvPr/>
        </p:nvPicPr>
        <p:blipFill>
          <a:blip r:embed="rId4">
            <a:lum bright="20000"/>
            <a:extLst>
              <a:ext uri="{28A0092B-C50C-407E-A947-70E740481C1C}">
                <a14:useLocalDpi xmlns:a14="http://schemas.microsoft.com/office/drawing/2010/main" val="0"/>
              </a:ext>
            </a:extLst>
          </a:blip>
          <a:srcRect/>
          <a:stretch>
            <a:fillRect/>
          </a:stretch>
        </p:blipFill>
        <p:spPr bwMode="auto">
          <a:xfrm>
            <a:off x="76200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02146"/>
                                        </p:tgtEl>
                                        <p:attrNameLst>
                                          <p:attrName>style.visibility</p:attrName>
                                        </p:attrNameLst>
                                      </p:cBhvr>
                                      <p:to>
                                        <p:strVal val="visible"/>
                                      </p:to>
                                    </p:set>
                                    <p:animEffect transition="in" filter="checkerboard(across)">
                                      <p:cBhvr>
                                        <p:cTn id="7" dur="500"/>
                                        <p:tgtEl>
                                          <p:spTgt spid="902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098" name="Text Box 15"/>
          <p:cNvSpPr txBox="1">
            <a:spLocks noChangeArrowheads="1"/>
          </p:cNvSpPr>
          <p:nvPr/>
        </p:nvSpPr>
        <p:spPr bwMode="auto">
          <a:xfrm>
            <a:off x="468313" y="549275"/>
            <a:ext cx="84248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4000" b="1">
                <a:solidFill>
                  <a:schemeClr val="bg2"/>
                </a:solidFill>
                <a:latin typeface="Arial" panose="020B0604020202020204" pitchFamily="34" charset="0"/>
              </a:rPr>
              <a:t>7. </a:t>
            </a:r>
            <a:r>
              <a:rPr lang="zh-CN" altLang="en-US" sz="4000" b="1">
                <a:solidFill>
                  <a:schemeClr val="bg2"/>
                </a:solidFill>
                <a:latin typeface="Arial" panose="020B0604020202020204" pitchFamily="34" charset="0"/>
              </a:rPr>
              <a:t>数据选择器和译码器</a:t>
            </a:r>
            <a:endParaRPr lang="en-US" altLang="zh-CN" sz="4000" b="1">
              <a:solidFill>
                <a:schemeClr val="bg2"/>
              </a:solidFill>
              <a:latin typeface="Arial" panose="020B0604020202020204" pitchFamily="34" charset="0"/>
            </a:endParaRPr>
          </a:p>
        </p:txBody>
      </p:sp>
      <p:sp>
        <p:nvSpPr>
          <p:cNvPr id="4099" name="Text Box 4"/>
          <p:cNvSpPr txBox="1">
            <a:spLocks noChangeArrowheads="1"/>
          </p:cNvSpPr>
          <p:nvPr/>
        </p:nvSpPr>
        <p:spPr bwMode="auto">
          <a:xfrm>
            <a:off x="2195513" y="1997075"/>
            <a:ext cx="554513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6600"/>
              </a:buClr>
              <a:buSzPct val="65000"/>
              <a:buFont typeface="Wingdings" panose="05000000000000000000" pitchFamily="2" charset="2"/>
              <a:buChar char="n"/>
            </a:pPr>
            <a:r>
              <a:rPr lang="zh-CN" altLang="en-US">
                <a:solidFill>
                  <a:schemeClr val="bg1"/>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数据选择器</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zh-CN" altLang="en-US">
                <a:solidFill>
                  <a:schemeClr val="bg2"/>
                </a:solidFill>
                <a:latin typeface="微软雅黑" panose="020B0503020204020204" pitchFamily="34" charset="-122"/>
                <a:ea typeface="微软雅黑" panose="020B0503020204020204" pitchFamily="34" charset="-122"/>
              </a:rPr>
              <a:t> 译码器</a:t>
            </a:r>
            <a:r>
              <a:rPr lang="en-US" altLang="zh-CN">
                <a:solidFill>
                  <a:schemeClr val="bg2"/>
                </a:solidFill>
                <a:latin typeface="微软雅黑" panose="020B0503020204020204" pitchFamily="34" charset="-122"/>
                <a:ea typeface="微软雅黑" panose="020B0503020204020204" pitchFamily="34" charset="-122"/>
              </a:rPr>
              <a:t> </a:t>
            </a:r>
          </a:p>
          <a:p>
            <a:pPr eaLnBrk="1" hangingPunct="1">
              <a:spcBef>
                <a:spcPct val="50000"/>
              </a:spcBef>
              <a:buClr>
                <a:srgbClr val="FF6600"/>
              </a:buClr>
              <a:buSzPct val="65000"/>
              <a:buFont typeface="Wingdings" panose="05000000000000000000" pitchFamily="2" charset="2"/>
              <a:buChar char="n"/>
            </a:pPr>
            <a:r>
              <a:rPr lang="en-US" altLang="zh-CN">
                <a:solidFill>
                  <a:schemeClr val="bg2"/>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编码器</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en-US" altLang="zh-CN">
                <a:solidFill>
                  <a:schemeClr val="bg2"/>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使用</a:t>
            </a:r>
            <a:r>
              <a:rPr lang="en-US" altLang="zh-CN">
                <a:solidFill>
                  <a:schemeClr val="bg2"/>
                </a:solidFill>
                <a:latin typeface="微软雅黑" panose="020B0503020204020204" pitchFamily="34" charset="-122"/>
                <a:ea typeface="微软雅黑" panose="020B0503020204020204" pitchFamily="34" charset="-122"/>
              </a:rPr>
              <a:t> MSI </a:t>
            </a:r>
            <a:r>
              <a:rPr lang="zh-CN" altLang="en-US">
                <a:solidFill>
                  <a:schemeClr val="bg2"/>
                </a:solidFill>
                <a:latin typeface="微软雅黑" panose="020B0503020204020204" pitchFamily="34" charset="-122"/>
                <a:ea typeface="微软雅黑" panose="020B0503020204020204" pitchFamily="34" charset="-122"/>
              </a:rPr>
              <a:t>块设计</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en-US" altLang="zh-CN">
                <a:solidFill>
                  <a:schemeClr val="bg1"/>
                </a:solidFill>
                <a:latin typeface="微软雅黑" panose="020B0503020204020204" pitchFamily="34" charset="-122"/>
                <a:ea typeface="微软雅黑" panose="020B0503020204020204" pitchFamily="34" charset="-122"/>
              </a:rPr>
              <a:t> VHDL-2</a:t>
            </a:r>
          </a:p>
        </p:txBody>
      </p:sp>
      <p:graphicFrame>
        <p:nvGraphicFramePr>
          <p:cNvPr id="8" name="Object 21"/>
          <p:cNvGraphicFramePr>
            <a:graphicFrameLocks noChangeAspect="1"/>
          </p:cNvGraphicFramePr>
          <p:nvPr/>
        </p:nvGraphicFramePr>
        <p:xfrm>
          <a:off x="1258888" y="5157788"/>
          <a:ext cx="762000" cy="395287"/>
        </p:xfrm>
        <a:graphic>
          <a:graphicData uri="http://schemas.openxmlformats.org/presentationml/2006/ole">
            <mc:AlternateContent xmlns:mc="http://schemas.openxmlformats.org/markup-compatibility/2006">
              <mc:Choice xmlns:v="urn:schemas-microsoft-com:vml" Requires="v">
                <p:oleObj spid="_x0000_s4102" name="Clip" r:id="rId3" imgW="419048" imgH="218874" progId="MS_ClipArt_Gallery.2">
                  <p:embed/>
                </p:oleObj>
              </mc:Choice>
              <mc:Fallback>
                <p:oleObj name="Clip" r:id="rId3" imgW="419048" imgH="218874" progId="MS_ClipArt_Gallery.2">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5157788"/>
                        <a:ext cx="7620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1" name="Picture 79" descr="ELEG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3938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55650" y="857250"/>
            <a:ext cx="7561263" cy="51847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en-US" altLang="zh-CN" sz="2800">
                <a:latin typeface="Times New Roman" panose="02020603050405020304" pitchFamily="18" charset="0"/>
                <a:ea typeface="仿宋_GB2312"/>
                <a:cs typeface="仿宋_GB2312"/>
              </a:rPr>
              <a:t> </a:t>
            </a:r>
            <a:r>
              <a:rPr lang="en-US" altLang="zh-CN" sz="2000" b="1">
                <a:latin typeface="Times New Roman" panose="02020603050405020304" pitchFamily="18" charset="0"/>
                <a:ea typeface="仿宋_GB2312"/>
                <a:cs typeface="仿宋_GB2312"/>
              </a:rPr>
              <a:t>LIBRARY  IEEE ;</a:t>
            </a:r>
            <a:r>
              <a:rPr lang="en-US" altLang="zh-CN" sz="2000" b="1">
                <a:latin typeface="Times New Roman" panose="02020603050405020304" pitchFamily="18" charset="0"/>
              </a:rPr>
              <a:t> </a:t>
            </a:r>
          </a:p>
          <a:p>
            <a:pPr algn="just"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USE  IEEE.STD_LOGIC_1164.ALL;</a:t>
            </a:r>
          </a:p>
          <a:p>
            <a:pPr algn="just"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ENTITY  comparator  IS</a:t>
            </a:r>
            <a:endParaRPr lang="en-US" altLang="zh-CN" sz="2000" b="1">
              <a:latin typeface="Times New Roman" panose="02020603050405020304" pitchFamily="18" charset="0"/>
            </a:endParaRPr>
          </a:p>
          <a:p>
            <a:pPr algn="just"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PORT ( a, b : IN STD_LOGIC_VECTOR ( 7 DOWNTO 0 );</a:t>
            </a:r>
          </a:p>
          <a:p>
            <a:pPr algn="just"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a:t>
            </a:r>
            <a:r>
              <a:rPr lang="en-US" altLang="zh-CN" sz="2000" b="1">
                <a:latin typeface="Times New Roman" panose="02020603050405020304" pitchFamily="18" charset="0"/>
              </a:rPr>
              <a:t>     </a:t>
            </a:r>
            <a:r>
              <a:rPr lang="en-US" altLang="zh-CN" sz="2000" b="1">
                <a:latin typeface="Times New Roman" panose="02020603050405020304" pitchFamily="18" charset="0"/>
                <a:ea typeface="仿宋_GB2312"/>
                <a:cs typeface="仿宋_GB2312"/>
              </a:rPr>
              <a:t>           c : OUT STD_LOGIC) ;</a:t>
            </a:r>
            <a:endParaRPr lang="en-US" altLang="zh-CN" sz="2000" b="1">
              <a:latin typeface="Times New Roman" panose="02020603050405020304" pitchFamily="18" charset="0"/>
            </a:endParaRPr>
          </a:p>
          <a:p>
            <a:pPr algn="just"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END comparator ;</a:t>
            </a:r>
            <a:endParaRPr lang="en-US" altLang="zh-CN" sz="2000" b="1">
              <a:latin typeface="Times New Roman" panose="02020603050405020304" pitchFamily="18" charset="0"/>
            </a:endParaRPr>
          </a:p>
          <a:p>
            <a:pPr algn="just"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ARCHITECTURE behavior  OF comparator IS</a:t>
            </a:r>
            <a:endParaRPr lang="en-US" altLang="zh-CN" sz="2000" b="1">
              <a:latin typeface="Times New Roman" panose="02020603050405020304" pitchFamily="18" charset="0"/>
            </a:endParaRPr>
          </a:p>
          <a:p>
            <a:pPr algn="just"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BEGIN</a:t>
            </a:r>
            <a:endParaRPr lang="en-US" altLang="zh-CN" sz="2000" b="1">
              <a:latin typeface="Times New Roman" panose="02020603050405020304" pitchFamily="18" charset="0"/>
            </a:endParaRPr>
          </a:p>
          <a:p>
            <a:pPr algn="just"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a:t>
            </a:r>
            <a:r>
              <a:rPr lang="en-US" altLang="zh-CN" sz="2000" b="1">
                <a:solidFill>
                  <a:schemeClr val="bg1"/>
                </a:solidFill>
                <a:latin typeface="Times New Roman" panose="02020603050405020304" pitchFamily="18" charset="0"/>
                <a:ea typeface="仿宋_GB2312"/>
                <a:cs typeface="仿宋_GB2312"/>
              </a:rPr>
              <a:t>PROCESS </a:t>
            </a:r>
            <a:r>
              <a:rPr lang="en-US" altLang="zh-CN" sz="2000" b="1">
                <a:latin typeface="Times New Roman" panose="02020603050405020304" pitchFamily="18" charset="0"/>
                <a:ea typeface="仿宋_GB2312"/>
                <a:cs typeface="仿宋_GB2312"/>
              </a:rPr>
              <a:t>( a, b )</a:t>
            </a:r>
            <a:endParaRPr lang="en-US" altLang="zh-CN" sz="2000" b="1">
              <a:latin typeface="Times New Roman" panose="02020603050405020304" pitchFamily="18" charset="0"/>
            </a:endParaRPr>
          </a:p>
          <a:p>
            <a:pPr algn="just"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BEGIN</a:t>
            </a:r>
          </a:p>
          <a:p>
            <a:pPr algn="just"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IF a = b THEN c&lt;=’1’ ;</a:t>
            </a:r>
            <a:endParaRPr lang="en-US" altLang="zh-CN" sz="2000" b="1">
              <a:latin typeface="Times New Roman" panose="02020603050405020304" pitchFamily="18" charset="0"/>
            </a:endParaRPr>
          </a:p>
          <a:p>
            <a:pPr algn="just"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ELSE</a:t>
            </a:r>
            <a:r>
              <a:rPr lang="en-US" altLang="zh-CN" sz="2000" b="1">
                <a:latin typeface="Times New Roman" panose="02020603050405020304" pitchFamily="18" charset="0"/>
              </a:rPr>
              <a:t>    </a:t>
            </a:r>
            <a:r>
              <a:rPr lang="en-US" altLang="zh-CN" sz="2000" b="1">
                <a:latin typeface="Times New Roman" panose="02020603050405020304" pitchFamily="18" charset="0"/>
                <a:ea typeface="仿宋_GB2312"/>
                <a:cs typeface="仿宋_GB2312"/>
              </a:rPr>
              <a:t> c&lt;=’0’;</a:t>
            </a:r>
            <a:endParaRPr lang="en-US" altLang="zh-CN" sz="2000" b="1">
              <a:latin typeface="Times New Roman" panose="02020603050405020304" pitchFamily="18" charset="0"/>
            </a:endParaRPr>
          </a:p>
          <a:p>
            <a:pPr algn="just"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END IF</a:t>
            </a:r>
            <a:r>
              <a:rPr lang="zh-CN" altLang="en-US" sz="2000" b="1">
                <a:latin typeface="Times New Roman" panose="02020603050405020304" pitchFamily="18" charset="0"/>
                <a:ea typeface="仿宋_GB2312"/>
                <a:cs typeface="仿宋_GB2312"/>
              </a:rPr>
              <a:t>；</a:t>
            </a:r>
            <a:endParaRPr lang="zh-CN" altLang="en-US" sz="2000" b="1">
              <a:latin typeface="Times New Roman" panose="02020603050405020304" pitchFamily="18" charset="0"/>
            </a:endParaRPr>
          </a:p>
          <a:p>
            <a:pPr algn="just" eaLnBrk="1" hangingPunct="1">
              <a:spcBef>
                <a:spcPct val="20000"/>
              </a:spcBef>
              <a:buClr>
                <a:schemeClr val="accent2"/>
              </a:buClr>
              <a:buSzPct val="80000"/>
              <a:buFont typeface="Wingdings" panose="05000000000000000000" pitchFamily="2" charset="2"/>
              <a:buNone/>
            </a:pPr>
            <a:r>
              <a:rPr lang="zh-CN" altLang="en-US" sz="2000" b="1">
                <a:latin typeface="Times New Roman" panose="02020603050405020304" pitchFamily="18" charset="0"/>
                <a:ea typeface="仿宋_GB2312"/>
                <a:cs typeface="仿宋_GB2312"/>
              </a:rPr>
              <a:t>             </a:t>
            </a:r>
            <a:r>
              <a:rPr lang="en-US" altLang="zh-CN" sz="2000" b="1">
                <a:solidFill>
                  <a:schemeClr val="bg1"/>
                </a:solidFill>
                <a:latin typeface="Times New Roman" panose="02020603050405020304" pitchFamily="18" charset="0"/>
                <a:ea typeface="仿宋_GB2312"/>
                <a:cs typeface="仿宋_GB2312"/>
              </a:rPr>
              <a:t>END  PROCESS</a:t>
            </a:r>
            <a:r>
              <a:rPr lang="en-US" altLang="zh-CN" sz="2000" b="1">
                <a:latin typeface="Times New Roman" panose="02020603050405020304" pitchFamily="18" charset="0"/>
                <a:ea typeface="仿宋_GB2312"/>
                <a:cs typeface="仿宋_GB2312"/>
              </a:rPr>
              <a:t>;</a:t>
            </a:r>
            <a:endParaRPr lang="en-US" altLang="zh-CN" sz="2000" b="1">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r>
              <a:rPr lang="en-US" altLang="zh-CN" sz="2000" b="1">
                <a:latin typeface="Times New Roman" panose="02020603050405020304" pitchFamily="18" charset="0"/>
                <a:ea typeface="仿宋_GB2312"/>
                <a:cs typeface="仿宋_GB2312"/>
              </a:rPr>
              <a:t>         END  behavior ;</a:t>
            </a:r>
            <a:r>
              <a:rPr lang="en-US" altLang="zh-CN" sz="2000" b="1">
                <a:latin typeface="Times New Roman" panose="02020603050405020304" pitchFamily="18" charset="0"/>
              </a:rPr>
              <a:t> </a:t>
            </a:r>
          </a:p>
        </p:txBody>
      </p:sp>
      <p:sp>
        <p:nvSpPr>
          <p:cNvPr id="903171" name="Rectangle 3"/>
          <p:cNvSpPr>
            <a:spLocks noChangeArrowheads="1"/>
          </p:cNvSpPr>
          <p:nvPr/>
        </p:nvSpPr>
        <p:spPr bwMode="auto">
          <a:xfrm>
            <a:off x="323850" y="333375"/>
            <a:ext cx="7772400" cy="539750"/>
          </a:xfrm>
          <a:prstGeom prst="rect">
            <a:avLst/>
          </a:prstGeom>
          <a:noFill/>
          <a:ln w="9525">
            <a:noFill/>
            <a:miter lim="800000"/>
            <a:headEnd/>
            <a:tailEnd/>
          </a:ln>
          <a:effectLst/>
        </p:spPr>
        <p:txBody>
          <a:bodyPr anchor="b"/>
          <a:lstStyle/>
          <a:p>
            <a:pPr algn="ctr" eaLnBrk="1" hangingPunct="1">
              <a:defRPr/>
            </a:pPr>
            <a:r>
              <a:rPr lang="zh-CN" altLang="en-US" sz="2800" b="1">
                <a:solidFill>
                  <a:schemeClr val="bg1"/>
                </a:solidFill>
                <a:effectLst>
                  <a:outerShdw blurRad="38100" dist="38100" dir="2700000" algn="tl">
                    <a:srgbClr val="C0C0C0"/>
                  </a:outerShdw>
                </a:effectLst>
                <a:latin typeface="Arial" charset="0"/>
              </a:rPr>
              <a:t>例：</a:t>
            </a:r>
            <a:r>
              <a:rPr lang="zh-CN" altLang="en-US" sz="2800" b="1">
                <a:solidFill>
                  <a:schemeClr val="bg1"/>
                </a:solidFill>
                <a:effectLst>
                  <a:outerShdw blurRad="38100" dist="38100" dir="2700000" algn="tl">
                    <a:srgbClr val="C0C0C0"/>
                  </a:outerShdw>
                </a:effectLst>
                <a:latin typeface="Arial" charset="0"/>
                <a:ea typeface="楷体_GB2312" pitchFamily="49" charset="-122"/>
              </a:rPr>
              <a:t> </a:t>
            </a:r>
            <a:r>
              <a:rPr lang="en-US" altLang="zh-CN" sz="2800" b="1">
                <a:solidFill>
                  <a:schemeClr val="bg1"/>
                </a:solidFill>
                <a:effectLst>
                  <a:outerShdw blurRad="38100" dist="38100" dir="2700000" algn="tl">
                    <a:srgbClr val="C0C0C0"/>
                  </a:outerShdw>
                </a:effectLst>
                <a:latin typeface="Arial" charset="0"/>
                <a:ea typeface="楷体_GB2312" pitchFamily="49" charset="-122"/>
              </a:rPr>
              <a:t>8</a:t>
            </a:r>
            <a:r>
              <a:rPr lang="zh-CN" altLang="en-US" sz="2800" b="1">
                <a:solidFill>
                  <a:schemeClr val="bg1"/>
                </a:solidFill>
                <a:effectLst>
                  <a:outerShdw blurRad="38100" dist="38100" dir="2700000" algn="tl">
                    <a:srgbClr val="C0C0C0"/>
                  </a:outerShdw>
                </a:effectLst>
                <a:latin typeface="Arial" charset="0"/>
                <a:ea typeface="楷体_GB2312" pitchFamily="49" charset="-122"/>
              </a:rPr>
              <a:t>位比较器结构体的行为描述 </a:t>
            </a:r>
          </a:p>
        </p:txBody>
      </p:sp>
      <p:sp>
        <p:nvSpPr>
          <p:cNvPr id="903172" name="AutoShape 4"/>
          <p:cNvSpPr>
            <a:spLocks noChangeArrowheads="1"/>
          </p:cNvSpPr>
          <p:nvPr/>
        </p:nvSpPr>
        <p:spPr bwMode="auto">
          <a:xfrm>
            <a:off x="1187450" y="1743075"/>
            <a:ext cx="6985000" cy="1428750"/>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3173" name="AutoShape 5"/>
          <p:cNvSpPr>
            <a:spLocks noChangeArrowheads="1"/>
          </p:cNvSpPr>
          <p:nvPr/>
        </p:nvSpPr>
        <p:spPr bwMode="auto">
          <a:xfrm>
            <a:off x="1116013" y="3214688"/>
            <a:ext cx="5832475" cy="3357562"/>
          </a:xfrm>
          <a:prstGeom prst="roundRect">
            <a:avLst>
              <a:gd name="adj" fmla="val 16667"/>
            </a:avLst>
          </a:prstGeom>
          <a:noFill/>
          <a:ln w="381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6"/>
          <p:cNvGrpSpPr>
            <a:grpSpLocks/>
          </p:cNvGrpSpPr>
          <p:nvPr/>
        </p:nvGrpSpPr>
        <p:grpSpPr bwMode="auto">
          <a:xfrm>
            <a:off x="4067175" y="5013325"/>
            <a:ext cx="4176713" cy="1152525"/>
            <a:chOff x="1488" y="3024"/>
            <a:chExt cx="2912" cy="816"/>
          </a:xfrm>
        </p:grpSpPr>
        <p:sp>
          <p:nvSpPr>
            <p:cNvPr id="22538" name="Rectangle 7"/>
            <p:cNvSpPr>
              <a:spLocks noChangeArrowheads="1"/>
            </p:cNvSpPr>
            <p:nvPr/>
          </p:nvSpPr>
          <p:spPr bwMode="auto">
            <a:xfrm>
              <a:off x="2352" y="3024"/>
              <a:ext cx="1344" cy="816"/>
            </a:xfrm>
            <a:prstGeom prst="rect">
              <a:avLst/>
            </a:prstGeom>
            <a:solidFill>
              <a:srgbClr val="FFFF66"/>
            </a:solidFill>
            <a:ln w="9525">
              <a:solidFill>
                <a:schemeClr val="tx1"/>
              </a:solidFill>
              <a:miter lim="800000"/>
              <a:headEnd/>
              <a:tailEnd/>
            </a:ln>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8</a:t>
              </a:r>
              <a:r>
                <a:rPr lang="zh-CN" altLang="en-US" b="1">
                  <a:latin typeface="Times New Roman" panose="02020603050405020304" pitchFamily="18" charset="0"/>
                </a:rPr>
                <a:t>位比较器</a:t>
              </a:r>
            </a:p>
            <a:p>
              <a:pPr algn="ctr" eaLnBrk="1" hangingPunct="1"/>
              <a:r>
                <a:rPr lang="en-US" altLang="zh-CN" b="1">
                  <a:latin typeface="Times New Roman" panose="02020603050405020304" pitchFamily="18" charset="0"/>
                </a:rPr>
                <a:t>a=b</a:t>
              </a:r>
            </a:p>
          </p:txBody>
        </p:sp>
        <p:sp>
          <p:nvSpPr>
            <p:cNvPr id="22539" name="AutoShape 8"/>
            <p:cNvSpPr>
              <a:spLocks noChangeArrowheads="1"/>
            </p:cNvSpPr>
            <p:nvPr/>
          </p:nvSpPr>
          <p:spPr bwMode="auto">
            <a:xfrm>
              <a:off x="1824" y="3168"/>
              <a:ext cx="528" cy="288"/>
            </a:xfrm>
            <a:prstGeom prst="rightArrow">
              <a:avLst>
                <a:gd name="adj1" fmla="val 50000"/>
                <a:gd name="adj2" fmla="val 45833"/>
              </a:avLst>
            </a:prstGeom>
            <a:solidFill>
              <a:srgbClr val="00FFFF"/>
            </a:solidFill>
            <a:ln w="9525">
              <a:solidFill>
                <a:schemeClr val="tx1"/>
              </a:solidFill>
              <a:miter lim="800000"/>
              <a:headEnd/>
              <a:tailEnd/>
            </a:ln>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40" name="AutoShape 9"/>
            <p:cNvSpPr>
              <a:spLocks noChangeArrowheads="1"/>
            </p:cNvSpPr>
            <p:nvPr/>
          </p:nvSpPr>
          <p:spPr bwMode="auto">
            <a:xfrm>
              <a:off x="1824" y="3504"/>
              <a:ext cx="528" cy="288"/>
            </a:xfrm>
            <a:prstGeom prst="rightArrow">
              <a:avLst>
                <a:gd name="adj1" fmla="val 50000"/>
                <a:gd name="adj2" fmla="val 45833"/>
              </a:avLst>
            </a:prstGeom>
            <a:solidFill>
              <a:schemeClr val="accent1"/>
            </a:solidFill>
            <a:ln w="9525">
              <a:solidFill>
                <a:schemeClr val="tx1"/>
              </a:solidFill>
              <a:miter lim="800000"/>
              <a:headEnd/>
              <a:tailEnd/>
            </a:ln>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41" name="Line 10"/>
            <p:cNvSpPr>
              <a:spLocks noChangeShapeType="1"/>
            </p:cNvSpPr>
            <p:nvPr/>
          </p:nvSpPr>
          <p:spPr bwMode="auto">
            <a:xfrm>
              <a:off x="3696" y="3456"/>
              <a:ext cx="432" cy="0"/>
            </a:xfrm>
            <a:prstGeom prst="line">
              <a:avLst/>
            </a:prstGeom>
            <a:noFill/>
            <a:ln w="38100">
              <a:solidFill>
                <a:srgbClr val="6600CC"/>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42" name="Rectangle 11"/>
            <p:cNvSpPr>
              <a:spLocks noChangeArrowheads="1"/>
            </p:cNvSpPr>
            <p:nvPr/>
          </p:nvSpPr>
          <p:spPr bwMode="auto">
            <a:xfrm>
              <a:off x="1488" y="3120"/>
              <a:ext cx="28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a</a:t>
              </a:r>
            </a:p>
            <a:p>
              <a:pPr algn="ctr" eaLnBrk="1" hangingPunct="1"/>
              <a:endParaRPr lang="en-US" altLang="zh-CN" b="1">
                <a:latin typeface="Times New Roman" panose="02020603050405020304" pitchFamily="18" charset="0"/>
              </a:endParaRPr>
            </a:p>
            <a:p>
              <a:pPr algn="ctr" eaLnBrk="1" hangingPunct="1"/>
              <a:r>
                <a:rPr lang="en-US" altLang="zh-CN" b="1">
                  <a:latin typeface="Times New Roman" panose="02020603050405020304" pitchFamily="18" charset="0"/>
                </a:rPr>
                <a:t>b</a:t>
              </a:r>
            </a:p>
          </p:txBody>
        </p:sp>
        <p:sp>
          <p:nvSpPr>
            <p:cNvPr id="903180" name="Rectangle 12"/>
            <p:cNvSpPr>
              <a:spLocks noChangeArrowheads="1"/>
            </p:cNvSpPr>
            <p:nvPr/>
          </p:nvSpPr>
          <p:spPr bwMode="auto">
            <a:xfrm>
              <a:off x="4128" y="3360"/>
              <a:ext cx="272" cy="227"/>
            </a:xfrm>
            <a:prstGeom prst="rect">
              <a:avLst/>
            </a:prstGeom>
            <a:noFill/>
            <a:ln w="9525">
              <a:noFill/>
              <a:miter lim="800000"/>
              <a:headEnd/>
              <a:tailEnd/>
            </a:ln>
            <a:effectLst/>
          </p:spPr>
          <p:txBody>
            <a:bodyPr wrap="none" anchor="ctr"/>
            <a:lstStyle/>
            <a:p>
              <a:pPr algn="ctr" eaLnBrk="1" hangingPunct="1">
                <a:defRPr/>
              </a:pPr>
              <a:r>
                <a:rPr lang="en-US" altLang="zh-CN" b="1">
                  <a:effectLst>
                    <a:outerShdw blurRad="38100" dist="38100" dir="2700000" algn="tl">
                      <a:srgbClr val="C0C0C0"/>
                    </a:outerShdw>
                  </a:effectLst>
                  <a:latin typeface="Times New Roman" pitchFamily="18" charset="0"/>
                </a:rPr>
                <a:t>c</a:t>
              </a:r>
            </a:p>
          </p:txBody>
        </p:sp>
      </p:grpSp>
      <p:sp>
        <p:nvSpPr>
          <p:cNvPr id="22535" name="Oval 13">
            <a:hlinkClick r:id="rId2" action="ppaction://hlinksldjump"/>
          </p:cNvPr>
          <p:cNvSpPr>
            <a:spLocks noChangeArrowheads="1"/>
          </p:cNvSpPr>
          <p:nvPr/>
        </p:nvSpPr>
        <p:spPr bwMode="auto">
          <a:xfrm>
            <a:off x="8386763" y="4648200"/>
            <a:ext cx="552450" cy="533400"/>
          </a:xfrm>
          <a:prstGeom prst="ellipse">
            <a:avLst/>
          </a:prstGeom>
          <a:solidFill>
            <a:srgbClr val="CCFFFF"/>
          </a:solidFill>
          <a:ln w="9525" algn="ctr">
            <a:solidFill>
              <a:srgbClr val="006600"/>
            </a:solidFill>
            <a:round/>
            <a:headEnd/>
            <a:tailEnd/>
          </a:ln>
        </p:spPr>
        <p:txBody>
          <a:bodyPr wrap="none"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latin typeface="Times New Roman" panose="02020603050405020304" pitchFamily="18" charset="0"/>
                <a:ea typeface="楷体_GB2312"/>
                <a:cs typeface="楷体_GB2312"/>
              </a:rPr>
              <a:t>go</a:t>
            </a:r>
          </a:p>
        </p:txBody>
      </p:sp>
      <p:pic>
        <p:nvPicPr>
          <p:cNvPr id="22536" name="Picture 14" descr="022b">
            <a:hlinkClick r:id="" action="ppaction://hlinkshowjump?jump=previous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66294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15" descr="022a">
            <a:hlinkClick r:id="" action="ppaction://hlinkshowjump?jump=nextslide"/>
          </p:cNvPr>
          <p:cNvPicPr>
            <a:picLocks noChangeAspect="1" noChangeArrowheads="1"/>
          </p:cNvPicPr>
          <p:nvPr/>
        </p:nvPicPr>
        <p:blipFill>
          <a:blip r:embed="rId4">
            <a:lum bright="20000"/>
            <a:extLst>
              <a:ext uri="{28A0092B-C50C-407E-A947-70E740481C1C}">
                <a14:useLocalDpi xmlns:a14="http://schemas.microsoft.com/office/drawing/2010/main" val="0"/>
              </a:ext>
            </a:extLst>
          </a:blip>
          <a:srcRect/>
          <a:stretch>
            <a:fillRect/>
          </a:stretch>
        </p:blipFill>
        <p:spPr bwMode="auto">
          <a:xfrm>
            <a:off x="76200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903172"/>
                                        </p:tgtEl>
                                        <p:attrNameLst>
                                          <p:attrName>style.visibility</p:attrName>
                                        </p:attrNameLst>
                                      </p:cBhvr>
                                      <p:to>
                                        <p:strVal val="visible"/>
                                      </p:to>
                                    </p:set>
                                    <p:animEffect transition="in" filter="wedge">
                                      <p:cBhvr>
                                        <p:cTn id="15" dur="2000"/>
                                        <p:tgtEl>
                                          <p:spTgt spid="903172"/>
                                        </p:tgtEl>
                                      </p:cBhvr>
                                    </p:animEffect>
                                  </p:childTnLst>
                                </p:cTn>
                              </p:par>
                            </p:childTnLst>
                          </p:cTn>
                        </p:par>
                        <p:par>
                          <p:cTn id="16" fill="hold" nodeType="afterGroup">
                            <p:stCondLst>
                              <p:cond delay="2000"/>
                            </p:stCondLst>
                            <p:childTnLst>
                              <p:par>
                                <p:cTn id="17" presetID="20" presetClass="entr" presetSubtype="0" fill="hold" grpId="0" nodeType="afterEffect">
                                  <p:stCondLst>
                                    <p:cond delay="0"/>
                                  </p:stCondLst>
                                  <p:childTnLst>
                                    <p:set>
                                      <p:cBhvr>
                                        <p:cTn id="18" dur="1" fill="hold">
                                          <p:stCondLst>
                                            <p:cond delay="0"/>
                                          </p:stCondLst>
                                        </p:cTn>
                                        <p:tgtEl>
                                          <p:spTgt spid="903173"/>
                                        </p:tgtEl>
                                        <p:attrNameLst>
                                          <p:attrName>style.visibility</p:attrName>
                                        </p:attrNameLst>
                                      </p:cBhvr>
                                      <p:to>
                                        <p:strVal val="visible"/>
                                      </p:to>
                                    </p:set>
                                    <p:animEffect transition="in" filter="wedge">
                                      <p:cBhvr>
                                        <p:cTn id="19" dur="2000"/>
                                        <p:tgtEl>
                                          <p:spTgt spid="903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2" grpId="0" animBg="1"/>
      <p:bldP spid="90317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3554" name="Line 2"/>
          <p:cNvSpPr>
            <a:spLocks noChangeShapeType="1"/>
          </p:cNvSpPr>
          <p:nvPr/>
        </p:nvSpPr>
        <p:spPr bwMode="auto">
          <a:xfrm flipV="1">
            <a:off x="6877050" y="547688"/>
            <a:ext cx="2232025" cy="15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6243" name="矩形 3"/>
          <p:cNvSpPr>
            <a:spLocks noChangeArrowheads="1"/>
          </p:cNvSpPr>
          <p:nvPr/>
        </p:nvSpPr>
        <p:spPr bwMode="auto">
          <a:xfrm>
            <a:off x="7092950" y="188913"/>
            <a:ext cx="2051050" cy="366712"/>
          </a:xfrm>
          <a:prstGeom prst="rect">
            <a:avLst/>
          </a:prstGeom>
          <a:noFill/>
          <a:ln w="9525">
            <a:noFill/>
            <a:miter lim="800000"/>
            <a:headEnd/>
            <a:tailEnd/>
          </a:ln>
        </p:spPr>
        <p:txBody>
          <a:bodyPr>
            <a:spAutoFit/>
          </a:bodyPr>
          <a:lstStyle/>
          <a:p>
            <a:pPr eaLnBrk="1" hangingPunct="1">
              <a:defRPr/>
            </a:pPr>
            <a:r>
              <a:rPr lang="zh-CN" altLang="en-US" sz="1800" b="1">
                <a:solidFill>
                  <a:schemeClr val="bg1"/>
                </a:solidFill>
                <a:effectLst>
                  <a:outerShdw blurRad="38100" dist="38100" dir="2700000" algn="tl">
                    <a:srgbClr val="C0C0C0"/>
                  </a:outerShdw>
                </a:effectLst>
                <a:latin typeface="楷体_GB2312" pitchFamily="49" charset="-122"/>
                <a:ea typeface="楷体_GB2312" pitchFamily="49" charset="-122"/>
              </a:rPr>
              <a:t>结构体的描述方式</a:t>
            </a:r>
          </a:p>
        </p:txBody>
      </p:sp>
      <p:sp>
        <p:nvSpPr>
          <p:cNvPr id="906244" name="Text Box 4"/>
          <p:cNvSpPr txBox="1">
            <a:spLocks noChangeArrowheads="1"/>
          </p:cNvSpPr>
          <p:nvPr/>
        </p:nvSpPr>
        <p:spPr bwMode="auto">
          <a:xfrm>
            <a:off x="323850" y="981075"/>
            <a:ext cx="6192838" cy="549275"/>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3000" b="1" dirty="0">
                <a:effectLst>
                  <a:outerShdw blurRad="38100" dist="38100" dir="2700000" algn="tl">
                    <a:srgbClr val="C0C0C0"/>
                  </a:outerShdw>
                </a:effectLst>
                <a:latin typeface="Times New Roman" pitchFamily="18" charset="0"/>
                <a:ea typeface="楷体_GB2312" pitchFamily="49" charset="-122"/>
              </a:rPr>
              <a:t>3</a:t>
            </a:r>
            <a:r>
              <a:rPr lang="en-US" altLang="zh-CN" sz="3000" b="1" dirty="0">
                <a:effectLst>
                  <a:outerShdw blurRad="38100" dist="38100" dir="2700000" algn="tl">
                    <a:srgbClr val="C0C0C0"/>
                  </a:outerShdw>
                </a:effectLst>
                <a:latin typeface="楷体_GB2312" pitchFamily="49" charset="-122"/>
                <a:ea typeface="楷体_GB2312" pitchFamily="49" charset="-122"/>
              </a:rPr>
              <a:t>)</a:t>
            </a:r>
            <a:r>
              <a:rPr lang="zh-CN" altLang="en-US" sz="3000" b="1" dirty="0">
                <a:effectLst>
                  <a:outerShdw blurRad="38100" dist="38100" dir="2700000" algn="tl">
                    <a:srgbClr val="C0C0C0"/>
                  </a:outerShdw>
                </a:effectLst>
                <a:latin typeface="Times New Roman" pitchFamily="18" charset="0"/>
                <a:ea typeface="楷体_GB2312" pitchFamily="49" charset="-122"/>
              </a:rPr>
              <a:t>结构描述</a:t>
            </a:r>
            <a:r>
              <a:rPr lang="en-US" altLang="zh-CN" sz="3000" b="1" dirty="0">
                <a:effectLst>
                  <a:outerShdw blurRad="38100" dist="38100" dir="2700000" algn="tl">
                    <a:srgbClr val="C0C0C0"/>
                  </a:outerShdw>
                </a:effectLst>
                <a:latin typeface="Times New Roman" pitchFamily="18" charset="0"/>
                <a:ea typeface="楷体_GB2312" pitchFamily="49" charset="-122"/>
              </a:rPr>
              <a:t>(Structure Description)</a:t>
            </a:r>
          </a:p>
        </p:txBody>
      </p:sp>
      <p:pic>
        <p:nvPicPr>
          <p:cNvPr id="23557" name="Picture 5" descr="022b">
            <a:hlinkClick r:id="" action="ppaction://hlinkshowjump?jump=previousslide"/>
          </p:cNvPr>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66294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022a">
            <a:hlinkClick r:id="" action="ppaction://hlinkshowjump?jump=next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76200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6247" name="Text Box 7"/>
          <p:cNvSpPr txBox="1">
            <a:spLocks noChangeArrowheads="1"/>
          </p:cNvSpPr>
          <p:nvPr/>
        </p:nvSpPr>
        <p:spPr bwMode="auto">
          <a:xfrm>
            <a:off x="179388" y="298450"/>
            <a:ext cx="4752975" cy="579438"/>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3200" b="1">
                <a:effectLst>
                  <a:outerShdw blurRad="38100" dist="38100" dir="2700000" algn="tl">
                    <a:srgbClr val="C0C0C0"/>
                  </a:outerShdw>
                </a:effectLst>
                <a:latin typeface="Times New Roman" pitchFamily="18" charset="0"/>
                <a:ea typeface="楷体_GB2312" pitchFamily="49" charset="-122"/>
              </a:rPr>
              <a:t>1. </a:t>
            </a:r>
            <a:r>
              <a:rPr lang="zh-CN" altLang="en-US" sz="3200" b="1">
                <a:effectLst>
                  <a:outerShdw blurRad="38100" dist="38100" dir="2700000" algn="tl">
                    <a:srgbClr val="C0C0C0"/>
                  </a:outerShdw>
                </a:effectLst>
                <a:latin typeface="楷体_GB2312" pitchFamily="49" charset="-122"/>
                <a:ea typeface="楷体_GB2312" pitchFamily="49" charset="-122"/>
              </a:rPr>
              <a:t>结构体的三种描述方式</a:t>
            </a:r>
          </a:p>
        </p:txBody>
      </p:sp>
      <p:sp>
        <p:nvSpPr>
          <p:cNvPr id="906248" name="Text Box 8"/>
          <p:cNvSpPr txBox="1">
            <a:spLocks noChangeArrowheads="1"/>
          </p:cNvSpPr>
          <p:nvPr/>
        </p:nvSpPr>
        <p:spPr bwMode="auto">
          <a:xfrm>
            <a:off x="611188" y="1916113"/>
            <a:ext cx="777716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68288" indent="-268288">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 typeface="Wingdings" panose="05000000000000000000" pitchFamily="2" charset="2"/>
              <a:buChar char="Ø"/>
            </a:pPr>
            <a:r>
              <a:rPr lang="zh-CN" altLang="en-US" sz="2800" b="1">
                <a:solidFill>
                  <a:schemeClr val="bg2"/>
                </a:solidFill>
                <a:latin typeface="楷体_GB2312"/>
                <a:ea typeface="楷体_GB2312"/>
                <a:cs typeface="楷体_GB2312"/>
              </a:rPr>
              <a:t>一种层次化设计方法。一个复杂的电子系统，可将其分解成若干个子系统，子系统可以再进一步分解成若干个模块。</a:t>
            </a:r>
          </a:p>
          <a:p>
            <a:pPr eaLnBrk="1" hangingPunct="1">
              <a:spcBef>
                <a:spcPct val="50000"/>
              </a:spcBef>
              <a:buClrTx/>
              <a:buFont typeface="Wingdings" panose="05000000000000000000" pitchFamily="2" charset="2"/>
              <a:buChar char="Ø"/>
            </a:pPr>
            <a:r>
              <a:rPr lang="zh-CN" altLang="en-US" sz="2800" b="1">
                <a:solidFill>
                  <a:schemeClr val="bg2"/>
                </a:solidFill>
                <a:latin typeface="楷体_GB2312"/>
                <a:ea typeface="楷体_GB2312"/>
                <a:cs typeface="楷体_GB2312"/>
              </a:rPr>
              <a:t>在结构化设计中，每个设计层次可以作为一个元件，而无需考虑元件的复杂性。</a:t>
            </a:r>
          </a:p>
          <a:p>
            <a:pPr eaLnBrk="1" hangingPunct="1">
              <a:spcBef>
                <a:spcPct val="50000"/>
              </a:spcBef>
              <a:buClrTx/>
              <a:buFont typeface="Wingdings" panose="05000000000000000000" pitchFamily="2" charset="2"/>
              <a:buChar char="Ø"/>
            </a:pPr>
            <a:r>
              <a:rPr lang="zh-CN" altLang="en-US" sz="2800" b="1">
                <a:solidFill>
                  <a:schemeClr val="bg2"/>
                </a:solidFill>
                <a:latin typeface="楷体_GB2312"/>
                <a:ea typeface="楷体_GB2312"/>
                <a:cs typeface="楷体_GB2312"/>
              </a:rPr>
              <a:t>每个元件可以分别仿真，然后将各个元件组合起来构成系统，进行整体调试。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6248">
                                            <p:txEl>
                                              <p:pRg st="0" end="0"/>
                                            </p:txEl>
                                          </p:spTgt>
                                        </p:tgtEl>
                                        <p:attrNameLst>
                                          <p:attrName>style.visibility</p:attrName>
                                        </p:attrNameLst>
                                      </p:cBhvr>
                                      <p:to>
                                        <p:strVal val="visible"/>
                                      </p:to>
                                    </p:set>
                                    <p:animEffect transition="in" filter="dissolve">
                                      <p:cBhvr>
                                        <p:cTn id="7" dur="500"/>
                                        <p:tgtEl>
                                          <p:spTgt spid="9062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6248">
                                            <p:txEl>
                                              <p:pRg st="1" end="1"/>
                                            </p:txEl>
                                          </p:spTgt>
                                        </p:tgtEl>
                                        <p:attrNameLst>
                                          <p:attrName>style.visibility</p:attrName>
                                        </p:attrNameLst>
                                      </p:cBhvr>
                                      <p:to>
                                        <p:strVal val="visible"/>
                                      </p:to>
                                    </p:set>
                                    <p:animEffect transition="in" filter="dissolve">
                                      <p:cBhvr>
                                        <p:cTn id="12" dur="500"/>
                                        <p:tgtEl>
                                          <p:spTgt spid="9062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06248">
                                            <p:txEl>
                                              <p:pRg st="2" end="2"/>
                                            </p:txEl>
                                          </p:spTgt>
                                        </p:tgtEl>
                                        <p:attrNameLst>
                                          <p:attrName>style.visibility</p:attrName>
                                        </p:attrNameLst>
                                      </p:cBhvr>
                                      <p:to>
                                        <p:strVal val="visible"/>
                                      </p:to>
                                    </p:set>
                                    <p:animEffect transition="in" filter="dissolve">
                                      <p:cBhvr>
                                        <p:cTn id="17" dur="500"/>
                                        <p:tgtEl>
                                          <p:spTgt spid="9062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8"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07266" name="Text Box 2"/>
          <p:cNvSpPr txBox="1">
            <a:spLocks noChangeArrowheads="1"/>
          </p:cNvSpPr>
          <p:nvPr/>
        </p:nvSpPr>
        <p:spPr bwMode="auto">
          <a:xfrm>
            <a:off x="714375" y="1571625"/>
            <a:ext cx="7416800" cy="3367088"/>
          </a:xfrm>
          <a:prstGeom prst="rect">
            <a:avLst/>
          </a:prstGeom>
          <a:noFill/>
          <a:ln w="9525" algn="ctr">
            <a:noFill/>
            <a:miter lim="800000"/>
            <a:headEnd/>
            <a:tailEnd/>
          </a:ln>
          <a:effectLst/>
        </p:spPr>
        <p:txBody>
          <a:bodyPr>
            <a:spAutoFit/>
          </a:bodyPr>
          <a:lstStyle/>
          <a:p>
            <a:pPr marL="358775" indent="-358775" eaLnBrk="1" hangingPunct="1">
              <a:lnSpc>
                <a:spcPct val="110000"/>
              </a:lnSpc>
              <a:spcBef>
                <a:spcPct val="50000"/>
              </a:spcBef>
              <a:buSzPct val="80000"/>
              <a:buFont typeface="Wingdings" pitchFamily="2" charset="2"/>
              <a:buChar char="Ø"/>
              <a:defRPr/>
            </a:pPr>
            <a:r>
              <a:rPr lang="zh-CN" altLang="en-US" sz="2800" b="1" dirty="0">
                <a:latin typeface="楷体_GB2312" pitchFamily="49" charset="-122"/>
                <a:ea typeface="楷体_GB2312" pitchFamily="49" charset="-122"/>
              </a:rPr>
              <a:t>描述该设计单元的硬件结构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该硬件是如何构成的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a:t>
            </a:r>
          </a:p>
          <a:p>
            <a:pPr marL="358775" indent="-358775" eaLnBrk="1" hangingPunct="1">
              <a:lnSpc>
                <a:spcPct val="110000"/>
              </a:lnSpc>
              <a:spcBef>
                <a:spcPct val="50000"/>
              </a:spcBef>
              <a:buSzPct val="80000"/>
              <a:buFont typeface="Wingdings" pitchFamily="2" charset="2"/>
              <a:buChar char="Ø"/>
              <a:defRPr/>
            </a:pPr>
            <a:r>
              <a:rPr lang="zh-CN" altLang="en-US" sz="2800" b="1" dirty="0">
                <a:latin typeface="楷体_GB2312" pitchFamily="49" charset="-122"/>
                <a:ea typeface="楷体_GB2312" pitchFamily="49" charset="-122"/>
              </a:rPr>
              <a:t>主要使用元件例化语句及配置指定语句描述元件的类型及元件的互连关系</a:t>
            </a:r>
          </a:p>
          <a:p>
            <a:pPr marL="358775" indent="-358775" eaLnBrk="1" hangingPunct="1">
              <a:lnSpc>
                <a:spcPct val="110000"/>
              </a:lnSpc>
              <a:spcBef>
                <a:spcPct val="50000"/>
              </a:spcBef>
              <a:buSzPct val="80000"/>
              <a:buFont typeface="Wingdings" pitchFamily="2" charset="2"/>
              <a:buChar char="Ø"/>
              <a:defRPr/>
            </a:pPr>
            <a:r>
              <a:rPr lang="zh-CN" altLang="en-US" sz="2800" b="1" dirty="0">
                <a:latin typeface="楷体_GB2312" pitchFamily="49" charset="-122"/>
                <a:ea typeface="楷体_GB2312" pitchFamily="49" charset="-122"/>
              </a:rPr>
              <a:t>用户将自己设计的电路标准化后作为一个元件放在库中供调用（即元件例化）。</a:t>
            </a:r>
            <a:r>
              <a:rPr lang="zh-CN" altLang="en-US" sz="2000" b="1" dirty="0">
                <a:effectLst>
                  <a:outerShdw blurRad="38100" dist="38100" dir="2700000" algn="tl">
                    <a:srgbClr val="C0C0C0"/>
                  </a:outerShdw>
                </a:effectLst>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p:txBody>
      </p:sp>
      <p:sp>
        <p:nvSpPr>
          <p:cNvPr id="3" name="Text Box 4"/>
          <p:cNvSpPr txBox="1">
            <a:spLocks noChangeArrowheads="1"/>
          </p:cNvSpPr>
          <p:nvPr/>
        </p:nvSpPr>
        <p:spPr bwMode="auto">
          <a:xfrm>
            <a:off x="428625" y="642938"/>
            <a:ext cx="6192838" cy="549275"/>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3000" b="1" dirty="0">
                <a:effectLst>
                  <a:outerShdw blurRad="38100" dist="38100" dir="2700000" algn="tl">
                    <a:srgbClr val="C0C0C0"/>
                  </a:outerShdw>
                </a:effectLst>
                <a:latin typeface="Times New Roman" pitchFamily="18" charset="0"/>
                <a:ea typeface="楷体_GB2312" pitchFamily="49" charset="-122"/>
              </a:rPr>
              <a:t>3</a:t>
            </a:r>
            <a:r>
              <a:rPr lang="en-US" altLang="zh-CN" sz="3000" b="1" dirty="0">
                <a:effectLst>
                  <a:outerShdw blurRad="38100" dist="38100" dir="2700000" algn="tl">
                    <a:srgbClr val="C0C0C0"/>
                  </a:outerShdw>
                </a:effectLst>
                <a:latin typeface="楷体_GB2312" pitchFamily="49" charset="-122"/>
                <a:ea typeface="楷体_GB2312" pitchFamily="49" charset="-122"/>
              </a:rPr>
              <a:t>)</a:t>
            </a:r>
            <a:r>
              <a:rPr lang="zh-CN" altLang="en-US" sz="3000" b="1" dirty="0">
                <a:effectLst>
                  <a:outerShdw blurRad="38100" dist="38100" dir="2700000" algn="tl">
                    <a:srgbClr val="C0C0C0"/>
                  </a:outerShdw>
                </a:effectLst>
                <a:latin typeface="Times New Roman" pitchFamily="18" charset="0"/>
                <a:ea typeface="楷体_GB2312" pitchFamily="49" charset="-122"/>
              </a:rPr>
              <a:t>结构描述</a:t>
            </a:r>
            <a:r>
              <a:rPr lang="en-US" altLang="zh-CN" sz="3000" b="1" dirty="0">
                <a:effectLst>
                  <a:outerShdw blurRad="38100" dist="38100" dir="2700000" algn="tl">
                    <a:srgbClr val="C0C0C0"/>
                  </a:outerShdw>
                </a:effectLst>
                <a:latin typeface="Times New Roman" pitchFamily="18" charset="0"/>
                <a:ea typeface="楷体_GB2312" pitchFamily="49" charset="-122"/>
              </a:rPr>
              <a:t>(Structure Description)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07266">
                                            <p:txEl>
                                              <p:pRg st="0" end="0"/>
                                            </p:txEl>
                                          </p:spTgt>
                                        </p:tgtEl>
                                        <p:attrNameLst>
                                          <p:attrName>style.visibility</p:attrName>
                                        </p:attrNameLst>
                                      </p:cBhvr>
                                      <p:to>
                                        <p:strVal val="visible"/>
                                      </p:to>
                                    </p:set>
                                    <p:animEffect transition="in" filter="circle(in)">
                                      <p:cBhvr>
                                        <p:cTn id="7" dur="2000"/>
                                        <p:tgtEl>
                                          <p:spTgt spid="907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07266">
                                            <p:txEl>
                                              <p:pRg st="1" end="1"/>
                                            </p:txEl>
                                          </p:spTgt>
                                        </p:tgtEl>
                                        <p:attrNameLst>
                                          <p:attrName>style.visibility</p:attrName>
                                        </p:attrNameLst>
                                      </p:cBhvr>
                                      <p:to>
                                        <p:strVal val="visible"/>
                                      </p:to>
                                    </p:set>
                                    <p:animEffect transition="in" filter="circle(in)">
                                      <p:cBhvr>
                                        <p:cTn id="12" dur="2000"/>
                                        <p:tgtEl>
                                          <p:spTgt spid="907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07266">
                                            <p:txEl>
                                              <p:pRg st="2" end="2"/>
                                            </p:txEl>
                                          </p:spTgt>
                                        </p:tgtEl>
                                        <p:attrNameLst>
                                          <p:attrName>style.visibility</p:attrName>
                                        </p:attrNameLst>
                                      </p:cBhvr>
                                      <p:to>
                                        <p:strVal val="visible"/>
                                      </p:to>
                                    </p:set>
                                    <p:animEffect transition="in" filter="circle(in)">
                                      <p:cBhvr>
                                        <p:cTn id="17" dur="2000"/>
                                        <p:tgtEl>
                                          <p:spTgt spid="9072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6"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10338" name="Rectangle 2"/>
          <p:cNvSpPr>
            <a:spLocks noChangeArrowheads="1"/>
          </p:cNvSpPr>
          <p:nvPr/>
        </p:nvSpPr>
        <p:spPr bwMode="auto">
          <a:xfrm>
            <a:off x="1360488" y="-63500"/>
            <a:ext cx="6451600" cy="719138"/>
          </a:xfrm>
          <a:prstGeom prst="rect">
            <a:avLst/>
          </a:prstGeom>
          <a:noFill/>
          <a:ln w="9525">
            <a:noFill/>
            <a:miter lim="800000"/>
            <a:headEnd/>
            <a:tailEnd/>
          </a:ln>
          <a:effectLst/>
        </p:spPr>
        <p:txBody>
          <a:bodyPr anchor="b"/>
          <a:lstStyle/>
          <a:p>
            <a:pPr algn="ctr" eaLnBrk="1" hangingPunct="1">
              <a:defRPr/>
            </a:pPr>
            <a:r>
              <a:rPr lang="en-US" altLang="zh-CN" sz="2800" b="1">
                <a:solidFill>
                  <a:schemeClr val="bg1"/>
                </a:solidFill>
                <a:effectLst>
                  <a:outerShdw blurRad="38100" dist="38100" dir="2700000" algn="tl">
                    <a:srgbClr val="C0C0C0"/>
                  </a:outerShdw>
                </a:effectLst>
                <a:latin typeface="Arial" charset="0"/>
                <a:ea typeface="楷体_GB2312" pitchFamily="49" charset="-122"/>
              </a:rPr>
              <a:t> 8</a:t>
            </a:r>
            <a:r>
              <a:rPr lang="zh-CN" altLang="en-US" sz="2800" b="1">
                <a:solidFill>
                  <a:schemeClr val="bg1"/>
                </a:solidFill>
                <a:effectLst>
                  <a:outerShdw blurRad="38100" dist="38100" dir="2700000" algn="tl">
                    <a:srgbClr val="C0C0C0"/>
                  </a:outerShdw>
                </a:effectLst>
                <a:latin typeface="Arial" charset="0"/>
                <a:ea typeface="楷体_GB2312" pitchFamily="49" charset="-122"/>
              </a:rPr>
              <a:t>位等值比较器结构体的结构化描述</a:t>
            </a:r>
            <a:r>
              <a:rPr lang="zh-CN" altLang="en-US" sz="2800">
                <a:solidFill>
                  <a:schemeClr val="bg1"/>
                </a:solidFill>
                <a:effectLst>
                  <a:outerShdw blurRad="38100" dist="38100" dir="2700000" algn="tl">
                    <a:srgbClr val="C0C0C0"/>
                  </a:outerShdw>
                </a:effectLst>
                <a:latin typeface="Arial" charset="0"/>
                <a:ea typeface="楷体_GB2312" pitchFamily="49" charset="-122"/>
              </a:rPr>
              <a:t> </a:t>
            </a:r>
          </a:p>
        </p:txBody>
      </p:sp>
      <p:sp>
        <p:nvSpPr>
          <p:cNvPr id="25603" name="Text Box 3"/>
          <p:cNvSpPr txBox="1">
            <a:spLocks noChangeArrowheads="1"/>
          </p:cNvSpPr>
          <p:nvPr/>
        </p:nvSpPr>
        <p:spPr bwMode="auto">
          <a:xfrm>
            <a:off x="285750" y="571500"/>
            <a:ext cx="6238875" cy="6302375"/>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ClrTx/>
              <a:buSzTx/>
              <a:buFontTx/>
              <a:buNone/>
            </a:pPr>
            <a:r>
              <a:rPr lang="en-US" altLang="zh-CN" sz="1600" b="1">
                <a:solidFill>
                  <a:schemeClr val="bg2"/>
                </a:solidFill>
                <a:ea typeface="楷体_GB2312"/>
                <a:cs typeface="楷体_GB2312"/>
              </a:rPr>
              <a:t>LIBRARY  IEEE;</a:t>
            </a:r>
          </a:p>
          <a:p>
            <a:pPr eaLnBrk="1" hangingPunct="1">
              <a:lnSpc>
                <a:spcPct val="110000"/>
              </a:lnSpc>
              <a:spcBef>
                <a:spcPct val="0"/>
              </a:spcBef>
              <a:buClrTx/>
              <a:buSzTx/>
              <a:buFontTx/>
              <a:buNone/>
            </a:pPr>
            <a:r>
              <a:rPr lang="en-US" altLang="zh-CN" sz="1600" b="1">
                <a:solidFill>
                  <a:schemeClr val="bg2"/>
                </a:solidFill>
                <a:ea typeface="楷体_GB2312"/>
                <a:cs typeface="楷体_GB2312"/>
              </a:rPr>
              <a:t>     USE  IEEE.STD_LOGIC_1164.ALL;</a:t>
            </a:r>
          </a:p>
          <a:p>
            <a:pPr eaLnBrk="1" hangingPunct="1">
              <a:lnSpc>
                <a:spcPct val="110000"/>
              </a:lnSpc>
              <a:spcBef>
                <a:spcPct val="0"/>
              </a:spcBef>
              <a:buClrTx/>
              <a:buSzTx/>
              <a:buFontTx/>
              <a:buNone/>
            </a:pPr>
            <a:r>
              <a:rPr lang="en-US" altLang="zh-CN" sz="1600" b="1">
                <a:solidFill>
                  <a:schemeClr val="bg2"/>
                </a:solidFill>
                <a:ea typeface="楷体_GB2312"/>
                <a:cs typeface="楷体_GB2312"/>
              </a:rPr>
              <a:t>     ENTITY  comparator  IS</a:t>
            </a:r>
          </a:p>
          <a:p>
            <a:pPr eaLnBrk="1" hangingPunct="1">
              <a:lnSpc>
                <a:spcPct val="110000"/>
              </a:lnSpc>
              <a:spcBef>
                <a:spcPct val="0"/>
              </a:spcBef>
              <a:buClrTx/>
              <a:buSzTx/>
              <a:buFontTx/>
              <a:buNone/>
            </a:pPr>
            <a:r>
              <a:rPr lang="en-US" altLang="zh-CN" sz="1600" b="1">
                <a:solidFill>
                  <a:schemeClr val="bg2"/>
                </a:solidFill>
                <a:ea typeface="楷体_GB2312"/>
                <a:cs typeface="楷体_GB2312"/>
              </a:rPr>
              <a:t>     PORT ( a, b: IN STD_LOGIC_VECTOR  ( 7 DOWNTO 0 );</a:t>
            </a:r>
          </a:p>
          <a:p>
            <a:pPr eaLnBrk="1" hangingPunct="1">
              <a:lnSpc>
                <a:spcPct val="110000"/>
              </a:lnSpc>
              <a:spcBef>
                <a:spcPct val="0"/>
              </a:spcBef>
              <a:buClrTx/>
              <a:buSzTx/>
              <a:buFontTx/>
              <a:buNone/>
            </a:pPr>
            <a:r>
              <a:rPr lang="en-US" altLang="zh-CN" sz="1600" b="1">
                <a:solidFill>
                  <a:schemeClr val="bg2"/>
                </a:solidFill>
                <a:ea typeface="楷体_GB2312"/>
                <a:cs typeface="楷体_GB2312"/>
              </a:rPr>
              <a:t>                        c: OUT STD_LOGIC );</a:t>
            </a:r>
          </a:p>
          <a:p>
            <a:pPr eaLnBrk="1" hangingPunct="1">
              <a:lnSpc>
                <a:spcPct val="110000"/>
              </a:lnSpc>
              <a:spcBef>
                <a:spcPct val="0"/>
              </a:spcBef>
              <a:buClrTx/>
              <a:buSzTx/>
              <a:buFontTx/>
              <a:buNone/>
            </a:pPr>
            <a:r>
              <a:rPr lang="en-US" altLang="zh-CN" sz="1600" b="1">
                <a:solidFill>
                  <a:schemeClr val="bg2"/>
                </a:solidFill>
                <a:ea typeface="楷体_GB2312"/>
                <a:cs typeface="楷体_GB2312"/>
              </a:rPr>
              <a:t>      END comparator; </a:t>
            </a:r>
          </a:p>
          <a:p>
            <a:pPr eaLnBrk="1" hangingPunct="1">
              <a:lnSpc>
                <a:spcPct val="110000"/>
              </a:lnSpc>
              <a:spcBef>
                <a:spcPct val="0"/>
              </a:spcBef>
              <a:buClrTx/>
              <a:buSzTx/>
              <a:buFontTx/>
              <a:buNone/>
            </a:pPr>
            <a:r>
              <a:rPr lang="en-US" altLang="zh-CN" sz="1600" b="1">
                <a:solidFill>
                  <a:schemeClr val="bg2"/>
                </a:solidFill>
                <a:ea typeface="楷体_GB2312"/>
                <a:cs typeface="楷体_GB2312"/>
              </a:rPr>
              <a:t>      ARCHITECTURE structure OF comparator IS</a:t>
            </a:r>
          </a:p>
          <a:p>
            <a:pPr eaLnBrk="1" hangingPunct="1">
              <a:lnSpc>
                <a:spcPct val="110000"/>
              </a:lnSpc>
              <a:spcBef>
                <a:spcPct val="0"/>
              </a:spcBef>
              <a:buClrTx/>
              <a:buSzTx/>
              <a:buFontTx/>
              <a:buNone/>
            </a:pPr>
            <a:r>
              <a:rPr lang="en-US" altLang="zh-CN" sz="1600" b="1">
                <a:solidFill>
                  <a:schemeClr val="bg2"/>
                </a:solidFill>
                <a:ea typeface="楷体_GB2312"/>
                <a:cs typeface="楷体_GB2312"/>
              </a:rPr>
              <a:t>      SIGNAL x: STD_LIGIC_VECTOR ( 7 DOWNTO 0 ) ;</a:t>
            </a:r>
          </a:p>
          <a:p>
            <a:pPr eaLnBrk="1" hangingPunct="1">
              <a:lnSpc>
                <a:spcPct val="110000"/>
              </a:lnSpc>
              <a:spcBef>
                <a:spcPct val="0"/>
              </a:spcBef>
              <a:buClrTx/>
              <a:buSzTx/>
              <a:buFontTx/>
              <a:buNone/>
            </a:pPr>
            <a:r>
              <a:rPr lang="en-US" altLang="zh-CN" sz="1600" b="1">
                <a:solidFill>
                  <a:schemeClr val="bg2"/>
                </a:solidFill>
                <a:ea typeface="楷体_GB2312"/>
                <a:cs typeface="楷体_GB2312"/>
              </a:rPr>
              <a:t>      </a:t>
            </a:r>
            <a:r>
              <a:rPr lang="en-US" altLang="zh-CN" sz="1600" b="1">
                <a:solidFill>
                  <a:schemeClr val="bg1"/>
                </a:solidFill>
                <a:ea typeface="楷体_GB2312"/>
                <a:cs typeface="楷体_GB2312"/>
              </a:rPr>
              <a:t>COMPONENT</a:t>
            </a:r>
            <a:r>
              <a:rPr lang="en-US" altLang="zh-CN" sz="1600" b="1">
                <a:solidFill>
                  <a:schemeClr val="bg2"/>
                </a:solidFill>
                <a:ea typeface="楷体_GB2312"/>
                <a:cs typeface="楷体_GB2312"/>
              </a:rPr>
              <a:t>  xnor2</a:t>
            </a:r>
          </a:p>
          <a:p>
            <a:pPr eaLnBrk="1" hangingPunct="1">
              <a:lnSpc>
                <a:spcPct val="110000"/>
              </a:lnSpc>
              <a:spcBef>
                <a:spcPct val="0"/>
              </a:spcBef>
              <a:buClrTx/>
              <a:buSzTx/>
              <a:buFontTx/>
              <a:buNone/>
            </a:pPr>
            <a:r>
              <a:rPr lang="en-US" altLang="zh-CN" sz="1600" b="1">
                <a:solidFill>
                  <a:schemeClr val="bg2"/>
                </a:solidFill>
                <a:ea typeface="楷体_GB2312"/>
                <a:cs typeface="楷体_GB2312"/>
              </a:rPr>
              <a:t>        PORT ( a, b: IN STD_LOGIC; c: OUT STD_LOGIC );</a:t>
            </a:r>
          </a:p>
          <a:p>
            <a:pPr eaLnBrk="1" hangingPunct="1">
              <a:lnSpc>
                <a:spcPct val="110000"/>
              </a:lnSpc>
              <a:spcBef>
                <a:spcPct val="0"/>
              </a:spcBef>
              <a:buClrTx/>
              <a:buSzTx/>
              <a:buFontTx/>
              <a:buNone/>
            </a:pPr>
            <a:r>
              <a:rPr lang="en-US" altLang="zh-CN" sz="1600" b="1">
                <a:solidFill>
                  <a:schemeClr val="bg1"/>
                </a:solidFill>
                <a:ea typeface="楷体_GB2312"/>
                <a:cs typeface="楷体_GB2312"/>
              </a:rPr>
              <a:t>      END COMPONENT</a:t>
            </a:r>
            <a:r>
              <a:rPr lang="en-US" altLang="zh-CN" sz="1600" b="1">
                <a:solidFill>
                  <a:schemeClr val="bg2"/>
                </a:solidFill>
                <a:ea typeface="楷体_GB2312"/>
                <a:cs typeface="楷体_GB2312"/>
              </a:rPr>
              <a:t>;</a:t>
            </a:r>
          </a:p>
          <a:p>
            <a:pPr eaLnBrk="1" hangingPunct="1">
              <a:lnSpc>
                <a:spcPct val="110000"/>
              </a:lnSpc>
              <a:spcBef>
                <a:spcPct val="0"/>
              </a:spcBef>
              <a:buClrTx/>
              <a:buSzTx/>
              <a:buFontTx/>
              <a:buNone/>
            </a:pPr>
            <a:r>
              <a:rPr lang="en-US" altLang="zh-CN" sz="1600" b="1">
                <a:solidFill>
                  <a:srgbClr val="1C1C1C"/>
                </a:solidFill>
                <a:ea typeface="楷体_GB2312"/>
                <a:cs typeface="楷体_GB2312"/>
              </a:rPr>
              <a:t>     BEGIIN   </a:t>
            </a:r>
          </a:p>
          <a:p>
            <a:pPr eaLnBrk="1" hangingPunct="1">
              <a:lnSpc>
                <a:spcPct val="110000"/>
              </a:lnSpc>
              <a:spcBef>
                <a:spcPct val="0"/>
              </a:spcBef>
              <a:buClrTx/>
              <a:buSzTx/>
              <a:buFontTx/>
              <a:buNone/>
            </a:pPr>
            <a:r>
              <a:rPr lang="en-US" altLang="zh-CN" sz="1600" b="1">
                <a:solidFill>
                  <a:srgbClr val="1C1C1C"/>
                </a:solidFill>
                <a:ea typeface="楷体_GB2312"/>
                <a:cs typeface="楷体_GB2312"/>
              </a:rPr>
              <a:t>          U0</a:t>
            </a:r>
            <a:r>
              <a:rPr lang="zh-CN" altLang="en-US" sz="1600" b="1">
                <a:solidFill>
                  <a:srgbClr val="1C1C1C"/>
                </a:solidFill>
                <a:ea typeface="楷体_GB2312"/>
                <a:cs typeface="楷体_GB2312"/>
              </a:rPr>
              <a:t>：</a:t>
            </a:r>
            <a:r>
              <a:rPr lang="en-US" altLang="zh-CN" sz="1600" b="1">
                <a:solidFill>
                  <a:srgbClr val="1C1C1C"/>
                </a:solidFill>
                <a:ea typeface="楷体_GB2312"/>
                <a:cs typeface="楷体_GB2312"/>
              </a:rPr>
              <a:t>xnor2 PORT MAP ( a(0), b(0), x (0) );</a:t>
            </a:r>
          </a:p>
          <a:p>
            <a:pPr eaLnBrk="1" hangingPunct="1">
              <a:lnSpc>
                <a:spcPct val="110000"/>
              </a:lnSpc>
              <a:spcBef>
                <a:spcPct val="0"/>
              </a:spcBef>
              <a:buClrTx/>
              <a:buSzTx/>
              <a:buFontTx/>
              <a:buNone/>
            </a:pPr>
            <a:r>
              <a:rPr lang="en-US" altLang="zh-CN" sz="1600" b="1">
                <a:solidFill>
                  <a:srgbClr val="1C1C1C"/>
                </a:solidFill>
                <a:ea typeface="楷体_GB2312"/>
                <a:cs typeface="楷体_GB2312"/>
              </a:rPr>
              <a:t>          U1</a:t>
            </a:r>
            <a:r>
              <a:rPr lang="zh-CN" altLang="en-US" sz="1600" b="1">
                <a:solidFill>
                  <a:srgbClr val="1C1C1C"/>
                </a:solidFill>
                <a:ea typeface="楷体_GB2312"/>
                <a:cs typeface="楷体_GB2312"/>
              </a:rPr>
              <a:t>：</a:t>
            </a:r>
            <a:r>
              <a:rPr lang="en-US" altLang="zh-CN" sz="1600" b="1">
                <a:solidFill>
                  <a:srgbClr val="1C1C1C"/>
                </a:solidFill>
                <a:ea typeface="楷体_GB2312"/>
                <a:cs typeface="楷体_GB2312"/>
              </a:rPr>
              <a:t>xnor2 PORT MAP ( a(1), b(1), x (1) ); </a:t>
            </a:r>
          </a:p>
          <a:p>
            <a:pPr eaLnBrk="1" hangingPunct="1">
              <a:lnSpc>
                <a:spcPct val="110000"/>
              </a:lnSpc>
              <a:spcBef>
                <a:spcPct val="0"/>
              </a:spcBef>
              <a:buClrTx/>
              <a:buSzTx/>
              <a:buFontTx/>
              <a:buNone/>
            </a:pPr>
            <a:r>
              <a:rPr lang="en-US" altLang="zh-CN" sz="1600" b="1">
                <a:solidFill>
                  <a:srgbClr val="1C1C1C"/>
                </a:solidFill>
                <a:ea typeface="楷体_GB2312"/>
                <a:cs typeface="楷体_GB2312"/>
              </a:rPr>
              <a:t>           U2</a:t>
            </a:r>
            <a:r>
              <a:rPr lang="zh-CN" altLang="en-US" sz="1600" b="1">
                <a:solidFill>
                  <a:srgbClr val="1C1C1C"/>
                </a:solidFill>
                <a:ea typeface="楷体_GB2312"/>
                <a:cs typeface="楷体_GB2312"/>
              </a:rPr>
              <a:t>：</a:t>
            </a:r>
            <a:r>
              <a:rPr lang="en-US" altLang="zh-CN" sz="1600" b="1">
                <a:solidFill>
                  <a:srgbClr val="1C1C1C"/>
                </a:solidFill>
                <a:ea typeface="楷体_GB2312"/>
                <a:cs typeface="楷体_GB2312"/>
              </a:rPr>
              <a:t>xnor2 PORT MAP ( a(2), b(2), x (2) ); </a:t>
            </a:r>
          </a:p>
          <a:p>
            <a:pPr eaLnBrk="1" hangingPunct="1">
              <a:lnSpc>
                <a:spcPct val="110000"/>
              </a:lnSpc>
              <a:spcBef>
                <a:spcPct val="0"/>
              </a:spcBef>
              <a:buClrTx/>
              <a:buSzTx/>
              <a:buFontTx/>
              <a:buNone/>
            </a:pPr>
            <a:r>
              <a:rPr lang="en-US" altLang="zh-CN" sz="1600" b="1">
                <a:solidFill>
                  <a:srgbClr val="1C1C1C"/>
                </a:solidFill>
                <a:ea typeface="楷体_GB2312"/>
                <a:cs typeface="楷体_GB2312"/>
              </a:rPr>
              <a:t>           U3</a:t>
            </a:r>
            <a:r>
              <a:rPr lang="zh-CN" altLang="en-US" sz="1600" b="1">
                <a:solidFill>
                  <a:srgbClr val="1C1C1C"/>
                </a:solidFill>
                <a:ea typeface="楷体_GB2312"/>
                <a:cs typeface="楷体_GB2312"/>
              </a:rPr>
              <a:t>：</a:t>
            </a:r>
            <a:r>
              <a:rPr lang="en-US" altLang="zh-CN" sz="1600" b="1">
                <a:solidFill>
                  <a:srgbClr val="1C1C1C"/>
                </a:solidFill>
                <a:ea typeface="楷体_GB2312"/>
                <a:cs typeface="楷体_GB2312"/>
              </a:rPr>
              <a:t>xnor2 PORT MAP ( a(2), b(2), x (2) ); </a:t>
            </a:r>
          </a:p>
          <a:p>
            <a:pPr eaLnBrk="1" hangingPunct="1">
              <a:lnSpc>
                <a:spcPct val="110000"/>
              </a:lnSpc>
              <a:spcBef>
                <a:spcPct val="0"/>
              </a:spcBef>
              <a:buClrTx/>
              <a:buSzTx/>
              <a:buFontTx/>
              <a:buNone/>
            </a:pPr>
            <a:r>
              <a:rPr lang="en-US" altLang="zh-CN" sz="1600" b="1">
                <a:solidFill>
                  <a:srgbClr val="1C1C1C"/>
                </a:solidFill>
                <a:ea typeface="楷体_GB2312"/>
                <a:cs typeface="楷体_GB2312"/>
              </a:rPr>
              <a:t>           U4</a:t>
            </a:r>
            <a:r>
              <a:rPr lang="zh-CN" altLang="en-US" sz="1600" b="1">
                <a:solidFill>
                  <a:srgbClr val="1C1C1C"/>
                </a:solidFill>
                <a:ea typeface="楷体_GB2312"/>
                <a:cs typeface="楷体_GB2312"/>
              </a:rPr>
              <a:t>：</a:t>
            </a:r>
            <a:r>
              <a:rPr lang="en-US" altLang="zh-CN" sz="1600" b="1">
                <a:solidFill>
                  <a:srgbClr val="1C1C1C"/>
                </a:solidFill>
                <a:ea typeface="楷体_GB2312"/>
                <a:cs typeface="楷体_GB2312"/>
              </a:rPr>
              <a:t>xnor2 PORT MAP ( a(4), b(4), x (4) ); </a:t>
            </a:r>
          </a:p>
          <a:p>
            <a:pPr eaLnBrk="1" hangingPunct="1">
              <a:lnSpc>
                <a:spcPct val="110000"/>
              </a:lnSpc>
              <a:spcBef>
                <a:spcPct val="0"/>
              </a:spcBef>
              <a:buClrTx/>
              <a:buSzTx/>
              <a:buFontTx/>
              <a:buNone/>
            </a:pPr>
            <a:r>
              <a:rPr lang="en-US" altLang="zh-CN" sz="1600" b="1">
                <a:solidFill>
                  <a:srgbClr val="1C1C1C"/>
                </a:solidFill>
                <a:ea typeface="楷体_GB2312"/>
                <a:cs typeface="楷体_GB2312"/>
              </a:rPr>
              <a:t>           U5</a:t>
            </a:r>
            <a:r>
              <a:rPr lang="zh-CN" altLang="en-US" sz="1600" b="1">
                <a:solidFill>
                  <a:srgbClr val="1C1C1C"/>
                </a:solidFill>
                <a:ea typeface="楷体_GB2312"/>
                <a:cs typeface="楷体_GB2312"/>
              </a:rPr>
              <a:t>：</a:t>
            </a:r>
            <a:r>
              <a:rPr lang="en-US" altLang="zh-CN" sz="1600" b="1">
                <a:solidFill>
                  <a:srgbClr val="1C1C1C"/>
                </a:solidFill>
                <a:ea typeface="楷体_GB2312"/>
                <a:cs typeface="楷体_GB2312"/>
              </a:rPr>
              <a:t>xnor2 PORT MAP ( a(5), b(5), x (5) ); </a:t>
            </a:r>
          </a:p>
          <a:p>
            <a:pPr eaLnBrk="1" hangingPunct="1">
              <a:lnSpc>
                <a:spcPct val="110000"/>
              </a:lnSpc>
              <a:spcBef>
                <a:spcPct val="0"/>
              </a:spcBef>
              <a:buClrTx/>
              <a:buSzTx/>
              <a:buFontTx/>
              <a:buNone/>
            </a:pPr>
            <a:r>
              <a:rPr lang="en-US" altLang="zh-CN" sz="1600" b="1">
                <a:solidFill>
                  <a:srgbClr val="1C1C1C"/>
                </a:solidFill>
                <a:ea typeface="楷体_GB2312"/>
                <a:cs typeface="楷体_GB2312"/>
              </a:rPr>
              <a:t>           U6</a:t>
            </a:r>
            <a:r>
              <a:rPr lang="zh-CN" altLang="en-US" sz="1600" b="1">
                <a:solidFill>
                  <a:srgbClr val="1C1C1C"/>
                </a:solidFill>
                <a:ea typeface="楷体_GB2312"/>
                <a:cs typeface="楷体_GB2312"/>
              </a:rPr>
              <a:t>：</a:t>
            </a:r>
            <a:r>
              <a:rPr lang="en-US" altLang="zh-CN" sz="1600" b="1">
                <a:solidFill>
                  <a:srgbClr val="1C1C1C"/>
                </a:solidFill>
                <a:ea typeface="楷体_GB2312"/>
                <a:cs typeface="楷体_GB2312"/>
              </a:rPr>
              <a:t>xnor2 PORT  MAP ( a(6), b(6), x (6) ); </a:t>
            </a:r>
          </a:p>
          <a:p>
            <a:pPr eaLnBrk="1" hangingPunct="1">
              <a:lnSpc>
                <a:spcPct val="110000"/>
              </a:lnSpc>
              <a:spcBef>
                <a:spcPct val="0"/>
              </a:spcBef>
              <a:buClrTx/>
              <a:buSzTx/>
              <a:buFontTx/>
              <a:buNone/>
            </a:pPr>
            <a:r>
              <a:rPr lang="en-US" altLang="zh-CN" sz="1600" b="1">
                <a:solidFill>
                  <a:srgbClr val="1C1C1C"/>
                </a:solidFill>
                <a:ea typeface="楷体_GB2312"/>
                <a:cs typeface="楷体_GB2312"/>
              </a:rPr>
              <a:t>           U7</a:t>
            </a:r>
            <a:r>
              <a:rPr lang="zh-CN" altLang="en-US" sz="1600" b="1">
                <a:solidFill>
                  <a:srgbClr val="1C1C1C"/>
                </a:solidFill>
                <a:ea typeface="楷体_GB2312"/>
                <a:cs typeface="楷体_GB2312"/>
              </a:rPr>
              <a:t>：</a:t>
            </a:r>
            <a:r>
              <a:rPr lang="en-US" altLang="zh-CN" sz="1600" b="1">
                <a:solidFill>
                  <a:srgbClr val="1C1C1C"/>
                </a:solidFill>
                <a:ea typeface="楷体_GB2312"/>
                <a:cs typeface="楷体_GB2312"/>
              </a:rPr>
              <a:t>xnor2 PORT  MAP (a(7),b(7),x (7)); </a:t>
            </a:r>
          </a:p>
          <a:p>
            <a:pPr eaLnBrk="1" hangingPunct="1">
              <a:lnSpc>
                <a:spcPct val="110000"/>
              </a:lnSpc>
              <a:spcBef>
                <a:spcPct val="0"/>
              </a:spcBef>
              <a:buClrTx/>
              <a:buSzTx/>
              <a:buFontTx/>
              <a:buNone/>
            </a:pPr>
            <a:r>
              <a:rPr lang="en-US" altLang="zh-CN" sz="1600" b="1">
                <a:solidFill>
                  <a:srgbClr val="1C1C1C"/>
                </a:solidFill>
                <a:ea typeface="楷体_GB2312"/>
                <a:cs typeface="楷体_GB2312"/>
              </a:rPr>
              <a:t>        c&lt;= x(0) AND x(1) AND x(2) AND x (3) AND x(4) </a:t>
            </a:r>
          </a:p>
          <a:p>
            <a:pPr eaLnBrk="1" hangingPunct="1">
              <a:lnSpc>
                <a:spcPct val="110000"/>
              </a:lnSpc>
              <a:spcBef>
                <a:spcPct val="0"/>
              </a:spcBef>
              <a:buClrTx/>
              <a:buSzTx/>
              <a:buFontTx/>
              <a:buNone/>
            </a:pPr>
            <a:r>
              <a:rPr lang="en-US" altLang="zh-CN" sz="1600" b="1">
                <a:solidFill>
                  <a:srgbClr val="1C1C1C"/>
                </a:solidFill>
                <a:ea typeface="楷体_GB2312"/>
                <a:cs typeface="楷体_GB2312"/>
              </a:rPr>
              <a:t>                AND x(5) AND x(6) AND x(7)</a:t>
            </a:r>
            <a:r>
              <a:rPr lang="zh-CN" altLang="en-US" sz="1600" b="1">
                <a:solidFill>
                  <a:srgbClr val="1C1C1C"/>
                </a:solidFill>
                <a:ea typeface="楷体_GB2312"/>
                <a:cs typeface="楷体_GB2312"/>
              </a:rPr>
              <a:t>；                 </a:t>
            </a:r>
          </a:p>
          <a:p>
            <a:pPr eaLnBrk="1" hangingPunct="1">
              <a:lnSpc>
                <a:spcPct val="110000"/>
              </a:lnSpc>
              <a:spcBef>
                <a:spcPct val="0"/>
              </a:spcBef>
              <a:buClrTx/>
              <a:buSzTx/>
              <a:buFontTx/>
              <a:buNone/>
            </a:pPr>
            <a:r>
              <a:rPr lang="zh-CN" altLang="en-US" sz="1600" b="1">
                <a:solidFill>
                  <a:srgbClr val="1C1C1C"/>
                </a:solidFill>
                <a:ea typeface="楷体_GB2312"/>
                <a:cs typeface="楷体_GB2312"/>
              </a:rPr>
              <a:t>     </a:t>
            </a:r>
            <a:r>
              <a:rPr lang="en-US" altLang="zh-CN" sz="1600" b="1">
                <a:solidFill>
                  <a:srgbClr val="1C1C1C"/>
                </a:solidFill>
                <a:ea typeface="楷体_GB2312"/>
                <a:cs typeface="楷体_GB2312"/>
              </a:rPr>
              <a:t>END structure; </a:t>
            </a:r>
            <a:endParaRPr lang="en-US" altLang="zh-CN" sz="1600" b="1">
              <a:ea typeface="楷体_GB2312"/>
              <a:cs typeface="楷体_GB2312"/>
            </a:endParaRPr>
          </a:p>
        </p:txBody>
      </p:sp>
      <p:sp>
        <p:nvSpPr>
          <p:cNvPr id="910340" name="AutoShape 4"/>
          <p:cNvSpPr>
            <a:spLocks noChangeArrowheads="1"/>
          </p:cNvSpPr>
          <p:nvPr/>
        </p:nvSpPr>
        <p:spPr bwMode="auto">
          <a:xfrm>
            <a:off x="387350" y="1143000"/>
            <a:ext cx="5514975" cy="10620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0341" name="AutoShape 5"/>
          <p:cNvSpPr>
            <a:spLocks noChangeArrowheads="1"/>
          </p:cNvSpPr>
          <p:nvPr/>
        </p:nvSpPr>
        <p:spPr bwMode="auto">
          <a:xfrm>
            <a:off x="285750" y="2214563"/>
            <a:ext cx="5688013" cy="4581525"/>
          </a:xfrm>
          <a:prstGeom prst="roundRect">
            <a:avLst>
              <a:gd name="adj" fmla="val 16667"/>
            </a:avLst>
          </a:prstGeom>
          <a:noFill/>
          <a:ln w="19050" algn="ctr">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0342" name="Rectangle 6"/>
          <p:cNvSpPr>
            <a:spLocks noChangeArrowheads="1"/>
          </p:cNvSpPr>
          <p:nvPr/>
        </p:nvSpPr>
        <p:spPr bwMode="auto">
          <a:xfrm>
            <a:off x="500063" y="2781300"/>
            <a:ext cx="5184775" cy="790575"/>
          </a:xfrm>
          <a:prstGeom prst="rect">
            <a:avLst/>
          </a:prstGeom>
          <a:noFill/>
          <a:ln w="19050" algn="ctr">
            <a:solidFill>
              <a:srgbClr val="66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5607" name="Picture 7" descr="022b">
            <a:hlinkClick r:id="" action="ppaction://hlinkshowjump?jump=previousslide"/>
          </p:cNvPr>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6665913" y="6324600"/>
            <a:ext cx="46831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8" descr="022a">
            <a:hlinkClick r:id="" action="ppaction://hlinkshowjump?jump=next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7656513" y="6324600"/>
            <a:ext cx="46831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Oval 9">
            <a:hlinkClick r:id="rId4" action="ppaction://hlinksldjump"/>
          </p:cNvPr>
          <p:cNvSpPr>
            <a:spLocks noChangeArrowheads="1"/>
          </p:cNvSpPr>
          <p:nvPr/>
        </p:nvSpPr>
        <p:spPr bwMode="auto">
          <a:xfrm>
            <a:off x="7072313" y="5572125"/>
            <a:ext cx="552450" cy="533400"/>
          </a:xfrm>
          <a:prstGeom prst="ellipse">
            <a:avLst/>
          </a:prstGeom>
          <a:solidFill>
            <a:srgbClr val="CCFFFF"/>
          </a:solidFill>
          <a:ln w="9525" algn="ctr">
            <a:solidFill>
              <a:schemeClr val="bg2"/>
            </a:solidFill>
            <a:round/>
            <a:headEnd/>
            <a:tailEnd/>
          </a:ln>
        </p:spPr>
        <p:txBody>
          <a:bodyPr wrap="none"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latin typeface="Times New Roman" panose="02020603050405020304" pitchFamily="18" charset="0"/>
                <a:ea typeface="楷体_GB2312"/>
                <a:cs typeface="楷体_GB2312"/>
              </a:rPr>
              <a:t>go</a:t>
            </a:r>
          </a:p>
        </p:txBody>
      </p:sp>
      <p:sp>
        <p:nvSpPr>
          <p:cNvPr id="10" name="Text Box 5"/>
          <p:cNvSpPr txBox="1">
            <a:spLocks noChangeArrowheads="1"/>
          </p:cNvSpPr>
          <p:nvPr/>
        </p:nvSpPr>
        <p:spPr bwMode="auto">
          <a:xfrm>
            <a:off x="5643563" y="3028950"/>
            <a:ext cx="2643187" cy="400050"/>
          </a:xfrm>
          <a:prstGeom prst="rect">
            <a:avLst/>
          </a:prstGeom>
          <a:solidFill>
            <a:srgbClr val="FFFFFF"/>
          </a:solidFill>
          <a:ln w="9525" algn="ctr">
            <a:noFill/>
            <a:miter lim="800000"/>
            <a:headEnd/>
            <a:tailEnd/>
          </a:ln>
          <a:effectLst/>
        </p:spPr>
        <p:txBody>
          <a:bodyPr>
            <a:spAutoFit/>
          </a:bodyPr>
          <a:lstStyle/>
          <a:p>
            <a:pPr eaLnBrk="1" hangingPunct="1">
              <a:spcBef>
                <a:spcPct val="50000"/>
              </a:spcBef>
              <a:defRPr/>
            </a:pPr>
            <a:r>
              <a:rPr lang="zh-CN" altLang="en-US" sz="2000" b="1" dirty="0">
                <a:solidFill>
                  <a:schemeClr val="bg1"/>
                </a:solidFill>
                <a:effectLst>
                  <a:outerShdw blurRad="38100" dist="38100" dir="2700000" algn="tl">
                    <a:srgbClr val="C0C0C0"/>
                  </a:outerShdw>
                </a:effectLst>
                <a:latin typeface="楷体_GB2312" pitchFamily="49" charset="-122"/>
                <a:ea typeface="楷体_GB2312" pitchFamily="49" charset="-122"/>
              </a:rPr>
              <a:t>步骤</a:t>
            </a:r>
            <a:r>
              <a:rPr lang="en-US" altLang="zh-CN" sz="2000" b="1" dirty="0">
                <a:solidFill>
                  <a:schemeClr val="bg1"/>
                </a:solidFill>
                <a:effectLst>
                  <a:outerShdw blurRad="38100" dist="38100" dir="2700000" algn="tl">
                    <a:srgbClr val="C0C0C0"/>
                  </a:outerShdw>
                </a:effectLst>
                <a:latin typeface="Times New Roman" pitchFamily="18" charset="0"/>
                <a:ea typeface="楷体_GB2312" pitchFamily="49" charset="-122"/>
              </a:rPr>
              <a:t>1</a:t>
            </a:r>
            <a:r>
              <a:rPr lang="zh-CN" altLang="en-US" sz="2000" b="1" dirty="0">
                <a:solidFill>
                  <a:schemeClr val="bg1"/>
                </a:solidFill>
                <a:effectLst>
                  <a:outerShdw blurRad="38100" dist="38100" dir="2700000" algn="tl">
                    <a:srgbClr val="C0C0C0"/>
                  </a:outerShdw>
                </a:effectLst>
                <a:latin typeface="楷体_GB2312" pitchFamily="49" charset="-122"/>
                <a:ea typeface="楷体_GB2312" pitchFamily="49" charset="-122"/>
              </a:rPr>
              <a:t>：元件的声明</a:t>
            </a:r>
          </a:p>
        </p:txBody>
      </p:sp>
      <p:sp>
        <p:nvSpPr>
          <p:cNvPr id="11" name="Text Box 6"/>
          <p:cNvSpPr txBox="1">
            <a:spLocks noChangeArrowheads="1"/>
          </p:cNvSpPr>
          <p:nvPr/>
        </p:nvSpPr>
        <p:spPr bwMode="auto">
          <a:xfrm>
            <a:off x="4857750" y="3786188"/>
            <a:ext cx="3571875" cy="400050"/>
          </a:xfrm>
          <a:prstGeom prst="rect">
            <a:avLst/>
          </a:prstGeom>
          <a:solidFill>
            <a:srgbClr val="FFFFFF"/>
          </a:solidFill>
          <a:ln w="9525" algn="ctr">
            <a:noFill/>
            <a:miter lim="800000"/>
            <a:headEnd/>
            <a:tailEnd/>
          </a:ln>
          <a:effectLst/>
        </p:spPr>
        <p:txBody>
          <a:bodyPr>
            <a:spAutoFit/>
          </a:bodyPr>
          <a:lstStyle/>
          <a:p>
            <a:pPr eaLnBrk="1" hangingPunct="1">
              <a:spcBef>
                <a:spcPct val="50000"/>
              </a:spcBef>
              <a:defRPr/>
            </a:pPr>
            <a:r>
              <a:rPr lang="zh-CN" altLang="en-US" sz="2000" b="1" dirty="0">
                <a:solidFill>
                  <a:schemeClr val="bg1"/>
                </a:solidFill>
                <a:effectLst>
                  <a:outerShdw blurRad="38100" dist="38100" dir="2700000" algn="tl">
                    <a:srgbClr val="C0C0C0"/>
                  </a:outerShdw>
                </a:effectLst>
                <a:latin typeface="楷体_GB2312" pitchFamily="49" charset="-122"/>
                <a:ea typeface="楷体_GB2312" pitchFamily="49" charset="-122"/>
              </a:rPr>
              <a:t>步骤</a:t>
            </a:r>
            <a:r>
              <a:rPr lang="en-US" altLang="zh-CN" sz="2000" b="1" dirty="0">
                <a:solidFill>
                  <a:schemeClr val="bg1"/>
                </a:solidFill>
                <a:effectLst>
                  <a:outerShdw blurRad="38100" dist="38100" dir="2700000" algn="tl">
                    <a:srgbClr val="C0C0C0"/>
                  </a:outerShdw>
                </a:effectLst>
                <a:latin typeface="Times New Roman" pitchFamily="18" charset="0"/>
                <a:ea typeface="楷体_GB2312" pitchFamily="49" charset="-122"/>
              </a:rPr>
              <a:t>2</a:t>
            </a:r>
            <a:r>
              <a:rPr lang="zh-CN" altLang="en-US" sz="2000" b="1" dirty="0">
                <a:solidFill>
                  <a:schemeClr val="bg1"/>
                </a:solidFill>
                <a:effectLst>
                  <a:outerShdw blurRad="38100" dist="38100" dir="2700000" algn="tl">
                    <a:srgbClr val="C0C0C0"/>
                  </a:outerShdw>
                </a:effectLst>
                <a:latin typeface="楷体_GB2312" pitchFamily="49" charset="-122"/>
                <a:ea typeface="楷体_GB2312" pitchFamily="49" charset="-122"/>
              </a:rPr>
              <a:t>：连线映射（</a:t>
            </a:r>
            <a:r>
              <a:rPr lang="en-US" altLang="zh-CN" sz="2000" b="1" dirty="0">
                <a:solidFill>
                  <a:schemeClr val="bg1"/>
                </a:solidFill>
                <a:effectLst>
                  <a:outerShdw blurRad="38100" dist="38100" dir="2700000" algn="tl">
                    <a:srgbClr val="C0C0C0"/>
                  </a:outerShdw>
                </a:effectLst>
                <a:latin typeface="Times New Roman" pitchFamily="18" charset="0"/>
                <a:ea typeface="楷体_GB2312" pitchFamily="49" charset="-122"/>
              </a:rPr>
              <a:t>Mapping</a:t>
            </a:r>
            <a:r>
              <a:rPr lang="zh-CN" altLang="en-US" sz="2000" b="1" dirty="0">
                <a:solidFill>
                  <a:schemeClr val="bg1"/>
                </a:solidFill>
                <a:effectLst>
                  <a:outerShdw blurRad="38100" dist="38100" dir="2700000" algn="tl">
                    <a:srgbClr val="C0C0C0"/>
                  </a:outerShdw>
                </a:effectLst>
                <a:latin typeface="楷体_GB2312" pitchFamily="49" charset="-122"/>
                <a:ea typeface="楷体_GB2312" pitchFamily="49" charset="-122"/>
              </a:rPr>
              <a:t>）</a:t>
            </a:r>
          </a:p>
        </p:txBody>
      </p:sp>
      <p:pic>
        <p:nvPicPr>
          <p:cNvPr id="2561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1588" y="714375"/>
            <a:ext cx="25781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10340"/>
                                        </p:tgtEl>
                                        <p:attrNameLst>
                                          <p:attrName>style.visibility</p:attrName>
                                        </p:attrNameLst>
                                      </p:cBhvr>
                                      <p:to>
                                        <p:strVal val="visible"/>
                                      </p:to>
                                    </p:set>
                                    <p:animEffect transition="in" filter="wedge">
                                      <p:cBhvr>
                                        <p:cTn id="7" dur="2000"/>
                                        <p:tgtEl>
                                          <p:spTgt spid="910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910341"/>
                                        </p:tgtEl>
                                        <p:attrNameLst>
                                          <p:attrName>style.visibility</p:attrName>
                                        </p:attrNameLst>
                                      </p:cBhvr>
                                      <p:to>
                                        <p:strVal val="visible"/>
                                      </p:to>
                                    </p:set>
                                    <p:animEffect transition="in" filter="wedge">
                                      <p:cBhvr>
                                        <p:cTn id="12" dur="2000"/>
                                        <p:tgtEl>
                                          <p:spTgt spid="910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0342"/>
                                        </p:tgtEl>
                                        <p:attrNameLst>
                                          <p:attrName>style.visibility</p:attrName>
                                        </p:attrNameLst>
                                      </p:cBhvr>
                                      <p:to>
                                        <p:strVal val="visible"/>
                                      </p:to>
                                    </p:set>
                                    <p:animEffect transition="in" filter="blinds(horizontal)">
                                      <p:cBhvr>
                                        <p:cTn id="17" dur="500"/>
                                        <p:tgtEl>
                                          <p:spTgt spid="910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0" grpId="0" animBg="1"/>
      <p:bldP spid="910341" grpId="0" animBg="1"/>
      <p:bldP spid="91034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68313" y="476250"/>
            <a:ext cx="77724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ctr" eaLnBrk="1" hangingPunct="1"/>
            <a:r>
              <a:rPr lang="zh-CN" altLang="en-US" sz="2800" b="1">
                <a:solidFill>
                  <a:schemeClr val="bg1"/>
                </a:solidFill>
                <a:ea typeface="楷体_GB2312"/>
                <a:cs typeface="楷体_GB2312"/>
              </a:rPr>
              <a:t>底层元件二输入同或门的描述</a:t>
            </a:r>
          </a:p>
        </p:txBody>
      </p:sp>
      <p:sp>
        <p:nvSpPr>
          <p:cNvPr id="26627" name="Rectangle 3"/>
          <p:cNvSpPr>
            <a:spLocks noChangeArrowheads="1"/>
          </p:cNvSpPr>
          <p:nvPr/>
        </p:nvSpPr>
        <p:spPr bwMode="auto">
          <a:xfrm>
            <a:off x="1042988" y="1484313"/>
            <a:ext cx="7210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Times New Roman" panose="02020603050405020304" pitchFamily="18" charset="0"/>
              </a:rPr>
              <a:t>     </a:t>
            </a:r>
            <a:r>
              <a:rPr lang="en-US" altLang="zh-CN" b="1">
                <a:latin typeface="Times New Roman" panose="02020603050405020304" pitchFamily="18" charset="0"/>
                <a:ea typeface="仿宋_GB2312"/>
                <a:cs typeface="仿宋_GB2312"/>
              </a:rPr>
              <a:t>LIBRARY IEEE;                         </a:t>
            </a:r>
            <a:endParaRPr lang="en-US" altLang="zh-CN" b="1">
              <a:latin typeface="Times New Roman" panose="02020603050405020304" pitchFamily="18" charset="0"/>
            </a:endParaRPr>
          </a:p>
          <a:p>
            <a:pPr algn="just" eaLnBrk="1" hangingPunct="1">
              <a:lnSpc>
                <a:spcPct val="90000"/>
              </a:lnSpc>
              <a:spcBef>
                <a:spcPct val="20000"/>
              </a:spcBef>
              <a:buClr>
                <a:schemeClr val="accent2"/>
              </a:buClr>
              <a:buSzPct val="80000"/>
              <a:buFont typeface="Wingdings" panose="05000000000000000000" pitchFamily="2" charset="2"/>
              <a:buNone/>
            </a:pPr>
            <a:r>
              <a:rPr lang="en-US" altLang="zh-CN" b="1">
                <a:latin typeface="Times New Roman" panose="02020603050405020304" pitchFamily="18" charset="0"/>
                <a:ea typeface="仿宋_GB2312"/>
                <a:cs typeface="仿宋_GB2312"/>
              </a:rPr>
              <a:t>     USE IEEE.STD_LOGIC_1164.ALL;</a:t>
            </a:r>
            <a:endParaRPr lang="en-US" altLang="zh-CN" b="1">
              <a:latin typeface="Times New Roman" panose="02020603050405020304" pitchFamily="18" charset="0"/>
            </a:endParaRPr>
          </a:p>
          <a:p>
            <a:pPr algn="just" eaLnBrk="1" hangingPunct="1">
              <a:lnSpc>
                <a:spcPct val="90000"/>
              </a:lnSpc>
              <a:spcBef>
                <a:spcPct val="20000"/>
              </a:spcBef>
              <a:buClr>
                <a:schemeClr val="accent2"/>
              </a:buClr>
              <a:buSzPct val="80000"/>
              <a:buFont typeface="Wingdings" panose="05000000000000000000" pitchFamily="2" charset="2"/>
              <a:buNone/>
            </a:pPr>
            <a:r>
              <a:rPr lang="en-US" altLang="zh-CN" b="1">
                <a:latin typeface="Times New Roman" panose="02020603050405020304" pitchFamily="18" charset="0"/>
                <a:ea typeface="仿宋_GB2312"/>
                <a:cs typeface="仿宋_GB2312"/>
              </a:rPr>
              <a:t>     ENTITY xnor2 IS</a:t>
            </a:r>
            <a:endParaRPr lang="en-US" altLang="zh-CN" b="1">
              <a:latin typeface="Times New Roman" panose="02020603050405020304" pitchFamily="18" charset="0"/>
            </a:endParaRPr>
          </a:p>
          <a:p>
            <a:pPr algn="just" eaLnBrk="1" hangingPunct="1">
              <a:lnSpc>
                <a:spcPct val="90000"/>
              </a:lnSpc>
              <a:spcBef>
                <a:spcPct val="20000"/>
              </a:spcBef>
              <a:buClr>
                <a:schemeClr val="accent2"/>
              </a:buClr>
              <a:buSzPct val="80000"/>
              <a:buFont typeface="Wingdings" panose="05000000000000000000" pitchFamily="2" charset="2"/>
              <a:buNone/>
            </a:pPr>
            <a:r>
              <a:rPr lang="en-US" altLang="zh-CN" b="1">
                <a:latin typeface="Times New Roman" panose="02020603050405020304" pitchFamily="18" charset="0"/>
                <a:ea typeface="仿宋_GB2312"/>
                <a:cs typeface="仿宋_GB2312"/>
              </a:rPr>
              <a:t>        PORT ( a, b: IN STD_LOGIC;</a:t>
            </a:r>
            <a:r>
              <a:rPr lang="en-US" altLang="zh-CN" b="1">
                <a:latin typeface="Times New Roman" panose="02020603050405020304" pitchFamily="18" charset="0"/>
              </a:rPr>
              <a:t> </a:t>
            </a:r>
          </a:p>
          <a:p>
            <a:pPr algn="just" eaLnBrk="1" hangingPunct="1">
              <a:lnSpc>
                <a:spcPct val="90000"/>
              </a:lnSpc>
              <a:spcBef>
                <a:spcPct val="20000"/>
              </a:spcBef>
              <a:buClr>
                <a:schemeClr val="accent2"/>
              </a:buClr>
              <a:buSzPct val="80000"/>
              <a:buFont typeface="Wingdings" panose="05000000000000000000" pitchFamily="2" charset="2"/>
              <a:buNone/>
            </a:pPr>
            <a:r>
              <a:rPr lang="en-US" altLang="zh-CN" b="1">
                <a:latin typeface="Times New Roman" panose="02020603050405020304" pitchFamily="18" charset="0"/>
              </a:rPr>
              <a:t>                       </a:t>
            </a:r>
            <a:r>
              <a:rPr lang="en-US" altLang="zh-CN" b="1">
                <a:latin typeface="Times New Roman" panose="02020603050405020304" pitchFamily="18" charset="0"/>
                <a:ea typeface="仿宋_GB2312"/>
                <a:cs typeface="仿宋_GB2312"/>
              </a:rPr>
              <a:t> c: OUT STD_LOGIC );</a:t>
            </a:r>
            <a:endParaRPr lang="en-US" altLang="zh-CN" b="1">
              <a:latin typeface="Times New Roman" panose="02020603050405020304" pitchFamily="18" charset="0"/>
            </a:endParaRPr>
          </a:p>
          <a:p>
            <a:pPr algn="just" eaLnBrk="1" hangingPunct="1">
              <a:lnSpc>
                <a:spcPct val="90000"/>
              </a:lnSpc>
              <a:spcBef>
                <a:spcPct val="20000"/>
              </a:spcBef>
              <a:buClr>
                <a:schemeClr val="accent2"/>
              </a:buClr>
              <a:buSzPct val="80000"/>
              <a:buFont typeface="Wingdings" panose="05000000000000000000" pitchFamily="2" charset="2"/>
              <a:buNone/>
            </a:pPr>
            <a:r>
              <a:rPr lang="en-US" altLang="zh-CN" b="1">
                <a:latin typeface="Times New Roman" panose="02020603050405020304" pitchFamily="18" charset="0"/>
                <a:ea typeface="仿宋_GB2312"/>
                <a:cs typeface="仿宋_GB2312"/>
              </a:rPr>
              <a:t>     END xnor2;</a:t>
            </a:r>
            <a:endParaRPr lang="en-US" altLang="zh-CN" b="1">
              <a:latin typeface="Times New Roman" panose="02020603050405020304" pitchFamily="18" charset="0"/>
            </a:endParaRPr>
          </a:p>
          <a:p>
            <a:pPr algn="just" eaLnBrk="1" hangingPunct="1">
              <a:lnSpc>
                <a:spcPct val="90000"/>
              </a:lnSpc>
              <a:spcBef>
                <a:spcPct val="20000"/>
              </a:spcBef>
              <a:buClr>
                <a:schemeClr val="accent2"/>
              </a:buClr>
              <a:buSzPct val="80000"/>
              <a:buFont typeface="Wingdings" panose="05000000000000000000" pitchFamily="2" charset="2"/>
              <a:buNone/>
            </a:pPr>
            <a:r>
              <a:rPr lang="en-US" altLang="zh-CN" b="1">
                <a:latin typeface="Times New Roman" panose="02020603050405020304" pitchFamily="18" charset="0"/>
                <a:ea typeface="仿宋_GB2312"/>
                <a:cs typeface="仿宋_GB2312"/>
              </a:rPr>
              <a:t>     ARCHITECTURE bool OF xnor2 IS</a:t>
            </a:r>
            <a:endParaRPr lang="en-US" altLang="zh-CN" b="1">
              <a:latin typeface="Times New Roman" panose="02020603050405020304" pitchFamily="18" charset="0"/>
            </a:endParaRPr>
          </a:p>
          <a:p>
            <a:pPr algn="just" eaLnBrk="1" hangingPunct="1">
              <a:lnSpc>
                <a:spcPct val="90000"/>
              </a:lnSpc>
              <a:spcBef>
                <a:spcPct val="20000"/>
              </a:spcBef>
              <a:buClr>
                <a:schemeClr val="accent2"/>
              </a:buClr>
              <a:buSzPct val="80000"/>
              <a:buFont typeface="Wingdings" panose="05000000000000000000" pitchFamily="2" charset="2"/>
              <a:buNone/>
            </a:pPr>
            <a:r>
              <a:rPr lang="en-US" altLang="zh-CN" b="1">
                <a:latin typeface="Times New Roman" panose="02020603050405020304" pitchFamily="18" charset="0"/>
                <a:ea typeface="仿宋_GB2312"/>
                <a:cs typeface="仿宋_GB2312"/>
              </a:rPr>
              <a:t>     BEGIN</a:t>
            </a:r>
            <a:endParaRPr lang="en-US" altLang="zh-CN" b="1">
              <a:latin typeface="Times New Roman" panose="02020603050405020304" pitchFamily="18" charset="0"/>
            </a:endParaRPr>
          </a:p>
          <a:p>
            <a:pPr algn="just" eaLnBrk="1" hangingPunct="1">
              <a:lnSpc>
                <a:spcPct val="90000"/>
              </a:lnSpc>
              <a:spcBef>
                <a:spcPct val="20000"/>
              </a:spcBef>
              <a:buClr>
                <a:schemeClr val="accent2"/>
              </a:buClr>
              <a:buSzPct val="80000"/>
              <a:buFont typeface="Wingdings" panose="05000000000000000000" pitchFamily="2" charset="2"/>
              <a:buNone/>
            </a:pPr>
            <a:r>
              <a:rPr lang="en-US" altLang="zh-CN" b="1">
                <a:latin typeface="Times New Roman" panose="02020603050405020304" pitchFamily="18" charset="0"/>
                <a:ea typeface="仿宋_GB2312"/>
                <a:cs typeface="仿宋_GB2312"/>
              </a:rPr>
              <a:t>          c&lt;=NOT(( NOT a)AND b OR a AND( NOT b));</a:t>
            </a:r>
            <a:endParaRPr lang="en-US" altLang="zh-CN" b="1">
              <a:latin typeface="Times New Roman" panose="02020603050405020304" pitchFamily="18" charset="0"/>
            </a:endParaRPr>
          </a:p>
          <a:p>
            <a:pPr algn="just" eaLnBrk="1" hangingPunct="1">
              <a:lnSpc>
                <a:spcPct val="90000"/>
              </a:lnSpc>
              <a:spcBef>
                <a:spcPct val="20000"/>
              </a:spcBef>
              <a:buClr>
                <a:schemeClr val="accent2"/>
              </a:buClr>
              <a:buSzPct val="80000"/>
              <a:buFont typeface="Wingdings" panose="05000000000000000000" pitchFamily="2" charset="2"/>
              <a:buNone/>
            </a:pPr>
            <a:r>
              <a:rPr lang="en-US" altLang="zh-CN" b="1">
                <a:latin typeface="Times New Roman" panose="02020603050405020304" pitchFamily="18" charset="0"/>
                <a:ea typeface="仿宋_GB2312"/>
                <a:cs typeface="仿宋_GB2312"/>
              </a:rPr>
              <a:t>     END bool;</a:t>
            </a:r>
            <a:r>
              <a:rPr lang="en-US" altLang="zh-CN" b="1">
                <a:latin typeface="Times New Roman" panose="02020603050405020304" pitchFamily="18" charset="0"/>
              </a:rPr>
              <a:t> </a:t>
            </a:r>
          </a:p>
        </p:txBody>
      </p:sp>
      <p:sp>
        <p:nvSpPr>
          <p:cNvPr id="911364" name="AutoShape 4"/>
          <p:cNvSpPr>
            <a:spLocks noChangeArrowheads="1"/>
          </p:cNvSpPr>
          <p:nvPr/>
        </p:nvSpPr>
        <p:spPr bwMode="auto">
          <a:xfrm>
            <a:off x="1403350" y="2276475"/>
            <a:ext cx="4895850" cy="15843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365" name="AutoShape 5"/>
          <p:cNvSpPr>
            <a:spLocks noChangeArrowheads="1"/>
          </p:cNvSpPr>
          <p:nvPr/>
        </p:nvSpPr>
        <p:spPr bwMode="auto">
          <a:xfrm>
            <a:off x="1403350" y="3933825"/>
            <a:ext cx="6769100" cy="1584325"/>
          </a:xfrm>
          <a:prstGeom prst="roundRect">
            <a:avLst>
              <a:gd name="adj" fmla="val 16667"/>
            </a:avLst>
          </a:prstGeom>
          <a:noFill/>
          <a:ln w="28575" algn="ctr">
            <a:solidFill>
              <a:srgbClr val="00FF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6630" name="Picture 6" descr="022b">
            <a:hlinkClick r:id="" action="ppaction://hlinkshowjump?jump=previousslide"/>
          </p:cNvPr>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66294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descr="022a">
            <a:hlinkClick r:id="" action="ppaction://hlinkshowjump?jump=next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76200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11364"/>
                                        </p:tgtEl>
                                        <p:attrNameLst>
                                          <p:attrName>style.visibility</p:attrName>
                                        </p:attrNameLst>
                                      </p:cBhvr>
                                      <p:to>
                                        <p:strVal val="visible"/>
                                      </p:to>
                                    </p:set>
                                    <p:animEffect transition="in" filter="wedge">
                                      <p:cBhvr>
                                        <p:cTn id="7" dur="2000"/>
                                        <p:tgtEl>
                                          <p:spTgt spid="911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911365"/>
                                        </p:tgtEl>
                                        <p:attrNameLst>
                                          <p:attrName>style.visibility</p:attrName>
                                        </p:attrNameLst>
                                      </p:cBhvr>
                                      <p:to>
                                        <p:strVal val="visible"/>
                                      </p:to>
                                    </p:set>
                                    <p:animEffect transition="in" filter="wedge">
                                      <p:cBhvr>
                                        <p:cTn id="12" dur="2000"/>
                                        <p:tgtEl>
                                          <p:spTgt spid="911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4" grpId="0" animBg="1"/>
      <p:bldP spid="91136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357188"/>
            <a:ext cx="4867275"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4929188"/>
            <a:ext cx="2857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4857750"/>
            <a:ext cx="379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2143125"/>
            <a:ext cx="26463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3" y="357188"/>
            <a:ext cx="271462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2257425"/>
            <a:ext cx="14001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3000375"/>
            <a:ext cx="8770937" cy="3714750"/>
          </a:xfrm>
          <a:prstGeom prst="rect">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2867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0"/>
            <a:ext cx="4000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4786313"/>
            <a:ext cx="7715250"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6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063" y="0"/>
            <a:ext cx="3306762"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70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928938"/>
            <a:ext cx="52101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70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28625"/>
            <a:ext cx="26463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29702" name="直接连接符 6"/>
          <p:cNvCxnSpPr>
            <a:cxnSpLocks noChangeShapeType="1"/>
          </p:cNvCxnSpPr>
          <p:nvPr/>
        </p:nvCxnSpPr>
        <p:spPr bwMode="auto">
          <a:xfrm>
            <a:off x="1571625" y="5715000"/>
            <a:ext cx="65008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07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214313"/>
            <a:ext cx="613251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363" y="642938"/>
            <a:ext cx="3306762"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2500313"/>
            <a:ext cx="5183187"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4214813"/>
            <a:ext cx="4500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072063"/>
            <a:ext cx="65722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30727" name="直接连接符 7"/>
          <p:cNvCxnSpPr>
            <a:cxnSpLocks noChangeShapeType="1"/>
          </p:cNvCxnSpPr>
          <p:nvPr/>
        </p:nvCxnSpPr>
        <p:spPr bwMode="auto">
          <a:xfrm>
            <a:off x="3143250" y="6286500"/>
            <a:ext cx="5500688"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30728" name="圆角矩形 10"/>
          <p:cNvSpPr>
            <a:spLocks noChangeArrowheads="1"/>
          </p:cNvSpPr>
          <p:nvPr/>
        </p:nvSpPr>
        <p:spPr bwMode="auto">
          <a:xfrm>
            <a:off x="357188" y="4143375"/>
            <a:ext cx="4714875" cy="50006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9" name="圆角矩形 8"/>
          <p:cNvSpPr>
            <a:spLocks noChangeArrowheads="1"/>
          </p:cNvSpPr>
          <p:nvPr/>
        </p:nvSpPr>
        <p:spPr bwMode="auto">
          <a:xfrm>
            <a:off x="285750" y="600075"/>
            <a:ext cx="4714875" cy="1500188"/>
          </a:xfrm>
          <a:prstGeom prst="roundRect">
            <a:avLst>
              <a:gd name="adj" fmla="val 16667"/>
            </a:avLst>
          </a:prstGeom>
          <a:noFill/>
          <a:ln w="19050" algn="ctr">
            <a:solidFill>
              <a:srgbClr val="0066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0" name="圆角矩形 9"/>
          <p:cNvSpPr>
            <a:spLocks noChangeArrowheads="1"/>
          </p:cNvSpPr>
          <p:nvPr/>
        </p:nvSpPr>
        <p:spPr bwMode="auto">
          <a:xfrm>
            <a:off x="214313" y="2428875"/>
            <a:ext cx="5357812" cy="1571625"/>
          </a:xfrm>
          <a:prstGeom prst="roundRect">
            <a:avLst>
              <a:gd name="adj" fmla="val 16667"/>
            </a:avLst>
          </a:prstGeom>
          <a:noFill/>
          <a:ln w="1905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85750"/>
            <a:ext cx="7240588"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3571875"/>
            <a:ext cx="330676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2463800" y="1500188"/>
            <a:ext cx="4537075" cy="4759325"/>
          </a:xfrm>
          <a:prstGeom prst="rect">
            <a:avLst/>
          </a:prstGeom>
          <a:solidFill>
            <a:srgbClr val="000099"/>
          </a:solidFill>
          <a:ln w="38100" algn="ctr">
            <a:solidFill>
              <a:srgbClr val="00FF00"/>
            </a:solidFill>
            <a:miter lim="800000"/>
            <a:headEnd/>
            <a:tailEnd/>
          </a:ln>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Clr>
                <a:srgbClr val="00CC00"/>
              </a:buClr>
              <a:buSzPct val="70000"/>
              <a:buFont typeface="Wingdings" panose="05000000000000000000" pitchFamily="2" charset="2"/>
              <a:buChar char="n"/>
            </a:pPr>
            <a:r>
              <a:rPr lang="en-US" altLang="zh-CN" sz="2800" b="1">
                <a:latin typeface="楷体_GB2312"/>
                <a:ea typeface="楷体_GB2312"/>
                <a:cs typeface="楷体_GB2312"/>
              </a:rPr>
              <a:t>  </a:t>
            </a:r>
            <a:r>
              <a:rPr lang="en-US" altLang="zh-CN" sz="2800" b="1">
                <a:ea typeface="楷体_GB2312"/>
                <a:cs typeface="楷体_GB2312"/>
              </a:rPr>
              <a:t>VHDL</a:t>
            </a:r>
            <a:r>
              <a:rPr lang="zh-CN" altLang="en-US" sz="2800" b="1">
                <a:latin typeface="楷体_GB2312"/>
                <a:ea typeface="楷体_GB2312"/>
                <a:cs typeface="楷体_GB2312"/>
              </a:rPr>
              <a:t>的实体</a:t>
            </a:r>
            <a:endParaRPr lang="zh-CN" altLang="en-US" sz="2400" b="1">
              <a:solidFill>
                <a:srgbClr val="006600"/>
              </a:solidFill>
              <a:latin typeface="楷体_GB2312"/>
              <a:ea typeface="楷体_GB2312"/>
              <a:cs typeface="楷体_GB2312"/>
            </a:endParaRPr>
          </a:p>
          <a:p>
            <a:pPr eaLnBrk="1" hangingPunct="1">
              <a:spcBef>
                <a:spcPct val="30000"/>
              </a:spcBef>
              <a:buClr>
                <a:srgbClr val="00CC00"/>
              </a:buClr>
              <a:buSzPct val="70000"/>
              <a:buFont typeface="Wingdings" panose="05000000000000000000" pitchFamily="2" charset="2"/>
              <a:buChar char="n"/>
            </a:pPr>
            <a:r>
              <a:rPr lang="zh-CN" altLang="en-US" sz="2800" b="1">
                <a:latin typeface="楷体_GB2312"/>
                <a:ea typeface="楷体_GB2312"/>
                <a:cs typeface="楷体_GB2312"/>
              </a:rPr>
              <a:t>  </a:t>
            </a:r>
            <a:r>
              <a:rPr lang="en-US" altLang="zh-CN" sz="2800" b="1">
                <a:ea typeface="楷体_GB2312"/>
                <a:cs typeface="楷体_GB2312"/>
              </a:rPr>
              <a:t>VHDL</a:t>
            </a:r>
            <a:r>
              <a:rPr lang="zh-CN" altLang="en-US" sz="2800" b="1">
                <a:latin typeface="楷体_GB2312"/>
                <a:ea typeface="楷体_GB2312"/>
                <a:cs typeface="楷体_GB2312"/>
              </a:rPr>
              <a:t>的结构体</a:t>
            </a:r>
          </a:p>
          <a:p>
            <a:pPr eaLnBrk="1" hangingPunct="1">
              <a:spcBef>
                <a:spcPct val="30000"/>
              </a:spcBef>
              <a:buClr>
                <a:srgbClr val="00CC00"/>
              </a:buClr>
              <a:buSzPct val="70000"/>
              <a:buFont typeface="Wingdings" panose="05000000000000000000" pitchFamily="2" charset="2"/>
              <a:buChar char="n"/>
            </a:pPr>
            <a:r>
              <a:rPr lang="zh-CN" altLang="en-US" sz="2800" b="1">
                <a:latin typeface="楷体_GB2312"/>
                <a:ea typeface="楷体_GB2312"/>
                <a:cs typeface="楷体_GB2312"/>
              </a:rPr>
              <a:t>  数据对象</a:t>
            </a:r>
          </a:p>
          <a:p>
            <a:pPr lvl="2" eaLnBrk="1" hangingPunct="1">
              <a:spcBef>
                <a:spcPct val="30000"/>
              </a:spcBef>
              <a:buClr>
                <a:schemeClr val="folHlink"/>
              </a:buClr>
              <a:buSzPct val="70000"/>
              <a:buFont typeface="Wingdings" panose="05000000000000000000" pitchFamily="2" charset="2"/>
              <a:buChar char="Ø"/>
            </a:pPr>
            <a:r>
              <a:rPr lang="zh-CN" altLang="en-US" b="1">
                <a:latin typeface="楷体_GB2312"/>
                <a:ea typeface="楷体_GB2312"/>
                <a:cs typeface="楷体_GB2312"/>
              </a:rPr>
              <a:t>  常量</a:t>
            </a:r>
          </a:p>
          <a:p>
            <a:pPr lvl="2" eaLnBrk="1" hangingPunct="1">
              <a:spcBef>
                <a:spcPct val="30000"/>
              </a:spcBef>
              <a:buClr>
                <a:schemeClr val="folHlink"/>
              </a:buClr>
              <a:buSzPct val="70000"/>
              <a:buFont typeface="Wingdings" panose="05000000000000000000" pitchFamily="2" charset="2"/>
              <a:buChar char="Ø"/>
            </a:pPr>
            <a:r>
              <a:rPr lang="zh-CN" altLang="en-US" b="1">
                <a:latin typeface="楷体_GB2312"/>
                <a:ea typeface="楷体_GB2312"/>
                <a:cs typeface="楷体_GB2312"/>
              </a:rPr>
              <a:t>  变量</a:t>
            </a:r>
          </a:p>
          <a:p>
            <a:pPr lvl="2" eaLnBrk="1" hangingPunct="1">
              <a:spcBef>
                <a:spcPct val="30000"/>
              </a:spcBef>
              <a:buClr>
                <a:schemeClr val="folHlink"/>
              </a:buClr>
              <a:buSzPct val="70000"/>
              <a:buFont typeface="Wingdings" panose="05000000000000000000" pitchFamily="2" charset="2"/>
              <a:buChar char="Ø"/>
            </a:pPr>
            <a:r>
              <a:rPr lang="zh-CN" altLang="en-US" b="1">
                <a:latin typeface="楷体_GB2312"/>
                <a:ea typeface="楷体_GB2312"/>
                <a:cs typeface="楷体_GB2312"/>
              </a:rPr>
              <a:t>  信号</a:t>
            </a:r>
          </a:p>
          <a:p>
            <a:pPr eaLnBrk="1" hangingPunct="1">
              <a:spcBef>
                <a:spcPct val="30000"/>
              </a:spcBef>
              <a:buClr>
                <a:srgbClr val="00CC00"/>
              </a:buClr>
              <a:buSzPct val="70000"/>
              <a:buFont typeface="Wingdings" panose="05000000000000000000" pitchFamily="2" charset="2"/>
              <a:buChar char="n"/>
            </a:pPr>
            <a:r>
              <a:rPr lang="zh-CN" altLang="en-US" sz="2800" b="1">
                <a:latin typeface="楷体_GB2312"/>
                <a:ea typeface="楷体_GB2312"/>
                <a:cs typeface="楷体_GB2312"/>
              </a:rPr>
              <a:t>  数据类型</a:t>
            </a:r>
          </a:p>
          <a:p>
            <a:pPr eaLnBrk="1" hangingPunct="1">
              <a:spcBef>
                <a:spcPct val="30000"/>
              </a:spcBef>
              <a:buClr>
                <a:srgbClr val="00CC00"/>
              </a:buClr>
              <a:buSzPct val="70000"/>
              <a:buFont typeface="Wingdings" panose="05000000000000000000" pitchFamily="2" charset="2"/>
              <a:buChar char="n"/>
            </a:pPr>
            <a:r>
              <a:rPr lang="zh-CN" altLang="en-US" sz="2800" b="1">
                <a:latin typeface="楷体_GB2312"/>
                <a:ea typeface="楷体_GB2312"/>
                <a:cs typeface="楷体_GB2312"/>
              </a:rPr>
              <a:t>  </a:t>
            </a:r>
            <a:r>
              <a:rPr lang="en-US" altLang="zh-CN" sz="2800" b="1">
                <a:ea typeface="楷体_GB2312"/>
                <a:cs typeface="楷体_GB2312"/>
              </a:rPr>
              <a:t>VHDL</a:t>
            </a:r>
            <a:r>
              <a:rPr lang="zh-CN" altLang="en-US" sz="2800" b="1">
                <a:latin typeface="楷体_GB2312"/>
                <a:ea typeface="楷体_GB2312"/>
                <a:cs typeface="楷体_GB2312"/>
              </a:rPr>
              <a:t>操作符</a:t>
            </a:r>
          </a:p>
          <a:p>
            <a:pPr eaLnBrk="1" hangingPunct="1">
              <a:spcBef>
                <a:spcPct val="30000"/>
              </a:spcBef>
              <a:buClr>
                <a:srgbClr val="00CC00"/>
              </a:buClr>
              <a:buSzPct val="70000"/>
              <a:buFont typeface="Wingdings" panose="05000000000000000000" pitchFamily="2" charset="2"/>
              <a:buChar char="n"/>
            </a:pPr>
            <a:r>
              <a:rPr lang="zh-CN" altLang="en-US" sz="2800" b="1">
                <a:latin typeface="楷体_GB2312"/>
                <a:ea typeface="楷体_GB2312"/>
                <a:cs typeface="楷体_GB2312"/>
              </a:rPr>
              <a:t>  </a:t>
            </a:r>
            <a:r>
              <a:rPr lang="zh-CN" altLang="en-US" sz="2800" b="1">
                <a:solidFill>
                  <a:schemeClr val="folHlink"/>
                </a:solidFill>
                <a:latin typeface="楷体_GB2312"/>
                <a:ea typeface="楷体_GB2312"/>
                <a:cs typeface="楷体_GB2312"/>
              </a:rPr>
              <a:t>结构体的描述方式</a:t>
            </a:r>
          </a:p>
        </p:txBody>
      </p:sp>
      <p:sp>
        <p:nvSpPr>
          <p:cNvPr id="913413" name="Text Box 5">
            <a:hlinkClick r:id="rId2" action="ppaction://hlinksldjump" highlightClick="1"/>
            <a:hlinkHover r:id="" action="ppaction://noaction" highlightClick="1"/>
          </p:cNvPr>
          <p:cNvSpPr txBox="1">
            <a:spLocks noChangeArrowheads="1"/>
          </p:cNvSpPr>
          <p:nvPr/>
        </p:nvSpPr>
        <p:spPr bwMode="auto">
          <a:xfrm>
            <a:off x="1403350" y="476250"/>
            <a:ext cx="6696075" cy="701675"/>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zh-CN" altLang="en-US" sz="4000" b="1">
                <a:effectLst>
                  <a:outerShdw blurRad="38100" dist="38100" dir="2700000" algn="tl">
                    <a:srgbClr val="C0C0C0"/>
                  </a:outerShdw>
                </a:effectLst>
                <a:latin typeface="Times New Roman" pitchFamily="18" charset="0"/>
                <a:ea typeface="楷体_GB2312" pitchFamily="49" charset="-122"/>
              </a:rPr>
              <a:t>（一）</a:t>
            </a:r>
            <a:r>
              <a:rPr lang="en-US" altLang="zh-CN" sz="4000" b="1">
                <a:effectLst>
                  <a:outerShdw blurRad="38100" dist="38100" dir="2700000" algn="tl">
                    <a:srgbClr val="C0C0C0"/>
                  </a:outerShdw>
                </a:effectLst>
                <a:latin typeface="Times New Roman" pitchFamily="18" charset="0"/>
                <a:ea typeface="楷体_GB2312" pitchFamily="49" charset="-122"/>
              </a:rPr>
              <a:t>VHDL</a:t>
            </a:r>
            <a:r>
              <a:rPr lang="zh-CN" altLang="en-US" sz="4000" b="1">
                <a:effectLst>
                  <a:outerShdw blurRad="38100" dist="38100" dir="2700000" algn="tl">
                    <a:srgbClr val="C0C0C0"/>
                  </a:outerShdw>
                </a:effectLst>
                <a:latin typeface="Times New Roman" pitchFamily="18" charset="0"/>
                <a:ea typeface="楷体_GB2312" pitchFamily="49" charset="-122"/>
              </a:rPr>
              <a:t>的基本知识</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2770" name="Text Box 15"/>
          <p:cNvSpPr txBox="1">
            <a:spLocks noChangeArrowheads="1"/>
          </p:cNvSpPr>
          <p:nvPr/>
        </p:nvSpPr>
        <p:spPr bwMode="auto">
          <a:xfrm>
            <a:off x="468313" y="549275"/>
            <a:ext cx="84248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4000" b="1">
                <a:solidFill>
                  <a:schemeClr val="bg2"/>
                </a:solidFill>
                <a:latin typeface="Arial" panose="020B0604020202020204" pitchFamily="34" charset="0"/>
              </a:rPr>
              <a:t>7. </a:t>
            </a:r>
            <a:r>
              <a:rPr lang="zh-CN" altLang="en-US" sz="4000" b="1">
                <a:solidFill>
                  <a:schemeClr val="bg2"/>
                </a:solidFill>
                <a:latin typeface="Arial" panose="020B0604020202020204" pitchFamily="34" charset="0"/>
              </a:rPr>
              <a:t>数据选择器和译码器</a:t>
            </a:r>
            <a:endParaRPr lang="en-US" altLang="zh-CN" sz="4000" b="1">
              <a:solidFill>
                <a:schemeClr val="bg2"/>
              </a:solidFill>
              <a:latin typeface="Arial" panose="020B0604020202020204" pitchFamily="34" charset="0"/>
            </a:endParaRPr>
          </a:p>
        </p:txBody>
      </p:sp>
      <p:sp>
        <p:nvSpPr>
          <p:cNvPr id="32771" name="Text Box 4"/>
          <p:cNvSpPr txBox="1">
            <a:spLocks noChangeArrowheads="1"/>
          </p:cNvSpPr>
          <p:nvPr/>
        </p:nvSpPr>
        <p:spPr bwMode="auto">
          <a:xfrm>
            <a:off x="2195513" y="1997075"/>
            <a:ext cx="554513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6600"/>
              </a:buClr>
              <a:buSzPct val="65000"/>
              <a:buFont typeface="Wingdings" panose="05000000000000000000" pitchFamily="2" charset="2"/>
              <a:buChar char="n"/>
            </a:pPr>
            <a:r>
              <a:rPr lang="zh-CN" altLang="en-US">
                <a:solidFill>
                  <a:schemeClr val="bg1"/>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数据选择器</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zh-CN" altLang="en-US">
                <a:solidFill>
                  <a:schemeClr val="bg2"/>
                </a:solidFill>
                <a:latin typeface="微软雅黑" panose="020B0503020204020204" pitchFamily="34" charset="-122"/>
                <a:ea typeface="微软雅黑" panose="020B0503020204020204" pitchFamily="34" charset="-122"/>
              </a:rPr>
              <a:t> 译码器</a:t>
            </a:r>
            <a:r>
              <a:rPr lang="en-US" altLang="zh-CN">
                <a:solidFill>
                  <a:schemeClr val="bg2"/>
                </a:solidFill>
                <a:latin typeface="微软雅黑" panose="020B0503020204020204" pitchFamily="34" charset="-122"/>
                <a:ea typeface="微软雅黑" panose="020B0503020204020204" pitchFamily="34" charset="-122"/>
              </a:rPr>
              <a:t> </a:t>
            </a:r>
          </a:p>
          <a:p>
            <a:pPr eaLnBrk="1" hangingPunct="1">
              <a:spcBef>
                <a:spcPct val="50000"/>
              </a:spcBef>
              <a:buClr>
                <a:srgbClr val="FF6600"/>
              </a:buClr>
              <a:buSzPct val="65000"/>
              <a:buFont typeface="Wingdings" panose="05000000000000000000" pitchFamily="2" charset="2"/>
              <a:buChar char="n"/>
            </a:pPr>
            <a:r>
              <a:rPr lang="en-US" altLang="zh-CN">
                <a:solidFill>
                  <a:schemeClr val="bg2"/>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编码器</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en-US" altLang="zh-CN">
                <a:solidFill>
                  <a:schemeClr val="bg2"/>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使用</a:t>
            </a:r>
            <a:r>
              <a:rPr lang="en-US" altLang="zh-CN">
                <a:solidFill>
                  <a:schemeClr val="bg2"/>
                </a:solidFill>
                <a:latin typeface="微软雅黑" panose="020B0503020204020204" pitchFamily="34" charset="-122"/>
                <a:ea typeface="微软雅黑" panose="020B0503020204020204" pitchFamily="34" charset="-122"/>
              </a:rPr>
              <a:t> MSI </a:t>
            </a:r>
            <a:r>
              <a:rPr lang="zh-CN" altLang="en-US">
                <a:solidFill>
                  <a:schemeClr val="bg2"/>
                </a:solidFill>
                <a:latin typeface="微软雅黑" panose="020B0503020204020204" pitchFamily="34" charset="-122"/>
                <a:ea typeface="微软雅黑" panose="020B0503020204020204" pitchFamily="34" charset="-122"/>
              </a:rPr>
              <a:t>块设计</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en-US" altLang="zh-CN">
                <a:solidFill>
                  <a:schemeClr val="bg1"/>
                </a:solidFill>
                <a:latin typeface="微软雅黑" panose="020B0503020204020204" pitchFamily="34" charset="-122"/>
                <a:ea typeface="微软雅黑" panose="020B0503020204020204" pitchFamily="34" charset="-122"/>
              </a:rPr>
              <a:t> </a:t>
            </a:r>
            <a:r>
              <a:rPr lang="en-US" altLang="zh-CN">
                <a:solidFill>
                  <a:schemeClr val="bg2"/>
                </a:solidFill>
                <a:latin typeface="微软雅黑" panose="020B0503020204020204" pitchFamily="34" charset="-122"/>
                <a:ea typeface="微软雅黑" panose="020B0503020204020204" pitchFamily="34" charset="-122"/>
              </a:rPr>
              <a:t>VHDL-2</a:t>
            </a:r>
          </a:p>
        </p:txBody>
      </p:sp>
      <p:pic>
        <p:nvPicPr>
          <p:cNvPr id="32772" name="Picture 79"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938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888834" name="Object 2"/>
          <p:cNvGraphicFramePr>
            <a:graphicFrameLocks noChangeAspect="1"/>
          </p:cNvGraphicFramePr>
          <p:nvPr/>
        </p:nvGraphicFramePr>
        <p:xfrm>
          <a:off x="949325" y="2060575"/>
          <a:ext cx="809625" cy="439738"/>
        </p:xfrm>
        <a:graphic>
          <a:graphicData uri="http://schemas.openxmlformats.org/presentationml/2006/ole">
            <mc:AlternateContent xmlns:mc="http://schemas.openxmlformats.org/markup-compatibility/2006">
              <mc:Choice xmlns:v="urn:schemas-microsoft-com:vml" Requires="v">
                <p:oleObj spid="_x0000_s6153" name="Clip" r:id="rId3" imgW="419048" imgH="218874" progId="MS_ClipArt_Gallery.2">
                  <p:embed/>
                </p:oleObj>
              </mc:Choice>
              <mc:Fallback>
                <p:oleObj name="Clip" r:id="rId3" imgW="419048" imgH="218874"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325" y="2060575"/>
                        <a:ext cx="809625"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8835" name="Text Box 3"/>
          <p:cNvSpPr txBox="1">
            <a:spLocks noChangeArrowheads="1"/>
          </p:cNvSpPr>
          <p:nvPr/>
        </p:nvSpPr>
        <p:spPr bwMode="auto">
          <a:xfrm>
            <a:off x="7740650" y="79375"/>
            <a:ext cx="1223963" cy="39687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000" b="1">
                <a:solidFill>
                  <a:schemeClr val="bg1"/>
                </a:solidFill>
                <a:effectLst>
                  <a:outerShdw blurRad="38100" dist="38100" dir="2700000" algn="tl">
                    <a:srgbClr val="C0C0C0"/>
                  </a:outerShdw>
                </a:effectLst>
                <a:latin typeface="楷体_GB2312" pitchFamily="49" charset="-122"/>
                <a:ea typeface="楷体_GB2312" pitchFamily="49" charset="-122"/>
              </a:rPr>
              <a:t>构造体</a:t>
            </a:r>
          </a:p>
        </p:txBody>
      </p:sp>
      <p:sp>
        <p:nvSpPr>
          <p:cNvPr id="6148" name="Line 4"/>
          <p:cNvSpPr>
            <a:spLocks noChangeShapeType="1"/>
          </p:cNvSpPr>
          <p:nvPr/>
        </p:nvSpPr>
        <p:spPr bwMode="auto">
          <a:xfrm>
            <a:off x="6443663" y="476250"/>
            <a:ext cx="2557462"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88837" name="Text Box 5"/>
          <p:cNvSpPr txBox="1">
            <a:spLocks noChangeArrowheads="1"/>
          </p:cNvSpPr>
          <p:nvPr/>
        </p:nvSpPr>
        <p:spPr bwMode="auto">
          <a:xfrm>
            <a:off x="2101850" y="1749425"/>
            <a:ext cx="5899150" cy="3157538"/>
          </a:xfrm>
          <a:prstGeom prst="rect">
            <a:avLst/>
          </a:prstGeom>
          <a:solidFill>
            <a:srgbClr val="000066"/>
          </a:solidFill>
          <a:ln w="38100" algn="ctr">
            <a:solidFill>
              <a:srgbClr val="FF9933"/>
            </a:solidFill>
            <a:miter lim="800000"/>
            <a:headEnd/>
            <a:tailEnd/>
          </a:ln>
          <a:effectLst/>
        </p:spPr>
        <p:txBody>
          <a:bodyPr>
            <a:spAutoFit/>
          </a:bodyPr>
          <a:lstStyle/>
          <a:p>
            <a:pPr eaLnBrk="1" hangingPunct="1">
              <a:lnSpc>
                <a:spcPct val="150000"/>
              </a:lnSpc>
              <a:spcBef>
                <a:spcPct val="30000"/>
              </a:spcBef>
              <a:buClr>
                <a:srgbClr val="33CC33"/>
              </a:buClr>
              <a:buSzPct val="70000"/>
              <a:buFont typeface="Wingdings" pitchFamily="2" charset="2"/>
              <a:buChar char="n"/>
              <a:defRPr/>
            </a:pPr>
            <a:r>
              <a:rPr lang="en-US" altLang="zh-CN" sz="3200" b="1" dirty="0">
                <a:solidFill>
                  <a:schemeClr val="folHlink"/>
                </a:solidFill>
                <a:latin typeface="楷体_GB2312" pitchFamily="49" charset="-122"/>
                <a:ea typeface="楷体_GB2312" pitchFamily="49" charset="-122"/>
              </a:rPr>
              <a:t> </a:t>
            </a:r>
            <a:r>
              <a:rPr lang="zh-CN" altLang="en-US" sz="3200" b="1" dirty="0">
                <a:solidFill>
                  <a:schemeClr val="folHlink"/>
                </a:solidFill>
                <a:latin typeface="楷体_GB2312" pitchFamily="49" charset="-122"/>
                <a:ea typeface="楷体_GB2312" pitchFamily="49" charset="-122"/>
              </a:rPr>
              <a:t>构造体的三种描述方式</a:t>
            </a:r>
            <a:endParaRPr lang="zh-CN" altLang="en-US" sz="3200" b="1" dirty="0">
              <a:solidFill>
                <a:schemeClr val="folHlink"/>
              </a:solidFill>
              <a:effectLst>
                <a:outerShdw blurRad="38100" dist="38100" dir="2700000" algn="tl">
                  <a:srgbClr val="000000"/>
                </a:outerShdw>
              </a:effectLst>
              <a:latin typeface="楷体_GB2312" pitchFamily="49" charset="-122"/>
              <a:ea typeface="楷体_GB2312" pitchFamily="49" charset="-122"/>
            </a:endParaRPr>
          </a:p>
          <a:p>
            <a:pPr lvl="1" eaLnBrk="1" hangingPunct="1">
              <a:lnSpc>
                <a:spcPct val="150000"/>
              </a:lnSpc>
              <a:spcBef>
                <a:spcPct val="30000"/>
              </a:spcBef>
              <a:buClr>
                <a:srgbClr val="FF9933"/>
              </a:buClr>
              <a:buSzPct val="60000"/>
              <a:buFont typeface="Wingdings" pitchFamily="2" charset="2"/>
              <a:buChar char="l"/>
              <a:defRPr/>
            </a:pPr>
            <a:r>
              <a:rPr lang="zh-CN" altLang="en-US" sz="2800" b="1" dirty="0">
                <a:solidFill>
                  <a:schemeClr val="tx1"/>
                </a:solidFill>
                <a:latin typeface="楷体_GB2312" pitchFamily="49" charset="-122"/>
                <a:ea typeface="楷体_GB2312" pitchFamily="49" charset="-122"/>
              </a:rPr>
              <a:t> 数据流描述</a:t>
            </a:r>
            <a:r>
              <a:rPr lang="en-US" altLang="zh-CN" sz="2800" b="1" dirty="0">
                <a:solidFill>
                  <a:schemeClr val="tx1"/>
                </a:solidFill>
                <a:latin typeface="Times New Roman"/>
                <a:ea typeface="楷体_GB2312" pitchFamily="49" charset="-122"/>
              </a:rPr>
              <a:t>——</a:t>
            </a:r>
            <a:r>
              <a:rPr lang="zh-CN" altLang="en-US" sz="2800" b="1" dirty="0">
                <a:solidFill>
                  <a:schemeClr val="tx1"/>
                </a:solidFill>
                <a:latin typeface="楷体_GB2312" pitchFamily="49" charset="-122"/>
                <a:ea typeface="楷体_GB2312" pitchFamily="49" charset="-122"/>
              </a:rPr>
              <a:t>信号赋值语句</a:t>
            </a:r>
          </a:p>
          <a:p>
            <a:pPr lvl="1" eaLnBrk="1" hangingPunct="1">
              <a:lnSpc>
                <a:spcPct val="150000"/>
              </a:lnSpc>
              <a:spcBef>
                <a:spcPct val="30000"/>
              </a:spcBef>
              <a:buClr>
                <a:srgbClr val="FF9933"/>
              </a:buClr>
              <a:buSzPct val="60000"/>
              <a:buFont typeface="Wingdings" pitchFamily="2" charset="2"/>
              <a:buChar char="l"/>
              <a:defRPr/>
            </a:pPr>
            <a:r>
              <a:rPr lang="zh-CN" altLang="en-US" sz="2800" b="1" dirty="0">
                <a:solidFill>
                  <a:schemeClr val="tx1"/>
                </a:solidFill>
                <a:latin typeface="楷体_GB2312" pitchFamily="49" charset="-122"/>
                <a:ea typeface="楷体_GB2312" pitchFamily="49" charset="-122"/>
              </a:rPr>
              <a:t> 行为描述</a:t>
            </a:r>
            <a:r>
              <a:rPr lang="en-US" altLang="zh-CN" sz="2800" b="1" dirty="0">
                <a:solidFill>
                  <a:schemeClr val="tx1"/>
                </a:solidFill>
                <a:latin typeface="Times New Roman"/>
                <a:ea typeface="楷体_GB2312" pitchFamily="49" charset="-122"/>
              </a:rPr>
              <a:t>——</a:t>
            </a:r>
            <a:r>
              <a:rPr lang="zh-CN" altLang="en-US" sz="2800" b="1" dirty="0">
                <a:solidFill>
                  <a:schemeClr val="tx1"/>
                </a:solidFill>
                <a:latin typeface="楷体_GB2312" pitchFamily="49" charset="-122"/>
                <a:ea typeface="楷体_GB2312" pitchFamily="49" charset="-122"/>
              </a:rPr>
              <a:t>进程</a:t>
            </a:r>
          </a:p>
          <a:p>
            <a:pPr lvl="1" eaLnBrk="1" hangingPunct="1">
              <a:lnSpc>
                <a:spcPct val="150000"/>
              </a:lnSpc>
              <a:spcBef>
                <a:spcPct val="30000"/>
              </a:spcBef>
              <a:buClr>
                <a:srgbClr val="FF9933"/>
              </a:buClr>
              <a:buSzPct val="60000"/>
              <a:buFont typeface="Wingdings" pitchFamily="2" charset="2"/>
              <a:buChar char="l"/>
              <a:defRPr/>
            </a:pPr>
            <a:r>
              <a:rPr lang="zh-CN" altLang="en-US" sz="2800" b="1" dirty="0">
                <a:solidFill>
                  <a:schemeClr val="tx1"/>
                </a:solidFill>
                <a:latin typeface="楷体_GB2312" pitchFamily="49" charset="-122"/>
                <a:ea typeface="楷体_GB2312" pitchFamily="49" charset="-122"/>
              </a:rPr>
              <a:t> 结构描述</a:t>
            </a:r>
            <a:r>
              <a:rPr lang="en-US" altLang="zh-CN" sz="2800" b="1" dirty="0">
                <a:solidFill>
                  <a:schemeClr val="tx1"/>
                </a:solidFill>
                <a:latin typeface="Times New Roman"/>
                <a:ea typeface="楷体_GB2312" pitchFamily="49" charset="-122"/>
              </a:rPr>
              <a:t>——</a:t>
            </a:r>
            <a:r>
              <a:rPr lang="zh-CN" altLang="en-US" sz="2800" b="1" dirty="0">
                <a:solidFill>
                  <a:schemeClr val="tx1"/>
                </a:solidFill>
                <a:latin typeface="楷体_GB2312" pitchFamily="49" charset="-122"/>
                <a:ea typeface="楷体_GB2312" pitchFamily="49" charset="-122"/>
              </a:rPr>
              <a:t>元件例化</a:t>
            </a:r>
          </a:p>
        </p:txBody>
      </p:sp>
      <p:pic>
        <p:nvPicPr>
          <p:cNvPr id="6150" name="Picture 7" descr="022b">
            <a:hlinkClick r:id="" action="ppaction://hlinkshowjump?jump=previousslide"/>
          </p:cNvPr>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7216775"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8" descr="022a">
            <a:hlinkClick r:id="" action="ppaction://hlinkshowjump?jump=nextslide"/>
          </p:cNvPr>
          <p:cNvPicPr>
            <a:picLocks noChangeAspect="1" noChangeArrowheads="1"/>
          </p:cNvPicPr>
          <p:nvPr/>
        </p:nvPicPr>
        <p:blipFill>
          <a:blip r:embed="rId6">
            <a:lum bright="20000"/>
            <a:extLst>
              <a:ext uri="{28A0092B-C50C-407E-A947-70E740481C1C}">
                <a14:useLocalDpi xmlns:a14="http://schemas.microsoft.com/office/drawing/2010/main" val="0"/>
              </a:ext>
            </a:extLst>
          </a:blip>
          <a:srcRect/>
          <a:stretch>
            <a:fillRect/>
          </a:stretch>
        </p:blipFill>
        <p:spPr bwMode="auto">
          <a:xfrm>
            <a:off x="8207375"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8841" name="Text Box 9">
            <a:hlinkClick r:id="rId7" action="ppaction://hlinksldjump" highlightClick="1"/>
            <a:hlinkHover r:id="" action="ppaction://noaction" highlightClick="1"/>
          </p:cNvPr>
          <p:cNvSpPr txBox="1">
            <a:spLocks noChangeArrowheads="1"/>
          </p:cNvSpPr>
          <p:nvPr/>
        </p:nvSpPr>
        <p:spPr bwMode="auto">
          <a:xfrm>
            <a:off x="1547813" y="765175"/>
            <a:ext cx="6696075" cy="701675"/>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zh-CN" altLang="en-US" sz="4000" b="1">
                <a:effectLst>
                  <a:outerShdw blurRad="38100" dist="38100" dir="2700000" algn="tl">
                    <a:srgbClr val="C0C0C0"/>
                  </a:outerShdw>
                </a:effectLst>
                <a:latin typeface="Times New Roman" pitchFamily="18" charset="0"/>
                <a:ea typeface="楷体_GB2312" pitchFamily="49" charset="-122"/>
              </a:rPr>
              <a:t>（一）</a:t>
            </a:r>
            <a:r>
              <a:rPr lang="en-US" altLang="zh-CN" sz="4000" b="1">
                <a:effectLst>
                  <a:outerShdw blurRad="38100" dist="38100" dir="2700000" algn="tl">
                    <a:srgbClr val="C0C0C0"/>
                  </a:outerShdw>
                </a:effectLst>
                <a:latin typeface="Times New Roman" pitchFamily="18" charset="0"/>
                <a:ea typeface="楷体_GB2312" pitchFamily="49" charset="-122"/>
              </a:rPr>
              <a:t>VHDL</a:t>
            </a:r>
            <a:r>
              <a:rPr lang="zh-CN" altLang="en-US" sz="4000" b="1">
                <a:effectLst>
                  <a:outerShdw blurRad="38100" dist="38100" dir="2700000" algn="tl">
                    <a:srgbClr val="C0C0C0"/>
                  </a:outerShdw>
                </a:effectLst>
                <a:latin typeface="Times New Roman" pitchFamily="18" charset="0"/>
                <a:ea typeface="楷体_GB2312" pitchFamily="49" charset="-122"/>
              </a:rPr>
              <a:t>的基本知识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88834"/>
                                        </p:tgtEl>
                                        <p:attrNameLst>
                                          <p:attrName>style.visibility</p:attrName>
                                        </p:attrNameLst>
                                      </p:cBhvr>
                                      <p:to>
                                        <p:strVal val="visible"/>
                                      </p:to>
                                    </p:set>
                                    <p:anim calcmode="lin" valueType="num">
                                      <p:cBhvr additive="base">
                                        <p:cTn id="7" dur="500" fill="hold"/>
                                        <p:tgtEl>
                                          <p:spTgt spid="888834"/>
                                        </p:tgtEl>
                                        <p:attrNameLst>
                                          <p:attrName>ppt_x</p:attrName>
                                        </p:attrNameLst>
                                      </p:cBhvr>
                                      <p:tavLst>
                                        <p:tav tm="0">
                                          <p:val>
                                            <p:strVal val="0-#ppt_w/2"/>
                                          </p:val>
                                        </p:tav>
                                        <p:tav tm="100000">
                                          <p:val>
                                            <p:strVal val="#ppt_x"/>
                                          </p:val>
                                        </p:tav>
                                      </p:tavLst>
                                    </p:anim>
                                    <p:anim calcmode="lin" valueType="num">
                                      <p:cBhvr additive="base">
                                        <p:cTn id="8" dur="500" fill="hold"/>
                                        <p:tgtEl>
                                          <p:spTgt spid="8888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3214688"/>
            <a:ext cx="4076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3214688"/>
            <a:ext cx="4286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4357688"/>
            <a:ext cx="82200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173" name="Text Box 2"/>
          <p:cNvSpPr txBox="1">
            <a:spLocks noChangeArrowheads="1"/>
          </p:cNvSpPr>
          <p:nvPr/>
        </p:nvSpPr>
        <p:spPr bwMode="auto">
          <a:xfrm>
            <a:off x="1476375" y="1196975"/>
            <a:ext cx="6192838" cy="158115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179388">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spcBef>
                <a:spcPct val="50000"/>
              </a:spcBef>
              <a:buClr>
                <a:srgbClr val="33CC33"/>
              </a:buClr>
              <a:buSzPct val="40000"/>
              <a:buFont typeface="Wingdings" panose="05000000000000000000" pitchFamily="2" charset="2"/>
              <a:buChar char="l"/>
            </a:pPr>
            <a:r>
              <a:rPr lang="en-US" altLang="zh-CN" sz="2400" b="1">
                <a:solidFill>
                  <a:srgbClr val="0000CC"/>
                </a:solidFill>
                <a:latin typeface="楷体_GB2312"/>
                <a:ea typeface="楷体_GB2312"/>
                <a:cs typeface="楷体_GB2312"/>
              </a:rPr>
              <a:t> </a:t>
            </a:r>
            <a:r>
              <a:rPr lang="zh-CN" altLang="en-US" sz="2400" b="1">
                <a:solidFill>
                  <a:srgbClr val="0000CC"/>
                </a:solidFill>
                <a:latin typeface="楷体_GB2312"/>
                <a:ea typeface="楷体_GB2312"/>
                <a:cs typeface="楷体_GB2312"/>
              </a:rPr>
              <a:t>数据流描述</a:t>
            </a:r>
            <a:r>
              <a:rPr lang="en-US" altLang="zh-CN" sz="2400" b="1">
                <a:solidFill>
                  <a:srgbClr val="0000CC"/>
                </a:solidFill>
                <a:latin typeface="楷体_GB2312"/>
                <a:ea typeface="楷体_GB2312"/>
                <a:cs typeface="楷体_GB2312"/>
              </a:rPr>
              <a:t>/</a:t>
            </a:r>
            <a:r>
              <a:rPr lang="en-US" altLang="zh-CN" sz="2400" b="1">
                <a:solidFill>
                  <a:srgbClr val="0000CC"/>
                </a:solidFill>
                <a:ea typeface="楷体_GB2312"/>
                <a:cs typeface="楷体_GB2312"/>
              </a:rPr>
              <a:t>RTL</a:t>
            </a:r>
            <a:r>
              <a:rPr lang="zh-CN" altLang="en-US" sz="2400" b="1">
                <a:solidFill>
                  <a:srgbClr val="0000CC"/>
                </a:solidFill>
                <a:latin typeface="楷体_GB2312"/>
                <a:ea typeface="楷体_GB2312"/>
                <a:cs typeface="楷体_GB2312"/>
              </a:rPr>
              <a:t>描述</a:t>
            </a:r>
            <a:r>
              <a:rPr lang="en-US" altLang="zh-CN" sz="2400" b="1">
                <a:solidFill>
                  <a:srgbClr val="0000CC"/>
                </a:solidFill>
                <a:ea typeface="楷体_GB2312"/>
                <a:cs typeface="楷体_GB2312"/>
              </a:rPr>
              <a:t>——</a:t>
            </a:r>
            <a:r>
              <a:rPr lang="zh-CN" altLang="en-US" sz="2400" b="1">
                <a:solidFill>
                  <a:srgbClr val="0000CC"/>
                </a:solidFill>
                <a:latin typeface="楷体_GB2312"/>
                <a:ea typeface="楷体_GB2312"/>
                <a:cs typeface="楷体_GB2312"/>
              </a:rPr>
              <a:t>信号赋值语句</a:t>
            </a:r>
          </a:p>
          <a:p>
            <a:pPr lvl="1" eaLnBrk="1" hangingPunct="1">
              <a:spcBef>
                <a:spcPct val="50000"/>
              </a:spcBef>
              <a:buClr>
                <a:srgbClr val="00CC00"/>
              </a:buClr>
              <a:buSzPct val="40000"/>
              <a:buFont typeface="Wingdings" panose="05000000000000000000" pitchFamily="2" charset="2"/>
              <a:buChar char="l"/>
            </a:pPr>
            <a:r>
              <a:rPr lang="zh-CN" altLang="en-US" sz="2400" b="1">
                <a:solidFill>
                  <a:srgbClr val="0000CC"/>
                </a:solidFill>
                <a:latin typeface="楷体_GB2312"/>
                <a:ea typeface="楷体_GB2312"/>
                <a:cs typeface="楷体_GB2312"/>
              </a:rPr>
              <a:t> 行为描述</a:t>
            </a:r>
            <a:r>
              <a:rPr lang="en-US" altLang="zh-CN" sz="2400" b="1">
                <a:solidFill>
                  <a:srgbClr val="0000CC"/>
                </a:solidFill>
                <a:ea typeface="楷体_GB2312"/>
                <a:cs typeface="楷体_GB2312"/>
              </a:rPr>
              <a:t>——</a:t>
            </a:r>
            <a:r>
              <a:rPr lang="zh-CN" altLang="en-US" sz="2400" b="1">
                <a:solidFill>
                  <a:srgbClr val="0000CC"/>
                </a:solidFill>
                <a:latin typeface="楷体_GB2312"/>
                <a:ea typeface="楷体_GB2312"/>
                <a:cs typeface="楷体_GB2312"/>
              </a:rPr>
              <a:t>进程</a:t>
            </a:r>
            <a:r>
              <a:rPr lang="en-US" altLang="zh-CN" sz="2400" b="1">
                <a:solidFill>
                  <a:srgbClr val="0000CC"/>
                </a:solidFill>
                <a:latin typeface="楷体_GB2312"/>
                <a:ea typeface="楷体_GB2312"/>
                <a:cs typeface="楷体_GB2312"/>
              </a:rPr>
              <a:t>/</a:t>
            </a:r>
            <a:r>
              <a:rPr lang="zh-CN" altLang="en-US" sz="2400" b="1">
                <a:solidFill>
                  <a:srgbClr val="0000CC"/>
                </a:solidFill>
                <a:latin typeface="楷体_GB2312"/>
                <a:ea typeface="楷体_GB2312"/>
                <a:cs typeface="楷体_GB2312"/>
              </a:rPr>
              <a:t>数学模型</a:t>
            </a:r>
          </a:p>
          <a:p>
            <a:pPr lvl="1" eaLnBrk="1" hangingPunct="1">
              <a:spcBef>
                <a:spcPct val="50000"/>
              </a:spcBef>
              <a:buClr>
                <a:srgbClr val="00CC00"/>
              </a:buClr>
              <a:buSzPct val="40000"/>
              <a:buFont typeface="Wingdings" panose="05000000000000000000" pitchFamily="2" charset="2"/>
              <a:buChar char="l"/>
            </a:pPr>
            <a:r>
              <a:rPr lang="zh-CN" altLang="en-US" sz="2400" b="1">
                <a:solidFill>
                  <a:srgbClr val="0000CC"/>
                </a:solidFill>
                <a:latin typeface="楷体_GB2312"/>
                <a:ea typeface="楷体_GB2312"/>
                <a:cs typeface="楷体_GB2312"/>
              </a:rPr>
              <a:t> 结构描述</a:t>
            </a:r>
            <a:r>
              <a:rPr lang="en-US" altLang="zh-CN" sz="2400" b="1">
                <a:solidFill>
                  <a:srgbClr val="0000CC"/>
                </a:solidFill>
                <a:ea typeface="楷体_GB2312"/>
                <a:cs typeface="楷体_GB2312"/>
              </a:rPr>
              <a:t>——</a:t>
            </a:r>
            <a:r>
              <a:rPr lang="zh-CN" altLang="en-US" sz="2400" b="1">
                <a:solidFill>
                  <a:srgbClr val="0000CC"/>
                </a:solidFill>
                <a:latin typeface="楷体_GB2312"/>
                <a:ea typeface="楷体_GB2312"/>
                <a:cs typeface="楷体_GB2312"/>
              </a:rPr>
              <a:t>元件例化</a:t>
            </a:r>
            <a:r>
              <a:rPr lang="en-US" altLang="zh-CN" sz="2400" b="1">
                <a:solidFill>
                  <a:srgbClr val="0000CC"/>
                </a:solidFill>
                <a:latin typeface="楷体_GB2312"/>
                <a:ea typeface="楷体_GB2312"/>
                <a:cs typeface="楷体_GB2312"/>
              </a:rPr>
              <a:t>/</a:t>
            </a:r>
            <a:r>
              <a:rPr lang="zh-CN" altLang="en-US" sz="2400" b="1">
                <a:solidFill>
                  <a:srgbClr val="0000CC"/>
                </a:solidFill>
                <a:latin typeface="楷体_GB2312"/>
                <a:ea typeface="楷体_GB2312"/>
                <a:cs typeface="楷体_GB2312"/>
              </a:rPr>
              <a:t>逻辑元件连接</a:t>
            </a:r>
          </a:p>
        </p:txBody>
      </p:sp>
      <p:sp>
        <p:nvSpPr>
          <p:cNvPr id="7174" name="TextBox 5"/>
          <p:cNvSpPr txBox="1">
            <a:spLocks noChangeArrowheads="1"/>
          </p:cNvSpPr>
          <p:nvPr/>
        </p:nvSpPr>
        <p:spPr bwMode="auto">
          <a:xfrm>
            <a:off x="1763713" y="260350"/>
            <a:ext cx="54721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3600" b="1">
                <a:solidFill>
                  <a:schemeClr val="bg2"/>
                </a:solidFill>
                <a:latin typeface="楷体_GB2312"/>
                <a:ea typeface="楷体_GB2312"/>
                <a:cs typeface="楷体_GB2312"/>
              </a:rPr>
              <a:t>构造体的三种描述方式</a:t>
            </a:r>
            <a:endParaRPr lang="zh-CN" altLang="en-US" sz="3600">
              <a:solidFill>
                <a:schemeClr val="bg2"/>
              </a:solidFill>
              <a:latin typeface="Arial" panose="020B0604020202020204" pitchFamily="34" charset="0"/>
            </a:endParaRPr>
          </a:p>
        </p:txBody>
      </p:sp>
      <p:pic>
        <p:nvPicPr>
          <p:cNvPr id="7175" name="Picture 7" descr="022b">
            <a:hlinkClick r:id="" action="ppaction://hlinkshowjump?jump=previousslide"/>
          </p:cNvPr>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6629400" y="6361113"/>
            <a:ext cx="46831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descr="022a">
            <a:hlinkClick r:id="" action="ppaction://hlinkshowjump?jump=nextslide"/>
          </p:cNvPr>
          <p:cNvPicPr>
            <a:picLocks noChangeAspect="1" noChangeArrowheads="1"/>
          </p:cNvPicPr>
          <p:nvPr/>
        </p:nvPicPr>
        <p:blipFill>
          <a:blip r:embed="rId6">
            <a:lum bright="20000"/>
            <a:extLst>
              <a:ext uri="{28A0092B-C50C-407E-A947-70E740481C1C}">
                <a14:useLocalDpi xmlns:a14="http://schemas.microsoft.com/office/drawing/2010/main" val="0"/>
              </a:ext>
            </a:extLst>
          </a:blip>
          <a:srcRect/>
          <a:stretch>
            <a:fillRect/>
          </a:stretch>
        </p:blipFill>
        <p:spPr bwMode="auto">
          <a:xfrm>
            <a:off x="7620000" y="6361113"/>
            <a:ext cx="46831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8194" name="Picture 4" descr="022b">
            <a:hlinkClick r:id="" action="ppaction://hlinkshowjump?jump=previous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6748463" y="5589588"/>
            <a:ext cx="46831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5" descr="022a">
            <a:hlinkClick r:id="" action="ppaction://hlinkshowjump?jump=nextslide"/>
          </p:cNvPr>
          <p:cNvPicPr>
            <a:picLocks noChangeAspect="1" noChangeArrowheads="1"/>
          </p:cNvPicPr>
          <p:nvPr/>
        </p:nvPicPr>
        <p:blipFill>
          <a:blip r:embed="rId4">
            <a:lum bright="20000"/>
            <a:extLst>
              <a:ext uri="{28A0092B-C50C-407E-A947-70E740481C1C}">
                <a14:useLocalDpi xmlns:a14="http://schemas.microsoft.com/office/drawing/2010/main" val="0"/>
              </a:ext>
            </a:extLst>
          </a:blip>
          <a:srcRect/>
          <a:stretch>
            <a:fillRect/>
          </a:stretch>
        </p:blipFill>
        <p:spPr bwMode="auto">
          <a:xfrm>
            <a:off x="7739063" y="5589588"/>
            <a:ext cx="46831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6" name="Object 6"/>
          <p:cNvGraphicFramePr>
            <a:graphicFrameLocks noChangeAspect="1"/>
          </p:cNvGraphicFramePr>
          <p:nvPr/>
        </p:nvGraphicFramePr>
        <p:xfrm>
          <a:off x="395288" y="2133600"/>
          <a:ext cx="762000" cy="395288"/>
        </p:xfrm>
        <a:graphic>
          <a:graphicData uri="http://schemas.openxmlformats.org/presentationml/2006/ole">
            <mc:AlternateContent xmlns:mc="http://schemas.openxmlformats.org/markup-compatibility/2006">
              <mc:Choice xmlns:v="urn:schemas-microsoft-com:vml" Requires="v">
                <p:oleObj spid="_x0000_s8208" name="Clip" r:id="rId5" imgW="419048" imgH="218874" progId="MS_ClipArt_Gallery.2">
                  <p:embed/>
                </p:oleObj>
              </mc:Choice>
              <mc:Fallback>
                <p:oleObj name="Clip" r:id="rId5" imgW="419048" imgH="218874" progId="MS_ClipArt_Gallery.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133600"/>
                        <a:ext cx="762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4439" name="矩形 3"/>
          <p:cNvSpPr>
            <a:spLocks noChangeArrowheads="1"/>
          </p:cNvSpPr>
          <p:nvPr/>
        </p:nvSpPr>
        <p:spPr bwMode="auto">
          <a:xfrm>
            <a:off x="1331913" y="1916113"/>
            <a:ext cx="4319587" cy="579437"/>
          </a:xfrm>
          <a:prstGeom prst="rect">
            <a:avLst/>
          </a:prstGeom>
          <a:noFill/>
          <a:ln w="9525">
            <a:noFill/>
            <a:miter lim="800000"/>
            <a:headEnd/>
            <a:tailEnd/>
          </a:ln>
        </p:spPr>
        <p:txBody>
          <a:bodyPr>
            <a:spAutoFit/>
          </a:bodyPr>
          <a:lstStyle/>
          <a:p>
            <a:pPr eaLnBrk="1" hangingPunct="1">
              <a:defRPr/>
            </a:pPr>
            <a:r>
              <a:rPr lang="zh-CN" altLang="en-US" sz="3200" b="1" dirty="0">
                <a:solidFill>
                  <a:schemeClr val="bg1"/>
                </a:solidFill>
                <a:effectLst>
                  <a:outerShdw blurRad="38100" dist="38100" dir="2700000" algn="tl">
                    <a:srgbClr val="C0C0C0"/>
                  </a:outerShdw>
                </a:effectLst>
                <a:latin typeface="楷体_GB2312" pitchFamily="49" charset="-122"/>
                <a:ea typeface="楷体_GB2312" pitchFamily="49" charset="-122"/>
              </a:rPr>
              <a:t>构造体的基本格式</a:t>
            </a:r>
          </a:p>
        </p:txBody>
      </p:sp>
      <p:sp>
        <p:nvSpPr>
          <p:cNvPr id="8198" name="Rectangle 4"/>
          <p:cNvSpPr>
            <a:spLocks noChangeArrowheads="1"/>
          </p:cNvSpPr>
          <p:nvPr/>
        </p:nvSpPr>
        <p:spPr bwMode="auto">
          <a:xfrm>
            <a:off x="1331913" y="2781300"/>
            <a:ext cx="5472112" cy="1946275"/>
          </a:xfrm>
          <a:prstGeom prst="rect">
            <a:avLst/>
          </a:prstGeom>
          <a:solidFill>
            <a:schemeClr val="tx1"/>
          </a:solidFill>
          <a:ln w="28575">
            <a:solidFill>
              <a:srgbClr val="FF9900"/>
            </a:solidFill>
            <a:miter lim="800000"/>
            <a:headEnd/>
            <a:tailEnd/>
          </a:ln>
        </p:spPr>
        <p:txBody>
          <a:bodyPr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r>
              <a:rPr lang="en-US" altLang="zh-CN" b="1">
                <a:solidFill>
                  <a:srgbClr val="0000CC"/>
                </a:solidFill>
                <a:latin typeface="Times New Roman" panose="02020603050405020304" pitchFamily="18" charset="0"/>
                <a:ea typeface="楷体_GB2312"/>
                <a:cs typeface="楷体_GB2312"/>
              </a:rPr>
              <a:t>architecture</a:t>
            </a:r>
            <a:r>
              <a:rPr lang="en-US" altLang="zh-CN" b="1">
                <a:solidFill>
                  <a:schemeClr val="tx1"/>
                </a:solidFill>
                <a:latin typeface="楷体_GB2312"/>
                <a:ea typeface="楷体_GB2312"/>
                <a:cs typeface="楷体_GB2312"/>
              </a:rPr>
              <a:t> </a:t>
            </a:r>
            <a:r>
              <a:rPr lang="zh-CN" altLang="en-US" b="1">
                <a:latin typeface="楷体_GB2312"/>
                <a:ea typeface="楷体_GB2312"/>
                <a:cs typeface="楷体_GB2312"/>
              </a:rPr>
              <a:t>构造体</a:t>
            </a:r>
            <a:r>
              <a:rPr lang="zh-CN" altLang="en-US" b="1">
                <a:latin typeface="Times New Roman" panose="02020603050405020304" pitchFamily="18" charset="0"/>
                <a:ea typeface="楷体_GB2312"/>
                <a:cs typeface="楷体_GB2312"/>
              </a:rPr>
              <a:t>名</a:t>
            </a:r>
            <a:r>
              <a:rPr lang="zh-CN" altLang="en-US" b="1">
                <a:solidFill>
                  <a:srgbClr val="0000CC"/>
                </a:solidFill>
                <a:latin typeface="Times New Roman" panose="02020603050405020304" pitchFamily="18" charset="0"/>
                <a:ea typeface="楷体_GB2312"/>
                <a:cs typeface="楷体_GB2312"/>
              </a:rPr>
              <a:t> </a:t>
            </a:r>
            <a:r>
              <a:rPr lang="en-US" altLang="zh-CN" b="1">
                <a:solidFill>
                  <a:srgbClr val="0000CC"/>
                </a:solidFill>
                <a:latin typeface="Times New Roman" panose="02020603050405020304" pitchFamily="18" charset="0"/>
                <a:ea typeface="楷体_GB2312"/>
                <a:cs typeface="楷体_GB2312"/>
              </a:rPr>
              <a:t>of</a:t>
            </a:r>
            <a:r>
              <a:rPr lang="en-US" altLang="zh-CN" b="1">
                <a:solidFill>
                  <a:schemeClr val="tx1"/>
                </a:solidFill>
                <a:latin typeface="楷体_GB2312"/>
                <a:ea typeface="楷体_GB2312"/>
                <a:cs typeface="楷体_GB2312"/>
              </a:rPr>
              <a:t> </a:t>
            </a:r>
            <a:r>
              <a:rPr lang="zh-CN" altLang="en-US" b="1">
                <a:latin typeface="楷体_GB2312"/>
                <a:ea typeface="楷体_GB2312"/>
                <a:cs typeface="楷体_GB2312"/>
              </a:rPr>
              <a:t>实体名</a:t>
            </a:r>
            <a:r>
              <a:rPr lang="zh-CN" altLang="en-US" b="1">
                <a:solidFill>
                  <a:srgbClr val="0000CC"/>
                </a:solidFill>
                <a:latin typeface="楷体_GB2312"/>
                <a:ea typeface="楷体_GB2312"/>
                <a:cs typeface="楷体_GB2312"/>
              </a:rPr>
              <a:t> </a:t>
            </a:r>
            <a:r>
              <a:rPr lang="en-US" altLang="zh-CN" b="1">
                <a:solidFill>
                  <a:srgbClr val="0000CC"/>
                </a:solidFill>
                <a:latin typeface="Times New Roman" panose="02020603050405020304" pitchFamily="18" charset="0"/>
                <a:ea typeface="楷体_GB2312"/>
                <a:cs typeface="楷体_GB2312"/>
              </a:rPr>
              <a:t>is</a:t>
            </a:r>
          </a:p>
          <a:p>
            <a:pPr eaLnBrk="1" hangingPunct="1"/>
            <a:r>
              <a:rPr lang="en-US" altLang="zh-CN" b="1">
                <a:solidFill>
                  <a:schemeClr val="tx1"/>
                </a:solidFill>
                <a:latin typeface="楷体_GB2312"/>
                <a:ea typeface="楷体_GB2312"/>
                <a:cs typeface="楷体_GB2312"/>
              </a:rPr>
              <a:t>  </a:t>
            </a:r>
            <a:r>
              <a:rPr lang="zh-CN" altLang="en-US" b="1">
                <a:latin typeface="楷体_GB2312"/>
                <a:ea typeface="楷体_GB2312"/>
                <a:cs typeface="楷体_GB2312"/>
              </a:rPr>
              <a:t>定义说明语句</a:t>
            </a:r>
            <a:r>
              <a:rPr lang="en-US" altLang="zh-CN" b="1">
                <a:latin typeface="楷体_GB2312"/>
                <a:ea typeface="楷体_GB2312"/>
                <a:cs typeface="楷体_GB2312"/>
              </a:rPr>
              <a:t>;</a:t>
            </a:r>
            <a:r>
              <a:rPr lang="en-US" altLang="zh-CN" b="1">
                <a:solidFill>
                  <a:schemeClr val="tx1"/>
                </a:solidFill>
                <a:latin typeface="楷体_GB2312"/>
                <a:ea typeface="楷体_GB2312"/>
                <a:cs typeface="楷体_GB2312"/>
              </a:rPr>
              <a:t>    </a:t>
            </a:r>
          </a:p>
          <a:p>
            <a:pPr eaLnBrk="1" hangingPunct="1"/>
            <a:r>
              <a:rPr lang="en-US" altLang="zh-CN" b="1">
                <a:solidFill>
                  <a:srgbClr val="0000CC"/>
                </a:solidFill>
                <a:latin typeface="Times New Roman" panose="02020603050405020304" pitchFamily="18" charset="0"/>
                <a:ea typeface="楷体_GB2312"/>
                <a:cs typeface="楷体_GB2312"/>
              </a:rPr>
              <a:t>begin</a:t>
            </a:r>
          </a:p>
          <a:p>
            <a:pPr eaLnBrk="1" hangingPunct="1"/>
            <a:r>
              <a:rPr lang="en-US" altLang="zh-CN" b="1">
                <a:solidFill>
                  <a:schemeClr val="tx1"/>
                </a:solidFill>
                <a:latin typeface="楷体_GB2312"/>
                <a:ea typeface="楷体_GB2312"/>
                <a:cs typeface="楷体_GB2312"/>
              </a:rPr>
              <a:t>  </a:t>
            </a:r>
            <a:r>
              <a:rPr lang="zh-CN" altLang="en-US" b="1">
                <a:latin typeface="楷体_GB2312"/>
                <a:ea typeface="楷体_GB2312"/>
                <a:cs typeface="楷体_GB2312"/>
              </a:rPr>
              <a:t>并行处理语句</a:t>
            </a:r>
            <a:r>
              <a:rPr lang="en-US" altLang="zh-CN" b="1">
                <a:latin typeface="楷体_GB2312"/>
                <a:ea typeface="楷体_GB2312"/>
                <a:cs typeface="楷体_GB2312"/>
              </a:rPr>
              <a:t>;</a:t>
            </a:r>
            <a:r>
              <a:rPr lang="en-US" altLang="zh-CN" b="1">
                <a:solidFill>
                  <a:schemeClr val="tx1"/>
                </a:solidFill>
                <a:latin typeface="楷体_GB2312"/>
                <a:ea typeface="楷体_GB2312"/>
                <a:cs typeface="楷体_GB2312"/>
              </a:rPr>
              <a:t>       </a:t>
            </a:r>
          </a:p>
          <a:p>
            <a:pPr eaLnBrk="1" hangingPunct="1"/>
            <a:r>
              <a:rPr lang="en-US" altLang="zh-CN" b="1">
                <a:solidFill>
                  <a:srgbClr val="0000CC"/>
                </a:solidFill>
                <a:latin typeface="Times New Roman" panose="02020603050405020304" pitchFamily="18" charset="0"/>
                <a:ea typeface="楷体_GB2312"/>
                <a:cs typeface="楷体_GB2312"/>
              </a:rPr>
              <a:t>End</a:t>
            </a:r>
            <a:r>
              <a:rPr lang="en-US" altLang="zh-CN" b="1">
                <a:latin typeface="楷体_GB2312"/>
                <a:ea typeface="楷体_GB2312"/>
                <a:cs typeface="楷体_GB2312"/>
              </a:rPr>
              <a:t> </a:t>
            </a:r>
            <a:r>
              <a:rPr lang="zh-CN" altLang="en-US" b="1">
                <a:latin typeface="楷体_GB2312"/>
                <a:ea typeface="楷体_GB2312"/>
                <a:cs typeface="楷体_GB2312"/>
              </a:rPr>
              <a:t>构造体名</a:t>
            </a:r>
            <a:r>
              <a:rPr lang="en-US" altLang="zh-CN" b="1">
                <a:latin typeface="楷体_GB2312"/>
                <a:ea typeface="楷体_GB2312"/>
                <a:cs typeface="楷体_GB2312"/>
              </a:rPr>
              <a:t>;</a:t>
            </a:r>
          </a:p>
        </p:txBody>
      </p:sp>
      <p:grpSp>
        <p:nvGrpSpPr>
          <p:cNvPr id="2" name="Group 9"/>
          <p:cNvGrpSpPr>
            <a:grpSpLocks/>
          </p:cNvGrpSpPr>
          <p:nvPr/>
        </p:nvGrpSpPr>
        <p:grpSpPr bwMode="auto">
          <a:xfrm>
            <a:off x="3203575" y="4941888"/>
            <a:ext cx="3111500" cy="1196975"/>
            <a:chOff x="2064" y="3566"/>
            <a:chExt cx="1960" cy="754"/>
          </a:xfrm>
        </p:grpSpPr>
        <p:sp>
          <p:nvSpPr>
            <p:cNvPr id="914442" name="AutoShape 10"/>
            <p:cNvSpPr>
              <a:spLocks noChangeArrowheads="1"/>
            </p:cNvSpPr>
            <p:nvPr/>
          </p:nvSpPr>
          <p:spPr bwMode="auto">
            <a:xfrm>
              <a:off x="2064" y="3566"/>
              <a:ext cx="1950" cy="754"/>
            </a:xfrm>
            <a:prstGeom prst="wedgeRoundRectCallout">
              <a:avLst>
                <a:gd name="adj1" fmla="val -40051"/>
                <a:gd name="adj2" fmla="val -105440"/>
                <a:gd name="adj3" fmla="val 16667"/>
              </a:avLst>
            </a:prstGeom>
            <a:solidFill>
              <a:srgbClr val="CCFFFF"/>
            </a:solidFill>
            <a:ln w="28575">
              <a:solidFill>
                <a:srgbClr val="00CC00"/>
              </a:solidFill>
              <a:miter lim="800000"/>
              <a:headEnd/>
              <a:tailEnd/>
            </a:ln>
            <a:effectLst/>
          </p:spPr>
          <p:txBody>
            <a:bodyPr/>
            <a:lstStyle/>
            <a:p>
              <a:pPr algn="ctr" eaLnBrk="1" hangingPunct="1">
                <a:spcBef>
                  <a:spcPct val="50000"/>
                </a:spcBef>
                <a:defRPr/>
              </a:pPr>
              <a:endParaRPr lang="zh-CN" altLang="zh-CN" sz="3200" b="1">
                <a:effectLst>
                  <a:outerShdw blurRad="38100" dist="38100" dir="2700000" algn="tl">
                    <a:srgbClr val="FFFFFF"/>
                  </a:outerShdw>
                </a:effectLst>
                <a:latin typeface="宋体" pitchFamily="2" charset="-122"/>
              </a:endParaRPr>
            </a:p>
          </p:txBody>
        </p:sp>
        <p:sp>
          <p:nvSpPr>
            <p:cNvPr id="914443" name="Text Box 11"/>
            <p:cNvSpPr txBox="1">
              <a:spLocks noChangeArrowheads="1"/>
            </p:cNvSpPr>
            <p:nvPr/>
          </p:nvSpPr>
          <p:spPr bwMode="auto">
            <a:xfrm>
              <a:off x="2165" y="3623"/>
              <a:ext cx="1859" cy="634"/>
            </a:xfrm>
            <a:prstGeom prst="rect">
              <a:avLst/>
            </a:prstGeom>
            <a:noFill/>
            <a:ln w="9525">
              <a:noFill/>
              <a:miter lim="800000"/>
              <a:headEnd/>
              <a:tailEnd/>
            </a:ln>
            <a:effectLst/>
          </p:spPr>
          <p:txBody>
            <a:bodyPr>
              <a:spAutoFit/>
            </a:bodyPr>
            <a:lstStyle/>
            <a:p>
              <a:pPr eaLnBrk="1" hangingPunct="1">
                <a:spcBef>
                  <a:spcPct val="50000"/>
                </a:spcBef>
                <a:defRPr/>
              </a:pPr>
              <a:r>
                <a:rPr lang="zh-CN" altLang="en-US" sz="2000" b="1">
                  <a:latin typeface="楷体_GB2312" pitchFamily="49" charset="-122"/>
                  <a:ea typeface="楷体_GB2312" pitchFamily="49" charset="-122"/>
                </a:rPr>
                <a:t>以各种不同的描述风格表达：信号赋值语句</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元件例化语句</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进程语句</a:t>
              </a:r>
              <a:endParaRPr lang="zh-CN" altLang="en-US" sz="2000" b="1">
                <a:effectLst>
                  <a:outerShdw blurRad="38100" dist="38100" dir="2700000" algn="tl">
                    <a:srgbClr val="C0C0C0"/>
                  </a:outerShdw>
                </a:effectLst>
                <a:latin typeface="楷体_GB2312" pitchFamily="49" charset="-122"/>
                <a:ea typeface="楷体_GB2312" pitchFamily="49" charset="-122"/>
              </a:endParaRPr>
            </a:p>
          </p:txBody>
        </p:sp>
      </p:grpSp>
      <p:grpSp>
        <p:nvGrpSpPr>
          <p:cNvPr id="3" name="Group 12"/>
          <p:cNvGrpSpPr>
            <a:grpSpLocks/>
          </p:cNvGrpSpPr>
          <p:nvPr/>
        </p:nvGrpSpPr>
        <p:grpSpPr bwMode="auto">
          <a:xfrm>
            <a:off x="5292725" y="3429000"/>
            <a:ext cx="3673475" cy="1223963"/>
            <a:chOff x="3061" y="1207"/>
            <a:chExt cx="2314" cy="952"/>
          </a:xfrm>
        </p:grpSpPr>
        <p:sp>
          <p:nvSpPr>
            <p:cNvPr id="914445" name="AutoShape 13"/>
            <p:cNvSpPr>
              <a:spLocks noChangeArrowheads="1"/>
            </p:cNvSpPr>
            <p:nvPr/>
          </p:nvSpPr>
          <p:spPr bwMode="auto">
            <a:xfrm>
              <a:off x="3061" y="1207"/>
              <a:ext cx="2314" cy="952"/>
            </a:xfrm>
            <a:prstGeom prst="wedgeRoundRectCallout">
              <a:avLst>
                <a:gd name="adj1" fmla="val -89713"/>
                <a:gd name="adj2" fmla="val -45796"/>
                <a:gd name="adj3" fmla="val 16667"/>
              </a:avLst>
            </a:prstGeom>
            <a:solidFill>
              <a:srgbClr val="CCCCFF"/>
            </a:solidFill>
            <a:ln w="28575">
              <a:solidFill>
                <a:srgbClr val="CC00CC"/>
              </a:solidFill>
              <a:miter lim="800000"/>
              <a:headEnd/>
              <a:tailEnd/>
            </a:ln>
            <a:effectLst/>
          </p:spPr>
          <p:txBody>
            <a:bodyPr/>
            <a:lstStyle/>
            <a:p>
              <a:pPr algn="ctr" eaLnBrk="1" hangingPunct="1">
                <a:spcBef>
                  <a:spcPct val="50000"/>
                </a:spcBef>
                <a:defRPr/>
              </a:pPr>
              <a:endParaRPr lang="zh-CN" altLang="zh-CN" sz="3200" b="1">
                <a:effectLst>
                  <a:outerShdw blurRad="38100" dist="38100" dir="2700000" algn="tl">
                    <a:srgbClr val="FFFFFF"/>
                  </a:outerShdw>
                </a:effectLst>
                <a:latin typeface="宋体" pitchFamily="2" charset="-122"/>
              </a:endParaRPr>
            </a:p>
          </p:txBody>
        </p:sp>
        <p:sp>
          <p:nvSpPr>
            <p:cNvPr id="8205" name="Text Box 14"/>
            <p:cNvSpPr txBox="1">
              <a:spLocks noChangeArrowheads="1"/>
            </p:cNvSpPr>
            <p:nvPr/>
          </p:nvSpPr>
          <p:spPr bwMode="auto">
            <a:xfrm>
              <a:off x="3152" y="1253"/>
              <a:ext cx="2223"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100" b="1">
                  <a:solidFill>
                    <a:schemeClr val="bg2"/>
                  </a:solidFill>
                  <a:latin typeface="楷体_GB2312"/>
                  <a:ea typeface="楷体_GB2312"/>
                  <a:cs typeface="楷体_GB2312"/>
                </a:rPr>
                <a:t>对构造体内部所用信号、常数、数据类型和函数进行定义，但不需要定义信号方向</a:t>
              </a:r>
            </a:p>
          </p:txBody>
        </p:sp>
      </p:grpSp>
      <p:sp>
        <p:nvSpPr>
          <p:cNvPr id="914447" name="Line 15"/>
          <p:cNvSpPr>
            <a:spLocks noChangeShapeType="1"/>
          </p:cNvSpPr>
          <p:nvPr/>
        </p:nvSpPr>
        <p:spPr bwMode="auto">
          <a:xfrm>
            <a:off x="1835150" y="3573463"/>
            <a:ext cx="16557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4448" name="Line 16"/>
          <p:cNvSpPr>
            <a:spLocks noChangeShapeType="1"/>
          </p:cNvSpPr>
          <p:nvPr/>
        </p:nvSpPr>
        <p:spPr bwMode="auto">
          <a:xfrm>
            <a:off x="1762125" y="4294188"/>
            <a:ext cx="16557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4449" name="矩形 3"/>
          <p:cNvSpPr>
            <a:spLocks noChangeArrowheads="1"/>
          </p:cNvSpPr>
          <p:nvPr/>
        </p:nvSpPr>
        <p:spPr bwMode="auto">
          <a:xfrm>
            <a:off x="1619250" y="692150"/>
            <a:ext cx="6551613" cy="641350"/>
          </a:xfrm>
          <a:prstGeom prst="rect">
            <a:avLst/>
          </a:prstGeom>
          <a:noFill/>
          <a:ln w="9525">
            <a:noFill/>
            <a:miter lim="800000"/>
            <a:headEnd/>
            <a:tailEnd/>
          </a:ln>
        </p:spPr>
        <p:txBody>
          <a:bodyPr>
            <a:spAutoFit/>
          </a:bodyPr>
          <a:lstStyle/>
          <a:p>
            <a:pPr eaLnBrk="1" hangingPunct="1">
              <a:defRPr/>
            </a:pPr>
            <a:r>
              <a:rPr lang="zh-CN" altLang="en-US" sz="3600" b="1" dirty="0">
                <a:effectLst>
                  <a:outerShdw blurRad="38100" dist="38100" dir="2700000" algn="tl">
                    <a:srgbClr val="C0C0C0"/>
                  </a:outerShdw>
                </a:effectLst>
                <a:latin typeface="楷体_GB2312" pitchFamily="49" charset="-122"/>
                <a:ea typeface="楷体_GB2312" pitchFamily="49" charset="-122"/>
              </a:rPr>
              <a:t>构造体：</a:t>
            </a:r>
            <a:r>
              <a:rPr lang="en-US" altLang="zh-CN" sz="3600" b="1" dirty="0">
                <a:effectLst>
                  <a:outerShdw blurRad="38100" dist="38100" dir="2700000" algn="tl">
                    <a:srgbClr val="C0C0C0"/>
                  </a:outerShdw>
                </a:effectLst>
                <a:latin typeface="Times New Roman" pitchFamily="18" charset="0"/>
                <a:ea typeface="楷体_GB2312" pitchFamily="49" charset="-122"/>
              </a:rPr>
              <a:t>architecture</a:t>
            </a:r>
            <a:endParaRPr lang="en-US" altLang="zh-CN" sz="3600" dirty="0">
              <a:effectLst>
                <a:outerShdw blurRad="38100" dist="38100" dir="2700000" algn="tl">
                  <a:srgbClr val="C0C0C0"/>
                </a:outerShdw>
              </a:effectLst>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4447"/>
                                        </p:tgtEl>
                                        <p:attrNameLst>
                                          <p:attrName>style.visibility</p:attrName>
                                        </p:attrNameLst>
                                      </p:cBhvr>
                                      <p:to>
                                        <p:strVal val="visible"/>
                                      </p:to>
                                    </p:set>
                                    <p:animEffect transition="in" filter="dissolve">
                                      <p:cBhvr>
                                        <p:cTn id="7" dur="500"/>
                                        <p:tgtEl>
                                          <p:spTgt spid="9144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9" presetClass="entr" presetSubtype="0" accel="100000" fill="hold" grpId="0" nodeType="clickEffect">
                                  <p:stCondLst>
                                    <p:cond delay="0"/>
                                  </p:stCondLst>
                                  <p:childTnLst>
                                    <p:set>
                                      <p:cBhvr>
                                        <p:cTn id="16" dur="1" fill="hold">
                                          <p:stCondLst>
                                            <p:cond delay="0"/>
                                          </p:stCondLst>
                                        </p:cTn>
                                        <p:tgtEl>
                                          <p:spTgt spid="914448"/>
                                        </p:tgtEl>
                                        <p:attrNameLst>
                                          <p:attrName>style.visibility</p:attrName>
                                        </p:attrNameLst>
                                      </p:cBhvr>
                                      <p:to>
                                        <p:strVal val="visible"/>
                                      </p:to>
                                    </p:set>
                                    <p:anim calcmode="lin" valueType="num">
                                      <p:cBhvr>
                                        <p:cTn id="17" dur="500" fill="hold"/>
                                        <p:tgtEl>
                                          <p:spTgt spid="914448"/>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914448"/>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914448"/>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9144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47" grpId="0" animBg="1"/>
      <p:bldP spid="91444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90882" name="Text Box 2"/>
          <p:cNvSpPr txBox="1">
            <a:spLocks noChangeArrowheads="1"/>
          </p:cNvSpPr>
          <p:nvPr/>
        </p:nvSpPr>
        <p:spPr bwMode="auto">
          <a:xfrm>
            <a:off x="468313" y="2349500"/>
            <a:ext cx="7343775" cy="1754188"/>
          </a:xfrm>
          <a:prstGeom prst="rect">
            <a:avLst/>
          </a:prstGeom>
          <a:noFill/>
          <a:ln w="19050" algn="ctr">
            <a:solidFill>
              <a:srgbClr val="006600"/>
            </a:solidFill>
            <a:miter lim="800000"/>
            <a:headEnd/>
            <a:tailEnd/>
          </a:ln>
          <a:effectLst/>
        </p:spPr>
        <p:txBody>
          <a:bodyPr>
            <a:spAutoFit/>
          </a:bodyPr>
          <a:lstStyle/>
          <a:p>
            <a:pPr marL="182563" indent="-182563" eaLnBrk="1" hangingPunct="1">
              <a:spcBef>
                <a:spcPct val="50000"/>
              </a:spcBef>
              <a:buClr>
                <a:schemeClr val="bg1"/>
              </a:buClr>
              <a:buFontTx/>
              <a:buChar char="•"/>
              <a:defRPr/>
            </a:pPr>
            <a:r>
              <a:rPr lang="en-US" altLang="zh-CN" b="1" dirty="0">
                <a:effectLst>
                  <a:outerShdw blurRad="38100" dist="38100" dir="2700000" algn="tl">
                    <a:srgbClr val="C0C0C0"/>
                  </a:outerShdw>
                </a:effectLst>
                <a:latin typeface="Times New Roman" pitchFamily="18" charset="0"/>
                <a:ea typeface="楷体_GB2312" pitchFamily="49" charset="-122"/>
              </a:rPr>
              <a:t> RTL</a:t>
            </a:r>
            <a:r>
              <a:rPr lang="zh-CN" altLang="en-US" b="1" dirty="0">
                <a:effectLst>
                  <a:outerShdw blurRad="38100" dist="38100" dir="2700000" algn="tl">
                    <a:srgbClr val="C0C0C0"/>
                  </a:outerShdw>
                </a:effectLst>
                <a:latin typeface="Times New Roman" pitchFamily="18" charset="0"/>
                <a:ea typeface="楷体_GB2312" pitchFamily="49" charset="-122"/>
              </a:rPr>
              <a:t>描述是用于</a:t>
            </a:r>
            <a:r>
              <a:rPr lang="zh-CN" altLang="en-US" b="1" dirty="0">
                <a:solidFill>
                  <a:schemeClr val="bg1"/>
                </a:solidFill>
                <a:effectLst>
                  <a:outerShdw blurRad="38100" dist="38100" dir="2700000" algn="tl">
                    <a:srgbClr val="C0C0C0"/>
                  </a:outerShdw>
                </a:effectLst>
                <a:latin typeface="Times New Roman" pitchFamily="18" charset="0"/>
                <a:ea typeface="楷体_GB2312" pitchFamily="49" charset="-122"/>
              </a:rPr>
              <a:t>逻辑综合</a:t>
            </a:r>
            <a:r>
              <a:rPr lang="zh-CN" altLang="en-US" b="1" dirty="0">
                <a:effectLst>
                  <a:outerShdw blurRad="38100" dist="38100" dir="2700000" algn="tl">
                    <a:srgbClr val="C0C0C0"/>
                  </a:outerShdw>
                </a:effectLst>
                <a:latin typeface="Times New Roman" pitchFamily="18" charset="0"/>
                <a:ea typeface="楷体_GB2312" pitchFamily="49" charset="-122"/>
              </a:rPr>
              <a:t>的实体描述方法</a:t>
            </a:r>
          </a:p>
          <a:p>
            <a:pPr marL="182563" indent="-182563" eaLnBrk="1" hangingPunct="1">
              <a:spcBef>
                <a:spcPct val="50000"/>
              </a:spcBef>
              <a:buClr>
                <a:schemeClr val="bg1"/>
              </a:buClr>
              <a:buFontTx/>
              <a:buChar char="•"/>
              <a:defRPr/>
            </a:pPr>
            <a:r>
              <a:rPr lang="zh-CN" altLang="en-US" b="1" dirty="0">
                <a:effectLst>
                  <a:outerShdw blurRad="38100" dist="38100" dir="2700000" algn="tl">
                    <a:srgbClr val="C0C0C0"/>
                  </a:outerShdw>
                </a:effectLst>
                <a:latin typeface="Times New Roman" pitchFamily="18" charset="0"/>
                <a:ea typeface="楷体_GB2312" pitchFamily="49" charset="-122"/>
              </a:rPr>
              <a:t> </a:t>
            </a:r>
            <a:r>
              <a:rPr lang="en-US" altLang="zh-CN" b="1" dirty="0">
                <a:effectLst>
                  <a:outerShdw blurRad="38100" dist="38100" dir="2700000" algn="tl">
                    <a:srgbClr val="C0C0C0"/>
                  </a:outerShdw>
                </a:effectLst>
                <a:latin typeface="Times New Roman" pitchFamily="18" charset="0"/>
                <a:ea typeface="楷体_GB2312" pitchFamily="49" charset="-122"/>
              </a:rPr>
              <a:t>RTL</a:t>
            </a:r>
            <a:r>
              <a:rPr lang="zh-CN" altLang="en-US" b="1" dirty="0">
                <a:effectLst>
                  <a:outerShdw blurRad="38100" dist="38100" dir="2700000" algn="tl">
                    <a:srgbClr val="C0C0C0"/>
                  </a:outerShdw>
                </a:effectLst>
                <a:latin typeface="Times New Roman" pitchFamily="18" charset="0"/>
                <a:ea typeface="楷体_GB2312" pitchFamily="49" charset="-122"/>
              </a:rPr>
              <a:t>描述中指定了各个寄存器的时钟，确定了存储单元的复用结构及总线，指定了电路元件之间的连接关系。</a:t>
            </a:r>
          </a:p>
        </p:txBody>
      </p:sp>
      <p:sp>
        <p:nvSpPr>
          <p:cNvPr id="890884" name="Text Box 4"/>
          <p:cNvSpPr txBox="1">
            <a:spLocks noChangeArrowheads="1"/>
          </p:cNvSpPr>
          <p:nvPr/>
        </p:nvSpPr>
        <p:spPr bwMode="auto">
          <a:xfrm>
            <a:off x="395288" y="260350"/>
            <a:ext cx="5905500" cy="646113"/>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3600" b="1" dirty="0">
                <a:effectLst>
                  <a:outerShdw blurRad="38100" dist="38100" dir="2700000" algn="tl">
                    <a:srgbClr val="C0C0C0"/>
                  </a:outerShdw>
                </a:effectLst>
                <a:latin typeface="楷体_GB2312" pitchFamily="49" charset="-122"/>
                <a:ea typeface="楷体_GB2312" pitchFamily="49" charset="-122"/>
              </a:rPr>
              <a:t>1.</a:t>
            </a:r>
            <a:r>
              <a:rPr lang="zh-CN" altLang="en-US" sz="3600" b="1" dirty="0">
                <a:effectLst>
                  <a:outerShdw blurRad="38100" dist="38100" dir="2700000" algn="tl">
                    <a:srgbClr val="C0C0C0"/>
                  </a:outerShdw>
                </a:effectLst>
                <a:latin typeface="楷体_GB2312" pitchFamily="49" charset="-122"/>
                <a:ea typeface="楷体_GB2312" pitchFamily="49" charset="-122"/>
              </a:rPr>
              <a:t>结构体的三种描述方式</a:t>
            </a:r>
          </a:p>
        </p:txBody>
      </p:sp>
      <p:pic>
        <p:nvPicPr>
          <p:cNvPr id="9220" name="Picture 5" descr="022b">
            <a:hlinkClick r:id="" action="ppaction://hlinkshowjump?jump=previousslide"/>
          </p:cNvPr>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827088" y="6092825"/>
            <a:ext cx="46831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6" descr="022a">
            <a:hlinkClick r:id="" action="ppaction://hlinkshowjump?jump=next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1571625" y="6092825"/>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4"/>
          <p:cNvSpPr txBox="1">
            <a:spLocks noChangeArrowheads="1"/>
          </p:cNvSpPr>
          <p:nvPr/>
        </p:nvSpPr>
        <p:spPr bwMode="auto">
          <a:xfrm>
            <a:off x="395288" y="981075"/>
            <a:ext cx="78486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803275" indent="-346075">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chemeClr val="bg2"/>
                </a:solidFill>
                <a:ea typeface="楷体_GB2312"/>
                <a:cs typeface="楷体_GB2312"/>
              </a:rPr>
              <a:t>1)  </a:t>
            </a:r>
            <a:r>
              <a:rPr lang="zh-CN" altLang="en-US" sz="2800" b="1">
                <a:solidFill>
                  <a:schemeClr val="bg2"/>
                </a:solidFill>
                <a:latin typeface="楷体_GB2312"/>
                <a:ea typeface="楷体_GB2312"/>
                <a:cs typeface="楷体_GB2312"/>
              </a:rPr>
              <a:t>数据流描述</a:t>
            </a:r>
            <a:r>
              <a:rPr lang="en-US" altLang="zh-CN" sz="2800" b="1">
                <a:solidFill>
                  <a:schemeClr val="bg2"/>
                </a:solidFill>
                <a:latin typeface="楷体_GB2312"/>
                <a:ea typeface="楷体_GB2312"/>
                <a:cs typeface="楷体_GB2312"/>
              </a:rPr>
              <a:t>(</a:t>
            </a:r>
            <a:r>
              <a:rPr lang="en-US" altLang="zh-CN" sz="2800" b="1">
                <a:solidFill>
                  <a:schemeClr val="bg2"/>
                </a:solidFill>
                <a:ea typeface="楷体_GB2312"/>
                <a:cs typeface="楷体_GB2312"/>
              </a:rPr>
              <a:t>Data Flow Description</a:t>
            </a:r>
            <a:r>
              <a:rPr lang="en-US" altLang="zh-CN" sz="2800" b="1">
                <a:solidFill>
                  <a:schemeClr val="bg2"/>
                </a:solidFill>
                <a:latin typeface="楷体_GB2312"/>
                <a:ea typeface="楷体_GB2312"/>
                <a:cs typeface="楷体_GB2312"/>
              </a:rPr>
              <a:t>)</a:t>
            </a:r>
          </a:p>
          <a:p>
            <a:pPr lvl="1" eaLnBrk="1" hangingPunct="1">
              <a:spcBef>
                <a:spcPct val="50000"/>
              </a:spcBef>
              <a:buClrTx/>
              <a:buSzTx/>
              <a:buFontTx/>
              <a:buChar char="•"/>
            </a:pPr>
            <a:r>
              <a:rPr lang="zh-CN" altLang="en-US" sz="2600" b="1">
                <a:solidFill>
                  <a:schemeClr val="bg1"/>
                </a:solidFill>
                <a:latin typeface="楷体_GB2312"/>
                <a:ea typeface="楷体_GB2312"/>
                <a:cs typeface="楷体_GB2312"/>
              </a:rPr>
              <a:t>主要使用并行的信号赋值语句</a:t>
            </a:r>
            <a:r>
              <a:rPr lang="en-US" altLang="zh-CN" sz="2600" b="1">
                <a:solidFill>
                  <a:schemeClr val="bg1"/>
                </a:solidFill>
                <a:latin typeface="楷体_GB2312"/>
                <a:ea typeface="楷体_GB2312"/>
                <a:cs typeface="楷体_GB2312"/>
              </a:rPr>
              <a:t>.</a:t>
            </a:r>
          </a:p>
        </p:txBody>
      </p:sp>
      <p:grpSp>
        <p:nvGrpSpPr>
          <p:cNvPr id="2" name="组合 11"/>
          <p:cNvGrpSpPr>
            <a:grpSpLocks/>
          </p:cNvGrpSpPr>
          <p:nvPr/>
        </p:nvGrpSpPr>
        <p:grpSpPr bwMode="auto">
          <a:xfrm>
            <a:off x="2411413" y="3933825"/>
            <a:ext cx="5940425" cy="2879725"/>
            <a:chOff x="539552" y="3933056"/>
            <a:chExt cx="5940000" cy="2879668"/>
          </a:xfrm>
        </p:grpSpPr>
        <p:pic>
          <p:nvPicPr>
            <p:cNvPr id="922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933056"/>
              <a:ext cx="5940000" cy="84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731749"/>
              <a:ext cx="5940000" cy="20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91906" name="Text Box 2"/>
          <p:cNvSpPr txBox="1">
            <a:spLocks noChangeArrowheads="1"/>
          </p:cNvSpPr>
          <p:nvPr/>
        </p:nvSpPr>
        <p:spPr bwMode="auto">
          <a:xfrm>
            <a:off x="468313" y="2349500"/>
            <a:ext cx="8101012" cy="3430588"/>
          </a:xfrm>
          <a:prstGeom prst="rect">
            <a:avLst/>
          </a:prstGeom>
          <a:noFill/>
          <a:ln w="9525" algn="ctr">
            <a:noFill/>
            <a:miter lim="800000"/>
            <a:headEnd/>
            <a:tailEnd/>
          </a:ln>
          <a:effectLst/>
        </p:spPr>
        <p:txBody>
          <a:bodyPr>
            <a:spAutoFit/>
          </a:bodyPr>
          <a:lstStyle/>
          <a:p>
            <a:pPr marL="268288" indent="-268288" eaLnBrk="1" hangingPunct="1">
              <a:spcBef>
                <a:spcPct val="50000"/>
              </a:spcBef>
              <a:buClr>
                <a:schemeClr val="bg1"/>
              </a:buClr>
              <a:buFontTx/>
              <a:buChar char="•"/>
              <a:defRPr/>
            </a:pPr>
            <a:r>
              <a:rPr lang="zh-CN" altLang="en-US" sz="2600" b="1" dirty="0">
                <a:solidFill>
                  <a:schemeClr val="bg1"/>
                </a:solidFill>
                <a:effectLst>
                  <a:outerShdw blurRad="38100" dist="38100" dir="2700000" algn="tl">
                    <a:srgbClr val="C0C0C0"/>
                  </a:outerShdw>
                </a:effectLst>
                <a:latin typeface="Times New Roman" pitchFamily="18" charset="0"/>
                <a:ea typeface="楷体_GB2312" pitchFamily="49" charset="-122"/>
              </a:rPr>
              <a:t>由于</a:t>
            </a:r>
            <a:r>
              <a:rPr lang="en-US" altLang="zh-CN" sz="2600" b="1" dirty="0">
                <a:solidFill>
                  <a:schemeClr val="bg1"/>
                </a:solidFill>
                <a:effectLst>
                  <a:outerShdw blurRad="38100" dist="38100" dir="2700000" algn="tl">
                    <a:srgbClr val="C0C0C0"/>
                  </a:outerShdw>
                </a:effectLst>
                <a:latin typeface="Times New Roman" pitchFamily="18" charset="0"/>
                <a:ea typeface="楷体_GB2312" pitchFamily="49" charset="-122"/>
              </a:rPr>
              <a:t>RTL</a:t>
            </a:r>
            <a:r>
              <a:rPr lang="zh-CN" altLang="en-US" sz="2600" b="1" dirty="0">
                <a:solidFill>
                  <a:schemeClr val="bg1"/>
                </a:solidFill>
                <a:effectLst>
                  <a:outerShdw blurRad="38100" dist="38100" dir="2700000" algn="tl">
                    <a:srgbClr val="C0C0C0"/>
                  </a:outerShdw>
                </a:effectLst>
                <a:latin typeface="Times New Roman" pitchFamily="18" charset="0"/>
                <a:ea typeface="楷体_GB2312" pitchFamily="49" charset="-122"/>
              </a:rPr>
              <a:t>描述用于逻辑综合，对语句有严格限制</a:t>
            </a:r>
            <a:r>
              <a:rPr lang="en-US" altLang="zh-CN" sz="2600" b="1" dirty="0">
                <a:solidFill>
                  <a:schemeClr val="bg1"/>
                </a:solidFill>
                <a:effectLst>
                  <a:outerShdw blurRad="38100" dist="38100" dir="2700000" algn="tl">
                    <a:srgbClr val="C0C0C0"/>
                  </a:outerShdw>
                </a:effectLst>
                <a:latin typeface="Times New Roman" pitchFamily="18" charset="0"/>
                <a:ea typeface="楷体_GB2312" pitchFamily="49" charset="-122"/>
              </a:rPr>
              <a:t>:</a:t>
            </a:r>
          </a:p>
          <a:p>
            <a:pPr marL="725488" lvl="1" indent="-268288" eaLnBrk="1" hangingPunct="1">
              <a:spcBef>
                <a:spcPct val="50000"/>
              </a:spcBef>
              <a:buClr>
                <a:srgbClr val="006600"/>
              </a:buClr>
              <a:buSzPct val="70000"/>
              <a:buFont typeface="Wingdings" pitchFamily="2" charset="2"/>
              <a:buChar char="u"/>
              <a:defRPr/>
            </a:pPr>
            <a:r>
              <a:rPr lang="zh-CN" altLang="en-US" sz="2600" b="1" dirty="0">
                <a:solidFill>
                  <a:srgbClr val="006600"/>
                </a:solidFill>
                <a:effectLst>
                  <a:outerShdw blurRad="38100" dist="38100" dir="2700000" algn="tl">
                    <a:srgbClr val="C0C0C0"/>
                  </a:outerShdw>
                </a:effectLst>
                <a:latin typeface="Times New Roman" pitchFamily="18" charset="0"/>
                <a:ea typeface="楷体_GB2312" pitchFamily="49" charset="-122"/>
              </a:rPr>
              <a:t>一些难以综合的语句（如信号代入中的延时等）</a:t>
            </a:r>
          </a:p>
          <a:p>
            <a:pPr marL="725488" lvl="1" indent="-268288" eaLnBrk="1" hangingPunct="1">
              <a:spcBef>
                <a:spcPct val="50000"/>
              </a:spcBef>
              <a:buClr>
                <a:srgbClr val="006600"/>
              </a:buClr>
              <a:buSzPct val="70000"/>
              <a:buFont typeface="Wingdings" pitchFamily="2" charset="2"/>
              <a:buChar char="u"/>
              <a:defRPr/>
            </a:pPr>
            <a:r>
              <a:rPr lang="zh-CN" altLang="en-US" sz="2600" b="1" dirty="0">
                <a:solidFill>
                  <a:srgbClr val="006600"/>
                </a:solidFill>
                <a:effectLst>
                  <a:outerShdw blurRad="38100" dist="38100" dir="2700000" algn="tl">
                    <a:srgbClr val="C0C0C0"/>
                  </a:outerShdw>
                </a:effectLst>
                <a:latin typeface="Times New Roman" pitchFamily="18" charset="0"/>
                <a:ea typeface="楷体_GB2312" pitchFamily="49" charset="-122"/>
              </a:rPr>
              <a:t>一些抽象的数据类型（如实数、记录、文件等）</a:t>
            </a:r>
          </a:p>
          <a:p>
            <a:pPr marL="725488" lvl="1" indent="-268288" eaLnBrk="1" hangingPunct="1">
              <a:spcBef>
                <a:spcPct val="50000"/>
              </a:spcBef>
              <a:buClr>
                <a:srgbClr val="006600"/>
              </a:buClr>
              <a:buSzPct val="70000"/>
              <a:buFont typeface="Wingdings" pitchFamily="2" charset="2"/>
              <a:buChar char="u"/>
              <a:defRPr/>
            </a:pPr>
            <a:r>
              <a:rPr lang="zh-CN" altLang="en-US" sz="2600" b="1" dirty="0">
                <a:solidFill>
                  <a:srgbClr val="006600"/>
                </a:solidFill>
                <a:effectLst>
                  <a:outerShdw blurRad="38100" dist="38100" dir="2700000" algn="tl">
                    <a:srgbClr val="C0C0C0"/>
                  </a:outerShdw>
                </a:effectLst>
                <a:latin typeface="Times New Roman" pitchFamily="18" charset="0"/>
                <a:ea typeface="楷体_GB2312" pitchFamily="49" charset="-122"/>
              </a:rPr>
              <a:t>一些难以综合或不可综合的运算符（如除法</a:t>
            </a:r>
            <a:r>
              <a:rPr lang="en-US" altLang="zh-CN" sz="2600" b="1" dirty="0">
                <a:solidFill>
                  <a:srgbClr val="006600"/>
                </a:solidFill>
                <a:effectLst>
                  <a:outerShdw blurRad="38100" dist="38100" dir="2700000" algn="tl">
                    <a:srgbClr val="C0C0C0"/>
                  </a:outerShdw>
                </a:effectLst>
                <a:latin typeface="Times New Roman" pitchFamily="18" charset="0"/>
                <a:ea typeface="楷体_GB2312" pitchFamily="49" charset="-122"/>
              </a:rPr>
              <a:t>/</a:t>
            </a:r>
            <a:r>
              <a:rPr lang="zh-CN" altLang="en-US" sz="2600" b="1" dirty="0">
                <a:solidFill>
                  <a:srgbClr val="006600"/>
                </a:solidFill>
                <a:effectLst>
                  <a:outerShdw blurRad="38100" dist="38100" dir="2700000" algn="tl">
                    <a:srgbClr val="C0C0C0"/>
                  </a:outerShdw>
                </a:effectLst>
                <a:latin typeface="Times New Roman" pitchFamily="18" charset="0"/>
                <a:ea typeface="楷体_GB2312" pitchFamily="49" charset="-122"/>
              </a:rPr>
              <a:t>、乘方**等）</a:t>
            </a:r>
          </a:p>
          <a:p>
            <a:pPr marL="268288" indent="-268288" eaLnBrk="1" hangingPunct="1">
              <a:spcBef>
                <a:spcPct val="50000"/>
              </a:spcBef>
              <a:buClr>
                <a:schemeClr val="bg1"/>
              </a:buClr>
              <a:defRPr/>
            </a:pPr>
            <a:r>
              <a:rPr lang="zh-CN" altLang="en-US" sz="2600" b="1" dirty="0">
                <a:effectLst>
                  <a:outerShdw blurRad="38100" dist="38100" dir="2700000" algn="tl">
                    <a:srgbClr val="C0C0C0"/>
                  </a:outerShdw>
                </a:effectLst>
                <a:latin typeface="Times New Roman" pitchFamily="18" charset="0"/>
                <a:ea typeface="楷体_GB2312" pitchFamily="49" charset="-122"/>
              </a:rPr>
              <a:t>          </a:t>
            </a:r>
            <a:r>
              <a:rPr lang="en-US" altLang="zh-CN" sz="3200" b="1" dirty="0">
                <a:effectLst>
                  <a:outerShdw blurRad="38100" dist="38100" dir="2700000" algn="tl">
                    <a:srgbClr val="C0C0C0"/>
                  </a:outerShdw>
                </a:effectLst>
                <a:latin typeface="Times New Roman" pitchFamily="18" charset="0"/>
                <a:ea typeface="楷体_GB2312" pitchFamily="49" charset="-122"/>
              </a:rPr>
              <a:t>——</a:t>
            </a:r>
            <a:r>
              <a:rPr lang="zh-CN" altLang="en-US" sz="3200" b="1" dirty="0">
                <a:effectLst>
                  <a:outerShdw blurRad="38100" dist="38100" dir="2700000" algn="tl">
                    <a:srgbClr val="C0C0C0"/>
                  </a:outerShdw>
                </a:effectLst>
                <a:latin typeface="Times New Roman" pitchFamily="18" charset="0"/>
                <a:ea typeface="楷体_GB2312" pitchFamily="49" charset="-122"/>
              </a:rPr>
              <a:t>都不能在程序中使用</a:t>
            </a:r>
          </a:p>
        </p:txBody>
      </p:sp>
      <p:sp>
        <p:nvSpPr>
          <p:cNvPr id="891907" name="Text Box 3"/>
          <p:cNvSpPr txBox="1">
            <a:spLocks noChangeArrowheads="1"/>
          </p:cNvSpPr>
          <p:nvPr/>
        </p:nvSpPr>
        <p:spPr bwMode="auto">
          <a:xfrm>
            <a:off x="395288" y="1412875"/>
            <a:ext cx="7273925" cy="584200"/>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3200" b="1" dirty="0">
                <a:effectLst>
                  <a:outerShdw blurRad="38100" dist="38100" dir="2700000" algn="tl">
                    <a:srgbClr val="C0C0C0"/>
                  </a:outerShdw>
                </a:effectLst>
                <a:latin typeface="Times New Roman" pitchFamily="18" charset="0"/>
                <a:ea typeface="楷体_GB2312" pitchFamily="49" charset="-122"/>
              </a:rPr>
              <a:t>1</a:t>
            </a:r>
            <a:r>
              <a:rPr lang="en-US" altLang="zh-CN" sz="3200" b="1" dirty="0">
                <a:effectLst>
                  <a:outerShdw blurRad="38100" dist="38100" dir="2700000" algn="tl">
                    <a:srgbClr val="C0C0C0"/>
                  </a:outerShdw>
                </a:effectLst>
                <a:latin typeface="楷体_GB2312" pitchFamily="49" charset="-122"/>
                <a:ea typeface="楷体_GB2312" pitchFamily="49" charset="-122"/>
              </a:rPr>
              <a:t>) </a:t>
            </a:r>
            <a:r>
              <a:rPr lang="zh-CN" altLang="en-US" sz="3200" b="1" dirty="0">
                <a:effectLst>
                  <a:outerShdw blurRad="38100" dist="38100" dir="2700000" algn="tl">
                    <a:srgbClr val="C0C0C0"/>
                  </a:outerShdw>
                </a:effectLst>
                <a:latin typeface="楷体_GB2312" pitchFamily="49" charset="-122"/>
                <a:ea typeface="楷体_GB2312" pitchFamily="49" charset="-122"/>
              </a:rPr>
              <a:t>数据流描述</a:t>
            </a:r>
            <a:r>
              <a:rPr lang="en-US" altLang="zh-CN" sz="3200" b="1" dirty="0">
                <a:effectLst>
                  <a:outerShdw blurRad="38100" dist="38100" dir="2700000" algn="tl">
                    <a:srgbClr val="C0C0C0"/>
                  </a:outerShdw>
                </a:effectLst>
                <a:latin typeface="楷体_GB2312" pitchFamily="49" charset="-122"/>
                <a:ea typeface="楷体_GB2312" pitchFamily="49" charset="-122"/>
              </a:rPr>
              <a:t>(</a:t>
            </a:r>
            <a:r>
              <a:rPr lang="en-US" altLang="zh-CN" sz="3200" b="1" dirty="0">
                <a:effectLst>
                  <a:outerShdw blurRad="38100" dist="38100" dir="2700000" algn="tl">
                    <a:srgbClr val="C0C0C0"/>
                  </a:outerShdw>
                </a:effectLst>
                <a:latin typeface="Times New Roman" pitchFamily="18" charset="0"/>
                <a:ea typeface="楷体_GB2312" pitchFamily="49" charset="-122"/>
              </a:rPr>
              <a:t>Data Flow Description</a:t>
            </a:r>
            <a:r>
              <a:rPr lang="en-US" altLang="zh-CN" sz="3200" b="1" dirty="0">
                <a:effectLst>
                  <a:outerShdw blurRad="38100" dist="38100" dir="2700000" algn="tl">
                    <a:srgbClr val="C0C0C0"/>
                  </a:outerShdw>
                </a:effectLst>
                <a:latin typeface="楷体_GB2312" pitchFamily="49" charset="-122"/>
                <a:ea typeface="楷体_GB2312" pitchFamily="49" charset="-122"/>
              </a:rPr>
              <a:t>)</a:t>
            </a:r>
          </a:p>
        </p:txBody>
      </p:sp>
      <p:sp>
        <p:nvSpPr>
          <p:cNvPr id="891908" name="Text Box 4"/>
          <p:cNvSpPr txBox="1">
            <a:spLocks noChangeArrowheads="1"/>
          </p:cNvSpPr>
          <p:nvPr/>
        </p:nvSpPr>
        <p:spPr bwMode="auto">
          <a:xfrm>
            <a:off x="323850" y="404813"/>
            <a:ext cx="6408738" cy="646112"/>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3600" b="1" dirty="0">
                <a:effectLst>
                  <a:outerShdw blurRad="38100" dist="38100" dir="2700000" algn="tl">
                    <a:srgbClr val="C0C0C0"/>
                  </a:outerShdw>
                </a:effectLst>
                <a:latin typeface="楷体_GB2312" pitchFamily="49" charset="-122"/>
                <a:ea typeface="楷体_GB2312" pitchFamily="49" charset="-122"/>
              </a:rPr>
              <a:t>1.</a:t>
            </a:r>
            <a:r>
              <a:rPr lang="zh-CN" altLang="en-US" sz="3600" b="1" dirty="0">
                <a:effectLst>
                  <a:outerShdw blurRad="38100" dist="38100" dir="2700000" algn="tl">
                    <a:srgbClr val="C0C0C0"/>
                  </a:outerShdw>
                </a:effectLst>
                <a:latin typeface="楷体_GB2312" pitchFamily="49" charset="-122"/>
                <a:ea typeface="楷体_GB2312" pitchFamily="49" charset="-122"/>
              </a:rPr>
              <a:t>结构体的三种描述方式</a:t>
            </a:r>
          </a:p>
        </p:txBody>
      </p:sp>
      <p:pic>
        <p:nvPicPr>
          <p:cNvPr id="10245" name="Picture 5" descr="022b">
            <a:hlinkClick r:id="" action="ppaction://hlinkshowjump?jump=previousslide"/>
          </p:cNvPr>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66294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022a">
            <a:hlinkClick r:id="" action="ppaction://hlinkshowjump?jump=next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76200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266" name="Line 2"/>
          <p:cNvSpPr>
            <a:spLocks noChangeShapeType="1"/>
          </p:cNvSpPr>
          <p:nvPr/>
        </p:nvSpPr>
        <p:spPr bwMode="auto">
          <a:xfrm flipV="1">
            <a:off x="6877050" y="547688"/>
            <a:ext cx="2232025" cy="15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2931" name="矩形 3"/>
          <p:cNvSpPr>
            <a:spLocks noChangeArrowheads="1"/>
          </p:cNvSpPr>
          <p:nvPr/>
        </p:nvSpPr>
        <p:spPr bwMode="auto">
          <a:xfrm>
            <a:off x="7092950" y="188913"/>
            <a:ext cx="2051050" cy="366712"/>
          </a:xfrm>
          <a:prstGeom prst="rect">
            <a:avLst/>
          </a:prstGeom>
          <a:noFill/>
          <a:ln w="9525">
            <a:noFill/>
            <a:miter lim="800000"/>
            <a:headEnd/>
            <a:tailEnd/>
          </a:ln>
        </p:spPr>
        <p:txBody>
          <a:bodyPr>
            <a:spAutoFit/>
          </a:bodyPr>
          <a:lstStyle/>
          <a:p>
            <a:pPr eaLnBrk="1" hangingPunct="1">
              <a:defRPr/>
            </a:pPr>
            <a:r>
              <a:rPr lang="zh-CN" altLang="en-US" sz="1800" b="1">
                <a:solidFill>
                  <a:schemeClr val="bg1"/>
                </a:solidFill>
                <a:effectLst>
                  <a:outerShdw blurRad="38100" dist="38100" dir="2700000" algn="tl">
                    <a:srgbClr val="C0C0C0"/>
                  </a:outerShdw>
                </a:effectLst>
                <a:latin typeface="楷体_GB2312" pitchFamily="49" charset="-122"/>
                <a:ea typeface="楷体_GB2312" pitchFamily="49" charset="-122"/>
              </a:rPr>
              <a:t>结构体的描述方式</a:t>
            </a:r>
          </a:p>
        </p:txBody>
      </p:sp>
      <p:sp>
        <p:nvSpPr>
          <p:cNvPr id="892932" name="Text Box 4"/>
          <p:cNvSpPr txBox="1">
            <a:spLocks noChangeArrowheads="1"/>
          </p:cNvSpPr>
          <p:nvPr/>
        </p:nvSpPr>
        <p:spPr bwMode="auto">
          <a:xfrm>
            <a:off x="611188" y="1341438"/>
            <a:ext cx="7848600" cy="3600450"/>
          </a:xfrm>
          <a:prstGeom prst="rect">
            <a:avLst/>
          </a:prstGeom>
          <a:solidFill>
            <a:schemeClr val="tx1"/>
          </a:solidFill>
          <a:ln w="9525" algn="ctr">
            <a:solidFill>
              <a:srgbClr val="006600"/>
            </a:solidFill>
            <a:miter lim="800000"/>
            <a:headEnd/>
            <a:tailEnd/>
          </a:ln>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bg1"/>
              </a:buClr>
              <a:buSzTx/>
              <a:buFont typeface="Wingdings" panose="05000000000000000000" pitchFamily="2" charset="2"/>
              <a:buChar char="Ø"/>
            </a:pPr>
            <a:r>
              <a:rPr lang="zh-CN" altLang="en-US" sz="2400" b="1">
                <a:solidFill>
                  <a:schemeClr val="bg2"/>
                </a:solidFill>
                <a:latin typeface="楷体_GB2312"/>
                <a:ea typeface="楷体_GB2312"/>
                <a:cs typeface="楷体_GB2312"/>
              </a:rPr>
              <a:t>根据电子实体的</a:t>
            </a:r>
            <a:r>
              <a:rPr lang="zh-CN" altLang="en-US" sz="2400" b="1">
                <a:solidFill>
                  <a:schemeClr val="hlink"/>
                </a:solidFill>
                <a:latin typeface="楷体_GB2312"/>
                <a:ea typeface="楷体_GB2312"/>
                <a:cs typeface="楷体_GB2312"/>
              </a:rPr>
              <a:t>逻辑表达式</a:t>
            </a:r>
            <a:r>
              <a:rPr lang="zh-CN" altLang="en-US" sz="2400" b="1">
                <a:solidFill>
                  <a:schemeClr val="bg2"/>
                </a:solidFill>
                <a:latin typeface="楷体_GB2312"/>
                <a:ea typeface="楷体_GB2312"/>
                <a:cs typeface="楷体_GB2312"/>
              </a:rPr>
              <a:t>或</a:t>
            </a:r>
            <a:r>
              <a:rPr lang="zh-CN" altLang="en-US" sz="2400" b="1">
                <a:solidFill>
                  <a:schemeClr val="hlink"/>
                </a:solidFill>
                <a:latin typeface="楷体_GB2312"/>
                <a:ea typeface="楷体_GB2312"/>
                <a:cs typeface="楷体_GB2312"/>
              </a:rPr>
              <a:t>逻辑真值表</a:t>
            </a:r>
            <a:r>
              <a:rPr lang="zh-CN" altLang="en-US" sz="2400" b="1">
                <a:solidFill>
                  <a:schemeClr val="bg2"/>
                </a:solidFill>
                <a:latin typeface="楷体_GB2312"/>
                <a:ea typeface="楷体_GB2312"/>
                <a:cs typeface="楷体_GB2312"/>
              </a:rPr>
              <a:t>进行描述，与实际寄存器的结构模型之间存在直接的映射关系。</a:t>
            </a:r>
          </a:p>
          <a:p>
            <a:pPr eaLnBrk="1" hangingPunct="1">
              <a:spcBef>
                <a:spcPct val="50000"/>
              </a:spcBef>
              <a:buClr>
                <a:schemeClr val="bg1"/>
              </a:buClr>
              <a:buSzTx/>
              <a:buFont typeface="Wingdings" panose="05000000000000000000" pitchFamily="2" charset="2"/>
              <a:buChar char="Ø"/>
            </a:pPr>
            <a:r>
              <a:rPr lang="zh-CN" altLang="en-US" sz="2400" b="1">
                <a:solidFill>
                  <a:schemeClr val="bg2"/>
                </a:solidFill>
                <a:latin typeface="楷体_GB2312"/>
                <a:ea typeface="楷体_GB2312"/>
                <a:cs typeface="楷体_GB2312"/>
              </a:rPr>
              <a:t>程序结构简单</a:t>
            </a:r>
            <a:r>
              <a:rPr lang="en-US" altLang="zh-CN" sz="2400" b="1">
                <a:solidFill>
                  <a:schemeClr val="bg2"/>
                </a:solidFill>
                <a:latin typeface="楷体_GB2312"/>
                <a:ea typeface="楷体_GB2312"/>
                <a:cs typeface="楷体_GB2312"/>
              </a:rPr>
              <a:t>,</a:t>
            </a:r>
            <a:r>
              <a:rPr lang="zh-CN" altLang="en-US" sz="2400" b="1">
                <a:solidFill>
                  <a:schemeClr val="bg2"/>
                </a:solidFill>
                <a:latin typeface="楷体_GB2312"/>
                <a:ea typeface="楷体_GB2312"/>
                <a:cs typeface="楷体_GB2312"/>
              </a:rPr>
              <a:t>容易进行逻辑综合</a:t>
            </a:r>
            <a:r>
              <a:rPr lang="en-US" altLang="zh-CN" sz="2400" b="1">
                <a:solidFill>
                  <a:schemeClr val="bg2"/>
                </a:solidFill>
                <a:latin typeface="楷体_GB2312"/>
                <a:ea typeface="楷体_GB2312"/>
                <a:cs typeface="楷体_GB2312"/>
              </a:rPr>
              <a:t>,</a:t>
            </a:r>
            <a:r>
              <a:rPr lang="zh-CN" altLang="en-US" sz="2400" b="1">
                <a:solidFill>
                  <a:schemeClr val="bg2"/>
                </a:solidFill>
                <a:latin typeface="楷体_GB2312"/>
                <a:ea typeface="楷体_GB2312"/>
                <a:cs typeface="楷体_GB2312"/>
              </a:rPr>
              <a:t>综合结果最优化；</a:t>
            </a:r>
            <a:endParaRPr lang="en-US" altLang="zh-CN" sz="2400" b="1">
              <a:solidFill>
                <a:schemeClr val="bg2"/>
              </a:solidFill>
              <a:latin typeface="楷体_GB2312"/>
              <a:ea typeface="楷体_GB2312"/>
              <a:cs typeface="楷体_GB2312"/>
            </a:endParaRPr>
          </a:p>
          <a:p>
            <a:pPr eaLnBrk="1" hangingPunct="1">
              <a:spcBef>
                <a:spcPct val="50000"/>
              </a:spcBef>
              <a:buClr>
                <a:schemeClr val="bg1"/>
              </a:buClr>
              <a:buSzTx/>
              <a:buFont typeface="Wingdings" panose="05000000000000000000" pitchFamily="2" charset="2"/>
              <a:buChar char="Ø"/>
            </a:pPr>
            <a:r>
              <a:rPr lang="zh-CN" altLang="en-US" sz="2400" b="1">
                <a:solidFill>
                  <a:schemeClr val="bg2"/>
                </a:solidFill>
                <a:latin typeface="楷体_GB2312"/>
                <a:ea typeface="楷体_GB2312"/>
                <a:cs typeface="楷体_GB2312"/>
              </a:rPr>
              <a:t>利用信号的赋值方式来描述电路内信号数据的流动情形</a:t>
            </a:r>
          </a:p>
          <a:p>
            <a:pPr lvl="1" eaLnBrk="1" hangingPunct="1">
              <a:spcBef>
                <a:spcPct val="50000"/>
              </a:spcBef>
              <a:buClr>
                <a:schemeClr val="bg1"/>
              </a:buClr>
              <a:buSzTx/>
              <a:buFont typeface="Wingdings" panose="05000000000000000000" pitchFamily="2" charset="2"/>
              <a:buChar char="n"/>
            </a:pPr>
            <a:r>
              <a:rPr lang="zh-CN" altLang="en-US" sz="2400" b="1">
                <a:solidFill>
                  <a:schemeClr val="bg2"/>
                </a:solidFill>
                <a:latin typeface="楷体_GB2312"/>
                <a:ea typeface="楷体_GB2312"/>
                <a:cs typeface="楷体_GB2312"/>
              </a:rPr>
              <a:t> 直接式的信号赋值</a:t>
            </a:r>
            <a:r>
              <a:rPr lang="zh-CN" altLang="en-US" sz="2400" b="1">
                <a:solidFill>
                  <a:schemeClr val="bg2"/>
                </a:solidFill>
                <a:ea typeface="楷体_GB2312"/>
                <a:cs typeface="楷体_GB2312"/>
              </a:rPr>
              <a:t>“</a:t>
            </a:r>
            <a:r>
              <a:rPr lang="en-US" altLang="zh-CN" sz="2400" b="1">
                <a:solidFill>
                  <a:schemeClr val="bg1"/>
                </a:solidFill>
                <a:ea typeface="楷体_GB2312"/>
                <a:cs typeface="楷体_GB2312"/>
              </a:rPr>
              <a:t>&lt;=</a:t>
            </a:r>
            <a:r>
              <a:rPr lang="en-US" altLang="zh-CN" sz="2400" b="1">
                <a:solidFill>
                  <a:schemeClr val="bg2"/>
                </a:solidFill>
                <a:ea typeface="楷体_GB2312"/>
                <a:cs typeface="楷体_GB2312"/>
              </a:rPr>
              <a:t>”</a:t>
            </a:r>
            <a:endParaRPr lang="en-US" altLang="zh-CN" sz="2400" b="1">
              <a:solidFill>
                <a:schemeClr val="bg2"/>
              </a:solidFill>
              <a:latin typeface="楷体_GB2312"/>
              <a:ea typeface="楷体_GB2312"/>
              <a:cs typeface="楷体_GB2312"/>
            </a:endParaRPr>
          </a:p>
          <a:p>
            <a:pPr lvl="1" eaLnBrk="1" hangingPunct="1">
              <a:spcBef>
                <a:spcPct val="50000"/>
              </a:spcBef>
              <a:buClr>
                <a:schemeClr val="bg1"/>
              </a:buClr>
              <a:buSzTx/>
              <a:buFont typeface="Wingdings" panose="05000000000000000000" pitchFamily="2" charset="2"/>
              <a:buChar char="n"/>
            </a:pPr>
            <a:r>
              <a:rPr lang="en-US" altLang="zh-CN" sz="2400" b="1">
                <a:solidFill>
                  <a:schemeClr val="bg2"/>
                </a:solidFill>
                <a:latin typeface="楷体_GB2312"/>
                <a:ea typeface="楷体_GB2312"/>
                <a:cs typeface="楷体_GB2312"/>
              </a:rPr>
              <a:t> </a:t>
            </a:r>
            <a:r>
              <a:rPr lang="zh-CN" altLang="en-US" sz="2400" b="1">
                <a:solidFill>
                  <a:schemeClr val="bg2"/>
                </a:solidFill>
                <a:latin typeface="楷体_GB2312"/>
                <a:ea typeface="楷体_GB2312"/>
                <a:cs typeface="楷体_GB2312"/>
              </a:rPr>
              <a:t>条件式的信号赋值</a:t>
            </a:r>
            <a:r>
              <a:rPr lang="zh-CN" altLang="en-US" sz="2400" b="1">
                <a:solidFill>
                  <a:schemeClr val="bg1"/>
                </a:solidFill>
                <a:ea typeface="楷体_GB2312"/>
                <a:cs typeface="楷体_GB2312"/>
              </a:rPr>
              <a:t>“</a:t>
            </a:r>
            <a:r>
              <a:rPr lang="en-US" altLang="zh-CN" sz="2400" b="1">
                <a:solidFill>
                  <a:schemeClr val="bg1"/>
                </a:solidFill>
                <a:ea typeface="楷体_GB2312"/>
                <a:cs typeface="楷体_GB2312"/>
              </a:rPr>
              <a:t>when…else”</a:t>
            </a:r>
            <a:endParaRPr lang="en-US" altLang="zh-CN" sz="2400" b="1">
              <a:solidFill>
                <a:schemeClr val="bg1"/>
              </a:solidFill>
              <a:latin typeface="楷体_GB2312"/>
              <a:ea typeface="楷体_GB2312"/>
              <a:cs typeface="楷体_GB2312"/>
            </a:endParaRPr>
          </a:p>
          <a:p>
            <a:pPr lvl="1" eaLnBrk="1" hangingPunct="1">
              <a:spcBef>
                <a:spcPct val="50000"/>
              </a:spcBef>
              <a:buClr>
                <a:schemeClr val="bg1"/>
              </a:buClr>
              <a:buSzTx/>
              <a:buFont typeface="Wingdings" panose="05000000000000000000" pitchFamily="2" charset="2"/>
              <a:buChar char="n"/>
            </a:pPr>
            <a:r>
              <a:rPr lang="en-US" altLang="zh-CN" sz="2400" b="1">
                <a:solidFill>
                  <a:schemeClr val="bg2"/>
                </a:solidFill>
                <a:latin typeface="楷体_GB2312"/>
                <a:ea typeface="楷体_GB2312"/>
                <a:cs typeface="楷体_GB2312"/>
              </a:rPr>
              <a:t> </a:t>
            </a:r>
            <a:r>
              <a:rPr lang="zh-CN" altLang="en-US" sz="2400" b="1">
                <a:solidFill>
                  <a:schemeClr val="bg2"/>
                </a:solidFill>
                <a:latin typeface="楷体_GB2312"/>
                <a:ea typeface="楷体_GB2312"/>
                <a:cs typeface="楷体_GB2312"/>
              </a:rPr>
              <a:t>选择式的信号赋值</a:t>
            </a:r>
            <a:r>
              <a:rPr lang="zh-CN" altLang="en-US" sz="2400" b="1">
                <a:solidFill>
                  <a:schemeClr val="bg1"/>
                </a:solidFill>
                <a:ea typeface="楷体_GB2312"/>
                <a:cs typeface="楷体_GB2312"/>
              </a:rPr>
              <a:t>“</a:t>
            </a:r>
            <a:r>
              <a:rPr lang="en-US" altLang="zh-CN" sz="2400" b="1">
                <a:solidFill>
                  <a:schemeClr val="bg1"/>
                </a:solidFill>
                <a:ea typeface="楷体_GB2312"/>
                <a:cs typeface="楷体_GB2312"/>
              </a:rPr>
              <a:t>with…select…when”</a:t>
            </a:r>
            <a:endParaRPr lang="en-US" altLang="zh-CN" sz="2400" b="1">
              <a:solidFill>
                <a:schemeClr val="bg1"/>
              </a:solidFill>
              <a:latin typeface="楷体_GB2312"/>
              <a:ea typeface="楷体_GB2312"/>
              <a:cs typeface="楷体_GB2312"/>
            </a:endParaRPr>
          </a:p>
        </p:txBody>
      </p:sp>
      <p:sp>
        <p:nvSpPr>
          <p:cNvPr id="892933" name="Text Box 5"/>
          <p:cNvSpPr txBox="1">
            <a:spLocks noChangeArrowheads="1"/>
          </p:cNvSpPr>
          <p:nvPr/>
        </p:nvSpPr>
        <p:spPr bwMode="auto">
          <a:xfrm>
            <a:off x="250825" y="476250"/>
            <a:ext cx="6335713" cy="519113"/>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2800" b="1">
                <a:effectLst>
                  <a:outerShdw blurRad="38100" dist="38100" dir="2700000" algn="tl">
                    <a:srgbClr val="C0C0C0"/>
                  </a:outerShdw>
                </a:effectLst>
                <a:latin typeface="Times New Roman" pitchFamily="18" charset="0"/>
                <a:ea typeface="楷体_GB2312" pitchFamily="49" charset="-122"/>
              </a:rPr>
              <a:t>1</a:t>
            </a:r>
            <a:r>
              <a:rPr lang="en-US" altLang="zh-CN" sz="2800" b="1">
                <a:effectLst>
                  <a:outerShdw blurRad="38100" dist="38100" dir="2700000" algn="tl">
                    <a:srgbClr val="C0C0C0"/>
                  </a:outerShdw>
                </a:effectLst>
                <a:latin typeface="楷体_GB2312" pitchFamily="49" charset="-122"/>
                <a:ea typeface="楷体_GB2312" pitchFamily="49" charset="-122"/>
              </a:rPr>
              <a:t>) </a:t>
            </a:r>
            <a:r>
              <a:rPr lang="zh-CN" altLang="en-US" sz="2800" b="1">
                <a:effectLst>
                  <a:outerShdw blurRad="38100" dist="38100" dir="2700000" algn="tl">
                    <a:srgbClr val="C0C0C0"/>
                  </a:outerShdw>
                </a:effectLst>
                <a:latin typeface="楷体_GB2312" pitchFamily="49" charset="-122"/>
                <a:ea typeface="楷体_GB2312" pitchFamily="49" charset="-122"/>
              </a:rPr>
              <a:t>数据流描述</a:t>
            </a:r>
            <a:r>
              <a:rPr lang="en-US" altLang="zh-CN" sz="2800" b="1">
                <a:effectLst>
                  <a:outerShdw blurRad="38100" dist="38100" dir="2700000" algn="tl">
                    <a:srgbClr val="C0C0C0"/>
                  </a:outerShdw>
                </a:effectLst>
                <a:latin typeface="楷体_GB2312" pitchFamily="49" charset="-122"/>
                <a:ea typeface="楷体_GB2312" pitchFamily="49" charset="-122"/>
              </a:rPr>
              <a:t>(</a:t>
            </a:r>
            <a:r>
              <a:rPr lang="en-US" altLang="zh-CN" sz="2800" b="1">
                <a:effectLst>
                  <a:outerShdw blurRad="38100" dist="38100" dir="2700000" algn="tl">
                    <a:srgbClr val="C0C0C0"/>
                  </a:outerShdw>
                </a:effectLst>
                <a:latin typeface="Times New Roman" pitchFamily="18" charset="0"/>
                <a:ea typeface="楷体_GB2312" pitchFamily="49" charset="-122"/>
              </a:rPr>
              <a:t>Data Flow Description</a:t>
            </a:r>
            <a:r>
              <a:rPr lang="en-US" altLang="zh-CN" sz="2800" b="1">
                <a:effectLst>
                  <a:outerShdw blurRad="38100" dist="38100" dir="2700000" algn="tl">
                    <a:srgbClr val="C0C0C0"/>
                  </a:outerShdw>
                </a:effectLst>
                <a:latin typeface="楷体_GB2312" pitchFamily="49" charset="-122"/>
                <a:ea typeface="楷体_GB2312" pitchFamily="49" charset="-122"/>
              </a:rPr>
              <a:t>)</a:t>
            </a:r>
          </a:p>
        </p:txBody>
      </p:sp>
      <p:grpSp>
        <p:nvGrpSpPr>
          <p:cNvPr id="2" name="Group 6"/>
          <p:cNvGrpSpPr>
            <a:grpSpLocks/>
          </p:cNvGrpSpPr>
          <p:nvPr/>
        </p:nvGrpSpPr>
        <p:grpSpPr bwMode="auto">
          <a:xfrm>
            <a:off x="2627313" y="5373688"/>
            <a:ext cx="4249737" cy="935037"/>
            <a:chOff x="1156" y="3385"/>
            <a:chExt cx="2677" cy="589"/>
          </a:xfrm>
        </p:grpSpPr>
        <p:sp>
          <p:nvSpPr>
            <p:cNvPr id="11274" name="AutoShape 7"/>
            <p:cNvSpPr>
              <a:spLocks noChangeArrowheads="1"/>
            </p:cNvSpPr>
            <p:nvPr/>
          </p:nvSpPr>
          <p:spPr bwMode="auto">
            <a:xfrm>
              <a:off x="1156" y="3385"/>
              <a:ext cx="2631" cy="589"/>
            </a:xfrm>
            <a:prstGeom prst="roundRect">
              <a:avLst>
                <a:gd name="adj" fmla="val 16667"/>
              </a:avLst>
            </a:prstGeom>
            <a:solidFill>
              <a:srgbClr val="CCFFFF"/>
            </a:solidFill>
            <a:ln w="28575" algn="ctr">
              <a:solidFill>
                <a:srgbClr val="FFCC66"/>
              </a:solidFill>
              <a:round/>
              <a:headEnd/>
              <a:tailEnd/>
            </a:ln>
          </p:spPr>
          <p:txBody>
            <a:bodyPr wrap="none"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5" name="Text Box 8"/>
            <p:cNvSpPr txBox="1">
              <a:spLocks noChangeArrowheads="1"/>
            </p:cNvSpPr>
            <p:nvPr/>
          </p:nvSpPr>
          <p:spPr bwMode="auto">
            <a:xfrm>
              <a:off x="1156" y="3430"/>
              <a:ext cx="26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solidFill>
                    <a:schemeClr val="bg2"/>
                  </a:solidFill>
                  <a:ea typeface="楷体_GB2312"/>
                  <a:cs typeface="楷体_GB2312"/>
                </a:rPr>
                <a:t>3</a:t>
              </a:r>
              <a:r>
                <a:rPr lang="zh-CN" altLang="en-US" sz="2400" b="1">
                  <a:solidFill>
                    <a:schemeClr val="bg2"/>
                  </a:solidFill>
                  <a:latin typeface="楷体_GB2312"/>
                  <a:ea typeface="楷体_GB2312"/>
                  <a:cs typeface="楷体_GB2312"/>
                </a:rPr>
                <a:t>种信号赋值方式皆为并发性的赋值，没有时间的前后顺序</a:t>
              </a:r>
            </a:p>
          </p:txBody>
        </p:sp>
      </p:grpSp>
      <p:sp>
        <p:nvSpPr>
          <p:cNvPr id="892937" name="AutoShape 9"/>
          <p:cNvSpPr>
            <a:spLocks noChangeArrowheads="1"/>
          </p:cNvSpPr>
          <p:nvPr/>
        </p:nvSpPr>
        <p:spPr bwMode="auto">
          <a:xfrm>
            <a:off x="7092950" y="4652963"/>
            <a:ext cx="647700" cy="1441450"/>
          </a:xfrm>
          <a:prstGeom prst="curvedLeftArrow">
            <a:avLst>
              <a:gd name="adj1" fmla="val 44510"/>
              <a:gd name="adj2" fmla="val 89020"/>
              <a:gd name="adj3" fmla="val 33333"/>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1272" name="Picture 10" descr="022b">
            <a:hlinkClick r:id="" action="ppaction://hlinkshowjump?jump=previousslide"/>
          </p:cNvPr>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66294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11" descr="022a">
            <a:hlinkClick r:id="" action="ppaction://hlinkshowjump?jump=next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7620000" y="63246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92932">
                                            <p:bg/>
                                          </p:spTgt>
                                        </p:tgtEl>
                                        <p:attrNameLst>
                                          <p:attrName>style.visibility</p:attrName>
                                        </p:attrNameLst>
                                      </p:cBhvr>
                                      <p:to>
                                        <p:strVal val="visible"/>
                                      </p:to>
                                    </p:set>
                                    <p:animEffect transition="in" filter="checkerboard(across)">
                                      <p:cBhvr>
                                        <p:cTn id="7" dur="500"/>
                                        <p:tgtEl>
                                          <p:spTgt spid="89293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92932">
                                            <p:txEl>
                                              <p:pRg st="0" end="0"/>
                                            </p:txEl>
                                          </p:spTgt>
                                        </p:tgtEl>
                                        <p:attrNameLst>
                                          <p:attrName>style.visibility</p:attrName>
                                        </p:attrNameLst>
                                      </p:cBhvr>
                                      <p:to>
                                        <p:strVal val="visible"/>
                                      </p:to>
                                    </p:set>
                                    <p:animEffect transition="in" filter="checkerboard(across)">
                                      <p:cBhvr>
                                        <p:cTn id="12" dur="500"/>
                                        <p:tgtEl>
                                          <p:spTgt spid="89293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92932">
                                            <p:txEl>
                                              <p:pRg st="1" end="1"/>
                                            </p:txEl>
                                          </p:spTgt>
                                        </p:tgtEl>
                                        <p:attrNameLst>
                                          <p:attrName>style.visibility</p:attrName>
                                        </p:attrNameLst>
                                      </p:cBhvr>
                                      <p:to>
                                        <p:strVal val="visible"/>
                                      </p:to>
                                    </p:set>
                                    <p:animEffect transition="in" filter="checkerboard(across)">
                                      <p:cBhvr>
                                        <p:cTn id="17" dur="500"/>
                                        <p:tgtEl>
                                          <p:spTgt spid="89293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92932">
                                            <p:txEl>
                                              <p:pRg st="2" end="2"/>
                                            </p:txEl>
                                          </p:spTgt>
                                        </p:tgtEl>
                                        <p:attrNameLst>
                                          <p:attrName>style.visibility</p:attrName>
                                        </p:attrNameLst>
                                      </p:cBhvr>
                                      <p:to>
                                        <p:strVal val="visible"/>
                                      </p:to>
                                    </p:set>
                                    <p:animEffect transition="in" filter="checkerboard(across)">
                                      <p:cBhvr>
                                        <p:cTn id="22" dur="500"/>
                                        <p:tgtEl>
                                          <p:spTgt spid="892932">
                                            <p:txEl>
                                              <p:pRg st="2" end="2"/>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892932">
                                            <p:txEl>
                                              <p:pRg st="3" end="3"/>
                                            </p:txEl>
                                          </p:spTgt>
                                        </p:tgtEl>
                                        <p:attrNameLst>
                                          <p:attrName>style.visibility</p:attrName>
                                        </p:attrNameLst>
                                      </p:cBhvr>
                                      <p:to>
                                        <p:strVal val="visible"/>
                                      </p:to>
                                    </p:set>
                                    <p:animEffect transition="in" filter="checkerboard(across)">
                                      <p:cBhvr>
                                        <p:cTn id="25" dur="500"/>
                                        <p:tgtEl>
                                          <p:spTgt spid="892932">
                                            <p:txEl>
                                              <p:pRg st="3" end="3"/>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892932">
                                            <p:txEl>
                                              <p:pRg st="4" end="4"/>
                                            </p:txEl>
                                          </p:spTgt>
                                        </p:tgtEl>
                                        <p:attrNameLst>
                                          <p:attrName>style.visibility</p:attrName>
                                        </p:attrNameLst>
                                      </p:cBhvr>
                                      <p:to>
                                        <p:strVal val="visible"/>
                                      </p:to>
                                    </p:set>
                                    <p:animEffect transition="in" filter="checkerboard(across)">
                                      <p:cBhvr>
                                        <p:cTn id="28" dur="500"/>
                                        <p:tgtEl>
                                          <p:spTgt spid="892932">
                                            <p:txEl>
                                              <p:pRg st="4" end="4"/>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892932">
                                            <p:txEl>
                                              <p:pRg st="5" end="5"/>
                                            </p:txEl>
                                          </p:spTgt>
                                        </p:tgtEl>
                                        <p:attrNameLst>
                                          <p:attrName>style.visibility</p:attrName>
                                        </p:attrNameLst>
                                      </p:cBhvr>
                                      <p:to>
                                        <p:strVal val="visible"/>
                                      </p:to>
                                    </p:set>
                                    <p:animEffect transition="in" filter="checkerboard(across)">
                                      <p:cBhvr>
                                        <p:cTn id="31" dur="500"/>
                                        <p:tgtEl>
                                          <p:spTgt spid="892932">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92937"/>
                                        </p:tgtEl>
                                        <p:attrNameLst>
                                          <p:attrName>style.visibility</p:attrName>
                                        </p:attrNameLst>
                                      </p:cBhvr>
                                      <p:to>
                                        <p:strVal val="visible"/>
                                      </p:to>
                                    </p:set>
                                    <p:animEffect transition="in" filter="dissolve">
                                      <p:cBhvr>
                                        <p:cTn id="36" dur="500"/>
                                        <p:tgtEl>
                                          <p:spTgt spid="89293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checkerboard(across)">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2" grpId="0" build="p" animBg="1"/>
      <p:bldP spid="892937" grpId="0" animBg="1"/>
    </p:bldLst>
  </p:timing>
</p:sld>
</file>

<file path=ppt/theme/theme1.xml><?xml version="1.0" encoding="utf-8"?>
<a:theme xmlns:a="http://schemas.openxmlformats.org/drawingml/2006/main" name="Soaring">
  <a:themeElements>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bg2"/>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bg2"/>
            </a:solidFill>
            <a:effectLst/>
            <a:latin typeface="Arial" charset="0"/>
            <a:ea typeface="宋体" pitchFamily="2" charset="-122"/>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27440</TotalTime>
  <Words>1648</Words>
  <Application>Microsoft Office PowerPoint</Application>
  <PresentationFormat>全屏显示(4:3)</PresentationFormat>
  <Paragraphs>235</Paragraphs>
  <Slides>30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0" baseType="lpstr">
      <vt:lpstr>Arial</vt:lpstr>
      <vt:lpstr>宋体</vt:lpstr>
      <vt:lpstr>Times New Roman</vt:lpstr>
      <vt:lpstr>Wingdings</vt:lpstr>
      <vt:lpstr>Calibri</vt:lpstr>
      <vt:lpstr>微软雅黑</vt:lpstr>
      <vt:lpstr>楷体_GB2312</vt:lpstr>
      <vt:lpstr>仿宋_GB2312</vt:lpstr>
      <vt:lpstr>Soaring</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niuyv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dc:creator>
  <cp:lastModifiedBy>Jessica</cp:lastModifiedBy>
  <cp:revision>2110</cp:revision>
  <dcterms:created xsi:type="dcterms:W3CDTF">2002-03-18T12:39:57Z</dcterms:created>
  <dcterms:modified xsi:type="dcterms:W3CDTF">2016-10-12T15:07:58Z</dcterms:modified>
</cp:coreProperties>
</file>