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24"/>
  </p:handoutMasterIdLst>
  <p:sldIdLst>
    <p:sldId id="869" r:id="rId2"/>
    <p:sldId id="846" r:id="rId3"/>
    <p:sldId id="918" r:id="rId4"/>
    <p:sldId id="900" r:id="rId5"/>
    <p:sldId id="928" r:id="rId6"/>
    <p:sldId id="914" r:id="rId7"/>
    <p:sldId id="904" r:id="rId8"/>
    <p:sldId id="905" r:id="rId9"/>
    <p:sldId id="907" r:id="rId10"/>
    <p:sldId id="908" r:id="rId11"/>
    <p:sldId id="915" r:id="rId12"/>
    <p:sldId id="909" r:id="rId13"/>
    <p:sldId id="922" r:id="rId14"/>
    <p:sldId id="924" r:id="rId15"/>
    <p:sldId id="925" r:id="rId16"/>
    <p:sldId id="921" r:id="rId17"/>
    <p:sldId id="923" r:id="rId18"/>
    <p:sldId id="917" r:id="rId19"/>
    <p:sldId id="920" r:id="rId20"/>
    <p:sldId id="926" r:id="rId21"/>
    <p:sldId id="927" r:id="rId22"/>
    <p:sldId id="919" r:id="rId23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600"/>
    <a:srgbClr val="0000CC"/>
    <a:srgbClr val="6600CC"/>
    <a:srgbClr val="FF3300"/>
    <a:srgbClr val="000066"/>
    <a:srgbClr val="FFFF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46" autoAdjust="0"/>
  </p:normalViewPr>
  <p:slideViewPr>
    <p:cSldViewPr>
      <p:cViewPr varScale="1">
        <p:scale>
          <a:sx n="66" d="100"/>
          <a:sy n="66" d="100"/>
        </p:scale>
        <p:origin x="1168" y="32"/>
      </p:cViewPr>
      <p:guideLst>
        <p:guide orient="horz" pos="336"/>
        <p:guide pos="2976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0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C018B7C-2549-4486-B9E6-98B8ED2EE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089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BE7CC-9535-4B0D-A474-23B14701AD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15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58D3D-0AB3-4146-BCAA-510BE8F70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49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3E83C-D21A-474C-B2F0-4A868AEB02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30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80A4E-ECA6-43AB-B432-7ADC552D5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22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A9953-0AA2-47F7-9DDD-723FC14588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6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B539F-0BCF-4CD4-8CC1-93BF2C8E8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33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18B69-6434-49F0-B6C7-5773BCFCBD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25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02A56-D526-4DA2-8BE2-14FCF3125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76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34C81-2813-442C-823A-C0CA532409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36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D2AEF-9BBC-4E0D-B311-5957EC9CA6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2752-FFED-4067-9852-D7FDBD91FD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90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1299 w 21600"/>
                <a:gd name="T3" fmla="*/ 861 h 21600"/>
                <a:gd name="T4" fmla="*/ 0 w 21600"/>
                <a:gd name="T5" fmla="*/ 86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25BAFEF-5B23-4BAD-88F0-40B77575A8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030550062"/>
          <p:cNvPicPr>
            <a:picLocks noChangeAspect="1" noChangeArrowheads="1"/>
          </p:cNvPicPr>
          <p:nvPr/>
        </p:nvPicPr>
        <p:blipFill>
          <a:blip r:embed="rId2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WordArt 3"/>
          <p:cNvSpPr>
            <a:spLocks noChangeArrowheads="1" noChangeShapeType="1" noTextEdit="1"/>
          </p:cNvSpPr>
          <p:nvPr/>
        </p:nvSpPr>
        <p:spPr bwMode="auto">
          <a:xfrm>
            <a:off x="1116013" y="1341438"/>
            <a:ext cx="7200900" cy="1839912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2884"/>
                <a:gd name="adj2" fmla="val -852"/>
              </a:avLst>
            </a:prstTxWarp>
          </a:bodyPr>
          <a:lstStyle/>
          <a:p>
            <a:pPr algn="ctr"/>
            <a:r>
              <a:rPr lang="zh-CN" altLang="en-US" sz="3600" kern="10"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数字世界精彩无限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352742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420938"/>
            <a:ext cx="327342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8" name="AutoShape 4"/>
          <p:cNvSpPr>
            <a:spLocks noChangeArrowheads="1"/>
          </p:cNvSpPr>
          <p:nvPr/>
        </p:nvSpPr>
        <p:spPr bwMode="auto">
          <a:xfrm>
            <a:off x="4427538" y="3932238"/>
            <a:ext cx="865187" cy="287337"/>
          </a:xfrm>
          <a:prstGeom prst="leftRightArrow">
            <a:avLst>
              <a:gd name="adj1" fmla="val 50000"/>
              <a:gd name="adj2" fmla="val 60221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949" name="矩形 3"/>
          <p:cNvSpPr>
            <a:spLocks noChangeArrowheads="1"/>
          </p:cNvSpPr>
          <p:nvPr/>
        </p:nvSpPr>
        <p:spPr bwMode="auto">
          <a:xfrm>
            <a:off x="8280400" y="18891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进程</a:t>
            </a:r>
          </a:p>
        </p:txBody>
      </p:sp>
      <p:pic>
        <p:nvPicPr>
          <p:cNvPr id="12294" name="Picture 6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881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881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7669213" y="547688"/>
            <a:ext cx="1439862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7" name="矩形 3"/>
          <p:cNvSpPr>
            <a:spLocks noChangeArrowheads="1"/>
          </p:cNvSpPr>
          <p:nvPr/>
        </p:nvSpPr>
        <p:spPr bwMode="auto">
          <a:xfrm>
            <a:off x="1403350" y="981075"/>
            <a:ext cx="5508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anose="02020603050405020304" pitchFamily="18" charset="0"/>
                <a:ea typeface="楷体_GB2312"/>
                <a:cs typeface="楷体_GB2312"/>
              </a:rPr>
              <a:t>PROCESS</a:t>
            </a:r>
            <a:r>
              <a:rPr lang="zh-CN" altLang="en-US" sz="3200" b="1">
                <a:latin typeface="楷体_GB2312"/>
                <a:ea typeface="楷体_GB2312"/>
                <a:cs typeface="楷体_GB2312"/>
              </a:rPr>
              <a:t>语句</a:t>
            </a:r>
            <a:r>
              <a:rPr lang="en-US" altLang="zh-CN" sz="3200" b="1">
                <a:latin typeface="楷体_GB2312"/>
                <a:ea typeface="楷体_GB2312"/>
                <a:cs typeface="楷体_GB2312"/>
              </a:rPr>
              <a:t>—</a:t>
            </a:r>
            <a:r>
              <a:rPr lang="zh-CN" altLang="en-US" sz="3200" b="1">
                <a:latin typeface="楷体_GB2312"/>
                <a:ea typeface="楷体_GB2312"/>
                <a:cs typeface="楷体_GB2312"/>
              </a:rPr>
              <a:t>敏感信号表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881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881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矩形 3"/>
          <p:cNvSpPr>
            <a:spLocks noChangeArrowheads="1"/>
          </p:cNvSpPr>
          <p:nvPr/>
        </p:nvSpPr>
        <p:spPr bwMode="auto">
          <a:xfrm>
            <a:off x="539750" y="627063"/>
            <a:ext cx="3455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楷体_GB2312"/>
                <a:ea typeface="楷体_GB2312"/>
                <a:cs typeface="楷体_GB2312"/>
              </a:rPr>
              <a:t>进程语句的特点</a:t>
            </a:r>
          </a:p>
        </p:txBody>
      </p:sp>
      <p:sp>
        <p:nvSpPr>
          <p:cNvPr id="218117" name="Rectangle 1"/>
          <p:cNvSpPr>
            <a:spLocks noChangeArrowheads="1"/>
          </p:cNvSpPr>
          <p:nvPr/>
        </p:nvSpPr>
        <p:spPr bwMode="auto">
          <a:xfrm>
            <a:off x="428625" y="2071688"/>
            <a:ext cx="8358188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AutoNum type="circleNumDbPlain" startAt="5"/>
            </a:pPr>
            <a:r>
              <a:rPr lang="zh-CN" altLang="en-US" sz="26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进程内不允许定义新的信号</a:t>
            </a:r>
            <a:r>
              <a:rPr lang="zh-CN" altLang="en-US" sz="2600" b="1">
                <a:latin typeface="楷体_GB2312"/>
                <a:ea typeface="楷体_GB2312"/>
                <a:cs typeface="楷体_GB2312"/>
              </a:rPr>
              <a:t>，但可以定义局部变量、常量、函数等，并只在该进程内部使用；</a:t>
            </a:r>
          </a:p>
          <a:p>
            <a:pPr eaLnBrk="1" hangingPunct="1">
              <a:lnSpc>
                <a:spcPct val="140000"/>
              </a:lnSpc>
              <a:buFontTx/>
              <a:buAutoNum type="circleNumDbPlain" startAt="5"/>
            </a:pPr>
            <a:r>
              <a:rPr lang="zh-CN" altLang="en-US" sz="2600" b="1">
                <a:latin typeface="楷体_GB2312"/>
                <a:ea typeface="楷体_GB2312"/>
                <a:cs typeface="楷体_GB2312"/>
              </a:rPr>
              <a:t>当</a:t>
            </a:r>
            <a:r>
              <a:rPr lang="en-US" altLang="zh-CN" sz="2600" b="1">
                <a:latin typeface="Times New Roman" panose="02020603050405020304" pitchFamily="18" charset="0"/>
                <a:ea typeface="楷体_GB2312"/>
                <a:cs typeface="楷体_GB2312"/>
              </a:rPr>
              <a:t>process</a:t>
            </a:r>
            <a:r>
              <a:rPr lang="zh-CN" altLang="en-US" sz="2600" b="1">
                <a:latin typeface="楷体_GB2312"/>
                <a:ea typeface="楷体_GB2312"/>
                <a:cs typeface="楷体_GB2312"/>
              </a:rPr>
              <a:t>后面的语句中出现</a:t>
            </a:r>
            <a:r>
              <a:rPr lang="en-US" altLang="zh-CN" sz="2600" b="1">
                <a:latin typeface="Times New Roman" panose="02020603050405020304" pitchFamily="18" charset="0"/>
                <a:ea typeface="楷体_GB2312"/>
                <a:cs typeface="楷体_GB2312"/>
              </a:rPr>
              <a:t>wait</a:t>
            </a:r>
            <a:r>
              <a:rPr lang="zh-CN" altLang="en-US" sz="2600" b="1">
                <a:latin typeface="楷体_GB2312"/>
                <a:ea typeface="楷体_GB2312"/>
                <a:cs typeface="楷体_GB2312"/>
              </a:rPr>
              <a:t>指令时，其括号内的敏感信号表不可以存在，因为此时</a:t>
            </a:r>
            <a:r>
              <a:rPr lang="en-US" altLang="zh-CN" sz="2600" b="1">
                <a:latin typeface="Times New Roman" panose="02020603050405020304" pitchFamily="18" charset="0"/>
                <a:ea typeface="楷体_GB2312"/>
                <a:cs typeface="楷体_GB2312"/>
              </a:rPr>
              <a:t>process</a:t>
            </a:r>
            <a:r>
              <a:rPr lang="zh-CN" altLang="en-US" sz="2600" b="1">
                <a:latin typeface="楷体_GB2312"/>
                <a:ea typeface="楷体_GB2312"/>
                <a:cs typeface="楷体_GB2312"/>
              </a:rPr>
              <a:t>后面的语句是否要执行需由</a:t>
            </a:r>
            <a:r>
              <a:rPr lang="en-US" altLang="zh-CN" sz="2600" b="1">
                <a:latin typeface="Times New Roman" panose="02020603050405020304" pitchFamily="18" charset="0"/>
                <a:ea typeface="楷体_GB2312"/>
                <a:cs typeface="楷体_GB2312"/>
              </a:rPr>
              <a:t>wait</a:t>
            </a:r>
            <a:r>
              <a:rPr lang="zh-CN" altLang="en-US" sz="2600" b="1">
                <a:latin typeface="楷体_GB2312"/>
                <a:ea typeface="楷体_GB2312"/>
                <a:cs typeface="楷体_GB2312"/>
              </a:rPr>
              <a:t>指令来决定</a:t>
            </a:r>
            <a:endParaRPr lang="en-US" altLang="zh-CN" sz="2600" b="1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40000"/>
              </a:lnSpc>
              <a:buFontTx/>
              <a:buAutoNum type="circleNumDbPlain" startAt="5"/>
            </a:pPr>
            <a:r>
              <a:rPr lang="zh-CN" altLang="en-US" sz="2600" b="1">
                <a:latin typeface="楷体_GB2312"/>
                <a:ea typeface="楷体_GB2312"/>
                <a:cs typeface="楷体_GB2312"/>
              </a:rPr>
              <a:t> 进程可以使用结构体的各种信号作为输入和输出，在进程中可以改变这些信号的值；</a:t>
            </a:r>
          </a:p>
        </p:txBody>
      </p:sp>
      <p:sp>
        <p:nvSpPr>
          <p:cNvPr id="13318" name="Rectangle 1"/>
          <p:cNvSpPr>
            <a:spLocks noChangeArrowheads="1"/>
          </p:cNvSpPr>
          <p:nvPr/>
        </p:nvSpPr>
        <p:spPr bwMode="auto">
          <a:xfrm>
            <a:off x="4643438" y="188913"/>
            <a:ext cx="4319587" cy="160655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进程名</a:t>
            </a:r>
            <a:r>
              <a:rPr lang="zh-CN" altLang="en-US" sz="1800" b="1"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process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（信号名，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….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信号名）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    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[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说明语句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]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begin</a:t>
            </a:r>
            <a:endParaRPr lang="en-US" altLang="zh-CN" sz="180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顺序语句；</a:t>
            </a:r>
            <a:endParaRPr lang="zh-CN" altLang="en-US" sz="180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       …… 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；</a:t>
            </a:r>
            <a:endParaRPr lang="zh-CN" altLang="en-US" sz="180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end  process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[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进程名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]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8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323850" y="404813"/>
            <a:ext cx="41767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/>
                <a:ea typeface="楷体_GB2312"/>
                <a:cs typeface="楷体_GB2312"/>
              </a:rPr>
              <a:t>进程内部执行过程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539750" y="1341438"/>
            <a:ext cx="3560763" cy="3914775"/>
            <a:chOff x="340" y="799"/>
            <a:chExt cx="2243" cy="2466"/>
          </a:xfrm>
        </p:grpSpPr>
        <p:pic>
          <p:nvPicPr>
            <p:cNvPr id="1434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799"/>
              <a:ext cx="2238" cy="2466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1973" name="AutoShape 5"/>
            <p:cNvSpPr>
              <a:spLocks noChangeArrowheads="1"/>
            </p:cNvSpPr>
            <p:nvPr/>
          </p:nvSpPr>
          <p:spPr bwMode="auto">
            <a:xfrm>
              <a:off x="2154" y="1253"/>
              <a:ext cx="408" cy="589"/>
            </a:xfrm>
            <a:prstGeom prst="wedgeRoundRectCallout">
              <a:avLst>
                <a:gd name="adj1" fmla="val -60782"/>
                <a:gd name="adj2" fmla="val 118593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47" name="Text Box 6"/>
            <p:cNvSpPr txBox="1">
              <a:spLocks noChangeArrowheads="1"/>
            </p:cNvSpPr>
            <p:nvPr/>
          </p:nvSpPr>
          <p:spPr bwMode="auto">
            <a:xfrm>
              <a:off x="2130" y="1344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无限循环</a:t>
              </a:r>
            </a:p>
          </p:txBody>
        </p:sp>
      </p:grp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4787900" y="1341438"/>
            <a:ext cx="3887788" cy="4146550"/>
          </a:xfrm>
          <a:prstGeom prst="rect">
            <a:avLst/>
          </a:prstGeom>
          <a:solidFill>
            <a:srgbClr val="FFFFCC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58775" indent="-3587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进程是个无限循环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进程中的语句顺序执行 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进程中允许有多个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wait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语句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遇到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wait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语句进程即被挂起，直到条件满足进程被激活接着向下执行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进程间通过信号而相互激励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/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通信</a:t>
            </a:r>
          </a:p>
        </p:txBody>
      </p:sp>
      <p:sp>
        <p:nvSpPr>
          <p:cNvPr id="14341" name="矩形 3"/>
          <p:cNvSpPr>
            <a:spLocks noChangeArrowheads="1"/>
          </p:cNvSpPr>
          <p:nvPr/>
        </p:nvSpPr>
        <p:spPr bwMode="auto">
          <a:xfrm>
            <a:off x="8280400" y="18891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进程</a:t>
            </a:r>
          </a:p>
        </p:txBody>
      </p:sp>
      <p:pic>
        <p:nvPicPr>
          <p:cNvPr id="14342" name="Picture 9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881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0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881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Line 11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1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1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1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1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28688" y="1428750"/>
            <a:ext cx="7343775" cy="4278313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58775" indent="-35877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96925" indent="-258763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l-GR" altLang="zh-CN" b="1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</a:rPr>
              <a:t>Δ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</a:rPr>
              <a:t> delay</a:t>
            </a:r>
          </a:p>
          <a:p>
            <a:pPr eaLnBrk="1" hangingPunct="1">
              <a:spcBef>
                <a:spcPct val="50000"/>
              </a:spcBef>
              <a:buClr>
                <a:srgbClr val="9900CC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b="1" i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sig_A 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&lt;= </a:t>
            </a:r>
            <a:r>
              <a:rPr lang="en-US" altLang="zh-CN" sz="2400" b="1" i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sig_B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的值不是马上被更新，而是在</a:t>
            </a:r>
            <a:r>
              <a:rPr lang="el-GR" altLang="zh-CN" sz="2400" b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Δ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延时后才发生变化，被赋值为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B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el-GR" altLang="zh-CN" sz="2400" b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Δ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延时是一段比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大又比任何标准时间单位小的时间段</a:t>
            </a:r>
          </a:p>
          <a:p>
            <a:pPr eaLnBrk="1" hangingPunct="1">
              <a:spcBef>
                <a:spcPct val="50000"/>
              </a:spcBef>
              <a:buClr>
                <a:srgbClr val="9900CC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在当前时刻使用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值的其他语句，即便在语句之后，使用的仍是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的旧值。这是一个非常重要的概念，也是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Times New Roman" panose="02020603050405020304" pitchFamily="18" charset="0"/>
              </a:rPr>
              <a:t>VHDL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语言的核心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05" name="矩形 3"/>
          <p:cNvSpPr>
            <a:spLocks noChangeArrowheads="1"/>
          </p:cNvSpPr>
          <p:nvPr/>
        </p:nvSpPr>
        <p:spPr bwMode="auto">
          <a:xfrm>
            <a:off x="7667625" y="188913"/>
            <a:ext cx="1476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进程的同步</a:t>
            </a:r>
          </a:p>
        </p:txBody>
      </p:sp>
      <p:sp>
        <p:nvSpPr>
          <p:cNvPr id="102406" name="矩形 3"/>
          <p:cNvSpPr>
            <a:spLocks noChangeArrowheads="1"/>
          </p:cNvSpPr>
          <p:nvPr/>
        </p:nvSpPr>
        <p:spPr bwMode="auto">
          <a:xfrm>
            <a:off x="179388" y="188913"/>
            <a:ext cx="30591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进程的同步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3071813" y="857250"/>
            <a:ext cx="29511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几个注意的问题</a:t>
            </a:r>
          </a:p>
        </p:txBody>
      </p:sp>
      <p:sp>
        <p:nvSpPr>
          <p:cNvPr id="15368" name="TextBox 1"/>
          <p:cNvSpPr txBox="1">
            <a:spLocks noChangeArrowheads="1"/>
          </p:cNvSpPr>
          <p:nvPr/>
        </p:nvSpPr>
        <p:spPr bwMode="auto">
          <a:xfrm>
            <a:off x="1071563" y="5811838"/>
            <a:ext cx="7056437" cy="83185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一个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</a:rPr>
              <a:t>delta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内使用的均为旧值，新开的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delta 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cs typeface="Times New Roman" panose="02020603050405020304" pitchFamily="18" charset="0"/>
              </a:rPr>
              <a:t>使用的就是上一个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delta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cs typeface="Times New Roman" panose="02020603050405020304" pitchFamily="18" charset="0"/>
              </a:rPr>
              <a:t>计算出的更新值</a:t>
            </a:r>
          </a:p>
        </p:txBody>
      </p:sp>
      <p:sp>
        <p:nvSpPr>
          <p:cNvPr id="15369" name="下箭头 8"/>
          <p:cNvSpPr>
            <a:spLocks noChangeArrowheads="1"/>
          </p:cNvSpPr>
          <p:nvPr/>
        </p:nvSpPr>
        <p:spPr bwMode="auto">
          <a:xfrm>
            <a:off x="6286500" y="5357813"/>
            <a:ext cx="285750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55650" y="188913"/>
            <a:ext cx="7772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FF"/>
                </a:solidFill>
                <a:ea typeface="楷体_GB2312"/>
                <a:cs typeface="楷体_GB2312"/>
              </a:rPr>
              <a:t>利用</a:t>
            </a:r>
            <a:r>
              <a:rPr lang="el-GR" altLang="zh-CN" sz="2800" b="1">
                <a:solidFill>
                  <a:srgbClr val="0000FF"/>
                </a:solidFill>
                <a:ea typeface="楷体_GB2312"/>
                <a:cs typeface="楷体_GB2312"/>
              </a:rPr>
              <a:t>Δ</a:t>
            </a:r>
            <a:r>
              <a:rPr lang="zh-CN" altLang="en-US" sz="2800" b="1">
                <a:solidFill>
                  <a:srgbClr val="0000FF"/>
                </a:solidFill>
                <a:ea typeface="楷体_GB2312"/>
                <a:cs typeface="楷体_GB2312"/>
              </a:rPr>
              <a:t>延迟实现并发处理。</a:t>
            </a:r>
            <a:r>
              <a:rPr lang="zh-CN" altLang="en-US" sz="4400" b="1">
                <a:solidFill>
                  <a:srgbClr val="0000FF"/>
                </a:solidFill>
                <a:ea typeface="楷体_GB2312"/>
                <a:cs typeface="楷体_GB2312"/>
              </a:rPr>
              <a:t>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19250" y="908050"/>
            <a:ext cx="5543550" cy="31686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仿宋_GB2312"/>
                <a:cs typeface="仿宋_GB2312"/>
              </a:rPr>
              <a:t>ENTITY gate IS</a:t>
            </a:r>
            <a:endParaRPr lang="en-US" altLang="zh-CN" sz="1800" b="1"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仿宋_GB2312"/>
                <a:cs typeface="仿宋_GB2312"/>
              </a:rPr>
              <a:t>   PORT</a:t>
            </a:r>
            <a:r>
              <a:rPr lang="zh-CN" altLang="en-US" sz="1800" b="1"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lang="en-US" altLang="zh-CN" sz="1800" b="1">
                <a:latin typeface="Times New Roman" panose="02020603050405020304" pitchFamily="18" charset="0"/>
                <a:ea typeface="仿宋_GB2312"/>
                <a:cs typeface="仿宋_GB2312"/>
              </a:rPr>
              <a:t>a</a:t>
            </a:r>
            <a:r>
              <a:rPr lang="zh-CN" altLang="en-US" sz="1800" b="1">
                <a:latin typeface="Times New Roman" panose="02020603050405020304" pitchFamily="18" charset="0"/>
                <a:ea typeface="仿宋_GB2312"/>
                <a:cs typeface="仿宋_GB2312"/>
              </a:rPr>
              <a:t>，</a:t>
            </a:r>
            <a:r>
              <a:rPr lang="en-US" altLang="zh-CN" sz="1800" b="1">
                <a:latin typeface="Times New Roman" panose="02020603050405020304" pitchFamily="18" charset="0"/>
                <a:ea typeface="仿宋_GB2312"/>
                <a:cs typeface="仿宋_GB2312"/>
              </a:rPr>
              <a:t>clock</a:t>
            </a:r>
            <a:r>
              <a:rPr lang="zh-CN" altLang="en-US" sz="1800" b="1">
                <a:latin typeface="Times New Roman" panose="02020603050405020304" pitchFamily="18" charset="0"/>
                <a:ea typeface="仿宋_GB2312"/>
                <a:cs typeface="仿宋_GB2312"/>
              </a:rPr>
              <a:t>：</a:t>
            </a:r>
            <a:r>
              <a:rPr lang="en-US" altLang="zh-CN" sz="1800" b="1">
                <a:latin typeface="Times New Roman" panose="02020603050405020304" pitchFamily="18" charset="0"/>
                <a:ea typeface="仿宋_GB2312"/>
                <a:cs typeface="仿宋_GB2312"/>
              </a:rPr>
              <a:t>IN BIT</a:t>
            </a:r>
            <a:r>
              <a:rPr lang="zh-CN" altLang="en-US" sz="1800" b="1"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r>
              <a:rPr lang="en-US" altLang="zh-CN" sz="1800" b="1">
                <a:latin typeface="Times New Roman" panose="02020603050405020304" pitchFamily="18" charset="0"/>
                <a:ea typeface="仿宋_GB2312"/>
                <a:cs typeface="仿宋_GB2312"/>
              </a:rPr>
              <a:t>b</a:t>
            </a:r>
            <a:r>
              <a:rPr lang="zh-CN" altLang="en-US" sz="1800" b="1">
                <a:latin typeface="Times New Roman" panose="02020603050405020304" pitchFamily="18" charset="0"/>
                <a:ea typeface="仿宋_GB2312"/>
                <a:cs typeface="仿宋_GB2312"/>
              </a:rPr>
              <a:t>，</a:t>
            </a:r>
            <a:r>
              <a:rPr lang="en-US" altLang="zh-CN" sz="1800" b="1">
                <a:latin typeface="Times New Roman" panose="02020603050405020304" pitchFamily="18" charset="0"/>
                <a:ea typeface="仿宋_GB2312"/>
                <a:cs typeface="仿宋_GB2312"/>
              </a:rPr>
              <a:t>d</a:t>
            </a:r>
            <a:r>
              <a:rPr lang="zh-CN" altLang="en-US" sz="1800" b="1">
                <a:latin typeface="Times New Roman" panose="02020603050405020304" pitchFamily="18" charset="0"/>
                <a:ea typeface="仿宋_GB2312"/>
                <a:cs typeface="仿宋_GB2312"/>
              </a:rPr>
              <a:t>：</a:t>
            </a:r>
            <a:r>
              <a:rPr lang="en-US" altLang="zh-CN" sz="1800" b="1">
                <a:latin typeface="Times New Roman" panose="02020603050405020304" pitchFamily="18" charset="0"/>
                <a:ea typeface="仿宋_GB2312"/>
                <a:cs typeface="仿宋_GB2312"/>
              </a:rPr>
              <a:t>OUT BIT</a:t>
            </a:r>
            <a:r>
              <a:rPr lang="zh-CN" altLang="en-US" sz="1800" b="1">
                <a:latin typeface="Times New Roman" panose="02020603050405020304" pitchFamily="18" charset="0"/>
                <a:ea typeface="仿宋_GB2312"/>
                <a:cs typeface="仿宋_GB2312"/>
              </a:rPr>
              <a:t>）；</a:t>
            </a:r>
            <a:endParaRPr lang="zh-CN" altLang="en-US" sz="1800" b="1"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仿宋_GB2312"/>
                <a:cs typeface="仿宋_GB2312"/>
              </a:rPr>
              <a:t>END gate</a:t>
            </a:r>
            <a:r>
              <a:rPr lang="zh-CN" altLang="en-US" sz="1800" b="1"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ARCHITECTURE example1 OF gate IS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SIGNAL c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：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BIT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BEGIN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b&lt;= NOT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a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）；</a:t>
            </a:r>
            <a:endParaRPr lang="zh-CN" altLang="en-US" sz="1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c&lt;= NOT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clock AND d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）；</a:t>
            </a:r>
            <a:endParaRPr lang="zh-CN" altLang="en-US" sz="1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d&lt;= c AND a</a:t>
            </a: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END example1</a:t>
            </a:r>
            <a:r>
              <a:rPr lang="zh-CN" altLang="en-US" sz="18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</a:t>
            </a:r>
            <a:endParaRPr lang="zh-CN" altLang="en-US" sz="1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835150" y="4221163"/>
            <a:ext cx="4945063" cy="20161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ARCHITECTURE example2 OF gate IS</a:t>
            </a:r>
            <a:endParaRPr lang="en-US" altLang="zh-CN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SIGNAL c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：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BIT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BEGIN</a:t>
            </a:r>
            <a:endParaRPr lang="en-US" altLang="zh-CN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d&lt;= c AND a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b&lt;= NOT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a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）；</a:t>
            </a:r>
            <a:endParaRPr lang="zh-CN" altLang="en-US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c&lt;= NOT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clock AND d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）；</a:t>
            </a:r>
            <a:endParaRPr lang="zh-CN" altLang="en-US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END example2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1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389" name="Picture 5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1835150" y="1989138"/>
            <a:ext cx="4537075" cy="208756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6" name="AutoShape 8"/>
          <p:cNvSpPr>
            <a:spLocks noChangeArrowheads="1"/>
          </p:cNvSpPr>
          <p:nvPr/>
        </p:nvSpPr>
        <p:spPr bwMode="auto">
          <a:xfrm>
            <a:off x="1835150" y="4221163"/>
            <a:ext cx="4537075" cy="20161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 animBg="1"/>
      <p:bldP spid="1044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4248150" cy="22050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 b="1">
                <a:latin typeface="Times New Roman" panose="02020603050405020304" pitchFamily="18" charset="0"/>
                <a:ea typeface="仿宋_GB2312"/>
                <a:cs typeface="仿宋_GB2312"/>
              </a:rPr>
              <a:t>ENTITY gate IS</a:t>
            </a:r>
            <a:endParaRPr lang="en-US" altLang="zh-CN" sz="1400" b="1"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 b="1">
                <a:latin typeface="Times New Roman" panose="02020603050405020304" pitchFamily="18" charset="0"/>
                <a:ea typeface="仿宋_GB2312"/>
                <a:cs typeface="仿宋_GB2312"/>
              </a:rPr>
              <a:t>   PORT</a:t>
            </a:r>
            <a:r>
              <a:rPr lang="zh-CN" altLang="en-US" sz="1400" b="1"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lang="en-US" altLang="zh-CN" sz="1400" b="1">
                <a:latin typeface="Times New Roman" panose="02020603050405020304" pitchFamily="18" charset="0"/>
                <a:ea typeface="仿宋_GB2312"/>
                <a:cs typeface="仿宋_GB2312"/>
              </a:rPr>
              <a:t>a</a:t>
            </a:r>
            <a:r>
              <a:rPr lang="zh-CN" altLang="en-US" sz="1400" b="1">
                <a:latin typeface="Times New Roman" panose="02020603050405020304" pitchFamily="18" charset="0"/>
                <a:ea typeface="仿宋_GB2312"/>
                <a:cs typeface="仿宋_GB2312"/>
              </a:rPr>
              <a:t>，</a:t>
            </a:r>
            <a:r>
              <a:rPr lang="en-US" altLang="zh-CN" sz="1400" b="1">
                <a:latin typeface="Times New Roman" panose="02020603050405020304" pitchFamily="18" charset="0"/>
                <a:ea typeface="仿宋_GB2312"/>
                <a:cs typeface="仿宋_GB2312"/>
              </a:rPr>
              <a:t>clock</a:t>
            </a:r>
            <a:r>
              <a:rPr lang="zh-CN" altLang="en-US" sz="1400" b="1">
                <a:latin typeface="Times New Roman" panose="02020603050405020304" pitchFamily="18" charset="0"/>
                <a:ea typeface="仿宋_GB2312"/>
                <a:cs typeface="仿宋_GB2312"/>
              </a:rPr>
              <a:t>：</a:t>
            </a:r>
            <a:r>
              <a:rPr lang="en-US" altLang="zh-CN" sz="1400" b="1">
                <a:latin typeface="Times New Roman" panose="02020603050405020304" pitchFamily="18" charset="0"/>
                <a:ea typeface="仿宋_GB2312"/>
                <a:cs typeface="仿宋_GB2312"/>
              </a:rPr>
              <a:t>IN BIT</a:t>
            </a:r>
            <a:r>
              <a:rPr lang="zh-CN" altLang="en-US" sz="1400" b="1"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r>
              <a:rPr lang="en-US" altLang="zh-CN" sz="1400" b="1">
                <a:latin typeface="Times New Roman" panose="02020603050405020304" pitchFamily="18" charset="0"/>
                <a:ea typeface="仿宋_GB2312"/>
                <a:cs typeface="仿宋_GB2312"/>
              </a:rPr>
              <a:t>b</a:t>
            </a:r>
            <a:r>
              <a:rPr lang="zh-CN" altLang="en-US" sz="1400" b="1">
                <a:latin typeface="Times New Roman" panose="02020603050405020304" pitchFamily="18" charset="0"/>
                <a:ea typeface="仿宋_GB2312"/>
                <a:cs typeface="仿宋_GB2312"/>
              </a:rPr>
              <a:t>，</a:t>
            </a:r>
            <a:r>
              <a:rPr lang="en-US" altLang="zh-CN" sz="1400" b="1">
                <a:latin typeface="Times New Roman" panose="02020603050405020304" pitchFamily="18" charset="0"/>
                <a:ea typeface="仿宋_GB2312"/>
                <a:cs typeface="仿宋_GB2312"/>
              </a:rPr>
              <a:t>d</a:t>
            </a:r>
            <a:r>
              <a:rPr lang="zh-CN" altLang="en-US" sz="1400" b="1">
                <a:latin typeface="Times New Roman" panose="02020603050405020304" pitchFamily="18" charset="0"/>
                <a:ea typeface="仿宋_GB2312"/>
                <a:cs typeface="仿宋_GB2312"/>
              </a:rPr>
              <a:t>：</a:t>
            </a:r>
            <a:r>
              <a:rPr lang="en-US" altLang="zh-CN" sz="1400" b="1">
                <a:latin typeface="Times New Roman" panose="02020603050405020304" pitchFamily="18" charset="0"/>
                <a:ea typeface="仿宋_GB2312"/>
                <a:cs typeface="仿宋_GB2312"/>
              </a:rPr>
              <a:t>OUT BIT</a:t>
            </a:r>
            <a:r>
              <a:rPr lang="zh-CN" altLang="en-US" sz="1400" b="1">
                <a:latin typeface="Times New Roman" panose="02020603050405020304" pitchFamily="18" charset="0"/>
                <a:ea typeface="仿宋_GB2312"/>
                <a:cs typeface="仿宋_GB2312"/>
              </a:rPr>
              <a:t>）；</a:t>
            </a:r>
            <a:endParaRPr lang="zh-CN" altLang="en-US" sz="1400" b="1"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 b="1">
                <a:latin typeface="Times New Roman" panose="02020603050405020304" pitchFamily="18" charset="0"/>
                <a:ea typeface="仿宋_GB2312"/>
                <a:cs typeface="仿宋_GB2312"/>
              </a:rPr>
              <a:t>END gate</a:t>
            </a:r>
            <a:r>
              <a:rPr lang="zh-CN" altLang="en-US" sz="1400" b="1"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400" b="1"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</a:t>
            </a:r>
            <a:r>
              <a:rPr lang="en-US" altLang="zh-CN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ARCHITECTURE example1 OF gate IS</a:t>
            </a:r>
            <a:endParaRPr lang="en-US" altLang="zh-CN" sz="1400" b="1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SIGNAL c</a:t>
            </a:r>
            <a:r>
              <a:rPr lang="zh-CN" altLang="en-US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：</a:t>
            </a:r>
            <a:r>
              <a:rPr lang="en-US" altLang="zh-CN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BIT</a:t>
            </a:r>
            <a:r>
              <a:rPr lang="zh-CN" altLang="en-US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400" b="1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</a:t>
            </a:r>
            <a:r>
              <a:rPr lang="en-US" altLang="zh-CN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BEGIN</a:t>
            </a:r>
            <a:endParaRPr lang="en-US" altLang="zh-CN" sz="1400" b="1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b&lt;= NOT</a:t>
            </a:r>
            <a:r>
              <a:rPr lang="zh-CN" altLang="en-US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lang="en-US" altLang="zh-CN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a</a:t>
            </a:r>
            <a:r>
              <a:rPr lang="zh-CN" altLang="en-US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）；</a:t>
            </a:r>
            <a:endParaRPr lang="zh-CN" altLang="en-US" sz="1400" b="1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</a:t>
            </a:r>
            <a:r>
              <a:rPr lang="en-US" altLang="zh-CN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c&lt;= NOT</a:t>
            </a:r>
            <a:r>
              <a:rPr lang="zh-CN" altLang="en-US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lang="en-US" altLang="zh-CN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clock AND d</a:t>
            </a:r>
            <a:r>
              <a:rPr lang="zh-CN" altLang="en-US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）；</a:t>
            </a:r>
            <a:endParaRPr lang="zh-CN" altLang="en-US" sz="1400" b="1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</a:t>
            </a:r>
            <a:r>
              <a:rPr lang="en-US" altLang="zh-CN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d&lt;= c AND a</a:t>
            </a:r>
            <a:r>
              <a:rPr lang="zh-CN" altLang="en-US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400" b="1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</a:t>
            </a:r>
            <a:r>
              <a:rPr lang="en-US" altLang="zh-CN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END example1</a:t>
            </a:r>
            <a:r>
              <a:rPr lang="zh-CN" altLang="en-US" sz="1400" b="1">
                <a:solidFill>
                  <a:srgbClr val="9933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r>
              <a:rPr lang="zh-CN" altLang="en-US" sz="14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</a:t>
            </a:r>
            <a:endParaRPr lang="zh-CN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844675" y="2041525"/>
            <a:ext cx="7239000" cy="4267200"/>
            <a:chOff x="2217" y="5561"/>
            <a:chExt cx="7140" cy="2536"/>
          </a:xfrm>
        </p:grpSpPr>
        <p:sp>
          <p:nvSpPr>
            <p:cNvPr id="17438" name="Line 4"/>
            <p:cNvSpPr>
              <a:spLocks noChangeShapeType="1"/>
            </p:cNvSpPr>
            <p:nvPr/>
          </p:nvSpPr>
          <p:spPr bwMode="auto">
            <a:xfrm>
              <a:off x="3267" y="5878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5"/>
            <p:cNvSpPr>
              <a:spLocks noChangeShapeType="1"/>
            </p:cNvSpPr>
            <p:nvPr/>
          </p:nvSpPr>
          <p:spPr bwMode="auto">
            <a:xfrm>
              <a:off x="4842" y="5878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6"/>
            <p:cNvSpPr>
              <a:spLocks noChangeShapeType="1"/>
            </p:cNvSpPr>
            <p:nvPr/>
          </p:nvSpPr>
          <p:spPr bwMode="auto">
            <a:xfrm>
              <a:off x="6207" y="5878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7"/>
            <p:cNvSpPr>
              <a:spLocks noChangeShapeType="1"/>
            </p:cNvSpPr>
            <p:nvPr/>
          </p:nvSpPr>
          <p:spPr bwMode="auto">
            <a:xfrm>
              <a:off x="7782" y="5878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8"/>
            <p:cNvSpPr>
              <a:spLocks noChangeShapeType="1"/>
            </p:cNvSpPr>
            <p:nvPr/>
          </p:nvSpPr>
          <p:spPr bwMode="auto">
            <a:xfrm>
              <a:off x="9357" y="5561"/>
              <a:ext cx="0" cy="25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9"/>
            <p:cNvSpPr>
              <a:spLocks noChangeShapeType="1"/>
            </p:cNvSpPr>
            <p:nvPr/>
          </p:nvSpPr>
          <p:spPr bwMode="auto">
            <a:xfrm>
              <a:off x="8727" y="714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10"/>
            <p:cNvSpPr>
              <a:spLocks noChangeShapeType="1"/>
            </p:cNvSpPr>
            <p:nvPr/>
          </p:nvSpPr>
          <p:spPr bwMode="auto">
            <a:xfrm>
              <a:off x="2217" y="5561"/>
              <a:ext cx="0" cy="25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11"/>
            <p:cNvSpPr>
              <a:spLocks noChangeShapeType="1"/>
            </p:cNvSpPr>
            <p:nvPr/>
          </p:nvSpPr>
          <p:spPr bwMode="auto">
            <a:xfrm>
              <a:off x="2217" y="5561"/>
              <a:ext cx="71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12"/>
            <p:cNvSpPr>
              <a:spLocks noChangeShapeType="1"/>
            </p:cNvSpPr>
            <p:nvPr/>
          </p:nvSpPr>
          <p:spPr bwMode="auto">
            <a:xfrm>
              <a:off x="3267" y="5561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13"/>
            <p:cNvSpPr>
              <a:spLocks noChangeShapeType="1"/>
            </p:cNvSpPr>
            <p:nvPr/>
          </p:nvSpPr>
          <p:spPr bwMode="auto">
            <a:xfrm>
              <a:off x="2217" y="8097"/>
              <a:ext cx="71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14"/>
            <p:cNvSpPr>
              <a:spLocks noChangeShapeType="1"/>
            </p:cNvSpPr>
            <p:nvPr/>
          </p:nvSpPr>
          <p:spPr bwMode="auto">
            <a:xfrm>
              <a:off x="2217" y="6195"/>
              <a:ext cx="7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15"/>
            <p:cNvSpPr>
              <a:spLocks noChangeShapeType="1"/>
            </p:cNvSpPr>
            <p:nvPr/>
          </p:nvSpPr>
          <p:spPr bwMode="auto">
            <a:xfrm>
              <a:off x="3267" y="5878"/>
              <a:ext cx="60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16"/>
            <p:cNvSpPr>
              <a:spLocks noChangeShapeType="1"/>
            </p:cNvSpPr>
            <p:nvPr/>
          </p:nvSpPr>
          <p:spPr bwMode="auto">
            <a:xfrm>
              <a:off x="2217" y="7146"/>
              <a:ext cx="7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17"/>
            <p:cNvSpPr>
              <a:spLocks noChangeShapeType="1"/>
            </p:cNvSpPr>
            <p:nvPr/>
          </p:nvSpPr>
          <p:spPr bwMode="auto">
            <a:xfrm>
              <a:off x="3267" y="6512"/>
              <a:ext cx="60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18"/>
            <p:cNvSpPr>
              <a:spLocks noChangeShapeType="1"/>
            </p:cNvSpPr>
            <p:nvPr/>
          </p:nvSpPr>
          <p:spPr bwMode="auto">
            <a:xfrm>
              <a:off x="3267" y="7463"/>
              <a:ext cx="60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1979613" y="3284538"/>
            <a:ext cx="762000" cy="12588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660033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结</a:t>
            </a:r>
          </a:p>
          <a:p>
            <a:pPr algn="ctr" eaLnBrk="1" hangingPunct="1"/>
            <a:r>
              <a:rPr lang="zh-CN" altLang="en-US" b="1">
                <a:solidFill>
                  <a:srgbClr val="660033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构</a:t>
            </a:r>
          </a:p>
          <a:p>
            <a:pPr algn="ctr" eaLnBrk="1" hangingPunct="1"/>
            <a:r>
              <a:rPr lang="zh-CN" altLang="en-US" b="1">
                <a:solidFill>
                  <a:srgbClr val="660033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体</a:t>
            </a:r>
          </a:p>
          <a:p>
            <a:pPr algn="ctr" eaLnBrk="1" hangingPunct="1"/>
            <a:r>
              <a:rPr lang="en-US" altLang="zh-CN" b="1">
                <a:solidFill>
                  <a:srgbClr val="660033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1979613" y="4868863"/>
            <a:ext cx="762000" cy="12588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660033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结</a:t>
            </a:r>
          </a:p>
          <a:p>
            <a:pPr algn="ctr" eaLnBrk="1" hangingPunct="1"/>
            <a:r>
              <a:rPr lang="zh-CN" altLang="en-US" b="1">
                <a:solidFill>
                  <a:srgbClr val="660033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构</a:t>
            </a:r>
          </a:p>
          <a:p>
            <a:pPr algn="ctr" eaLnBrk="1" hangingPunct="1"/>
            <a:r>
              <a:rPr lang="zh-CN" altLang="en-US" b="1">
                <a:solidFill>
                  <a:srgbClr val="660033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体</a:t>
            </a:r>
          </a:p>
          <a:p>
            <a:pPr algn="ctr" eaLnBrk="1" hangingPunct="1"/>
            <a:r>
              <a:rPr lang="en-US" altLang="zh-CN" b="1">
                <a:solidFill>
                  <a:srgbClr val="660033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</a:p>
        </p:txBody>
      </p:sp>
      <p:sp>
        <p:nvSpPr>
          <p:cNvPr id="17414" name="Rectangle 21"/>
          <p:cNvSpPr>
            <a:spLocks noChangeArrowheads="1"/>
          </p:cNvSpPr>
          <p:nvPr/>
        </p:nvSpPr>
        <p:spPr bwMode="auto">
          <a:xfrm>
            <a:off x="3978275" y="2117725"/>
            <a:ext cx="2879725" cy="3603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ea typeface="楷体_GB2312"/>
                <a:cs typeface="楷体_GB2312"/>
              </a:rPr>
              <a:t>仿  真  周  期</a:t>
            </a: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2987675" y="3184525"/>
            <a:ext cx="1439863" cy="3603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>
                <a:solidFill>
                  <a:srgbClr val="99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敏感信号变化</a:t>
            </a:r>
          </a:p>
        </p:txBody>
      </p:sp>
      <p:sp>
        <p:nvSpPr>
          <p:cNvPr id="105495" name="Rectangle 23"/>
          <p:cNvSpPr>
            <a:spLocks noChangeArrowheads="1"/>
          </p:cNvSpPr>
          <p:nvPr/>
        </p:nvSpPr>
        <p:spPr bwMode="auto">
          <a:xfrm>
            <a:off x="4740275" y="2651125"/>
            <a:ext cx="762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el-GR" altLang="zh-CN" sz="2000" b="1">
                <a:latin typeface="Times New Roman" panose="02020603050405020304" pitchFamily="18" charset="0"/>
              </a:rPr>
              <a:t>Δ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105496" name="Rectangle 24"/>
          <p:cNvSpPr>
            <a:spLocks noChangeArrowheads="1"/>
          </p:cNvSpPr>
          <p:nvPr/>
        </p:nvSpPr>
        <p:spPr bwMode="auto">
          <a:xfrm>
            <a:off x="6188075" y="2651125"/>
            <a:ext cx="762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el-GR" altLang="zh-CN" sz="2000" b="1">
                <a:latin typeface="Times New Roman" panose="02020603050405020304" pitchFamily="18" charset="0"/>
              </a:rPr>
              <a:t>Δ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7712075" y="2651125"/>
            <a:ext cx="762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lang="el-GR" altLang="zh-CN" sz="2000" b="1">
                <a:latin typeface="Times New Roman" panose="02020603050405020304" pitchFamily="18" charset="0"/>
              </a:rPr>
              <a:t>Δ</a:t>
            </a:r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3063875" y="3794125"/>
            <a:ext cx="1219200" cy="685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99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执行语句</a:t>
            </a:r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4740275" y="3184525"/>
            <a:ext cx="8382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</a:p>
        </p:txBody>
      </p:sp>
      <p:sp>
        <p:nvSpPr>
          <p:cNvPr id="105500" name="Rectangle 28"/>
          <p:cNvSpPr>
            <a:spLocks noChangeArrowheads="1"/>
          </p:cNvSpPr>
          <p:nvPr/>
        </p:nvSpPr>
        <p:spPr bwMode="auto">
          <a:xfrm>
            <a:off x="6111875" y="3184525"/>
            <a:ext cx="8382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(b) d</a:t>
            </a:r>
          </a:p>
        </p:txBody>
      </p:sp>
      <p:sp>
        <p:nvSpPr>
          <p:cNvPr id="105501" name="Rectangle 29"/>
          <p:cNvSpPr>
            <a:spLocks noChangeArrowheads="1"/>
          </p:cNvSpPr>
          <p:nvPr/>
        </p:nvSpPr>
        <p:spPr bwMode="auto">
          <a:xfrm>
            <a:off x="7712075" y="3184525"/>
            <a:ext cx="8382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99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</a:p>
        </p:txBody>
      </p:sp>
      <p:sp>
        <p:nvSpPr>
          <p:cNvPr id="105502" name="Rectangle 30"/>
          <p:cNvSpPr>
            <a:spLocks noChangeArrowheads="1"/>
          </p:cNvSpPr>
          <p:nvPr/>
        </p:nvSpPr>
        <p:spPr bwMode="auto">
          <a:xfrm>
            <a:off x="4587875" y="3717925"/>
            <a:ext cx="1219200" cy="914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99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b&lt;=NOT(a)</a:t>
            </a:r>
          </a:p>
          <a:p>
            <a:pPr algn="ctr" eaLnBrk="1" hangingPunct="1"/>
            <a:r>
              <a:rPr lang="en-US" altLang="zh-CN" sz="2000" b="1">
                <a:solidFill>
                  <a:srgbClr val="99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d&lt;=c ANDa</a:t>
            </a:r>
          </a:p>
        </p:txBody>
      </p:sp>
      <p:sp>
        <p:nvSpPr>
          <p:cNvPr id="105503" name="Rectangle 31"/>
          <p:cNvSpPr>
            <a:spLocks noChangeArrowheads="1"/>
          </p:cNvSpPr>
          <p:nvPr/>
        </p:nvSpPr>
        <p:spPr bwMode="auto">
          <a:xfrm>
            <a:off x="6035675" y="3717925"/>
            <a:ext cx="1219200" cy="914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99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c&lt;=NOT(</a:t>
            </a:r>
          </a:p>
          <a:p>
            <a:pPr algn="ctr" eaLnBrk="1" hangingPunct="1"/>
            <a:r>
              <a:rPr lang="en-US" altLang="zh-CN" sz="2000" b="1">
                <a:solidFill>
                  <a:srgbClr val="99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clockANDd)</a:t>
            </a:r>
          </a:p>
        </p:txBody>
      </p:sp>
      <p:sp>
        <p:nvSpPr>
          <p:cNvPr id="105504" name="Rectangle 32"/>
          <p:cNvSpPr>
            <a:spLocks noChangeArrowheads="1"/>
          </p:cNvSpPr>
          <p:nvPr/>
        </p:nvSpPr>
        <p:spPr bwMode="auto">
          <a:xfrm>
            <a:off x="7635875" y="3717925"/>
            <a:ext cx="1219200" cy="914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99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d&lt;=c AND a</a:t>
            </a:r>
          </a:p>
          <a:p>
            <a:pPr algn="ctr" eaLnBrk="1" hangingPunct="1"/>
            <a:endParaRPr lang="zh-CN" altLang="en-US" sz="2000" b="1">
              <a:solidFill>
                <a:srgbClr val="99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5505" name="Rectangle 33"/>
          <p:cNvSpPr>
            <a:spLocks noChangeArrowheads="1"/>
          </p:cNvSpPr>
          <p:nvPr/>
        </p:nvSpPr>
        <p:spPr bwMode="auto">
          <a:xfrm>
            <a:off x="2987675" y="4784725"/>
            <a:ext cx="1439863" cy="3603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>
                <a:latin typeface="Times New Roman" panose="02020603050405020304" pitchFamily="18" charset="0"/>
                <a:ea typeface="楷体_GB2312"/>
                <a:cs typeface="楷体_GB2312"/>
              </a:rPr>
              <a:t>敏感信号变化</a:t>
            </a:r>
          </a:p>
        </p:txBody>
      </p:sp>
      <p:sp>
        <p:nvSpPr>
          <p:cNvPr id="105506" name="Rectangle 34"/>
          <p:cNvSpPr>
            <a:spLocks noChangeArrowheads="1"/>
          </p:cNvSpPr>
          <p:nvPr/>
        </p:nvSpPr>
        <p:spPr bwMode="auto">
          <a:xfrm>
            <a:off x="3063875" y="5394325"/>
            <a:ext cx="1219200" cy="685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ea typeface="楷体_GB2312"/>
                <a:cs typeface="楷体_GB2312"/>
              </a:rPr>
              <a:t>执行语句</a:t>
            </a:r>
          </a:p>
        </p:txBody>
      </p:sp>
      <p:sp>
        <p:nvSpPr>
          <p:cNvPr id="105507" name="Rectangle 35"/>
          <p:cNvSpPr>
            <a:spLocks noChangeArrowheads="1"/>
          </p:cNvSpPr>
          <p:nvPr/>
        </p:nvSpPr>
        <p:spPr bwMode="auto">
          <a:xfrm>
            <a:off x="4740275" y="4784725"/>
            <a:ext cx="8382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</a:p>
        </p:txBody>
      </p:sp>
      <p:sp>
        <p:nvSpPr>
          <p:cNvPr id="105508" name="Rectangle 36"/>
          <p:cNvSpPr>
            <a:spLocks noChangeArrowheads="1"/>
          </p:cNvSpPr>
          <p:nvPr/>
        </p:nvSpPr>
        <p:spPr bwMode="auto">
          <a:xfrm>
            <a:off x="4587875" y="5318125"/>
            <a:ext cx="1219200" cy="914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b&lt;=NOT(a)</a:t>
            </a:r>
          </a:p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d&lt;=c ANDa</a:t>
            </a:r>
          </a:p>
        </p:txBody>
      </p:sp>
      <p:sp>
        <p:nvSpPr>
          <p:cNvPr id="105509" name="Rectangle 37"/>
          <p:cNvSpPr>
            <a:spLocks noChangeArrowheads="1"/>
          </p:cNvSpPr>
          <p:nvPr/>
        </p:nvSpPr>
        <p:spPr bwMode="auto">
          <a:xfrm>
            <a:off x="6264275" y="4784725"/>
            <a:ext cx="8382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  <a:ea typeface="楷体_GB2312"/>
                <a:cs typeface="楷体_GB2312"/>
              </a:rPr>
              <a:t>(b) d</a:t>
            </a:r>
          </a:p>
        </p:txBody>
      </p:sp>
      <p:sp>
        <p:nvSpPr>
          <p:cNvPr id="105510" name="Rectangle 38"/>
          <p:cNvSpPr>
            <a:spLocks noChangeArrowheads="1"/>
          </p:cNvSpPr>
          <p:nvPr/>
        </p:nvSpPr>
        <p:spPr bwMode="auto">
          <a:xfrm>
            <a:off x="6035675" y="5318125"/>
            <a:ext cx="1219200" cy="914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c&lt;=NOT(</a:t>
            </a:r>
          </a:p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clockANDd)</a:t>
            </a:r>
          </a:p>
        </p:txBody>
      </p:sp>
      <p:sp>
        <p:nvSpPr>
          <p:cNvPr id="105511" name="Rectangle 39"/>
          <p:cNvSpPr>
            <a:spLocks noChangeArrowheads="1"/>
          </p:cNvSpPr>
          <p:nvPr/>
        </p:nvSpPr>
        <p:spPr bwMode="auto">
          <a:xfrm>
            <a:off x="7712075" y="4784725"/>
            <a:ext cx="838200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</a:p>
        </p:txBody>
      </p:sp>
      <p:sp>
        <p:nvSpPr>
          <p:cNvPr id="105512" name="Rectangle 40"/>
          <p:cNvSpPr>
            <a:spLocks noChangeArrowheads="1"/>
          </p:cNvSpPr>
          <p:nvPr/>
        </p:nvSpPr>
        <p:spPr bwMode="auto">
          <a:xfrm>
            <a:off x="7667625" y="5300663"/>
            <a:ext cx="1219200" cy="914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Times New Roman" panose="02020603050405020304" pitchFamily="18" charset="0"/>
                <a:ea typeface="楷体_GB2312"/>
                <a:cs typeface="楷体_GB2312"/>
              </a:rPr>
              <a:t>d&lt;=c AND a</a:t>
            </a:r>
          </a:p>
          <a:p>
            <a:pPr algn="ctr" eaLnBrk="1" hangingPunct="1"/>
            <a:endParaRPr lang="zh-CN" altLang="en-US" sz="20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pic>
        <p:nvPicPr>
          <p:cNvPr id="17434" name="Picture 41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42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6" name="Text Box 43"/>
          <p:cNvSpPr txBox="1">
            <a:spLocks noChangeArrowheads="1"/>
          </p:cNvSpPr>
          <p:nvPr/>
        </p:nvSpPr>
        <p:spPr bwMode="auto">
          <a:xfrm>
            <a:off x="0" y="3357563"/>
            <a:ext cx="1835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并发语句的仿真过程</a:t>
            </a:r>
          </a:p>
        </p:txBody>
      </p:sp>
      <p:sp>
        <p:nvSpPr>
          <p:cNvPr id="17437" name="Rectangle 44"/>
          <p:cNvSpPr>
            <a:spLocks noChangeArrowheads="1"/>
          </p:cNvSpPr>
          <p:nvPr/>
        </p:nvSpPr>
        <p:spPr bwMode="auto">
          <a:xfrm>
            <a:off x="4198938" y="0"/>
            <a:ext cx="4945062" cy="20161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ARCHITECTURE example2 OF gate IS</a:t>
            </a:r>
            <a:endParaRPr lang="en-US" altLang="zh-CN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SIGNAL c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：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BIT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BEGIN</a:t>
            </a:r>
            <a:endParaRPr lang="en-US" altLang="zh-CN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d&lt;= c AND a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b&lt;= NOT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a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）；</a:t>
            </a:r>
            <a:endParaRPr lang="zh-CN" altLang="en-US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c&lt;= NOT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clock AND d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）；</a:t>
            </a:r>
            <a:endParaRPr lang="zh-CN" altLang="en-US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END example2</a:t>
            </a:r>
            <a:r>
              <a: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1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1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1" grpId="0" animBg="1" autoUpdateAnimBg="0"/>
      <p:bldP spid="105492" grpId="0" animBg="1" autoUpdateAnimBg="0"/>
      <p:bldP spid="105494" grpId="0" animBg="1" autoUpdateAnimBg="0"/>
      <p:bldP spid="105495" grpId="0" animBg="1" autoUpdateAnimBg="0"/>
      <p:bldP spid="105496" grpId="0" animBg="1" autoUpdateAnimBg="0"/>
      <p:bldP spid="105497" grpId="0" animBg="1" autoUpdateAnimBg="0"/>
      <p:bldP spid="105498" grpId="0" animBg="1" autoUpdateAnimBg="0"/>
      <p:bldP spid="105499" grpId="0" animBg="1" autoUpdateAnimBg="0"/>
      <p:bldP spid="105500" grpId="0" animBg="1" autoUpdateAnimBg="0"/>
      <p:bldP spid="105501" grpId="0" animBg="1" autoUpdateAnimBg="0"/>
      <p:bldP spid="105502" grpId="0" animBg="1" autoUpdateAnimBg="0"/>
      <p:bldP spid="105503" grpId="0" animBg="1" autoUpdateAnimBg="0"/>
      <p:bldP spid="105504" grpId="0" animBg="1" autoUpdateAnimBg="0"/>
      <p:bldP spid="105505" grpId="0" animBg="1" autoUpdateAnimBg="0"/>
      <p:bldP spid="105506" grpId="0" animBg="1" autoUpdateAnimBg="0"/>
      <p:bldP spid="105507" grpId="0" animBg="1" autoUpdateAnimBg="0"/>
      <p:bldP spid="105508" grpId="0" animBg="1" autoUpdateAnimBg="0"/>
      <p:bldP spid="105509" grpId="0" animBg="1" autoUpdateAnimBg="0"/>
      <p:bldP spid="105510" grpId="0" animBg="1" autoUpdateAnimBg="0"/>
      <p:bldP spid="105511" grpId="0" animBg="1" autoUpdateAnimBg="0"/>
      <p:bldP spid="10551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27352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并发执行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116013" y="1125538"/>
            <a:ext cx="72009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即使在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代码中没有循环语句，并发代码也可以自动重复执行。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8175" y="2420938"/>
            <a:ext cx="1223963" cy="792162"/>
            <a:chOff x="748" y="1752"/>
            <a:chExt cx="771" cy="499"/>
          </a:xfrm>
        </p:grpSpPr>
        <p:grpSp>
          <p:nvGrpSpPr>
            <p:cNvPr id="18465" name="Group 5"/>
            <p:cNvGrpSpPr>
              <a:grpSpLocks/>
            </p:cNvGrpSpPr>
            <p:nvPr/>
          </p:nvGrpSpPr>
          <p:grpSpPr bwMode="auto">
            <a:xfrm>
              <a:off x="748" y="1752"/>
              <a:ext cx="771" cy="275"/>
              <a:chOff x="476" y="1749"/>
              <a:chExt cx="1089" cy="407"/>
            </a:xfrm>
          </p:grpSpPr>
          <p:sp>
            <p:nvSpPr>
              <p:cNvPr id="18469" name="AutoShape 6"/>
              <p:cNvSpPr>
                <a:spLocks noChangeArrowheads="1"/>
              </p:cNvSpPr>
              <p:nvPr/>
            </p:nvSpPr>
            <p:spPr bwMode="auto">
              <a:xfrm rot="5400000">
                <a:off x="771" y="1772"/>
                <a:ext cx="407" cy="362"/>
              </a:xfrm>
              <a:prstGeom prst="flowChartExtra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70" name="Line 7"/>
              <p:cNvSpPr>
                <a:spLocks noChangeShapeType="1"/>
              </p:cNvSpPr>
              <p:nvPr/>
            </p:nvSpPr>
            <p:spPr bwMode="auto">
              <a:xfrm>
                <a:off x="476" y="1930"/>
                <a:ext cx="318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1" name="Line 8"/>
              <p:cNvSpPr>
                <a:spLocks noChangeShapeType="1"/>
              </p:cNvSpPr>
              <p:nvPr/>
            </p:nvSpPr>
            <p:spPr bwMode="auto">
              <a:xfrm>
                <a:off x="1247" y="1975"/>
                <a:ext cx="318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2" name="Oval 9"/>
              <p:cNvSpPr>
                <a:spLocks noChangeArrowheads="1"/>
              </p:cNvSpPr>
              <p:nvPr/>
            </p:nvSpPr>
            <p:spPr bwMode="auto">
              <a:xfrm>
                <a:off x="1157" y="1930"/>
                <a:ext cx="68" cy="68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466" name="Line 10"/>
            <p:cNvSpPr>
              <a:spLocks noChangeShapeType="1"/>
            </p:cNvSpPr>
            <p:nvPr/>
          </p:nvSpPr>
          <p:spPr bwMode="auto">
            <a:xfrm>
              <a:off x="1519" y="1888"/>
              <a:ext cx="0" cy="36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7" name="Line 11"/>
            <p:cNvSpPr>
              <a:spLocks noChangeShapeType="1"/>
            </p:cNvSpPr>
            <p:nvPr/>
          </p:nvSpPr>
          <p:spPr bwMode="auto">
            <a:xfrm flipH="1">
              <a:off x="748" y="2251"/>
              <a:ext cx="77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8" name="Line 12"/>
            <p:cNvSpPr>
              <a:spLocks noChangeShapeType="1"/>
            </p:cNvSpPr>
            <p:nvPr/>
          </p:nvSpPr>
          <p:spPr bwMode="auto">
            <a:xfrm flipV="1">
              <a:off x="762" y="1874"/>
              <a:ext cx="0" cy="36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0825" y="4868863"/>
            <a:ext cx="4252913" cy="792162"/>
            <a:chOff x="1847" y="2232"/>
            <a:chExt cx="2679" cy="499"/>
          </a:xfrm>
        </p:grpSpPr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1847" y="2289"/>
              <a:ext cx="55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CK</a:t>
              </a:r>
            </a:p>
          </p:txBody>
        </p:sp>
        <p:grpSp>
          <p:nvGrpSpPr>
            <p:cNvPr id="18443" name="Group 15"/>
            <p:cNvGrpSpPr>
              <a:grpSpLocks/>
            </p:cNvGrpSpPr>
            <p:nvPr/>
          </p:nvGrpSpPr>
          <p:grpSpPr bwMode="auto">
            <a:xfrm>
              <a:off x="2366" y="2232"/>
              <a:ext cx="2160" cy="240"/>
              <a:chOff x="240" y="3504"/>
              <a:chExt cx="2160" cy="240"/>
            </a:xfrm>
          </p:grpSpPr>
          <p:sp>
            <p:nvSpPr>
              <p:cNvPr id="18448" name="Line 16"/>
              <p:cNvSpPr>
                <a:spLocks noChangeShapeType="1"/>
              </p:cNvSpPr>
              <p:nvPr/>
            </p:nvSpPr>
            <p:spPr bwMode="auto">
              <a:xfrm>
                <a:off x="480" y="350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9" name="Line 17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0" name="Line 18"/>
              <p:cNvSpPr>
                <a:spLocks noChangeShapeType="1"/>
              </p:cNvSpPr>
              <p:nvPr/>
            </p:nvSpPr>
            <p:spPr bwMode="auto">
              <a:xfrm>
                <a:off x="48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1" name="Line 19"/>
              <p:cNvSpPr>
                <a:spLocks noChangeShapeType="1"/>
              </p:cNvSpPr>
              <p:nvPr/>
            </p:nvSpPr>
            <p:spPr bwMode="auto">
              <a:xfrm>
                <a:off x="720" y="37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2" name="Line 20"/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3" name="Line 21"/>
              <p:cNvSpPr>
                <a:spLocks noChangeShapeType="1"/>
              </p:cNvSpPr>
              <p:nvPr/>
            </p:nvSpPr>
            <p:spPr bwMode="auto">
              <a:xfrm>
                <a:off x="120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4" name="Line 22"/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5" name="Line 23"/>
              <p:cNvSpPr>
                <a:spLocks noChangeShapeType="1"/>
              </p:cNvSpPr>
              <p:nvPr/>
            </p:nvSpPr>
            <p:spPr bwMode="auto">
              <a:xfrm>
                <a:off x="1200" y="37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>
                <a:off x="1440" y="350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7" name="Line 25"/>
              <p:cNvSpPr>
                <a:spLocks noChangeShapeType="1"/>
              </p:cNvSpPr>
              <p:nvPr/>
            </p:nvSpPr>
            <p:spPr bwMode="auto">
              <a:xfrm>
                <a:off x="168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8" name="Line 26"/>
              <p:cNvSpPr>
                <a:spLocks noChangeShapeType="1"/>
              </p:cNvSpPr>
              <p:nvPr/>
            </p:nvSpPr>
            <p:spPr bwMode="auto">
              <a:xfrm>
                <a:off x="144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9" name="Line 27"/>
              <p:cNvSpPr>
                <a:spLocks noChangeShapeType="1"/>
              </p:cNvSpPr>
              <p:nvPr/>
            </p:nvSpPr>
            <p:spPr bwMode="auto">
              <a:xfrm>
                <a:off x="1680" y="37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0" name="Line 28"/>
              <p:cNvSpPr>
                <a:spLocks noChangeShapeType="1"/>
              </p:cNvSpPr>
              <p:nvPr/>
            </p:nvSpPr>
            <p:spPr bwMode="auto">
              <a:xfrm>
                <a:off x="1920" y="350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1" name="Line 29"/>
              <p:cNvSpPr>
                <a:spLocks noChangeShapeType="1"/>
              </p:cNvSpPr>
              <p:nvPr/>
            </p:nvSpPr>
            <p:spPr bwMode="auto">
              <a:xfrm>
                <a:off x="216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2" name="Line 30"/>
              <p:cNvSpPr>
                <a:spLocks noChangeShapeType="1"/>
              </p:cNvSpPr>
              <p:nvPr/>
            </p:nvSpPr>
            <p:spPr bwMode="auto">
              <a:xfrm>
                <a:off x="192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3" name="Line 31"/>
              <p:cNvSpPr>
                <a:spLocks noChangeShapeType="1"/>
              </p:cNvSpPr>
              <p:nvPr/>
            </p:nvSpPr>
            <p:spPr bwMode="auto">
              <a:xfrm>
                <a:off x="2160" y="37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4" name="Line 32"/>
              <p:cNvSpPr>
                <a:spLocks noChangeShapeType="1"/>
              </p:cNvSpPr>
              <p:nvPr/>
            </p:nvSpPr>
            <p:spPr bwMode="auto">
              <a:xfrm>
                <a:off x="240" y="37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1409" name="Text Box 33"/>
            <p:cNvSpPr txBox="1">
              <a:spLocks noChangeArrowheads="1"/>
            </p:cNvSpPr>
            <p:nvPr/>
          </p:nvSpPr>
          <p:spPr bwMode="auto">
            <a:xfrm>
              <a:off x="2426" y="2478"/>
              <a:ext cx="31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101410" name="Text Box 34"/>
            <p:cNvSpPr txBox="1">
              <a:spLocks noChangeArrowheads="1"/>
            </p:cNvSpPr>
            <p:nvPr/>
          </p:nvSpPr>
          <p:spPr bwMode="auto">
            <a:xfrm>
              <a:off x="2671" y="2481"/>
              <a:ext cx="31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01411" name="Text Box 35"/>
            <p:cNvSpPr txBox="1">
              <a:spLocks noChangeArrowheads="1"/>
            </p:cNvSpPr>
            <p:nvPr/>
          </p:nvSpPr>
          <p:spPr bwMode="auto">
            <a:xfrm>
              <a:off x="2942" y="2481"/>
              <a:ext cx="31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30</a:t>
              </a:r>
            </a:p>
          </p:txBody>
        </p:sp>
        <p:sp>
          <p:nvSpPr>
            <p:cNvPr id="101412" name="Text Box 36"/>
            <p:cNvSpPr txBox="1">
              <a:spLocks noChangeArrowheads="1"/>
            </p:cNvSpPr>
            <p:nvPr/>
          </p:nvSpPr>
          <p:spPr bwMode="auto">
            <a:xfrm>
              <a:off x="4142" y="2467"/>
              <a:ext cx="31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076825" y="2276475"/>
            <a:ext cx="3816350" cy="2806700"/>
            <a:chOff x="3016" y="1434"/>
            <a:chExt cx="2404" cy="1768"/>
          </a:xfrm>
        </p:grpSpPr>
        <p:sp>
          <p:nvSpPr>
            <p:cNvPr id="18440" name="Text Box 38"/>
            <p:cNvSpPr txBox="1">
              <a:spLocks noChangeArrowheads="1"/>
            </p:cNvSpPr>
            <p:nvPr/>
          </p:nvSpPr>
          <p:spPr bwMode="auto">
            <a:xfrm>
              <a:off x="3016" y="1434"/>
              <a:ext cx="2404" cy="1768"/>
            </a:xfrm>
            <a:prstGeom prst="rect">
              <a:avLst/>
            </a:prstGeom>
            <a:solidFill>
              <a:schemeClr val="tx1"/>
            </a:solidFill>
            <a:ln w="28575" algn="ctr">
              <a:solidFill>
                <a:srgbClr val="FF99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ea typeface="楷体_GB2312"/>
                  <a:cs typeface="楷体_GB2312"/>
                </a:rPr>
                <a:t>entity ts1 is</a:t>
              </a:r>
            </a:p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ea typeface="楷体_GB2312"/>
                  <a:cs typeface="楷体_GB2312"/>
                </a:rPr>
                <a:t>    Port (ck: buffer std_logic);</a:t>
              </a:r>
            </a:p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ea typeface="楷体_GB2312"/>
                  <a:cs typeface="楷体_GB2312"/>
                </a:rPr>
                <a:t>end ts1;</a:t>
              </a:r>
            </a:p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ea typeface="楷体_GB2312"/>
                  <a:cs typeface="楷体_GB2312"/>
                </a:rPr>
                <a:t>architecture Behavioral of ts1 is</a:t>
              </a:r>
            </a:p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ea typeface="楷体_GB2312"/>
                  <a:cs typeface="楷体_GB2312"/>
                </a:rPr>
                <a:t>begin</a:t>
              </a:r>
            </a:p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ea typeface="楷体_GB2312"/>
                  <a:cs typeface="楷体_GB2312"/>
                </a:rPr>
                <a:t>  ck&lt;=(not ck) after 10 ns;</a:t>
              </a:r>
            </a:p>
            <a:p>
              <a:pPr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ea typeface="楷体_GB2312"/>
                  <a:cs typeface="楷体_GB2312"/>
                </a:rPr>
                <a:t>end Behavioral;</a:t>
              </a:r>
            </a:p>
          </p:txBody>
        </p:sp>
        <p:sp>
          <p:nvSpPr>
            <p:cNvPr id="18441" name="Line 39"/>
            <p:cNvSpPr>
              <a:spLocks noChangeShapeType="1"/>
            </p:cNvSpPr>
            <p:nvPr/>
          </p:nvSpPr>
          <p:spPr bwMode="auto">
            <a:xfrm>
              <a:off x="3152" y="2931"/>
              <a:ext cx="167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684213" y="3789363"/>
            <a:ext cx="3600450" cy="4254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CK&lt;=NOT CK after 10ns;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27352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并发执行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116013" y="1125538"/>
            <a:ext cx="66976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即使在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VHDL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代码中没有循环语句，并发代码也可以自动重复执行。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2565400"/>
            <a:ext cx="1223962" cy="792163"/>
            <a:chOff x="748" y="1752"/>
            <a:chExt cx="771" cy="499"/>
          </a:xfrm>
        </p:grpSpPr>
        <p:grpSp>
          <p:nvGrpSpPr>
            <p:cNvPr id="19492" name="Group 5"/>
            <p:cNvGrpSpPr>
              <a:grpSpLocks/>
            </p:cNvGrpSpPr>
            <p:nvPr/>
          </p:nvGrpSpPr>
          <p:grpSpPr bwMode="auto">
            <a:xfrm>
              <a:off x="748" y="1752"/>
              <a:ext cx="771" cy="275"/>
              <a:chOff x="476" y="1749"/>
              <a:chExt cx="1089" cy="407"/>
            </a:xfrm>
          </p:grpSpPr>
          <p:sp>
            <p:nvSpPr>
              <p:cNvPr id="19496" name="AutoShape 6"/>
              <p:cNvSpPr>
                <a:spLocks noChangeArrowheads="1"/>
              </p:cNvSpPr>
              <p:nvPr/>
            </p:nvSpPr>
            <p:spPr bwMode="auto">
              <a:xfrm rot="5400000">
                <a:off x="771" y="1772"/>
                <a:ext cx="407" cy="362"/>
              </a:xfrm>
              <a:prstGeom prst="flowChartExtra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97" name="Line 7"/>
              <p:cNvSpPr>
                <a:spLocks noChangeShapeType="1"/>
              </p:cNvSpPr>
              <p:nvPr/>
            </p:nvSpPr>
            <p:spPr bwMode="auto">
              <a:xfrm>
                <a:off x="476" y="1930"/>
                <a:ext cx="318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8" name="Line 8"/>
              <p:cNvSpPr>
                <a:spLocks noChangeShapeType="1"/>
              </p:cNvSpPr>
              <p:nvPr/>
            </p:nvSpPr>
            <p:spPr bwMode="auto">
              <a:xfrm>
                <a:off x="1247" y="1975"/>
                <a:ext cx="318" cy="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9" name="Oval 9"/>
              <p:cNvSpPr>
                <a:spLocks noChangeArrowheads="1"/>
              </p:cNvSpPr>
              <p:nvPr/>
            </p:nvSpPr>
            <p:spPr bwMode="auto">
              <a:xfrm>
                <a:off x="1157" y="1930"/>
                <a:ext cx="68" cy="68"/>
              </a:xfrm>
              <a:prstGeom prst="ellips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9493" name="Line 10"/>
            <p:cNvSpPr>
              <a:spLocks noChangeShapeType="1"/>
            </p:cNvSpPr>
            <p:nvPr/>
          </p:nvSpPr>
          <p:spPr bwMode="auto">
            <a:xfrm>
              <a:off x="1519" y="1888"/>
              <a:ext cx="0" cy="3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4" name="Line 11"/>
            <p:cNvSpPr>
              <a:spLocks noChangeShapeType="1"/>
            </p:cNvSpPr>
            <p:nvPr/>
          </p:nvSpPr>
          <p:spPr bwMode="auto">
            <a:xfrm flipH="1">
              <a:off x="748" y="2251"/>
              <a:ext cx="77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5" name="Line 12"/>
            <p:cNvSpPr>
              <a:spLocks noChangeShapeType="1"/>
            </p:cNvSpPr>
            <p:nvPr/>
          </p:nvSpPr>
          <p:spPr bwMode="auto">
            <a:xfrm flipV="1">
              <a:off x="762" y="1874"/>
              <a:ext cx="0" cy="36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32113" y="3543300"/>
            <a:ext cx="4252912" cy="792163"/>
            <a:chOff x="1847" y="2232"/>
            <a:chExt cx="2679" cy="499"/>
          </a:xfrm>
        </p:grpSpPr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1847" y="2289"/>
              <a:ext cx="55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CLK</a:t>
              </a:r>
            </a:p>
          </p:txBody>
        </p:sp>
        <p:grpSp>
          <p:nvGrpSpPr>
            <p:cNvPr id="19470" name="Group 15"/>
            <p:cNvGrpSpPr>
              <a:grpSpLocks/>
            </p:cNvGrpSpPr>
            <p:nvPr/>
          </p:nvGrpSpPr>
          <p:grpSpPr bwMode="auto">
            <a:xfrm>
              <a:off x="2366" y="2232"/>
              <a:ext cx="2160" cy="240"/>
              <a:chOff x="240" y="3504"/>
              <a:chExt cx="2160" cy="240"/>
            </a:xfrm>
          </p:grpSpPr>
          <p:sp>
            <p:nvSpPr>
              <p:cNvPr id="19475" name="Line 16"/>
              <p:cNvSpPr>
                <a:spLocks noChangeShapeType="1"/>
              </p:cNvSpPr>
              <p:nvPr/>
            </p:nvSpPr>
            <p:spPr bwMode="auto">
              <a:xfrm>
                <a:off x="480" y="350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6" name="Line 17"/>
              <p:cNvSpPr>
                <a:spLocks noChangeShapeType="1"/>
              </p:cNvSpPr>
              <p:nvPr/>
            </p:nvSpPr>
            <p:spPr bwMode="auto">
              <a:xfrm>
                <a:off x="72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7" name="Line 18"/>
              <p:cNvSpPr>
                <a:spLocks noChangeShapeType="1"/>
              </p:cNvSpPr>
              <p:nvPr/>
            </p:nvSpPr>
            <p:spPr bwMode="auto">
              <a:xfrm>
                <a:off x="48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8" name="Line 19"/>
              <p:cNvSpPr>
                <a:spLocks noChangeShapeType="1"/>
              </p:cNvSpPr>
              <p:nvPr/>
            </p:nvSpPr>
            <p:spPr bwMode="auto">
              <a:xfrm>
                <a:off x="720" y="37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9" name="Line 20"/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0" name="Line 21"/>
              <p:cNvSpPr>
                <a:spLocks noChangeShapeType="1"/>
              </p:cNvSpPr>
              <p:nvPr/>
            </p:nvSpPr>
            <p:spPr bwMode="auto">
              <a:xfrm>
                <a:off x="120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1" name="Line 22"/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2" name="Line 23"/>
              <p:cNvSpPr>
                <a:spLocks noChangeShapeType="1"/>
              </p:cNvSpPr>
              <p:nvPr/>
            </p:nvSpPr>
            <p:spPr bwMode="auto">
              <a:xfrm>
                <a:off x="1200" y="37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3" name="Line 24"/>
              <p:cNvSpPr>
                <a:spLocks noChangeShapeType="1"/>
              </p:cNvSpPr>
              <p:nvPr/>
            </p:nvSpPr>
            <p:spPr bwMode="auto">
              <a:xfrm>
                <a:off x="1440" y="350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4" name="Line 25"/>
              <p:cNvSpPr>
                <a:spLocks noChangeShapeType="1"/>
              </p:cNvSpPr>
              <p:nvPr/>
            </p:nvSpPr>
            <p:spPr bwMode="auto">
              <a:xfrm>
                <a:off x="168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5" name="Line 26"/>
              <p:cNvSpPr>
                <a:spLocks noChangeShapeType="1"/>
              </p:cNvSpPr>
              <p:nvPr/>
            </p:nvSpPr>
            <p:spPr bwMode="auto">
              <a:xfrm>
                <a:off x="144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6" name="Line 27"/>
              <p:cNvSpPr>
                <a:spLocks noChangeShapeType="1"/>
              </p:cNvSpPr>
              <p:nvPr/>
            </p:nvSpPr>
            <p:spPr bwMode="auto">
              <a:xfrm>
                <a:off x="1680" y="37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7" name="Line 28"/>
              <p:cNvSpPr>
                <a:spLocks noChangeShapeType="1"/>
              </p:cNvSpPr>
              <p:nvPr/>
            </p:nvSpPr>
            <p:spPr bwMode="auto">
              <a:xfrm>
                <a:off x="1920" y="350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8" name="Line 29"/>
              <p:cNvSpPr>
                <a:spLocks noChangeShapeType="1"/>
              </p:cNvSpPr>
              <p:nvPr/>
            </p:nvSpPr>
            <p:spPr bwMode="auto">
              <a:xfrm>
                <a:off x="216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89" name="Line 30"/>
              <p:cNvSpPr>
                <a:spLocks noChangeShapeType="1"/>
              </p:cNvSpPr>
              <p:nvPr/>
            </p:nvSpPr>
            <p:spPr bwMode="auto">
              <a:xfrm>
                <a:off x="1920" y="350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90" name="Line 31"/>
              <p:cNvSpPr>
                <a:spLocks noChangeShapeType="1"/>
              </p:cNvSpPr>
              <p:nvPr/>
            </p:nvSpPr>
            <p:spPr bwMode="auto">
              <a:xfrm>
                <a:off x="2160" y="37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91" name="Line 32"/>
              <p:cNvSpPr>
                <a:spLocks noChangeShapeType="1"/>
              </p:cNvSpPr>
              <p:nvPr/>
            </p:nvSpPr>
            <p:spPr bwMode="auto">
              <a:xfrm>
                <a:off x="240" y="37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3457" name="Text Box 33"/>
            <p:cNvSpPr txBox="1">
              <a:spLocks noChangeArrowheads="1"/>
            </p:cNvSpPr>
            <p:nvPr/>
          </p:nvSpPr>
          <p:spPr bwMode="auto">
            <a:xfrm>
              <a:off x="2426" y="2478"/>
              <a:ext cx="31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103458" name="Text Box 34"/>
            <p:cNvSpPr txBox="1">
              <a:spLocks noChangeArrowheads="1"/>
            </p:cNvSpPr>
            <p:nvPr/>
          </p:nvSpPr>
          <p:spPr bwMode="auto">
            <a:xfrm>
              <a:off x="2671" y="2481"/>
              <a:ext cx="31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103459" name="Text Box 35"/>
            <p:cNvSpPr txBox="1">
              <a:spLocks noChangeArrowheads="1"/>
            </p:cNvSpPr>
            <p:nvPr/>
          </p:nvSpPr>
          <p:spPr bwMode="auto">
            <a:xfrm>
              <a:off x="2942" y="2481"/>
              <a:ext cx="31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30</a:t>
              </a:r>
            </a:p>
          </p:txBody>
        </p:sp>
        <p:sp>
          <p:nvSpPr>
            <p:cNvPr id="103460" name="Text Box 36"/>
            <p:cNvSpPr txBox="1">
              <a:spLocks noChangeArrowheads="1"/>
            </p:cNvSpPr>
            <p:nvPr/>
          </p:nvSpPr>
          <p:spPr bwMode="auto">
            <a:xfrm>
              <a:off x="4142" y="2467"/>
              <a:ext cx="31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</p:grpSp>
      <p:sp>
        <p:nvSpPr>
          <p:cNvPr id="103461" name="Text Box 37"/>
          <p:cNvSpPr txBox="1">
            <a:spLocks noChangeArrowheads="1"/>
          </p:cNvSpPr>
          <p:nvPr/>
        </p:nvSpPr>
        <p:spPr bwMode="auto">
          <a:xfrm>
            <a:off x="3348038" y="2492375"/>
            <a:ext cx="3600450" cy="4254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CLK&lt;=NOT CLK after 10ns;</a:t>
            </a:r>
          </a:p>
        </p:txBody>
      </p:sp>
      <p:sp>
        <p:nvSpPr>
          <p:cNvPr id="103462" name="Text Box 38"/>
          <p:cNvSpPr txBox="1">
            <a:spLocks noChangeArrowheads="1"/>
          </p:cNvSpPr>
          <p:nvPr/>
        </p:nvSpPr>
        <p:spPr bwMode="auto">
          <a:xfrm>
            <a:off x="684213" y="4581525"/>
            <a:ext cx="2376487" cy="4254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ea typeface="楷体_GB2312"/>
                <a:cs typeface="楷体_GB2312"/>
              </a:rPr>
              <a:t>CLK&lt;=NOT CLK;</a:t>
            </a:r>
          </a:p>
        </p:txBody>
      </p:sp>
      <p:sp>
        <p:nvSpPr>
          <p:cNvPr id="103463" name="Text Box 39"/>
          <p:cNvSpPr txBox="1">
            <a:spLocks noChangeArrowheads="1"/>
          </p:cNvSpPr>
          <p:nvPr/>
        </p:nvSpPr>
        <p:spPr bwMode="auto">
          <a:xfrm>
            <a:off x="3779838" y="4581525"/>
            <a:ext cx="26654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仿真器会报出错！</a:t>
            </a:r>
          </a:p>
        </p:txBody>
      </p:sp>
      <p:sp>
        <p:nvSpPr>
          <p:cNvPr id="103464" name="Line 40"/>
          <p:cNvSpPr>
            <a:spLocks noChangeShapeType="1"/>
          </p:cNvSpPr>
          <p:nvPr/>
        </p:nvSpPr>
        <p:spPr bwMode="auto">
          <a:xfrm flipH="1">
            <a:off x="2916238" y="4797425"/>
            <a:ext cx="7921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3465" name="Text Box 41"/>
          <p:cNvSpPr txBox="1">
            <a:spLocks noChangeArrowheads="1"/>
          </p:cNvSpPr>
          <p:nvPr/>
        </p:nvSpPr>
        <p:spPr bwMode="auto">
          <a:xfrm>
            <a:off x="684213" y="5445125"/>
            <a:ext cx="72009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93763" indent="-893763"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原因：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CLK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将在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0+</a:t>
            </a:r>
            <a:r>
              <a:rPr lang="el-GR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0+2</a:t>
            </a:r>
            <a:r>
              <a:rPr lang="el-GR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 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0+3</a:t>
            </a:r>
            <a:r>
              <a:rPr lang="el-GR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改变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无穷小的延迟</a:t>
            </a:r>
            <a:r>
              <a:rPr lang="el-GR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使时间永远不会超过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1ns</a:t>
            </a:r>
          </a:p>
        </p:txBody>
      </p:sp>
      <p:pic>
        <p:nvPicPr>
          <p:cNvPr id="19467" name="Picture 42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43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246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61" grpId="0" animBg="1"/>
      <p:bldP spid="103462" grpId="0" animBg="1"/>
      <p:bldP spid="103463" grpId="0"/>
      <p:bldP spid="103464" grpId="0" animBg="1"/>
      <p:bldP spid="1034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042988" y="333375"/>
            <a:ext cx="72739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chemeClr val="bg1"/>
                </a:solidFill>
                <a:ea typeface="楷体_GB2312"/>
                <a:cs typeface="楷体_GB2312"/>
              </a:rPr>
              <a:t>典型逻辑部件：用进程设计</a:t>
            </a:r>
            <a:r>
              <a:rPr lang="en-US" altLang="zh-CN" sz="3200" b="1">
                <a:solidFill>
                  <a:schemeClr val="bg1"/>
                </a:solidFill>
                <a:ea typeface="楷体_GB2312"/>
                <a:cs typeface="楷体_GB2312"/>
              </a:rPr>
              <a:t>D</a:t>
            </a:r>
            <a:r>
              <a:rPr lang="zh-CN" altLang="en-US" sz="3200" b="1">
                <a:solidFill>
                  <a:schemeClr val="bg1"/>
                </a:solidFill>
                <a:ea typeface="楷体_GB2312"/>
                <a:cs typeface="楷体_GB2312"/>
              </a:rPr>
              <a:t>触发器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042988" y="1268413"/>
            <a:ext cx="7772400" cy="5218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LIBRARY IEEE</a:t>
            </a:r>
            <a:endParaRPr lang="en-US" altLang="zh-CN" sz="1800" b="1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USE IEEE.STD_LOGIC_1164.ALL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</a:t>
            </a: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ENTITY dff4 IS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PORT (clk, d, clr, pset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：</a:t>
            </a: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IN STD_LOGIC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      </a:t>
            </a: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q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：</a:t>
            </a: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OUT STD_LOGIC )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                          </a:t>
            </a:r>
            <a:endParaRPr lang="zh-CN" altLang="en-US" sz="1800" b="1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</a:t>
            </a: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END dff4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</a:t>
            </a: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ARCHITECTURE rtl OF dff4 IS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BEGIN</a:t>
            </a:r>
            <a:endParaRPr lang="en-US" altLang="zh-CN" sz="1800" b="1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PROCESS (clk, pset, clr)</a:t>
            </a:r>
            <a:endParaRPr lang="en-US" altLang="zh-CN" sz="1800" b="1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BEGIN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IF (clr = '0' ) THEN q &lt;= ‘0'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</a:t>
            </a: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ELSIF (pset = '0') THEN q &lt;= ‘1'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</a:t>
            </a: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ELSIF (clk 'EVENT AND clk = '1') THEN   </a:t>
            </a:r>
            <a:endParaRPr lang="en-US" altLang="zh-CN" sz="1800" b="1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        q &lt;= d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</a:t>
            </a: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END IF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</a:t>
            </a: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END PROCESS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endParaRPr lang="zh-CN" altLang="en-US" sz="1800" b="1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</a:t>
            </a:r>
            <a:r>
              <a:rPr lang="en-US" altLang="zh-CN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END rtl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；</a:t>
            </a:r>
            <a:r>
              <a:rPr lang="zh-CN" altLang="en-US" sz="1800" b="1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72225" y="1484313"/>
            <a:ext cx="2209800" cy="3408362"/>
            <a:chOff x="4032" y="943"/>
            <a:chExt cx="1392" cy="2147"/>
          </a:xfrm>
        </p:grpSpPr>
        <p:grpSp>
          <p:nvGrpSpPr>
            <p:cNvPr id="20488" name="Group 5"/>
            <p:cNvGrpSpPr>
              <a:grpSpLocks/>
            </p:cNvGrpSpPr>
            <p:nvPr/>
          </p:nvGrpSpPr>
          <p:grpSpPr bwMode="auto">
            <a:xfrm>
              <a:off x="4032" y="1183"/>
              <a:ext cx="1392" cy="1584"/>
              <a:chOff x="4395" y="10488"/>
              <a:chExt cx="1975" cy="1872"/>
            </a:xfrm>
          </p:grpSpPr>
          <p:sp>
            <p:nvSpPr>
              <p:cNvPr id="20491" name="Rectangle 6"/>
              <p:cNvSpPr>
                <a:spLocks noChangeArrowheads="1"/>
              </p:cNvSpPr>
              <p:nvPr/>
            </p:nvSpPr>
            <p:spPr bwMode="auto">
              <a:xfrm>
                <a:off x="5009" y="10800"/>
                <a:ext cx="796" cy="124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kumimoji="0"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0" lang="en-US" altLang="zh-CN" sz="2000" b="1">
                    <a:latin typeface="Times New Roman" panose="02020603050405020304" pitchFamily="18" charset="0"/>
                  </a:rPr>
                  <a:t>D    Q</a:t>
                </a:r>
              </a:p>
              <a:p>
                <a:pPr algn="just"/>
                <a:endParaRPr kumimoji="0" lang="en-US" altLang="zh-CN" sz="1600" b="1">
                  <a:latin typeface="Times New Roman" panose="02020603050405020304" pitchFamily="18" charset="0"/>
                </a:endParaRPr>
              </a:p>
              <a:p>
                <a:pPr algn="just"/>
                <a:endParaRPr kumimoji="0" lang="en-US" altLang="zh-CN" sz="1600" b="1">
                  <a:latin typeface="Times New Roman" panose="02020603050405020304" pitchFamily="18" charset="0"/>
                </a:endParaRPr>
              </a:p>
              <a:p>
                <a:pPr algn="just"/>
                <a:r>
                  <a:rPr kumimoji="0" lang="en-US" altLang="zh-CN" sz="2000" b="1">
                    <a:latin typeface="Times New Roman" panose="02020603050405020304" pitchFamily="18" charset="0"/>
                  </a:rPr>
                  <a:t>clk</a:t>
                </a:r>
              </a:p>
              <a:p>
                <a:pPr algn="just"/>
                <a:endParaRPr kumimoji="0" lang="en-US" altLang="zh-CN" sz="1000" b="1">
                  <a:latin typeface="Times New Roman" panose="02020603050405020304" pitchFamily="18" charset="0"/>
                </a:endParaRPr>
              </a:p>
              <a:p>
                <a:pPr algn="just"/>
                <a:endParaRPr kumimoji="0" lang="zh-CN" altLang="en-US" sz="10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2" name="Oval 7"/>
              <p:cNvSpPr>
                <a:spLocks noChangeArrowheads="1"/>
              </p:cNvSpPr>
              <p:nvPr/>
            </p:nvSpPr>
            <p:spPr bwMode="auto">
              <a:xfrm>
                <a:off x="5325" y="12048"/>
                <a:ext cx="142" cy="14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93" name="Oval 8"/>
              <p:cNvSpPr>
                <a:spLocks noChangeArrowheads="1"/>
              </p:cNvSpPr>
              <p:nvPr/>
            </p:nvSpPr>
            <p:spPr bwMode="auto">
              <a:xfrm>
                <a:off x="5295" y="10644"/>
                <a:ext cx="142" cy="14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94" name="Line 9"/>
              <p:cNvSpPr>
                <a:spLocks noChangeShapeType="1"/>
              </p:cNvSpPr>
              <p:nvPr/>
            </p:nvSpPr>
            <p:spPr bwMode="auto">
              <a:xfrm>
                <a:off x="4455" y="11736"/>
                <a:ext cx="56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Line 10"/>
              <p:cNvSpPr>
                <a:spLocks noChangeShapeType="1"/>
              </p:cNvSpPr>
              <p:nvPr/>
            </p:nvSpPr>
            <p:spPr bwMode="auto">
              <a:xfrm>
                <a:off x="4439" y="11112"/>
                <a:ext cx="56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Line 11"/>
              <p:cNvSpPr>
                <a:spLocks noChangeShapeType="1"/>
              </p:cNvSpPr>
              <p:nvPr/>
            </p:nvSpPr>
            <p:spPr bwMode="auto">
              <a:xfrm>
                <a:off x="5803" y="11112"/>
                <a:ext cx="56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Line 12"/>
              <p:cNvSpPr>
                <a:spLocks noChangeShapeType="1"/>
              </p:cNvSpPr>
              <p:nvPr/>
            </p:nvSpPr>
            <p:spPr bwMode="auto">
              <a:xfrm>
                <a:off x="4395" y="10488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Line 13"/>
              <p:cNvSpPr>
                <a:spLocks noChangeShapeType="1"/>
              </p:cNvSpPr>
              <p:nvPr/>
            </p:nvSpPr>
            <p:spPr bwMode="auto">
              <a:xfrm>
                <a:off x="5339" y="10488"/>
                <a:ext cx="0" cy="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Line 14"/>
              <p:cNvSpPr>
                <a:spLocks noChangeShapeType="1"/>
              </p:cNvSpPr>
              <p:nvPr/>
            </p:nvSpPr>
            <p:spPr bwMode="auto">
              <a:xfrm>
                <a:off x="4425" y="12360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15"/>
              <p:cNvSpPr>
                <a:spLocks noChangeShapeType="1"/>
              </p:cNvSpPr>
              <p:nvPr/>
            </p:nvSpPr>
            <p:spPr bwMode="auto">
              <a:xfrm>
                <a:off x="5383" y="12204"/>
                <a:ext cx="0" cy="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89" name="Rectangle 16"/>
            <p:cNvSpPr>
              <a:spLocks noChangeArrowheads="1"/>
            </p:cNvSpPr>
            <p:nvPr/>
          </p:nvSpPr>
          <p:spPr bwMode="auto">
            <a:xfrm>
              <a:off x="4032" y="943"/>
              <a:ext cx="624" cy="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clr</a:t>
              </a:r>
            </a:p>
          </p:txBody>
        </p:sp>
        <p:sp>
          <p:nvSpPr>
            <p:cNvPr id="20490" name="Rectangle 17"/>
            <p:cNvSpPr>
              <a:spLocks noChangeArrowheads="1"/>
            </p:cNvSpPr>
            <p:nvPr/>
          </p:nvSpPr>
          <p:spPr bwMode="auto">
            <a:xfrm>
              <a:off x="4128" y="2863"/>
              <a:ext cx="624" cy="2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1C1C1C"/>
                  </a:solidFill>
                  <a:latin typeface="Times New Roman" panose="02020603050405020304" pitchFamily="18" charset="0"/>
                </a:rPr>
                <a:t>pset</a:t>
              </a:r>
            </a:p>
          </p:txBody>
        </p:sp>
      </p:grpSp>
      <p:sp>
        <p:nvSpPr>
          <p:cNvPr id="220178" name="AutoShape 18"/>
          <p:cNvSpPr>
            <a:spLocks noChangeArrowheads="1"/>
          </p:cNvSpPr>
          <p:nvPr/>
        </p:nvSpPr>
        <p:spPr bwMode="auto">
          <a:xfrm>
            <a:off x="1476375" y="1916113"/>
            <a:ext cx="4319588" cy="11525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79" name="AutoShape 19"/>
          <p:cNvSpPr>
            <a:spLocks noChangeArrowheads="1"/>
          </p:cNvSpPr>
          <p:nvPr/>
        </p:nvSpPr>
        <p:spPr bwMode="auto">
          <a:xfrm>
            <a:off x="1258888" y="3068638"/>
            <a:ext cx="4897437" cy="33845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80" name="AutoShape 20"/>
          <p:cNvSpPr>
            <a:spLocks noChangeArrowheads="1"/>
          </p:cNvSpPr>
          <p:nvPr/>
        </p:nvSpPr>
        <p:spPr bwMode="auto">
          <a:xfrm>
            <a:off x="1547813" y="3716338"/>
            <a:ext cx="4537075" cy="24495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8" grpId="0" animBg="1"/>
      <p:bldP spid="220179" grpId="0" animBg="1"/>
      <p:bldP spid="2201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669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边沿检测表式和信号属性函数</a:t>
            </a:r>
            <a:r>
              <a:rPr lang="en-US" altLang="zh-CN" sz="2800" b="1">
                <a:solidFill>
                  <a:schemeClr val="bg2"/>
                </a:solidFill>
                <a:ea typeface="楷体_GB2312"/>
                <a:cs typeface="楷体_GB2312"/>
              </a:rPr>
              <a:t>EVENT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0357" name="矩形 3"/>
          <p:cNvSpPr>
            <a:spLocks noChangeArrowheads="1"/>
          </p:cNvSpPr>
          <p:nvPr/>
        </p:nvSpPr>
        <p:spPr bwMode="auto">
          <a:xfrm>
            <a:off x="7667625" y="188913"/>
            <a:ext cx="1476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进程的同步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55650" y="2852738"/>
            <a:ext cx="7488238" cy="1398587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关键词</a:t>
            </a:r>
            <a:r>
              <a:rPr lang="en-US" altLang="zh-CN" sz="2400" b="1">
                <a:solidFill>
                  <a:srgbClr val="0000CC"/>
                </a:solidFill>
                <a:ea typeface="楷体_GB2312"/>
                <a:cs typeface="楷体_GB2312"/>
              </a:rPr>
              <a:t>EVENT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是信号属性，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VHDL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通过以下表式来测定某信号的跳变边沿：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           </a:t>
            </a:r>
            <a:r>
              <a:rPr lang="en-US" altLang="zh-CN" sz="24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&lt;</a:t>
            </a:r>
            <a:r>
              <a:rPr lang="zh-CN" altLang="en-US" sz="24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信号名</a:t>
            </a:r>
            <a:r>
              <a:rPr lang="en-US" altLang="zh-CN" sz="24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&gt;</a:t>
            </a:r>
            <a:r>
              <a:rPr lang="en-US" altLang="zh-CN" sz="2400" b="1">
                <a:solidFill>
                  <a:srgbClr val="0000CC"/>
                </a:solidFill>
                <a:ea typeface="楷体_GB2312"/>
                <a:cs typeface="楷体_GB2312"/>
              </a:rPr>
              <a:t>’EVENT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827088" y="4724400"/>
            <a:ext cx="7416800" cy="850900"/>
          </a:xfrm>
          <a:prstGeom prst="rect">
            <a:avLst/>
          </a:prstGeom>
          <a:solidFill>
            <a:schemeClr val="tx1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  <a:ea typeface="楷体_GB2312"/>
                <a:cs typeface="楷体_GB2312"/>
              </a:rPr>
              <a:t>clk’event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用来返回所指定信号对象在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Delta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时间内是否发生了变化，发生变化返回布尔值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“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真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”</a:t>
            </a:r>
            <a:endParaRPr lang="zh-CN" altLang="en-US" sz="2400" b="1">
              <a:solidFill>
                <a:schemeClr val="bg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611188" y="1196975"/>
            <a:ext cx="7704137" cy="1004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信号属性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EVENT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用来监视一个信号是否发生了变化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（如时钟信号的上升沿或下降沿）。</a:t>
            </a:r>
          </a:p>
        </p:txBody>
      </p:sp>
      <p:pic>
        <p:nvPicPr>
          <p:cNvPr id="21513" name="Picture 9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881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881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755650" y="5194300"/>
          <a:ext cx="762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lip" r:id="rId3" imgW="419048" imgH="218874" progId="MS_ClipArt_Gallery.2">
                  <p:embed/>
                </p:oleObj>
              </mc:Choice>
              <mc:Fallback>
                <p:oleObj name="Clip" r:id="rId3" imgW="419048" imgH="218874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94300"/>
                        <a:ext cx="762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20" descr="ELEGL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边沿触发触发器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000" b="1">
                <a:solidFill>
                  <a:schemeClr val="bg1"/>
                </a:solidFill>
                <a:latin typeface="Arial" panose="020B0604020202020204" pitchFamily="34" charset="0"/>
              </a:rPr>
              <a:t>VHDL-3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175" y="1608138"/>
            <a:ext cx="4248150" cy="484505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Entity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latch1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port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(clk, d , reset :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 bit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q :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out bit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latch1;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Architecture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behavior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of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latch1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Process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(clk, d, reset)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If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(reset = ‘1’)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        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q &lt;= ‘0’;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Elsif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(clk = ‘1’)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        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q &lt;=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End If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End Process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bahavior;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321175" y="1579563"/>
            <a:ext cx="4787900" cy="484505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Entity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dff1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</a:t>
            </a:r>
            <a:endParaRPr lang="en-US" altLang="zh-CN" sz="2000" b="1">
              <a:solidFill>
                <a:schemeClr val="bg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port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(clk, d , reset :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 bit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q :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out bit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dff1;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Architecture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behavior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of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dff1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Process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(clk,  reset)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If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(reset = ‘1’)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        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q &lt;= ‘0’;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Elsif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(clk = ‘1’ </a:t>
            </a:r>
            <a:r>
              <a:rPr lang="en-US" altLang="en-US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and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en-US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clk’event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)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Then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         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q &lt;= 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End If</a:t>
            </a:r>
            <a:r>
              <a:rPr lang="en-US" altLang="zh-CN" sz="2000" b="1"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  <a:endParaRPr lang="en-US" altLang="zh-CN" sz="2000" b="1">
              <a:solidFill>
                <a:schemeClr val="bg2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End Process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 </a:t>
            </a: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/>
                <a:cs typeface="楷体_GB2312"/>
              </a:rPr>
              <a:t>bahavior;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687388" y="1103313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4430713" y="1103313"/>
            <a:ext cx="172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触发器</a:t>
            </a:r>
            <a:endParaRPr lang="en-US" altLang="zh-CN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2534" name="Picture 9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881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881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74613" y="1966913"/>
            <a:ext cx="3060700" cy="86518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auto">
          <a:xfrm>
            <a:off x="182563" y="3695700"/>
            <a:ext cx="2952750" cy="237648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09" name="AutoShape 13"/>
          <p:cNvSpPr>
            <a:spLocks noChangeArrowheads="1"/>
          </p:cNvSpPr>
          <p:nvPr/>
        </p:nvSpPr>
        <p:spPr bwMode="auto">
          <a:xfrm>
            <a:off x="2559050" y="5259388"/>
            <a:ext cx="1439863" cy="719137"/>
          </a:xfrm>
          <a:prstGeom prst="wedgeRoundRectCallout">
            <a:avLst>
              <a:gd name="adj1" fmla="val -80870"/>
              <a:gd name="adj2" fmla="val -72296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9" name="Text Box 14"/>
          <p:cNvSpPr txBox="1">
            <a:spLocks noChangeArrowheads="1"/>
          </p:cNvSpPr>
          <p:nvPr/>
        </p:nvSpPr>
        <p:spPr bwMode="auto">
          <a:xfrm>
            <a:off x="2630488" y="5280025"/>
            <a:ext cx="1368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电平触发型锁存器</a:t>
            </a:r>
          </a:p>
        </p:txBody>
      </p:sp>
      <p:sp>
        <p:nvSpPr>
          <p:cNvPr id="106511" name="AutoShape 15"/>
          <p:cNvSpPr>
            <a:spLocks noChangeArrowheads="1"/>
          </p:cNvSpPr>
          <p:nvPr/>
        </p:nvSpPr>
        <p:spPr bwMode="auto">
          <a:xfrm>
            <a:off x="4359275" y="1966913"/>
            <a:ext cx="3060700" cy="86518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12" name="AutoShape 16"/>
          <p:cNvSpPr>
            <a:spLocks noChangeArrowheads="1"/>
          </p:cNvSpPr>
          <p:nvPr/>
        </p:nvSpPr>
        <p:spPr bwMode="auto">
          <a:xfrm>
            <a:off x="4503738" y="3551238"/>
            <a:ext cx="4392612" cy="252095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2542" name="Group 17"/>
          <p:cNvGrpSpPr>
            <a:grpSpLocks/>
          </p:cNvGrpSpPr>
          <p:nvPr/>
        </p:nvGrpSpPr>
        <p:grpSpPr bwMode="auto">
          <a:xfrm>
            <a:off x="6880225" y="5351463"/>
            <a:ext cx="1222375" cy="719137"/>
            <a:chOff x="4695" y="2568"/>
            <a:chExt cx="770" cy="453"/>
          </a:xfrm>
        </p:grpSpPr>
        <p:sp>
          <p:nvSpPr>
            <p:cNvPr id="106514" name="AutoShape 18"/>
            <p:cNvSpPr>
              <a:spLocks noChangeArrowheads="1"/>
            </p:cNvSpPr>
            <p:nvPr/>
          </p:nvSpPr>
          <p:spPr bwMode="auto">
            <a:xfrm>
              <a:off x="4695" y="2568"/>
              <a:ext cx="725" cy="453"/>
            </a:xfrm>
            <a:prstGeom prst="wedgeRoundRectCallout">
              <a:avLst>
                <a:gd name="adj1" fmla="val -88620"/>
                <a:gd name="adj2" fmla="val -72296"/>
                <a:gd name="adj3" fmla="val 16667"/>
              </a:avLst>
            </a:prstGeom>
            <a:solidFill>
              <a:srgbClr val="CCFFFF"/>
            </a:solidFill>
            <a:ln w="9525" algn="ctr">
              <a:solidFill>
                <a:srgbClr val="9900CC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740" y="2568"/>
              <a:ext cx="72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楷体_GB2312"/>
                  <a:ea typeface="楷体_GB2312"/>
                  <a:cs typeface="楷体_GB2312"/>
                </a:rPr>
                <a:t>边沿型触发器</a:t>
              </a:r>
            </a:p>
          </p:txBody>
        </p:sp>
      </p:grpSp>
      <p:sp>
        <p:nvSpPr>
          <p:cNvPr id="106516" name="AutoShape 20"/>
          <p:cNvSpPr>
            <a:spLocks noChangeArrowheads="1"/>
          </p:cNvSpPr>
          <p:nvPr/>
        </p:nvSpPr>
        <p:spPr bwMode="auto">
          <a:xfrm>
            <a:off x="7456488" y="3911600"/>
            <a:ext cx="1439862" cy="719138"/>
          </a:xfrm>
          <a:prstGeom prst="wedgeRoundRectCallout">
            <a:avLst>
              <a:gd name="adj1" fmla="val -48458"/>
              <a:gd name="adj2" fmla="val 84218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44" name="Text Box 21"/>
          <p:cNvSpPr txBox="1">
            <a:spLocks noChangeArrowheads="1"/>
          </p:cNvSpPr>
          <p:nvPr/>
        </p:nvSpPr>
        <p:spPr bwMode="auto">
          <a:xfrm>
            <a:off x="7527925" y="3911600"/>
            <a:ext cx="1368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信号属性函数</a:t>
            </a:r>
            <a:r>
              <a:rPr lang="en-US" altLang="zh-CN" sz="2000" b="1">
                <a:solidFill>
                  <a:srgbClr val="0000FF"/>
                </a:solidFill>
                <a:ea typeface="楷体_GB2312"/>
                <a:cs typeface="楷体_GB2312"/>
              </a:rPr>
              <a:t>Event</a:t>
            </a:r>
          </a:p>
        </p:txBody>
      </p:sp>
      <p:sp>
        <p:nvSpPr>
          <p:cNvPr id="22545" name="Rectangle 2"/>
          <p:cNvSpPr>
            <a:spLocks noChangeArrowheads="1"/>
          </p:cNvSpPr>
          <p:nvPr/>
        </p:nvSpPr>
        <p:spPr bwMode="auto">
          <a:xfrm>
            <a:off x="1042988" y="260350"/>
            <a:ext cx="71294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ea typeface="楷体_GB2312"/>
                <a:cs typeface="楷体_GB2312"/>
              </a:rPr>
              <a:t>典型逻辑部件：</a:t>
            </a:r>
            <a:r>
              <a:rPr lang="en-US" altLang="zh-CN" sz="3200" b="1">
                <a:ea typeface="楷体_GB2312"/>
                <a:cs typeface="楷体_GB2312"/>
              </a:rPr>
              <a:t>D</a:t>
            </a:r>
            <a:r>
              <a:rPr lang="zh-CN" altLang="en-US" sz="3200" b="1">
                <a:ea typeface="楷体_GB2312"/>
                <a:cs typeface="楷体_GB2312"/>
              </a:rPr>
              <a:t>锁存器和</a:t>
            </a:r>
            <a:r>
              <a:rPr lang="en-US" altLang="zh-CN" sz="3200" b="1">
                <a:ea typeface="楷体_GB2312"/>
                <a:cs typeface="楷体_GB2312"/>
              </a:rPr>
              <a:t>D</a:t>
            </a:r>
            <a:r>
              <a:rPr lang="zh-CN" altLang="en-US" sz="3200" b="1">
                <a:ea typeface="楷体_GB2312"/>
                <a:cs typeface="楷体_GB2312"/>
              </a:rPr>
              <a:t>触发器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7" grpId="0" animBg="1"/>
      <p:bldP spid="106508" grpId="0" animBg="1"/>
      <p:bldP spid="106511" grpId="0" animBg="1"/>
      <p:bldP spid="1065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08050"/>
            <a:ext cx="7561262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292600"/>
            <a:ext cx="76327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42988" y="260350"/>
            <a:ext cx="785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ea typeface="楷体_GB2312"/>
                <a:cs typeface="楷体_GB2312"/>
              </a:rPr>
              <a:t>时序波形：</a:t>
            </a: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latch ——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lang="zh-CN" altLang="en-US" sz="2400" b="1">
                <a:solidFill>
                  <a:schemeClr val="bg1"/>
                </a:solidFill>
                <a:ea typeface="楷体_GB2312"/>
                <a:cs typeface="楷体_GB2312"/>
              </a:rPr>
              <a:t>锁存器</a:t>
            </a:r>
            <a:endParaRPr lang="en-US" altLang="zh-CN" sz="2400" b="1">
              <a:solidFill>
                <a:schemeClr val="bg1"/>
              </a:solidFill>
              <a:ea typeface="楷体_GB2312"/>
              <a:cs typeface="楷体_GB2312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42988" y="3716338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ea typeface="楷体_GB2312"/>
                <a:cs typeface="楷体_GB2312"/>
              </a:rPr>
              <a:t>时序波形：</a:t>
            </a:r>
            <a:r>
              <a:rPr lang="en-US" altLang="zh-CN" sz="2400" b="1">
                <a:solidFill>
                  <a:schemeClr val="bg1"/>
                </a:solidFill>
                <a:ea typeface="楷体_GB2312"/>
                <a:cs typeface="楷体_GB2312"/>
              </a:rPr>
              <a:t> Flip-Flop —— D</a:t>
            </a:r>
            <a:r>
              <a:rPr lang="zh-CN" altLang="en-US" sz="2400" b="1">
                <a:solidFill>
                  <a:schemeClr val="bg1"/>
                </a:solidFill>
                <a:ea typeface="楷体_GB2312"/>
                <a:cs typeface="楷体_GB2312"/>
              </a:rPr>
              <a:t>触发器</a:t>
            </a:r>
            <a:endParaRPr lang="en-US" altLang="zh-CN" sz="2400" b="1">
              <a:solidFill>
                <a:schemeClr val="bg1"/>
              </a:solidFill>
              <a:ea typeface="楷体_GB2312"/>
              <a:cs typeface="楷体_GB2312"/>
            </a:endParaRPr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4683125" y="981075"/>
            <a:ext cx="0" cy="1511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>
            <a:off x="5995988" y="908050"/>
            <a:ext cx="0" cy="15128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0" name="Oval 11"/>
          <p:cNvSpPr>
            <a:spLocks noChangeArrowheads="1"/>
          </p:cNvSpPr>
          <p:nvPr/>
        </p:nvSpPr>
        <p:spPr bwMode="auto">
          <a:xfrm>
            <a:off x="4787900" y="4221163"/>
            <a:ext cx="215900" cy="18002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Oval 12"/>
          <p:cNvSpPr>
            <a:spLocks noChangeArrowheads="1"/>
          </p:cNvSpPr>
          <p:nvPr/>
        </p:nvSpPr>
        <p:spPr bwMode="auto">
          <a:xfrm>
            <a:off x="7019925" y="4221163"/>
            <a:ext cx="215900" cy="180022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>
            <a:off x="6854825" y="908050"/>
            <a:ext cx="0" cy="1511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7767638" y="908050"/>
            <a:ext cx="0" cy="15128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5"/>
          <p:cNvSpPr txBox="1">
            <a:spLocks noChangeArrowheads="1"/>
          </p:cNvSpPr>
          <p:nvPr/>
        </p:nvSpPr>
        <p:spPr bwMode="auto">
          <a:xfrm>
            <a:off x="900113" y="692150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bg2"/>
                </a:solidFill>
                <a:latin typeface="Arial" panose="020B0604020202020204" pitchFamily="34" charset="0"/>
              </a:rPr>
              <a:t>8.  </a:t>
            </a:r>
            <a:r>
              <a:rPr lang="zh-CN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锁存器与触发器</a:t>
            </a:r>
            <a:endParaRPr lang="en-US" altLang="zh-CN" sz="4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24579" name="Picture 20" descr="ELEG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4168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92275" y="2205038"/>
            <a:ext cx="665956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锁存器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边沿触发触发器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带附加输入的触发器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000" b="1">
                <a:solidFill>
                  <a:schemeClr val="bg2"/>
                </a:solidFill>
                <a:latin typeface="Arial" panose="020B0604020202020204" pitchFamily="34" charset="0"/>
              </a:rPr>
              <a:t>触发器的转换</a:t>
            </a:r>
            <a:endParaRPr lang="en-US" altLang="zh-CN" sz="30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FF66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3000" b="1">
                <a:solidFill>
                  <a:schemeClr val="bg2"/>
                </a:solidFill>
                <a:latin typeface="Arial" panose="020B0604020202020204" pitchFamily="34" charset="0"/>
              </a:rPr>
              <a:t> VHDL-3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755650" y="908050"/>
            <a:ext cx="7561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结构体的三种子结构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24075" y="1700213"/>
            <a:ext cx="5184775" cy="4537075"/>
          </a:xfrm>
          <a:prstGeom prst="rect">
            <a:avLst/>
          </a:prstGeom>
          <a:solidFill>
            <a:srgbClr val="000066"/>
          </a:solidFill>
          <a:ln w="38100" algn="ctr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构造体的三种描述方式</a:t>
            </a:r>
            <a:endParaRPr lang="zh-CN" alt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FF993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数据流描述</a:t>
            </a:r>
            <a:r>
              <a:rPr lang="en-US" altLang="zh-CN" b="1" dirty="0">
                <a:solidFill>
                  <a:schemeClr val="tx1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信号赋值语句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FF993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行为描述</a:t>
            </a:r>
            <a:r>
              <a:rPr lang="en-US" altLang="zh-CN" b="1" dirty="0">
                <a:solidFill>
                  <a:schemeClr val="tx1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进程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FF993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结构描述</a:t>
            </a:r>
            <a:r>
              <a:rPr lang="en-US" altLang="zh-CN" b="1" dirty="0">
                <a:solidFill>
                  <a:schemeClr val="tx1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元件例化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CC3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构造体的三种子结构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FF993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BLOCK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语句结构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FF993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CC00"/>
                </a:solidFill>
                <a:latin typeface="Times New Roman" pitchFamily="18" charset="0"/>
                <a:ea typeface="楷体_GB2312" pitchFamily="49" charset="-122"/>
              </a:rPr>
              <a:t>PROCESS</a:t>
            </a:r>
            <a:r>
              <a:rPr lang="zh-CN" altLang="en-US" b="1" dirty="0">
                <a:solidFill>
                  <a:srgbClr val="00CC00"/>
                </a:solidFill>
                <a:latin typeface="Times New Roman" pitchFamily="18" charset="0"/>
                <a:ea typeface="楷体_GB2312" pitchFamily="49" charset="-122"/>
              </a:rPr>
              <a:t>语句结构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rgbClr val="FF993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SUBPROGRAMS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语句结构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4"/>
          <p:cNvSpPr>
            <a:spLocks noChangeShapeType="1"/>
          </p:cNvSpPr>
          <p:nvPr/>
        </p:nvSpPr>
        <p:spPr bwMode="auto">
          <a:xfrm flipV="1">
            <a:off x="6877050" y="474663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2757" name="矩形 3"/>
          <p:cNvSpPr>
            <a:spLocks noChangeArrowheads="1"/>
          </p:cNvSpPr>
          <p:nvPr/>
        </p:nvSpPr>
        <p:spPr bwMode="auto">
          <a:xfrm>
            <a:off x="7092950" y="115888"/>
            <a:ext cx="205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结构体的子结构</a:t>
            </a:r>
          </a:p>
        </p:txBody>
      </p:sp>
      <p:pic>
        <p:nvPicPr>
          <p:cNvPr id="6148" name="Picture 6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7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63" y="632460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755650" y="2971800"/>
            <a:ext cx="46799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buSzPct val="80000"/>
              <a:buFont typeface="Wingdings" pitchFamily="2" charset="2"/>
              <a:buChar char="l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PROCESS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语句结构</a:t>
            </a:r>
          </a:p>
        </p:txBody>
      </p:sp>
      <p:sp>
        <p:nvSpPr>
          <p:cNvPr id="202762" name="Rectangle 1"/>
          <p:cNvSpPr>
            <a:spLocks noChangeArrowheads="1"/>
          </p:cNvSpPr>
          <p:nvPr/>
        </p:nvSpPr>
        <p:spPr bwMode="auto">
          <a:xfrm>
            <a:off x="1547813" y="3690938"/>
            <a:ext cx="6192837" cy="2311400"/>
          </a:xfrm>
          <a:prstGeom prst="rect">
            <a:avLst/>
          </a:prstGeom>
          <a:solidFill>
            <a:schemeClr val="tx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进程名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process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（信号名，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…,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信号名）    </a:t>
            </a:r>
          </a:p>
          <a:p>
            <a:pPr eaLnBrk="1" hangingPunct="1">
              <a:defRPr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说明语句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begin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顺序语句；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…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end  process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进程名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02763" name="AutoShape 11"/>
          <p:cNvSpPr>
            <a:spLocks noChangeArrowheads="1"/>
          </p:cNvSpPr>
          <p:nvPr/>
        </p:nvSpPr>
        <p:spPr bwMode="auto">
          <a:xfrm>
            <a:off x="5940425" y="2420938"/>
            <a:ext cx="1223963" cy="1008062"/>
          </a:xfrm>
          <a:prstGeom prst="cloudCallout">
            <a:avLst>
              <a:gd name="adj1" fmla="val -76977"/>
              <a:gd name="adj2" fmla="val 89528"/>
            </a:avLst>
          </a:prstGeom>
          <a:noFill/>
          <a:ln w="190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楷体_GB2312"/>
                <a:ea typeface="华文楷体" panose="02010600040101010101" pitchFamily="2" charset="-122"/>
              </a:rPr>
              <a:t>敏感量表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2764" name="AutoShape 12"/>
          <p:cNvSpPr>
            <a:spLocks noChangeArrowheads="1"/>
          </p:cNvSpPr>
          <p:nvPr/>
        </p:nvSpPr>
        <p:spPr bwMode="auto">
          <a:xfrm>
            <a:off x="4643438" y="4221163"/>
            <a:ext cx="3097212" cy="1152525"/>
          </a:xfrm>
          <a:prstGeom prst="wedgeRoundRectCallout">
            <a:avLst>
              <a:gd name="adj1" fmla="val -83940"/>
              <a:gd name="adj2" fmla="val -40718"/>
              <a:gd name="adj3" fmla="val 16667"/>
            </a:avLst>
          </a:prstGeom>
          <a:solidFill>
            <a:srgbClr val="FFCC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类型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变量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常量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过程的声明或定义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有效范围只限制在</a:t>
            </a:r>
            <a:r>
              <a:rPr lang="en-US" altLang="zh-CN" sz="2000" b="1" dirty="0">
                <a:solidFill>
                  <a:srgbClr val="0000FF"/>
                </a:solidFill>
                <a:latin typeface="Arial" charset="0"/>
              </a:rPr>
              <a:t>process</a:t>
            </a:r>
            <a:r>
              <a:rPr lang="zh-CN" altLang="en-US" sz="2000" b="1" dirty="0">
                <a:latin typeface="Arial" charset="0"/>
              </a:rPr>
              <a:t>内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276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032250" cy="1979612"/>
          </a:xfrm>
          <a:prstGeom prst="rect">
            <a:avLst/>
          </a:prstGeom>
          <a:noFill/>
          <a:ln w="28575" algn="ctr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0"/>
            <a:ext cx="424815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3" grpId="0" animBg="1"/>
      <p:bldP spid="2027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652963"/>
            <a:ext cx="32512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60350"/>
            <a:ext cx="3851275" cy="4244975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4752975" cy="4267200"/>
          </a:xfrm>
          <a:prstGeom prst="rect">
            <a:avLst/>
          </a:prstGeom>
          <a:noFill/>
          <a:ln w="1905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876925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5876925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Box 7"/>
          <p:cNvSpPr txBox="1">
            <a:spLocks noChangeArrowheads="1"/>
          </p:cNvSpPr>
          <p:nvPr/>
        </p:nvSpPr>
        <p:spPr bwMode="auto">
          <a:xfrm>
            <a:off x="3203575" y="3644900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方案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endParaRPr lang="zh-CN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6732588" y="4652963"/>
            <a:ext cx="115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方案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endParaRPr lang="zh-CN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"/>
          <p:cNvSpPr>
            <a:spLocks noChangeArrowheads="1"/>
          </p:cNvSpPr>
          <p:nvPr/>
        </p:nvSpPr>
        <p:spPr bwMode="auto">
          <a:xfrm>
            <a:off x="611188" y="333375"/>
            <a:ext cx="41767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进程语句之间的关系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4213" y="1125538"/>
            <a:ext cx="73437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多个进程之间是并行关系</a:t>
            </a:r>
          </a:p>
          <a:p>
            <a:pPr eaLnBrk="1" hangingPunct="1">
              <a:spcBef>
                <a:spcPct val="500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进程内是一组连续执行的顺序语句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565400"/>
            <a:ext cx="4175125" cy="3952875"/>
          </a:xfrm>
          <a:prstGeom prst="rect">
            <a:avLst/>
          </a:prstGeom>
          <a:noFill/>
          <a:ln w="381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矩形 3"/>
          <p:cNvSpPr>
            <a:spLocks noChangeArrowheads="1"/>
          </p:cNvSpPr>
          <p:nvPr/>
        </p:nvSpPr>
        <p:spPr bwMode="auto">
          <a:xfrm>
            <a:off x="8280400" y="18891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进程</a:t>
            </a:r>
          </a:p>
        </p:txBody>
      </p:sp>
      <p:pic>
        <p:nvPicPr>
          <p:cNvPr id="8198" name="Picture 6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16585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88" y="6165850"/>
            <a:ext cx="4683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6877050" y="547688"/>
            <a:ext cx="2232025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824413" y="44450"/>
            <a:ext cx="4319587" cy="160655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进程名</a:t>
            </a:r>
            <a:r>
              <a:rPr lang="zh-CN" altLang="en-US" sz="1800" b="1"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process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（信号名，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….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信号名）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    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[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说明语句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]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begin</a:t>
            </a:r>
            <a:endParaRPr lang="en-US" altLang="zh-CN" sz="180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1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顺序语句；</a:t>
            </a:r>
            <a:endParaRPr lang="zh-CN" altLang="en-US" sz="180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       …… 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；</a:t>
            </a:r>
            <a:endParaRPr lang="zh-CN" altLang="en-US" sz="180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end  process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[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进程名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]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；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8353425" cy="4730750"/>
          </a:xfrm>
          <a:prstGeom prst="rect">
            <a:avLst/>
          </a:prstGeom>
          <a:noFill/>
          <a:ln w="28575" algn="ctr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顺序语句只出现在进程和子程序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过程和函数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中，包括</a:t>
            </a: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：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Clr>
                <a:srgbClr val="FF505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>
                <a:ea typeface="楷体_GB2312"/>
                <a:cs typeface="楷体_GB2312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wait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语句；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Clr>
                <a:srgbClr val="FF505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顺序赋值语句：</a:t>
            </a:r>
          </a:p>
          <a:p>
            <a:pPr lvl="2" eaLnBrk="1" hangingPunct="1">
              <a:lnSpc>
                <a:spcPct val="105000"/>
              </a:lnSpc>
              <a:spcBef>
                <a:spcPct val="0"/>
              </a:spcBef>
              <a:buClr>
                <a:srgbClr val="0000FF"/>
              </a:buClr>
              <a:buSzPct val="50000"/>
            </a:pPr>
            <a:r>
              <a:rPr lang="zh-CN" altLang="en-US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信号赋值符号：</a:t>
            </a:r>
            <a:r>
              <a:rPr lang="zh-CN" altLang="en-US" b="1">
                <a:solidFill>
                  <a:schemeClr val="bg2"/>
                </a:solidFill>
                <a:ea typeface="楷体_GB2312"/>
                <a:cs typeface="楷体_GB2312"/>
              </a:rPr>
              <a:t>“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&lt;=</a:t>
            </a:r>
            <a:r>
              <a:rPr lang="en-US" altLang="zh-CN" b="1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b="1">
                <a:solidFill>
                  <a:schemeClr val="bg2"/>
                </a:solidFill>
                <a:ea typeface="楷体_GB2312"/>
                <a:cs typeface="楷体_GB2312"/>
              </a:rPr>
              <a:t>”</a:t>
            </a:r>
            <a:r>
              <a:rPr lang="en-US" altLang="zh-CN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；</a:t>
            </a:r>
          </a:p>
          <a:p>
            <a:pPr lvl="2" eaLnBrk="1" hangingPunct="1">
              <a:lnSpc>
                <a:spcPct val="105000"/>
              </a:lnSpc>
              <a:spcBef>
                <a:spcPct val="0"/>
              </a:spcBef>
              <a:buClr>
                <a:srgbClr val="0000FF"/>
              </a:buClr>
              <a:buSzPct val="50000"/>
            </a:pPr>
            <a:r>
              <a:rPr lang="zh-CN" altLang="en-US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变量赋值符号：</a:t>
            </a:r>
            <a:r>
              <a:rPr lang="zh-CN" altLang="en-US" b="1">
                <a:solidFill>
                  <a:schemeClr val="bg2"/>
                </a:solidFill>
                <a:ea typeface="楷体_GB2312"/>
                <a:cs typeface="楷体_GB2312"/>
              </a:rPr>
              <a:t>“</a:t>
            </a:r>
            <a:r>
              <a:rPr lang="zh-CN" altLang="en-US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b="1">
                <a:solidFill>
                  <a:schemeClr val="bg2"/>
                </a:solidFill>
                <a:ea typeface="楷体_GB2312"/>
                <a:cs typeface="楷体_GB2312"/>
              </a:rPr>
              <a:t>:=</a:t>
            </a:r>
            <a:r>
              <a:rPr lang="en-US" altLang="zh-CN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b="1">
                <a:solidFill>
                  <a:schemeClr val="bg2"/>
                </a:solidFill>
                <a:ea typeface="楷体_GB2312"/>
                <a:cs typeface="楷体_GB2312"/>
              </a:rPr>
              <a:t>”</a:t>
            </a:r>
            <a:endParaRPr lang="en-US" altLang="zh-CN" b="1">
              <a:solidFill>
                <a:schemeClr val="bg2"/>
              </a:solidFill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Clr>
                <a:srgbClr val="FF5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顺序控制语句：</a:t>
            </a:r>
          </a:p>
          <a:p>
            <a:pPr lvl="2" eaLnBrk="1" hangingPunct="1">
              <a:lnSpc>
                <a:spcPct val="105000"/>
              </a:lnSpc>
              <a:spcBef>
                <a:spcPct val="0"/>
              </a:spcBef>
              <a:buClr>
                <a:srgbClr val="0000FF"/>
              </a:buClr>
            </a:pPr>
            <a:r>
              <a:rPr lang="zh-CN" altLang="en-US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条件控制：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if, case</a:t>
            </a:r>
            <a:r>
              <a:rPr lang="zh-CN" altLang="en-US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；</a:t>
            </a:r>
          </a:p>
          <a:p>
            <a:pPr lvl="2" eaLnBrk="1" hangingPunct="1">
              <a:lnSpc>
                <a:spcPct val="105000"/>
              </a:lnSpc>
              <a:spcBef>
                <a:spcPct val="0"/>
              </a:spcBef>
              <a:buClr>
                <a:srgbClr val="0000FF"/>
              </a:buClr>
            </a:pPr>
            <a:r>
              <a:rPr lang="zh-CN" altLang="en-US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循环控制：</a:t>
            </a:r>
            <a:r>
              <a:rPr lang="en-US" altLang="zh-CN" b="1">
                <a:solidFill>
                  <a:srgbClr val="0000FF"/>
                </a:solidFill>
                <a:ea typeface="楷体_GB2312"/>
                <a:cs typeface="楷体_GB2312"/>
              </a:rPr>
              <a:t>loop, for, while, next, exit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Clr>
                <a:srgbClr val="FF505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空语句：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null</a:t>
            </a: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Clr>
                <a:srgbClr val="FF505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bg2"/>
                </a:solidFill>
                <a:ea typeface="楷体_GB2312"/>
                <a:cs typeface="楷体_GB2312"/>
              </a:rPr>
              <a:t> 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断言语句：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assert, report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Clr>
                <a:srgbClr val="FF5050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过程调用：过程名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(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实际参数</a:t>
            </a:r>
            <a:r>
              <a:rPr lang="en-US" altLang="zh-CN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)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Clr>
                <a:srgbClr val="FF505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b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返回语句：</a:t>
            </a:r>
            <a:r>
              <a:rPr lang="en-US" altLang="zh-CN" sz="2400" b="1">
                <a:solidFill>
                  <a:srgbClr val="0000FF"/>
                </a:solidFill>
                <a:ea typeface="楷体_GB2312"/>
                <a:cs typeface="楷体_GB2312"/>
              </a:rPr>
              <a:t>return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；</a:t>
            </a:r>
          </a:p>
        </p:txBody>
      </p:sp>
      <p:sp>
        <p:nvSpPr>
          <p:cNvPr id="9220" name="矩形 3"/>
          <p:cNvSpPr>
            <a:spLocks noChangeArrowheads="1"/>
          </p:cNvSpPr>
          <p:nvPr/>
        </p:nvSpPr>
        <p:spPr bwMode="auto">
          <a:xfrm>
            <a:off x="0" y="549275"/>
            <a:ext cx="4932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Times New Roman" panose="02020603050405020304" pitchFamily="18" charset="0"/>
                <a:ea typeface="楷体_GB2312"/>
                <a:cs typeface="楷体_GB2312"/>
              </a:rPr>
              <a:t>PROCESS</a:t>
            </a:r>
            <a:r>
              <a:rPr lang="zh-CN" altLang="en-US" sz="3200" b="1">
                <a:latin typeface="楷体_GB2312"/>
                <a:ea typeface="楷体_GB2312"/>
                <a:cs typeface="楷体_GB2312"/>
              </a:rPr>
              <a:t>语句</a:t>
            </a:r>
            <a:r>
              <a:rPr lang="en-US" altLang="zh-CN" sz="3200" b="1">
                <a:latin typeface="楷体_GB2312"/>
                <a:ea typeface="楷体_GB2312"/>
                <a:cs typeface="楷体_GB2312"/>
              </a:rPr>
              <a:t>—</a:t>
            </a:r>
            <a:r>
              <a:rPr lang="zh-CN" altLang="en-US" sz="3200" b="1">
                <a:latin typeface="Times New Roman" panose="02020603050405020304" pitchFamily="18" charset="0"/>
                <a:ea typeface="楷体_GB2312"/>
                <a:cs typeface="楷体_GB2312"/>
              </a:rPr>
              <a:t>顺序语句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6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6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3"/>
          <p:cNvSpPr>
            <a:spLocks noChangeArrowheads="1"/>
          </p:cNvSpPr>
          <p:nvPr/>
        </p:nvSpPr>
        <p:spPr bwMode="auto">
          <a:xfrm>
            <a:off x="1908175" y="1196975"/>
            <a:ext cx="4679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楷体_GB2312"/>
                <a:ea typeface="楷体_GB2312"/>
                <a:cs typeface="楷体_GB2312"/>
              </a:rPr>
              <a:t>顺序语句的特点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900113" y="1989138"/>
            <a:ext cx="7488237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执行的顺序性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  由按先后顺序执行的语句组成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时间的并行性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   进程中的敏感信号变化时，进程内的顺序语句按先后顺序执行一次，但时间计算的起点是相同的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V="1">
            <a:off x="7850188" y="547688"/>
            <a:ext cx="1258887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5" name="矩形 3"/>
          <p:cNvSpPr>
            <a:spLocks noChangeArrowheads="1"/>
          </p:cNvSpPr>
          <p:nvPr/>
        </p:nvSpPr>
        <p:spPr bwMode="auto">
          <a:xfrm>
            <a:off x="8280400" y="18891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进程</a:t>
            </a:r>
          </a:p>
        </p:txBody>
      </p:sp>
      <p:pic>
        <p:nvPicPr>
          <p:cNvPr id="10246" name="Picture 6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881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88100"/>
            <a:ext cx="46831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95288" y="333375"/>
            <a:ext cx="7561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结构体的三种子结构</a:t>
            </a:r>
            <a:r>
              <a:rPr lang="en-US" altLang="zh-CN" sz="3600" b="1">
                <a:solidFill>
                  <a:schemeClr val="bg2"/>
                </a:solidFill>
                <a:ea typeface="楷体_GB2312"/>
                <a:cs typeface="楷体_GB2312"/>
              </a:rPr>
              <a:t>—PROCESS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611188" y="2133600"/>
            <a:ext cx="7993062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宋体" panose="02010600030101010101" pitchFamily="2" charset="-122"/>
              <a:buAutoNum type="circleNumDbPlain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任何一个敏感信号发生变化，进程就会被启动，所有顺序语句被依次执行。最后一个语句执行完毕，返回开始的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PROCESS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语句，</a:t>
            </a:r>
            <a:r>
              <a:rPr lang="zh-CN" altLang="en-US" sz="24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等待下一次变化的出现；</a:t>
            </a:r>
            <a:endParaRPr lang="zh-CN" altLang="en-US" sz="2400" b="1">
              <a:solidFill>
                <a:schemeClr val="bg2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50000"/>
              </a:spcBef>
              <a:buClrTx/>
              <a:buFont typeface="宋体" panose="02010600030101010101" pitchFamily="2" charset="-122"/>
              <a:buAutoNum type="circleNumDbPlain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含有敏感信号表的进程，等价于进程内的最后一个语句是一个隐含的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WAIT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语句。该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WAIT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语句的形式如下</a:t>
            </a:r>
            <a:endParaRPr lang="zh-CN" altLang="en-US" sz="2800" b="1">
              <a:solidFill>
                <a:schemeClr val="bg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1267" name="Rectangle 1"/>
          <p:cNvSpPr>
            <a:spLocks noChangeArrowheads="1"/>
          </p:cNvSpPr>
          <p:nvPr/>
        </p:nvSpPr>
        <p:spPr bwMode="auto">
          <a:xfrm>
            <a:off x="4787900" y="133350"/>
            <a:ext cx="4311650" cy="1606550"/>
          </a:xfrm>
          <a:prstGeom prst="rect">
            <a:avLst/>
          </a:prstGeom>
          <a:solidFill>
            <a:schemeClr val="tx1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进程名</a:t>
            </a:r>
            <a:r>
              <a:rPr lang="zh-CN" altLang="en-US" sz="1800" b="1"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proces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zh-CN" altLang="en-US" sz="18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（</a:t>
            </a:r>
            <a:r>
              <a:rPr lang="zh-CN" altLang="en-US" sz="1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信号名，</a:t>
            </a:r>
            <a:r>
              <a:rPr lang="en-US" altLang="zh-CN" sz="1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…,</a:t>
            </a:r>
            <a:r>
              <a:rPr lang="zh-CN" altLang="en-US" sz="1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信号名</a:t>
            </a:r>
            <a:r>
              <a:rPr lang="zh-CN" altLang="en-US" sz="18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）  </a:t>
            </a:r>
            <a:r>
              <a:rPr lang="zh-CN" altLang="en-US" sz="1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    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[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说明语句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]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begin</a:t>
            </a:r>
            <a:endParaRPr lang="en-US" altLang="zh-CN" sz="180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顺序语句；</a:t>
            </a:r>
            <a:endParaRPr lang="zh-CN" altLang="en-US" sz="180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       …… 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；</a:t>
            </a:r>
            <a:endParaRPr lang="zh-CN" altLang="en-US" sz="1800"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end  process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1800" b="1">
                <a:latin typeface="Times New Roman" panose="02020603050405020304" pitchFamily="18" charset="0"/>
                <a:ea typeface="楷体_GB2312"/>
                <a:cs typeface="楷体_GB2312"/>
              </a:rPr>
              <a:t>[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进程名</a:t>
            </a:r>
            <a:r>
              <a:rPr lang="en-US" altLang="zh-CN" sz="1800" b="1">
                <a:latin typeface="楷体_GB2312"/>
                <a:ea typeface="楷体_GB2312"/>
                <a:cs typeface="楷体_GB2312"/>
              </a:rPr>
              <a:t>]</a:t>
            </a:r>
            <a:r>
              <a:rPr lang="zh-CN" altLang="en-US" sz="1800" b="1">
                <a:latin typeface="楷体_GB2312"/>
                <a:ea typeface="楷体_GB2312"/>
                <a:cs typeface="楷体_GB2312"/>
              </a:rPr>
              <a:t>；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2928938" y="4429125"/>
            <a:ext cx="3168650" cy="461963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ea typeface="楷体_GB2312"/>
                <a:cs typeface="楷体_GB2312"/>
              </a:rPr>
              <a:t>wait on</a:t>
            </a:r>
            <a:r>
              <a:rPr lang="en-US" altLang="zh-CN" sz="2400" b="1" i="1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敏感信号表；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642938" y="5214938"/>
            <a:ext cx="7991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宋体" panose="02010600030101010101" pitchFamily="2" charset="-122"/>
              <a:buAutoNum type="circleNumDbPlain" startAt="3"/>
            </a:pP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 含有敏感信号表的进程语句中不允许再显式出现</a:t>
            </a:r>
            <a:r>
              <a:rPr lang="en-US" altLang="zh-CN" sz="2400" b="1">
                <a:solidFill>
                  <a:schemeClr val="bg2"/>
                </a:solidFill>
                <a:ea typeface="楷体_GB2312"/>
                <a:cs typeface="楷体_GB2312"/>
              </a:rPr>
              <a:t>WAIT</a:t>
            </a:r>
            <a:r>
              <a:rPr lang="zh-CN" altLang="en-US" sz="2400" b="1">
                <a:solidFill>
                  <a:schemeClr val="bg2"/>
                </a:solidFill>
                <a:latin typeface="楷体_GB2312"/>
                <a:ea typeface="楷体_GB2312"/>
                <a:cs typeface="楷体_GB2312"/>
              </a:rPr>
              <a:t>语句</a:t>
            </a:r>
            <a:endParaRPr lang="en-US" altLang="zh-CN" sz="2400" b="1">
              <a:solidFill>
                <a:schemeClr val="bg2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1270" name="矩形 3"/>
          <p:cNvSpPr>
            <a:spLocks noChangeArrowheads="1"/>
          </p:cNvSpPr>
          <p:nvPr/>
        </p:nvSpPr>
        <p:spPr bwMode="auto">
          <a:xfrm>
            <a:off x="611188" y="692150"/>
            <a:ext cx="34559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楷体_GB2312"/>
                <a:ea typeface="楷体_GB2312"/>
                <a:cs typeface="楷体_GB2312"/>
              </a:rPr>
              <a:t>进程语句的特点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build="p"/>
      <p:bldP spid="209924" grpId="0" animBg="1"/>
      <p:bldP spid="209925" grpId="0"/>
    </p:bld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25474</TotalTime>
  <Words>1658</Words>
  <Application>Microsoft Office PowerPoint</Application>
  <PresentationFormat>全屏显示(4:3)</PresentationFormat>
  <Paragraphs>269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Times New Roman</vt:lpstr>
      <vt:lpstr>Wingdings</vt:lpstr>
      <vt:lpstr>Calibri</vt:lpstr>
      <vt:lpstr>楷体_GB2312</vt:lpstr>
      <vt:lpstr>华文楷体</vt:lpstr>
      <vt:lpstr>仿宋_GB2312</vt:lpstr>
      <vt:lpstr>Soaring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Jessica</cp:lastModifiedBy>
  <cp:revision>2005</cp:revision>
  <dcterms:created xsi:type="dcterms:W3CDTF">2002-03-18T12:39:57Z</dcterms:created>
  <dcterms:modified xsi:type="dcterms:W3CDTF">2016-10-12T15:08:17Z</dcterms:modified>
</cp:coreProperties>
</file>