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handoutMasterIdLst>
    <p:handoutMasterId r:id="rId40"/>
  </p:handoutMasterIdLst>
  <p:sldIdLst>
    <p:sldId id="869" r:id="rId2"/>
    <p:sldId id="1135" r:id="rId3"/>
    <p:sldId id="1145" r:id="rId4"/>
    <p:sldId id="1146" r:id="rId5"/>
    <p:sldId id="1148" r:id="rId6"/>
    <p:sldId id="1149" r:id="rId7"/>
    <p:sldId id="1150" r:id="rId8"/>
    <p:sldId id="1151" r:id="rId9"/>
    <p:sldId id="1152" r:id="rId10"/>
    <p:sldId id="1153" r:id="rId11"/>
    <p:sldId id="1154" r:id="rId12"/>
    <p:sldId id="1155" r:id="rId13"/>
    <p:sldId id="1156" r:id="rId14"/>
    <p:sldId id="1157" r:id="rId15"/>
    <p:sldId id="1158" r:id="rId16"/>
    <p:sldId id="1159" r:id="rId17"/>
    <p:sldId id="1160" r:id="rId18"/>
    <p:sldId id="1161" r:id="rId19"/>
    <p:sldId id="1162" r:id="rId20"/>
    <p:sldId id="1163" r:id="rId21"/>
    <p:sldId id="1164" r:id="rId22"/>
    <p:sldId id="1165" r:id="rId23"/>
    <p:sldId id="1166" r:id="rId24"/>
    <p:sldId id="1167" r:id="rId25"/>
    <p:sldId id="1168" r:id="rId26"/>
    <p:sldId id="1169" r:id="rId27"/>
    <p:sldId id="1170" r:id="rId28"/>
    <p:sldId id="1171" r:id="rId29"/>
    <p:sldId id="1172" r:id="rId30"/>
    <p:sldId id="1173" r:id="rId31"/>
    <p:sldId id="1174" r:id="rId32"/>
    <p:sldId id="1175" r:id="rId33"/>
    <p:sldId id="1176" r:id="rId34"/>
    <p:sldId id="1177" r:id="rId35"/>
    <p:sldId id="1178" r:id="rId36"/>
    <p:sldId id="1179" r:id="rId37"/>
    <p:sldId id="1184" r:id="rId38"/>
    <p:sldId id="1185" r:id="rId3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CC"/>
    <a:srgbClr val="000066"/>
    <a:srgbClr val="006600"/>
    <a:srgbClr val="000099"/>
    <a:srgbClr val="9900FF"/>
    <a:srgbClr val="FF66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9872" autoAdjust="0"/>
  </p:normalViewPr>
  <p:slideViewPr>
    <p:cSldViewPr>
      <p:cViewPr varScale="1">
        <p:scale>
          <a:sx n="70" d="100"/>
          <a:sy n="70" d="100"/>
        </p:scale>
        <p:origin x="1068" y="52"/>
      </p:cViewPr>
      <p:guideLst>
        <p:guide orient="horz" pos="336"/>
        <p:guide pos="2976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666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4DE73EE-5FA9-48AA-A4BB-5256A61E88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9790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153 w 21600"/>
                <a:gd name="T1" fmla="*/ 0 h 21231"/>
                <a:gd name="T2" fmla="*/ 831 w 21600"/>
                <a:gd name="T3" fmla="*/ 526 h 21231"/>
                <a:gd name="T4" fmla="*/ 0 w 21600"/>
                <a:gd name="T5" fmla="*/ 526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2FB79-D802-46E1-8A6F-FCC855ED8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8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E06C8-C1D3-48AB-895A-DFFD1BF72A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880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141CF-14D1-4AEC-8C12-71107C636C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00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C2110-E931-4266-96D6-0D185F68AD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31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83C20-70C9-41A1-90FC-1E0DD13837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378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B3A9C-3D4E-4878-980C-D849E67468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74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949A7-28EB-4B41-9B36-853A7C25ED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7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E0BE9-731B-435A-8E2B-B7F6B50C53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761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682F1-C5B7-4560-BED6-9A3424CA35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654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2F511-3366-4782-B945-8025E167CD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86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E68D4-F5AA-4C4F-8481-1506E85F9B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971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5462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33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1299 w 21600"/>
                <a:gd name="T3" fmla="*/ 861 h 21600"/>
                <a:gd name="T4" fmla="*/ 0 w 21600"/>
                <a:gd name="T5" fmla="*/ 86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4F8FC8B-9BEF-49B0-B572-FFF7C39186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6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0030550062"/>
          <p:cNvPicPr>
            <a:picLocks noChangeAspect="1" noChangeArrowheads="1"/>
          </p:cNvPicPr>
          <p:nvPr/>
        </p:nvPicPr>
        <p:blipFill>
          <a:blip r:embed="rId2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WordArt 3"/>
          <p:cNvSpPr>
            <a:spLocks noChangeArrowheads="1" noChangeShapeType="1" noTextEdit="1"/>
          </p:cNvSpPr>
          <p:nvPr/>
        </p:nvSpPr>
        <p:spPr bwMode="auto">
          <a:xfrm>
            <a:off x="1116013" y="1341438"/>
            <a:ext cx="7200900" cy="1839912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2884"/>
                <a:gd name="adj2" fmla="val -852"/>
              </a:avLst>
            </a:prstTxWarp>
          </a:bodyPr>
          <a:lstStyle/>
          <a:p>
            <a:pPr algn="ctr"/>
            <a:r>
              <a:rPr lang="zh-CN" altLang="en-US" sz="3600" kern="10"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53882" dir="2700000" algn="ctr" rotWithShape="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数字世界精彩无限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763713" y="333375"/>
            <a:ext cx="4824412" cy="158115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ea typeface="楷体_GB2312"/>
                <a:cs typeface="楷体_GB2312"/>
              </a:rPr>
              <a:t>下面两行在一个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architecture</a:t>
            </a:r>
            <a:r>
              <a:rPr lang="zh-CN" altLang="en-US" sz="2400" b="1">
                <a:solidFill>
                  <a:schemeClr val="bg2"/>
                </a:solidFill>
                <a:ea typeface="楷体_GB2312"/>
                <a:cs typeface="楷体_GB2312"/>
              </a:rPr>
              <a:t>中：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ea typeface="楷体_GB2312"/>
                <a:cs typeface="楷体_GB2312"/>
              </a:rPr>
              <a:t>        </a:t>
            </a: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Z</a:t>
            </a:r>
            <a:r>
              <a:rPr lang="en-US" altLang="zh-CN" sz="2400" b="1">
                <a:ea typeface="楷体_GB2312"/>
                <a:cs typeface="楷体_GB2312"/>
              </a:rPr>
              <a:t> 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&lt;=</a:t>
            </a:r>
            <a:r>
              <a:rPr lang="en-US" altLang="zh-CN" sz="2400" b="1">
                <a:ea typeface="楷体_GB2312"/>
                <a:cs typeface="楷体_GB231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ea typeface="楷体_GB2312"/>
                <a:cs typeface="楷体_GB2312"/>
              </a:rPr>
              <a:t>X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+Y;   --(1)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ea typeface="楷体_GB2312"/>
                <a:cs typeface="楷体_GB2312"/>
              </a:rPr>
              <a:t>        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A &lt;=</a:t>
            </a:r>
            <a:r>
              <a:rPr lang="en-US" altLang="zh-CN" sz="2400" b="1">
                <a:ea typeface="楷体_GB2312"/>
                <a:cs typeface="楷体_GB2312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Z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+B;   --(2)</a:t>
            </a:r>
          </a:p>
        </p:txBody>
      </p:sp>
      <p:sp>
        <p:nvSpPr>
          <p:cNvPr id="473091" name="Text Box 3"/>
          <p:cNvSpPr txBox="1">
            <a:spLocks noChangeArrowheads="1"/>
          </p:cNvSpPr>
          <p:nvPr/>
        </p:nvSpPr>
        <p:spPr bwMode="auto">
          <a:xfrm>
            <a:off x="323850" y="333375"/>
            <a:ext cx="12239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473092" name="Text Box 4"/>
          <p:cNvSpPr txBox="1">
            <a:spLocks noChangeArrowheads="1"/>
          </p:cNvSpPr>
          <p:nvPr/>
        </p:nvSpPr>
        <p:spPr bwMode="auto">
          <a:xfrm>
            <a:off x="755650" y="2349500"/>
            <a:ext cx="7777163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4013" indent="-354013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600" b="1">
                <a:solidFill>
                  <a:schemeClr val="bg1"/>
                </a:solidFill>
                <a:ea typeface="楷体_GB2312"/>
                <a:cs typeface="楷体_GB2312"/>
              </a:rPr>
              <a:t>这样两句话可以看成两个进程。</a:t>
            </a:r>
          </a:p>
          <a:p>
            <a:pPr eaLnBrk="1" hangingPunct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CN" sz="2600" b="1">
                <a:solidFill>
                  <a:schemeClr val="bg1"/>
                </a:solidFill>
                <a:ea typeface="楷体_GB2312"/>
                <a:cs typeface="楷体_GB2312"/>
              </a:rPr>
              <a:t>t1</a:t>
            </a:r>
            <a:r>
              <a:rPr lang="zh-CN" altLang="en-US" sz="2600" b="1">
                <a:solidFill>
                  <a:schemeClr val="bg1"/>
                </a:solidFill>
                <a:ea typeface="楷体_GB2312"/>
                <a:cs typeface="楷体_GB2312"/>
              </a:rPr>
              <a:t>时刻</a:t>
            </a:r>
            <a:r>
              <a:rPr lang="en-US" altLang="zh-CN" sz="2600" b="1">
                <a:solidFill>
                  <a:srgbClr val="CC0000"/>
                </a:solidFill>
                <a:ea typeface="楷体_GB2312"/>
                <a:cs typeface="楷体_GB2312"/>
              </a:rPr>
              <a:t>X</a:t>
            </a:r>
            <a:r>
              <a:rPr lang="zh-CN" altLang="en-US" sz="2600" b="1">
                <a:solidFill>
                  <a:schemeClr val="bg1"/>
                </a:solidFill>
                <a:ea typeface="楷体_GB2312"/>
                <a:cs typeface="楷体_GB2312"/>
              </a:rPr>
              <a:t>变化</a:t>
            </a:r>
            <a:r>
              <a:rPr lang="en-US" altLang="zh-CN" sz="2600" b="1">
                <a:solidFill>
                  <a:schemeClr val="bg1"/>
                </a:solidFill>
                <a:ea typeface="楷体_GB2312"/>
                <a:cs typeface="楷体_GB2312"/>
              </a:rPr>
              <a:t>——</a:t>
            </a:r>
            <a:r>
              <a:rPr lang="zh-CN" altLang="en-US" sz="2600" b="1">
                <a:solidFill>
                  <a:schemeClr val="bg1"/>
                </a:solidFill>
                <a:ea typeface="楷体_GB2312"/>
                <a:cs typeface="楷体_GB2312"/>
              </a:rPr>
              <a:t>激活了</a:t>
            </a:r>
            <a:r>
              <a:rPr lang="en-US" altLang="zh-CN" sz="2600" b="1">
                <a:solidFill>
                  <a:schemeClr val="bg1"/>
                </a:solidFill>
                <a:ea typeface="楷体_GB2312"/>
                <a:cs typeface="楷体_GB2312"/>
              </a:rPr>
              <a:t>(1)</a:t>
            </a:r>
            <a:r>
              <a:rPr lang="zh-CN" altLang="en-US" sz="2600" b="1">
                <a:solidFill>
                  <a:schemeClr val="bg1"/>
                </a:solidFill>
                <a:ea typeface="楷体_GB2312"/>
                <a:cs typeface="楷体_GB2312"/>
              </a:rPr>
              <a:t>，开一个仿真周期，立即计算</a:t>
            </a:r>
            <a:r>
              <a:rPr lang="en-US" altLang="zh-CN" sz="2600" b="1">
                <a:solidFill>
                  <a:schemeClr val="bg1"/>
                </a:solidFill>
                <a:ea typeface="楷体_GB2312"/>
                <a:cs typeface="楷体_GB2312"/>
              </a:rPr>
              <a:t>Z=X+Y</a:t>
            </a:r>
            <a:r>
              <a:rPr lang="zh-CN" altLang="en-US" sz="2600" b="1">
                <a:solidFill>
                  <a:schemeClr val="bg1"/>
                </a:solidFill>
                <a:ea typeface="楷体_GB2312"/>
                <a:cs typeface="楷体_GB2312"/>
              </a:rPr>
              <a:t>，但是要等到 </a:t>
            </a:r>
            <a:r>
              <a:rPr lang="el-GR" altLang="zh-CN" sz="2600" b="1">
                <a:solidFill>
                  <a:schemeClr val="bg1"/>
                </a:solidFill>
              </a:rPr>
              <a:t>Δ</a:t>
            </a:r>
            <a:r>
              <a:rPr lang="zh-CN" altLang="en-US" sz="2600" b="1">
                <a:solidFill>
                  <a:schemeClr val="bg1"/>
                </a:solidFill>
                <a:ea typeface="楷体_GB2312"/>
                <a:cs typeface="楷体_GB2312"/>
              </a:rPr>
              <a:t>延时后</a:t>
            </a:r>
            <a:r>
              <a:rPr lang="en-US" altLang="zh-CN" sz="2600" b="1">
                <a:solidFill>
                  <a:schemeClr val="bg1"/>
                </a:solidFill>
                <a:ea typeface="楷体_GB2312"/>
                <a:cs typeface="楷体_GB2312"/>
              </a:rPr>
              <a:t>Z</a:t>
            </a:r>
            <a:r>
              <a:rPr lang="zh-CN" altLang="en-US" sz="2600" b="1">
                <a:solidFill>
                  <a:schemeClr val="bg1"/>
                </a:solidFill>
                <a:ea typeface="楷体_GB2312"/>
                <a:cs typeface="楷体_GB2312"/>
              </a:rPr>
              <a:t>的值更新。</a:t>
            </a:r>
          </a:p>
          <a:p>
            <a:pPr eaLnBrk="1" hangingPunct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600" b="1">
                <a:solidFill>
                  <a:schemeClr val="bg1"/>
                </a:solidFill>
                <a:ea typeface="楷体_GB2312"/>
                <a:cs typeface="楷体_GB2312"/>
              </a:rPr>
              <a:t>由于</a:t>
            </a:r>
            <a:r>
              <a:rPr lang="en-US" altLang="zh-CN" sz="2600" b="1">
                <a:solidFill>
                  <a:srgbClr val="CC0000"/>
                </a:solidFill>
                <a:ea typeface="楷体_GB2312"/>
                <a:cs typeface="楷体_GB2312"/>
              </a:rPr>
              <a:t>Z</a:t>
            </a:r>
            <a:r>
              <a:rPr lang="zh-CN" altLang="en-US" sz="2600" b="1">
                <a:solidFill>
                  <a:schemeClr val="bg1"/>
                </a:solidFill>
                <a:ea typeface="楷体_GB2312"/>
                <a:cs typeface="楷体_GB2312"/>
              </a:rPr>
              <a:t>的值发生了变化</a:t>
            </a:r>
            <a:r>
              <a:rPr lang="en-US" altLang="zh-CN" sz="2600" b="1">
                <a:solidFill>
                  <a:schemeClr val="bg1"/>
                </a:solidFill>
                <a:ea typeface="楷体_GB2312"/>
                <a:cs typeface="楷体_GB2312"/>
              </a:rPr>
              <a:t>——</a:t>
            </a:r>
            <a:r>
              <a:rPr lang="zh-CN" altLang="en-US" sz="2600" b="1">
                <a:solidFill>
                  <a:schemeClr val="bg1"/>
                </a:solidFill>
                <a:ea typeface="楷体_GB2312"/>
                <a:cs typeface="楷体_GB2312"/>
              </a:rPr>
              <a:t>又激活了</a:t>
            </a:r>
            <a:r>
              <a:rPr lang="en-US" altLang="zh-CN" sz="2600" b="1">
                <a:solidFill>
                  <a:schemeClr val="bg1"/>
                </a:solidFill>
                <a:ea typeface="楷体_GB2312"/>
                <a:cs typeface="楷体_GB2312"/>
              </a:rPr>
              <a:t>(2)</a:t>
            </a:r>
            <a:r>
              <a:rPr lang="zh-CN" altLang="en-US" sz="2600" b="1">
                <a:solidFill>
                  <a:schemeClr val="bg1"/>
                </a:solidFill>
                <a:ea typeface="楷体_GB2312"/>
                <a:cs typeface="楷体_GB2312"/>
              </a:rPr>
              <a:t>，再开一个仿真周期，算出</a:t>
            </a:r>
            <a:r>
              <a:rPr lang="en-US" altLang="zh-CN" sz="2600" b="1">
                <a:solidFill>
                  <a:schemeClr val="bg1"/>
                </a:solidFill>
                <a:ea typeface="楷体_GB2312"/>
                <a:cs typeface="楷体_GB2312"/>
              </a:rPr>
              <a:t>A=Z+B</a:t>
            </a:r>
            <a:r>
              <a:rPr lang="zh-CN" altLang="en-US" sz="2600" b="1">
                <a:solidFill>
                  <a:schemeClr val="bg1"/>
                </a:solidFill>
                <a:ea typeface="楷体_GB2312"/>
                <a:cs typeface="楷体_GB2312"/>
              </a:rPr>
              <a:t>，再等</a:t>
            </a:r>
            <a:r>
              <a:rPr lang="el-GR" altLang="zh-CN" sz="2600" b="1">
                <a:solidFill>
                  <a:schemeClr val="bg1"/>
                </a:solidFill>
              </a:rPr>
              <a:t>Δ</a:t>
            </a:r>
            <a:r>
              <a:rPr lang="zh-CN" altLang="en-US" sz="2600" b="1">
                <a:solidFill>
                  <a:schemeClr val="bg1"/>
                </a:solidFill>
                <a:ea typeface="楷体_GB2312"/>
                <a:cs typeface="楷体_GB2312"/>
              </a:rPr>
              <a:t>后</a:t>
            </a:r>
            <a:r>
              <a:rPr lang="en-US" altLang="zh-CN" sz="2600" b="1">
                <a:solidFill>
                  <a:schemeClr val="bg1"/>
                </a:solidFill>
                <a:ea typeface="楷体_GB2312"/>
                <a:cs typeface="楷体_GB2312"/>
              </a:rPr>
              <a:t>A</a:t>
            </a:r>
            <a:r>
              <a:rPr lang="zh-CN" altLang="en-US" sz="2600" b="1">
                <a:solidFill>
                  <a:schemeClr val="bg1"/>
                </a:solidFill>
                <a:ea typeface="楷体_GB2312"/>
                <a:cs typeface="楷体_GB2312"/>
              </a:rPr>
              <a:t>的值更新。</a:t>
            </a:r>
          </a:p>
          <a:p>
            <a:pPr eaLnBrk="1" hangingPunct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600" b="1">
                <a:solidFill>
                  <a:schemeClr val="bg1"/>
                </a:solidFill>
                <a:ea typeface="楷体_GB2312"/>
                <a:cs typeface="楷体_GB2312"/>
              </a:rPr>
              <a:t>因此，无论</a:t>
            </a:r>
            <a:r>
              <a:rPr lang="en-US" altLang="zh-CN" sz="2600" b="1">
                <a:solidFill>
                  <a:schemeClr val="bg1"/>
                </a:solidFill>
                <a:ea typeface="楷体_GB2312"/>
                <a:cs typeface="楷体_GB2312"/>
              </a:rPr>
              <a:t>(1)(2)</a:t>
            </a:r>
            <a:r>
              <a:rPr lang="zh-CN" altLang="en-US" sz="2600" b="1">
                <a:solidFill>
                  <a:schemeClr val="bg1"/>
                </a:solidFill>
                <a:ea typeface="楷体_GB2312"/>
                <a:cs typeface="楷体_GB2312"/>
              </a:rPr>
              <a:t>先写谁，都是这样的过程，总共花费</a:t>
            </a:r>
            <a:r>
              <a:rPr lang="en-US" altLang="zh-CN" sz="2600" b="1">
                <a:solidFill>
                  <a:schemeClr val="bg1"/>
                </a:solidFill>
                <a:ea typeface="楷体_GB2312"/>
                <a:cs typeface="楷体_GB2312"/>
              </a:rPr>
              <a:t>2</a:t>
            </a:r>
            <a:r>
              <a:rPr lang="el-GR" altLang="zh-CN" sz="2600" b="1">
                <a:solidFill>
                  <a:schemeClr val="bg1"/>
                </a:solidFill>
              </a:rPr>
              <a:t>Δ</a:t>
            </a:r>
            <a:r>
              <a:rPr lang="en-US" altLang="zh-CN" sz="26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600" b="1">
                <a:solidFill>
                  <a:schemeClr val="bg1"/>
                </a:solidFill>
                <a:ea typeface="楷体_GB2312"/>
                <a:cs typeface="楷体_GB2312"/>
              </a:rPr>
              <a:t>（还属于</a:t>
            </a:r>
            <a:r>
              <a:rPr lang="en-US" altLang="zh-CN" sz="2600" b="1">
                <a:solidFill>
                  <a:schemeClr val="bg1"/>
                </a:solidFill>
                <a:ea typeface="楷体_GB2312"/>
                <a:cs typeface="楷体_GB2312"/>
              </a:rPr>
              <a:t>t1</a:t>
            </a:r>
            <a:r>
              <a:rPr lang="zh-CN" altLang="en-US" sz="2600" b="1">
                <a:solidFill>
                  <a:schemeClr val="bg1"/>
                </a:solidFill>
                <a:ea typeface="楷体_GB2312"/>
                <a:cs typeface="楷体_GB2312"/>
              </a:rPr>
              <a:t>时刻）。</a:t>
            </a:r>
          </a:p>
        </p:txBody>
      </p:sp>
      <p:pic>
        <p:nvPicPr>
          <p:cNvPr id="13317" name="Picture 5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38" y="632460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632460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3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3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3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3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763713" y="333375"/>
            <a:ext cx="4824412" cy="158115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ea typeface="楷体_GB2312"/>
                <a:cs typeface="楷体_GB2312"/>
              </a:rPr>
              <a:t>下面两行在一个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architecture</a:t>
            </a:r>
            <a:r>
              <a:rPr lang="zh-CN" altLang="en-US" sz="2400" b="1">
                <a:solidFill>
                  <a:schemeClr val="bg2"/>
                </a:solidFill>
                <a:ea typeface="楷体_GB2312"/>
                <a:cs typeface="楷体_GB2312"/>
              </a:rPr>
              <a:t>中：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ea typeface="楷体_GB2312"/>
                <a:cs typeface="楷体_GB2312"/>
              </a:rPr>
              <a:t>        </a:t>
            </a: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Z</a:t>
            </a:r>
            <a:r>
              <a:rPr lang="en-US" altLang="zh-CN" sz="2400" b="1">
                <a:ea typeface="楷体_GB2312"/>
                <a:cs typeface="楷体_GB2312"/>
              </a:rPr>
              <a:t> 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&lt;=</a:t>
            </a:r>
            <a:r>
              <a:rPr lang="en-US" altLang="zh-CN" sz="2400" b="1">
                <a:ea typeface="楷体_GB2312"/>
                <a:cs typeface="楷体_GB231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ea typeface="楷体_GB2312"/>
                <a:cs typeface="楷体_GB2312"/>
              </a:rPr>
              <a:t>X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+Y;   --(1)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ea typeface="楷体_GB2312"/>
                <a:cs typeface="楷体_GB2312"/>
              </a:rPr>
              <a:t>        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A &lt;=</a:t>
            </a:r>
            <a:r>
              <a:rPr lang="en-US" altLang="zh-CN" sz="2400" b="1">
                <a:ea typeface="楷体_GB2312"/>
                <a:cs typeface="楷体_GB2312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Z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+</a:t>
            </a:r>
            <a:r>
              <a:rPr lang="en-US" altLang="zh-CN" sz="2400" b="1">
                <a:solidFill>
                  <a:srgbClr val="FF0000"/>
                </a:solidFill>
                <a:ea typeface="楷体_GB2312"/>
                <a:cs typeface="楷体_GB2312"/>
              </a:rPr>
              <a:t>B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;   --(2)</a:t>
            </a:r>
          </a:p>
        </p:txBody>
      </p:sp>
      <p:sp>
        <p:nvSpPr>
          <p:cNvPr id="474115" name="Text Box 3"/>
          <p:cNvSpPr txBox="1">
            <a:spLocks noChangeArrowheads="1"/>
          </p:cNvSpPr>
          <p:nvPr/>
        </p:nvSpPr>
        <p:spPr bwMode="auto">
          <a:xfrm>
            <a:off x="323850" y="333375"/>
            <a:ext cx="12239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474116" name="Text Box 4"/>
          <p:cNvSpPr txBox="1">
            <a:spLocks noChangeArrowheads="1"/>
          </p:cNvSpPr>
          <p:nvPr/>
        </p:nvSpPr>
        <p:spPr bwMode="auto">
          <a:xfrm>
            <a:off x="684213" y="2492375"/>
            <a:ext cx="8137525" cy="4060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288" indent="-268288"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zh-CN" altLang="en-US" sz="26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同时变化</a:t>
            </a:r>
            <a:r>
              <a:rPr lang="en-US" altLang="zh-CN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——(1)(2)</a:t>
            </a: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同时被激活，这时开一个仿真周期，</a:t>
            </a:r>
            <a:r>
              <a:rPr lang="en-US" altLang="zh-CN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的值同时计算，等待</a:t>
            </a:r>
            <a:r>
              <a:rPr lang="el-GR" altLang="zh-CN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Δ</a:t>
            </a: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后，</a:t>
            </a:r>
            <a:r>
              <a:rPr lang="en-US" altLang="zh-CN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同时更新</a:t>
            </a:r>
            <a:r>
              <a:rPr lang="en-US" altLang="zh-CN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.</a:t>
            </a:r>
          </a:p>
          <a:p>
            <a:pPr marL="268288" indent="-268288"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en-US" altLang="zh-CN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但一定要注意，这时的</a:t>
            </a:r>
            <a:r>
              <a:rPr lang="en-US" altLang="zh-CN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值是利用</a:t>
            </a:r>
            <a:r>
              <a:rPr lang="en-US" altLang="zh-CN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更新前的</a:t>
            </a:r>
            <a:r>
              <a:rPr lang="zh-CN" altLang="en-US" sz="2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旧值</a:t>
            </a: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计算的。之后，</a:t>
            </a:r>
            <a:r>
              <a:rPr lang="en-US" altLang="zh-CN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的变化再次激活（</a:t>
            </a:r>
            <a:r>
              <a:rPr lang="en-US" altLang="zh-CN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），这时计算的</a:t>
            </a:r>
            <a:r>
              <a:rPr lang="en-US" altLang="zh-CN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就是用更新后的</a:t>
            </a:r>
            <a:r>
              <a:rPr lang="en-US" altLang="zh-CN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了，但是要再等待 </a:t>
            </a:r>
            <a:r>
              <a:rPr lang="el-GR" altLang="zh-CN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Δ</a:t>
            </a:r>
            <a:r>
              <a:rPr lang="en-US" altLang="zh-CN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值才更新为最后的结果。</a:t>
            </a:r>
          </a:p>
          <a:p>
            <a:pPr marL="268288" indent="-268288"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和例</a:t>
            </a:r>
            <a:r>
              <a:rPr lang="en-US" altLang="zh-CN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对比，结果相同，时间花费也相同，都是</a:t>
            </a:r>
            <a:r>
              <a:rPr lang="en-US" altLang="zh-CN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l-GR" altLang="zh-CN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Δ</a:t>
            </a:r>
            <a:r>
              <a:rPr lang="en-US" altLang="zh-CN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。 </a:t>
            </a:r>
          </a:p>
        </p:txBody>
      </p:sp>
      <p:pic>
        <p:nvPicPr>
          <p:cNvPr id="14341" name="Picture 5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38" y="632460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632460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4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74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74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Text Box 2"/>
          <p:cNvSpPr txBox="1">
            <a:spLocks noChangeArrowheads="1"/>
          </p:cNvSpPr>
          <p:nvPr/>
        </p:nvSpPr>
        <p:spPr bwMode="auto">
          <a:xfrm>
            <a:off x="684213" y="2924175"/>
            <a:ext cx="7704137" cy="2014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288" indent="-268288"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t1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时刻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变化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——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激活了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，在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t1+2ns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时刻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值更新，不考虑</a:t>
            </a:r>
            <a:r>
              <a:rPr lang="el-GR" altLang="zh-CN" sz="2800" b="1">
                <a:solidFill>
                  <a:schemeClr val="bg1"/>
                </a:solidFill>
                <a:latin typeface="Times New Roman" pitchFamily="18" charset="0"/>
              </a:rPr>
              <a:t>Δ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延时。</a:t>
            </a:r>
          </a:p>
          <a:p>
            <a:pPr marL="268288" indent="-268288"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之后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的值发生了变化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——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又激活了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(2)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，再过</a:t>
            </a:r>
            <a:r>
              <a:rPr lang="el-GR" altLang="zh-CN" sz="2800" b="1">
                <a:solidFill>
                  <a:schemeClr val="bg1"/>
                </a:solidFill>
                <a:latin typeface="Times New Roman" pitchFamily="18" charset="0"/>
              </a:rPr>
              <a:t>Δ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延时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值更新。所以总花费变为 </a:t>
            </a:r>
            <a:r>
              <a:rPr lang="el-GR" altLang="zh-CN" sz="2800" b="1">
                <a:solidFill>
                  <a:schemeClr val="bg1"/>
                </a:solidFill>
                <a:latin typeface="Times New Roman" pitchFamily="18" charset="0"/>
              </a:rPr>
              <a:t>Δ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+2ns.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195513" y="692150"/>
            <a:ext cx="4824412" cy="158115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ea typeface="楷体_GB2312"/>
                <a:cs typeface="楷体_GB2312"/>
              </a:rPr>
              <a:t>下面两行在一个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architecture</a:t>
            </a:r>
            <a:r>
              <a:rPr lang="zh-CN" altLang="en-US" sz="2400" b="1">
                <a:solidFill>
                  <a:schemeClr val="bg2"/>
                </a:solidFill>
                <a:ea typeface="楷体_GB2312"/>
                <a:cs typeface="楷体_GB2312"/>
              </a:rPr>
              <a:t>中：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ea typeface="楷体_GB2312"/>
                <a:cs typeface="楷体_GB2312"/>
              </a:rPr>
              <a:t>        </a:t>
            </a: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Z</a:t>
            </a:r>
            <a:r>
              <a:rPr lang="en-US" altLang="zh-CN" sz="2400" b="1">
                <a:ea typeface="楷体_GB2312"/>
                <a:cs typeface="楷体_GB2312"/>
              </a:rPr>
              <a:t> 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&lt;=</a:t>
            </a:r>
            <a:r>
              <a:rPr lang="en-US" altLang="zh-CN" sz="2400" b="1">
                <a:ea typeface="楷体_GB2312"/>
                <a:cs typeface="楷体_GB231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ea typeface="楷体_GB2312"/>
                <a:cs typeface="楷体_GB2312"/>
              </a:rPr>
              <a:t>X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+Y after 2 ns;   --(1)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ea typeface="楷体_GB2312"/>
                <a:cs typeface="楷体_GB2312"/>
              </a:rPr>
              <a:t>        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A &lt;=</a:t>
            </a:r>
            <a:r>
              <a:rPr lang="en-US" altLang="zh-CN" sz="2400" b="1">
                <a:ea typeface="楷体_GB2312"/>
                <a:cs typeface="楷体_GB2312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Z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+B;   --(2)</a:t>
            </a:r>
          </a:p>
        </p:txBody>
      </p:sp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755650" y="692150"/>
            <a:ext cx="12239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：</a:t>
            </a:r>
          </a:p>
        </p:txBody>
      </p:sp>
      <p:pic>
        <p:nvPicPr>
          <p:cNvPr id="15365" name="Picture 5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38" y="632460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632460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5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5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Text Box 2"/>
          <p:cNvSpPr txBox="1">
            <a:spLocks noChangeArrowheads="1"/>
          </p:cNvSpPr>
          <p:nvPr/>
        </p:nvSpPr>
        <p:spPr bwMode="auto">
          <a:xfrm>
            <a:off x="900113" y="2708275"/>
            <a:ext cx="7561262" cy="329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0850" indent="-450850"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在一个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process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里只开一个仿真周期，所以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(1)(2)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总是在一个</a:t>
            </a:r>
            <a:r>
              <a:rPr lang="el-GR" altLang="zh-CN" sz="2800" b="1">
                <a:solidFill>
                  <a:schemeClr val="bg1"/>
                </a:solidFill>
                <a:latin typeface="Times New Roman" pitchFamily="18" charset="0"/>
              </a:rPr>
              <a:t>Δ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里完成，无论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(1)(2)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先写谁，最终的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值是利用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的旧值计算的。</a:t>
            </a:r>
          </a:p>
          <a:p>
            <a:pPr marL="450850" indent="-450850"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这一点一定要注意。这也是为什么在一个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process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里给一个信号多次赋值，只会得到最后一个赋值的结果。因为每一次赋值都在等着</a:t>
            </a:r>
            <a:r>
              <a:rPr lang="el-GR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Δ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时间结束才更新。 </a:t>
            </a:r>
          </a:p>
        </p:txBody>
      </p:sp>
      <p:sp>
        <p:nvSpPr>
          <p:cNvPr id="476163" name="Text Box 3"/>
          <p:cNvSpPr txBox="1">
            <a:spLocks noChangeArrowheads="1"/>
          </p:cNvSpPr>
          <p:nvPr/>
        </p:nvSpPr>
        <p:spPr bwMode="auto">
          <a:xfrm>
            <a:off x="755650" y="692150"/>
            <a:ext cx="12239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195513" y="692150"/>
            <a:ext cx="4824412" cy="158115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ea typeface="楷体_GB2312"/>
                <a:cs typeface="楷体_GB2312"/>
              </a:rPr>
              <a:t>下面两行在一个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Process</a:t>
            </a:r>
            <a:r>
              <a:rPr lang="zh-CN" altLang="en-US" sz="2400" b="1">
                <a:solidFill>
                  <a:schemeClr val="bg2"/>
                </a:solidFill>
                <a:ea typeface="楷体_GB2312"/>
                <a:cs typeface="楷体_GB2312"/>
              </a:rPr>
              <a:t>中：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ea typeface="楷体_GB2312"/>
                <a:cs typeface="楷体_GB2312"/>
              </a:rPr>
              <a:t>        </a:t>
            </a: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Z</a:t>
            </a:r>
            <a:r>
              <a:rPr lang="en-US" altLang="zh-CN" sz="2400" b="1">
                <a:ea typeface="楷体_GB2312"/>
                <a:cs typeface="楷体_GB2312"/>
              </a:rPr>
              <a:t> 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&lt;= X+Y;   --(1)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ea typeface="楷体_GB2312"/>
                <a:cs typeface="楷体_GB2312"/>
              </a:rPr>
              <a:t>        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A &lt;=</a:t>
            </a:r>
            <a:r>
              <a:rPr lang="en-US" altLang="zh-CN" sz="2400" b="1">
                <a:ea typeface="楷体_GB2312"/>
                <a:cs typeface="楷体_GB231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ea typeface="楷体_GB2312"/>
                <a:cs typeface="楷体_GB2312"/>
              </a:rPr>
              <a:t>Z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+B;   --(2)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6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6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73238"/>
            <a:ext cx="353218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773238"/>
            <a:ext cx="400208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13" y="188913"/>
            <a:ext cx="2160587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755650" y="1125538"/>
            <a:ext cx="17287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方案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： </a:t>
            </a:r>
          </a:p>
        </p:txBody>
      </p:sp>
      <p:sp>
        <p:nvSpPr>
          <p:cNvPr id="477190" name="Text Box 6"/>
          <p:cNvSpPr txBox="1">
            <a:spLocks noChangeArrowheads="1"/>
          </p:cNvSpPr>
          <p:nvPr/>
        </p:nvSpPr>
        <p:spPr bwMode="auto">
          <a:xfrm>
            <a:off x="4572000" y="1125538"/>
            <a:ext cx="17287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方案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： </a:t>
            </a:r>
          </a:p>
        </p:txBody>
      </p:sp>
      <p:pic>
        <p:nvPicPr>
          <p:cNvPr id="17415" name="Picture 7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38" y="632460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632460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7193" name="Text Box 9"/>
          <p:cNvSpPr txBox="1">
            <a:spLocks noChangeArrowheads="1"/>
          </p:cNvSpPr>
          <p:nvPr/>
        </p:nvSpPr>
        <p:spPr bwMode="auto">
          <a:xfrm>
            <a:off x="755650" y="260350"/>
            <a:ext cx="12239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1403350" y="5564188"/>
            <a:ext cx="17287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5003800" y="6092825"/>
            <a:ext cx="17287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1539875" y="5300663"/>
            <a:ext cx="719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5788025" y="5287963"/>
            <a:ext cx="719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Text Box 2"/>
          <p:cNvSpPr txBox="1">
            <a:spLocks noChangeArrowheads="1"/>
          </p:cNvSpPr>
          <p:nvPr/>
        </p:nvSpPr>
        <p:spPr bwMode="auto">
          <a:xfrm>
            <a:off x="900113" y="549275"/>
            <a:ext cx="12239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方案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8213" name="矩形 3"/>
          <p:cNvSpPr>
            <a:spLocks noChangeArrowheads="1"/>
          </p:cNvSpPr>
          <p:nvPr/>
        </p:nvSpPr>
        <p:spPr bwMode="auto">
          <a:xfrm>
            <a:off x="7524750" y="188913"/>
            <a:ext cx="161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顺序赋值语句</a:t>
            </a:r>
          </a:p>
        </p:txBody>
      </p:sp>
      <p:pic>
        <p:nvPicPr>
          <p:cNvPr id="18438" name="Picture 6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7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40" name="Group 8"/>
          <p:cNvGrpSpPr>
            <a:grpSpLocks/>
          </p:cNvGrpSpPr>
          <p:nvPr/>
        </p:nvGrpSpPr>
        <p:grpSpPr bwMode="auto">
          <a:xfrm>
            <a:off x="323850" y="5084763"/>
            <a:ext cx="7056438" cy="1536700"/>
            <a:chOff x="839" y="2523"/>
            <a:chExt cx="4445" cy="968"/>
          </a:xfrm>
        </p:grpSpPr>
        <p:pic>
          <p:nvPicPr>
            <p:cNvPr id="18494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2523"/>
              <a:ext cx="4445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95" name="Rectangle 10"/>
            <p:cNvSpPr>
              <a:spLocks noChangeArrowheads="1"/>
            </p:cNvSpPr>
            <p:nvPr/>
          </p:nvSpPr>
          <p:spPr bwMode="auto">
            <a:xfrm>
              <a:off x="839" y="2568"/>
              <a:ext cx="408" cy="907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96" name="Text Box 11"/>
            <p:cNvSpPr txBox="1">
              <a:spLocks noChangeArrowheads="1"/>
            </p:cNvSpPr>
            <p:nvPr/>
          </p:nvSpPr>
          <p:spPr bwMode="auto">
            <a:xfrm>
              <a:off x="975" y="2614"/>
              <a:ext cx="1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ea typeface="楷体_GB2312"/>
                  <a:cs typeface="楷体_GB2312"/>
                </a:rPr>
                <a:t>d</a:t>
              </a:r>
            </a:p>
          </p:txBody>
        </p:sp>
        <p:sp>
          <p:nvSpPr>
            <p:cNvPr id="18497" name="Text Box 12"/>
            <p:cNvSpPr txBox="1">
              <a:spLocks noChangeArrowheads="1"/>
            </p:cNvSpPr>
            <p:nvPr/>
          </p:nvSpPr>
          <p:spPr bwMode="auto">
            <a:xfrm>
              <a:off x="884" y="2817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ea typeface="楷体_GB2312"/>
                  <a:cs typeface="楷体_GB2312"/>
                </a:rPr>
                <a:t>clk</a:t>
              </a:r>
            </a:p>
          </p:txBody>
        </p:sp>
        <p:sp>
          <p:nvSpPr>
            <p:cNvPr id="18498" name="Text Box 13"/>
            <p:cNvSpPr txBox="1">
              <a:spLocks noChangeArrowheads="1"/>
            </p:cNvSpPr>
            <p:nvPr/>
          </p:nvSpPr>
          <p:spPr bwMode="auto">
            <a:xfrm>
              <a:off x="975" y="3022"/>
              <a:ext cx="1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ea typeface="楷体_GB2312"/>
                  <a:cs typeface="楷体_GB2312"/>
                </a:rPr>
                <a:t>q</a:t>
              </a:r>
            </a:p>
          </p:txBody>
        </p:sp>
        <p:sp>
          <p:nvSpPr>
            <p:cNvPr id="18499" name="Text Box 14"/>
            <p:cNvSpPr txBox="1">
              <a:spLocks noChangeArrowheads="1"/>
            </p:cNvSpPr>
            <p:nvPr/>
          </p:nvSpPr>
          <p:spPr bwMode="auto">
            <a:xfrm>
              <a:off x="839" y="3225"/>
              <a:ext cx="5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ea typeface="楷体_GB2312"/>
                  <a:cs typeface="楷体_GB2312"/>
                </a:rPr>
                <a:t>qbar</a:t>
              </a:r>
            </a:p>
          </p:txBody>
        </p:sp>
      </p:grpSp>
      <p:pic>
        <p:nvPicPr>
          <p:cNvPr id="1844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60350"/>
            <a:ext cx="3532187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2" name="Line 16"/>
          <p:cNvSpPr>
            <a:spLocks noChangeShapeType="1"/>
          </p:cNvSpPr>
          <p:nvPr/>
        </p:nvSpPr>
        <p:spPr bwMode="auto">
          <a:xfrm>
            <a:off x="3351213" y="4040188"/>
            <a:ext cx="17287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43" name="Line 17"/>
          <p:cNvSpPr>
            <a:spLocks noChangeShapeType="1"/>
          </p:cNvSpPr>
          <p:nvPr/>
        </p:nvSpPr>
        <p:spPr bwMode="auto">
          <a:xfrm>
            <a:off x="3487738" y="3776663"/>
            <a:ext cx="7191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444" name="组合 66"/>
          <p:cNvGrpSpPr>
            <a:grpSpLocks/>
          </p:cNvGrpSpPr>
          <p:nvPr/>
        </p:nvGrpSpPr>
        <p:grpSpPr bwMode="auto">
          <a:xfrm>
            <a:off x="1103313" y="5937250"/>
            <a:ext cx="6245225" cy="244475"/>
            <a:chOff x="1116013" y="5949950"/>
            <a:chExt cx="6245225" cy="244475"/>
          </a:xfrm>
        </p:grpSpPr>
        <p:sp>
          <p:nvSpPr>
            <p:cNvPr id="18475" name="Line 18"/>
            <p:cNvSpPr>
              <a:spLocks noChangeShapeType="1"/>
            </p:cNvSpPr>
            <p:nvPr/>
          </p:nvSpPr>
          <p:spPr bwMode="auto">
            <a:xfrm>
              <a:off x="1249363" y="6184900"/>
              <a:ext cx="504825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76" name="Line 19"/>
            <p:cNvSpPr>
              <a:spLocks noChangeShapeType="1"/>
            </p:cNvSpPr>
            <p:nvPr/>
          </p:nvSpPr>
          <p:spPr bwMode="auto">
            <a:xfrm>
              <a:off x="1763713" y="5949950"/>
              <a:ext cx="0" cy="2159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77" name="Line 20"/>
            <p:cNvSpPr>
              <a:spLocks noChangeShapeType="1"/>
            </p:cNvSpPr>
            <p:nvPr/>
          </p:nvSpPr>
          <p:spPr bwMode="auto">
            <a:xfrm>
              <a:off x="1763713" y="5949950"/>
              <a:ext cx="10795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78" name="Line 21"/>
            <p:cNvSpPr>
              <a:spLocks noChangeShapeType="1"/>
            </p:cNvSpPr>
            <p:nvPr/>
          </p:nvSpPr>
          <p:spPr bwMode="auto">
            <a:xfrm>
              <a:off x="2843213" y="5949950"/>
              <a:ext cx="0" cy="2159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79" name="Line 22"/>
            <p:cNvSpPr>
              <a:spLocks noChangeShapeType="1"/>
            </p:cNvSpPr>
            <p:nvPr/>
          </p:nvSpPr>
          <p:spPr bwMode="auto">
            <a:xfrm>
              <a:off x="2843213" y="6165850"/>
              <a:ext cx="504825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80" name="Line 23"/>
            <p:cNvSpPr>
              <a:spLocks noChangeShapeType="1"/>
            </p:cNvSpPr>
            <p:nvPr/>
          </p:nvSpPr>
          <p:spPr bwMode="auto">
            <a:xfrm flipV="1">
              <a:off x="3348038" y="5949950"/>
              <a:ext cx="0" cy="2159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81" name="Line 25"/>
            <p:cNvSpPr>
              <a:spLocks noChangeShapeType="1"/>
            </p:cNvSpPr>
            <p:nvPr/>
          </p:nvSpPr>
          <p:spPr bwMode="auto">
            <a:xfrm>
              <a:off x="3348038" y="5949950"/>
              <a:ext cx="53975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82" name="Line 26"/>
            <p:cNvSpPr>
              <a:spLocks noChangeShapeType="1"/>
            </p:cNvSpPr>
            <p:nvPr/>
          </p:nvSpPr>
          <p:spPr bwMode="auto">
            <a:xfrm>
              <a:off x="3879850" y="5959475"/>
              <a:ext cx="0" cy="2159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83" name="Line 27"/>
            <p:cNvSpPr>
              <a:spLocks noChangeShapeType="1"/>
            </p:cNvSpPr>
            <p:nvPr/>
          </p:nvSpPr>
          <p:spPr bwMode="auto">
            <a:xfrm>
              <a:off x="3870325" y="6184900"/>
              <a:ext cx="10810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84" name="Line 28"/>
            <p:cNvSpPr>
              <a:spLocks noChangeShapeType="1"/>
            </p:cNvSpPr>
            <p:nvPr/>
          </p:nvSpPr>
          <p:spPr bwMode="auto">
            <a:xfrm>
              <a:off x="4932363" y="5949950"/>
              <a:ext cx="0" cy="2159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85" name="Line 29"/>
            <p:cNvSpPr>
              <a:spLocks noChangeShapeType="1"/>
            </p:cNvSpPr>
            <p:nvPr/>
          </p:nvSpPr>
          <p:spPr bwMode="auto">
            <a:xfrm>
              <a:off x="4922838" y="5959475"/>
              <a:ext cx="57626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86" name="Line 30"/>
            <p:cNvSpPr>
              <a:spLocks noChangeShapeType="1"/>
            </p:cNvSpPr>
            <p:nvPr/>
          </p:nvSpPr>
          <p:spPr bwMode="auto">
            <a:xfrm>
              <a:off x="5480050" y="5949950"/>
              <a:ext cx="0" cy="2159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87" name="Line 31"/>
            <p:cNvSpPr>
              <a:spLocks noChangeShapeType="1"/>
            </p:cNvSpPr>
            <p:nvPr/>
          </p:nvSpPr>
          <p:spPr bwMode="auto">
            <a:xfrm>
              <a:off x="5470525" y="6184900"/>
              <a:ext cx="53975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88" name="Line 32"/>
            <p:cNvSpPr>
              <a:spLocks noChangeShapeType="1"/>
            </p:cNvSpPr>
            <p:nvPr/>
          </p:nvSpPr>
          <p:spPr bwMode="auto">
            <a:xfrm>
              <a:off x="6011863" y="5949950"/>
              <a:ext cx="0" cy="2159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89" name="Line 33"/>
            <p:cNvSpPr>
              <a:spLocks noChangeShapeType="1"/>
            </p:cNvSpPr>
            <p:nvPr/>
          </p:nvSpPr>
          <p:spPr bwMode="auto">
            <a:xfrm>
              <a:off x="6011863" y="5949950"/>
              <a:ext cx="1081087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90" name="Line 34"/>
            <p:cNvSpPr>
              <a:spLocks noChangeShapeType="1"/>
            </p:cNvSpPr>
            <p:nvPr/>
          </p:nvSpPr>
          <p:spPr bwMode="auto">
            <a:xfrm>
              <a:off x="7073900" y="5949950"/>
              <a:ext cx="0" cy="2159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91" name="Line 35"/>
            <p:cNvSpPr>
              <a:spLocks noChangeShapeType="1"/>
            </p:cNvSpPr>
            <p:nvPr/>
          </p:nvSpPr>
          <p:spPr bwMode="auto">
            <a:xfrm>
              <a:off x="7073900" y="6184900"/>
              <a:ext cx="28733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92" name="Line 37"/>
            <p:cNvSpPr>
              <a:spLocks noChangeShapeType="1"/>
            </p:cNvSpPr>
            <p:nvPr/>
          </p:nvSpPr>
          <p:spPr bwMode="auto">
            <a:xfrm>
              <a:off x="1249363" y="6049963"/>
              <a:ext cx="0" cy="14446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93" name="Line 39"/>
            <p:cNvSpPr>
              <a:spLocks noChangeShapeType="1"/>
            </p:cNvSpPr>
            <p:nvPr/>
          </p:nvSpPr>
          <p:spPr bwMode="auto">
            <a:xfrm>
              <a:off x="1116013" y="6064250"/>
              <a:ext cx="14446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445" name="组合 65"/>
          <p:cNvGrpSpPr>
            <a:grpSpLocks/>
          </p:cNvGrpSpPr>
          <p:nvPr/>
        </p:nvGrpSpPr>
        <p:grpSpPr bwMode="auto">
          <a:xfrm>
            <a:off x="1162050" y="6215063"/>
            <a:ext cx="6192838" cy="276225"/>
            <a:chOff x="1187450" y="6265863"/>
            <a:chExt cx="6192838" cy="276225"/>
          </a:xfrm>
        </p:grpSpPr>
        <p:sp>
          <p:nvSpPr>
            <p:cNvPr id="18458" name="Line 40"/>
            <p:cNvSpPr>
              <a:spLocks noChangeShapeType="1"/>
            </p:cNvSpPr>
            <p:nvPr/>
          </p:nvSpPr>
          <p:spPr bwMode="auto">
            <a:xfrm>
              <a:off x="1187450" y="6381750"/>
              <a:ext cx="576263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9" name="Line 41"/>
            <p:cNvSpPr>
              <a:spLocks noChangeShapeType="1"/>
            </p:cNvSpPr>
            <p:nvPr/>
          </p:nvSpPr>
          <p:spPr bwMode="auto">
            <a:xfrm>
              <a:off x="1763713" y="6280150"/>
              <a:ext cx="504825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0" name="Line 42"/>
            <p:cNvSpPr>
              <a:spLocks noChangeShapeType="1"/>
            </p:cNvSpPr>
            <p:nvPr/>
          </p:nvSpPr>
          <p:spPr bwMode="auto">
            <a:xfrm>
              <a:off x="2287588" y="6524625"/>
              <a:ext cx="1079500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1" name="Line 43"/>
            <p:cNvSpPr>
              <a:spLocks noChangeShapeType="1"/>
            </p:cNvSpPr>
            <p:nvPr/>
          </p:nvSpPr>
          <p:spPr bwMode="auto">
            <a:xfrm flipV="1">
              <a:off x="2268538" y="6280150"/>
              <a:ext cx="0" cy="252413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2" name="Line 44"/>
            <p:cNvSpPr>
              <a:spLocks noChangeShapeType="1"/>
            </p:cNvSpPr>
            <p:nvPr/>
          </p:nvSpPr>
          <p:spPr bwMode="auto">
            <a:xfrm flipV="1">
              <a:off x="3348038" y="6289675"/>
              <a:ext cx="0" cy="252413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3" name="Line 45"/>
            <p:cNvSpPr>
              <a:spLocks noChangeShapeType="1"/>
            </p:cNvSpPr>
            <p:nvPr/>
          </p:nvSpPr>
          <p:spPr bwMode="auto">
            <a:xfrm flipV="1">
              <a:off x="3895725" y="6289675"/>
              <a:ext cx="0" cy="252413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4" name="Line 46"/>
            <p:cNvSpPr>
              <a:spLocks noChangeShapeType="1"/>
            </p:cNvSpPr>
            <p:nvPr/>
          </p:nvSpPr>
          <p:spPr bwMode="auto">
            <a:xfrm>
              <a:off x="3328988" y="6289675"/>
              <a:ext cx="576262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5" name="Line 47"/>
            <p:cNvSpPr>
              <a:spLocks noChangeShapeType="1"/>
            </p:cNvSpPr>
            <p:nvPr/>
          </p:nvSpPr>
          <p:spPr bwMode="auto">
            <a:xfrm flipV="1">
              <a:off x="6002338" y="6289675"/>
              <a:ext cx="0" cy="252413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6" name="Line 48"/>
            <p:cNvSpPr>
              <a:spLocks noChangeShapeType="1"/>
            </p:cNvSpPr>
            <p:nvPr/>
          </p:nvSpPr>
          <p:spPr bwMode="auto">
            <a:xfrm flipV="1">
              <a:off x="6550025" y="6289675"/>
              <a:ext cx="0" cy="252413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7" name="Line 49"/>
            <p:cNvSpPr>
              <a:spLocks noChangeShapeType="1"/>
            </p:cNvSpPr>
            <p:nvPr/>
          </p:nvSpPr>
          <p:spPr bwMode="auto">
            <a:xfrm>
              <a:off x="5983288" y="6289675"/>
              <a:ext cx="576262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8" name="Line 50"/>
            <p:cNvSpPr>
              <a:spLocks noChangeShapeType="1"/>
            </p:cNvSpPr>
            <p:nvPr/>
          </p:nvSpPr>
          <p:spPr bwMode="auto">
            <a:xfrm>
              <a:off x="4437063" y="6289675"/>
              <a:ext cx="1008062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9" name="Line 51"/>
            <p:cNvSpPr>
              <a:spLocks noChangeShapeType="1"/>
            </p:cNvSpPr>
            <p:nvPr/>
          </p:nvSpPr>
          <p:spPr bwMode="auto">
            <a:xfrm>
              <a:off x="3905250" y="6524625"/>
              <a:ext cx="503238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70" name="Line 52"/>
            <p:cNvSpPr>
              <a:spLocks noChangeShapeType="1"/>
            </p:cNvSpPr>
            <p:nvPr/>
          </p:nvSpPr>
          <p:spPr bwMode="auto">
            <a:xfrm>
              <a:off x="6516688" y="6524625"/>
              <a:ext cx="863600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71" name="Line 53"/>
            <p:cNvSpPr>
              <a:spLocks noChangeShapeType="1"/>
            </p:cNvSpPr>
            <p:nvPr/>
          </p:nvSpPr>
          <p:spPr bwMode="auto">
            <a:xfrm>
              <a:off x="5454650" y="6299200"/>
              <a:ext cx="0" cy="21590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72" name="Line 54"/>
            <p:cNvSpPr>
              <a:spLocks noChangeShapeType="1"/>
            </p:cNvSpPr>
            <p:nvPr/>
          </p:nvSpPr>
          <p:spPr bwMode="auto">
            <a:xfrm flipH="1">
              <a:off x="5435600" y="6524625"/>
              <a:ext cx="576263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73" name="Line 55"/>
            <p:cNvSpPr>
              <a:spLocks noChangeShapeType="1"/>
            </p:cNvSpPr>
            <p:nvPr/>
          </p:nvSpPr>
          <p:spPr bwMode="auto">
            <a:xfrm>
              <a:off x="4427538" y="6308725"/>
              <a:ext cx="0" cy="21590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74" name="Line 56"/>
            <p:cNvSpPr>
              <a:spLocks noChangeShapeType="1"/>
            </p:cNvSpPr>
            <p:nvPr/>
          </p:nvSpPr>
          <p:spPr bwMode="auto">
            <a:xfrm>
              <a:off x="1763713" y="6265863"/>
              <a:ext cx="0" cy="144462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446" name="Line 57"/>
          <p:cNvSpPr>
            <a:spLocks noChangeShapeType="1"/>
          </p:cNvSpPr>
          <p:nvPr/>
        </p:nvSpPr>
        <p:spPr bwMode="auto">
          <a:xfrm>
            <a:off x="1235075" y="5156200"/>
            <a:ext cx="0" cy="1368425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47" name="Line 58"/>
          <p:cNvSpPr>
            <a:spLocks noChangeShapeType="1"/>
          </p:cNvSpPr>
          <p:nvPr/>
        </p:nvSpPr>
        <p:spPr bwMode="auto">
          <a:xfrm>
            <a:off x="1763713" y="5156200"/>
            <a:ext cx="0" cy="1368425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48" name="Line 59"/>
          <p:cNvSpPr>
            <a:spLocks noChangeShapeType="1"/>
          </p:cNvSpPr>
          <p:nvPr/>
        </p:nvSpPr>
        <p:spPr bwMode="auto">
          <a:xfrm>
            <a:off x="2287588" y="5157788"/>
            <a:ext cx="0" cy="1368425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49" name="Line 60"/>
          <p:cNvSpPr>
            <a:spLocks noChangeShapeType="1"/>
          </p:cNvSpPr>
          <p:nvPr/>
        </p:nvSpPr>
        <p:spPr bwMode="auto">
          <a:xfrm>
            <a:off x="2843213" y="5157788"/>
            <a:ext cx="0" cy="1368425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50" name="Line 61"/>
          <p:cNvSpPr>
            <a:spLocks noChangeShapeType="1"/>
          </p:cNvSpPr>
          <p:nvPr/>
        </p:nvSpPr>
        <p:spPr bwMode="auto">
          <a:xfrm>
            <a:off x="3348038" y="5156200"/>
            <a:ext cx="0" cy="1368425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51" name="Line 62"/>
          <p:cNvSpPr>
            <a:spLocks noChangeShapeType="1"/>
          </p:cNvSpPr>
          <p:nvPr/>
        </p:nvSpPr>
        <p:spPr bwMode="auto">
          <a:xfrm>
            <a:off x="3895725" y="5176838"/>
            <a:ext cx="0" cy="1368425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52" name="Line 63"/>
          <p:cNvSpPr>
            <a:spLocks noChangeShapeType="1"/>
          </p:cNvSpPr>
          <p:nvPr/>
        </p:nvSpPr>
        <p:spPr bwMode="auto">
          <a:xfrm>
            <a:off x="4427538" y="5157788"/>
            <a:ext cx="0" cy="1368425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53" name="Line 64"/>
          <p:cNvSpPr>
            <a:spLocks noChangeShapeType="1"/>
          </p:cNvSpPr>
          <p:nvPr/>
        </p:nvSpPr>
        <p:spPr bwMode="auto">
          <a:xfrm>
            <a:off x="4932363" y="5157788"/>
            <a:ext cx="0" cy="1368425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54" name="Line 65"/>
          <p:cNvSpPr>
            <a:spLocks noChangeShapeType="1"/>
          </p:cNvSpPr>
          <p:nvPr/>
        </p:nvSpPr>
        <p:spPr bwMode="auto">
          <a:xfrm>
            <a:off x="5464175" y="5181600"/>
            <a:ext cx="0" cy="1368425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55" name="Line 66"/>
          <p:cNvSpPr>
            <a:spLocks noChangeShapeType="1"/>
          </p:cNvSpPr>
          <p:nvPr/>
        </p:nvSpPr>
        <p:spPr bwMode="auto">
          <a:xfrm>
            <a:off x="6011863" y="5157788"/>
            <a:ext cx="0" cy="1368425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56" name="Line 67"/>
          <p:cNvSpPr>
            <a:spLocks noChangeShapeType="1"/>
          </p:cNvSpPr>
          <p:nvPr/>
        </p:nvSpPr>
        <p:spPr bwMode="auto">
          <a:xfrm>
            <a:off x="6516688" y="5157788"/>
            <a:ext cx="0" cy="1368425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57" name="Line 68"/>
          <p:cNvSpPr>
            <a:spLocks noChangeShapeType="1"/>
          </p:cNvSpPr>
          <p:nvPr/>
        </p:nvSpPr>
        <p:spPr bwMode="auto">
          <a:xfrm>
            <a:off x="7048500" y="5148263"/>
            <a:ext cx="0" cy="1368425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04813"/>
            <a:ext cx="400208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9235" name="Text Box 3"/>
          <p:cNvSpPr txBox="1">
            <a:spLocks noChangeArrowheads="1"/>
          </p:cNvSpPr>
          <p:nvPr/>
        </p:nvSpPr>
        <p:spPr bwMode="auto">
          <a:xfrm>
            <a:off x="827088" y="404813"/>
            <a:ext cx="17287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方案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： 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1114425" y="5157788"/>
            <a:ext cx="7129463" cy="1479550"/>
            <a:chOff x="702" y="3249"/>
            <a:chExt cx="4491" cy="932"/>
          </a:xfrm>
        </p:grpSpPr>
        <p:pic>
          <p:nvPicPr>
            <p:cNvPr id="1946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3249"/>
              <a:ext cx="4490" cy="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4" name="Rectangle 6"/>
            <p:cNvSpPr>
              <a:spLocks noChangeArrowheads="1"/>
            </p:cNvSpPr>
            <p:nvPr/>
          </p:nvSpPr>
          <p:spPr bwMode="auto">
            <a:xfrm>
              <a:off x="702" y="3266"/>
              <a:ext cx="408" cy="907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65" name="Text Box 7"/>
            <p:cNvSpPr txBox="1">
              <a:spLocks noChangeArrowheads="1"/>
            </p:cNvSpPr>
            <p:nvPr/>
          </p:nvSpPr>
          <p:spPr bwMode="auto">
            <a:xfrm>
              <a:off x="838" y="3312"/>
              <a:ext cx="1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ea typeface="楷体_GB2312"/>
                  <a:cs typeface="楷体_GB2312"/>
                </a:rPr>
                <a:t>d</a:t>
              </a:r>
            </a:p>
          </p:txBody>
        </p:sp>
        <p:sp>
          <p:nvSpPr>
            <p:cNvPr id="19466" name="Text Box 8"/>
            <p:cNvSpPr txBox="1">
              <a:spLocks noChangeArrowheads="1"/>
            </p:cNvSpPr>
            <p:nvPr/>
          </p:nvSpPr>
          <p:spPr bwMode="auto">
            <a:xfrm>
              <a:off x="747" y="3515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ea typeface="楷体_GB2312"/>
                  <a:cs typeface="楷体_GB2312"/>
                </a:rPr>
                <a:t>clk</a:t>
              </a:r>
            </a:p>
          </p:txBody>
        </p:sp>
        <p:sp>
          <p:nvSpPr>
            <p:cNvPr id="19467" name="Text Box 9"/>
            <p:cNvSpPr txBox="1">
              <a:spLocks noChangeArrowheads="1"/>
            </p:cNvSpPr>
            <p:nvPr/>
          </p:nvSpPr>
          <p:spPr bwMode="auto">
            <a:xfrm>
              <a:off x="838" y="3720"/>
              <a:ext cx="1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ea typeface="楷体_GB2312"/>
                  <a:cs typeface="楷体_GB2312"/>
                </a:rPr>
                <a:t>q</a:t>
              </a:r>
            </a:p>
          </p:txBody>
        </p:sp>
        <p:sp>
          <p:nvSpPr>
            <p:cNvPr id="19468" name="Text Box 10"/>
            <p:cNvSpPr txBox="1">
              <a:spLocks noChangeArrowheads="1"/>
            </p:cNvSpPr>
            <p:nvPr/>
          </p:nvSpPr>
          <p:spPr bwMode="auto">
            <a:xfrm>
              <a:off x="702" y="3923"/>
              <a:ext cx="5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ea typeface="楷体_GB2312"/>
                  <a:cs typeface="楷体_GB2312"/>
                </a:rPr>
                <a:t>qbar</a:t>
              </a:r>
            </a:p>
          </p:txBody>
        </p:sp>
      </p:grpSp>
      <p:sp>
        <p:nvSpPr>
          <p:cNvPr id="19461" name="Line 11"/>
          <p:cNvSpPr>
            <a:spLocks noChangeShapeType="1"/>
          </p:cNvSpPr>
          <p:nvPr/>
        </p:nvSpPr>
        <p:spPr bwMode="auto">
          <a:xfrm>
            <a:off x="3559175" y="4725988"/>
            <a:ext cx="17287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62" name="Line 12"/>
          <p:cNvSpPr>
            <a:spLocks noChangeShapeType="1"/>
          </p:cNvSpPr>
          <p:nvPr/>
        </p:nvSpPr>
        <p:spPr bwMode="auto">
          <a:xfrm>
            <a:off x="4343400" y="3921125"/>
            <a:ext cx="719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Text Box 2"/>
          <p:cNvSpPr txBox="1">
            <a:spLocks noChangeArrowheads="1"/>
          </p:cNvSpPr>
          <p:nvPr/>
        </p:nvSpPr>
        <p:spPr bwMode="auto">
          <a:xfrm>
            <a:off x="611188" y="1557338"/>
            <a:ext cx="8064500" cy="393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4500" indent="-444500"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VHDL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在进程中使用变量是即时赋值。（和普通的程序设计语言是相同的，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C/C++.C#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等等）</a:t>
            </a:r>
          </a:p>
          <a:p>
            <a:pPr marL="444500" indent="-444500"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但是变量在进程被挂起后值是不变的。（计数器，移位寄存器都是利用这个特点）</a:t>
            </a:r>
          </a:p>
          <a:p>
            <a:pPr marL="444500" indent="-444500"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先学过高级语言，潜意识会认为普通变量随进程挂起（函数结束）而被清除。在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VHDL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里面是大错特错的。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VHDL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的变量理解为高级语言函数中的静态变量更合适。</a:t>
            </a:r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2339975" y="404813"/>
            <a:ext cx="48958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对变量赋值的补充说明</a:t>
            </a:r>
          </a:p>
        </p:txBody>
      </p:sp>
      <p:pic>
        <p:nvPicPr>
          <p:cNvPr id="20484" name="Picture 4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38" y="632460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632460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Text Box 2"/>
          <p:cNvSpPr txBox="1">
            <a:spLocks noChangeArrowheads="1"/>
          </p:cNvSpPr>
          <p:nvPr/>
        </p:nvSpPr>
        <p:spPr bwMode="auto">
          <a:xfrm>
            <a:off x="755650" y="1916113"/>
            <a:ext cx="7272338" cy="461962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FF99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ea typeface="楷体_GB2312"/>
                <a:cs typeface="楷体_GB2312"/>
              </a:rPr>
              <a:t>variable</a:t>
            </a:r>
            <a:r>
              <a:rPr lang="en-US" altLang="zh-CN" sz="2400" b="1">
                <a:ea typeface="楷体_GB2312"/>
                <a:cs typeface="楷体_GB231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ea typeface="楷体_GB2312"/>
                <a:cs typeface="楷体_GB2312"/>
              </a:rPr>
              <a:t>temp</a:t>
            </a:r>
            <a:r>
              <a:rPr lang="en-US" altLang="zh-CN" sz="2400" b="1">
                <a:ea typeface="楷体_GB2312"/>
                <a:cs typeface="楷体_GB231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ea typeface="楷体_GB2312"/>
                <a:cs typeface="楷体_GB2312"/>
              </a:rPr>
              <a:t>: std_logic_vector(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2</a:t>
            </a:r>
            <a:r>
              <a:rPr lang="en-US" altLang="zh-CN" sz="2400" b="1">
                <a:solidFill>
                  <a:schemeClr val="bg1"/>
                </a:solidFill>
                <a:ea typeface="楷体_GB2312"/>
                <a:cs typeface="楷体_GB2312"/>
              </a:rPr>
              <a:t> downto 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0</a:t>
            </a:r>
            <a:r>
              <a:rPr lang="en-US" altLang="zh-CN" sz="2400" b="1">
                <a:solidFill>
                  <a:schemeClr val="bg1"/>
                </a:solidFill>
                <a:ea typeface="楷体_GB2312"/>
                <a:cs typeface="楷体_GB2312"/>
              </a:rPr>
              <a:t>):= 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"000"; </a:t>
            </a:r>
          </a:p>
        </p:txBody>
      </p:sp>
      <p:sp>
        <p:nvSpPr>
          <p:cNvPr id="482307" name="Text Box 3"/>
          <p:cNvSpPr txBox="1">
            <a:spLocks noChangeArrowheads="1"/>
          </p:cNvSpPr>
          <p:nvPr/>
        </p:nvSpPr>
        <p:spPr bwMode="auto">
          <a:xfrm>
            <a:off x="250825" y="1196975"/>
            <a:ext cx="25923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变量赋初始值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43213" y="0"/>
            <a:ext cx="4319587" cy="1728788"/>
            <a:chOff x="1474" y="1842"/>
            <a:chExt cx="2721" cy="1089"/>
          </a:xfrm>
        </p:grpSpPr>
        <p:sp>
          <p:nvSpPr>
            <p:cNvPr id="482309" name="AutoShape 5"/>
            <p:cNvSpPr>
              <a:spLocks noChangeArrowheads="1"/>
            </p:cNvSpPr>
            <p:nvPr/>
          </p:nvSpPr>
          <p:spPr bwMode="auto">
            <a:xfrm>
              <a:off x="1474" y="1842"/>
              <a:ext cx="2721" cy="1089"/>
            </a:xfrm>
            <a:prstGeom prst="cloudCallout">
              <a:avLst>
                <a:gd name="adj1" fmla="val -52792"/>
                <a:gd name="adj2" fmla="val 70019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sz="20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1517" name="Text Box 6"/>
            <p:cNvSpPr txBox="1">
              <a:spLocks noChangeArrowheads="1"/>
            </p:cNvSpPr>
            <p:nvPr/>
          </p:nvSpPr>
          <p:spPr bwMode="auto">
            <a:xfrm>
              <a:off x="1791" y="1957"/>
              <a:ext cx="2223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楷体_GB2312"/>
                  <a:ea typeface="楷体_GB2312"/>
                  <a:cs typeface="楷体_GB2312"/>
                </a:rPr>
                <a:t>进程第一次执行时，变量被赋初值，以后进程再被执行，变量不会再赋值，而是保留之前进程执行后变量的值。 </a:t>
              </a:r>
            </a:p>
          </p:txBody>
        </p:sp>
      </p:grpSp>
      <p:sp>
        <p:nvSpPr>
          <p:cNvPr id="482311" name="Text Box 7"/>
          <p:cNvSpPr txBox="1">
            <a:spLocks noChangeArrowheads="1"/>
          </p:cNvSpPr>
          <p:nvPr/>
        </p:nvSpPr>
        <p:spPr bwMode="auto">
          <a:xfrm>
            <a:off x="827088" y="4437063"/>
            <a:ext cx="6335712" cy="2128837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ea typeface="楷体_GB2312"/>
                <a:cs typeface="楷体_GB2312"/>
              </a:rPr>
              <a:t>Process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 (DataIn)</a:t>
            </a:r>
            <a:r>
              <a:rPr lang="en-US" altLang="zh-CN" sz="2400" b="1">
                <a:ea typeface="楷体_GB2312"/>
                <a:cs typeface="楷体_GB2312"/>
              </a:rPr>
              <a:t/>
            </a:r>
            <a:br>
              <a:rPr lang="en-US" altLang="zh-CN" sz="2400" b="1">
                <a:ea typeface="楷体_GB2312"/>
                <a:cs typeface="楷体_GB2312"/>
              </a:rPr>
            </a:br>
            <a:r>
              <a:rPr lang="en-US" altLang="zh-CN" sz="2400" b="1">
                <a:ea typeface="楷体_GB2312"/>
                <a:cs typeface="楷体_GB2312"/>
              </a:rPr>
              <a:t>  </a:t>
            </a:r>
            <a:r>
              <a:rPr lang="en-US" altLang="zh-CN" sz="2400" b="1">
                <a:solidFill>
                  <a:schemeClr val="bg1"/>
                </a:solidFill>
                <a:ea typeface="楷体_GB2312"/>
                <a:cs typeface="楷体_GB2312"/>
              </a:rPr>
              <a:t>variable</a:t>
            </a:r>
            <a:r>
              <a:rPr lang="en-US" altLang="zh-CN" sz="2400" b="1">
                <a:ea typeface="楷体_GB2312"/>
                <a:cs typeface="楷体_GB231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ea typeface="楷体_GB2312"/>
                <a:cs typeface="楷体_GB2312"/>
              </a:rPr>
              <a:t>temp</a:t>
            </a:r>
            <a:r>
              <a:rPr lang="en-US" altLang="zh-CN" sz="2400" b="1">
                <a:ea typeface="楷体_GB2312"/>
                <a:cs typeface="楷体_GB231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ea typeface="楷体_GB2312"/>
                <a:cs typeface="楷体_GB2312"/>
              </a:rPr>
              <a:t>: std_logic_vector 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(2</a:t>
            </a:r>
            <a:r>
              <a:rPr lang="en-US" altLang="zh-CN" sz="2400" b="1">
                <a:solidFill>
                  <a:schemeClr val="bg1"/>
                </a:solidFill>
                <a:ea typeface="楷体_GB2312"/>
                <a:cs typeface="楷体_GB2312"/>
              </a:rPr>
              <a:t> downto 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0);</a:t>
            </a:r>
            <a:r>
              <a:rPr lang="en-US" altLang="zh-CN" sz="2400" b="1">
                <a:ea typeface="楷体_GB2312"/>
                <a:cs typeface="楷体_GB2312"/>
              </a:rPr>
              <a:t/>
            </a:r>
            <a:br>
              <a:rPr lang="en-US" altLang="zh-CN" sz="2400" b="1">
                <a:ea typeface="楷体_GB2312"/>
                <a:cs typeface="楷体_GB2312"/>
              </a:rPr>
            </a:br>
            <a:r>
              <a:rPr lang="en-US" altLang="zh-CN" sz="2400" b="1">
                <a:solidFill>
                  <a:schemeClr val="bg1"/>
                </a:solidFill>
                <a:ea typeface="楷体_GB2312"/>
                <a:cs typeface="楷体_GB2312"/>
              </a:rPr>
              <a:t>begin</a:t>
            </a:r>
            <a:r>
              <a:rPr lang="en-US" altLang="zh-CN" sz="2400" b="1">
                <a:ea typeface="楷体_GB2312"/>
                <a:cs typeface="楷体_GB2312"/>
              </a:rPr>
              <a:t/>
            </a:r>
            <a:br>
              <a:rPr lang="en-US" altLang="zh-CN" sz="2400" b="1">
                <a:ea typeface="楷体_GB2312"/>
                <a:cs typeface="楷体_GB2312"/>
              </a:rPr>
            </a:br>
            <a:r>
              <a:rPr lang="en-US" altLang="zh-CN" sz="2400" b="1">
                <a:ea typeface="楷体_GB2312"/>
                <a:cs typeface="楷体_GB2312"/>
              </a:rPr>
              <a:t>  </a:t>
            </a:r>
            <a:r>
              <a:rPr lang="en-US" altLang="zh-CN" sz="2400" b="1">
                <a:solidFill>
                  <a:srgbClr val="FF0000"/>
                </a:solidFill>
                <a:ea typeface="楷体_GB2312"/>
                <a:cs typeface="楷体_GB2312"/>
              </a:rPr>
              <a:t>temp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:="000";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….</a:t>
            </a:r>
          </a:p>
        </p:txBody>
      </p:sp>
      <p:sp>
        <p:nvSpPr>
          <p:cNvPr id="482312" name="Text Box 8"/>
          <p:cNvSpPr txBox="1">
            <a:spLocks noChangeArrowheads="1"/>
          </p:cNvSpPr>
          <p:nvPr/>
        </p:nvSpPr>
        <p:spPr bwMode="auto">
          <a:xfrm>
            <a:off x="323850" y="3716338"/>
            <a:ext cx="25923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变量赋初始值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779838" y="2781300"/>
            <a:ext cx="3024187" cy="1368425"/>
            <a:chOff x="2381" y="1752"/>
            <a:chExt cx="1905" cy="862"/>
          </a:xfrm>
        </p:grpSpPr>
        <p:sp>
          <p:nvSpPr>
            <p:cNvPr id="482314" name="AutoShape 10"/>
            <p:cNvSpPr>
              <a:spLocks noChangeArrowheads="1"/>
            </p:cNvSpPr>
            <p:nvPr/>
          </p:nvSpPr>
          <p:spPr bwMode="auto">
            <a:xfrm>
              <a:off x="2381" y="1752"/>
              <a:ext cx="1860" cy="862"/>
            </a:xfrm>
            <a:prstGeom prst="cloudCallout">
              <a:avLst>
                <a:gd name="adj1" fmla="val -63819"/>
                <a:gd name="adj2" fmla="val 96287"/>
              </a:avLst>
            </a:prstGeom>
            <a:solidFill>
              <a:srgbClr val="FFFF99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sz="20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82315" name="Text Box 11"/>
            <p:cNvSpPr txBox="1">
              <a:spLocks noChangeArrowheads="1"/>
            </p:cNvSpPr>
            <p:nvPr/>
          </p:nvSpPr>
          <p:spPr bwMode="auto">
            <a:xfrm>
              <a:off x="2525" y="1866"/>
              <a:ext cx="1761" cy="6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pitchFamily="18" charset="0"/>
                  <a:ea typeface="楷体_GB2312" pitchFamily="49" charset="-122"/>
                </a:rPr>
                <a:t>每次进程执行时变量都赋初值为</a:t>
              </a:r>
              <a:r>
                <a:rPr lang="en-US" altLang="zh-CN" sz="2000" b="1">
                  <a:latin typeface="Times New Roman" pitchFamily="18" charset="0"/>
                  <a:ea typeface="楷体_GB2312" pitchFamily="49" charset="-122"/>
                </a:rPr>
                <a:t>000</a:t>
              </a:r>
              <a:r>
                <a:rPr lang="zh-CN" altLang="en-US" sz="2000" b="1">
                  <a:latin typeface="Times New Roman" pitchFamily="18" charset="0"/>
                  <a:ea typeface="楷体_GB2312" pitchFamily="49" charset="-122"/>
                </a:rPr>
                <a:t>，将失去保留变量值的能力。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 </a:t>
              </a:r>
            </a:p>
          </p:txBody>
        </p:sp>
      </p:grpSp>
      <p:pic>
        <p:nvPicPr>
          <p:cNvPr id="21512" name="Picture 12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38" y="632460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13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632460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6" grpId="0" animBg="1"/>
      <p:bldP spid="4823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Text Box 2"/>
          <p:cNvSpPr txBox="1">
            <a:spLocks noChangeArrowheads="1"/>
          </p:cNvSpPr>
          <p:nvPr/>
        </p:nvSpPr>
        <p:spPr bwMode="auto">
          <a:xfrm>
            <a:off x="2627313" y="1484313"/>
            <a:ext cx="4716462" cy="4921250"/>
          </a:xfrm>
          <a:prstGeom prst="rect">
            <a:avLst/>
          </a:prstGeom>
          <a:solidFill>
            <a:schemeClr val="tx1"/>
          </a:solidFill>
          <a:ln w="2857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3525" indent="-263525"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顺序赋值语句</a:t>
            </a:r>
            <a:endParaRPr lang="zh-CN" altLang="en-US" b="1" dirty="0"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630238" lvl="1" eaLnBrk="1" hangingPunct="1">
              <a:spcBef>
                <a:spcPct val="3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 信号赋值  “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&lt;=”</a:t>
            </a:r>
          </a:p>
          <a:p>
            <a:pPr marL="630238" lvl="1" eaLnBrk="1" hangingPunct="1">
              <a:spcBef>
                <a:spcPct val="3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变量赋值  “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:=”</a:t>
            </a:r>
          </a:p>
          <a:p>
            <a:pPr marL="263525" indent="-263525"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顺序控制语句</a:t>
            </a:r>
          </a:p>
          <a:p>
            <a:pPr marL="630238" lvl="1" eaLnBrk="1" hangingPunct="1">
              <a:spcBef>
                <a:spcPct val="3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 条件控制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: </a:t>
            </a:r>
            <a:r>
              <a:rPr lang="en-US" altLang="zh-CN" sz="2000" b="1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if, case</a:t>
            </a:r>
          </a:p>
          <a:p>
            <a:pPr marL="630238" lvl="1" eaLnBrk="1" hangingPunct="1">
              <a:spcBef>
                <a:spcPct val="3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循环控制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: loop,  for, while, next</a:t>
            </a:r>
          </a:p>
          <a:p>
            <a:pPr marL="263525" indent="-263525"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Wait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语句</a:t>
            </a:r>
          </a:p>
          <a:p>
            <a:pPr marL="263525" indent="-263525"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空语句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: null</a:t>
            </a:r>
          </a:p>
          <a:p>
            <a:pPr marL="263525" indent="-263525"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断言语句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: 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assert,report</a:t>
            </a:r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  <a:p>
            <a:pPr marL="263525" indent="-263525"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过程调用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: 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过程名（实际参数）</a:t>
            </a:r>
          </a:p>
          <a:p>
            <a:pPr marL="263525" indent="-263525"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返回语句 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: return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333" name="矩形 3"/>
          <p:cNvSpPr>
            <a:spLocks noChangeArrowheads="1"/>
          </p:cNvSpPr>
          <p:nvPr/>
        </p:nvSpPr>
        <p:spPr bwMode="auto">
          <a:xfrm>
            <a:off x="7451725" y="188913"/>
            <a:ext cx="1692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顺序控制语句</a:t>
            </a:r>
          </a:p>
        </p:txBody>
      </p:sp>
      <p:graphicFrame>
        <p:nvGraphicFramePr>
          <p:cNvPr id="483334" name="Object 6"/>
          <p:cNvGraphicFramePr>
            <a:graphicFrameLocks noChangeAspect="1"/>
          </p:cNvGraphicFramePr>
          <p:nvPr/>
        </p:nvGraphicFramePr>
        <p:xfrm>
          <a:off x="1763713" y="2924175"/>
          <a:ext cx="500062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24175"/>
                        <a:ext cx="500062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5" name="矩形 3"/>
          <p:cNvSpPr>
            <a:spLocks noChangeArrowheads="1"/>
          </p:cNvSpPr>
          <p:nvPr/>
        </p:nvSpPr>
        <p:spPr bwMode="auto">
          <a:xfrm>
            <a:off x="395288" y="333375"/>
            <a:ext cx="381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（一）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顺序语句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22536" name="Picture 8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6459538"/>
            <a:ext cx="46831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9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459538"/>
            <a:ext cx="46831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5"/>
          <p:cNvSpPr txBox="1">
            <a:spLocks noChangeArrowheads="1"/>
          </p:cNvSpPr>
          <p:nvPr/>
        </p:nvSpPr>
        <p:spPr bwMode="auto">
          <a:xfrm>
            <a:off x="684213" y="1054100"/>
            <a:ext cx="7921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bg2"/>
                </a:solidFill>
                <a:latin typeface="Arial" panose="020B0604020202020204" pitchFamily="34" charset="0"/>
              </a:rPr>
              <a:t>12. </a:t>
            </a:r>
            <a:r>
              <a:rPr lang="zh-CN" altLang="en-US" sz="3600" b="1">
                <a:solidFill>
                  <a:schemeClr val="bg2"/>
                </a:solidFill>
                <a:latin typeface="Arial" panose="020B0604020202020204" pitchFamily="34" charset="0"/>
              </a:rPr>
              <a:t>用触发器设计时序电路</a:t>
            </a:r>
            <a:endParaRPr lang="en-US" altLang="zh-CN" sz="36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Object 21"/>
          <p:cNvGraphicFramePr>
            <a:graphicFrameLocks noChangeAspect="1"/>
          </p:cNvGraphicFramePr>
          <p:nvPr/>
        </p:nvGraphicFramePr>
        <p:xfrm>
          <a:off x="323850" y="5732463"/>
          <a:ext cx="7620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732463"/>
                        <a:ext cx="7620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4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338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258888" y="2133600"/>
            <a:ext cx="695642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时序电路设计</a:t>
            </a:r>
            <a:r>
              <a:rPr lang="en-US" altLang="zh-CN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获得原始状态图和原始状态表（</a:t>
            </a:r>
            <a:r>
              <a:rPr lang="en-US" altLang="zh-CN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Derivation of State Graphs and Tables</a:t>
            </a: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状态表化简（</a:t>
            </a:r>
            <a:r>
              <a:rPr lang="en-US" altLang="zh-CN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Reduction of State Tables</a:t>
            </a: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状态分配（</a:t>
            </a:r>
            <a:r>
              <a:rPr lang="en-US" altLang="zh-CN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Assignment</a:t>
            </a: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一些例子</a:t>
            </a:r>
            <a:endParaRPr lang="en-US" altLang="zh-CN" sz="30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VHDL-4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矩形 3"/>
          <p:cNvSpPr>
            <a:spLocks noChangeArrowheads="1"/>
          </p:cNvSpPr>
          <p:nvPr/>
        </p:nvSpPr>
        <p:spPr bwMode="auto">
          <a:xfrm>
            <a:off x="395288" y="260350"/>
            <a:ext cx="655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2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顺序控制语句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——IF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语句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50825" y="2254250"/>
            <a:ext cx="3241675" cy="1254125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FF99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ea typeface="楷体_GB2312"/>
                <a:cs typeface="楷体_GB2312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If</a:t>
            </a: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布尔表达式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Then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     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顺序语句</a:t>
            </a:r>
            <a:r>
              <a:rPr lang="en-US" altLang="zh-CN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End If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;</a:t>
            </a:r>
          </a:p>
        </p:txBody>
      </p:sp>
      <p:sp>
        <p:nvSpPr>
          <p:cNvPr id="484356" name="Text Box 4"/>
          <p:cNvSpPr txBox="1">
            <a:spLocks noChangeArrowheads="1"/>
          </p:cNvSpPr>
          <p:nvPr/>
        </p:nvSpPr>
        <p:spPr bwMode="auto">
          <a:xfrm>
            <a:off x="179388" y="1628775"/>
            <a:ext cx="3600450" cy="488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SzPct val="70000"/>
              <a:buFont typeface="Wingdings" pitchFamily="2" charset="2"/>
              <a:buChar char="n"/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IF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语句的门闩控制</a:t>
            </a:r>
          </a:p>
        </p:txBody>
      </p:sp>
      <p:sp>
        <p:nvSpPr>
          <p:cNvPr id="484357" name="矩形 3"/>
          <p:cNvSpPr>
            <a:spLocks noChangeArrowheads="1"/>
          </p:cNvSpPr>
          <p:nvPr/>
        </p:nvSpPr>
        <p:spPr bwMode="auto">
          <a:xfrm>
            <a:off x="7092950" y="188913"/>
            <a:ext cx="205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顺序控制语句：</a:t>
            </a: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if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48435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1484313"/>
            <a:ext cx="5256212" cy="5192712"/>
          </a:xfrm>
          <a:prstGeom prst="rect">
            <a:avLst/>
          </a:prstGeom>
          <a:noFill/>
          <a:ln w="28575" algn="ctr">
            <a:solidFill>
              <a:srgbClr val="00C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4360" name="Text Box 8"/>
          <p:cNvSpPr txBox="1">
            <a:spLocks noChangeArrowheads="1"/>
          </p:cNvSpPr>
          <p:nvPr/>
        </p:nvSpPr>
        <p:spPr bwMode="auto">
          <a:xfrm>
            <a:off x="323850" y="3838575"/>
            <a:ext cx="31686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—</a:t>
            </a: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这种描述的典型电路是</a:t>
            </a:r>
            <a:r>
              <a:rPr lang="en-US" altLang="zh-CN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触发器</a:t>
            </a:r>
          </a:p>
        </p:txBody>
      </p:sp>
      <p:sp>
        <p:nvSpPr>
          <p:cNvPr id="484361" name="AutoShape 9"/>
          <p:cNvSpPr>
            <a:spLocks noChangeArrowheads="1"/>
          </p:cNvSpPr>
          <p:nvPr/>
        </p:nvSpPr>
        <p:spPr bwMode="auto">
          <a:xfrm>
            <a:off x="3059113" y="4414838"/>
            <a:ext cx="576262" cy="287337"/>
          </a:xfrm>
          <a:prstGeom prst="rightArrow">
            <a:avLst>
              <a:gd name="adj1" fmla="val 50000"/>
              <a:gd name="adj2" fmla="val 50138"/>
            </a:avLst>
          </a:prstGeom>
          <a:solidFill>
            <a:srgbClr val="FFFF00"/>
          </a:solidFill>
          <a:ln w="9525" algn="ctr">
            <a:solidFill>
              <a:srgbClr val="00CC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4362" name="Text Box 10"/>
          <p:cNvSpPr txBox="1">
            <a:spLocks noChangeArrowheads="1"/>
          </p:cNvSpPr>
          <p:nvPr/>
        </p:nvSpPr>
        <p:spPr bwMode="auto">
          <a:xfrm>
            <a:off x="1114425" y="1052513"/>
            <a:ext cx="18002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IF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</a:t>
            </a:r>
          </a:p>
        </p:txBody>
      </p:sp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395288" y="1195388"/>
          <a:ext cx="500062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195388"/>
                        <a:ext cx="500062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64" name="Picture 12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5" name="Picture 13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7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4366" name="AutoShape 14"/>
          <p:cNvSpPr>
            <a:spLocks noChangeArrowheads="1"/>
          </p:cNvSpPr>
          <p:nvPr/>
        </p:nvSpPr>
        <p:spPr bwMode="auto">
          <a:xfrm>
            <a:off x="4067175" y="2133600"/>
            <a:ext cx="4176713" cy="13684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4367" name="AutoShape 15"/>
          <p:cNvSpPr>
            <a:spLocks noChangeArrowheads="1"/>
          </p:cNvSpPr>
          <p:nvPr/>
        </p:nvSpPr>
        <p:spPr bwMode="auto">
          <a:xfrm>
            <a:off x="3924300" y="3500438"/>
            <a:ext cx="5219700" cy="316865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4368" name="Rectangle 16"/>
          <p:cNvSpPr>
            <a:spLocks noChangeArrowheads="1"/>
          </p:cNvSpPr>
          <p:nvPr/>
        </p:nvSpPr>
        <p:spPr bwMode="auto">
          <a:xfrm>
            <a:off x="4572000" y="4221163"/>
            <a:ext cx="4572000" cy="2087562"/>
          </a:xfrm>
          <a:prstGeom prst="rect">
            <a:avLst/>
          </a:prstGeom>
          <a:noFill/>
          <a:ln w="28575" algn="ctr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8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8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60" grpId="0"/>
      <p:bldP spid="484361" grpId="0" animBg="1"/>
      <p:bldP spid="484366" grpId="0" animBg="1"/>
      <p:bldP spid="484367" grpId="0" animBg="1"/>
      <p:bldP spid="48436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矩形 3"/>
          <p:cNvSpPr>
            <a:spLocks noChangeArrowheads="1"/>
          </p:cNvSpPr>
          <p:nvPr/>
        </p:nvSpPr>
        <p:spPr bwMode="auto">
          <a:xfrm>
            <a:off x="395288" y="260350"/>
            <a:ext cx="4248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2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顺序控制语句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85379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3816350" cy="488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FFFF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IF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语句的二选择控制</a:t>
            </a:r>
          </a:p>
        </p:txBody>
      </p:sp>
      <p:sp>
        <p:nvSpPr>
          <p:cNvPr id="485380" name="矩形 3"/>
          <p:cNvSpPr>
            <a:spLocks noChangeArrowheads="1"/>
          </p:cNvSpPr>
          <p:nvPr/>
        </p:nvSpPr>
        <p:spPr bwMode="auto">
          <a:xfrm>
            <a:off x="7092950" y="188913"/>
            <a:ext cx="205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顺序控制语句：</a:t>
            </a: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if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95288" y="1773238"/>
            <a:ext cx="3024187" cy="2022475"/>
          </a:xfrm>
          <a:prstGeom prst="rect">
            <a:avLst/>
          </a:prstGeom>
          <a:solidFill>
            <a:schemeClr val="tx1"/>
          </a:solidFill>
          <a:ln w="28575" algn="ctr">
            <a:solidFill>
              <a:srgbClr val="FF99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ea typeface="楷体_GB2312"/>
                <a:cs typeface="楷体_GB2312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If</a:t>
            </a: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布尔表达式</a:t>
            </a: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Then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     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顺序语句</a:t>
            </a:r>
            <a:r>
              <a:rPr lang="en-US" altLang="zh-CN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b="1">
                <a:ea typeface="楷体_GB2312"/>
                <a:cs typeface="楷体_GB2312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Else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     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顺序语句</a:t>
            </a:r>
            <a:r>
              <a:rPr lang="en-US" altLang="zh-CN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End If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;</a:t>
            </a:r>
          </a:p>
        </p:txBody>
      </p:sp>
      <p:pic>
        <p:nvPicPr>
          <p:cNvPr id="48538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773238"/>
            <a:ext cx="4170363" cy="4392612"/>
          </a:xfrm>
          <a:prstGeom prst="rect">
            <a:avLst/>
          </a:prstGeom>
          <a:noFill/>
          <a:ln w="28575" algn="ctr">
            <a:solidFill>
              <a:srgbClr val="00C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5384" name="Text Box 8"/>
          <p:cNvSpPr txBox="1">
            <a:spLocks noChangeArrowheads="1"/>
          </p:cNvSpPr>
          <p:nvPr/>
        </p:nvSpPr>
        <p:spPr bwMode="auto">
          <a:xfrm>
            <a:off x="323850" y="4127500"/>
            <a:ext cx="31686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—</a:t>
            </a: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这种描述的典型电路是</a:t>
            </a:r>
            <a:r>
              <a:rPr lang="en-US" altLang="zh-CN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选</a:t>
            </a:r>
            <a:r>
              <a:rPr lang="en-US" altLang="zh-CN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电路</a:t>
            </a:r>
            <a:endParaRPr lang="zh-CN" altLang="en-US" sz="26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5385" name="AutoShape 9"/>
          <p:cNvSpPr>
            <a:spLocks noChangeArrowheads="1"/>
          </p:cNvSpPr>
          <p:nvPr/>
        </p:nvSpPr>
        <p:spPr bwMode="auto">
          <a:xfrm>
            <a:off x="3059113" y="4703763"/>
            <a:ext cx="576262" cy="287337"/>
          </a:xfrm>
          <a:prstGeom prst="rightArrow">
            <a:avLst>
              <a:gd name="adj1" fmla="val 50000"/>
              <a:gd name="adj2" fmla="val 50138"/>
            </a:avLst>
          </a:prstGeom>
          <a:solidFill>
            <a:srgbClr val="FFFF00"/>
          </a:solidFill>
          <a:ln w="9525" algn="ctr">
            <a:solidFill>
              <a:srgbClr val="00CC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4586" name="Picture 10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632460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7" name="Picture 11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632460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8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4" grpId="0"/>
      <p:bldP spid="48538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矩形 3"/>
          <p:cNvSpPr>
            <a:spLocks noChangeArrowheads="1"/>
          </p:cNvSpPr>
          <p:nvPr/>
        </p:nvSpPr>
        <p:spPr bwMode="auto">
          <a:xfrm>
            <a:off x="395288" y="260350"/>
            <a:ext cx="6769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2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顺序控制语句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——IF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语句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50825" y="1700213"/>
            <a:ext cx="3384550" cy="2790825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FF99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ea typeface="楷体_GB2312"/>
                <a:cs typeface="楷体_GB2312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If</a:t>
            </a: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布尔表达式</a:t>
            </a: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Then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     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顺序语句</a:t>
            </a:r>
            <a:r>
              <a:rPr lang="en-US" altLang="zh-CN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[</a:t>
            </a: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Elsif 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布尔表达式</a:t>
            </a: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Then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     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顺序语句</a:t>
            </a:r>
            <a:r>
              <a:rPr lang="en-US" altLang="zh-CN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];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b="1">
                <a:ea typeface="楷体_GB2312"/>
                <a:cs typeface="楷体_GB2312"/>
              </a:rPr>
              <a:t>      [</a:t>
            </a: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Else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      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顺序语句</a:t>
            </a:r>
            <a:r>
              <a:rPr lang="en-US" altLang="zh-CN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];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End If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;</a:t>
            </a:r>
          </a:p>
        </p:txBody>
      </p:sp>
      <p:sp>
        <p:nvSpPr>
          <p:cNvPr id="486404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3889375" cy="488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FFFF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IF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语句的多选择控制</a:t>
            </a:r>
          </a:p>
        </p:txBody>
      </p:sp>
      <p:sp>
        <p:nvSpPr>
          <p:cNvPr id="486405" name="矩形 3"/>
          <p:cNvSpPr>
            <a:spLocks noChangeArrowheads="1"/>
          </p:cNvSpPr>
          <p:nvPr/>
        </p:nvSpPr>
        <p:spPr bwMode="auto">
          <a:xfrm>
            <a:off x="7092950" y="188913"/>
            <a:ext cx="205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顺序控制语句：</a:t>
            </a: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if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157663" y="1052513"/>
            <a:ext cx="4897437" cy="5729287"/>
            <a:chOff x="2619" y="663"/>
            <a:chExt cx="3085" cy="3609"/>
          </a:xfrm>
        </p:grpSpPr>
        <p:pic>
          <p:nvPicPr>
            <p:cNvPr id="25615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4" y="663"/>
              <a:ext cx="3079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6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9" y="1331"/>
              <a:ext cx="3085" cy="2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86410" name="Text Box 10"/>
          <p:cNvSpPr txBox="1">
            <a:spLocks noChangeArrowheads="1"/>
          </p:cNvSpPr>
          <p:nvPr/>
        </p:nvSpPr>
        <p:spPr bwMode="auto">
          <a:xfrm>
            <a:off x="468313" y="4724400"/>
            <a:ext cx="31686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—</a:t>
            </a:r>
            <a:r>
              <a:rPr lang="zh-CN" alt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这种描述的典型电路是</a:t>
            </a:r>
            <a:r>
              <a:rPr lang="zh-CN" alt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多选</a:t>
            </a:r>
            <a:r>
              <a:rPr lang="en-US" altLang="zh-CN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电路</a:t>
            </a:r>
            <a:endParaRPr lang="zh-CN" altLang="en-US" sz="2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6411" name="AutoShape 11"/>
          <p:cNvSpPr>
            <a:spLocks noChangeArrowheads="1"/>
          </p:cNvSpPr>
          <p:nvPr/>
        </p:nvSpPr>
        <p:spPr bwMode="auto">
          <a:xfrm>
            <a:off x="3203575" y="5280025"/>
            <a:ext cx="576263" cy="287338"/>
          </a:xfrm>
          <a:prstGeom prst="rightArrow">
            <a:avLst>
              <a:gd name="adj1" fmla="val 50000"/>
              <a:gd name="adj2" fmla="val 50138"/>
            </a:avLst>
          </a:prstGeom>
          <a:solidFill>
            <a:srgbClr val="FFFF00"/>
          </a:solidFill>
          <a:ln w="9525" algn="ctr">
            <a:solidFill>
              <a:srgbClr val="00CC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5610" name="Picture 12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632460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1" name="Picture 13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632460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14" name="AutoShape 14"/>
          <p:cNvSpPr>
            <a:spLocks noChangeArrowheads="1"/>
          </p:cNvSpPr>
          <p:nvPr/>
        </p:nvSpPr>
        <p:spPr bwMode="auto">
          <a:xfrm>
            <a:off x="4284663" y="1844675"/>
            <a:ext cx="4679950" cy="10080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6415" name="AutoShape 15"/>
          <p:cNvSpPr>
            <a:spLocks noChangeArrowheads="1"/>
          </p:cNvSpPr>
          <p:nvPr/>
        </p:nvSpPr>
        <p:spPr bwMode="auto">
          <a:xfrm>
            <a:off x="4211638" y="2852738"/>
            <a:ext cx="3024187" cy="40052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6416" name="Rectangle 16"/>
          <p:cNvSpPr>
            <a:spLocks noChangeArrowheads="1"/>
          </p:cNvSpPr>
          <p:nvPr/>
        </p:nvSpPr>
        <p:spPr bwMode="auto">
          <a:xfrm>
            <a:off x="4500563" y="3429000"/>
            <a:ext cx="2232025" cy="3095625"/>
          </a:xfrm>
          <a:prstGeom prst="rect">
            <a:avLst/>
          </a:prstGeom>
          <a:noFill/>
          <a:ln w="28575" algn="ctr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8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10" grpId="0"/>
      <p:bldP spid="486411" grpId="0" animBg="1"/>
      <p:bldP spid="486414" grpId="0" animBg="1"/>
      <p:bldP spid="486415" grpId="0" animBg="1"/>
      <p:bldP spid="4864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79388" y="1033463"/>
            <a:ext cx="6121400" cy="5824537"/>
          </a:xfrm>
          <a:prstGeom prst="rect">
            <a:avLst/>
          </a:prstGeom>
          <a:solidFill>
            <a:schemeClr val="tx1"/>
          </a:solidFill>
          <a:ln w="28575" algn="ctr">
            <a:solidFill>
              <a:srgbClr val="FF99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  <a:ea typeface="楷体_GB2312"/>
                <a:cs typeface="楷体_GB2312"/>
              </a:rPr>
              <a:t>LIBRARY IEEE 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  <a:ea typeface="楷体_GB2312"/>
                <a:cs typeface="楷体_GB2312"/>
              </a:rPr>
              <a:t>USE IEEE.STD_LOGIC_1164.ALL 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  <a:ea typeface="楷体_GB2312"/>
                <a:cs typeface="楷体_GB2312"/>
              </a:rPr>
              <a:t>ENTITY counter IS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  <a:ea typeface="楷体_GB2312"/>
                <a:cs typeface="楷体_GB2312"/>
              </a:rPr>
              <a:t>  PORT ( CLK : IN STD_LOGIC 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  <a:ea typeface="楷体_GB2312"/>
                <a:cs typeface="楷体_GB2312"/>
              </a:rPr>
              <a:t>                digit : OUT INTEGER RANGE 0 TO 9);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  <a:ea typeface="楷体_GB2312"/>
                <a:cs typeface="楷体_GB2312"/>
              </a:rPr>
              <a:t> END counter;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  <a:ea typeface="楷体_GB2312"/>
                <a:cs typeface="楷体_GB2312"/>
              </a:rPr>
              <a:t>ARCHITECTURE bhv1 OF counter IS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  <a:ea typeface="楷体_GB2312"/>
                <a:cs typeface="楷体_GB2312"/>
              </a:rPr>
              <a:t>    BEGIN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  <a:ea typeface="楷体_GB2312"/>
                <a:cs typeface="楷体_GB2312"/>
              </a:rPr>
              <a:t>      PROCESS (CLK)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  <a:ea typeface="楷体_GB2312"/>
                <a:cs typeface="楷体_GB2312"/>
              </a:rPr>
              <a:t>         VARIABLE temp: INTEGER RANGE 0 TO 10;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  <a:ea typeface="楷体_GB2312"/>
                <a:cs typeface="楷体_GB2312"/>
              </a:rPr>
              <a:t>         BEGIN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ea typeface="楷体_GB2312"/>
                <a:cs typeface="楷体_GB2312"/>
              </a:rPr>
              <a:t>             IF CLK'EVENT AND CLK = '1' THEN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  <a:ea typeface="楷体_GB2312"/>
                <a:cs typeface="楷体_GB2312"/>
              </a:rPr>
              <a:t>                  temp:= temp+1;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1800" b="1">
                <a:ea typeface="楷体_GB2312"/>
                <a:cs typeface="楷体_GB2312"/>
              </a:rPr>
              <a:t>                  </a:t>
            </a:r>
            <a:r>
              <a:rPr lang="en-US" altLang="zh-CN" sz="1800" b="1">
                <a:solidFill>
                  <a:srgbClr val="0000FF"/>
                </a:solidFill>
                <a:ea typeface="楷体_GB2312"/>
                <a:cs typeface="楷体_GB2312"/>
              </a:rPr>
              <a:t>IF(temp=10) THEN temp:=0;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ea typeface="楷体_GB2312"/>
                <a:cs typeface="楷体_GB2312"/>
              </a:rPr>
              <a:t>                  END IF;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ea typeface="楷体_GB2312"/>
                <a:cs typeface="楷体_GB2312"/>
              </a:rPr>
              <a:t>             END IF;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1800" b="1">
                <a:ea typeface="楷体_GB2312"/>
                <a:cs typeface="楷体_GB2312"/>
              </a:rPr>
              <a:t>            </a:t>
            </a:r>
            <a:r>
              <a:rPr lang="en-US" altLang="zh-CN" sz="1800" b="1">
                <a:solidFill>
                  <a:schemeClr val="bg2"/>
                </a:solidFill>
                <a:ea typeface="楷体_GB2312"/>
                <a:cs typeface="楷体_GB2312"/>
              </a:rPr>
              <a:t>digit&lt;=temp;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  <a:ea typeface="楷体_GB2312"/>
                <a:cs typeface="楷体_GB2312"/>
              </a:rPr>
              <a:t>   END PROCESS 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  <a:ea typeface="楷体_GB2312"/>
                <a:cs typeface="楷体_GB2312"/>
              </a:rPr>
              <a:t>END bhv1; </a:t>
            </a:r>
          </a:p>
        </p:txBody>
      </p:sp>
      <p:sp>
        <p:nvSpPr>
          <p:cNvPr id="487427" name="Text Box 3"/>
          <p:cNvSpPr txBox="1">
            <a:spLocks noChangeArrowheads="1"/>
          </p:cNvSpPr>
          <p:nvPr/>
        </p:nvSpPr>
        <p:spPr bwMode="auto">
          <a:xfrm>
            <a:off x="2124075" y="388938"/>
            <a:ext cx="23050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模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10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计数器</a:t>
            </a: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6516688" y="981075"/>
            <a:ext cx="2459037" cy="1079500"/>
            <a:chOff x="4105" y="2795"/>
            <a:chExt cx="1549" cy="680"/>
          </a:xfrm>
        </p:grpSpPr>
        <p:sp>
          <p:nvSpPr>
            <p:cNvPr id="487430" name="Rectangle 6"/>
            <p:cNvSpPr>
              <a:spLocks noChangeArrowheads="1"/>
            </p:cNvSpPr>
            <p:nvPr/>
          </p:nvSpPr>
          <p:spPr bwMode="auto">
            <a:xfrm>
              <a:off x="4555" y="2795"/>
              <a:ext cx="408" cy="680"/>
            </a:xfrm>
            <a:prstGeom prst="rect">
              <a:avLst/>
            </a:prstGeom>
            <a:noFill/>
            <a:ln w="1905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6637" name="Line 7"/>
            <p:cNvSpPr>
              <a:spLocks noChangeShapeType="1"/>
            </p:cNvSpPr>
            <p:nvPr/>
          </p:nvSpPr>
          <p:spPr bwMode="auto">
            <a:xfrm>
              <a:off x="4555" y="3067"/>
              <a:ext cx="91" cy="91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38" name="Line 8"/>
            <p:cNvSpPr>
              <a:spLocks noChangeShapeType="1"/>
            </p:cNvSpPr>
            <p:nvPr/>
          </p:nvSpPr>
          <p:spPr bwMode="auto">
            <a:xfrm flipH="1">
              <a:off x="4555" y="3158"/>
              <a:ext cx="91" cy="91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39" name="Line 9"/>
            <p:cNvSpPr>
              <a:spLocks noChangeShapeType="1"/>
            </p:cNvSpPr>
            <p:nvPr/>
          </p:nvSpPr>
          <p:spPr bwMode="auto">
            <a:xfrm>
              <a:off x="4419" y="3158"/>
              <a:ext cx="13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0" name="Text Box 10"/>
            <p:cNvSpPr txBox="1">
              <a:spLocks noChangeArrowheads="1"/>
            </p:cNvSpPr>
            <p:nvPr/>
          </p:nvSpPr>
          <p:spPr bwMode="auto">
            <a:xfrm>
              <a:off x="4105" y="3032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  <a:ea typeface="楷体_GB2312"/>
                  <a:cs typeface="楷体_GB2312"/>
                </a:rPr>
                <a:t>clk</a:t>
              </a:r>
            </a:p>
          </p:txBody>
        </p:sp>
        <p:sp>
          <p:nvSpPr>
            <p:cNvPr id="26641" name="Line 11"/>
            <p:cNvSpPr>
              <a:spLocks noChangeShapeType="1"/>
            </p:cNvSpPr>
            <p:nvPr/>
          </p:nvSpPr>
          <p:spPr bwMode="auto">
            <a:xfrm>
              <a:off x="4963" y="3162"/>
              <a:ext cx="27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2" name="Text Box 12"/>
            <p:cNvSpPr txBox="1">
              <a:spLocks noChangeArrowheads="1"/>
            </p:cNvSpPr>
            <p:nvPr/>
          </p:nvSpPr>
          <p:spPr bwMode="auto">
            <a:xfrm>
              <a:off x="4974" y="2914"/>
              <a:ext cx="6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  <a:ea typeface="楷体_GB2312"/>
                  <a:cs typeface="楷体_GB2312"/>
                </a:rPr>
                <a:t>digit(3:0)</a:t>
              </a:r>
            </a:p>
          </p:txBody>
        </p:sp>
        <p:sp>
          <p:nvSpPr>
            <p:cNvPr id="487437" name="Text Box 13"/>
            <p:cNvSpPr txBox="1">
              <a:spLocks noChangeArrowheads="1"/>
            </p:cNvSpPr>
            <p:nvPr/>
          </p:nvSpPr>
          <p:spPr bwMode="auto">
            <a:xfrm>
              <a:off x="4643" y="2858"/>
              <a:ext cx="226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计数器</a:t>
              </a:r>
            </a:p>
          </p:txBody>
        </p:sp>
      </p:grpSp>
      <p:pic>
        <p:nvPicPr>
          <p:cNvPr id="26630" name="Picture 14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5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55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7440" name="矩形 3"/>
          <p:cNvSpPr>
            <a:spLocks noChangeArrowheads="1"/>
          </p:cNvSpPr>
          <p:nvPr/>
        </p:nvSpPr>
        <p:spPr bwMode="auto">
          <a:xfrm>
            <a:off x="7092950" y="188913"/>
            <a:ext cx="205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顺序控制语句：</a:t>
            </a: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if</a:t>
            </a:r>
          </a:p>
        </p:txBody>
      </p:sp>
      <p:sp>
        <p:nvSpPr>
          <p:cNvPr id="487441" name="AutoShape 17"/>
          <p:cNvSpPr>
            <a:spLocks noChangeArrowheads="1"/>
          </p:cNvSpPr>
          <p:nvPr/>
        </p:nvSpPr>
        <p:spPr bwMode="auto">
          <a:xfrm>
            <a:off x="250825" y="1700213"/>
            <a:ext cx="5041900" cy="108108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7442" name="Rectangle 18"/>
          <p:cNvSpPr>
            <a:spLocks noChangeArrowheads="1"/>
          </p:cNvSpPr>
          <p:nvPr/>
        </p:nvSpPr>
        <p:spPr bwMode="auto">
          <a:xfrm>
            <a:off x="250825" y="2852738"/>
            <a:ext cx="5616575" cy="3889375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7443" name="Rectangle 19"/>
          <p:cNvSpPr>
            <a:spLocks noChangeArrowheads="1"/>
          </p:cNvSpPr>
          <p:nvPr/>
        </p:nvSpPr>
        <p:spPr bwMode="auto">
          <a:xfrm>
            <a:off x="466725" y="3500438"/>
            <a:ext cx="5113338" cy="2952750"/>
          </a:xfrm>
          <a:prstGeom prst="rect">
            <a:avLst/>
          </a:prstGeom>
          <a:noFill/>
          <a:ln w="28575" algn="ctr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41" grpId="0" animBg="1"/>
      <p:bldP spid="487442" grpId="0" animBg="1"/>
      <p:bldP spid="48744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Text Box 2"/>
          <p:cNvSpPr txBox="1">
            <a:spLocks noChangeArrowheads="1"/>
          </p:cNvSpPr>
          <p:nvPr/>
        </p:nvSpPr>
        <p:spPr bwMode="auto">
          <a:xfrm>
            <a:off x="1476375" y="5084763"/>
            <a:ext cx="6626225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If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后面所接语句的完整与否，可以合成出组合或时序电路</a:t>
            </a:r>
          </a:p>
        </p:txBody>
      </p:sp>
      <p:pic>
        <p:nvPicPr>
          <p:cNvPr id="27651" name="Picture 3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700338" y="1700213"/>
            <a:ext cx="3384550" cy="2790825"/>
          </a:xfrm>
          <a:prstGeom prst="rect">
            <a:avLst/>
          </a:prstGeom>
          <a:solidFill>
            <a:schemeClr val="tx1"/>
          </a:solidFill>
          <a:ln w="28575" algn="ctr">
            <a:solidFill>
              <a:srgbClr val="FF99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ea typeface="楷体_GB2312"/>
                <a:cs typeface="楷体_GB2312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If</a:t>
            </a:r>
            <a:r>
              <a:rPr lang="en-US" altLang="zh-CN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布尔表达式</a:t>
            </a: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Then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     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顺序语句</a:t>
            </a:r>
            <a:r>
              <a:rPr lang="en-US" altLang="zh-CN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[</a:t>
            </a: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Elsif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 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布尔表达式</a:t>
            </a: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Then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     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顺序语句</a:t>
            </a:r>
            <a:r>
              <a:rPr lang="en-US" altLang="zh-CN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];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b="1">
                <a:ea typeface="楷体_GB2312"/>
                <a:cs typeface="楷体_GB2312"/>
              </a:rPr>
              <a:t>      [</a:t>
            </a: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Else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      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顺序语句</a:t>
            </a:r>
            <a:r>
              <a:rPr lang="en-US" altLang="zh-CN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];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End If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;</a:t>
            </a:r>
          </a:p>
        </p:txBody>
      </p:sp>
      <p:sp>
        <p:nvSpPr>
          <p:cNvPr id="488454" name="矩形 3"/>
          <p:cNvSpPr>
            <a:spLocks noChangeArrowheads="1"/>
          </p:cNvSpPr>
          <p:nvPr/>
        </p:nvSpPr>
        <p:spPr bwMode="auto">
          <a:xfrm>
            <a:off x="395288" y="260350"/>
            <a:ext cx="6769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2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顺序控制语句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——IF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语句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88455" name="矩形 3"/>
          <p:cNvSpPr>
            <a:spLocks noChangeArrowheads="1"/>
          </p:cNvSpPr>
          <p:nvPr/>
        </p:nvSpPr>
        <p:spPr bwMode="auto">
          <a:xfrm>
            <a:off x="7092950" y="188913"/>
            <a:ext cx="205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顺序控制语句：</a:t>
            </a: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if</a:t>
            </a: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547813" y="1341438"/>
            <a:ext cx="5976937" cy="4479925"/>
          </a:xfrm>
          <a:prstGeom prst="rect">
            <a:avLst/>
          </a:prstGeom>
          <a:solidFill>
            <a:schemeClr val="tx1"/>
          </a:solidFill>
          <a:ln w="28575" algn="ctr">
            <a:solidFill>
              <a:srgbClr val="FF99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ENTITY</a:t>
            </a:r>
            <a:r>
              <a:rPr lang="en-US" altLang="zh-CN" sz="2000" b="1"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COMP_BAD 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楷体_GB2312"/>
                <a:cs typeface="楷体_GB2312"/>
              </a:rPr>
              <a:t>  </a:t>
            </a: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PORT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( a1 :</a:t>
            </a:r>
            <a:r>
              <a:rPr lang="en-US" altLang="zh-CN" sz="2000" b="1"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IN</a:t>
            </a:r>
            <a:r>
              <a:rPr lang="en-US" altLang="zh-CN" sz="2000" b="1"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BIT;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               b1 :</a:t>
            </a:r>
            <a:r>
              <a:rPr lang="en-US" altLang="zh-CN" sz="2000" b="1"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IN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BIT;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               q1 :</a:t>
            </a:r>
            <a:r>
              <a:rPr lang="en-US" altLang="zh-CN" sz="2000" b="1"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OUT</a:t>
            </a:r>
            <a:r>
              <a:rPr lang="en-US" altLang="zh-CN" sz="2000" b="1"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BIT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 END</a:t>
            </a:r>
            <a:r>
              <a:rPr lang="en-US" altLang="zh-CN" sz="2000" b="1"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COMP_BAD;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ARCHITECTURE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 one</a:t>
            </a:r>
            <a:r>
              <a:rPr lang="en-US" altLang="zh-CN" sz="2000" b="1"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OF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 COMP_BAD </a:t>
            </a: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楷体_GB2312"/>
                <a:cs typeface="楷体_GB2312"/>
              </a:rPr>
              <a:t>    </a:t>
            </a: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PROCESS</a:t>
            </a:r>
            <a:r>
              <a:rPr lang="en-US" altLang="zh-CN" sz="2000" b="1"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(a1,b1)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         BEGIN</a:t>
            </a:r>
            <a:endParaRPr lang="en-US" altLang="zh-CN" sz="2000" b="1">
              <a:solidFill>
                <a:schemeClr val="bg2"/>
              </a:solidFill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楷体_GB2312"/>
                <a:cs typeface="楷体_GB2312"/>
              </a:rPr>
              <a:t>             </a:t>
            </a: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IF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a1 &gt; b1</a:t>
            </a:r>
            <a:r>
              <a:rPr lang="en-US" altLang="zh-CN" sz="2000" b="1"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THEN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q1 &lt;= '1'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楷体_GB2312"/>
                <a:cs typeface="楷体_GB2312"/>
              </a:rPr>
              <a:t>             </a:t>
            </a: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ELSIF</a:t>
            </a:r>
            <a:r>
              <a:rPr lang="en-US" altLang="zh-CN" sz="2000" b="1"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a1 &lt; b1</a:t>
            </a:r>
            <a:r>
              <a:rPr lang="en-US" altLang="zh-CN" sz="2000" b="1"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THEN</a:t>
            </a:r>
            <a:r>
              <a:rPr lang="en-US" altLang="zh-CN" sz="2000" b="1"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q1 &lt;= '0'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楷体_GB2312"/>
                <a:cs typeface="楷体_GB2312"/>
              </a:rPr>
              <a:t>             </a:t>
            </a: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END IF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楷体_GB2312"/>
                <a:cs typeface="楷体_GB2312"/>
              </a:rPr>
              <a:t>    </a:t>
            </a: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END PROCESS</a:t>
            </a:r>
            <a:r>
              <a:rPr lang="en-US" altLang="zh-CN" sz="2000" b="1"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END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one;</a:t>
            </a:r>
          </a:p>
        </p:txBody>
      </p:sp>
      <p:sp>
        <p:nvSpPr>
          <p:cNvPr id="489475" name="Text Box 3"/>
          <p:cNvSpPr txBox="1">
            <a:spLocks noChangeArrowheads="1"/>
          </p:cNvSpPr>
          <p:nvPr/>
        </p:nvSpPr>
        <p:spPr bwMode="auto">
          <a:xfrm>
            <a:off x="611188" y="404813"/>
            <a:ext cx="56165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不完整条件语句与时序逻辑电路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4716463" y="5157788"/>
            <a:ext cx="1943100" cy="936625"/>
            <a:chOff x="3222" y="3475"/>
            <a:chExt cx="1224" cy="590"/>
          </a:xfrm>
        </p:grpSpPr>
        <p:sp>
          <p:nvSpPr>
            <p:cNvPr id="489478" name="AutoShape 6"/>
            <p:cNvSpPr>
              <a:spLocks noChangeArrowheads="1"/>
            </p:cNvSpPr>
            <p:nvPr/>
          </p:nvSpPr>
          <p:spPr bwMode="auto">
            <a:xfrm>
              <a:off x="3243" y="3475"/>
              <a:ext cx="1179" cy="590"/>
            </a:xfrm>
            <a:prstGeom prst="wedgeRoundRectCallout">
              <a:avLst>
                <a:gd name="adj1" fmla="val -98940"/>
                <a:gd name="adj2" fmla="val -83222"/>
                <a:gd name="adj3" fmla="val 16667"/>
              </a:avLst>
            </a:prstGeom>
            <a:solidFill>
              <a:srgbClr val="FFFF00"/>
            </a:solidFill>
            <a:ln w="9525" algn="ctr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682" name="Text Box 7"/>
            <p:cNvSpPr txBox="1">
              <a:spLocks noChangeArrowheads="1"/>
            </p:cNvSpPr>
            <p:nvPr/>
          </p:nvSpPr>
          <p:spPr bwMode="auto">
            <a:xfrm>
              <a:off x="3222" y="3521"/>
              <a:ext cx="122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楷体_GB2312"/>
                  <a:ea typeface="楷体_GB2312"/>
                  <a:cs typeface="楷体_GB2312"/>
                </a:rPr>
                <a:t>未提及当</a:t>
              </a:r>
              <a:r>
                <a:rPr lang="en-US" altLang="zh-CN" sz="2000" b="1">
                  <a:solidFill>
                    <a:schemeClr val="bg2"/>
                  </a:solidFill>
                  <a:ea typeface="楷体_GB2312"/>
                  <a:cs typeface="楷体_GB2312"/>
                </a:rPr>
                <a:t>a1=b1</a:t>
              </a:r>
              <a:r>
                <a:rPr lang="zh-CN" altLang="en-US" sz="2000" b="1">
                  <a:solidFill>
                    <a:schemeClr val="bg2"/>
                  </a:solidFill>
                  <a:latin typeface="楷体_GB2312"/>
                  <a:ea typeface="楷体_GB2312"/>
                  <a:cs typeface="楷体_GB2312"/>
                </a:rPr>
                <a:t>时</a:t>
              </a:r>
              <a:r>
                <a:rPr lang="en-US" altLang="zh-CN" sz="2000" b="1">
                  <a:solidFill>
                    <a:schemeClr val="bg2"/>
                  </a:solidFill>
                  <a:latin typeface="楷体_GB2312"/>
                  <a:ea typeface="楷体_GB2312"/>
                  <a:cs typeface="楷体_GB2312"/>
                </a:rPr>
                <a:t>,</a:t>
              </a:r>
              <a:r>
                <a:rPr lang="en-US" altLang="zh-CN" sz="2000" b="1">
                  <a:solidFill>
                    <a:schemeClr val="bg2"/>
                  </a:solidFill>
                  <a:ea typeface="楷体_GB2312"/>
                  <a:cs typeface="楷体_GB2312"/>
                </a:rPr>
                <a:t>q1</a:t>
              </a:r>
              <a:r>
                <a:rPr lang="zh-CN" altLang="en-US" sz="2000" b="1">
                  <a:solidFill>
                    <a:schemeClr val="bg2"/>
                  </a:solidFill>
                  <a:latin typeface="楷体_GB2312"/>
                  <a:ea typeface="楷体_GB2312"/>
                  <a:cs typeface="楷体_GB2312"/>
                </a:rPr>
                <a:t>作何操作</a:t>
              </a:r>
              <a:r>
                <a:rPr lang="zh-CN" altLang="en-US" sz="2400" b="1">
                  <a:solidFill>
                    <a:schemeClr val="bg2"/>
                  </a:solidFill>
                  <a:latin typeface="楷体_GB2312"/>
                  <a:ea typeface="楷体_GB2312"/>
                  <a:cs typeface="楷体_GB2312"/>
                </a:rPr>
                <a:t> </a:t>
              </a:r>
            </a:p>
          </p:txBody>
        </p:sp>
      </p:grpSp>
      <p:pic>
        <p:nvPicPr>
          <p:cNvPr id="28678" name="Picture 8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453188"/>
            <a:ext cx="46831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9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6453188"/>
            <a:ext cx="46831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9482" name="矩形 3"/>
          <p:cNvSpPr>
            <a:spLocks noChangeArrowheads="1"/>
          </p:cNvSpPr>
          <p:nvPr/>
        </p:nvSpPr>
        <p:spPr bwMode="auto">
          <a:xfrm>
            <a:off x="7092950" y="188913"/>
            <a:ext cx="205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顺序控制语句：</a:t>
            </a: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73238"/>
            <a:ext cx="6481762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0500" name="Text Box 4"/>
          <p:cNvSpPr txBox="1">
            <a:spLocks noChangeArrowheads="1"/>
          </p:cNvSpPr>
          <p:nvPr/>
        </p:nvSpPr>
        <p:spPr bwMode="auto">
          <a:xfrm>
            <a:off x="971550" y="549275"/>
            <a:ext cx="56165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不完整条件语句与时序逻辑电路</a:t>
            </a:r>
          </a:p>
        </p:txBody>
      </p:sp>
      <p:sp>
        <p:nvSpPr>
          <p:cNvPr id="490501" name="Text Box 5"/>
          <p:cNvSpPr txBox="1">
            <a:spLocks noChangeArrowheads="1"/>
          </p:cNvSpPr>
          <p:nvPr/>
        </p:nvSpPr>
        <p:spPr bwMode="auto">
          <a:xfrm>
            <a:off x="3563938" y="4437063"/>
            <a:ext cx="22320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上例的电路图 </a:t>
            </a:r>
          </a:p>
        </p:txBody>
      </p:sp>
      <p:pic>
        <p:nvPicPr>
          <p:cNvPr id="29702" name="Picture 6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7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0504" name="矩形 3"/>
          <p:cNvSpPr>
            <a:spLocks noChangeArrowheads="1"/>
          </p:cNvSpPr>
          <p:nvPr/>
        </p:nvSpPr>
        <p:spPr bwMode="auto">
          <a:xfrm>
            <a:off x="7092950" y="188913"/>
            <a:ext cx="205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顺序控制语句：</a:t>
            </a: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Text Box 2"/>
          <p:cNvSpPr txBox="1">
            <a:spLocks noChangeArrowheads="1"/>
          </p:cNvSpPr>
          <p:nvPr/>
        </p:nvSpPr>
        <p:spPr bwMode="auto">
          <a:xfrm>
            <a:off x="611188" y="404813"/>
            <a:ext cx="56165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完整条件语句与组合逻辑电路</a:t>
            </a: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331913" y="1125538"/>
            <a:ext cx="5400675" cy="4387850"/>
          </a:xfrm>
          <a:prstGeom prst="rect">
            <a:avLst/>
          </a:prstGeom>
          <a:solidFill>
            <a:schemeClr val="tx1"/>
          </a:solidFill>
          <a:ln w="28575" algn="ctr">
            <a:solidFill>
              <a:srgbClr val="FF99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ENTITY</a:t>
            </a:r>
            <a:r>
              <a:rPr lang="en-US" altLang="zh-CN" sz="2000" b="1"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COMP_GOOD</a:t>
            </a:r>
            <a:r>
              <a:rPr lang="en-US" altLang="zh-CN" sz="2000" b="1"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楷体_GB2312"/>
                <a:cs typeface="楷体_GB2312"/>
              </a:rPr>
              <a:t>   </a:t>
            </a: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PORT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(a1 : IN BIT;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               b1 : </a:t>
            </a: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IN</a:t>
            </a:r>
            <a:r>
              <a:rPr lang="en-US" altLang="zh-CN" sz="2000" b="1"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BIT;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               q1 :</a:t>
            </a:r>
            <a:r>
              <a:rPr lang="en-US" altLang="zh-CN" sz="2000" b="1"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OUT BIT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END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COMP_GOOD;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ARCHITECTURE</a:t>
            </a:r>
            <a:r>
              <a:rPr lang="en-US" altLang="zh-CN" sz="2000" b="1"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one</a:t>
            </a:r>
            <a:r>
              <a:rPr lang="en-US" altLang="zh-CN" sz="2000" b="1"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OF</a:t>
            </a:r>
            <a:r>
              <a:rPr lang="en-US" altLang="zh-CN" sz="2000" b="1"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COMP_GOOD </a:t>
            </a: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楷体_GB2312"/>
                <a:cs typeface="楷体_GB2312"/>
              </a:rPr>
              <a:t>  </a:t>
            </a: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BEGIN</a:t>
            </a:r>
            <a:endParaRPr lang="en-US" altLang="zh-CN" sz="2000" b="1">
              <a:solidFill>
                <a:schemeClr val="bg2"/>
              </a:solidFill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楷体_GB2312"/>
                <a:cs typeface="楷体_GB2312"/>
              </a:rPr>
              <a:t>        </a:t>
            </a: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PROCESS</a:t>
            </a:r>
            <a:r>
              <a:rPr lang="en-US" altLang="zh-CN" sz="2000" b="1"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(a1,b1)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楷体_GB2312"/>
                <a:cs typeface="楷体_GB2312"/>
              </a:rPr>
              <a:t>           </a:t>
            </a: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楷体_GB2312"/>
                <a:cs typeface="楷体_GB2312"/>
              </a:rPr>
              <a:t>              </a:t>
            </a: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IF</a:t>
            </a:r>
            <a:r>
              <a:rPr lang="en-US" altLang="zh-CN" sz="2000" b="1"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a1 &gt; b1 </a:t>
            </a: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THEN</a:t>
            </a:r>
            <a:r>
              <a:rPr lang="en-US" altLang="zh-CN" sz="2000" b="1"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q1 &lt;= '1'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楷体_GB2312"/>
                <a:cs typeface="楷体_GB2312"/>
              </a:rPr>
              <a:t>              </a:t>
            </a: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ELSE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q1 &lt;= '0'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楷体_GB2312"/>
                <a:cs typeface="楷体_GB2312"/>
              </a:rPr>
              <a:t>              </a:t>
            </a: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END IF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楷体_GB2312"/>
                <a:cs typeface="楷体_GB2312"/>
              </a:rPr>
              <a:t>        </a:t>
            </a: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END PROCESS</a:t>
            </a:r>
            <a:r>
              <a:rPr lang="en-US" altLang="zh-CN" sz="2000" b="1"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END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one;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5734050"/>
            <a:ext cx="3763962" cy="822325"/>
          </a:xfrm>
          <a:prstGeom prst="rect">
            <a:avLst/>
          </a:prstGeom>
          <a:noFill/>
          <a:ln w="2857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26" name="Text Box 6"/>
          <p:cNvSpPr txBox="1">
            <a:spLocks noChangeArrowheads="1"/>
          </p:cNvSpPr>
          <p:nvPr/>
        </p:nvSpPr>
        <p:spPr bwMode="auto">
          <a:xfrm>
            <a:off x="1403350" y="5876925"/>
            <a:ext cx="1512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电路图： </a:t>
            </a:r>
          </a:p>
        </p:txBody>
      </p:sp>
      <p:pic>
        <p:nvPicPr>
          <p:cNvPr id="30727" name="Picture 7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775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8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29" name="矩形 3"/>
          <p:cNvSpPr>
            <a:spLocks noChangeArrowheads="1"/>
          </p:cNvSpPr>
          <p:nvPr/>
        </p:nvSpPr>
        <p:spPr bwMode="auto">
          <a:xfrm>
            <a:off x="7092950" y="188913"/>
            <a:ext cx="205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顺序控制语句：</a:t>
            </a: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矩形 3"/>
          <p:cNvSpPr>
            <a:spLocks noChangeArrowheads="1"/>
          </p:cNvSpPr>
          <p:nvPr/>
        </p:nvSpPr>
        <p:spPr bwMode="auto">
          <a:xfrm>
            <a:off x="395288" y="260350"/>
            <a:ext cx="6264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2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顺序控制语句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——case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语句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92547" name="Text Box 3"/>
          <p:cNvSpPr txBox="1">
            <a:spLocks noChangeArrowheads="1"/>
          </p:cNvSpPr>
          <p:nvPr/>
        </p:nvSpPr>
        <p:spPr bwMode="auto">
          <a:xfrm>
            <a:off x="1619250" y="908050"/>
            <a:ext cx="18002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case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900113" y="1050925"/>
          <a:ext cx="500062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050925"/>
                        <a:ext cx="500062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49" name="Text Box 5"/>
          <p:cNvSpPr txBox="1">
            <a:spLocks noChangeArrowheads="1"/>
          </p:cNvSpPr>
          <p:nvPr/>
        </p:nvSpPr>
        <p:spPr bwMode="auto">
          <a:xfrm>
            <a:off x="1114425" y="5919788"/>
            <a:ext cx="525780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14375" indent="-714375" eaLnBrk="1" hangingPunct="1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注：在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when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后面所指定信号对象的范围不可以有重叠的现象</a:t>
            </a:r>
          </a:p>
        </p:txBody>
      </p:sp>
      <p:sp>
        <p:nvSpPr>
          <p:cNvPr id="492550" name="矩形 3"/>
          <p:cNvSpPr>
            <a:spLocks noChangeArrowheads="1"/>
          </p:cNvSpPr>
          <p:nvPr/>
        </p:nvSpPr>
        <p:spPr bwMode="auto">
          <a:xfrm>
            <a:off x="6877050" y="188913"/>
            <a:ext cx="226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顺序控制语句</a:t>
            </a: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:case</a:t>
            </a: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31752" name="Picture 8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Picture 9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051050" y="1627188"/>
            <a:ext cx="5256213" cy="1581150"/>
            <a:chOff x="1292" y="1025"/>
            <a:chExt cx="3311" cy="996"/>
          </a:xfrm>
          <a:solidFill>
            <a:schemeClr val="tx1"/>
          </a:solidFill>
        </p:grpSpPr>
        <p:sp>
          <p:nvSpPr>
            <p:cNvPr id="492555" name="Text Box 11"/>
            <p:cNvSpPr txBox="1">
              <a:spLocks noChangeArrowheads="1"/>
            </p:cNvSpPr>
            <p:nvPr/>
          </p:nvSpPr>
          <p:spPr bwMode="auto">
            <a:xfrm>
              <a:off x="1292" y="1025"/>
              <a:ext cx="3311" cy="996"/>
            </a:xfrm>
            <a:prstGeom prst="rect">
              <a:avLst/>
            </a:prstGeom>
            <a:grpFill/>
            <a:ln w="28575" algn="ctr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latin typeface="Times New Roman" pitchFamily="18" charset="0"/>
                  <a:ea typeface="楷体_GB2312" pitchFamily="49" charset="-122"/>
                </a:rPr>
                <a:t>case </a:t>
              </a:r>
              <a:r>
                <a:rPr lang="zh-CN" altLang="en-US" b="1" dirty="0">
                  <a:latin typeface="Times New Roman" pitchFamily="18" charset="0"/>
                  <a:ea typeface="楷体_GB2312" pitchFamily="49" charset="-122"/>
                </a:rPr>
                <a:t>表达式 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is</a:t>
              </a:r>
              <a:endParaRPr lang="en-US" altLang="zh-CN" b="1" dirty="0">
                <a:latin typeface="Times New Roman" pitchFamily="18" charset="0"/>
                <a:ea typeface="楷体_GB2312" pitchFamily="49" charset="-122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   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when </a:t>
              </a:r>
              <a:r>
                <a:rPr lang="zh-CN" altLang="en-US" b="1" dirty="0">
                  <a:latin typeface="Times New Roman" pitchFamily="18" charset="0"/>
                  <a:ea typeface="楷体_GB2312" pitchFamily="49" charset="-122"/>
                </a:rPr>
                <a:t>条件表达式</a:t>
              </a:r>
              <a:r>
                <a:rPr lang="en-US" altLang="zh-CN" b="1" dirty="0">
                  <a:latin typeface="Times New Roman" pitchFamily="18" charset="0"/>
                  <a:ea typeface="楷体_GB2312" pitchFamily="49" charset="-122"/>
                </a:rPr>
                <a:t>=&gt; </a:t>
              </a:r>
              <a:r>
                <a:rPr lang="zh-CN" altLang="en-US" b="1" dirty="0">
                  <a:latin typeface="Times New Roman" pitchFamily="18" charset="0"/>
                  <a:ea typeface="楷体_GB2312" pitchFamily="49" charset="-122"/>
                </a:rPr>
                <a:t>顺序语句</a:t>
              </a:r>
              <a:r>
                <a:rPr lang="en-US" altLang="zh-CN" b="1" dirty="0">
                  <a:latin typeface="Times New Roman" pitchFamily="18" charset="0"/>
                  <a:ea typeface="楷体_GB2312" pitchFamily="49" charset="-122"/>
                </a:rPr>
                <a:t>;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End case</a:t>
              </a:r>
              <a:r>
                <a:rPr lang="en-US" altLang="zh-CN" b="1" dirty="0">
                  <a:latin typeface="Times New Roman" pitchFamily="18" charset="0"/>
                  <a:ea typeface="楷体_GB2312" pitchFamily="49" charset="-122"/>
                </a:rPr>
                <a:t>;</a:t>
              </a:r>
            </a:p>
          </p:txBody>
        </p:sp>
        <p:sp>
          <p:nvSpPr>
            <p:cNvPr id="492556" name="Line 12"/>
            <p:cNvSpPr>
              <a:spLocks noChangeShapeType="1"/>
            </p:cNvSpPr>
            <p:nvPr/>
          </p:nvSpPr>
          <p:spPr bwMode="auto">
            <a:xfrm>
              <a:off x="1474" y="1640"/>
              <a:ext cx="2495" cy="21"/>
            </a:xfrm>
            <a:prstGeom prst="line">
              <a:avLst/>
            </a:prstGeom>
            <a:grp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492557" name="AutoShape 13"/>
          <p:cNvSpPr>
            <a:spLocks noChangeArrowheads="1"/>
          </p:cNvSpPr>
          <p:nvPr/>
        </p:nvSpPr>
        <p:spPr bwMode="auto">
          <a:xfrm>
            <a:off x="1403350" y="2420938"/>
            <a:ext cx="431800" cy="1295400"/>
          </a:xfrm>
          <a:prstGeom prst="curvedRightArrow">
            <a:avLst>
              <a:gd name="adj1" fmla="val 60000"/>
              <a:gd name="adj2" fmla="val 120000"/>
              <a:gd name="adj3" fmla="val 33333"/>
            </a:avLst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2558" name="Text Box 14"/>
          <p:cNvSpPr txBox="1">
            <a:spLocks noChangeArrowheads="1"/>
          </p:cNvSpPr>
          <p:nvPr/>
        </p:nvSpPr>
        <p:spPr bwMode="auto">
          <a:xfrm>
            <a:off x="1979613" y="3500438"/>
            <a:ext cx="5400675" cy="2300287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1077913" indent="-1077913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ea typeface="楷体_GB2312"/>
                <a:cs typeface="楷体_GB2312"/>
              </a:rPr>
              <a:t>有</a:t>
            </a:r>
            <a:r>
              <a:rPr lang="en-US" altLang="zh-CN" sz="2800" b="1">
                <a:solidFill>
                  <a:schemeClr val="bg2"/>
                </a:solidFill>
                <a:ea typeface="楷体_GB2312"/>
                <a:cs typeface="楷体_GB2312"/>
              </a:rPr>
              <a:t>4</a:t>
            </a:r>
            <a:r>
              <a:rPr lang="zh-CN" altLang="en-US" sz="2800" b="1">
                <a:solidFill>
                  <a:schemeClr val="bg2"/>
                </a:solidFill>
                <a:ea typeface="楷体_GB2312"/>
                <a:cs typeface="楷体_GB2312"/>
              </a:rPr>
              <a:t>种不同形式：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when</a:t>
            </a:r>
            <a:r>
              <a:rPr lang="en-US" altLang="zh-CN" sz="2400" b="1">
                <a:ea typeface="楷体_GB2312"/>
                <a:cs typeface="楷体_GB2312"/>
              </a:rPr>
              <a:t> </a:t>
            </a:r>
            <a:r>
              <a:rPr lang="zh-CN" altLang="en-US" sz="2400" b="1">
                <a:solidFill>
                  <a:schemeClr val="bg2"/>
                </a:solidFill>
                <a:ea typeface="楷体_GB2312"/>
                <a:cs typeface="楷体_GB2312"/>
              </a:rPr>
              <a:t>值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=&gt; </a:t>
            </a:r>
            <a:r>
              <a:rPr lang="zh-CN" altLang="en-US" sz="2400" b="1">
                <a:solidFill>
                  <a:schemeClr val="bg2"/>
                </a:solidFill>
                <a:ea typeface="楷体_GB2312"/>
                <a:cs typeface="楷体_GB2312"/>
              </a:rPr>
              <a:t>顺序语句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when </a:t>
            </a:r>
            <a:r>
              <a:rPr lang="zh-CN" altLang="en-US" sz="2400" b="1">
                <a:solidFill>
                  <a:schemeClr val="bg2"/>
                </a:solidFill>
                <a:ea typeface="楷体_GB2312"/>
                <a:cs typeface="楷体_GB2312"/>
              </a:rPr>
              <a:t>值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1</a:t>
            </a:r>
            <a:r>
              <a:rPr lang="en-US" altLang="zh-CN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|</a:t>
            </a:r>
            <a:r>
              <a:rPr lang="zh-CN" altLang="en-US" sz="2400" b="1">
                <a:solidFill>
                  <a:schemeClr val="bg2"/>
                </a:solidFill>
                <a:ea typeface="楷体_GB2312"/>
                <a:cs typeface="楷体_GB2312"/>
              </a:rPr>
              <a:t>值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2</a:t>
            </a:r>
            <a:r>
              <a:rPr lang="en-US" altLang="zh-CN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|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…</a:t>
            </a:r>
            <a:r>
              <a:rPr lang="en-US" altLang="zh-CN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|</a:t>
            </a:r>
            <a:r>
              <a:rPr lang="zh-CN" altLang="en-US" sz="2400" b="1">
                <a:solidFill>
                  <a:schemeClr val="bg2"/>
                </a:solidFill>
                <a:ea typeface="楷体_GB2312"/>
                <a:cs typeface="楷体_GB2312"/>
              </a:rPr>
              <a:t>值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n=&gt; </a:t>
            </a:r>
            <a:r>
              <a:rPr lang="zh-CN" altLang="en-US" sz="2400" b="1">
                <a:solidFill>
                  <a:schemeClr val="bg2"/>
                </a:solidFill>
                <a:ea typeface="楷体_GB2312"/>
                <a:cs typeface="楷体_GB2312"/>
              </a:rPr>
              <a:t>顺序语句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when</a:t>
            </a:r>
            <a:r>
              <a:rPr lang="en-US" altLang="zh-CN" sz="2400" b="1">
                <a:ea typeface="楷体_GB2312"/>
                <a:cs typeface="楷体_GB2312"/>
              </a:rPr>
              <a:t> </a:t>
            </a:r>
            <a:r>
              <a:rPr lang="zh-CN" altLang="en-US" sz="2400" b="1">
                <a:solidFill>
                  <a:schemeClr val="bg2"/>
                </a:solidFill>
                <a:ea typeface="楷体_GB2312"/>
                <a:cs typeface="楷体_GB2312"/>
              </a:rPr>
              <a:t>值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1 TO </a:t>
            </a:r>
            <a:r>
              <a:rPr lang="zh-CN" altLang="en-US" sz="2400" b="1">
                <a:solidFill>
                  <a:schemeClr val="bg2"/>
                </a:solidFill>
                <a:ea typeface="楷体_GB2312"/>
                <a:cs typeface="楷体_GB2312"/>
              </a:rPr>
              <a:t>值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2=&gt; </a:t>
            </a:r>
            <a:r>
              <a:rPr lang="zh-CN" altLang="en-US" sz="2400" b="1">
                <a:solidFill>
                  <a:schemeClr val="bg2"/>
                </a:solidFill>
                <a:ea typeface="楷体_GB2312"/>
                <a:cs typeface="楷体_GB2312"/>
              </a:rPr>
              <a:t>顺序语句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when OTHERS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=&gt; </a:t>
            </a:r>
            <a:r>
              <a:rPr lang="zh-CN" altLang="en-US" sz="2400" b="1">
                <a:solidFill>
                  <a:schemeClr val="bg2"/>
                </a:solidFill>
                <a:ea typeface="楷体_GB2312"/>
                <a:cs typeface="楷体_GB2312"/>
              </a:rPr>
              <a:t>顺序语句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;</a:t>
            </a:r>
          </a:p>
        </p:txBody>
      </p:sp>
      <p:sp>
        <p:nvSpPr>
          <p:cNvPr id="492559" name="Text Box 15"/>
          <p:cNvSpPr txBox="1">
            <a:spLocks noChangeArrowheads="1"/>
          </p:cNvSpPr>
          <p:nvPr/>
        </p:nvSpPr>
        <p:spPr bwMode="auto">
          <a:xfrm>
            <a:off x="6623050" y="2276475"/>
            <a:ext cx="2520950" cy="2251075"/>
          </a:xfrm>
          <a:prstGeom prst="rect">
            <a:avLst/>
          </a:prstGeom>
          <a:solidFill>
            <a:srgbClr val="CCECFF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Case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sel </a:t>
            </a: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Is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when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“00” =&gt; x&lt;=a;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when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“01” =&gt; x&lt;=b;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when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“10” =&gt; x&lt;=c;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when others</a:t>
            </a:r>
            <a:r>
              <a:rPr lang="en-US" altLang="zh-CN" sz="2000" b="1"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=&gt; x&lt;=d;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End Case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9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9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/>
      <p:bldP spid="492557" grpId="0" animBg="1"/>
      <p:bldP spid="492558" grpId="0" animBg="1"/>
      <p:bldP spid="49255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Text Box 2"/>
          <p:cNvSpPr txBox="1">
            <a:spLocks noChangeArrowheads="1"/>
          </p:cNvSpPr>
          <p:nvPr/>
        </p:nvSpPr>
        <p:spPr bwMode="auto">
          <a:xfrm>
            <a:off x="250825" y="1628775"/>
            <a:ext cx="4176713" cy="1763713"/>
          </a:xfrm>
          <a:prstGeom prst="rect">
            <a:avLst/>
          </a:prstGeom>
          <a:solidFill>
            <a:schemeClr val="tx1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505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FF"/>
                </a:solidFill>
                <a:ea typeface="楷体_GB2312"/>
                <a:cs typeface="楷体_GB2312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if</a:t>
            </a:r>
            <a:r>
              <a:rPr lang="en-US" altLang="zh-CN" sz="2400" b="1">
                <a:ea typeface="楷体_GB2312"/>
                <a:cs typeface="楷体_GB2312"/>
              </a:rPr>
              <a:t> </a:t>
            </a:r>
            <a:r>
              <a:rPr lang="zh-CN" altLang="en-US" sz="2400" b="1">
                <a:solidFill>
                  <a:schemeClr val="bg2"/>
                </a:solidFill>
                <a:ea typeface="楷体_GB2312"/>
                <a:cs typeface="楷体_GB2312"/>
              </a:rPr>
              <a:t>语句各分支的执行顺序有优先级之分；</a:t>
            </a:r>
          </a:p>
          <a:p>
            <a:pPr eaLnBrk="1" hangingPunct="1">
              <a:spcBef>
                <a:spcPct val="50000"/>
              </a:spcBef>
              <a:buClr>
                <a:srgbClr val="FF505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chemeClr val="bg2"/>
                </a:solidFill>
                <a:ea typeface="楷体_GB2312"/>
                <a:cs typeface="楷体_GB231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ea typeface="楷体_GB2312"/>
                <a:cs typeface="楷体_GB2312"/>
              </a:rPr>
              <a:t>case</a:t>
            </a:r>
            <a:r>
              <a:rPr lang="zh-CN" altLang="en-US" sz="2400" b="1">
                <a:solidFill>
                  <a:schemeClr val="bg2"/>
                </a:solidFill>
                <a:ea typeface="楷体_GB2312"/>
                <a:cs typeface="楷体_GB2312"/>
              </a:rPr>
              <a:t>语句各分支的执行顺序无优先级之分，并行执行；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3572" name="矩形 3"/>
          <p:cNvSpPr>
            <a:spLocks noChangeArrowheads="1"/>
          </p:cNvSpPr>
          <p:nvPr/>
        </p:nvSpPr>
        <p:spPr bwMode="auto">
          <a:xfrm>
            <a:off x="2195513" y="765175"/>
            <a:ext cx="46085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case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语句与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if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语句的比较</a:t>
            </a:r>
            <a:endParaRPr lang="zh-CN" alt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93573" name="Text Box 5"/>
          <p:cNvSpPr txBox="1">
            <a:spLocks noChangeArrowheads="1"/>
          </p:cNvSpPr>
          <p:nvPr/>
        </p:nvSpPr>
        <p:spPr bwMode="auto">
          <a:xfrm>
            <a:off x="4787900" y="1628775"/>
            <a:ext cx="4176713" cy="2311400"/>
          </a:xfrm>
          <a:prstGeom prst="rect">
            <a:avLst/>
          </a:prstGeom>
          <a:solidFill>
            <a:schemeClr val="tx1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505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chemeClr val="bg2"/>
                </a:solidFill>
                <a:ea typeface="楷体_GB2312"/>
                <a:cs typeface="楷体_GB2312"/>
              </a:rPr>
              <a:t> 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if</a:t>
            </a:r>
            <a:r>
              <a:rPr lang="zh-CN" altLang="en-US" sz="2400" b="1">
                <a:solidFill>
                  <a:schemeClr val="bg2"/>
                </a:solidFill>
                <a:ea typeface="楷体_GB2312"/>
                <a:cs typeface="楷体_GB2312"/>
              </a:rPr>
              <a:t>句中最后一个分支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else</a:t>
            </a:r>
          </a:p>
          <a:p>
            <a:pPr eaLnBrk="1" hangingPunct="1">
              <a:spcBef>
                <a:spcPct val="50000"/>
              </a:spcBef>
              <a:buClr>
                <a:srgbClr val="FF505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 case</a:t>
            </a:r>
            <a:r>
              <a:rPr lang="zh-CN" altLang="en-US" sz="2400" b="1">
                <a:solidFill>
                  <a:schemeClr val="bg2"/>
                </a:solidFill>
                <a:ea typeface="楷体_GB2312"/>
                <a:cs typeface="楷体_GB2312"/>
              </a:rPr>
              <a:t>语句中最后一个分支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when others</a:t>
            </a:r>
          </a:p>
          <a:p>
            <a:pPr eaLnBrk="1" hangingPunct="1">
              <a:spcBef>
                <a:spcPct val="50000"/>
              </a:spcBef>
              <a:buClr>
                <a:srgbClr val="FF505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 </a:t>
            </a:r>
            <a:r>
              <a:rPr lang="zh-CN" altLang="en-US" sz="2400" b="1">
                <a:solidFill>
                  <a:schemeClr val="bg2"/>
                </a:solidFill>
                <a:ea typeface="楷体_GB2312"/>
                <a:cs typeface="楷体_GB2312"/>
              </a:rPr>
              <a:t>如果缺省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,</a:t>
            </a:r>
            <a:r>
              <a:rPr lang="zh-CN" altLang="en-US" sz="2400" b="1">
                <a:solidFill>
                  <a:schemeClr val="bg2"/>
                </a:solidFill>
                <a:ea typeface="楷体_GB2312"/>
                <a:cs typeface="楷体_GB2312"/>
              </a:rPr>
              <a:t>对综合工具产生什么影响 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?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795963" y="4467225"/>
            <a:ext cx="2808287" cy="1655763"/>
            <a:chOff x="3651" y="2814"/>
            <a:chExt cx="1769" cy="1043"/>
          </a:xfrm>
        </p:grpSpPr>
        <p:sp>
          <p:nvSpPr>
            <p:cNvPr id="493575" name="AutoShape 7"/>
            <p:cNvSpPr>
              <a:spLocks noChangeArrowheads="1"/>
            </p:cNvSpPr>
            <p:nvPr/>
          </p:nvSpPr>
          <p:spPr bwMode="auto">
            <a:xfrm>
              <a:off x="3651" y="2814"/>
              <a:ext cx="1769" cy="1043"/>
            </a:xfrm>
            <a:prstGeom prst="cloudCallout">
              <a:avLst>
                <a:gd name="adj1" fmla="val -33606"/>
                <a:gd name="adj2" fmla="val -82023"/>
              </a:avLst>
            </a:prstGeom>
            <a:solidFill>
              <a:srgbClr val="FFFF99"/>
            </a:solidFill>
            <a:ln w="28575">
              <a:solidFill>
                <a:srgbClr val="FF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sz="20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2779" name="Text Box 8"/>
            <p:cNvSpPr txBox="1">
              <a:spLocks noChangeArrowheads="1"/>
            </p:cNvSpPr>
            <p:nvPr/>
          </p:nvSpPr>
          <p:spPr bwMode="auto">
            <a:xfrm>
              <a:off x="3873" y="2902"/>
              <a:ext cx="1451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楷体_GB2312"/>
                  <a:ea typeface="楷体_GB2312"/>
                  <a:cs typeface="楷体_GB2312"/>
                </a:rPr>
                <a:t>若不写，综合工具会保持原值不变</a:t>
              </a:r>
              <a:r>
                <a:rPr lang="en-US" altLang="zh-CN" sz="2000" b="1">
                  <a:solidFill>
                    <a:schemeClr val="bg2"/>
                  </a:solidFill>
                  <a:latin typeface="楷体_GB2312"/>
                  <a:ea typeface="楷体_GB2312"/>
                  <a:cs typeface="楷体_GB2312"/>
                </a:rPr>
                <a:t>(</a:t>
              </a:r>
              <a:r>
                <a:rPr lang="zh-CN" altLang="en-US" sz="2000" b="1">
                  <a:solidFill>
                    <a:schemeClr val="bg2"/>
                  </a:solidFill>
                  <a:latin typeface="楷体_GB2312"/>
                  <a:ea typeface="楷体_GB2312"/>
                  <a:cs typeface="楷体_GB2312"/>
                </a:rPr>
                <a:t>一个触发器</a:t>
              </a:r>
              <a:r>
                <a:rPr lang="en-US" altLang="zh-CN" sz="2000" b="1">
                  <a:solidFill>
                    <a:schemeClr val="bg2"/>
                  </a:solidFill>
                  <a:latin typeface="楷体_GB2312"/>
                  <a:ea typeface="楷体_GB2312"/>
                  <a:cs typeface="楷体_GB2312"/>
                </a:rPr>
                <a:t>),</a:t>
              </a:r>
              <a:r>
                <a:rPr lang="zh-CN" altLang="en-US" sz="2000" b="1">
                  <a:solidFill>
                    <a:schemeClr val="bg2"/>
                  </a:solidFill>
                  <a:latin typeface="楷体_GB2312"/>
                  <a:ea typeface="楷体_GB2312"/>
                  <a:cs typeface="楷体_GB2312"/>
                </a:rPr>
                <a:t>增加硬件成本</a:t>
              </a:r>
              <a:endPara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endParaRPr>
            </a:p>
          </p:txBody>
        </p:sp>
      </p:grpSp>
      <p:pic>
        <p:nvPicPr>
          <p:cNvPr id="32775" name="Picture 9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092825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0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6092825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3579" name="矩形 3"/>
          <p:cNvSpPr>
            <a:spLocks noChangeArrowheads="1"/>
          </p:cNvSpPr>
          <p:nvPr/>
        </p:nvSpPr>
        <p:spPr bwMode="auto">
          <a:xfrm>
            <a:off x="6877050" y="188913"/>
            <a:ext cx="226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顺序控制语句</a:t>
            </a: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:case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0" grpId="0" animBg="1"/>
      <p:bldP spid="4935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hlinkClick r:id="rId2" action="ppaction://hlinksldjump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620838" y="333375"/>
            <a:ext cx="6696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  <a:ea typeface="楷体_GB2312"/>
                <a:cs typeface="楷体_GB2312"/>
              </a:rPr>
              <a:t>      VHDL</a:t>
            </a:r>
            <a:r>
              <a:rPr lang="zh-CN" altLang="en-US" sz="4000" b="1">
                <a:solidFill>
                  <a:schemeClr val="bg2"/>
                </a:solidFill>
                <a:ea typeface="楷体_GB2312"/>
                <a:cs typeface="楷体_GB2312"/>
              </a:rPr>
              <a:t>的基本语句</a:t>
            </a:r>
          </a:p>
        </p:txBody>
      </p:sp>
      <p:sp>
        <p:nvSpPr>
          <p:cNvPr id="464899" name="Text Box 3"/>
          <p:cNvSpPr txBox="1">
            <a:spLocks noChangeArrowheads="1"/>
          </p:cNvSpPr>
          <p:nvPr/>
        </p:nvSpPr>
        <p:spPr bwMode="auto">
          <a:xfrm>
            <a:off x="827088" y="1484313"/>
            <a:ext cx="2735262" cy="1198562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1. 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顺序语句</a:t>
            </a:r>
            <a:endParaRPr lang="zh-CN" altLang="en-US" sz="2800" b="1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2. 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并发语句</a:t>
            </a:r>
          </a:p>
        </p:txBody>
      </p:sp>
      <p:sp>
        <p:nvSpPr>
          <p:cNvPr id="464900" name="AutoShape 4"/>
          <p:cNvSpPr>
            <a:spLocks noChangeArrowheads="1"/>
          </p:cNvSpPr>
          <p:nvPr/>
        </p:nvSpPr>
        <p:spPr bwMode="auto">
          <a:xfrm>
            <a:off x="2987675" y="1557338"/>
            <a:ext cx="1150938" cy="360362"/>
          </a:xfrm>
          <a:prstGeom prst="rightArrow">
            <a:avLst>
              <a:gd name="adj1" fmla="val 50000"/>
              <a:gd name="adj2" fmla="val 79846"/>
            </a:avLst>
          </a:prstGeom>
          <a:solidFill>
            <a:srgbClr val="FFFF00"/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4901" name="Text Box 5"/>
          <p:cNvSpPr txBox="1">
            <a:spLocks noChangeArrowheads="1"/>
          </p:cNvSpPr>
          <p:nvPr/>
        </p:nvSpPr>
        <p:spPr bwMode="auto">
          <a:xfrm>
            <a:off x="4211638" y="1412875"/>
            <a:ext cx="4716462" cy="4921250"/>
          </a:xfrm>
          <a:prstGeom prst="rect">
            <a:avLst/>
          </a:prstGeom>
          <a:solidFill>
            <a:schemeClr val="tx1"/>
          </a:solidFill>
          <a:ln w="2857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3525" indent="-263525"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顺序赋值语句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630238" lvl="1" eaLnBrk="1" hangingPunct="1">
              <a:spcBef>
                <a:spcPct val="3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zh-CN" altLang="en-US" sz="2000" b="1">
                <a:latin typeface="Times New Roman" pitchFamily="18" charset="0"/>
                <a:ea typeface="楷体_GB2312" pitchFamily="49" charset="-122"/>
              </a:rPr>
              <a:t> 信号代入  </a:t>
            </a:r>
            <a:r>
              <a:rPr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en-US" altLang="zh-CN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&lt;=”</a:t>
            </a:r>
          </a:p>
          <a:p>
            <a:pPr marL="630238" lvl="1" eaLnBrk="1" hangingPunct="1">
              <a:spcBef>
                <a:spcPct val="3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000" b="1">
                <a:latin typeface="Times New Roman" pitchFamily="18" charset="0"/>
                <a:ea typeface="楷体_GB2312" pitchFamily="49" charset="-122"/>
              </a:rPr>
              <a:t>变量</a:t>
            </a:r>
            <a:r>
              <a:rPr lang="zh-CN" altLang="en-US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赋值  “</a:t>
            </a:r>
            <a:r>
              <a:rPr lang="en-US" altLang="zh-CN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:=”</a:t>
            </a:r>
          </a:p>
          <a:p>
            <a:pPr marL="263525" indent="-263525"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顺序控制语句</a:t>
            </a:r>
          </a:p>
          <a:p>
            <a:pPr marL="630238" lvl="1" eaLnBrk="1" hangingPunct="1">
              <a:spcBef>
                <a:spcPct val="3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zh-CN" altLang="en-US" sz="2000" b="1">
                <a:latin typeface="Times New Roman" pitchFamily="18" charset="0"/>
                <a:ea typeface="楷体_GB2312" pitchFamily="49" charset="-122"/>
              </a:rPr>
              <a:t> 条件控制</a:t>
            </a: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: </a:t>
            </a:r>
            <a:r>
              <a:rPr lang="en-US" altLang="zh-CN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if, case</a:t>
            </a:r>
          </a:p>
          <a:p>
            <a:pPr marL="630238" lvl="1" eaLnBrk="1" hangingPunct="1">
              <a:spcBef>
                <a:spcPct val="3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000" b="1">
                <a:latin typeface="Times New Roman" pitchFamily="18" charset="0"/>
                <a:ea typeface="楷体_GB2312" pitchFamily="49" charset="-122"/>
              </a:rPr>
              <a:t>循环控制</a:t>
            </a: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: </a:t>
            </a:r>
            <a:r>
              <a:rPr lang="en-US" altLang="zh-CN" sz="2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loop,  for, while, next</a:t>
            </a:r>
          </a:p>
          <a:p>
            <a:pPr marL="263525" indent="-263525"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Wait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语句</a:t>
            </a:r>
          </a:p>
          <a:p>
            <a:pPr marL="263525" indent="-263525"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空语句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: </a:t>
            </a:r>
            <a:r>
              <a:rPr lang="en-US" altLang="zh-CN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null</a:t>
            </a:r>
          </a:p>
          <a:p>
            <a:pPr marL="263525" indent="-263525"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断言语句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: </a:t>
            </a:r>
            <a:r>
              <a:rPr lang="en-US" altLang="zh-CN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assert,report</a:t>
            </a:r>
          </a:p>
          <a:p>
            <a:pPr marL="263525" indent="-263525"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过程调用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: 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过程名（实际参数）</a:t>
            </a:r>
          </a:p>
          <a:p>
            <a:pPr marL="263525" indent="-263525"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返回语句 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: </a:t>
            </a:r>
            <a:r>
              <a:rPr lang="en-US" altLang="zh-CN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return</a:t>
            </a:r>
          </a:p>
        </p:txBody>
      </p:sp>
      <p:sp>
        <p:nvSpPr>
          <p:cNvPr id="464902" name="AutoShape 6"/>
          <p:cNvSpPr>
            <a:spLocks noChangeArrowheads="1"/>
          </p:cNvSpPr>
          <p:nvPr/>
        </p:nvSpPr>
        <p:spPr bwMode="auto">
          <a:xfrm>
            <a:off x="1763713" y="2636838"/>
            <a:ext cx="431800" cy="863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algn="ctr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4903" name="Text Box 7"/>
          <p:cNvSpPr txBox="1">
            <a:spLocks noChangeArrowheads="1"/>
          </p:cNvSpPr>
          <p:nvPr/>
        </p:nvSpPr>
        <p:spPr bwMode="auto">
          <a:xfrm>
            <a:off x="611188" y="3573463"/>
            <a:ext cx="3095625" cy="2393950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进程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process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语句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信号赋值语句</a:t>
            </a:r>
          </a:p>
          <a:p>
            <a:pPr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块语句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block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Generate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语句</a:t>
            </a:r>
          </a:p>
          <a:p>
            <a:pPr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元件例化语句</a:t>
            </a:r>
          </a:p>
        </p:txBody>
      </p:sp>
      <p:pic>
        <p:nvPicPr>
          <p:cNvPr id="6152" name="Picture 8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6243638"/>
            <a:ext cx="46831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6243638"/>
            <a:ext cx="46831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6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9" grpId="0" animBg="1"/>
      <p:bldP spid="464900" grpId="0" animBg="1"/>
      <p:bldP spid="464901" grpId="0" animBg="1"/>
      <p:bldP spid="464902" grpId="0" animBg="1"/>
      <p:bldP spid="46490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55650" y="1989138"/>
            <a:ext cx="3311525" cy="225425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33CC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If</a:t>
            </a:r>
            <a:r>
              <a:rPr lang="en-US" altLang="zh-CN" sz="2000" b="1"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(sel=“00”) </a:t>
            </a: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then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x &lt;=a;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Elsif</a:t>
            </a:r>
            <a:r>
              <a:rPr lang="en-US" altLang="zh-CN" sz="2000" b="1"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(sel=“01”)</a:t>
            </a: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then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x &lt;=b;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Elsif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(sel=“10”)</a:t>
            </a: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then</a:t>
            </a:r>
            <a:r>
              <a:rPr lang="en-US" altLang="zh-CN" sz="2000" b="1"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x &lt;=c;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Else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x&lt;=d;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End If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;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787900" y="1989138"/>
            <a:ext cx="3311525" cy="2251075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FF99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Case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sel </a:t>
            </a: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Is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when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“00” =&gt; x&lt;=a;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when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“01” =&gt; x&lt;=b;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when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“10” =&gt; x&lt;=c;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when others</a:t>
            </a:r>
            <a:r>
              <a:rPr lang="en-US" altLang="zh-CN" sz="2000" b="1"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=&gt; x&lt;=d;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End Case</a:t>
            </a:r>
            <a:r>
              <a:rPr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;</a:t>
            </a:r>
          </a:p>
        </p:txBody>
      </p:sp>
      <p:sp>
        <p:nvSpPr>
          <p:cNvPr id="494596" name="Text Box 4"/>
          <p:cNvSpPr txBox="1">
            <a:spLocks noChangeArrowheads="1"/>
          </p:cNvSpPr>
          <p:nvPr/>
        </p:nvSpPr>
        <p:spPr bwMode="auto">
          <a:xfrm>
            <a:off x="468313" y="4652963"/>
            <a:ext cx="7632700" cy="1373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实现一个纯组合逻辑电路时，用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if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语句和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case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语句编写的代码在综合、优化后最终生成的电路结构通常是一样的</a:t>
            </a: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4598" name="矩形 3"/>
          <p:cNvSpPr>
            <a:spLocks noChangeArrowheads="1"/>
          </p:cNvSpPr>
          <p:nvPr/>
        </p:nvSpPr>
        <p:spPr bwMode="auto">
          <a:xfrm>
            <a:off x="684213" y="692150"/>
            <a:ext cx="3744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例： 多路复用器</a:t>
            </a:r>
          </a:p>
        </p:txBody>
      </p:sp>
      <p:pic>
        <p:nvPicPr>
          <p:cNvPr id="33799" name="Picture 7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8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4601" name="矩形 3"/>
          <p:cNvSpPr>
            <a:spLocks noChangeArrowheads="1"/>
          </p:cNvSpPr>
          <p:nvPr/>
        </p:nvSpPr>
        <p:spPr bwMode="auto">
          <a:xfrm>
            <a:off x="6877050" y="188913"/>
            <a:ext cx="226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顺序控制语句</a:t>
            </a: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:case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2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5619" name="矩形 3"/>
          <p:cNvSpPr>
            <a:spLocks noChangeArrowheads="1"/>
          </p:cNvSpPr>
          <p:nvPr/>
        </p:nvSpPr>
        <p:spPr bwMode="auto">
          <a:xfrm>
            <a:off x="6877050" y="188913"/>
            <a:ext cx="226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顺序控制语句</a:t>
            </a: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:case</a:t>
            </a:r>
          </a:p>
        </p:txBody>
      </p:sp>
      <p:sp>
        <p:nvSpPr>
          <p:cNvPr id="495620" name="矩形 3"/>
          <p:cNvSpPr>
            <a:spLocks noChangeArrowheads="1"/>
          </p:cNvSpPr>
          <p:nvPr/>
        </p:nvSpPr>
        <p:spPr bwMode="auto">
          <a:xfrm>
            <a:off x="1260475" y="692150"/>
            <a:ext cx="467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例：带有异步复位端的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触发器</a:t>
            </a:r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7019925" y="908050"/>
            <a:ext cx="1871663" cy="1673225"/>
            <a:chOff x="4105" y="604"/>
            <a:chExt cx="1179" cy="1054"/>
          </a:xfrm>
        </p:grpSpPr>
        <p:sp>
          <p:nvSpPr>
            <p:cNvPr id="495622" name="Rectangle 6"/>
            <p:cNvSpPr>
              <a:spLocks noChangeArrowheads="1"/>
            </p:cNvSpPr>
            <p:nvPr/>
          </p:nvSpPr>
          <p:spPr bwMode="auto">
            <a:xfrm>
              <a:off x="4555" y="618"/>
              <a:ext cx="408" cy="680"/>
            </a:xfrm>
            <a:prstGeom prst="rect">
              <a:avLst/>
            </a:prstGeom>
            <a:noFill/>
            <a:ln w="1905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4826" name="Line 7"/>
            <p:cNvSpPr>
              <a:spLocks noChangeShapeType="1"/>
            </p:cNvSpPr>
            <p:nvPr/>
          </p:nvSpPr>
          <p:spPr bwMode="auto">
            <a:xfrm>
              <a:off x="4555" y="890"/>
              <a:ext cx="91" cy="91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827" name="Line 8"/>
            <p:cNvSpPr>
              <a:spLocks noChangeShapeType="1"/>
            </p:cNvSpPr>
            <p:nvPr/>
          </p:nvSpPr>
          <p:spPr bwMode="auto">
            <a:xfrm flipH="1">
              <a:off x="4555" y="981"/>
              <a:ext cx="91" cy="91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828" name="Line 9"/>
            <p:cNvSpPr>
              <a:spLocks noChangeShapeType="1"/>
            </p:cNvSpPr>
            <p:nvPr/>
          </p:nvSpPr>
          <p:spPr bwMode="auto">
            <a:xfrm>
              <a:off x="4419" y="981"/>
              <a:ext cx="13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829" name="Text Box 10"/>
            <p:cNvSpPr txBox="1">
              <a:spLocks noChangeArrowheads="1"/>
            </p:cNvSpPr>
            <p:nvPr/>
          </p:nvSpPr>
          <p:spPr bwMode="auto">
            <a:xfrm>
              <a:off x="4105" y="855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  <a:ea typeface="楷体_GB2312"/>
                  <a:cs typeface="楷体_GB2312"/>
                </a:rPr>
                <a:t>clk</a:t>
              </a:r>
            </a:p>
          </p:txBody>
        </p:sp>
        <p:sp>
          <p:nvSpPr>
            <p:cNvPr id="34830" name="Line 11"/>
            <p:cNvSpPr>
              <a:spLocks noChangeShapeType="1"/>
            </p:cNvSpPr>
            <p:nvPr/>
          </p:nvSpPr>
          <p:spPr bwMode="auto">
            <a:xfrm>
              <a:off x="4963" y="985"/>
              <a:ext cx="27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831" name="Text Box 12"/>
            <p:cNvSpPr txBox="1">
              <a:spLocks noChangeArrowheads="1"/>
            </p:cNvSpPr>
            <p:nvPr/>
          </p:nvSpPr>
          <p:spPr bwMode="auto">
            <a:xfrm>
              <a:off x="5057" y="754"/>
              <a:ext cx="2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  <a:ea typeface="楷体_GB2312"/>
                  <a:cs typeface="楷体_GB2312"/>
                </a:rPr>
                <a:t>q</a:t>
              </a:r>
            </a:p>
          </p:txBody>
        </p:sp>
        <p:sp>
          <p:nvSpPr>
            <p:cNvPr id="495629" name="Text Box 13"/>
            <p:cNvSpPr txBox="1">
              <a:spLocks noChangeArrowheads="1"/>
            </p:cNvSpPr>
            <p:nvPr/>
          </p:nvSpPr>
          <p:spPr bwMode="auto">
            <a:xfrm>
              <a:off x="4604" y="716"/>
              <a:ext cx="36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dff</a:t>
              </a:r>
            </a:p>
          </p:txBody>
        </p:sp>
        <p:sp>
          <p:nvSpPr>
            <p:cNvPr id="34833" name="Line 14"/>
            <p:cNvSpPr>
              <a:spLocks noChangeShapeType="1"/>
            </p:cNvSpPr>
            <p:nvPr/>
          </p:nvSpPr>
          <p:spPr bwMode="auto">
            <a:xfrm>
              <a:off x="4419" y="730"/>
              <a:ext cx="13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834" name="Text Box 15"/>
            <p:cNvSpPr txBox="1">
              <a:spLocks noChangeArrowheads="1"/>
            </p:cNvSpPr>
            <p:nvPr/>
          </p:nvSpPr>
          <p:spPr bwMode="auto">
            <a:xfrm>
              <a:off x="4241" y="604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  <a:ea typeface="楷体_GB2312"/>
                  <a:cs typeface="楷体_GB2312"/>
                </a:rPr>
                <a:t>d</a:t>
              </a:r>
            </a:p>
          </p:txBody>
        </p:sp>
        <p:sp>
          <p:nvSpPr>
            <p:cNvPr id="34835" name="Line 16"/>
            <p:cNvSpPr>
              <a:spLocks noChangeShapeType="1"/>
            </p:cNvSpPr>
            <p:nvPr/>
          </p:nvSpPr>
          <p:spPr bwMode="auto">
            <a:xfrm>
              <a:off x="4740" y="1298"/>
              <a:ext cx="0" cy="18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836" name="Text Box 17"/>
            <p:cNvSpPr txBox="1">
              <a:spLocks noChangeArrowheads="1"/>
            </p:cNvSpPr>
            <p:nvPr/>
          </p:nvSpPr>
          <p:spPr bwMode="auto">
            <a:xfrm>
              <a:off x="4558" y="1427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  <a:ea typeface="楷体_GB2312"/>
                  <a:cs typeface="楷体_GB2312"/>
                </a:rPr>
                <a:t>rst</a:t>
              </a:r>
            </a:p>
          </p:txBody>
        </p:sp>
      </p:grpSp>
      <p:sp>
        <p:nvSpPr>
          <p:cNvPr id="34822" name="Rectangle 1"/>
          <p:cNvSpPr>
            <a:spLocks noChangeArrowheads="1"/>
          </p:cNvSpPr>
          <p:nvPr/>
        </p:nvSpPr>
        <p:spPr bwMode="auto">
          <a:xfrm>
            <a:off x="973138" y="1319213"/>
            <a:ext cx="5543550" cy="4935537"/>
          </a:xfrm>
          <a:prstGeom prst="rect">
            <a:avLst/>
          </a:prstGeom>
          <a:solidFill>
            <a:schemeClr val="tx1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1800" b="1">
                <a:latin typeface="Times New Roman" panose="02020603050405020304" pitchFamily="18" charset="0"/>
                <a:ea typeface="楷体_GB2312"/>
                <a:cs typeface="楷体_GB2312"/>
              </a:rPr>
              <a:t>ENTITY dff 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b="1">
                <a:latin typeface="Times New Roman" panose="02020603050405020304" pitchFamily="18" charset="0"/>
                <a:ea typeface="楷体_GB2312"/>
                <a:cs typeface="楷体_GB2312"/>
              </a:rPr>
              <a:t>PORT ( d, clk, rst : IN bit 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b="1">
                <a:latin typeface="Times New Roman" panose="02020603050405020304" pitchFamily="18" charset="0"/>
                <a:ea typeface="楷体_GB2312"/>
                <a:cs typeface="楷体_GB2312"/>
              </a:rPr>
              <a:t>              q : OUT bit);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b="1">
                <a:latin typeface="Times New Roman" panose="02020603050405020304" pitchFamily="18" charset="0"/>
                <a:ea typeface="楷体_GB2312"/>
                <a:cs typeface="楷体_GB2312"/>
              </a:rPr>
              <a:t>END dff;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z="1800" b="1">
                <a:latin typeface="Times New Roman" panose="02020603050405020304" pitchFamily="18" charset="0"/>
                <a:ea typeface="楷体_GB2312"/>
                <a:cs typeface="楷体_GB2312"/>
              </a:rPr>
              <a:t>ARCHITECTURE dff3 OF dff 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b="1"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b="1">
                <a:latin typeface="Times New Roman" panose="02020603050405020304" pitchFamily="18" charset="0"/>
                <a:ea typeface="楷体_GB2312"/>
                <a:cs typeface="楷体_GB2312"/>
              </a:rPr>
              <a:t>   BEGIN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b="1">
                <a:latin typeface="Times New Roman" panose="02020603050405020304" pitchFamily="18" charset="0"/>
                <a:ea typeface="楷体_GB2312"/>
                <a:cs typeface="楷体_GB2312"/>
              </a:rPr>
              <a:t>       PROCESS (clk,rst)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b="1">
                <a:latin typeface="Times New Roman" panose="02020603050405020304" pitchFamily="18" charset="0"/>
                <a:ea typeface="楷体_GB2312"/>
                <a:cs typeface="楷体_GB2312"/>
              </a:rPr>
              <a:t>          BEGIN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      CASE rst 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b="1">
                <a:solidFill>
                  <a:schemeClr val="accent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                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WHEN ‘1’ =&gt; q&lt;=‘0’;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                WHEN ‘0’ =&gt;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                       IF(clk’EVENT and clk=‘1’) THEN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                            q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&lt;=</a:t>
            </a:r>
            <a:r>
              <a:rPr lang="en-US" altLang="zh-CN" sz="20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d;</a:t>
            </a:r>
            <a:endParaRPr lang="en-US" altLang="zh-CN" sz="1800" b="1">
              <a:solidFill>
                <a:srgbClr val="0000FF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                       END IF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                WHEN OTHERS =&gt; NULL;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b="1">
                <a:solidFill>
                  <a:schemeClr val="accent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      </a:t>
            </a:r>
            <a:r>
              <a:rPr lang="en-US" altLang="zh-CN" sz="1800" b="1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END CASE;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b="1">
                <a:latin typeface="Times New Roman" panose="02020603050405020304" pitchFamily="18" charset="0"/>
                <a:ea typeface="楷体_GB2312"/>
                <a:cs typeface="楷体_GB2312"/>
              </a:rPr>
              <a:t>       END PROCESS 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b="1">
                <a:latin typeface="Times New Roman" panose="02020603050405020304" pitchFamily="18" charset="0"/>
                <a:ea typeface="楷体_GB2312"/>
                <a:cs typeface="楷体_GB2312"/>
              </a:rPr>
              <a:t>END dff3;</a:t>
            </a:r>
          </a:p>
        </p:txBody>
      </p:sp>
      <p:pic>
        <p:nvPicPr>
          <p:cNvPr id="34823" name="Picture 19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20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ChangeArrowheads="1"/>
          </p:cNvSpPr>
          <p:nvPr/>
        </p:nvSpPr>
        <p:spPr bwMode="auto">
          <a:xfrm>
            <a:off x="1619250" y="914400"/>
            <a:ext cx="5543550" cy="5899150"/>
          </a:xfrm>
          <a:prstGeom prst="rect">
            <a:avLst/>
          </a:prstGeom>
          <a:solidFill>
            <a:schemeClr val="tx1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1800">
                <a:ea typeface="楷体_GB2312"/>
                <a:cs typeface="楷体_GB2312"/>
              </a:rPr>
              <a:t>ENTITY incoder 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>
                <a:ea typeface="楷体_GB2312"/>
                <a:cs typeface="楷体_GB2312"/>
              </a:rPr>
              <a:t>PORT ( G, a,b : IN STD_LOGIC 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>
                <a:ea typeface="楷体_GB2312"/>
                <a:cs typeface="楷体_GB2312"/>
              </a:rPr>
              <a:t>              Y : OUT std_logic_vector(3 downto 0));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>
                <a:ea typeface="楷体_GB2312"/>
                <a:cs typeface="楷体_GB2312"/>
              </a:rPr>
              <a:t>END incoder;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z="1800">
                <a:ea typeface="楷体_GB2312"/>
                <a:cs typeface="楷体_GB2312"/>
              </a:rPr>
              <a:t>ARCHITECTURE bhv1 OF incoder 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>
                <a:ea typeface="楷体_GB2312"/>
                <a:cs typeface="楷体_GB2312"/>
              </a:rPr>
              <a:t>   signal inab: std_logic_vector(1 downto 0);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>
                <a:ea typeface="楷体_GB2312"/>
                <a:cs typeface="楷体_GB2312"/>
              </a:rPr>
              <a:t>   BEGIN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>
                <a:ea typeface="楷体_GB2312"/>
                <a:cs typeface="楷体_GB2312"/>
              </a:rPr>
              <a:t>       inab&lt;=b &amp; a;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>
                <a:ea typeface="楷体_GB2312"/>
                <a:cs typeface="楷体_GB2312"/>
              </a:rPr>
              <a:t>       PROCESS (inab,G)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>
                <a:ea typeface="楷体_GB2312"/>
                <a:cs typeface="楷体_GB2312"/>
              </a:rPr>
              <a:t>          BEGIN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>
                <a:solidFill>
                  <a:srgbClr val="FF0000"/>
                </a:solidFill>
                <a:ea typeface="楷体_GB2312"/>
                <a:cs typeface="楷体_GB2312"/>
              </a:rPr>
              <a:t>             IF G =‘0’ THEN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            CASE inab 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ea typeface="楷体_GB2312"/>
                <a:cs typeface="楷体_GB2312"/>
              </a:rPr>
              <a:t>                       WHEN “00” =&gt; Y&lt;=“1110”;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ea typeface="楷体_GB2312"/>
                <a:cs typeface="楷体_GB2312"/>
              </a:rPr>
              <a:t>                       WHEN “01” =&gt; Y&lt;=“1101”;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ea typeface="楷体_GB2312"/>
                <a:cs typeface="楷体_GB2312"/>
              </a:rPr>
              <a:t>                       WHEN “10” =&gt; Y&lt;=“1011”;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ea typeface="楷体_GB2312"/>
                <a:cs typeface="楷体_GB2312"/>
              </a:rPr>
              <a:t>                       WHEN “11” =&gt; Y&lt;=“0111”;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ea typeface="楷体_GB2312"/>
                <a:cs typeface="楷体_GB2312"/>
              </a:rPr>
              <a:t>                       WHEN OTHERS =&gt; NULL;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            END CASE;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>
                <a:solidFill>
                  <a:srgbClr val="FF0000"/>
                </a:solidFill>
                <a:ea typeface="楷体_GB2312"/>
                <a:cs typeface="楷体_GB2312"/>
              </a:rPr>
              <a:t>             ELSE</a:t>
            </a:r>
            <a:endParaRPr lang="en-US" altLang="zh-CN" sz="1800"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800">
                <a:ea typeface="楷体_GB2312"/>
                <a:cs typeface="楷体_GB2312"/>
              </a:rPr>
              <a:t>                   Y&lt;=“1111”;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>
                <a:solidFill>
                  <a:srgbClr val="FF0000"/>
                </a:solidFill>
                <a:ea typeface="楷体_GB2312"/>
                <a:cs typeface="楷体_GB2312"/>
              </a:rPr>
              <a:t>             END IF;</a:t>
            </a:r>
            <a:endParaRPr lang="en-US" altLang="zh-CN" sz="1800"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800">
                <a:ea typeface="楷体_GB2312"/>
                <a:cs typeface="楷体_GB2312"/>
              </a:rPr>
              <a:t>        END PROCESS 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>
                <a:ea typeface="楷体_GB2312"/>
                <a:cs typeface="楷体_GB2312"/>
              </a:rPr>
              <a:t>END bhv1;</a:t>
            </a:r>
          </a:p>
        </p:txBody>
      </p:sp>
      <p:sp>
        <p:nvSpPr>
          <p:cNvPr id="496643" name="矩形 3"/>
          <p:cNvSpPr>
            <a:spLocks noChangeArrowheads="1"/>
          </p:cNvSpPr>
          <p:nvPr/>
        </p:nvSpPr>
        <p:spPr bwMode="auto">
          <a:xfrm>
            <a:off x="1547813" y="328613"/>
            <a:ext cx="3744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例：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2-4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译码器</a:t>
            </a:r>
          </a:p>
        </p:txBody>
      </p:sp>
      <p:pic>
        <p:nvPicPr>
          <p:cNvPr id="35844" name="Picture 4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263" y="632460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5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863" y="632460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Line 6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6647" name="矩形 3"/>
          <p:cNvSpPr>
            <a:spLocks noChangeArrowheads="1"/>
          </p:cNvSpPr>
          <p:nvPr/>
        </p:nvSpPr>
        <p:spPr bwMode="auto">
          <a:xfrm>
            <a:off x="6877050" y="188913"/>
            <a:ext cx="226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顺序控制语句</a:t>
            </a: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:case</a:t>
            </a:r>
          </a:p>
        </p:txBody>
      </p:sp>
      <p:sp>
        <p:nvSpPr>
          <p:cNvPr id="496648" name="AutoShape 8"/>
          <p:cNvSpPr>
            <a:spLocks noChangeArrowheads="1"/>
          </p:cNvSpPr>
          <p:nvPr/>
        </p:nvSpPr>
        <p:spPr bwMode="auto">
          <a:xfrm>
            <a:off x="1692275" y="1196975"/>
            <a:ext cx="5041900" cy="7921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6649" name="Rectangle 9"/>
          <p:cNvSpPr>
            <a:spLocks noChangeArrowheads="1"/>
          </p:cNvSpPr>
          <p:nvPr/>
        </p:nvSpPr>
        <p:spPr bwMode="auto">
          <a:xfrm>
            <a:off x="1692275" y="2060575"/>
            <a:ext cx="4679950" cy="4681538"/>
          </a:xfrm>
          <a:prstGeom prst="rect">
            <a:avLst/>
          </a:prstGeom>
          <a:noFill/>
          <a:ln w="2857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9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8" grpId="0" animBg="1"/>
      <p:bldP spid="49664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827088" y="188913"/>
            <a:ext cx="7273925" cy="1463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由于</a:t>
            </a:r>
            <a:r>
              <a:rPr kumimoji="0"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CASE</a:t>
            </a:r>
            <a:r>
              <a:rPr kumimoji="0"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语句和</a:t>
            </a:r>
            <a:r>
              <a:rPr kumimoji="0"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IF</a:t>
            </a:r>
            <a:r>
              <a:rPr kumimoji="0"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的特点，它们在某些场合下是可以互换的，例如前面所讲的</a:t>
            </a:r>
            <a:r>
              <a:rPr kumimoji="0"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－</a:t>
            </a:r>
            <a:r>
              <a:rPr kumimoji="0"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8</a:t>
            </a:r>
            <a:r>
              <a:rPr kumimoji="0"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译码器的例子。但是对于下面这个例子就不能使用</a:t>
            </a:r>
            <a:r>
              <a:rPr kumimoji="0"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CASE</a:t>
            </a:r>
            <a:r>
              <a:rPr kumimoji="0"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语句。</a:t>
            </a:r>
          </a:p>
          <a:p>
            <a:pPr eaLnBrk="1" hangingPunct="1">
              <a:spcBef>
                <a:spcPct val="50000"/>
              </a:spcBef>
              <a:defRPr/>
            </a:pPr>
            <a:endParaRPr lang="zh-CN" altLang="en-US" sz="20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97667" name="Group 3"/>
          <p:cNvGraphicFramePr>
            <a:graphicFrameLocks noGrp="1"/>
          </p:cNvGraphicFramePr>
          <p:nvPr/>
        </p:nvGraphicFramePr>
        <p:xfrm>
          <a:off x="1835150" y="1484313"/>
          <a:ext cx="5184775" cy="2743200"/>
        </p:xfrm>
        <a:graphic>
          <a:graphicData uri="http://schemas.openxmlformats.org/drawingml/2006/table">
            <a:tbl>
              <a:tblPr/>
              <a:tblGrid>
                <a:gridCol w="2849563"/>
                <a:gridCol w="2335212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b3      b2      b1    b0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a1          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      －       －    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      －       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      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0        1       1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      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1        1       1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7690" name="Text Box 26"/>
          <p:cNvSpPr txBox="1">
            <a:spLocks noChangeArrowheads="1"/>
          </p:cNvSpPr>
          <p:nvPr/>
        </p:nvSpPr>
        <p:spPr bwMode="auto">
          <a:xfrm>
            <a:off x="468313" y="4437063"/>
            <a:ext cx="8424862" cy="2225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上表是一个优先级编码器的真值表，</a:t>
            </a:r>
            <a:r>
              <a:rPr kumimoji="0"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个输入之间优先级的大小关系是</a:t>
            </a:r>
            <a:r>
              <a:rPr kumimoji="0"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b0&gt;b1&gt;b2&gt;b3</a:t>
            </a:r>
            <a:r>
              <a:rPr kumimoji="0"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，即当</a:t>
            </a:r>
            <a:r>
              <a:rPr kumimoji="0"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b0</a:t>
            </a:r>
            <a:r>
              <a:rPr kumimoji="0"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0"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时，其余</a:t>
            </a:r>
            <a:r>
              <a:rPr kumimoji="0"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个输入任意值该编码器的输出均为</a:t>
            </a:r>
            <a:r>
              <a:rPr kumimoji="0"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”</a:t>
            </a:r>
            <a:r>
              <a:rPr kumimoji="0"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00</a:t>
            </a:r>
            <a:r>
              <a:rPr kumimoji="0"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“</a:t>
            </a:r>
            <a:r>
              <a:rPr kumimoji="0"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0" lang="zh-CN" altLang="en-U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因为</a:t>
            </a:r>
            <a:r>
              <a:rPr kumimoji="0" lang="en-US" altLang="zh-CN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CASE</a:t>
            </a:r>
            <a:r>
              <a:rPr kumimoji="0" lang="zh-CN" altLang="en-U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语句没有对输入为任意的表示法，故不能使用下面的语句：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即：</a:t>
            </a:r>
            <a:r>
              <a:rPr kumimoji="0"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WHEN </a:t>
            </a:r>
            <a:r>
              <a:rPr kumimoji="0"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“</a:t>
            </a:r>
            <a:r>
              <a:rPr kumimoji="0"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XX01</a:t>
            </a:r>
            <a:r>
              <a:rPr kumimoji="0"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“</a:t>
            </a:r>
            <a:r>
              <a:rPr kumimoji="0"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=&gt;y&lt;=</a:t>
            </a:r>
            <a:r>
              <a:rPr kumimoji="0"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“</a:t>
            </a:r>
            <a:r>
              <a:rPr kumimoji="0"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01</a:t>
            </a:r>
            <a:r>
              <a:rPr kumimoji="0"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”</a:t>
            </a:r>
            <a:r>
              <a:rPr kumimoji="0"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是错误的。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所以要正确描述输入之间的这种优先级关系就应选用</a:t>
            </a:r>
            <a:r>
              <a:rPr kumimoji="0"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IF</a:t>
            </a:r>
            <a:r>
              <a:rPr kumimoji="0"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39750" y="476250"/>
            <a:ext cx="8424863" cy="5730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ENTITY   encoder  IS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PORT   (input:IN STD_LOGIC_VECTOR(3 DOWNTO 0);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 y :OUT STD_LOGIC_VECTOR(1 DOWNTO 0);)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END encoder;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ARCHITECTURE rtl OF encoder IS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BEGIN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 PROCESS (input)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 BEGIN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IF (input(0)=‘0’) then y&lt;=‘00’;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ELSIF (input(1)=‘0’) then y&lt;=‘01’;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ELSIF (input(2)=‘0’) then y&lt;=‘10’;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ELSE  y&lt;=‘11’;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END  IF;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 END  PROCESS;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END rtl;</a:t>
            </a:r>
            <a:endParaRPr lang="en-US" altLang="zh-CN" sz="2000">
              <a:solidFill>
                <a:schemeClr val="bg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498691" name="AutoShape 3"/>
          <p:cNvSpPr>
            <a:spLocks noChangeArrowheads="1"/>
          </p:cNvSpPr>
          <p:nvPr/>
        </p:nvSpPr>
        <p:spPr bwMode="auto">
          <a:xfrm>
            <a:off x="611188" y="404813"/>
            <a:ext cx="6624637" cy="15843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8692" name="Rectangle 4"/>
          <p:cNvSpPr>
            <a:spLocks noChangeArrowheads="1"/>
          </p:cNvSpPr>
          <p:nvPr/>
        </p:nvSpPr>
        <p:spPr bwMode="auto">
          <a:xfrm>
            <a:off x="611188" y="3500438"/>
            <a:ext cx="5113337" cy="1944687"/>
          </a:xfrm>
          <a:prstGeom prst="rect">
            <a:avLst/>
          </a:prstGeom>
          <a:noFill/>
          <a:ln w="2857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084888" y="2492375"/>
            <a:ext cx="2735262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在</a:t>
            </a:r>
            <a:r>
              <a:rPr kumimoji="0" lang="en-US" altLang="zh-CN" sz="20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IF</a:t>
            </a:r>
            <a:r>
              <a:rPr kumimoji="0" lang="zh-CN" altLang="en-US" sz="20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语句中首先判断的是</a:t>
            </a:r>
            <a:r>
              <a:rPr kumimoji="0" lang="en-US" altLang="zh-CN" sz="20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input(0),</a:t>
            </a:r>
            <a:r>
              <a:rPr kumimoji="0" lang="zh-CN" altLang="en-US" sz="20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其次是</a:t>
            </a:r>
            <a:r>
              <a:rPr kumimoji="0" lang="en-US" altLang="zh-CN" sz="20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input(1)</a:t>
            </a:r>
            <a:r>
              <a:rPr kumimoji="0"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……</a:t>
            </a:r>
            <a:r>
              <a:rPr kumimoji="0" lang="zh-CN" altLang="en-US" sz="20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这正好体现了</a:t>
            </a:r>
            <a:r>
              <a:rPr kumimoji="0" lang="en-US" altLang="zh-CN" sz="20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input(0)</a:t>
            </a:r>
            <a:r>
              <a:rPr kumimoji="0" lang="zh-CN" altLang="en-US" sz="20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的优先级最高，只要</a:t>
            </a:r>
            <a:r>
              <a:rPr kumimoji="0" lang="en-US" altLang="zh-CN" sz="20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input(0)</a:t>
            </a:r>
            <a:r>
              <a:rPr kumimoji="0" lang="zh-CN" altLang="en-US" sz="20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＝</a:t>
            </a:r>
            <a:r>
              <a:rPr kumimoji="0" lang="zh-CN" altLang="en-US" sz="2000" b="1">
                <a:solidFill>
                  <a:schemeClr val="bg2"/>
                </a:solidFill>
                <a:ea typeface="楷体_GB2312"/>
                <a:cs typeface="楷体_GB2312"/>
              </a:rPr>
              <a:t>‘</a:t>
            </a:r>
            <a:r>
              <a:rPr kumimoji="0" lang="en-US" altLang="zh-CN" sz="20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0</a:t>
            </a:r>
            <a:r>
              <a:rPr kumimoji="0" lang="en-US" altLang="zh-CN" sz="2000" b="1">
                <a:solidFill>
                  <a:schemeClr val="bg2"/>
                </a:solidFill>
                <a:ea typeface="楷体_GB2312"/>
                <a:cs typeface="楷体_GB2312"/>
              </a:rPr>
              <a:t>’</a:t>
            </a:r>
            <a:r>
              <a:rPr kumimoji="0" lang="zh-CN" altLang="en-US" sz="20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就优先对它编码。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9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1" grpId="0" animBg="1"/>
      <p:bldP spid="49869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矩形 3"/>
          <p:cNvSpPr>
            <a:spLocks noChangeArrowheads="1"/>
          </p:cNvSpPr>
          <p:nvPr/>
        </p:nvSpPr>
        <p:spPr bwMode="auto">
          <a:xfrm>
            <a:off x="395288" y="260350"/>
            <a:ext cx="4248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2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顺序控制语句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99715" name="Text Box 3"/>
          <p:cNvSpPr txBox="1">
            <a:spLocks noChangeArrowheads="1"/>
          </p:cNvSpPr>
          <p:nvPr/>
        </p:nvSpPr>
        <p:spPr bwMode="auto">
          <a:xfrm>
            <a:off x="1619250" y="1125538"/>
            <a:ext cx="18002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循环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900113" y="1268413"/>
          <a:ext cx="500062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268413"/>
                        <a:ext cx="500062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17" name="矩形 3"/>
          <p:cNvSpPr>
            <a:spLocks noChangeArrowheads="1"/>
          </p:cNvSpPr>
          <p:nvPr/>
        </p:nvSpPr>
        <p:spPr bwMode="auto">
          <a:xfrm>
            <a:off x="6948488" y="188913"/>
            <a:ext cx="21955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顺序控制语句</a:t>
            </a: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loop</a:t>
            </a: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38919" name="Picture 7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8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9721" name="Text Box 9"/>
          <p:cNvSpPr txBox="1">
            <a:spLocks noChangeArrowheads="1"/>
          </p:cNvSpPr>
          <p:nvPr/>
        </p:nvSpPr>
        <p:spPr bwMode="auto">
          <a:xfrm>
            <a:off x="3348038" y="1196975"/>
            <a:ext cx="40322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Loop——Next——Exit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组合</a:t>
            </a:r>
          </a:p>
        </p:txBody>
      </p:sp>
      <p:sp>
        <p:nvSpPr>
          <p:cNvPr id="499722" name="Text Box 10"/>
          <p:cNvSpPr txBox="1">
            <a:spLocks noChangeArrowheads="1"/>
          </p:cNvSpPr>
          <p:nvPr/>
        </p:nvSpPr>
        <p:spPr bwMode="auto">
          <a:xfrm>
            <a:off x="1763713" y="1989138"/>
            <a:ext cx="6121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语言中的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for——continue——break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组合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116013" y="1196975"/>
            <a:ext cx="7056437" cy="5481638"/>
          </a:xfrm>
          <a:prstGeom prst="rect">
            <a:avLst/>
          </a:prstGeom>
          <a:solidFill>
            <a:schemeClr val="tx1"/>
          </a:solidFill>
          <a:ln w="28575" algn="ctr">
            <a:solidFill>
              <a:srgbClr val="33CC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Char char="n"/>
            </a:pPr>
            <a:r>
              <a:rPr lang="zh-CN" altLang="en-US" sz="26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 无条件</a:t>
            </a:r>
            <a:r>
              <a:rPr lang="en-US" altLang="zh-CN" sz="2600" b="1">
                <a:solidFill>
                  <a:schemeClr val="bg2"/>
                </a:solidFill>
                <a:ea typeface="楷体_GB2312"/>
                <a:cs typeface="楷体_GB2312"/>
              </a:rPr>
              <a:t>loop </a:t>
            </a:r>
            <a:r>
              <a:rPr lang="zh-CN" altLang="en-US" sz="26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语句</a:t>
            </a:r>
            <a:r>
              <a:rPr lang="en-US" altLang="zh-CN" sz="26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: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2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       </a:t>
            </a:r>
            <a:r>
              <a:rPr lang="zh-CN" altLang="en-US" sz="22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标号： </a:t>
            </a:r>
            <a:r>
              <a:rPr lang="en-US" altLang="zh-CN" sz="2200" b="1">
                <a:solidFill>
                  <a:srgbClr val="0000FF"/>
                </a:solidFill>
                <a:ea typeface="楷体_GB2312"/>
                <a:cs typeface="楷体_GB2312"/>
              </a:rPr>
              <a:t>loop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200" b="1">
                <a:solidFill>
                  <a:srgbClr val="0000FF"/>
                </a:solidFill>
                <a:ea typeface="楷体_GB2312"/>
                <a:cs typeface="楷体_GB2312"/>
              </a:rPr>
              <a:t>                              &lt;</a:t>
            </a:r>
            <a:r>
              <a:rPr lang="zh-CN" altLang="en-US" sz="2200" b="1">
                <a:solidFill>
                  <a:srgbClr val="0000FF"/>
                </a:solidFill>
                <a:ea typeface="楷体_GB2312"/>
                <a:cs typeface="楷体_GB2312"/>
              </a:rPr>
              <a:t>语句</a:t>
            </a:r>
            <a:r>
              <a:rPr lang="en-US" altLang="zh-CN" sz="2200" b="1">
                <a:solidFill>
                  <a:srgbClr val="0000FF"/>
                </a:solidFill>
                <a:ea typeface="楷体_GB2312"/>
                <a:cs typeface="楷体_GB2312"/>
              </a:rPr>
              <a:t>&gt;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200" b="1">
                <a:solidFill>
                  <a:srgbClr val="0000FF"/>
                </a:solidFill>
                <a:ea typeface="楷体_GB2312"/>
                <a:cs typeface="楷体_GB2312"/>
              </a:rPr>
              <a:t>                             end loop</a:t>
            </a:r>
            <a:r>
              <a:rPr lang="en-US" altLang="zh-CN" sz="22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2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标号；</a:t>
            </a:r>
          </a:p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Char char="n"/>
            </a:pPr>
            <a:r>
              <a:rPr lang="zh-CN" altLang="en-US" sz="2600" b="1">
                <a:latin typeface="楷体_GB2312"/>
                <a:ea typeface="楷体_GB2312"/>
                <a:cs typeface="楷体_GB2312"/>
              </a:rPr>
              <a:t> </a:t>
            </a:r>
            <a:r>
              <a:rPr lang="en-US" altLang="zh-CN" sz="2600" b="1">
                <a:solidFill>
                  <a:schemeClr val="bg2"/>
                </a:solidFill>
                <a:ea typeface="楷体_GB2312"/>
                <a:cs typeface="楷体_GB2312"/>
              </a:rPr>
              <a:t>for… loop </a:t>
            </a:r>
            <a:r>
              <a:rPr lang="zh-CN" altLang="en-US" sz="2600" b="1">
                <a:solidFill>
                  <a:schemeClr val="bg2"/>
                </a:solidFill>
                <a:ea typeface="楷体_GB2312"/>
                <a:cs typeface="楷体_GB2312"/>
              </a:rPr>
              <a:t>语句：循环固定次数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200" b="1">
                <a:solidFill>
                  <a:srgbClr val="0000FF"/>
                </a:solidFill>
                <a:ea typeface="楷体_GB2312"/>
                <a:cs typeface="楷体_GB2312"/>
              </a:rPr>
              <a:t>              标号：</a:t>
            </a:r>
            <a:r>
              <a:rPr lang="en-US" altLang="zh-CN" sz="2200" b="1">
                <a:solidFill>
                  <a:srgbClr val="0000FF"/>
                </a:solidFill>
                <a:ea typeface="楷体_GB2312"/>
                <a:cs typeface="楷体_GB2312"/>
              </a:rPr>
              <a:t>for </a:t>
            </a:r>
            <a:r>
              <a:rPr lang="zh-CN" altLang="en-US" sz="2200" b="1">
                <a:solidFill>
                  <a:srgbClr val="0000FF"/>
                </a:solidFill>
                <a:ea typeface="楷体_GB2312"/>
                <a:cs typeface="楷体_GB2312"/>
              </a:rPr>
              <a:t>循环变量 </a:t>
            </a:r>
            <a:r>
              <a:rPr lang="en-US" altLang="zh-CN" sz="2200" b="1">
                <a:solidFill>
                  <a:srgbClr val="0000FF"/>
                </a:solidFill>
                <a:ea typeface="楷体_GB2312"/>
                <a:cs typeface="楷体_GB2312"/>
              </a:rPr>
              <a:t>in </a:t>
            </a:r>
            <a:r>
              <a:rPr lang="zh-CN" altLang="en-US" sz="2200" b="1">
                <a:solidFill>
                  <a:srgbClr val="0000FF"/>
                </a:solidFill>
                <a:ea typeface="楷体_GB2312"/>
                <a:cs typeface="楷体_GB2312"/>
              </a:rPr>
              <a:t>离散范围 </a:t>
            </a:r>
            <a:r>
              <a:rPr lang="en-US" altLang="zh-CN" sz="2200" b="1">
                <a:solidFill>
                  <a:srgbClr val="0000FF"/>
                </a:solidFill>
                <a:ea typeface="楷体_GB2312"/>
                <a:cs typeface="楷体_GB2312"/>
              </a:rPr>
              <a:t>loop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200" b="1">
                <a:solidFill>
                  <a:srgbClr val="0000FF"/>
                </a:solidFill>
                <a:ea typeface="楷体_GB2312"/>
                <a:cs typeface="楷体_GB2312"/>
              </a:rPr>
              <a:t>                             &lt;</a:t>
            </a:r>
            <a:r>
              <a:rPr lang="zh-CN" altLang="en-US" sz="2200" b="1">
                <a:solidFill>
                  <a:srgbClr val="0000FF"/>
                </a:solidFill>
                <a:ea typeface="楷体_GB2312"/>
                <a:cs typeface="楷体_GB2312"/>
              </a:rPr>
              <a:t>语句</a:t>
            </a:r>
            <a:r>
              <a:rPr lang="en-US" altLang="zh-CN" sz="2200" b="1">
                <a:solidFill>
                  <a:srgbClr val="0000FF"/>
                </a:solidFill>
                <a:ea typeface="楷体_GB2312"/>
                <a:cs typeface="楷体_GB2312"/>
              </a:rPr>
              <a:t>&gt;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200" b="1">
                <a:solidFill>
                  <a:srgbClr val="0000FF"/>
                </a:solidFill>
                <a:ea typeface="楷体_GB2312"/>
                <a:cs typeface="楷体_GB2312"/>
              </a:rPr>
              <a:t>                          end loop </a:t>
            </a:r>
            <a:r>
              <a:rPr lang="zh-CN" altLang="en-US" sz="2200" b="1">
                <a:solidFill>
                  <a:srgbClr val="0000FF"/>
                </a:solidFill>
                <a:ea typeface="楷体_GB2312"/>
                <a:cs typeface="楷体_GB2312"/>
              </a:rPr>
              <a:t>标号；</a:t>
            </a:r>
          </a:p>
          <a:p>
            <a:pPr eaLnBrk="1" hangingPunct="1">
              <a:buClr>
                <a:srgbClr val="FF5050"/>
              </a:buClr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楷体_GB2312"/>
                <a:cs typeface="楷体_GB2312"/>
              </a:rPr>
              <a:t> </a:t>
            </a:r>
            <a:r>
              <a:rPr lang="en-US" altLang="zh-CN" sz="2600" b="1">
                <a:solidFill>
                  <a:schemeClr val="bg2"/>
                </a:solidFill>
                <a:ea typeface="楷体_GB2312"/>
                <a:cs typeface="楷体_GB2312"/>
              </a:rPr>
              <a:t>while … loop </a:t>
            </a:r>
            <a:r>
              <a:rPr lang="zh-CN" altLang="en-US" sz="2600" b="1">
                <a:solidFill>
                  <a:schemeClr val="bg2"/>
                </a:solidFill>
                <a:ea typeface="楷体_GB2312"/>
                <a:cs typeface="楷体_GB2312"/>
              </a:rPr>
              <a:t>语句：循环执行直到某个条件 不再满足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200" b="1">
                <a:solidFill>
                  <a:srgbClr val="0000FF"/>
                </a:solidFill>
                <a:ea typeface="楷体_GB2312"/>
                <a:cs typeface="楷体_GB2312"/>
              </a:rPr>
              <a:t>            标号：</a:t>
            </a:r>
            <a:r>
              <a:rPr lang="en-US" altLang="zh-CN" sz="2200" b="1">
                <a:solidFill>
                  <a:srgbClr val="0000FF"/>
                </a:solidFill>
                <a:ea typeface="楷体_GB2312"/>
                <a:cs typeface="楷体_GB2312"/>
              </a:rPr>
              <a:t>while </a:t>
            </a:r>
            <a:r>
              <a:rPr lang="zh-CN" altLang="en-US" sz="2200" b="1">
                <a:solidFill>
                  <a:srgbClr val="0000FF"/>
                </a:solidFill>
                <a:ea typeface="楷体_GB2312"/>
                <a:cs typeface="楷体_GB2312"/>
              </a:rPr>
              <a:t>条件表达式 </a:t>
            </a:r>
            <a:r>
              <a:rPr lang="en-US" altLang="zh-CN" sz="2200" b="1">
                <a:solidFill>
                  <a:srgbClr val="0000FF"/>
                </a:solidFill>
                <a:ea typeface="楷体_GB2312"/>
                <a:cs typeface="楷体_GB2312"/>
              </a:rPr>
              <a:t>loop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200" b="1">
                <a:solidFill>
                  <a:srgbClr val="0000FF"/>
                </a:solidFill>
                <a:ea typeface="楷体_GB2312"/>
                <a:cs typeface="楷体_GB2312"/>
              </a:rPr>
              <a:t>                             &lt;</a:t>
            </a:r>
            <a:r>
              <a:rPr lang="zh-CN" altLang="en-US" sz="2200" b="1">
                <a:solidFill>
                  <a:srgbClr val="0000FF"/>
                </a:solidFill>
                <a:ea typeface="楷体_GB2312"/>
                <a:cs typeface="楷体_GB2312"/>
              </a:rPr>
              <a:t>语句</a:t>
            </a:r>
            <a:r>
              <a:rPr lang="en-US" altLang="zh-CN" sz="2200" b="1">
                <a:solidFill>
                  <a:srgbClr val="0000FF"/>
                </a:solidFill>
                <a:ea typeface="楷体_GB2312"/>
                <a:cs typeface="楷体_GB2312"/>
              </a:rPr>
              <a:t>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200" b="1">
                <a:solidFill>
                  <a:srgbClr val="0000FF"/>
                </a:solidFill>
                <a:ea typeface="楷体_GB2312"/>
                <a:cs typeface="楷体_GB2312"/>
              </a:rPr>
              <a:t>                         end loop </a:t>
            </a:r>
            <a:r>
              <a:rPr lang="zh-CN" altLang="en-US" sz="2200" b="1">
                <a:solidFill>
                  <a:srgbClr val="0000FF"/>
                </a:solidFill>
                <a:ea typeface="楷体_GB2312"/>
                <a:cs typeface="楷体_GB2312"/>
              </a:rPr>
              <a:t>标号；</a:t>
            </a:r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0740" name="矩形 3"/>
          <p:cNvSpPr>
            <a:spLocks noChangeArrowheads="1"/>
          </p:cNvSpPr>
          <p:nvPr/>
        </p:nvSpPr>
        <p:spPr bwMode="auto">
          <a:xfrm>
            <a:off x="684213" y="401638"/>
            <a:ext cx="30241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循环语句</a:t>
            </a:r>
            <a:r>
              <a:rPr lang="en-US" altLang="zh-CN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loop</a:t>
            </a:r>
          </a:p>
        </p:txBody>
      </p:sp>
      <p:sp>
        <p:nvSpPr>
          <p:cNvPr id="500741" name="矩形 3"/>
          <p:cNvSpPr>
            <a:spLocks noChangeArrowheads="1"/>
          </p:cNvSpPr>
          <p:nvPr/>
        </p:nvSpPr>
        <p:spPr bwMode="auto">
          <a:xfrm>
            <a:off x="6948488" y="188913"/>
            <a:ext cx="21955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顺序控制语句</a:t>
            </a: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555875" y="188913"/>
            <a:ext cx="5688013" cy="6613525"/>
          </a:xfrm>
          <a:prstGeom prst="rect">
            <a:avLst/>
          </a:prstGeom>
          <a:solidFill>
            <a:schemeClr val="tx1"/>
          </a:solidFill>
          <a:ln w="28575" algn="ctr">
            <a:solidFill>
              <a:srgbClr val="33CC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entity</a:t>
            </a: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 FOR_3 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port </a:t>
            </a: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( CLK:</a:t>
            </a: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 STD_LOGIC;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DIN: 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 </a:t>
            </a: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STD_LOGIC;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RESET: 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</a:t>
            </a: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STD_LOGIC;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Q: inout STD_LOGIC_VECTOR (0 to 3)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end </a:t>
            </a: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FOR_3;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architecture</a:t>
            </a: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FOR_3_arch 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of </a:t>
            </a: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FOR_3</a:t>
            </a: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process</a:t>
            </a: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(CLK,RESET)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      if </a:t>
            </a: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RESET = '0' 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then</a:t>
            </a:r>
            <a:endParaRPr lang="en-US" altLang="zh-CN" sz="2000">
              <a:solidFill>
                <a:schemeClr val="bg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             Q &lt;= "0000";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      elsif</a:t>
            </a: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CLK'event and CLK = '1' 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then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             Q(0) &lt;= DIN;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             for</a:t>
            </a: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 i 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</a:t>
            </a: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1 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to</a:t>
            </a: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 3 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loop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                   Q(i) &lt;= Q(i-1);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             end loop</a:t>
            </a: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     end if</a:t>
            </a: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end process</a:t>
            </a: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end</a:t>
            </a: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FOR_3_arch;</a:t>
            </a:r>
          </a:p>
        </p:txBody>
      </p:sp>
      <p:sp>
        <p:nvSpPr>
          <p:cNvPr id="505859" name="Text Box 3"/>
          <p:cNvSpPr txBox="1">
            <a:spLocks noChangeArrowheads="1"/>
          </p:cNvSpPr>
          <p:nvPr/>
        </p:nvSpPr>
        <p:spPr bwMode="auto">
          <a:xfrm>
            <a:off x="395288" y="260350"/>
            <a:ext cx="1871662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例：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4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位右移寄存器</a:t>
            </a:r>
          </a:p>
        </p:txBody>
      </p:sp>
      <p:sp>
        <p:nvSpPr>
          <p:cNvPr id="505860" name="AutoShape 4"/>
          <p:cNvSpPr>
            <a:spLocks noChangeArrowheads="1"/>
          </p:cNvSpPr>
          <p:nvPr/>
        </p:nvSpPr>
        <p:spPr bwMode="auto">
          <a:xfrm>
            <a:off x="2555875" y="260350"/>
            <a:ext cx="5400675" cy="216058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5861" name="Rectangle 5"/>
          <p:cNvSpPr>
            <a:spLocks noChangeArrowheads="1"/>
          </p:cNvSpPr>
          <p:nvPr/>
        </p:nvSpPr>
        <p:spPr bwMode="auto">
          <a:xfrm>
            <a:off x="4284663" y="4941888"/>
            <a:ext cx="2232025" cy="863600"/>
          </a:xfrm>
          <a:prstGeom prst="rect">
            <a:avLst/>
          </a:prstGeom>
          <a:noFill/>
          <a:ln w="2857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0" grpId="0" animBg="1"/>
      <p:bldP spid="50586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5"/>
          <p:cNvSpPr txBox="1">
            <a:spLocks noChangeArrowheads="1"/>
          </p:cNvSpPr>
          <p:nvPr/>
        </p:nvSpPr>
        <p:spPr bwMode="auto">
          <a:xfrm>
            <a:off x="684213" y="1054100"/>
            <a:ext cx="7921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bg2"/>
                </a:solidFill>
                <a:latin typeface="Arial" panose="020B0604020202020204" pitchFamily="34" charset="0"/>
              </a:rPr>
              <a:t>12. </a:t>
            </a:r>
            <a:r>
              <a:rPr lang="zh-CN" altLang="en-US" sz="3600" b="1">
                <a:solidFill>
                  <a:schemeClr val="bg2"/>
                </a:solidFill>
                <a:latin typeface="Arial" panose="020B0604020202020204" pitchFamily="34" charset="0"/>
              </a:rPr>
              <a:t>用触发器设计时序电路</a:t>
            </a:r>
            <a:endParaRPr lang="en-US" altLang="zh-CN" sz="36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41987" name="Picture 2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338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258888" y="2133600"/>
            <a:ext cx="695642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时序电路设计</a:t>
            </a:r>
            <a:r>
              <a:rPr lang="en-US" altLang="zh-CN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获得原始状态图和原始状态表（</a:t>
            </a:r>
            <a:r>
              <a:rPr lang="en-US" altLang="zh-CN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Derivation of State Graphs and Tables</a:t>
            </a: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状态表化简（</a:t>
            </a:r>
            <a:r>
              <a:rPr lang="en-US" altLang="zh-CN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Reduction of State Tables</a:t>
            </a: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状态分配（</a:t>
            </a:r>
            <a:r>
              <a:rPr lang="en-US" altLang="zh-CN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Assignment</a:t>
            </a: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一些例子</a:t>
            </a:r>
            <a:endParaRPr lang="en-US" altLang="zh-CN" sz="30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VHDL-4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/>
          <p:cNvSpPr>
            <a:spLocks noChangeArrowheads="1"/>
          </p:cNvSpPr>
          <p:nvPr/>
        </p:nvSpPr>
        <p:spPr bwMode="auto">
          <a:xfrm>
            <a:off x="1835150" y="333375"/>
            <a:ext cx="4752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latin typeface="楷体_GB2312"/>
                <a:ea typeface="楷体_GB2312"/>
                <a:cs typeface="楷体_GB2312"/>
              </a:rPr>
              <a:t>（一） </a:t>
            </a:r>
            <a:r>
              <a:rPr lang="zh-CN" altLang="en-US" sz="3600" b="1">
                <a:latin typeface="Times New Roman" panose="02020603050405020304" pitchFamily="18" charset="0"/>
                <a:ea typeface="楷体_GB2312"/>
                <a:cs typeface="楷体_GB2312"/>
              </a:rPr>
              <a:t>顺序语句</a:t>
            </a:r>
            <a:endParaRPr lang="zh-CN" altLang="en-US" sz="36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692275" y="1196975"/>
            <a:ext cx="5543550" cy="1082675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63525" indent="-2635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8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-- </a:t>
            </a:r>
            <a:r>
              <a:rPr lang="en-US" altLang="zh-CN" sz="2800" b="1">
                <a:solidFill>
                  <a:srgbClr val="0000CC"/>
                </a:solidFill>
                <a:ea typeface="楷体_GB2312"/>
                <a:cs typeface="楷体_GB2312"/>
              </a:rPr>
              <a:t>process</a:t>
            </a:r>
            <a:r>
              <a:rPr lang="zh-CN" altLang="en-US" sz="28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中</a:t>
            </a:r>
            <a:r>
              <a:rPr lang="en-US" altLang="zh-CN" sz="28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:</a:t>
            </a:r>
            <a:r>
              <a:rPr lang="zh-CN" altLang="en-US" sz="28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顺序语句；</a:t>
            </a:r>
          </a:p>
          <a:p>
            <a:pPr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8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-- </a:t>
            </a:r>
            <a:r>
              <a:rPr lang="en-US" altLang="zh-CN" sz="2800" b="1">
                <a:solidFill>
                  <a:srgbClr val="0000CC"/>
                </a:solidFill>
                <a:ea typeface="楷体_GB2312"/>
                <a:cs typeface="楷体_GB2312"/>
              </a:rPr>
              <a:t>architecture</a:t>
            </a:r>
            <a:r>
              <a:rPr lang="zh-CN" altLang="en-US" sz="28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中</a:t>
            </a:r>
            <a:r>
              <a:rPr lang="en-US" altLang="zh-CN" sz="28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:</a:t>
            </a:r>
            <a:r>
              <a:rPr lang="zh-CN" altLang="en-US" sz="28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并行语句；</a:t>
            </a:r>
          </a:p>
        </p:txBody>
      </p:sp>
      <p:pic>
        <p:nvPicPr>
          <p:cNvPr id="7172" name="Picture 4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38" y="632460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632460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14425" y="3471863"/>
            <a:ext cx="7489825" cy="2620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执行的顺序性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由按先后顺序执行的语句组成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时间的并行性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进程中的敏感信号变化时，进程内的顺序语句按先后顺序执行一次，但时间计算的起点是相同的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14425" y="2752725"/>
            <a:ext cx="295275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顺序语句特点：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Text Box 2"/>
          <p:cNvSpPr txBox="1">
            <a:spLocks noChangeArrowheads="1"/>
          </p:cNvSpPr>
          <p:nvPr/>
        </p:nvSpPr>
        <p:spPr bwMode="auto">
          <a:xfrm>
            <a:off x="2627313" y="1484313"/>
            <a:ext cx="4716462" cy="4921250"/>
          </a:xfrm>
          <a:prstGeom prst="rect">
            <a:avLst/>
          </a:prstGeom>
          <a:solidFill>
            <a:schemeClr val="tx1"/>
          </a:solidFill>
          <a:ln w="2857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3525" indent="-263525"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顺序赋值语句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630238" lvl="1" eaLnBrk="1" hangingPunct="1">
              <a:spcBef>
                <a:spcPct val="3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信号赋值 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&lt;=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”</a:t>
            </a:r>
            <a:endParaRPr lang="en-US" altLang="zh-CN" sz="2000" b="1" dirty="0">
              <a:latin typeface="Times New Roman" pitchFamily="18" charset="0"/>
              <a:ea typeface="楷体_GB2312" pitchFamily="49" charset="-122"/>
            </a:endParaRPr>
          </a:p>
          <a:p>
            <a:pPr marL="630238" lvl="1" eaLnBrk="1" hangingPunct="1">
              <a:spcBef>
                <a:spcPct val="3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变量赋值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:=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”</a:t>
            </a:r>
            <a:endParaRPr lang="en-US" altLang="zh-CN" sz="2000" b="1" dirty="0">
              <a:latin typeface="Times New Roman" pitchFamily="18" charset="0"/>
              <a:ea typeface="楷体_GB2312" pitchFamily="49" charset="-122"/>
            </a:endParaRPr>
          </a:p>
          <a:p>
            <a:pPr marL="263525" indent="-263525"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顺序控制语句</a:t>
            </a:r>
          </a:p>
          <a:p>
            <a:pPr marL="630238" lvl="1" eaLnBrk="1" hangingPunct="1">
              <a:spcBef>
                <a:spcPct val="3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条件控制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: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if, case</a:t>
            </a:r>
            <a:endParaRPr lang="en-US" altLang="zh-CN" sz="2000" b="1" dirty="0">
              <a:latin typeface="Times New Roman" pitchFamily="18" charset="0"/>
              <a:ea typeface="楷体_GB2312" pitchFamily="49" charset="-122"/>
            </a:endParaRPr>
          </a:p>
          <a:p>
            <a:pPr marL="630238" lvl="1" eaLnBrk="1" hangingPunct="1">
              <a:spcBef>
                <a:spcPct val="3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循环控制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: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loop,  for, while, next</a:t>
            </a:r>
          </a:p>
          <a:p>
            <a:pPr marL="263525" indent="-263525"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Wait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语句</a:t>
            </a:r>
          </a:p>
          <a:p>
            <a:pPr marL="263525" indent="-263525"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空语句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: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null</a:t>
            </a:r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  <a:p>
            <a:pPr marL="263525" indent="-263525"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断言语句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: 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assert,report</a:t>
            </a:r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  <a:p>
            <a:pPr marL="263525" indent="-263525"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过程调用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: 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过程名（实际参数）</a:t>
            </a:r>
          </a:p>
          <a:p>
            <a:pPr marL="263525" indent="-263525"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返回语句 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: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return</a:t>
            </a:r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7973" name="矩形 3"/>
          <p:cNvSpPr>
            <a:spLocks noChangeArrowheads="1"/>
          </p:cNvSpPr>
          <p:nvPr/>
        </p:nvSpPr>
        <p:spPr bwMode="auto">
          <a:xfrm>
            <a:off x="7667625" y="188913"/>
            <a:ext cx="1476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顺序语句</a:t>
            </a:r>
          </a:p>
        </p:txBody>
      </p:sp>
      <p:sp>
        <p:nvSpPr>
          <p:cNvPr id="467974" name="矩形 3"/>
          <p:cNvSpPr>
            <a:spLocks noChangeArrowheads="1"/>
          </p:cNvSpPr>
          <p:nvPr/>
        </p:nvSpPr>
        <p:spPr bwMode="auto">
          <a:xfrm>
            <a:off x="395288" y="333375"/>
            <a:ext cx="381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（一）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顺序语句</a:t>
            </a:r>
            <a:endParaRPr lang="zh-CN" altLang="en-US" sz="36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467975" name="Object 7"/>
          <p:cNvGraphicFramePr>
            <a:graphicFrameLocks noChangeAspect="1"/>
          </p:cNvGraphicFramePr>
          <p:nvPr/>
        </p:nvGraphicFramePr>
        <p:xfrm>
          <a:off x="1763713" y="1628775"/>
          <a:ext cx="500062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628775"/>
                        <a:ext cx="500062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627313" y="1341438"/>
            <a:ext cx="3168650" cy="923925"/>
          </a:xfrm>
          <a:prstGeom prst="rect">
            <a:avLst/>
          </a:prstGeom>
          <a:solidFill>
            <a:schemeClr val="tx1"/>
          </a:solidFill>
          <a:ln w="28575" algn="ctr">
            <a:solidFill>
              <a:srgbClr val="FF99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变量赋值符号为  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:=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信号赋值符号为  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&lt;=</a:t>
            </a:r>
          </a:p>
        </p:txBody>
      </p:sp>
      <p:sp>
        <p:nvSpPr>
          <p:cNvPr id="468995" name="矩形 3"/>
          <p:cNvSpPr>
            <a:spLocks noChangeArrowheads="1"/>
          </p:cNvSpPr>
          <p:nvPr/>
        </p:nvSpPr>
        <p:spPr bwMode="auto">
          <a:xfrm>
            <a:off x="323850" y="476250"/>
            <a:ext cx="4248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1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顺序赋值语句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8998" name="矩形 3"/>
          <p:cNvSpPr>
            <a:spLocks noChangeArrowheads="1"/>
          </p:cNvSpPr>
          <p:nvPr/>
        </p:nvSpPr>
        <p:spPr bwMode="auto">
          <a:xfrm>
            <a:off x="7524750" y="188913"/>
            <a:ext cx="161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顺序赋值语句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900113" y="2565400"/>
            <a:ext cx="7416800" cy="3105150"/>
          </a:xfrm>
          <a:prstGeom prst="rect">
            <a:avLst/>
          </a:prstGeom>
          <a:solidFill>
            <a:schemeClr val="tx1"/>
          </a:solidFill>
          <a:ln w="28575" algn="ctr">
            <a:solidFill>
              <a:srgbClr val="33CC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538163" indent="-538163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1688" indent="-84138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信号赋值与变量赋值的时机不同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400" b="1">
                <a:solidFill>
                  <a:srgbClr val="006600"/>
                </a:solidFill>
                <a:latin typeface="楷体_GB2312"/>
                <a:ea typeface="楷体_GB2312"/>
                <a:cs typeface="楷体_GB2312"/>
              </a:rPr>
              <a:t>◦ 变量赋值：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立即赋值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6600"/>
                </a:solidFill>
                <a:latin typeface="楷体_GB2312"/>
                <a:ea typeface="楷体_GB2312"/>
                <a:cs typeface="楷体_GB2312"/>
              </a:rPr>
              <a:t> ◦ 信号赋值：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存在延迟</a:t>
            </a:r>
          </a:p>
          <a:p>
            <a:pPr lvl="1" eaLnBrk="1" hangingPunct="1"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 显式和隐式</a:t>
            </a: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wait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语句决定信号的设置时机，由延迟时间决定信号处理的时间，延迟时间是相对于同步点而言的。</a:t>
            </a:r>
          </a:p>
          <a:p>
            <a:pPr lvl="1" eaLnBrk="1" hangingPunct="1"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 信号值的更新不能立刻生效</a:t>
            </a:r>
            <a:r>
              <a:rPr lang="en-US" altLang="zh-CN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!</a:t>
            </a:r>
          </a:p>
        </p:txBody>
      </p:sp>
      <p:pic>
        <p:nvPicPr>
          <p:cNvPr id="9224" name="Picture 8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38" y="632460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632460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0020" name="矩形 3"/>
          <p:cNvSpPr>
            <a:spLocks noChangeArrowheads="1"/>
          </p:cNvSpPr>
          <p:nvPr/>
        </p:nvSpPr>
        <p:spPr bwMode="auto">
          <a:xfrm>
            <a:off x="323850" y="476250"/>
            <a:ext cx="4248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1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顺序赋值语句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70021" name="矩形 3"/>
          <p:cNvSpPr>
            <a:spLocks noChangeArrowheads="1"/>
          </p:cNvSpPr>
          <p:nvPr/>
        </p:nvSpPr>
        <p:spPr bwMode="auto">
          <a:xfrm>
            <a:off x="7524750" y="188913"/>
            <a:ext cx="161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顺序赋值语句</a:t>
            </a:r>
          </a:p>
        </p:txBody>
      </p:sp>
      <p:pic>
        <p:nvPicPr>
          <p:cNvPr id="10246" name="Picture 6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38" y="632460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632460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0024" name="Text Box 8"/>
          <p:cNvSpPr txBox="1">
            <a:spLocks noChangeArrowheads="1"/>
          </p:cNvSpPr>
          <p:nvPr/>
        </p:nvSpPr>
        <p:spPr bwMode="auto">
          <a:xfrm>
            <a:off x="684213" y="1773238"/>
            <a:ext cx="7993062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800" b="1">
                <a:solidFill>
                  <a:schemeClr val="bg1"/>
                </a:solidFill>
                <a:ea typeface="楷体_GB2312"/>
                <a:cs typeface="楷体_GB2312"/>
              </a:rPr>
              <a:t>在具体硬件中，数据总是不断的流进各个模块，模块间不会有先来后到</a:t>
            </a:r>
            <a:r>
              <a:rPr lang="en-US" altLang="zh-CN" sz="2800" b="1">
                <a:solidFill>
                  <a:schemeClr val="bg1"/>
                </a:solidFill>
                <a:ea typeface="楷体_GB2312"/>
                <a:cs typeface="楷体_GB2312"/>
              </a:rPr>
              <a:t>——</a:t>
            </a:r>
            <a:r>
              <a:rPr lang="zh-CN" altLang="en-US" sz="2800" b="1">
                <a:solidFill>
                  <a:schemeClr val="bg1"/>
                </a:solidFill>
                <a:ea typeface="楷体_GB2312"/>
                <a:cs typeface="楷体_GB2312"/>
              </a:rPr>
              <a:t>进程是并行发生的</a:t>
            </a:r>
            <a:r>
              <a:rPr lang="en-US" altLang="zh-CN" sz="2800" b="1">
                <a:solidFill>
                  <a:schemeClr val="bg1"/>
                </a:solidFill>
                <a:ea typeface="楷体_GB2312"/>
                <a:cs typeface="楷体_GB2312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800" b="1">
                <a:solidFill>
                  <a:schemeClr val="bg1"/>
                </a:solidFill>
                <a:ea typeface="楷体_GB2312"/>
                <a:cs typeface="楷体_GB2312"/>
              </a:rPr>
              <a:t>但仿真软件是在</a:t>
            </a:r>
            <a:r>
              <a:rPr lang="en-US" altLang="zh-CN" sz="2800" b="1">
                <a:solidFill>
                  <a:schemeClr val="bg1"/>
                </a:solidFill>
                <a:ea typeface="楷体_GB2312"/>
                <a:cs typeface="楷体_GB2312"/>
              </a:rPr>
              <a:t>PC</a:t>
            </a:r>
            <a:r>
              <a:rPr lang="zh-CN" altLang="en-US" sz="2800" b="1">
                <a:solidFill>
                  <a:schemeClr val="bg1"/>
                </a:solidFill>
                <a:ea typeface="楷体_GB2312"/>
                <a:cs typeface="楷体_GB2312"/>
              </a:rPr>
              <a:t>机上用</a:t>
            </a:r>
            <a:r>
              <a:rPr lang="en-US" altLang="zh-CN" sz="2800" b="1">
                <a:solidFill>
                  <a:schemeClr val="bg1"/>
                </a:solidFill>
                <a:ea typeface="楷体_GB2312"/>
                <a:cs typeface="楷体_GB2312"/>
              </a:rPr>
              <a:t>C</a:t>
            </a:r>
            <a:r>
              <a:rPr lang="zh-CN" altLang="en-US" sz="2800" b="1">
                <a:solidFill>
                  <a:schemeClr val="bg1"/>
                </a:solidFill>
                <a:ea typeface="楷体_GB2312"/>
                <a:cs typeface="楷体_GB2312"/>
              </a:rPr>
              <a:t>语言之类的串行机制实现的，所以就必须在串行机制下尽可能准确地仿真并行事件的发生。</a:t>
            </a:r>
            <a:r>
              <a:rPr lang="en-US" altLang="zh-CN" sz="2800" b="1">
                <a:solidFill>
                  <a:schemeClr val="bg1"/>
                </a:solidFill>
                <a:ea typeface="楷体_GB2312"/>
                <a:cs typeface="楷体_GB2312"/>
              </a:rPr>
              <a:t>——</a:t>
            </a:r>
            <a:r>
              <a:rPr lang="el-GR" altLang="zh-CN" sz="2800" b="1">
                <a:solidFill>
                  <a:schemeClr val="bg1"/>
                </a:solidFill>
              </a:rPr>
              <a:t>Δ</a:t>
            </a:r>
            <a:r>
              <a:rPr lang="zh-CN" altLang="en-US" sz="2800" b="1">
                <a:solidFill>
                  <a:schemeClr val="bg1"/>
                </a:solidFill>
                <a:ea typeface="楷体_GB2312"/>
                <a:cs typeface="楷体_GB2312"/>
              </a:rPr>
              <a:t>延时模型。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0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00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044" name="矩形 3"/>
          <p:cNvSpPr>
            <a:spLocks noChangeArrowheads="1"/>
          </p:cNvSpPr>
          <p:nvPr/>
        </p:nvSpPr>
        <p:spPr bwMode="auto">
          <a:xfrm>
            <a:off x="323850" y="476250"/>
            <a:ext cx="4248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1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顺序赋值语句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71045" name="矩形 3"/>
          <p:cNvSpPr>
            <a:spLocks noChangeArrowheads="1"/>
          </p:cNvSpPr>
          <p:nvPr/>
        </p:nvSpPr>
        <p:spPr bwMode="auto">
          <a:xfrm>
            <a:off x="7524750" y="188913"/>
            <a:ext cx="161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顺序赋值语句</a:t>
            </a:r>
          </a:p>
        </p:txBody>
      </p:sp>
      <p:sp>
        <p:nvSpPr>
          <p:cNvPr id="471046" name="Text Box 6"/>
          <p:cNvSpPr txBox="1">
            <a:spLocks noChangeArrowheads="1"/>
          </p:cNvSpPr>
          <p:nvPr/>
        </p:nvSpPr>
        <p:spPr bwMode="auto">
          <a:xfrm>
            <a:off x="684213" y="1412875"/>
            <a:ext cx="8135937" cy="2274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0975" indent="-180975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在一个仿真周期（即一个</a:t>
            </a:r>
            <a:r>
              <a:rPr lang="el-GR" altLang="zh-CN" sz="2600" b="1">
                <a:solidFill>
                  <a:schemeClr val="bg1"/>
                </a:solidFill>
                <a:latin typeface="Times New Roman" pitchFamily="18" charset="0"/>
              </a:rPr>
              <a:t>Δ</a:t>
            </a: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延时）里，仿真器串行的处理各个事件，但我们把这个仿真周期看成一个整体认为这些事件宏观上是并行的，是在</a:t>
            </a:r>
            <a:r>
              <a:rPr lang="en-US" altLang="zh-CN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时刻。</a:t>
            </a:r>
          </a:p>
          <a:p>
            <a:pPr marL="180975" indent="-180975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在仿真时刻</a:t>
            </a:r>
            <a:r>
              <a:rPr lang="en-US" altLang="zh-CN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，不论有多少个</a:t>
            </a:r>
            <a:r>
              <a:rPr lang="el-GR" altLang="zh-CN" sz="2600" b="1">
                <a:solidFill>
                  <a:schemeClr val="bg1"/>
                </a:solidFill>
                <a:latin typeface="Times New Roman" pitchFamily="18" charset="0"/>
              </a:rPr>
              <a:t>Δ</a:t>
            </a: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延时，不会使仿真时刻向前推进，都认为是在</a:t>
            </a:r>
            <a:r>
              <a:rPr lang="en-US" altLang="zh-CN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zh-C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时刻。  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149725"/>
            <a:ext cx="5832475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8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38" y="632460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9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632460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Text Box 2"/>
          <p:cNvSpPr txBox="1">
            <a:spLocks noChangeArrowheads="1"/>
          </p:cNvSpPr>
          <p:nvPr/>
        </p:nvSpPr>
        <p:spPr bwMode="auto">
          <a:xfrm>
            <a:off x="684213" y="1557338"/>
            <a:ext cx="8064500" cy="4364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2563" indent="-182563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对于一个进程，不管它有多长，只要其中没有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after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之类的具体时间延时，就认为需要花费一个</a:t>
            </a:r>
            <a:r>
              <a:rPr lang="el-GR" altLang="zh-CN" sz="2800" b="1">
                <a:solidFill>
                  <a:schemeClr val="bg1"/>
                </a:solidFill>
                <a:latin typeface="Times New Roman" pitchFamily="18" charset="0"/>
              </a:rPr>
              <a:t>Δ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延时完成（可以理解成立刻算出来，但是等到</a:t>
            </a:r>
            <a:r>
              <a:rPr lang="el-GR" altLang="zh-CN" sz="2800" b="1">
                <a:solidFill>
                  <a:schemeClr val="bg1"/>
                </a:solidFill>
                <a:latin typeface="Times New Roman" pitchFamily="18" charset="0"/>
              </a:rPr>
              <a:t>Δ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之后才更新）。</a:t>
            </a:r>
          </a:p>
          <a:p>
            <a:pPr marL="182563" indent="-182563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如果它的输出在</a:t>
            </a:r>
            <a:r>
              <a:rPr lang="el-GR" altLang="zh-CN" sz="2800" b="1">
                <a:solidFill>
                  <a:schemeClr val="bg1"/>
                </a:solidFill>
                <a:latin typeface="Times New Roman" pitchFamily="18" charset="0"/>
              </a:rPr>
              <a:t>Δ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后更新完又触发了另外一个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process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，就再开一个仿真周期，再花费</a:t>
            </a:r>
            <a:r>
              <a:rPr lang="el-GR" altLang="zh-CN" sz="2800" b="1">
                <a:solidFill>
                  <a:schemeClr val="bg1"/>
                </a:solidFill>
                <a:latin typeface="Times New Roman" pitchFamily="18" charset="0"/>
              </a:rPr>
              <a:t>Δ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执行。</a:t>
            </a:r>
          </a:p>
          <a:p>
            <a:pPr marL="182563" indent="-182563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不管开了多少个</a:t>
            </a:r>
            <a:r>
              <a:rPr lang="el-GR" altLang="zh-CN" sz="2800" b="1">
                <a:solidFill>
                  <a:schemeClr val="bg1"/>
                </a:solidFill>
                <a:latin typeface="Times New Roman" pitchFamily="18" charset="0"/>
              </a:rPr>
              <a:t>Δ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，都认为在时刻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并行发生。但是注意，一旦哪个进程中有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after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了，就认为新值在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after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指定时间更新，不考虑</a:t>
            </a:r>
            <a:r>
              <a:rPr lang="el-GR" altLang="zh-CN" sz="2800" b="1">
                <a:solidFill>
                  <a:schemeClr val="bg1"/>
                </a:solidFill>
                <a:latin typeface="Times New Roman" pitchFamily="18" charset="0"/>
              </a:rPr>
              <a:t>Δ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。 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2069" name="矩形 3"/>
          <p:cNvSpPr>
            <a:spLocks noChangeArrowheads="1"/>
          </p:cNvSpPr>
          <p:nvPr/>
        </p:nvSpPr>
        <p:spPr bwMode="auto">
          <a:xfrm>
            <a:off x="323850" y="476250"/>
            <a:ext cx="4248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1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顺序赋值语句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72070" name="矩形 3"/>
          <p:cNvSpPr>
            <a:spLocks noChangeArrowheads="1"/>
          </p:cNvSpPr>
          <p:nvPr/>
        </p:nvSpPr>
        <p:spPr bwMode="auto">
          <a:xfrm>
            <a:off x="7524750" y="188913"/>
            <a:ext cx="161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顺序赋值语句</a:t>
            </a:r>
          </a:p>
        </p:txBody>
      </p:sp>
      <p:pic>
        <p:nvPicPr>
          <p:cNvPr id="12295" name="Picture 7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38" y="632460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632460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2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2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2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6" grpId="0" build="p"/>
    </p:bldLst>
  </p:timing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27700</TotalTime>
  <Words>2991</Words>
  <Application>Microsoft Office PowerPoint</Application>
  <PresentationFormat>全屏显示(4:3)</PresentationFormat>
  <Paragraphs>405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Arial</vt:lpstr>
      <vt:lpstr>宋体</vt:lpstr>
      <vt:lpstr>Times New Roman</vt:lpstr>
      <vt:lpstr>Wingdings</vt:lpstr>
      <vt:lpstr>Calibri</vt:lpstr>
      <vt:lpstr>微软雅黑</vt:lpstr>
      <vt:lpstr>楷体_GB2312</vt:lpstr>
      <vt:lpstr>Soaring</vt:lpstr>
      <vt:lpstr>Clip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Jessica</cp:lastModifiedBy>
  <cp:revision>2212</cp:revision>
  <dcterms:created xsi:type="dcterms:W3CDTF">2002-03-18T12:39:57Z</dcterms:created>
  <dcterms:modified xsi:type="dcterms:W3CDTF">2016-10-12T15:08:44Z</dcterms:modified>
</cp:coreProperties>
</file>