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678" r:id="rId2"/>
    <p:sldId id="685" r:id="rId3"/>
    <p:sldId id="696" r:id="rId4"/>
    <p:sldId id="697" r:id="rId5"/>
    <p:sldId id="724" r:id="rId6"/>
    <p:sldId id="729" r:id="rId7"/>
    <p:sldId id="725" r:id="rId8"/>
    <p:sldId id="728" r:id="rId9"/>
    <p:sldId id="730" r:id="rId10"/>
    <p:sldId id="698" r:id="rId11"/>
    <p:sldId id="699" r:id="rId12"/>
    <p:sldId id="700" r:id="rId13"/>
    <p:sldId id="701" r:id="rId14"/>
    <p:sldId id="702" r:id="rId15"/>
    <p:sldId id="703" r:id="rId16"/>
    <p:sldId id="704" r:id="rId17"/>
    <p:sldId id="705" r:id="rId18"/>
    <p:sldId id="706" r:id="rId19"/>
    <p:sldId id="707" r:id="rId20"/>
    <p:sldId id="708" r:id="rId21"/>
    <p:sldId id="709" r:id="rId22"/>
    <p:sldId id="710" r:id="rId23"/>
    <p:sldId id="711" r:id="rId24"/>
    <p:sldId id="712" r:id="rId25"/>
    <p:sldId id="713" r:id="rId26"/>
    <p:sldId id="714" r:id="rId27"/>
    <p:sldId id="715" r:id="rId28"/>
    <p:sldId id="716" r:id="rId29"/>
    <p:sldId id="717" r:id="rId30"/>
    <p:sldId id="718" r:id="rId31"/>
    <p:sldId id="749" r:id="rId32"/>
    <p:sldId id="750" r:id="rId33"/>
    <p:sldId id="751" r:id="rId34"/>
    <p:sldId id="753" r:id="rId35"/>
    <p:sldId id="719" r:id="rId36"/>
    <p:sldId id="720" r:id="rId37"/>
    <p:sldId id="721" r:id="rId38"/>
    <p:sldId id="722" r:id="rId39"/>
    <p:sldId id="723" r:id="rId40"/>
    <p:sldId id="731" r:id="rId41"/>
    <p:sldId id="732" r:id="rId42"/>
    <p:sldId id="733" r:id="rId43"/>
    <p:sldId id="740" r:id="rId44"/>
    <p:sldId id="741" r:id="rId45"/>
    <p:sldId id="742" r:id="rId46"/>
    <p:sldId id="754" r:id="rId4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FDDDCF"/>
    <a:srgbClr val="CCFFFF"/>
    <a:srgbClr val="99CCFF"/>
    <a:srgbClr val="FF0000"/>
    <a:srgbClr val="FFFF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37" autoAdjust="0"/>
  </p:normalViewPr>
  <p:slideViewPr>
    <p:cSldViewPr>
      <p:cViewPr varScale="1">
        <p:scale>
          <a:sx n="66" d="100"/>
          <a:sy n="66" d="100"/>
        </p:scale>
        <p:origin x="1208" y="32"/>
      </p:cViewPr>
      <p:guideLst>
        <p:guide orient="horz" pos="20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buClrTx/>
              <a:buSzTx/>
              <a:buFontTx/>
              <a:buNone/>
              <a:defRPr sz="1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Tx/>
              <a:buSzTx/>
              <a:buFontTx/>
              <a:buNone/>
              <a:defRPr sz="1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3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33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buClrTx/>
              <a:buSzTx/>
              <a:buFontTx/>
              <a:buNone/>
              <a:defRPr sz="1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3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Tx/>
              <a:buSzTx/>
              <a:buFontTx/>
              <a:buNone/>
              <a:defRPr sz="1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defRPr>
            </a:lvl1pPr>
          </a:lstStyle>
          <a:p>
            <a:pPr>
              <a:defRPr/>
            </a:pPr>
            <a:fld id="{C847EB41-85CD-4F1F-BC35-037DB20619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283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06D36-0E46-4DDE-8918-017030E79C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25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AEC8B-C50E-46B9-A080-EA1FFE4E78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414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7E387-31C4-48D2-9EC9-DC9D9F09A0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4268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E23DB-201E-4137-8030-D288958EFD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46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C339F-0C7B-4B6A-A3DF-19AAEC6DD1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405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26FD4-E85D-41EF-8689-6658B741DE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312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C0063-4EAB-4011-9BCD-8A9A7C0EA2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074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B4FCA-0CD3-4965-B8A0-4B9DA70515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82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8430D-321C-4577-ABF7-DD430D797D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803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B9576-85C5-48A4-A573-AD75364C7C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399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86B3D-2B75-4073-B58C-13AE9FD389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91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FE83F-C0D1-442B-BDE4-0DDEE95704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502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fld id="{D861BA29-F532-4961-957D-5A3EEF3743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wmf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.png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5"/>
          <p:cNvSpPr txBox="1">
            <a:spLocks noChangeArrowheads="1"/>
          </p:cNvSpPr>
          <p:nvPr/>
        </p:nvSpPr>
        <p:spPr bwMode="auto">
          <a:xfrm>
            <a:off x="684213" y="1054100"/>
            <a:ext cx="7921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Arial" panose="020B0604020202020204" pitchFamily="34" charset="0"/>
              </a:rPr>
              <a:t>13.  </a:t>
            </a:r>
            <a:r>
              <a:rPr lang="zh-CN" altLang="en-US" sz="3600" b="1">
                <a:latin typeface="Arial" panose="020B0604020202020204" pitchFamily="34" charset="0"/>
              </a:rPr>
              <a:t>可编程逻辑器件</a:t>
            </a:r>
            <a:endParaRPr lang="en-US" altLang="zh-CN" sz="3600" b="1">
              <a:latin typeface="Arial" panose="020B0604020202020204" pitchFamily="34" charset="0"/>
            </a:endParaRPr>
          </a:p>
        </p:txBody>
      </p:sp>
      <p:pic>
        <p:nvPicPr>
          <p:cNvPr id="3075" name="Picture 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338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258888" y="2133600"/>
            <a:ext cx="7561262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2438" indent="-45243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800" b="1">
                <a:solidFill>
                  <a:schemeClr val="tx2"/>
                </a:solidFill>
                <a:latin typeface="Arial" panose="020B0604020202020204" pitchFamily="34" charset="0"/>
              </a:rPr>
              <a:t>Read-Only Memories  </a:t>
            </a: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800" b="1">
                <a:latin typeface="Arial" panose="020B0604020202020204" pitchFamily="34" charset="0"/>
              </a:rPr>
              <a:t>Programmable Logic Arrays</a:t>
            </a: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800" b="1">
                <a:latin typeface="Arial" panose="020B0604020202020204" pitchFamily="34" charset="0"/>
              </a:rPr>
              <a:t>Programmable Arrays Logic</a:t>
            </a: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800" b="1">
                <a:latin typeface="Arial" panose="020B0604020202020204" pitchFamily="34" charset="0"/>
              </a:rPr>
              <a:t>Complex Programmable Logic Devices</a:t>
            </a: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800" b="1">
                <a:latin typeface="Arial" panose="020B0604020202020204" pitchFamily="34" charset="0"/>
              </a:rPr>
              <a:t>Field-Programmable Gate Arrays</a:t>
            </a: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800" b="1">
                <a:solidFill>
                  <a:srgbClr val="0000FF"/>
                </a:solidFill>
                <a:latin typeface="Arial" panose="020B0604020202020204" pitchFamily="34" charset="0"/>
              </a:rPr>
              <a:t>VHDL-5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6913563" y="409575"/>
            <a:ext cx="22320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 flipV="1">
            <a:off x="6264275" y="409575"/>
            <a:ext cx="28813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6676" name="矩形 3"/>
          <p:cNvSpPr>
            <a:spLocks noChangeArrowheads="1"/>
          </p:cNvSpPr>
          <p:nvPr/>
        </p:nvSpPr>
        <p:spPr bwMode="auto">
          <a:xfrm>
            <a:off x="6192838" y="44450"/>
            <a:ext cx="2987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常见组合电路的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VHDL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设计</a:t>
            </a:r>
          </a:p>
        </p:txBody>
      </p:sp>
      <p:sp>
        <p:nvSpPr>
          <p:cNvPr id="156677" name="矩形 3"/>
          <p:cNvSpPr>
            <a:spLocks noChangeArrowheads="1"/>
          </p:cNvSpPr>
          <p:nvPr/>
        </p:nvSpPr>
        <p:spPr bwMode="auto">
          <a:xfrm>
            <a:off x="395288" y="260350"/>
            <a:ext cx="3744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2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）  反相器</a:t>
            </a:r>
            <a:endParaRPr lang="zh-CN" altLang="en-US" sz="3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楷体_GB2312" pitchFamily="49" charset="-122"/>
            </a:endParaRP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908050"/>
            <a:ext cx="1800225" cy="1585913"/>
          </a:xfrm>
          <a:prstGeom prst="rect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924175"/>
            <a:ext cx="4319587" cy="3367088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08050"/>
            <a:ext cx="3971925" cy="5805488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3059113" y="6165850"/>
            <a:ext cx="115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方法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1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7740650" y="5876925"/>
            <a:ext cx="115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方法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2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684213" y="3573463"/>
            <a:ext cx="574675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6684" name="Rectangle 12"/>
          <p:cNvSpPr>
            <a:spLocks noChangeArrowheads="1"/>
          </p:cNvSpPr>
          <p:nvPr/>
        </p:nvSpPr>
        <p:spPr bwMode="auto">
          <a:xfrm>
            <a:off x="468313" y="2852738"/>
            <a:ext cx="3870325" cy="3816350"/>
          </a:xfrm>
          <a:prstGeom prst="rect">
            <a:avLst/>
          </a:prstGeom>
          <a:noFill/>
          <a:ln w="28575" algn="ctr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6685" name="Rectangle 13"/>
          <p:cNvSpPr>
            <a:spLocks noChangeArrowheads="1"/>
          </p:cNvSpPr>
          <p:nvPr/>
        </p:nvSpPr>
        <p:spPr bwMode="auto">
          <a:xfrm>
            <a:off x="620713" y="3817938"/>
            <a:ext cx="2530475" cy="2519362"/>
          </a:xfrm>
          <a:prstGeom prst="rect">
            <a:avLst/>
          </a:prstGeom>
          <a:noFill/>
          <a:ln w="28575" algn="ctr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6686" name="Rectangle 14"/>
          <p:cNvSpPr>
            <a:spLocks noChangeArrowheads="1"/>
          </p:cNvSpPr>
          <p:nvPr/>
        </p:nvSpPr>
        <p:spPr bwMode="auto">
          <a:xfrm>
            <a:off x="4716463" y="5013325"/>
            <a:ext cx="4176712" cy="1295400"/>
          </a:xfrm>
          <a:prstGeom prst="rect">
            <a:avLst/>
          </a:prstGeom>
          <a:noFill/>
          <a:ln w="28575" algn="ctr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4" grpId="0" animBg="1"/>
      <p:bldP spid="156685" grpId="0" animBg="1"/>
      <p:bldP spid="15668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 flipV="1">
            <a:off x="6913563" y="409575"/>
            <a:ext cx="22320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 flipV="1">
            <a:off x="6264275" y="409575"/>
            <a:ext cx="28813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7700" name="矩形 3"/>
          <p:cNvSpPr>
            <a:spLocks noChangeArrowheads="1"/>
          </p:cNvSpPr>
          <p:nvPr/>
        </p:nvSpPr>
        <p:spPr bwMode="auto">
          <a:xfrm>
            <a:off x="6192838" y="44450"/>
            <a:ext cx="2987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常见组合电路的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VHDL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设计</a:t>
            </a:r>
          </a:p>
        </p:txBody>
      </p:sp>
      <p:sp>
        <p:nvSpPr>
          <p:cNvPr id="157701" name="矩形 3"/>
          <p:cNvSpPr>
            <a:spLocks noChangeArrowheads="1"/>
          </p:cNvSpPr>
          <p:nvPr/>
        </p:nvSpPr>
        <p:spPr bwMode="auto">
          <a:xfrm>
            <a:off x="468313" y="333375"/>
            <a:ext cx="3744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3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） 异或门</a:t>
            </a:r>
            <a:endParaRPr lang="zh-CN" altLang="en-US" sz="3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楷体_GB2312" pitchFamily="49" charset="-122"/>
            </a:endParaRPr>
          </a:p>
        </p:txBody>
      </p:sp>
      <p:grpSp>
        <p:nvGrpSpPr>
          <p:cNvPr id="13318" name="Group 6"/>
          <p:cNvGrpSpPr>
            <a:grpSpLocks/>
          </p:cNvGrpSpPr>
          <p:nvPr/>
        </p:nvGrpSpPr>
        <p:grpSpPr bwMode="auto">
          <a:xfrm>
            <a:off x="6156325" y="1341438"/>
            <a:ext cx="2065338" cy="730250"/>
            <a:chOff x="3848" y="707"/>
            <a:chExt cx="1301" cy="460"/>
          </a:xfrm>
        </p:grpSpPr>
        <p:grpSp>
          <p:nvGrpSpPr>
            <p:cNvPr id="13326" name="Group 7"/>
            <p:cNvGrpSpPr>
              <a:grpSpLocks/>
            </p:cNvGrpSpPr>
            <p:nvPr/>
          </p:nvGrpSpPr>
          <p:grpSpPr bwMode="auto">
            <a:xfrm>
              <a:off x="4059" y="709"/>
              <a:ext cx="771" cy="453"/>
              <a:chOff x="3663" y="768"/>
              <a:chExt cx="771" cy="453"/>
            </a:xfrm>
          </p:grpSpPr>
          <p:sp>
            <p:nvSpPr>
              <p:cNvPr id="13329" name="Rectangle 8"/>
              <p:cNvSpPr>
                <a:spLocks noChangeArrowheads="1"/>
              </p:cNvSpPr>
              <p:nvPr/>
            </p:nvSpPr>
            <p:spPr bwMode="auto">
              <a:xfrm>
                <a:off x="3890" y="768"/>
                <a:ext cx="317" cy="453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lr>
                    <a:srgbClr val="FF6600"/>
                  </a:buClr>
                  <a:buSzPct val="65000"/>
                  <a:buFont typeface="Wingdings" panose="05000000000000000000" pitchFamily="2" charset="2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rgbClr val="FF6600"/>
                  </a:buClr>
                  <a:buSzPct val="65000"/>
                  <a:buFont typeface="Wingdings" panose="05000000000000000000" pitchFamily="2" charset="2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50000"/>
                  </a:spcBef>
                  <a:buClr>
                    <a:srgbClr val="FF6600"/>
                  </a:buClr>
                  <a:buSzPct val="65000"/>
                  <a:buFont typeface="Wingdings" panose="05000000000000000000" pitchFamily="2" charset="2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50000"/>
                  </a:spcBef>
                  <a:buClr>
                    <a:srgbClr val="FF6600"/>
                  </a:buClr>
                  <a:buSzPct val="65000"/>
                  <a:buFont typeface="Wingdings" panose="05000000000000000000" pitchFamily="2" charset="2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50000"/>
                  </a:spcBef>
                  <a:buClr>
                    <a:srgbClr val="FF6600"/>
                  </a:buClr>
                  <a:buSzPct val="65000"/>
                  <a:buFont typeface="Wingdings" panose="05000000000000000000" pitchFamily="2" charset="2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FF6600"/>
                  </a:buClr>
                  <a:buSzPct val="65000"/>
                  <a:buFont typeface="Wingdings" panose="05000000000000000000" pitchFamily="2" charset="2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FF6600"/>
                  </a:buClr>
                  <a:buSzPct val="65000"/>
                  <a:buFont typeface="Wingdings" panose="05000000000000000000" pitchFamily="2" charset="2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FF6600"/>
                  </a:buClr>
                  <a:buSzPct val="65000"/>
                  <a:buFont typeface="Wingdings" panose="05000000000000000000" pitchFamily="2" charset="2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FF6600"/>
                  </a:buClr>
                  <a:buSzPct val="65000"/>
                  <a:buFont typeface="Wingdings" panose="05000000000000000000" pitchFamily="2" charset="2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330" name="Text Box 9"/>
              <p:cNvSpPr txBox="1">
                <a:spLocks noChangeArrowheads="1"/>
              </p:cNvSpPr>
              <p:nvPr/>
            </p:nvSpPr>
            <p:spPr bwMode="auto">
              <a:xfrm>
                <a:off x="3844" y="85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kumimoji="0" lang="zh-CN" altLang="en-US" sz="2000" b="1">
                  <a:latin typeface="Arial" panose="020B0604020202020204" pitchFamily="34" charset="0"/>
                </a:endParaRPr>
              </a:p>
            </p:txBody>
          </p:sp>
          <p:sp>
            <p:nvSpPr>
              <p:cNvPr id="13331" name="Text Box 10"/>
              <p:cNvSpPr txBox="1">
                <a:spLocks noChangeArrowheads="1"/>
              </p:cNvSpPr>
              <p:nvPr/>
            </p:nvSpPr>
            <p:spPr bwMode="auto">
              <a:xfrm>
                <a:off x="3890" y="859"/>
                <a:ext cx="36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2000" b="1">
                    <a:latin typeface="Arial" panose="020B0604020202020204" pitchFamily="34" charset="0"/>
                  </a:rPr>
                  <a:t>=1</a:t>
                </a:r>
              </a:p>
            </p:txBody>
          </p:sp>
          <p:sp>
            <p:nvSpPr>
              <p:cNvPr id="13332" name="Line 11"/>
              <p:cNvSpPr>
                <a:spLocks noChangeShapeType="1"/>
              </p:cNvSpPr>
              <p:nvPr/>
            </p:nvSpPr>
            <p:spPr bwMode="auto">
              <a:xfrm>
                <a:off x="3663" y="904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3" name="Line 12"/>
              <p:cNvSpPr>
                <a:spLocks noChangeShapeType="1"/>
              </p:cNvSpPr>
              <p:nvPr/>
            </p:nvSpPr>
            <p:spPr bwMode="auto">
              <a:xfrm>
                <a:off x="3663" y="1131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4" name="Line 13"/>
              <p:cNvSpPr>
                <a:spLocks noChangeShapeType="1"/>
              </p:cNvSpPr>
              <p:nvPr/>
            </p:nvSpPr>
            <p:spPr bwMode="auto">
              <a:xfrm>
                <a:off x="4207" y="904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7710" name="Text Box 14"/>
            <p:cNvSpPr txBox="1">
              <a:spLocks noChangeArrowheads="1"/>
            </p:cNvSpPr>
            <p:nvPr/>
          </p:nvSpPr>
          <p:spPr bwMode="auto">
            <a:xfrm>
              <a:off x="3848" y="725"/>
              <a:ext cx="273" cy="4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6600"/>
                </a:buClr>
                <a:buSzPct val="65000"/>
                <a:buFont typeface="Wingdings" pitchFamily="2" charset="2"/>
                <a:defRPr kumimoji="1"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6600"/>
                </a:buClr>
                <a:buSzPct val="65000"/>
                <a:buFont typeface="Wingdings" pitchFamily="2" charset="2"/>
                <a:defRPr kumimoji="1"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6600"/>
                </a:buClr>
                <a:buSzPct val="65000"/>
                <a:buFont typeface="Wingdings" pitchFamily="2" charset="2"/>
                <a:defRPr kumimoji="1"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6600"/>
                </a:buClr>
                <a:buSzPct val="65000"/>
                <a:buFont typeface="Wingdings" pitchFamily="2" charset="2"/>
                <a:defRPr kumimoji="1"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a</a:t>
              </a:r>
            </a:p>
            <a:p>
              <a:pPr eaLnBrk="1" hangingPunct="1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b</a:t>
              </a:r>
            </a:p>
          </p:txBody>
        </p:sp>
        <p:sp>
          <p:nvSpPr>
            <p:cNvPr id="157711" name="Text Box 15"/>
            <p:cNvSpPr txBox="1">
              <a:spLocks noChangeArrowheads="1"/>
            </p:cNvSpPr>
            <p:nvPr/>
          </p:nvSpPr>
          <p:spPr bwMode="auto">
            <a:xfrm>
              <a:off x="4876" y="707"/>
              <a:ext cx="27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6600"/>
                </a:buClr>
                <a:buSzPct val="65000"/>
                <a:buFont typeface="Wingdings" pitchFamily="2" charset="2"/>
                <a:defRPr kumimoji="1"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6600"/>
                </a:buClr>
                <a:buSzPct val="65000"/>
                <a:buFont typeface="Wingdings" pitchFamily="2" charset="2"/>
                <a:defRPr kumimoji="1"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6600"/>
                </a:buClr>
                <a:buSzPct val="65000"/>
                <a:buFont typeface="Wingdings" pitchFamily="2" charset="2"/>
                <a:defRPr kumimoji="1"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6600"/>
                </a:buClr>
                <a:buSzPct val="65000"/>
                <a:buFont typeface="Wingdings" pitchFamily="2" charset="2"/>
                <a:defRPr kumimoji="1"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y</a:t>
              </a:r>
            </a:p>
          </p:txBody>
        </p:sp>
      </p:grpSp>
      <p:pic>
        <p:nvPicPr>
          <p:cNvPr id="13319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2636838"/>
            <a:ext cx="3455988" cy="30368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341438"/>
            <a:ext cx="4892675" cy="5400675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1" name="Text Box 18"/>
          <p:cNvSpPr txBox="1">
            <a:spLocks noChangeArrowheads="1"/>
          </p:cNvSpPr>
          <p:nvPr/>
        </p:nvSpPr>
        <p:spPr bwMode="auto">
          <a:xfrm>
            <a:off x="3779838" y="5949950"/>
            <a:ext cx="115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方法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1</a:t>
            </a:r>
          </a:p>
        </p:txBody>
      </p:sp>
      <p:sp>
        <p:nvSpPr>
          <p:cNvPr id="13322" name="Text Box 19"/>
          <p:cNvSpPr txBox="1">
            <a:spLocks noChangeArrowheads="1"/>
          </p:cNvSpPr>
          <p:nvPr/>
        </p:nvSpPr>
        <p:spPr bwMode="auto">
          <a:xfrm>
            <a:off x="7667625" y="5157788"/>
            <a:ext cx="115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方法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2</a:t>
            </a:r>
          </a:p>
        </p:txBody>
      </p:sp>
      <p:sp>
        <p:nvSpPr>
          <p:cNvPr id="157716" name="Rectangle 20"/>
          <p:cNvSpPr>
            <a:spLocks noChangeArrowheads="1"/>
          </p:cNvSpPr>
          <p:nvPr/>
        </p:nvSpPr>
        <p:spPr bwMode="auto">
          <a:xfrm>
            <a:off x="323850" y="2781300"/>
            <a:ext cx="4679950" cy="3816350"/>
          </a:xfrm>
          <a:prstGeom prst="rect">
            <a:avLst/>
          </a:prstGeom>
          <a:noFill/>
          <a:ln w="28575" algn="ctr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7717" name="Rectangle 21"/>
          <p:cNvSpPr>
            <a:spLocks noChangeArrowheads="1"/>
          </p:cNvSpPr>
          <p:nvPr/>
        </p:nvSpPr>
        <p:spPr bwMode="auto">
          <a:xfrm>
            <a:off x="457200" y="3471863"/>
            <a:ext cx="4538663" cy="2919412"/>
          </a:xfrm>
          <a:prstGeom prst="rect">
            <a:avLst/>
          </a:prstGeom>
          <a:noFill/>
          <a:ln w="28575" algn="ctr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7718" name="Rectangle 22"/>
          <p:cNvSpPr>
            <a:spLocks noChangeArrowheads="1"/>
          </p:cNvSpPr>
          <p:nvPr/>
        </p:nvSpPr>
        <p:spPr bwMode="auto">
          <a:xfrm>
            <a:off x="5435600" y="4508500"/>
            <a:ext cx="3384550" cy="1152525"/>
          </a:xfrm>
          <a:prstGeom prst="rect">
            <a:avLst/>
          </a:prstGeom>
          <a:noFill/>
          <a:ln w="28575" algn="ctr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6" grpId="0" animBg="1"/>
      <p:bldP spid="157717" grpId="0" animBg="1"/>
      <p:bldP spid="1577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722" name="Object 2"/>
          <p:cNvGraphicFramePr>
            <a:graphicFrameLocks noChangeAspect="1"/>
          </p:cNvGraphicFramePr>
          <p:nvPr/>
        </p:nvGraphicFramePr>
        <p:xfrm>
          <a:off x="1835150" y="2636838"/>
          <a:ext cx="500063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636838"/>
                        <a:ext cx="500063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Line 3"/>
          <p:cNvSpPr>
            <a:spLocks noChangeShapeType="1"/>
          </p:cNvSpPr>
          <p:nvPr/>
        </p:nvSpPr>
        <p:spPr bwMode="auto">
          <a:xfrm flipV="1">
            <a:off x="6913563" y="690563"/>
            <a:ext cx="2232025" cy="158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 flipV="1">
            <a:off x="6264275" y="690563"/>
            <a:ext cx="2881313" cy="158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2627313" y="1822450"/>
            <a:ext cx="4537075" cy="333533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（一）</a:t>
            </a:r>
            <a:r>
              <a:rPr lang="zh-CN" altLang="en-US" sz="2800" b="1">
                <a:ea typeface="楷体_GB2312"/>
                <a:cs typeface="楷体_GB2312"/>
              </a:rPr>
              <a:t>门电路</a:t>
            </a:r>
            <a:endParaRPr lang="zh-CN" altLang="en-US" sz="2400" b="1">
              <a:solidFill>
                <a:srgbClr val="006600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3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（二）译码器</a:t>
            </a:r>
            <a:endParaRPr lang="zh-CN" altLang="en-US" sz="2400" b="1">
              <a:solidFill>
                <a:srgbClr val="0000FF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3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（三）数据选择器</a:t>
            </a:r>
          </a:p>
          <a:p>
            <a:pPr eaLnBrk="1" hangingPunct="1">
              <a:spcBef>
                <a:spcPct val="3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（四）</a:t>
            </a:r>
            <a:r>
              <a:rPr lang="zh-CN" altLang="en-US" sz="2800" b="1">
                <a:ea typeface="楷体_GB2312"/>
                <a:cs typeface="楷体_GB2312"/>
              </a:rPr>
              <a:t>加法器</a:t>
            </a:r>
            <a:endParaRPr lang="zh-CN" altLang="en-US" sz="2800" b="1"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3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（五）三态门及缓冲器</a:t>
            </a:r>
          </a:p>
          <a:p>
            <a:pPr eaLnBrk="1" hangingPunct="1">
              <a:spcBef>
                <a:spcPct val="3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 </a:t>
            </a:r>
            <a:r>
              <a:rPr lang="en-US" altLang="zh-CN" sz="2800" b="1">
                <a:latin typeface="楷体_GB2312"/>
                <a:ea typeface="楷体_GB2312"/>
                <a:cs typeface="楷体_GB2312"/>
              </a:rPr>
              <a:t>(</a:t>
            </a: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六</a:t>
            </a:r>
            <a:r>
              <a:rPr lang="en-US" altLang="zh-CN" sz="2800" b="1">
                <a:latin typeface="楷体_GB2312"/>
                <a:ea typeface="楷体_GB2312"/>
                <a:cs typeface="楷体_GB2312"/>
              </a:rPr>
              <a:t>) </a:t>
            </a: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奇偶校验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矩形 3"/>
          <p:cNvSpPr>
            <a:spLocks noChangeArrowheads="1"/>
          </p:cNvSpPr>
          <p:nvPr/>
        </p:nvSpPr>
        <p:spPr bwMode="auto">
          <a:xfrm>
            <a:off x="323850" y="188913"/>
            <a:ext cx="3816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（二）译码器</a:t>
            </a:r>
            <a:endParaRPr lang="zh-CN" altLang="en-US" sz="36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59747" name="矩形 3"/>
          <p:cNvSpPr>
            <a:spLocks noChangeArrowheads="1"/>
          </p:cNvSpPr>
          <p:nvPr/>
        </p:nvSpPr>
        <p:spPr bwMode="auto">
          <a:xfrm>
            <a:off x="755650" y="1125538"/>
            <a:ext cx="27368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3 : 8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译码器</a:t>
            </a:r>
            <a:endParaRPr lang="zh-CN" altLang="en-US" sz="3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楷体_GB2312" pitchFamily="49" charset="-122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133600"/>
            <a:ext cx="2211387" cy="2305050"/>
          </a:xfrm>
          <a:prstGeom prst="rect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76200"/>
            <a:ext cx="4719637" cy="666908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4427538" y="1484313"/>
            <a:ext cx="4454525" cy="5257800"/>
          </a:xfrm>
          <a:prstGeom prst="rect">
            <a:avLst/>
          </a:prstGeom>
          <a:noFill/>
          <a:ln w="28575" algn="ctr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4560888" y="2420938"/>
            <a:ext cx="4114800" cy="4103687"/>
          </a:xfrm>
          <a:prstGeom prst="rect">
            <a:avLst/>
          </a:prstGeom>
          <a:noFill/>
          <a:ln w="28575" algn="ctr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0" grpId="0" animBg="1"/>
      <p:bldP spid="1597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770" name="Object 2"/>
          <p:cNvGraphicFramePr>
            <a:graphicFrameLocks noChangeAspect="1"/>
          </p:cNvGraphicFramePr>
          <p:nvPr/>
        </p:nvGraphicFramePr>
        <p:xfrm>
          <a:off x="1835150" y="3213100"/>
          <a:ext cx="500063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213100"/>
                        <a:ext cx="500063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2627313" y="1844675"/>
            <a:ext cx="4537075" cy="333533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（一）</a:t>
            </a:r>
            <a:r>
              <a:rPr lang="zh-CN" altLang="en-US" sz="2800" b="1">
                <a:ea typeface="楷体_GB2312"/>
                <a:cs typeface="楷体_GB2312"/>
              </a:rPr>
              <a:t>门电路</a:t>
            </a:r>
            <a:endParaRPr lang="zh-CN" altLang="en-US" sz="2400" b="1">
              <a:solidFill>
                <a:srgbClr val="006600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3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（二）译码器</a:t>
            </a:r>
            <a:endParaRPr lang="zh-CN" altLang="en-US" sz="2400" b="1">
              <a:solidFill>
                <a:srgbClr val="0000FF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3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（三）数据选择器</a:t>
            </a:r>
          </a:p>
          <a:p>
            <a:pPr eaLnBrk="1" hangingPunct="1">
              <a:spcBef>
                <a:spcPct val="3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（四）</a:t>
            </a:r>
            <a:r>
              <a:rPr lang="zh-CN" altLang="en-US" sz="2800" b="1">
                <a:ea typeface="楷体_GB2312"/>
                <a:cs typeface="楷体_GB2312"/>
              </a:rPr>
              <a:t>加法器</a:t>
            </a:r>
            <a:endParaRPr lang="zh-CN" altLang="en-US" sz="2800" b="1"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3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（五）三态门及缓冲器</a:t>
            </a:r>
          </a:p>
          <a:p>
            <a:pPr eaLnBrk="1" hangingPunct="1">
              <a:spcBef>
                <a:spcPct val="3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 </a:t>
            </a:r>
            <a:r>
              <a:rPr lang="en-US" altLang="zh-CN" sz="2800" b="1">
                <a:latin typeface="楷体_GB2312"/>
                <a:ea typeface="楷体_GB2312"/>
                <a:cs typeface="楷体_GB2312"/>
              </a:rPr>
              <a:t>(</a:t>
            </a: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六</a:t>
            </a:r>
            <a:r>
              <a:rPr lang="en-US" altLang="zh-CN" sz="2800" b="1">
                <a:latin typeface="楷体_GB2312"/>
                <a:ea typeface="楷体_GB2312"/>
                <a:cs typeface="楷体_GB2312"/>
              </a:rPr>
              <a:t>) </a:t>
            </a: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奇偶校验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矩形 3"/>
          <p:cNvSpPr>
            <a:spLocks noChangeArrowheads="1"/>
          </p:cNvSpPr>
          <p:nvPr/>
        </p:nvSpPr>
        <p:spPr bwMode="auto">
          <a:xfrm>
            <a:off x="-107950" y="188913"/>
            <a:ext cx="41036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（三）数据选择器</a:t>
            </a:r>
            <a:endParaRPr lang="zh-CN" altLang="en-US" sz="36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341438"/>
            <a:ext cx="2776537" cy="2978150"/>
          </a:xfrm>
          <a:prstGeom prst="rect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8" y="333375"/>
            <a:ext cx="5300662" cy="6165850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3851275" y="2349500"/>
            <a:ext cx="4454525" cy="4175125"/>
          </a:xfrm>
          <a:prstGeom prst="rect">
            <a:avLst/>
          </a:prstGeom>
          <a:noFill/>
          <a:ln w="28575" algn="ctr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3995738" y="3429000"/>
            <a:ext cx="2532062" cy="2803525"/>
          </a:xfrm>
          <a:prstGeom prst="rect">
            <a:avLst/>
          </a:prstGeom>
          <a:noFill/>
          <a:ln w="28575" algn="ctr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7" grpId="0" animBg="1"/>
      <p:bldP spid="16179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818" name="Object 2"/>
          <p:cNvGraphicFramePr>
            <a:graphicFrameLocks noChangeAspect="1"/>
          </p:cNvGraphicFramePr>
          <p:nvPr/>
        </p:nvGraphicFramePr>
        <p:xfrm>
          <a:off x="1835150" y="3789363"/>
          <a:ext cx="500063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789363"/>
                        <a:ext cx="500063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ext Box 6"/>
          <p:cNvSpPr txBox="1">
            <a:spLocks noChangeArrowheads="1"/>
          </p:cNvSpPr>
          <p:nvPr/>
        </p:nvSpPr>
        <p:spPr bwMode="auto">
          <a:xfrm>
            <a:off x="2627313" y="1822450"/>
            <a:ext cx="4537075" cy="333533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（一）</a:t>
            </a:r>
            <a:r>
              <a:rPr lang="zh-CN" altLang="en-US" sz="2800" b="1">
                <a:ea typeface="楷体_GB2312"/>
                <a:cs typeface="楷体_GB2312"/>
              </a:rPr>
              <a:t>门电路</a:t>
            </a:r>
            <a:endParaRPr lang="zh-CN" altLang="en-US" sz="2400" b="1">
              <a:solidFill>
                <a:srgbClr val="006600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3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（二）译码器</a:t>
            </a:r>
            <a:endParaRPr lang="zh-CN" altLang="en-US" sz="2400" b="1">
              <a:solidFill>
                <a:srgbClr val="0000FF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3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（三）数据选择器</a:t>
            </a:r>
          </a:p>
          <a:p>
            <a:pPr eaLnBrk="1" hangingPunct="1">
              <a:spcBef>
                <a:spcPct val="3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（四）</a:t>
            </a:r>
            <a:r>
              <a:rPr lang="zh-CN" altLang="en-US" sz="2800" b="1">
                <a:ea typeface="楷体_GB2312"/>
                <a:cs typeface="楷体_GB2312"/>
              </a:rPr>
              <a:t>加法器</a:t>
            </a:r>
            <a:endParaRPr lang="zh-CN" altLang="en-US" sz="2800" b="1"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3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（五）三态门及缓冲器</a:t>
            </a:r>
          </a:p>
          <a:p>
            <a:pPr eaLnBrk="1" hangingPunct="1">
              <a:spcBef>
                <a:spcPct val="3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 </a:t>
            </a:r>
            <a:r>
              <a:rPr lang="en-US" altLang="zh-CN" sz="2800" b="1">
                <a:latin typeface="楷体_GB2312"/>
                <a:ea typeface="楷体_GB2312"/>
                <a:cs typeface="楷体_GB2312"/>
              </a:rPr>
              <a:t>(</a:t>
            </a: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六</a:t>
            </a:r>
            <a:r>
              <a:rPr lang="en-US" altLang="zh-CN" sz="2800" b="1">
                <a:latin typeface="楷体_GB2312"/>
                <a:ea typeface="楷体_GB2312"/>
                <a:cs typeface="楷体_GB2312"/>
              </a:rPr>
              <a:t>) </a:t>
            </a: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奇偶校验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矩形 3"/>
          <p:cNvSpPr>
            <a:spLocks noChangeArrowheads="1"/>
          </p:cNvSpPr>
          <p:nvPr/>
        </p:nvSpPr>
        <p:spPr bwMode="auto">
          <a:xfrm>
            <a:off x="323850" y="188913"/>
            <a:ext cx="3816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（四）加法器</a:t>
            </a:r>
            <a:endParaRPr lang="zh-CN" altLang="en-US" sz="36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205038"/>
            <a:ext cx="2160588" cy="1778000"/>
          </a:xfrm>
          <a:prstGeom prst="rect">
            <a:avLst/>
          </a:prstGeom>
          <a:noFill/>
          <a:ln w="28575" algn="ctr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1412875"/>
            <a:ext cx="4465637" cy="5040313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45" name="矩形 3"/>
          <p:cNvSpPr>
            <a:spLocks noChangeArrowheads="1"/>
          </p:cNvSpPr>
          <p:nvPr/>
        </p:nvSpPr>
        <p:spPr bwMode="auto">
          <a:xfrm>
            <a:off x="971550" y="1412875"/>
            <a:ext cx="18002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半加器</a:t>
            </a: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V="1">
            <a:off x="6913563" y="690563"/>
            <a:ext cx="2232025" cy="158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V="1">
            <a:off x="6264275" y="690563"/>
            <a:ext cx="2881313" cy="158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3848" name="矩形 3"/>
          <p:cNvSpPr>
            <a:spLocks noChangeArrowheads="1"/>
          </p:cNvSpPr>
          <p:nvPr/>
        </p:nvSpPr>
        <p:spPr bwMode="auto">
          <a:xfrm>
            <a:off x="6192838" y="325438"/>
            <a:ext cx="2987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常见组合电路的</a:t>
            </a:r>
            <a:r>
              <a:rPr lang="en-US" altLang="zh-CN" sz="1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VHDL</a:t>
            </a:r>
            <a:r>
              <a:rPr lang="zh-CN" alt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设计</a:t>
            </a:r>
          </a:p>
        </p:txBody>
      </p:sp>
      <p:sp>
        <p:nvSpPr>
          <p:cNvPr id="163849" name="Rectangle 9"/>
          <p:cNvSpPr>
            <a:spLocks noChangeArrowheads="1"/>
          </p:cNvSpPr>
          <p:nvPr/>
        </p:nvSpPr>
        <p:spPr bwMode="auto">
          <a:xfrm>
            <a:off x="3995738" y="3573463"/>
            <a:ext cx="4392612" cy="2879725"/>
          </a:xfrm>
          <a:prstGeom prst="rect">
            <a:avLst/>
          </a:prstGeom>
          <a:noFill/>
          <a:ln w="28575" algn="ctr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矩形 3"/>
          <p:cNvSpPr>
            <a:spLocks noChangeArrowheads="1"/>
          </p:cNvSpPr>
          <p:nvPr/>
        </p:nvSpPr>
        <p:spPr bwMode="auto">
          <a:xfrm>
            <a:off x="323850" y="188913"/>
            <a:ext cx="3816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（四）加法器</a:t>
            </a:r>
            <a:endParaRPr lang="zh-CN" altLang="en-US" sz="36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4867" name="矩形 3"/>
          <p:cNvSpPr>
            <a:spLocks noChangeArrowheads="1"/>
          </p:cNvSpPr>
          <p:nvPr/>
        </p:nvSpPr>
        <p:spPr bwMode="auto">
          <a:xfrm>
            <a:off x="971550" y="1628775"/>
            <a:ext cx="18002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全加器</a:t>
            </a:r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 flipV="1">
            <a:off x="6913563" y="481013"/>
            <a:ext cx="22320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V="1">
            <a:off x="6264275" y="481013"/>
            <a:ext cx="288131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4870" name="矩形 3"/>
          <p:cNvSpPr>
            <a:spLocks noChangeArrowheads="1"/>
          </p:cNvSpPr>
          <p:nvPr/>
        </p:nvSpPr>
        <p:spPr bwMode="auto">
          <a:xfrm>
            <a:off x="6156325" y="115888"/>
            <a:ext cx="2987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常见组合电路的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VHDL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设计</a:t>
            </a:r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565400"/>
            <a:ext cx="3671887" cy="1714500"/>
          </a:xfrm>
          <a:prstGeom prst="rect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38" y="692150"/>
            <a:ext cx="5211762" cy="5949950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3995738" y="2852738"/>
            <a:ext cx="5148262" cy="3744912"/>
          </a:xfrm>
          <a:prstGeom prst="rect">
            <a:avLst/>
          </a:prstGeom>
          <a:noFill/>
          <a:ln w="28575" algn="ctr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4874" name="Rectangle 10"/>
          <p:cNvSpPr>
            <a:spLocks noChangeArrowheads="1"/>
          </p:cNvSpPr>
          <p:nvPr/>
        </p:nvSpPr>
        <p:spPr bwMode="auto">
          <a:xfrm>
            <a:off x="3995738" y="3213100"/>
            <a:ext cx="3671887" cy="1368425"/>
          </a:xfrm>
          <a:prstGeom prst="rect">
            <a:avLst/>
          </a:prstGeom>
          <a:noFill/>
          <a:ln w="28575" algn="ctr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3" grpId="0" animBg="1"/>
      <p:bldP spid="16487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890" name="Object 2"/>
          <p:cNvGraphicFramePr>
            <a:graphicFrameLocks noChangeAspect="1"/>
          </p:cNvGraphicFramePr>
          <p:nvPr/>
        </p:nvGraphicFramePr>
        <p:xfrm>
          <a:off x="1835150" y="4292600"/>
          <a:ext cx="500063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292600"/>
                        <a:ext cx="500063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Text Box 6"/>
          <p:cNvSpPr txBox="1">
            <a:spLocks noChangeArrowheads="1"/>
          </p:cNvSpPr>
          <p:nvPr/>
        </p:nvSpPr>
        <p:spPr bwMode="auto">
          <a:xfrm>
            <a:off x="2627313" y="1822450"/>
            <a:ext cx="4537075" cy="333533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（一）</a:t>
            </a:r>
            <a:r>
              <a:rPr lang="zh-CN" altLang="en-US" sz="2800" b="1">
                <a:ea typeface="楷体_GB2312"/>
                <a:cs typeface="楷体_GB2312"/>
              </a:rPr>
              <a:t>门电路</a:t>
            </a:r>
            <a:endParaRPr lang="zh-CN" altLang="en-US" sz="2400" b="1">
              <a:solidFill>
                <a:srgbClr val="006600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3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（二）译码器</a:t>
            </a:r>
            <a:endParaRPr lang="zh-CN" altLang="en-US" sz="2400" b="1">
              <a:solidFill>
                <a:srgbClr val="0000FF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3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（三）数据选择器</a:t>
            </a:r>
          </a:p>
          <a:p>
            <a:pPr eaLnBrk="1" hangingPunct="1">
              <a:spcBef>
                <a:spcPct val="3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（四）</a:t>
            </a:r>
            <a:r>
              <a:rPr lang="zh-CN" altLang="en-US" sz="2800" b="1">
                <a:ea typeface="楷体_GB2312"/>
                <a:cs typeface="楷体_GB2312"/>
              </a:rPr>
              <a:t>加法器</a:t>
            </a:r>
            <a:endParaRPr lang="zh-CN" altLang="en-US" sz="2800" b="1"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3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（五）三态门及缓冲器</a:t>
            </a:r>
          </a:p>
          <a:p>
            <a:pPr eaLnBrk="1" hangingPunct="1">
              <a:spcBef>
                <a:spcPct val="3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 </a:t>
            </a:r>
            <a:r>
              <a:rPr lang="en-US" altLang="zh-CN" sz="2800" b="1">
                <a:latin typeface="楷体_GB2312"/>
                <a:ea typeface="楷体_GB2312"/>
                <a:cs typeface="楷体_GB2312"/>
              </a:rPr>
              <a:t>(</a:t>
            </a: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六</a:t>
            </a:r>
            <a:r>
              <a:rPr lang="en-US" altLang="zh-CN" sz="2800" b="1">
                <a:latin typeface="楷体_GB2312"/>
                <a:ea typeface="楷体_GB2312"/>
                <a:cs typeface="楷体_GB2312"/>
              </a:rPr>
              <a:t>) </a:t>
            </a: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奇偶校验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64" name="Object 4"/>
          <p:cNvGraphicFramePr>
            <a:graphicFrameLocks noChangeAspect="1"/>
          </p:cNvGraphicFramePr>
          <p:nvPr/>
        </p:nvGraphicFramePr>
        <p:xfrm>
          <a:off x="1116013" y="1989138"/>
          <a:ext cx="500062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89138"/>
                        <a:ext cx="500062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1908175" y="1916113"/>
            <a:ext cx="4608513" cy="1112837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b="1">
                <a:ea typeface="楷体_GB2312"/>
                <a:cs typeface="楷体_GB2312"/>
              </a:rPr>
              <a:t>常用组合电路的</a:t>
            </a:r>
            <a:r>
              <a:rPr lang="en-US" altLang="zh-CN" sz="2800" b="1">
                <a:ea typeface="楷体_GB2312"/>
                <a:cs typeface="楷体_GB2312"/>
              </a:rPr>
              <a:t>VHDL</a:t>
            </a:r>
            <a:r>
              <a:rPr lang="zh-CN" altLang="en-US" sz="2800" b="1">
                <a:ea typeface="楷体_GB2312"/>
                <a:cs typeface="楷体_GB2312"/>
              </a:rPr>
              <a:t>设计</a:t>
            </a:r>
            <a:endParaRPr lang="zh-CN" altLang="en-US" sz="2400" b="1">
              <a:solidFill>
                <a:srgbClr val="006600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3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常用时序电路的</a:t>
            </a:r>
            <a:r>
              <a:rPr lang="en-US" altLang="zh-CN" sz="2800" b="1">
                <a:ea typeface="楷体_GB2312"/>
                <a:cs typeface="楷体_GB2312"/>
              </a:rPr>
              <a:t>VHDL</a:t>
            </a: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060575"/>
            <a:ext cx="2514600" cy="1465263"/>
          </a:xfrm>
          <a:prstGeom prst="rect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915" name="矩形 3"/>
          <p:cNvSpPr>
            <a:spLocks noChangeArrowheads="1"/>
          </p:cNvSpPr>
          <p:nvPr/>
        </p:nvSpPr>
        <p:spPr bwMode="auto">
          <a:xfrm>
            <a:off x="323850" y="188913"/>
            <a:ext cx="511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（五）三态门及缓冲器</a:t>
            </a:r>
            <a:endParaRPr lang="zh-CN" altLang="en-US" sz="36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 flipV="1">
            <a:off x="6913563" y="481013"/>
            <a:ext cx="22320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V="1">
            <a:off x="6264275" y="481013"/>
            <a:ext cx="288131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6918" name="矩形 3"/>
          <p:cNvSpPr>
            <a:spLocks noChangeArrowheads="1"/>
          </p:cNvSpPr>
          <p:nvPr/>
        </p:nvSpPr>
        <p:spPr bwMode="auto">
          <a:xfrm>
            <a:off x="6192838" y="115888"/>
            <a:ext cx="2987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常见组合电路的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VHDL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设计</a:t>
            </a:r>
          </a:p>
        </p:txBody>
      </p:sp>
      <p:sp>
        <p:nvSpPr>
          <p:cNvPr id="166919" name="矩形 3"/>
          <p:cNvSpPr>
            <a:spLocks noChangeArrowheads="1"/>
          </p:cNvSpPr>
          <p:nvPr/>
        </p:nvSpPr>
        <p:spPr bwMode="auto">
          <a:xfrm>
            <a:off x="971550" y="1125538"/>
            <a:ext cx="18002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三态门</a:t>
            </a:r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879475"/>
            <a:ext cx="4087812" cy="5905500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921" name="Rectangle 9"/>
          <p:cNvSpPr>
            <a:spLocks noChangeArrowheads="1"/>
          </p:cNvSpPr>
          <p:nvPr/>
        </p:nvSpPr>
        <p:spPr bwMode="auto">
          <a:xfrm>
            <a:off x="5076825" y="3644900"/>
            <a:ext cx="3024188" cy="2808288"/>
          </a:xfrm>
          <a:prstGeom prst="rect">
            <a:avLst/>
          </a:prstGeom>
          <a:noFill/>
          <a:ln w="28575" algn="ctr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6922" name="Rectangle 10"/>
          <p:cNvSpPr>
            <a:spLocks noChangeArrowheads="1"/>
          </p:cNvSpPr>
          <p:nvPr/>
        </p:nvSpPr>
        <p:spPr bwMode="auto">
          <a:xfrm>
            <a:off x="4787900" y="2924175"/>
            <a:ext cx="3816350" cy="3817938"/>
          </a:xfrm>
          <a:prstGeom prst="rect">
            <a:avLst/>
          </a:prstGeom>
          <a:noFill/>
          <a:ln w="28575" algn="ctr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1" grpId="0" animBg="1"/>
      <p:bldP spid="1669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矩形 3"/>
          <p:cNvSpPr>
            <a:spLocks noChangeArrowheads="1"/>
          </p:cNvSpPr>
          <p:nvPr/>
        </p:nvSpPr>
        <p:spPr bwMode="auto">
          <a:xfrm>
            <a:off x="-107950" y="188913"/>
            <a:ext cx="511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（五）三态门及缓冲器</a:t>
            </a:r>
            <a:endParaRPr lang="zh-CN" altLang="en-US" sz="36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7939" name="矩形 3"/>
          <p:cNvSpPr>
            <a:spLocks noChangeArrowheads="1"/>
          </p:cNvSpPr>
          <p:nvPr/>
        </p:nvSpPr>
        <p:spPr bwMode="auto">
          <a:xfrm>
            <a:off x="539750" y="1125538"/>
            <a:ext cx="3384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单向总线缓冲器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89138"/>
            <a:ext cx="2263775" cy="2736850"/>
          </a:xfrm>
          <a:prstGeom prst="rect">
            <a:avLst/>
          </a:prstGeom>
          <a:noFill/>
          <a:ln w="28575" algn="ctr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620713"/>
            <a:ext cx="4238625" cy="6237287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7812088" y="6237288"/>
            <a:ext cx="115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方法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1</a:t>
            </a:r>
          </a:p>
        </p:txBody>
      </p:sp>
      <p:sp>
        <p:nvSpPr>
          <p:cNvPr id="167943" name="Rectangle 7"/>
          <p:cNvSpPr>
            <a:spLocks noChangeArrowheads="1"/>
          </p:cNvSpPr>
          <p:nvPr/>
        </p:nvSpPr>
        <p:spPr bwMode="auto">
          <a:xfrm>
            <a:off x="5292725" y="4149725"/>
            <a:ext cx="2592388" cy="2384425"/>
          </a:xfrm>
          <a:prstGeom prst="rect">
            <a:avLst/>
          </a:prstGeom>
          <a:noFill/>
          <a:ln w="28575" algn="ctr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7944" name="Rectangle 8"/>
          <p:cNvSpPr>
            <a:spLocks noChangeArrowheads="1"/>
          </p:cNvSpPr>
          <p:nvPr/>
        </p:nvSpPr>
        <p:spPr bwMode="auto">
          <a:xfrm>
            <a:off x="5003800" y="3500438"/>
            <a:ext cx="3671888" cy="3241675"/>
          </a:xfrm>
          <a:prstGeom prst="rect">
            <a:avLst/>
          </a:prstGeom>
          <a:noFill/>
          <a:ln w="28575" algn="ctr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3" grpId="0" animBg="1"/>
      <p:bldP spid="1679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矩形 3"/>
          <p:cNvSpPr>
            <a:spLocks noChangeArrowheads="1"/>
          </p:cNvSpPr>
          <p:nvPr/>
        </p:nvSpPr>
        <p:spPr bwMode="auto">
          <a:xfrm>
            <a:off x="0" y="188913"/>
            <a:ext cx="511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（五）三态门及缓冲器</a:t>
            </a:r>
            <a:endParaRPr lang="zh-CN" altLang="en-US" sz="36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8963" name="矩形 3"/>
          <p:cNvSpPr>
            <a:spLocks noChangeArrowheads="1"/>
          </p:cNvSpPr>
          <p:nvPr/>
        </p:nvSpPr>
        <p:spPr bwMode="auto">
          <a:xfrm>
            <a:off x="1042988" y="1341438"/>
            <a:ext cx="3384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单向总线缓冲器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2781300"/>
            <a:ext cx="2263775" cy="2736850"/>
          </a:xfrm>
          <a:prstGeom prst="rect">
            <a:avLst/>
          </a:prstGeom>
          <a:noFill/>
          <a:ln w="28575" algn="ctr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76475"/>
            <a:ext cx="6121400" cy="3930650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5219700" y="2636838"/>
            <a:ext cx="115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方法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2</a:t>
            </a:r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 flipV="1">
            <a:off x="6913563" y="481013"/>
            <a:ext cx="22320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V="1">
            <a:off x="6264275" y="481013"/>
            <a:ext cx="288131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8969" name="矩形 3"/>
          <p:cNvSpPr>
            <a:spLocks noChangeArrowheads="1"/>
          </p:cNvSpPr>
          <p:nvPr/>
        </p:nvSpPr>
        <p:spPr bwMode="auto">
          <a:xfrm>
            <a:off x="6192838" y="115888"/>
            <a:ext cx="2987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常见组合电路的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VHDL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设计</a:t>
            </a:r>
          </a:p>
        </p:txBody>
      </p:sp>
      <p:sp>
        <p:nvSpPr>
          <p:cNvPr id="168970" name="Rectangle 10"/>
          <p:cNvSpPr>
            <a:spLocks noChangeArrowheads="1"/>
          </p:cNvSpPr>
          <p:nvPr/>
        </p:nvSpPr>
        <p:spPr bwMode="auto">
          <a:xfrm>
            <a:off x="611188" y="3068638"/>
            <a:ext cx="5761037" cy="2665412"/>
          </a:xfrm>
          <a:prstGeom prst="rect">
            <a:avLst/>
          </a:prstGeom>
          <a:noFill/>
          <a:ln w="28575" algn="ctr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矩形 3"/>
          <p:cNvSpPr>
            <a:spLocks noChangeArrowheads="1"/>
          </p:cNvSpPr>
          <p:nvPr/>
        </p:nvSpPr>
        <p:spPr bwMode="auto">
          <a:xfrm>
            <a:off x="179388" y="765175"/>
            <a:ext cx="3384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双向总线缓冲器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773238"/>
            <a:ext cx="2519362" cy="2325687"/>
          </a:xfrm>
          <a:prstGeom prst="rect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508500"/>
            <a:ext cx="3168650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5" name="Group 5"/>
          <p:cNvGrpSpPr>
            <a:grpSpLocks/>
          </p:cNvGrpSpPr>
          <p:nvPr/>
        </p:nvGrpSpPr>
        <p:grpSpPr bwMode="auto">
          <a:xfrm>
            <a:off x="3956050" y="0"/>
            <a:ext cx="5187950" cy="6742113"/>
            <a:chOff x="2492" y="0"/>
            <a:chExt cx="3268" cy="4247"/>
          </a:xfrm>
        </p:grpSpPr>
        <p:pic>
          <p:nvPicPr>
            <p:cNvPr id="25607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" y="0"/>
              <a:ext cx="3268" cy="4224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608" name="Rectangle 7"/>
            <p:cNvSpPr>
              <a:spLocks noChangeArrowheads="1"/>
            </p:cNvSpPr>
            <p:nvPr/>
          </p:nvSpPr>
          <p:spPr bwMode="auto">
            <a:xfrm>
              <a:off x="2699" y="1434"/>
              <a:ext cx="2177" cy="1316"/>
            </a:xfrm>
            <a:prstGeom prst="rect">
              <a:avLst/>
            </a:prstGeom>
            <a:noFill/>
            <a:ln w="28575" algn="ctr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09" name="Rectangle 8"/>
            <p:cNvSpPr>
              <a:spLocks noChangeArrowheads="1"/>
            </p:cNvSpPr>
            <p:nvPr/>
          </p:nvSpPr>
          <p:spPr bwMode="auto">
            <a:xfrm>
              <a:off x="2517" y="981"/>
              <a:ext cx="2903" cy="3266"/>
            </a:xfrm>
            <a:prstGeom prst="rect">
              <a:avLst/>
            </a:prstGeom>
            <a:noFill/>
            <a:ln w="28575" algn="ctr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10" name="Rectangle 9"/>
            <p:cNvSpPr>
              <a:spLocks noChangeArrowheads="1"/>
            </p:cNvSpPr>
            <p:nvPr/>
          </p:nvSpPr>
          <p:spPr bwMode="auto">
            <a:xfrm>
              <a:off x="2699" y="2750"/>
              <a:ext cx="2177" cy="1315"/>
            </a:xfrm>
            <a:prstGeom prst="rect">
              <a:avLst/>
            </a:prstGeom>
            <a:noFill/>
            <a:ln w="28575" algn="ctr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cxnSp>
        <p:nvCxnSpPr>
          <p:cNvPr id="25606" name="直接连接符 10"/>
          <p:cNvCxnSpPr>
            <a:cxnSpLocks noChangeShapeType="1"/>
          </p:cNvCxnSpPr>
          <p:nvPr/>
        </p:nvCxnSpPr>
        <p:spPr bwMode="auto">
          <a:xfrm>
            <a:off x="5292725" y="871538"/>
            <a:ext cx="503238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010" name="Object 2"/>
          <p:cNvGraphicFramePr>
            <a:graphicFrameLocks noChangeAspect="1"/>
          </p:cNvGraphicFramePr>
          <p:nvPr/>
        </p:nvGraphicFramePr>
        <p:xfrm>
          <a:off x="1835150" y="4868863"/>
          <a:ext cx="500063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868863"/>
                        <a:ext cx="500063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Text Box 6"/>
          <p:cNvSpPr txBox="1">
            <a:spLocks noChangeArrowheads="1"/>
          </p:cNvSpPr>
          <p:nvPr/>
        </p:nvSpPr>
        <p:spPr bwMode="auto">
          <a:xfrm>
            <a:off x="2627313" y="1822450"/>
            <a:ext cx="4537075" cy="333533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（一）</a:t>
            </a:r>
            <a:r>
              <a:rPr lang="zh-CN" altLang="en-US" sz="2800" b="1">
                <a:ea typeface="楷体_GB2312"/>
                <a:cs typeface="楷体_GB2312"/>
              </a:rPr>
              <a:t>门电路</a:t>
            </a:r>
            <a:endParaRPr lang="zh-CN" altLang="en-US" sz="2400" b="1">
              <a:solidFill>
                <a:srgbClr val="006600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3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（二）译码器</a:t>
            </a:r>
            <a:endParaRPr lang="zh-CN" altLang="en-US" sz="2400" b="1">
              <a:solidFill>
                <a:srgbClr val="0000FF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3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（三）数据选择器</a:t>
            </a:r>
          </a:p>
          <a:p>
            <a:pPr eaLnBrk="1" hangingPunct="1">
              <a:spcBef>
                <a:spcPct val="3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（四）</a:t>
            </a:r>
            <a:r>
              <a:rPr lang="zh-CN" altLang="en-US" sz="2800" b="1">
                <a:ea typeface="楷体_GB2312"/>
                <a:cs typeface="楷体_GB2312"/>
              </a:rPr>
              <a:t>加法器</a:t>
            </a:r>
            <a:endParaRPr lang="zh-CN" altLang="en-US" sz="2800" b="1"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3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（五）三态门及缓冲器</a:t>
            </a:r>
          </a:p>
          <a:p>
            <a:pPr eaLnBrk="1" hangingPunct="1">
              <a:spcBef>
                <a:spcPct val="3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 </a:t>
            </a:r>
            <a:r>
              <a:rPr lang="en-US" altLang="zh-CN" sz="2800" b="1">
                <a:latin typeface="楷体_GB2312"/>
                <a:ea typeface="楷体_GB2312"/>
                <a:cs typeface="楷体_GB2312"/>
              </a:rPr>
              <a:t>(</a:t>
            </a: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六</a:t>
            </a:r>
            <a:r>
              <a:rPr lang="en-US" altLang="zh-CN" sz="2800" b="1">
                <a:latin typeface="楷体_GB2312"/>
                <a:ea typeface="楷体_GB2312"/>
                <a:cs typeface="楷体_GB2312"/>
              </a:rPr>
              <a:t>) </a:t>
            </a: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奇偶校验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矩形 3"/>
          <p:cNvSpPr>
            <a:spLocks noChangeArrowheads="1"/>
          </p:cNvSpPr>
          <p:nvPr/>
        </p:nvSpPr>
        <p:spPr bwMode="auto">
          <a:xfrm>
            <a:off x="0" y="188913"/>
            <a:ext cx="511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（六）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位奇偶校验电路</a:t>
            </a:r>
            <a:endParaRPr lang="zh-CN" altLang="en-US" sz="36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7651" name="Text Box 6"/>
          <p:cNvSpPr txBox="1">
            <a:spLocks noChangeArrowheads="1"/>
          </p:cNvSpPr>
          <p:nvPr/>
        </p:nvSpPr>
        <p:spPr bwMode="auto">
          <a:xfrm>
            <a:off x="1331913" y="1003300"/>
            <a:ext cx="6911975" cy="5795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楷体_GB2312"/>
                <a:cs typeface="楷体_GB2312"/>
              </a:rPr>
              <a:t>LIBRARY IEEE</a:t>
            </a:r>
            <a:r>
              <a:rPr kumimoji="0" lang="zh-CN" altLang="en-US" sz="1800">
                <a:latin typeface="Arial" panose="020B0604020202020204" pitchFamily="34" charset="0"/>
                <a:ea typeface="楷体_GB2312"/>
                <a:cs typeface="楷体_GB2312"/>
              </a:rPr>
              <a:t>；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楷体_GB2312"/>
                <a:cs typeface="楷体_GB2312"/>
              </a:rPr>
              <a:t>USE IEEE.STD_LOGIC_1164.ALL;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楷体_GB2312"/>
                <a:cs typeface="楷体_GB2312"/>
              </a:rPr>
              <a:t>ENTITY parity_check IS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楷体_GB2312"/>
                <a:cs typeface="楷体_GB2312"/>
              </a:rPr>
              <a:t>   PORT (a:IN STD_LOGIC_VECTOR (7 DOWNTO 0);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楷体_GB2312"/>
                <a:cs typeface="楷体_GB2312"/>
              </a:rPr>
              <a:t>               y:OUT STD_LOGIC);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楷体_GB2312"/>
                <a:cs typeface="楷体_GB2312"/>
              </a:rPr>
              <a:t>END parity_check 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endParaRPr kumimoji="0" lang="en-US" altLang="zh-CN" sz="180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楷体_GB2312"/>
                <a:cs typeface="楷体_GB2312"/>
              </a:rPr>
              <a:t>ARCHITECTURE rtl OF parity_check IS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楷体_GB2312"/>
                <a:cs typeface="楷体_GB2312"/>
              </a:rPr>
              <a:t>BEGIN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楷体_GB2312"/>
                <a:cs typeface="楷体_GB2312"/>
              </a:rPr>
              <a:t>    PROCESS(a)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楷体_GB2312"/>
                <a:cs typeface="楷体_GB2312"/>
              </a:rPr>
              <a:t>       VARIABLE tmp:STD_LOGIC;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楷体_GB2312"/>
                <a:cs typeface="楷体_GB2312"/>
              </a:rPr>
              <a:t>        BEGIN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楷体_GB2312"/>
                <a:cs typeface="楷体_GB2312"/>
              </a:rPr>
              <a:t>           tmp := ’0’;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楷体_GB2312"/>
                <a:cs typeface="楷体_GB2312"/>
              </a:rPr>
              <a:t>           FOR I IN 0 TO 7 LOOP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楷体_GB2312"/>
                <a:cs typeface="楷体_GB2312"/>
              </a:rPr>
              <a:t>                  tmp := tmp XOR a(I);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楷体_GB2312"/>
                <a:cs typeface="楷体_GB2312"/>
              </a:rPr>
              <a:t>           END LOOP;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楷体_GB2312"/>
                <a:cs typeface="楷体_GB2312"/>
              </a:rPr>
              <a:t>           y &lt;= tmp;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楷体_GB2312"/>
                <a:cs typeface="楷体_GB2312"/>
              </a:rPr>
              <a:t>    END PROCESS;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楷体_GB2312"/>
                <a:cs typeface="楷体_GB2312"/>
              </a:rPr>
              <a:t>END rtl;</a:t>
            </a:r>
          </a:p>
        </p:txBody>
      </p:sp>
      <p:sp>
        <p:nvSpPr>
          <p:cNvPr id="172039" name="AutoShape 7"/>
          <p:cNvSpPr>
            <a:spLocks noChangeArrowheads="1"/>
          </p:cNvSpPr>
          <p:nvPr/>
        </p:nvSpPr>
        <p:spPr bwMode="auto">
          <a:xfrm>
            <a:off x="1331913" y="1628775"/>
            <a:ext cx="5832475" cy="11525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2040" name="AutoShape 8"/>
          <p:cNvSpPr>
            <a:spLocks noChangeArrowheads="1"/>
          </p:cNvSpPr>
          <p:nvPr/>
        </p:nvSpPr>
        <p:spPr bwMode="auto">
          <a:xfrm>
            <a:off x="1187450" y="3070225"/>
            <a:ext cx="4679950" cy="37433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9" grpId="0" animBg="1"/>
      <p:bldP spid="1720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hlinkClick r:id="rId3" action="ppaction://hlinksldjump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331913" y="549275"/>
            <a:ext cx="6553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000" b="1">
                <a:ea typeface="楷体_GB2312"/>
                <a:cs typeface="楷体_GB2312"/>
              </a:rPr>
              <a:t>常见时序电路的</a:t>
            </a:r>
            <a:r>
              <a:rPr lang="en-US" altLang="zh-CN" sz="4000" b="1">
                <a:ea typeface="楷体_GB2312"/>
                <a:cs typeface="楷体_GB2312"/>
              </a:rPr>
              <a:t>VHDL</a:t>
            </a:r>
            <a:r>
              <a:rPr lang="zh-CN" altLang="en-US" sz="4000" b="1">
                <a:ea typeface="楷体_GB2312"/>
                <a:cs typeface="楷体_GB2312"/>
              </a:rPr>
              <a:t>设计</a:t>
            </a:r>
          </a:p>
        </p:txBody>
      </p:sp>
      <p:graphicFrame>
        <p:nvGraphicFramePr>
          <p:cNvPr id="173059" name="Object 3"/>
          <p:cNvGraphicFramePr>
            <a:graphicFrameLocks noChangeAspect="1"/>
          </p:cNvGraphicFramePr>
          <p:nvPr/>
        </p:nvGraphicFramePr>
        <p:xfrm>
          <a:off x="1979613" y="2349500"/>
          <a:ext cx="500062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349500"/>
                        <a:ext cx="500062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700338" y="2133600"/>
            <a:ext cx="3600450" cy="166846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（一）</a:t>
            </a:r>
            <a:r>
              <a:rPr lang="zh-CN" altLang="en-US" sz="2800" b="1">
                <a:ea typeface="楷体_GB2312"/>
                <a:cs typeface="楷体_GB2312"/>
              </a:rPr>
              <a:t>触发器</a:t>
            </a:r>
            <a:endParaRPr lang="zh-CN" altLang="en-US" sz="2400" b="1">
              <a:solidFill>
                <a:srgbClr val="006600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3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（二）寄存器</a:t>
            </a:r>
            <a:endParaRPr lang="zh-CN" altLang="en-US" sz="2400" b="1">
              <a:solidFill>
                <a:srgbClr val="0000FF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3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（三）计数器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矩形 3"/>
          <p:cNvSpPr>
            <a:spLocks noChangeArrowheads="1"/>
          </p:cNvSpPr>
          <p:nvPr/>
        </p:nvSpPr>
        <p:spPr bwMode="auto">
          <a:xfrm>
            <a:off x="323850" y="188913"/>
            <a:ext cx="3816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（一）触发器</a:t>
            </a:r>
            <a:endParaRPr lang="zh-CN" altLang="en-US" sz="36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 flipV="1">
            <a:off x="6913563" y="481013"/>
            <a:ext cx="22320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 flipV="1">
            <a:off x="6264275" y="481013"/>
            <a:ext cx="288131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085" name="矩形 3"/>
          <p:cNvSpPr>
            <a:spLocks noChangeArrowheads="1"/>
          </p:cNvSpPr>
          <p:nvPr/>
        </p:nvSpPr>
        <p:spPr bwMode="auto">
          <a:xfrm>
            <a:off x="6192838" y="115888"/>
            <a:ext cx="2987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常见时序电路的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VHDL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设计</a:t>
            </a:r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16113"/>
            <a:ext cx="1871663" cy="1657350"/>
          </a:xfrm>
          <a:prstGeom prst="rect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765175"/>
            <a:ext cx="4502150" cy="5859463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088" name="Text Box 8"/>
          <p:cNvSpPr txBox="1">
            <a:spLocks noChangeArrowheads="1"/>
          </p:cNvSpPr>
          <p:nvPr/>
        </p:nvSpPr>
        <p:spPr bwMode="auto">
          <a:xfrm>
            <a:off x="827088" y="3933825"/>
            <a:ext cx="24479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异步清零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触发器</a:t>
            </a:r>
          </a:p>
        </p:txBody>
      </p:sp>
      <p:sp>
        <p:nvSpPr>
          <p:cNvPr id="174089" name="Rectangle 9"/>
          <p:cNvSpPr>
            <a:spLocks noChangeArrowheads="1"/>
          </p:cNvSpPr>
          <p:nvPr/>
        </p:nvSpPr>
        <p:spPr bwMode="auto">
          <a:xfrm>
            <a:off x="4427538" y="3213100"/>
            <a:ext cx="4030662" cy="3109913"/>
          </a:xfrm>
          <a:prstGeom prst="rect">
            <a:avLst/>
          </a:prstGeom>
          <a:noFill/>
          <a:ln w="28575" algn="ctr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090" name="Rectangle 10"/>
          <p:cNvSpPr>
            <a:spLocks noChangeArrowheads="1"/>
          </p:cNvSpPr>
          <p:nvPr/>
        </p:nvSpPr>
        <p:spPr bwMode="auto">
          <a:xfrm>
            <a:off x="4140200" y="2565400"/>
            <a:ext cx="4392613" cy="4032250"/>
          </a:xfrm>
          <a:prstGeom prst="rect">
            <a:avLst/>
          </a:prstGeom>
          <a:noFill/>
          <a:ln w="28575" algn="ctr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9" grpId="0" animBg="1"/>
      <p:bldP spid="17409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844675"/>
            <a:ext cx="1871663" cy="1563688"/>
          </a:xfrm>
          <a:prstGeom prst="rect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107" name="矩形 3"/>
          <p:cNvSpPr>
            <a:spLocks noChangeArrowheads="1"/>
          </p:cNvSpPr>
          <p:nvPr/>
        </p:nvSpPr>
        <p:spPr bwMode="auto">
          <a:xfrm>
            <a:off x="323850" y="188913"/>
            <a:ext cx="3816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（一）触发器</a:t>
            </a:r>
            <a:endParaRPr lang="zh-CN" altLang="en-US" sz="36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860800"/>
            <a:ext cx="3960813" cy="2447925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88913"/>
            <a:ext cx="3641725" cy="6481762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110" name="Text Box 6"/>
          <p:cNvSpPr txBox="1">
            <a:spLocks noChangeArrowheads="1"/>
          </p:cNvSpPr>
          <p:nvPr/>
        </p:nvSpPr>
        <p:spPr bwMode="auto">
          <a:xfrm>
            <a:off x="1258888" y="1125538"/>
            <a:ext cx="24479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异步清零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JK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触发器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130" name="Object 2"/>
          <p:cNvGraphicFramePr>
            <a:graphicFrameLocks noChangeAspect="1"/>
          </p:cNvGraphicFramePr>
          <p:nvPr/>
        </p:nvGraphicFramePr>
        <p:xfrm>
          <a:off x="1979613" y="2924175"/>
          <a:ext cx="500062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924175"/>
                        <a:ext cx="500062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700338" y="2133600"/>
            <a:ext cx="3600450" cy="166846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（一）</a:t>
            </a:r>
            <a:r>
              <a:rPr lang="zh-CN" altLang="en-US" sz="2800" b="1">
                <a:ea typeface="楷体_GB2312"/>
                <a:cs typeface="楷体_GB2312"/>
              </a:rPr>
              <a:t>触发器</a:t>
            </a:r>
            <a:endParaRPr lang="zh-CN" altLang="en-US" sz="2400" b="1">
              <a:solidFill>
                <a:srgbClr val="006600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3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（二）寄存器</a:t>
            </a:r>
            <a:endParaRPr lang="zh-CN" altLang="en-US" sz="2400" b="1">
              <a:solidFill>
                <a:srgbClr val="0000FF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3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（三）计数器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hlinkClick r:id="rId3" action="ppaction://hlinksldjump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827088" y="476250"/>
            <a:ext cx="79216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000" b="1">
                <a:ea typeface="楷体_GB2312"/>
                <a:cs typeface="楷体_GB2312"/>
              </a:rPr>
              <a:t>       常见组合电路的</a:t>
            </a:r>
            <a:r>
              <a:rPr lang="en-US" altLang="zh-CN" sz="4000" b="1">
                <a:ea typeface="楷体_GB2312"/>
                <a:cs typeface="楷体_GB2312"/>
              </a:rPr>
              <a:t>VHDL</a:t>
            </a:r>
            <a:r>
              <a:rPr lang="zh-CN" altLang="en-US" sz="4000" b="1">
                <a:ea typeface="楷体_GB2312"/>
                <a:cs typeface="楷体_GB2312"/>
              </a:rPr>
              <a:t>设计</a:t>
            </a:r>
          </a:p>
        </p:txBody>
      </p:sp>
      <p:graphicFrame>
        <p:nvGraphicFramePr>
          <p:cNvPr id="154627" name="Object 3"/>
          <p:cNvGraphicFramePr>
            <a:graphicFrameLocks noChangeAspect="1"/>
          </p:cNvGraphicFramePr>
          <p:nvPr/>
        </p:nvGraphicFramePr>
        <p:xfrm>
          <a:off x="1835150" y="2060575"/>
          <a:ext cx="500063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060575"/>
                        <a:ext cx="500063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627313" y="1844675"/>
            <a:ext cx="4537075" cy="333533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（一）</a:t>
            </a:r>
            <a:r>
              <a:rPr lang="zh-CN" altLang="en-US" sz="2800" b="1">
                <a:ea typeface="楷体_GB2312"/>
                <a:cs typeface="楷体_GB2312"/>
              </a:rPr>
              <a:t>门电路</a:t>
            </a:r>
            <a:endParaRPr lang="zh-CN" altLang="en-US" sz="2400" b="1">
              <a:solidFill>
                <a:srgbClr val="006600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3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（二）译码器</a:t>
            </a:r>
            <a:endParaRPr lang="zh-CN" altLang="en-US" sz="2400" b="1">
              <a:solidFill>
                <a:srgbClr val="0000FF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3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（三）数据选择器</a:t>
            </a:r>
          </a:p>
          <a:p>
            <a:pPr eaLnBrk="1" hangingPunct="1">
              <a:spcBef>
                <a:spcPct val="3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（四）</a:t>
            </a:r>
            <a:r>
              <a:rPr lang="zh-CN" altLang="en-US" sz="2800" b="1">
                <a:ea typeface="楷体_GB2312"/>
                <a:cs typeface="楷体_GB2312"/>
              </a:rPr>
              <a:t>加法器</a:t>
            </a:r>
            <a:endParaRPr lang="zh-CN" altLang="en-US" sz="2800" b="1"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3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（五）三态门及缓冲器</a:t>
            </a:r>
          </a:p>
          <a:p>
            <a:pPr eaLnBrk="1" hangingPunct="1">
              <a:spcBef>
                <a:spcPct val="3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 </a:t>
            </a:r>
            <a:r>
              <a:rPr lang="en-US" altLang="zh-CN" sz="2800" b="1">
                <a:latin typeface="楷体_GB2312"/>
                <a:ea typeface="楷体_GB2312"/>
                <a:cs typeface="楷体_GB2312"/>
              </a:rPr>
              <a:t>(</a:t>
            </a: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六</a:t>
            </a:r>
            <a:r>
              <a:rPr lang="en-US" altLang="zh-CN" sz="2800" b="1">
                <a:latin typeface="楷体_GB2312"/>
                <a:ea typeface="楷体_GB2312"/>
                <a:cs typeface="楷体_GB2312"/>
              </a:rPr>
              <a:t>) </a:t>
            </a: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奇偶校验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矩形 3"/>
          <p:cNvSpPr>
            <a:spLocks noChangeArrowheads="1"/>
          </p:cNvSpPr>
          <p:nvPr/>
        </p:nvSpPr>
        <p:spPr bwMode="auto">
          <a:xfrm>
            <a:off x="34925" y="188913"/>
            <a:ext cx="3816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（二）寄存器</a:t>
            </a:r>
            <a:endParaRPr lang="zh-CN" altLang="en-US" sz="36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908050"/>
            <a:ext cx="5365750" cy="1103313"/>
          </a:xfrm>
          <a:prstGeom prst="rect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282825"/>
            <a:ext cx="3671887" cy="189388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2276475"/>
            <a:ext cx="4860925" cy="4371975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468313" y="1052513"/>
            <a:ext cx="2592387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串行输入、串行输出移位寄存器</a:t>
            </a: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4356100" y="4941888"/>
            <a:ext cx="4248150" cy="1008062"/>
          </a:xfrm>
          <a:prstGeom prst="rect">
            <a:avLst/>
          </a:prstGeom>
          <a:noFill/>
          <a:ln w="28575" algn="ctr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7160" name="Rectangle 8"/>
          <p:cNvSpPr>
            <a:spLocks noChangeArrowheads="1"/>
          </p:cNvSpPr>
          <p:nvPr/>
        </p:nvSpPr>
        <p:spPr bwMode="auto">
          <a:xfrm>
            <a:off x="4356100" y="2565400"/>
            <a:ext cx="3671888" cy="1295400"/>
          </a:xfrm>
          <a:prstGeom prst="rect">
            <a:avLst/>
          </a:prstGeom>
          <a:noFill/>
          <a:ln w="28575" algn="ctr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7" name="AutoShape 10"/>
          <p:cNvSpPr>
            <a:spLocks/>
          </p:cNvSpPr>
          <p:nvPr/>
        </p:nvSpPr>
        <p:spPr bwMode="auto">
          <a:xfrm>
            <a:off x="611188" y="4365625"/>
            <a:ext cx="2684462" cy="812800"/>
          </a:xfrm>
          <a:prstGeom prst="borderCallout1">
            <a:avLst>
              <a:gd name="adj1" fmla="val 14065"/>
              <a:gd name="adj2" fmla="val 102838"/>
              <a:gd name="adj3" fmla="val 83593"/>
              <a:gd name="adj4" fmla="val 139384"/>
            </a:avLst>
          </a:prstGeom>
          <a:solidFill>
            <a:srgbClr val="FFFFCC"/>
          </a:solidFill>
          <a:ln w="28575" algn="ctr">
            <a:solidFill>
              <a:srgbClr val="0066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Gegerate</a:t>
            </a:r>
            <a:r>
              <a:rPr lang="zh-CN" altLang="en-US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语句产生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8</a:t>
            </a:r>
            <a:r>
              <a:rPr lang="zh-CN" altLang="en-US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个</a:t>
            </a:r>
            <a:r>
              <a:rPr lang="en-US" altLang="zh-CN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D</a:t>
            </a:r>
            <a:r>
              <a:rPr lang="zh-CN" altLang="en-US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触发器元件</a:t>
            </a:r>
          </a:p>
        </p:txBody>
      </p:sp>
      <p:pic>
        <p:nvPicPr>
          <p:cNvPr id="3277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300663"/>
            <a:ext cx="3455988" cy="1196975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9" name="AutoShape 13"/>
          <p:cNvSpPr>
            <a:spLocks noChangeArrowheads="1"/>
          </p:cNvSpPr>
          <p:nvPr/>
        </p:nvSpPr>
        <p:spPr bwMode="auto">
          <a:xfrm rot="8422151">
            <a:off x="3787775" y="5689600"/>
            <a:ext cx="720725" cy="288925"/>
          </a:xfrm>
          <a:prstGeom prst="rightArrow">
            <a:avLst>
              <a:gd name="adj1" fmla="val 50000"/>
              <a:gd name="adj2" fmla="val 62363"/>
            </a:avLst>
          </a:prstGeom>
          <a:solidFill>
            <a:srgbClr val="FF6600"/>
          </a:solidFill>
          <a:ln w="28575" algn="ctr">
            <a:solidFill>
              <a:srgbClr val="00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80" name="Line 14"/>
          <p:cNvSpPr>
            <a:spLocks noChangeShapeType="1"/>
          </p:cNvSpPr>
          <p:nvPr/>
        </p:nvSpPr>
        <p:spPr bwMode="auto">
          <a:xfrm>
            <a:off x="395288" y="6669088"/>
            <a:ext cx="1439862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9" grpId="0" animBg="1"/>
      <p:bldP spid="17716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63" name="Object 3"/>
          <p:cNvGraphicFramePr>
            <a:graphicFrameLocks noChangeAspect="1"/>
          </p:cNvGraphicFramePr>
          <p:nvPr/>
        </p:nvGraphicFramePr>
        <p:xfrm>
          <a:off x="2051050" y="4194175"/>
          <a:ext cx="500063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194175"/>
                        <a:ext cx="500063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2771775" y="2305050"/>
            <a:ext cx="3671888" cy="2779713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  <a:buClr>
                <a:srgbClr val="33CC33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进程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process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语句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30000"/>
              </a:spcBef>
              <a:buClr>
                <a:srgbClr val="33CC33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信号赋值语句</a:t>
            </a:r>
          </a:p>
          <a:p>
            <a:pPr eaLnBrk="1" hangingPunct="1">
              <a:spcBef>
                <a:spcPct val="30000"/>
              </a:spcBef>
              <a:buClr>
                <a:srgbClr val="33CC33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块语句（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block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1" hangingPunct="1">
              <a:spcBef>
                <a:spcPct val="30000"/>
              </a:spcBef>
              <a:buClr>
                <a:srgbClr val="33CC33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Generate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语句</a:t>
            </a:r>
          </a:p>
          <a:p>
            <a:pPr eaLnBrk="1" hangingPunct="1">
              <a:spcBef>
                <a:spcPct val="30000"/>
              </a:spcBef>
              <a:buClr>
                <a:srgbClr val="33CC33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元件例化语句</a:t>
            </a:r>
          </a:p>
        </p:txBody>
      </p:sp>
      <p:sp>
        <p:nvSpPr>
          <p:cNvPr id="194565" name="AutoShape 5"/>
          <p:cNvSpPr>
            <a:spLocks/>
          </p:cNvSpPr>
          <p:nvPr/>
        </p:nvSpPr>
        <p:spPr bwMode="auto">
          <a:xfrm>
            <a:off x="5508625" y="4176713"/>
            <a:ext cx="215900" cy="792162"/>
          </a:xfrm>
          <a:prstGeom prst="rightBrace">
            <a:avLst>
              <a:gd name="adj1" fmla="val 30576"/>
              <a:gd name="adj2" fmla="val 50000"/>
            </a:avLst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480175" y="2881313"/>
            <a:ext cx="2195513" cy="1295400"/>
            <a:chOff x="4082" y="1616"/>
            <a:chExt cx="1383" cy="816"/>
          </a:xfrm>
        </p:grpSpPr>
        <p:sp>
          <p:nvSpPr>
            <p:cNvPr id="33800" name="AutoShape 7"/>
            <p:cNvSpPr>
              <a:spLocks noChangeArrowheads="1"/>
            </p:cNvSpPr>
            <p:nvPr/>
          </p:nvSpPr>
          <p:spPr bwMode="auto">
            <a:xfrm>
              <a:off x="4082" y="1616"/>
              <a:ext cx="1383" cy="816"/>
            </a:xfrm>
            <a:prstGeom prst="cloudCallout">
              <a:avLst>
                <a:gd name="adj1" fmla="val -80731"/>
                <a:gd name="adj2" fmla="val 76593"/>
              </a:avLst>
            </a:prstGeom>
            <a:solidFill>
              <a:srgbClr val="FFFF99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endParaRPr lang="zh-CN" altLang="en-US" sz="2000" b="1">
                <a:solidFill>
                  <a:schemeClr val="bg1"/>
                </a:solidFill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33801" name="Text Box 8"/>
            <p:cNvSpPr txBox="1">
              <a:spLocks noChangeArrowheads="1"/>
            </p:cNvSpPr>
            <p:nvPr/>
          </p:nvSpPr>
          <p:spPr bwMode="auto">
            <a:xfrm>
              <a:off x="4286" y="1661"/>
              <a:ext cx="1134" cy="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200" b="1">
                  <a:latin typeface="楷体_GB2312"/>
                  <a:ea typeface="楷体_GB2312"/>
                  <a:cs typeface="楷体_GB2312"/>
                </a:rPr>
                <a:t>避免多段相同结构程序的重复书写 </a:t>
              </a:r>
            </a:p>
          </p:txBody>
        </p:sp>
      </p:grpSp>
      <p:sp>
        <p:nvSpPr>
          <p:cNvPr id="464899" name="Text Box 3"/>
          <p:cNvSpPr txBox="1">
            <a:spLocks noChangeArrowheads="1"/>
          </p:cNvSpPr>
          <p:nvPr/>
        </p:nvSpPr>
        <p:spPr bwMode="auto">
          <a:xfrm>
            <a:off x="3132138" y="333375"/>
            <a:ext cx="2735262" cy="1198563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1.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顺序语句</a:t>
            </a: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2.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并发语句</a:t>
            </a:r>
          </a:p>
        </p:txBody>
      </p:sp>
      <p:sp>
        <p:nvSpPr>
          <p:cNvPr id="464902" name="AutoShape 6"/>
          <p:cNvSpPr>
            <a:spLocks noChangeArrowheads="1"/>
          </p:cNvSpPr>
          <p:nvPr/>
        </p:nvSpPr>
        <p:spPr bwMode="auto">
          <a:xfrm>
            <a:off x="4211638" y="1628775"/>
            <a:ext cx="431800" cy="528638"/>
          </a:xfrm>
          <a:prstGeom prst="downArrow">
            <a:avLst>
              <a:gd name="adj1" fmla="val 50000"/>
              <a:gd name="adj2" fmla="val 30607"/>
            </a:avLst>
          </a:prstGeom>
          <a:solidFill>
            <a:srgbClr val="FF0000"/>
          </a:solidFill>
          <a:ln w="19050" algn="ctr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6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64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5" grpId="0" animBg="1"/>
      <p:bldP spid="464899" grpId="0" animBg="1"/>
      <p:bldP spid="46490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矩形 3"/>
          <p:cNvSpPr>
            <a:spLocks noChangeArrowheads="1"/>
          </p:cNvSpPr>
          <p:nvPr/>
        </p:nvSpPr>
        <p:spPr bwMode="auto">
          <a:xfrm>
            <a:off x="395288" y="333375"/>
            <a:ext cx="4248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generate</a:t>
            </a:r>
            <a:r>
              <a:rPr lang="zh-CN" altLang="en-US" sz="32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语句</a:t>
            </a:r>
            <a:endParaRPr lang="zh-CN" altLang="en-US" sz="320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1258888" y="981075"/>
            <a:ext cx="7129462" cy="143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楷体_GB2312" pitchFamily="49" charset="-122"/>
              </a:rPr>
              <a:t>——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并发描述语句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与顺序描述语句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Loop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一样用于循环执行某项操作，产生多个相同的结构，通常与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For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一起使用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1042988" y="5084763"/>
            <a:ext cx="6769100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890588" indent="-890588" eaLnBrk="1" hangingPunct="1">
              <a:spcBef>
                <a:spcPct val="50000"/>
              </a:spcBef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注意：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GENERATE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中循环操作的上界和下界都必须是静态的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2268538" y="3284538"/>
            <a:ext cx="4679950" cy="1339850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CC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label:</a:t>
            </a:r>
            <a:r>
              <a:rPr lang="en-US" altLang="zh-CN" sz="2000" b="1">
                <a:solidFill>
                  <a:srgbClr val="000099"/>
                </a:solidFill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FOR</a:t>
            </a: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zh-CN" altLang="en-US" sz="2000" b="1">
                <a:latin typeface="Arial" panose="020B0604020202020204" pitchFamily="34" charset="0"/>
                <a:ea typeface="楷体_GB2312"/>
                <a:cs typeface="楷体_GB2312"/>
              </a:rPr>
              <a:t>变量 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IN </a:t>
            </a: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range 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GENERATE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          </a:t>
            </a:r>
            <a:r>
              <a:rPr lang="zh-CN" altLang="en-US" sz="2000" b="1">
                <a:latin typeface="Arial" panose="020B0604020202020204" pitchFamily="34" charset="0"/>
                <a:ea typeface="楷体_GB2312"/>
                <a:cs typeface="楷体_GB2312"/>
              </a:rPr>
              <a:t>并发处理语句；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END GENERATE;</a:t>
            </a:r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611188" y="3141663"/>
            <a:ext cx="15843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语法结构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矩形 3"/>
          <p:cNvSpPr>
            <a:spLocks noChangeArrowheads="1"/>
          </p:cNvSpPr>
          <p:nvPr/>
        </p:nvSpPr>
        <p:spPr bwMode="auto">
          <a:xfrm>
            <a:off x="395288" y="333375"/>
            <a:ext cx="4248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generate</a:t>
            </a:r>
            <a:r>
              <a:rPr lang="zh-CN" altLang="en-US" sz="32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语句</a:t>
            </a:r>
            <a:endParaRPr lang="zh-CN" altLang="en-US" sz="320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96611" name="Text Box 3"/>
          <p:cNvSpPr txBox="1">
            <a:spLocks noChangeArrowheads="1"/>
          </p:cNvSpPr>
          <p:nvPr/>
        </p:nvSpPr>
        <p:spPr bwMode="auto">
          <a:xfrm>
            <a:off x="755650" y="2781300"/>
            <a:ext cx="7920038" cy="3297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For—generate</a:t>
            </a: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与</a:t>
            </a:r>
            <a:r>
              <a: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For— Loop</a:t>
            </a: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语句不同：</a:t>
            </a:r>
          </a:p>
          <a:p>
            <a:pPr marL="457200" indent="-4572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For—generate</a:t>
            </a: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语句中所列的是并发处理语句，与书写顺序无关。</a:t>
            </a:r>
          </a:p>
          <a:p>
            <a:pPr marL="457200" indent="-4572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 语句结构中不能有</a:t>
            </a:r>
            <a:r>
              <a: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EXIT</a:t>
            </a: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和</a:t>
            </a:r>
            <a:r>
              <a: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NEXT</a:t>
            </a: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。</a:t>
            </a:r>
          </a:p>
          <a:p>
            <a:pPr marL="457200" indent="-4572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循环变量是局部变量、临时变量，由语句自动  生产，不需要定义。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268538" y="1196975"/>
            <a:ext cx="4679950" cy="1187450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CC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label:</a:t>
            </a:r>
            <a:r>
              <a:rPr lang="en-US" altLang="zh-CN" sz="2000" b="1">
                <a:solidFill>
                  <a:srgbClr val="000099"/>
                </a:solidFill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FOR</a:t>
            </a: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zh-CN" altLang="en-US" sz="2000" b="1">
                <a:latin typeface="Arial" panose="020B0604020202020204" pitchFamily="34" charset="0"/>
                <a:ea typeface="楷体_GB2312"/>
                <a:cs typeface="楷体_GB2312"/>
              </a:rPr>
              <a:t>变量 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IN </a:t>
            </a: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range 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GENERATE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          </a:t>
            </a:r>
            <a:r>
              <a:rPr lang="zh-CN" altLang="en-US" sz="2000" b="1">
                <a:latin typeface="Arial" panose="020B0604020202020204" pitchFamily="34" charset="0"/>
                <a:ea typeface="楷体_GB2312"/>
                <a:cs typeface="楷体_GB2312"/>
              </a:rPr>
              <a:t>并发处理语句；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END GENERATE;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矩形 3"/>
          <p:cNvSpPr>
            <a:spLocks noChangeArrowheads="1"/>
          </p:cNvSpPr>
          <p:nvPr/>
        </p:nvSpPr>
        <p:spPr bwMode="auto">
          <a:xfrm>
            <a:off x="395288" y="333375"/>
            <a:ext cx="4248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generate</a:t>
            </a:r>
            <a:r>
              <a:rPr lang="zh-CN" altLang="en-US" sz="32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语句</a:t>
            </a:r>
            <a:endParaRPr lang="zh-CN" altLang="en-US" sz="320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1116013" y="1052513"/>
            <a:ext cx="6840537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在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generate</a:t>
            </a: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语句使用过程中，容易出现多值驱动问题，下面的代码是可以正常综合的</a:t>
            </a: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539750" y="3763963"/>
            <a:ext cx="7488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下面情况编译器会提示多驱动错误，同时停止编译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187450" y="2078038"/>
            <a:ext cx="6769100" cy="1279525"/>
          </a:xfrm>
          <a:prstGeom prst="rect">
            <a:avLst/>
          </a:prstGeom>
          <a:solidFill>
            <a:srgbClr val="003300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ea typeface="楷体_GB2312"/>
                <a:cs typeface="楷体_GB2312"/>
              </a:rPr>
              <a:t>OK: FOR i IN 0 TO 7 GENERATE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ea typeface="楷体_GB2312"/>
                <a:cs typeface="楷体_GB2312"/>
              </a:rPr>
              <a:t>       Output(i) &lt;= ‘1’ WHEN (a(i) and b(i)) = ‘1’ ELSE ‘0’;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ea typeface="楷体_GB2312"/>
                <a:cs typeface="楷体_GB2312"/>
              </a:rPr>
              <a:t>END GENERATE;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684213" y="4292600"/>
            <a:ext cx="7632700" cy="1109663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CN" sz="1800" b="1">
                <a:ea typeface="楷体_GB2312"/>
                <a:cs typeface="楷体_GB2312"/>
              </a:rPr>
              <a:t>NotOK: FOR i IN 0 TO 7 GENERATE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CN" sz="1800" b="1">
                <a:ea typeface="楷体_GB2312"/>
                <a:cs typeface="楷体_GB2312"/>
              </a:rPr>
              <a:t>       accum &lt;= “11111111”   WHEN    (a(i) and b(i)) = ‘1’ ELSE “00000000”;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CN" sz="1800" b="1">
                <a:ea typeface="楷体_GB2312"/>
                <a:cs typeface="楷体_GB2312"/>
              </a:rPr>
              <a:t>END GENERATE;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2484438" y="5589588"/>
            <a:ext cx="4465637" cy="1109662"/>
          </a:xfrm>
          <a:prstGeom prst="rect">
            <a:avLst/>
          </a:prstGeom>
          <a:solidFill>
            <a:srgbClr val="CCECFF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ea typeface="楷体_GB2312"/>
                <a:cs typeface="楷体_GB2312"/>
              </a:rPr>
              <a:t>NotOK: FOR i IN 0 TO 7 GENERATE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ea typeface="楷体_GB2312"/>
                <a:cs typeface="楷体_GB2312"/>
              </a:rPr>
              <a:t>       accum &lt;= accum + 1 WHEN x(i) = ‘1’;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ea typeface="楷体_GB2312"/>
                <a:cs typeface="楷体_GB2312"/>
              </a:rPr>
              <a:t>END GENERATE;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203575" y="244475"/>
            <a:ext cx="5688013" cy="6613525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33CC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entity</a:t>
            </a:r>
            <a:r>
              <a:rPr lang="en-US" altLang="zh-CN" sz="2000">
                <a:latin typeface="Arial" panose="020B0604020202020204" pitchFamily="34" charset="0"/>
                <a:ea typeface="楷体_GB2312"/>
                <a:cs typeface="楷体_GB2312"/>
              </a:rPr>
              <a:t> FOR_3 </a:t>
            </a: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port </a:t>
            </a:r>
            <a:r>
              <a:rPr lang="en-US" altLang="zh-CN" sz="2000">
                <a:latin typeface="Arial" panose="020B0604020202020204" pitchFamily="34" charset="0"/>
                <a:ea typeface="楷体_GB2312"/>
                <a:cs typeface="楷体_GB2312"/>
              </a:rPr>
              <a:t>( CLK: </a:t>
            </a: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in</a:t>
            </a:r>
            <a:r>
              <a:rPr lang="en-US" altLang="zh-CN" sz="2000">
                <a:latin typeface="Arial" panose="020B0604020202020204" pitchFamily="34" charset="0"/>
                <a:ea typeface="楷体_GB2312"/>
                <a:cs typeface="楷体_GB2312"/>
              </a:rPr>
              <a:t> STD_LOGIC;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  <a:ea typeface="楷体_GB2312"/>
                <a:cs typeface="楷体_GB2312"/>
              </a:rPr>
              <a:t>          DIN: </a:t>
            </a: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in </a:t>
            </a:r>
            <a:r>
              <a:rPr lang="en-US" altLang="zh-CN" sz="2000">
                <a:latin typeface="Arial" panose="020B0604020202020204" pitchFamily="34" charset="0"/>
                <a:ea typeface="楷体_GB2312"/>
                <a:cs typeface="楷体_GB2312"/>
              </a:rPr>
              <a:t>STD_LOGIC;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  <a:ea typeface="楷体_GB2312"/>
                <a:cs typeface="楷体_GB2312"/>
              </a:rPr>
              <a:t>          RESET: </a:t>
            </a: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in</a:t>
            </a:r>
            <a:r>
              <a:rPr lang="en-US" altLang="zh-CN" sz="2000">
                <a:latin typeface="Arial" panose="020B0604020202020204" pitchFamily="34" charset="0"/>
                <a:ea typeface="楷体_GB2312"/>
                <a:cs typeface="楷体_GB2312"/>
              </a:rPr>
              <a:t> STD_LOGIC;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  <a:ea typeface="楷体_GB2312"/>
                <a:cs typeface="楷体_GB2312"/>
              </a:rPr>
              <a:t>          Q: </a:t>
            </a: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inout</a:t>
            </a:r>
            <a:r>
              <a:rPr lang="en-US" altLang="zh-CN" sz="2000">
                <a:latin typeface="Arial" panose="020B0604020202020204" pitchFamily="34" charset="0"/>
                <a:ea typeface="楷体_GB2312"/>
                <a:cs typeface="楷体_GB2312"/>
              </a:rPr>
              <a:t> STD_LOGIC_VECTOR (0 to 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  <a:ea typeface="楷体_GB2312"/>
                <a:cs typeface="楷体_GB2312"/>
              </a:rPr>
              <a:t>        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end </a:t>
            </a:r>
            <a:r>
              <a:rPr lang="en-US" altLang="zh-CN" sz="2000">
                <a:latin typeface="Arial" panose="020B0604020202020204" pitchFamily="34" charset="0"/>
                <a:ea typeface="楷体_GB2312"/>
                <a:cs typeface="楷体_GB2312"/>
              </a:rPr>
              <a:t>FOR_3;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architecture</a:t>
            </a:r>
            <a:r>
              <a:rPr lang="en-US" altLang="zh-CN" sz="2000">
                <a:latin typeface="Arial" panose="020B0604020202020204" pitchFamily="34" charset="0"/>
                <a:ea typeface="楷体_GB2312"/>
                <a:cs typeface="楷体_GB2312"/>
              </a:rPr>
              <a:t> FOR_3_arch </a:t>
            </a: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of </a:t>
            </a:r>
            <a:r>
              <a:rPr lang="en-US" altLang="zh-CN" sz="2000">
                <a:latin typeface="Arial" panose="020B0604020202020204" pitchFamily="34" charset="0"/>
                <a:ea typeface="楷体_GB2312"/>
                <a:cs typeface="楷体_GB2312"/>
              </a:rPr>
              <a:t>FOR_3 </a:t>
            </a: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Begin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process</a:t>
            </a:r>
            <a:r>
              <a:rPr lang="en-US" altLang="zh-CN" sz="2000">
                <a:latin typeface="Arial" panose="020B0604020202020204" pitchFamily="34" charset="0"/>
                <a:ea typeface="楷体_GB2312"/>
                <a:cs typeface="楷体_GB2312"/>
              </a:rPr>
              <a:t> (CLK,RESET)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  begin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       if </a:t>
            </a:r>
            <a:r>
              <a:rPr lang="en-US" altLang="zh-CN" sz="2000">
                <a:latin typeface="Arial" panose="020B0604020202020204" pitchFamily="34" charset="0"/>
                <a:ea typeface="楷体_GB2312"/>
                <a:cs typeface="楷体_GB2312"/>
              </a:rPr>
              <a:t>RESET = '0' </a:t>
            </a: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then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  <a:ea typeface="楷体_GB2312"/>
                <a:cs typeface="楷体_GB2312"/>
              </a:rPr>
              <a:t>                         Q &lt;= "0000";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       elsif</a:t>
            </a:r>
            <a:r>
              <a:rPr lang="en-US" altLang="zh-CN" sz="2000">
                <a:latin typeface="Arial" panose="020B0604020202020204" pitchFamily="34" charset="0"/>
                <a:ea typeface="楷体_GB2312"/>
                <a:cs typeface="楷体_GB2312"/>
              </a:rPr>
              <a:t> CLK'event and CLK = '1' </a:t>
            </a: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then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  <a:ea typeface="楷体_GB2312"/>
                <a:cs typeface="楷体_GB2312"/>
              </a:rPr>
              <a:t>                         Q(0) &lt;= DIN;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              for </a:t>
            </a:r>
            <a:r>
              <a:rPr lang="en-US" altLang="zh-CN" sz="2000">
                <a:latin typeface="Arial" panose="020B0604020202020204" pitchFamily="34" charset="0"/>
                <a:ea typeface="楷体_GB2312"/>
                <a:cs typeface="楷体_GB2312"/>
              </a:rPr>
              <a:t>i </a:t>
            </a: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in</a:t>
            </a:r>
            <a:r>
              <a:rPr lang="en-US" altLang="zh-CN" sz="2000">
                <a:latin typeface="Arial" panose="020B0604020202020204" pitchFamily="34" charset="0"/>
                <a:ea typeface="楷体_GB2312"/>
                <a:cs typeface="楷体_GB2312"/>
              </a:rPr>
              <a:t> 1 </a:t>
            </a: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to</a:t>
            </a:r>
            <a:r>
              <a:rPr lang="en-US" altLang="zh-CN" sz="2000">
                <a:latin typeface="Arial" panose="020B0604020202020204" pitchFamily="34" charset="0"/>
                <a:ea typeface="楷体_GB2312"/>
                <a:cs typeface="楷体_GB2312"/>
              </a:rPr>
              <a:t> 3 </a:t>
            </a: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loop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  <a:ea typeface="楷体_GB2312"/>
                <a:cs typeface="楷体_GB2312"/>
              </a:rPr>
              <a:t>                               Q(i) &lt;= Q(i-1);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              end loop</a:t>
            </a:r>
            <a:r>
              <a:rPr lang="en-US" altLang="zh-CN" sz="2000"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      end if</a:t>
            </a:r>
            <a:r>
              <a:rPr lang="en-US" altLang="zh-CN" sz="2000"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end process</a:t>
            </a:r>
            <a:r>
              <a:rPr lang="en-US" altLang="zh-CN" sz="2000"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end</a:t>
            </a:r>
            <a:r>
              <a:rPr lang="en-US" altLang="zh-CN" sz="2000">
                <a:latin typeface="Arial" panose="020B0604020202020204" pitchFamily="34" charset="0"/>
                <a:ea typeface="楷体_GB2312"/>
                <a:cs typeface="楷体_GB2312"/>
              </a:rPr>
              <a:t> FOR_3_arch;</a:t>
            </a:r>
          </a:p>
        </p:txBody>
      </p:sp>
      <p:sp>
        <p:nvSpPr>
          <p:cNvPr id="178179" name="AutoShape 3"/>
          <p:cNvSpPr>
            <a:spLocks noChangeArrowheads="1"/>
          </p:cNvSpPr>
          <p:nvPr/>
        </p:nvSpPr>
        <p:spPr bwMode="auto">
          <a:xfrm>
            <a:off x="3203575" y="315913"/>
            <a:ext cx="5400675" cy="216058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4932363" y="4997450"/>
            <a:ext cx="2232025" cy="863600"/>
          </a:xfrm>
          <a:prstGeom prst="rect">
            <a:avLst/>
          </a:prstGeom>
          <a:noFill/>
          <a:ln w="28575" algn="ctr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8181" name="矩形 3"/>
          <p:cNvSpPr>
            <a:spLocks noChangeArrowheads="1"/>
          </p:cNvSpPr>
          <p:nvPr/>
        </p:nvSpPr>
        <p:spPr bwMode="auto">
          <a:xfrm>
            <a:off x="34925" y="188913"/>
            <a:ext cx="3816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（二）寄存器</a:t>
            </a:r>
            <a:endParaRPr lang="zh-CN" altLang="en-US" sz="36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78182" name="Text Box 6"/>
          <p:cNvSpPr txBox="1">
            <a:spLocks noChangeArrowheads="1"/>
          </p:cNvSpPr>
          <p:nvPr/>
        </p:nvSpPr>
        <p:spPr bwMode="auto">
          <a:xfrm>
            <a:off x="468313" y="1052513"/>
            <a:ext cx="2592387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串行输入、并行输出移位寄存器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animBg="1"/>
      <p:bldP spid="17818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3246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3246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Rectangle 1"/>
          <p:cNvSpPr>
            <a:spLocks noChangeArrowheads="1"/>
          </p:cNvSpPr>
          <p:nvPr/>
        </p:nvSpPr>
        <p:spPr bwMode="auto">
          <a:xfrm>
            <a:off x="2339975" y="1446213"/>
            <a:ext cx="5040313" cy="4940300"/>
          </a:xfrm>
          <a:prstGeom prst="rect">
            <a:avLst/>
          </a:prstGeom>
          <a:solidFill>
            <a:schemeClr val="bg1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Process (clk, load)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 begin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   if load='0' then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       q&lt;=din;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       dout&lt;='0'; 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   elseif clk'event and clk='1' then 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       for i in 1 to 4 loop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         q(i)&lt;=q(i-1);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       end loop;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       dout&lt;=q(3);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   end if;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end process;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2771775" y="981075"/>
            <a:ext cx="3887788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Aft>
                <a:spcPct val="50000"/>
              </a:spcAft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并入串出的移位寄存器设计</a:t>
            </a:r>
          </a:p>
        </p:txBody>
      </p:sp>
      <p:sp>
        <p:nvSpPr>
          <p:cNvPr id="179206" name="矩形 3"/>
          <p:cNvSpPr>
            <a:spLocks noChangeArrowheads="1"/>
          </p:cNvSpPr>
          <p:nvPr/>
        </p:nvSpPr>
        <p:spPr bwMode="auto">
          <a:xfrm>
            <a:off x="34925" y="188913"/>
            <a:ext cx="3816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（二）寄存器</a:t>
            </a:r>
            <a:endParaRPr lang="zh-CN" altLang="en-US" sz="36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 flipV="1">
            <a:off x="6913563" y="481013"/>
            <a:ext cx="22320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 flipV="1">
            <a:off x="6264275" y="481013"/>
            <a:ext cx="288131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9209" name="矩形 3"/>
          <p:cNvSpPr>
            <a:spLocks noChangeArrowheads="1"/>
          </p:cNvSpPr>
          <p:nvPr/>
        </p:nvSpPr>
        <p:spPr bwMode="auto">
          <a:xfrm>
            <a:off x="6192838" y="115888"/>
            <a:ext cx="2987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常见时序电路的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VHDL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3246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3246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228" name="Text Box 4"/>
          <p:cNvSpPr txBox="1">
            <a:spLocks noChangeArrowheads="1"/>
          </p:cNvSpPr>
          <p:nvPr/>
        </p:nvSpPr>
        <p:spPr bwMode="auto">
          <a:xfrm>
            <a:off x="323850" y="260350"/>
            <a:ext cx="72009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常用电路设计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——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双向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寄存器</a:t>
            </a:r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1331913" y="1484313"/>
            <a:ext cx="6551612" cy="40544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architecture</a:t>
            </a: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 Behavioral 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of</a:t>
            </a: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  reg4 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is</a:t>
            </a:r>
          </a:p>
          <a:p>
            <a:pPr eaLnBrk="1" hangingPunct="1">
              <a:defRPr/>
            </a:pP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signal</a:t>
            </a: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 temp : std_logic_vector ( 3 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downto</a:t>
            </a: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 0);</a:t>
            </a:r>
          </a:p>
          <a:p>
            <a:pPr eaLnBrk="1" hangingPunct="1">
              <a:defRPr/>
            </a:pP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BEGIN</a:t>
            </a:r>
          </a:p>
          <a:p>
            <a:pPr eaLnBrk="1" hangingPunct="1">
              <a:defRPr/>
            </a:pP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process </a:t>
            </a: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(wr,rd,cs,data)</a:t>
            </a:r>
          </a:p>
          <a:p>
            <a:pPr eaLnBrk="1" hangingPunct="1">
              <a:defRPr/>
            </a:pP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           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begin</a:t>
            </a:r>
          </a:p>
          <a:p>
            <a:pPr eaLnBrk="1" hangingPunct="1">
              <a:defRPr/>
            </a:pP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                   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if</a:t>
            </a: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 (wr =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'</a:t>
            </a: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'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and</a:t>
            </a: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 cs =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'1'</a:t>
            </a: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and</a:t>
            </a: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 rd=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'0'</a:t>
            </a: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) 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then</a:t>
            </a: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  </a:t>
            </a:r>
          </a:p>
          <a:p>
            <a:pPr eaLnBrk="1" hangingPunct="1">
              <a:defRPr/>
            </a:pP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                           temp&lt;= data; </a:t>
            </a:r>
          </a:p>
          <a:p>
            <a:pPr eaLnBrk="1" hangingPunct="1">
              <a:defRPr/>
            </a:pP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                   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elsif </a:t>
            </a: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(wr =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'0'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and</a:t>
            </a: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 rd= </a:t>
            </a:r>
            <a:r>
              <a:rPr lang="en-US" altLang="zh-CN" sz="2000" b="1">
                <a:latin typeface="Times New Roman"/>
                <a:ea typeface="楷体_GB2312" pitchFamily="49" charset="-122"/>
              </a:rPr>
              <a:t>‘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1'</a:t>
            </a: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and</a:t>
            </a: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 cs =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'1')</a:t>
            </a: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then </a:t>
            </a:r>
          </a:p>
          <a:p>
            <a:pPr eaLnBrk="1" hangingPunct="1">
              <a:defRPr/>
            </a:pP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                           data&lt;=temp;</a:t>
            </a:r>
          </a:p>
          <a:p>
            <a:pPr eaLnBrk="1" hangingPunct="1">
              <a:defRPr/>
            </a:pP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                   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else</a:t>
            </a: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  data&lt;= “ZZZZ”; </a:t>
            </a:r>
          </a:p>
          <a:p>
            <a:pPr eaLnBrk="1" hangingPunct="1">
              <a:defRPr/>
            </a:pP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                  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end if</a:t>
            </a: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eaLnBrk="1" hangingPunct="1">
              <a:defRPr/>
            </a:pP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end process</a:t>
            </a: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eaLnBrk="1" hangingPunct="1">
              <a:defRPr/>
            </a:pP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End </a:t>
            </a:r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Behavioral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250" name="Object 2"/>
          <p:cNvGraphicFramePr>
            <a:graphicFrameLocks noChangeAspect="1"/>
          </p:cNvGraphicFramePr>
          <p:nvPr/>
        </p:nvGraphicFramePr>
        <p:xfrm>
          <a:off x="1979613" y="3517900"/>
          <a:ext cx="500062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517900"/>
                        <a:ext cx="500062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2700338" y="2133600"/>
            <a:ext cx="3600450" cy="166846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（一）</a:t>
            </a:r>
            <a:r>
              <a:rPr lang="zh-CN" altLang="en-US" sz="2800" b="1">
                <a:ea typeface="楷体_GB2312"/>
                <a:cs typeface="楷体_GB2312"/>
              </a:rPr>
              <a:t>触发器</a:t>
            </a:r>
            <a:endParaRPr lang="zh-CN" altLang="en-US" sz="2400" b="1">
              <a:solidFill>
                <a:srgbClr val="006600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3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（二）寄存器</a:t>
            </a:r>
            <a:endParaRPr lang="zh-CN" altLang="en-US" sz="2400" b="1">
              <a:solidFill>
                <a:srgbClr val="0000FF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3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（三）计数器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4211638" y="319088"/>
            <a:ext cx="4679950" cy="6188075"/>
          </a:xfrm>
          <a:prstGeom prst="rect">
            <a:avLst/>
          </a:prstGeom>
          <a:solidFill>
            <a:schemeClr val="bg1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library</a:t>
            </a:r>
            <a:r>
              <a:rPr lang="en-US" altLang="zh-CN" sz="2000" b="1">
                <a:latin typeface="Times New Roman" panose="02020603050405020304" pitchFamily="18" charset="0"/>
              </a:rPr>
              <a:t> ieee;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use</a:t>
            </a:r>
            <a:r>
              <a:rPr lang="en-US" altLang="zh-CN" sz="2000" b="1">
                <a:latin typeface="Times New Roman" panose="02020603050405020304" pitchFamily="18" charset="0"/>
              </a:rPr>
              <a:t> ieee.std_logic_1164.all;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 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entity</a:t>
            </a:r>
            <a:r>
              <a:rPr lang="en-US" altLang="zh-CN" sz="2000" b="1">
                <a:latin typeface="Times New Roman" panose="02020603050405020304" pitchFamily="18" charset="0"/>
              </a:rPr>
              <a:t> counter  </a:t>
            </a: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is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</a:t>
            </a: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port</a:t>
            </a:r>
            <a:r>
              <a:rPr lang="en-US" altLang="zh-CN" sz="2000" b="1">
                <a:latin typeface="Times New Roman" panose="02020603050405020304" pitchFamily="18" charset="0"/>
              </a:rPr>
              <a:t> ( clk: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in</a:t>
            </a:r>
            <a:r>
              <a:rPr lang="en-US" altLang="zh-CN" sz="2000" b="1">
                <a:latin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std_logic</a:t>
            </a:r>
            <a:r>
              <a:rPr lang="en-US" altLang="zh-CN" sz="2000" b="1">
                <a:latin typeface="Times New Roman" panose="02020603050405020304" pitchFamily="18" charset="0"/>
              </a:rPr>
              <a:t>; 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           digit: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out</a:t>
            </a:r>
            <a:r>
              <a:rPr lang="en-US" altLang="zh-CN" sz="2000" b="1">
                <a:latin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integer range</a:t>
            </a:r>
            <a:r>
              <a:rPr lang="en-US" altLang="zh-CN" sz="2000" b="1">
                <a:latin typeface="Times New Roman" panose="02020603050405020304" pitchFamily="18" charset="0"/>
              </a:rPr>
              <a:t> 0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to</a:t>
            </a:r>
            <a:r>
              <a:rPr lang="en-US" altLang="zh-CN" sz="2000" b="1">
                <a:latin typeface="Times New Roman" panose="02020603050405020304" pitchFamily="18" charset="0"/>
              </a:rPr>
              <a:t> 9);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end </a:t>
            </a:r>
            <a:r>
              <a:rPr lang="en-US" altLang="zh-CN" sz="2000" b="1">
                <a:latin typeface="Times New Roman" panose="02020603050405020304" pitchFamily="18" charset="0"/>
              </a:rPr>
              <a:t>counter;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 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architecture</a:t>
            </a:r>
            <a:r>
              <a:rPr lang="en-US" altLang="zh-CN" sz="2000" b="1">
                <a:latin typeface="Times New Roman" panose="02020603050405020304" pitchFamily="18" charset="0"/>
              </a:rPr>
              <a:t> counter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of </a:t>
            </a:r>
            <a:r>
              <a:rPr lang="en-US" altLang="zh-CN" sz="2000" b="1">
                <a:latin typeface="Times New Roman" panose="02020603050405020304" pitchFamily="18" charset="0"/>
              </a:rPr>
              <a:t>counter </a:t>
            </a: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is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begin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count: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process </a:t>
            </a:r>
            <a:r>
              <a:rPr lang="en-US" altLang="zh-CN" sz="2000" b="1">
                <a:latin typeface="Times New Roman" panose="02020603050405020304" pitchFamily="18" charset="0"/>
              </a:rPr>
              <a:t>(clk)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variable</a:t>
            </a:r>
            <a:r>
              <a:rPr lang="en-US" altLang="zh-CN" sz="2000" b="1">
                <a:latin typeface="Times New Roman" panose="02020603050405020304" pitchFamily="18" charset="0"/>
              </a:rPr>
              <a:t> temp: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integer range</a:t>
            </a:r>
            <a:r>
              <a:rPr lang="en-US" altLang="zh-CN" sz="2000" b="1">
                <a:latin typeface="Times New Roman" panose="02020603050405020304" pitchFamily="18" charset="0"/>
              </a:rPr>
              <a:t> 0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2000" b="1">
                <a:latin typeface="Times New Roman" panose="02020603050405020304" pitchFamily="18" charset="0"/>
              </a:rPr>
              <a:t>10;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begin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     if(clk’event and clk=‘1’) then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        temp:=temp+1;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        if(temp=10) then temp:=0;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        End if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     End if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 digit&lt;=temp;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end process count</a:t>
            </a:r>
            <a:r>
              <a:rPr lang="en-US" altLang="zh-CN" sz="2000" b="1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End counter;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395288" y="981075"/>
            <a:ext cx="2663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模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10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计数器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1187450" y="1989138"/>
            <a:ext cx="1127125" cy="48577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计数器</a:t>
            </a:r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795338" y="2206625"/>
            <a:ext cx="358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179388" y="1916113"/>
            <a:ext cx="649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楷体_GB2312"/>
                <a:cs typeface="楷体_GB2312"/>
              </a:rPr>
              <a:t>clk</a:t>
            </a:r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2339975" y="2205038"/>
            <a:ext cx="358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2627313" y="1989138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楷体_GB2312"/>
                <a:cs typeface="楷体_GB2312"/>
              </a:rPr>
              <a:t>Digit(3:0)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矩形 3"/>
          <p:cNvSpPr>
            <a:spLocks noChangeArrowheads="1"/>
          </p:cNvSpPr>
          <p:nvPr/>
        </p:nvSpPr>
        <p:spPr bwMode="auto">
          <a:xfrm>
            <a:off x="323850" y="188913"/>
            <a:ext cx="3816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（一）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门电路</a:t>
            </a:r>
            <a:endParaRPr lang="zh-CN" altLang="en-US" sz="36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 flipV="1">
            <a:off x="6913563" y="409575"/>
            <a:ext cx="22320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 flipV="1">
            <a:off x="6264275" y="409575"/>
            <a:ext cx="28813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5653" name="矩形 3"/>
          <p:cNvSpPr>
            <a:spLocks noChangeArrowheads="1"/>
          </p:cNvSpPr>
          <p:nvPr/>
        </p:nvSpPr>
        <p:spPr bwMode="auto">
          <a:xfrm>
            <a:off x="6156325" y="0"/>
            <a:ext cx="2987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常见组合电路的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VHDL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设计</a:t>
            </a: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4684713"/>
            <a:ext cx="1800225" cy="1624012"/>
          </a:xfrm>
          <a:prstGeom prst="rect">
            <a:avLst/>
          </a:prstGeom>
          <a:noFill/>
          <a:ln w="28575" algn="ctr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655" name="矩形 3"/>
          <p:cNvSpPr>
            <a:spLocks noChangeArrowheads="1"/>
          </p:cNvSpPr>
          <p:nvPr/>
        </p:nvSpPr>
        <p:spPr bwMode="auto">
          <a:xfrm>
            <a:off x="539750" y="908050"/>
            <a:ext cx="3744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1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）  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2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输入与非门</a:t>
            </a:r>
            <a:endParaRPr lang="zh-CN" altLang="en-US" sz="3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楷体_GB2312" pitchFamily="49" charset="-122"/>
            </a:endParaRPr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1628775"/>
            <a:ext cx="4633912" cy="511333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625600"/>
            <a:ext cx="3249613" cy="2740025"/>
          </a:xfrm>
          <a:prstGeom prst="rect">
            <a:avLst/>
          </a:prstGeom>
          <a:noFill/>
          <a:ln w="2857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4284663" y="1700213"/>
            <a:ext cx="115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方法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1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8027988" y="1592263"/>
            <a:ext cx="115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方法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2</a:t>
            </a:r>
          </a:p>
        </p:txBody>
      </p:sp>
      <p:sp>
        <p:nvSpPr>
          <p:cNvPr id="155660" name="Rectangle 12"/>
          <p:cNvSpPr>
            <a:spLocks noChangeArrowheads="1"/>
          </p:cNvSpPr>
          <p:nvPr/>
        </p:nvSpPr>
        <p:spPr bwMode="auto">
          <a:xfrm>
            <a:off x="981075" y="3025775"/>
            <a:ext cx="4454525" cy="3671888"/>
          </a:xfrm>
          <a:prstGeom prst="rect">
            <a:avLst/>
          </a:prstGeom>
          <a:noFill/>
          <a:ln w="28575" algn="ctr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5661" name="Rectangle 13"/>
          <p:cNvSpPr>
            <a:spLocks noChangeArrowheads="1"/>
          </p:cNvSpPr>
          <p:nvPr/>
        </p:nvSpPr>
        <p:spPr bwMode="auto">
          <a:xfrm>
            <a:off x="5724525" y="3284538"/>
            <a:ext cx="3240088" cy="1081087"/>
          </a:xfrm>
          <a:prstGeom prst="rect">
            <a:avLst/>
          </a:prstGeom>
          <a:noFill/>
          <a:ln w="28575" algn="ctr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5662" name="Rectangle 14"/>
          <p:cNvSpPr>
            <a:spLocks noChangeArrowheads="1"/>
          </p:cNvSpPr>
          <p:nvPr/>
        </p:nvSpPr>
        <p:spPr bwMode="auto">
          <a:xfrm>
            <a:off x="1114425" y="3716338"/>
            <a:ext cx="4321175" cy="2808287"/>
          </a:xfrm>
          <a:prstGeom prst="rect">
            <a:avLst/>
          </a:prstGeom>
          <a:noFill/>
          <a:ln w="28575" algn="ctr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60" grpId="0" animBg="1"/>
      <p:bldP spid="155661" grpId="0" animBg="1"/>
      <p:bldP spid="15566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881063"/>
            <a:ext cx="4392613" cy="3597275"/>
          </a:xfrm>
          <a:prstGeom prst="rect">
            <a:avLst/>
          </a:prstGeom>
          <a:noFill/>
          <a:ln w="38100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4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50" y="898525"/>
            <a:ext cx="4354513" cy="3605213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021513" y="2786063"/>
            <a:ext cx="2051050" cy="396875"/>
            <a:chOff x="4468" y="1172"/>
            <a:chExt cx="1292" cy="250"/>
          </a:xfrm>
        </p:grpSpPr>
        <p:sp>
          <p:nvSpPr>
            <p:cNvPr id="43022" name="AutoShape 5"/>
            <p:cNvSpPr>
              <a:spLocks noChangeArrowheads="1"/>
            </p:cNvSpPr>
            <p:nvPr/>
          </p:nvSpPr>
          <p:spPr bwMode="auto">
            <a:xfrm>
              <a:off x="4513" y="1207"/>
              <a:ext cx="1134" cy="185"/>
            </a:xfrm>
            <a:prstGeom prst="wedgeRoundRectCallout">
              <a:avLst>
                <a:gd name="adj1" fmla="val -65431"/>
                <a:gd name="adj2" fmla="val 62972"/>
                <a:gd name="adj3" fmla="val 16667"/>
              </a:avLst>
            </a:prstGeom>
            <a:solidFill>
              <a:srgbClr val="FFFF00"/>
            </a:solidFill>
            <a:ln w="9525" algn="ctr">
              <a:solidFill>
                <a:srgbClr val="FF006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zh-CN" altLang="en-US" sz="2000" b="1">
                <a:solidFill>
                  <a:srgbClr val="0000CC"/>
                </a:solidFill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43023" name="Text Box 6"/>
            <p:cNvSpPr txBox="1">
              <a:spLocks noChangeArrowheads="1"/>
            </p:cNvSpPr>
            <p:nvPr/>
          </p:nvSpPr>
          <p:spPr bwMode="auto">
            <a:xfrm>
              <a:off x="4468" y="1172"/>
              <a:ext cx="12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solidFill>
                    <a:srgbClr val="0000CC"/>
                  </a:solidFill>
                  <a:latin typeface="楷体_GB2312"/>
                  <a:ea typeface="楷体_GB2312"/>
                  <a:cs typeface="楷体_GB2312"/>
                </a:rPr>
                <a:t>将信号改为变量</a:t>
              </a:r>
            </a:p>
          </p:txBody>
        </p:sp>
      </p:grpSp>
      <p:pic>
        <p:nvPicPr>
          <p:cNvPr id="19149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4768850"/>
            <a:ext cx="2447925" cy="1358900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49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724400"/>
            <a:ext cx="4537075" cy="1401763"/>
          </a:xfrm>
          <a:prstGeom prst="rect">
            <a:avLst/>
          </a:prstGeom>
          <a:noFill/>
          <a:ln w="2857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1497" name="AutoShape 9"/>
          <p:cNvSpPr>
            <a:spLocks noChangeArrowheads="1"/>
          </p:cNvSpPr>
          <p:nvPr/>
        </p:nvSpPr>
        <p:spPr bwMode="auto">
          <a:xfrm>
            <a:off x="179388" y="1662113"/>
            <a:ext cx="3673475" cy="8636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1498" name="AutoShape 10"/>
          <p:cNvSpPr>
            <a:spLocks noChangeArrowheads="1"/>
          </p:cNvSpPr>
          <p:nvPr/>
        </p:nvSpPr>
        <p:spPr bwMode="auto">
          <a:xfrm>
            <a:off x="179388" y="2598738"/>
            <a:ext cx="4321175" cy="1871662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66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1499" name="AutoShape 11"/>
          <p:cNvSpPr>
            <a:spLocks noChangeArrowheads="1"/>
          </p:cNvSpPr>
          <p:nvPr/>
        </p:nvSpPr>
        <p:spPr bwMode="auto">
          <a:xfrm>
            <a:off x="3421063" y="2886075"/>
            <a:ext cx="504825" cy="215900"/>
          </a:xfrm>
          <a:prstGeom prst="leftArrow">
            <a:avLst>
              <a:gd name="adj1" fmla="val 50000"/>
              <a:gd name="adj2" fmla="val 58456"/>
            </a:avLst>
          </a:prstGeom>
          <a:solidFill>
            <a:srgbClr val="006600"/>
          </a:solidFill>
          <a:ln w="9525" algn="ctr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1500" name="AutoShape 12"/>
          <p:cNvSpPr>
            <a:spLocks noChangeArrowheads="1"/>
          </p:cNvSpPr>
          <p:nvPr/>
        </p:nvSpPr>
        <p:spPr bwMode="auto">
          <a:xfrm>
            <a:off x="4787900" y="1590675"/>
            <a:ext cx="3673475" cy="8636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1501" name="AutoShape 13"/>
          <p:cNvSpPr>
            <a:spLocks noChangeArrowheads="1"/>
          </p:cNvSpPr>
          <p:nvPr/>
        </p:nvSpPr>
        <p:spPr bwMode="auto">
          <a:xfrm>
            <a:off x="4725988" y="2636838"/>
            <a:ext cx="4321175" cy="1871662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66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1502" name="矩形 3"/>
          <p:cNvSpPr>
            <a:spLocks noChangeArrowheads="1"/>
          </p:cNvSpPr>
          <p:nvPr/>
        </p:nvSpPr>
        <p:spPr bwMode="auto">
          <a:xfrm>
            <a:off x="1643063" y="112713"/>
            <a:ext cx="75009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信号与变量赋值语句</a:t>
            </a:r>
          </a:p>
        </p:txBody>
      </p:sp>
      <p:sp>
        <p:nvSpPr>
          <p:cNvPr id="170000" name="Text Box 16"/>
          <p:cNvSpPr txBox="1">
            <a:spLocks noChangeArrowheads="1"/>
          </p:cNvSpPr>
          <p:nvPr/>
        </p:nvSpPr>
        <p:spPr bwMode="auto">
          <a:xfrm>
            <a:off x="827088" y="115888"/>
            <a:ext cx="2881312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常见问题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——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9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19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19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7" grpId="0" animBg="1"/>
      <p:bldP spid="191498" grpId="0" animBg="1"/>
      <p:bldP spid="191499" grpId="0" animBg="1"/>
      <p:bldP spid="191500" grpId="0" animBg="1"/>
      <p:bldP spid="19150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468313" y="115888"/>
            <a:ext cx="360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600" tIns="50800" rIns="101600" bIns="50800" anchor="ctr"/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:4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选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数据选择器设计</a:t>
            </a:r>
            <a:endParaRPr lang="zh-CN" altLang="en-US" sz="44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95250" y="762000"/>
            <a:ext cx="4502150" cy="5584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LIBRARY IEEE;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USE IEEE.STD_LOGIC_1164.ALL;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ENTITY mux4 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PORT (i0, i1, i2, i3, a, b : IN STD_LOGIC;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  q : OUT STD_LOGIC);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END mux4;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ARCHITECTURE body_mux4 OF mux4 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FF3300"/>
                </a:solidFill>
                <a:latin typeface="Times New Roman" panose="02020603050405020304" pitchFamily="18" charset="0"/>
              </a:rPr>
              <a:t>signal muxval : integer;</a:t>
            </a:r>
            <a:endParaRPr lang="en-US" altLang="zh-CN" sz="18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process(i0,i1,i2,i3,a,b)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muxval &lt;=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if (a = '1') then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muxval &lt;= muxval + 1;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end if;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if (b = '1') then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muxval &lt;= muxval + 2;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end if;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5100638" y="533400"/>
            <a:ext cx="2371725" cy="279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case muxval 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   when 0 =&gt; q &lt;= i0;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   when 1 =&gt; q &lt;= i1;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   when 2 =&gt; q &lt;= i2;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   when 3 =&gt; q &lt;= i3;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   when others =&gt; null;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end case;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end process;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END body_mux4;</a:t>
            </a:r>
            <a:endParaRPr lang="en-US" altLang="zh-CN" sz="15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500">
              <a:latin typeface="Times New Roman" panose="02020603050405020304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84513" y="3581400"/>
            <a:ext cx="5907087" cy="2700338"/>
            <a:chOff x="2393" y="2292"/>
            <a:chExt cx="4086" cy="1447"/>
          </a:xfrm>
        </p:grpSpPr>
        <p:graphicFrame>
          <p:nvGraphicFramePr>
            <p:cNvPr id="44042" name="Object 6"/>
            <p:cNvGraphicFramePr>
              <a:graphicFrameLocks/>
            </p:cNvGraphicFramePr>
            <p:nvPr/>
          </p:nvGraphicFramePr>
          <p:xfrm>
            <a:off x="2393" y="2292"/>
            <a:ext cx="4086" cy="1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44" name="BMP 图象" r:id="rId3" imgW="6495589" imgH="1857300" progId="Paint.Picture">
                    <p:embed/>
                  </p:oleObj>
                </mc:Choice>
                <mc:Fallback>
                  <p:oleObj name="BMP 图象" r:id="rId3" imgW="6495589" imgH="1857300" progId="Paint.Picture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3" y="2292"/>
                          <a:ext cx="4086" cy="116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3" name="Rectangle 7"/>
            <p:cNvSpPr>
              <a:spLocks noChangeArrowheads="1"/>
            </p:cNvSpPr>
            <p:nvPr/>
          </p:nvSpPr>
          <p:spPr bwMode="auto">
            <a:xfrm>
              <a:off x="4142" y="3494"/>
              <a:ext cx="1036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Why ????</a:t>
              </a:r>
              <a:endParaRPr lang="en-US" altLang="zh-CN" b="1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4038" name="Rectangle 8"/>
          <p:cNvSpPr>
            <a:spLocks noChangeArrowheads="1"/>
          </p:cNvSpPr>
          <p:nvPr/>
        </p:nvSpPr>
        <p:spPr bwMode="auto">
          <a:xfrm>
            <a:off x="5105400" y="533400"/>
            <a:ext cx="2489200" cy="2792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case muxval 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 when 0 =&gt; q &lt;= i0;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 when 1 =&gt; q &lt;= i1;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 when 2 =&gt; q &lt;= i2;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 when 3 =&gt; q &lt;= i3;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 when others =&gt; null;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end case;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end process;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END body_mux4;</a:t>
            </a:r>
            <a:endParaRPr lang="en-US" altLang="zh-CN" sz="15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500" b="1">
              <a:latin typeface="Times New Roman" panose="02020603050405020304" pitchFamily="18" charset="0"/>
            </a:endParaRPr>
          </a:p>
        </p:txBody>
      </p:sp>
      <p:sp>
        <p:nvSpPr>
          <p:cNvPr id="192521" name="AutoShape 9"/>
          <p:cNvSpPr>
            <a:spLocks noChangeArrowheads="1"/>
          </p:cNvSpPr>
          <p:nvPr/>
        </p:nvSpPr>
        <p:spPr bwMode="auto">
          <a:xfrm>
            <a:off x="107950" y="1557338"/>
            <a:ext cx="4319588" cy="11525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4040" name="Picture 10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63246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1" name="Picture 11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63246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9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07950" y="115888"/>
            <a:ext cx="4859338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LIBRARY IEEE;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USE IEEE.STD_LOGIC_1164.ALL;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ENTITY mux4 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PORT (i0, i1, i2, i3, a, b : IN STD_LOGIC;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 q : OUT STD_LOGIC);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END mux4;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ARCHITECTURE body_mux4 OF mux4 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process(i0,i1,i2,i3,a,b)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  <a:latin typeface="Times New Roman" panose="02020603050405020304" pitchFamily="18" charset="0"/>
              </a:rPr>
              <a:t>variable muxval : integer range 0 to 3;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begin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muxval :=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if (a = '1') then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muxval := muxval + 1;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end if;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if (b = '1') then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muxval := muxval + 2;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end if;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5410200" y="685800"/>
            <a:ext cx="3200400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case muxval 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when 0 =&gt; q &lt;= i0;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when 1 =&gt; q &lt;= i1;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when 2 =&gt; q &lt;= i2;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when 3 =&gt; q &lt;= i3;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when others =&gt; null;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end case;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end process;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END body_mux4;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Times New Roman" panose="02020603050405020304" pitchFamily="18" charset="0"/>
            </a:endParaRPr>
          </a:p>
        </p:txBody>
      </p:sp>
      <p:pic>
        <p:nvPicPr>
          <p:cNvPr id="1935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4149725"/>
            <a:ext cx="5788025" cy="2098675"/>
          </a:xfrm>
          <a:prstGeom prst="rect">
            <a:avLst/>
          </a:prstGeom>
          <a:noFill/>
          <a:ln w="9525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1" name="AutoShape 5"/>
          <p:cNvSpPr>
            <a:spLocks noChangeArrowheads="1"/>
          </p:cNvSpPr>
          <p:nvPr/>
        </p:nvSpPr>
        <p:spPr bwMode="auto">
          <a:xfrm>
            <a:off x="107950" y="1125538"/>
            <a:ext cx="4751388" cy="11525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5062" name="Picture 6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63246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7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63246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971550" y="1557338"/>
            <a:ext cx="6480175" cy="485775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latin typeface="楷体_GB2312"/>
                <a:ea typeface="楷体_GB2312"/>
                <a:cs typeface="楷体_GB2312"/>
              </a:rPr>
              <a:t>1.</a:t>
            </a: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禁止在一个进程中存在两个寄存器描述。</a:t>
            </a:r>
            <a:r>
              <a:rPr lang="en-US" altLang="zh-CN" sz="2400" b="1">
                <a:solidFill>
                  <a:srgbClr val="FF0000"/>
                </a:solidFill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pic>
        <p:nvPicPr>
          <p:cNvPr id="1853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420938"/>
            <a:ext cx="4932362" cy="3473450"/>
          </a:xfrm>
          <a:prstGeom prst="rect">
            <a:avLst/>
          </a:prstGeom>
          <a:noFill/>
          <a:ln w="28575">
            <a:solidFill>
              <a:srgbClr val="00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350" name="Text Box 6"/>
          <p:cNvSpPr txBox="1">
            <a:spLocks noChangeArrowheads="1"/>
          </p:cNvSpPr>
          <p:nvPr/>
        </p:nvSpPr>
        <p:spPr bwMode="auto">
          <a:xfrm>
            <a:off x="971550" y="404813"/>
            <a:ext cx="2881313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常见问题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——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1908175" y="1773238"/>
            <a:ext cx="4824413" cy="485775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楷体_GB2312"/>
                <a:cs typeface="楷体_GB2312"/>
              </a:rPr>
              <a:t>2</a:t>
            </a:r>
            <a:r>
              <a:rPr lang="en-US" altLang="zh-CN" sz="2400" b="1">
                <a:latin typeface="楷体_GB2312"/>
                <a:ea typeface="楷体_GB2312"/>
                <a:cs typeface="楷体_GB2312"/>
              </a:rPr>
              <a:t>.</a:t>
            </a: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禁止使用</a:t>
            </a:r>
            <a:r>
              <a:rPr lang="en-US" altLang="zh-CN" sz="2400" b="1">
                <a:solidFill>
                  <a:srgbClr val="0000FF"/>
                </a:solidFill>
                <a:ea typeface="楷体_GB2312"/>
                <a:cs typeface="楷体_GB2312"/>
              </a:rPr>
              <a:t>IF</a:t>
            </a: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语句的</a:t>
            </a:r>
            <a:r>
              <a:rPr lang="en-US" altLang="zh-CN" sz="2400" b="1">
                <a:solidFill>
                  <a:srgbClr val="0000FF"/>
                </a:solidFill>
                <a:ea typeface="楷体_GB2312"/>
                <a:cs typeface="楷体_GB2312"/>
              </a:rPr>
              <a:t>ELSE</a:t>
            </a: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项。</a:t>
            </a:r>
            <a:r>
              <a:rPr lang="en-US" altLang="zh-CN" sz="2400" b="1">
                <a:solidFill>
                  <a:srgbClr val="FF0000"/>
                </a:solidFill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pic>
        <p:nvPicPr>
          <p:cNvPr id="1863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636838"/>
            <a:ext cx="5111750" cy="3282950"/>
          </a:xfrm>
          <a:prstGeom prst="rect">
            <a:avLst/>
          </a:prstGeom>
          <a:noFill/>
          <a:ln w="28575">
            <a:solidFill>
              <a:srgbClr val="00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374" name="AutoShape 6"/>
          <p:cNvSpPr>
            <a:spLocks noChangeArrowheads="1"/>
          </p:cNvSpPr>
          <p:nvPr/>
        </p:nvSpPr>
        <p:spPr bwMode="auto">
          <a:xfrm>
            <a:off x="2411413" y="4221163"/>
            <a:ext cx="2160587" cy="86518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6375" name="Text Box 7"/>
          <p:cNvSpPr txBox="1">
            <a:spLocks noChangeArrowheads="1"/>
          </p:cNvSpPr>
          <p:nvPr/>
        </p:nvSpPr>
        <p:spPr bwMode="auto">
          <a:xfrm>
            <a:off x="4500563" y="4221163"/>
            <a:ext cx="8651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4400" b="1">
                <a:solidFill>
                  <a:srgbClr val="FF0000"/>
                </a:solidFill>
                <a:ea typeface="楷体_GB2312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86376" name="Text Box 8"/>
          <p:cNvSpPr txBox="1">
            <a:spLocks noChangeArrowheads="1"/>
          </p:cNvSpPr>
          <p:nvPr/>
        </p:nvSpPr>
        <p:spPr bwMode="auto">
          <a:xfrm>
            <a:off x="971550" y="404813"/>
            <a:ext cx="2881313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常见问题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——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 animBg="1"/>
      <p:bldP spid="186374" grpId="0" animBg="1"/>
      <p:bldP spid="18637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4"/>
          <p:cNvSpPr txBox="1">
            <a:spLocks noChangeArrowheads="1"/>
          </p:cNvSpPr>
          <p:nvPr/>
        </p:nvSpPr>
        <p:spPr bwMode="auto">
          <a:xfrm>
            <a:off x="1908175" y="1773238"/>
            <a:ext cx="5184775" cy="485775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楷体_GB2312"/>
                <a:cs typeface="楷体_GB2312"/>
              </a:rPr>
              <a:t>3</a:t>
            </a:r>
            <a:r>
              <a:rPr lang="en-US" altLang="zh-CN" sz="2400" b="1">
                <a:latin typeface="楷体_GB2312"/>
                <a:ea typeface="楷体_GB2312"/>
                <a:cs typeface="楷体_GB2312"/>
              </a:rPr>
              <a:t>.</a:t>
            </a: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寄存器描述中必须将值代入信号</a:t>
            </a:r>
            <a:endParaRPr lang="zh-CN" altLang="en-US" sz="2400" b="1">
              <a:solidFill>
                <a:srgbClr val="FF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pic>
        <p:nvPicPr>
          <p:cNvPr id="4813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565400"/>
            <a:ext cx="5111750" cy="3254375"/>
          </a:xfrm>
          <a:prstGeom prst="rect">
            <a:avLst/>
          </a:prstGeom>
          <a:noFill/>
          <a:ln w="38100" algn="ctr">
            <a:solidFill>
              <a:srgbClr val="00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398" name="Text Box 6"/>
          <p:cNvSpPr txBox="1">
            <a:spLocks noChangeArrowheads="1"/>
          </p:cNvSpPr>
          <p:nvPr/>
        </p:nvSpPr>
        <p:spPr bwMode="auto">
          <a:xfrm>
            <a:off x="971550" y="404813"/>
            <a:ext cx="2881313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常见问题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——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5"/>
          <p:cNvSpPr txBox="1">
            <a:spLocks noChangeArrowheads="1"/>
          </p:cNvSpPr>
          <p:nvPr/>
        </p:nvSpPr>
        <p:spPr bwMode="auto">
          <a:xfrm>
            <a:off x="684213" y="1054100"/>
            <a:ext cx="7921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Arial" panose="020B0604020202020204" pitchFamily="34" charset="0"/>
              </a:rPr>
              <a:t>13.  </a:t>
            </a:r>
            <a:r>
              <a:rPr lang="zh-CN" altLang="en-US" sz="3600" b="1">
                <a:latin typeface="Arial" panose="020B0604020202020204" pitchFamily="34" charset="0"/>
              </a:rPr>
              <a:t>可编程逻辑器件</a:t>
            </a:r>
            <a:endParaRPr lang="en-US" altLang="zh-CN" sz="3600" b="1">
              <a:latin typeface="Arial" panose="020B0604020202020204" pitchFamily="34" charset="0"/>
            </a:endParaRPr>
          </a:p>
        </p:txBody>
      </p:sp>
      <p:pic>
        <p:nvPicPr>
          <p:cNvPr id="49155" name="Picture 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338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258888" y="2133600"/>
            <a:ext cx="7561262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2438" indent="-45243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800" b="1">
                <a:solidFill>
                  <a:schemeClr val="tx2"/>
                </a:solidFill>
                <a:latin typeface="Arial" panose="020B0604020202020204" pitchFamily="34" charset="0"/>
              </a:rPr>
              <a:t>Read-Only Memories  </a:t>
            </a: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800" b="1">
                <a:latin typeface="Arial" panose="020B0604020202020204" pitchFamily="34" charset="0"/>
              </a:rPr>
              <a:t>Programmable Logic Arrays</a:t>
            </a: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800" b="1">
                <a:latin typeface="Arial" panose="020B0604020202020204" pitchFamily="34" charset="0"/>
              </a:rPr>
              <a:t>Programmable Arrays Logic</a:t>
            </a: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800" b="1">
                <a:latin typeface="Arial" panose="020B0604020202020204" pitchFamily="34" charset="0"/>
              </a:rPr>
              <a:t>Complex Programmable Logic Devices</a:t>
            </a: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800" b="1">
                <a:latin typeface="Arial" panose="020B0604020202020204" pitchFamily="34" charset="0"/>
              </a:rPr>
              <a:t>Field-Programmable Gate Arrays</a:t>
            </a: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800" b="1">
                <a:latin typeface="Arial" panose="020B0604020202020204" pitchFamily="34" charset="0"/>
              </a:rPr>
              <a:t>VHDL-5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95288" y="977900"/>
          <a:ext cx="574675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977900"/>
                        <a:ext cx="574675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524750" y="152400"/>
            <a:ext cx="1223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latin typeface="楷体_GB2312"/>
                <a:ea typeface="楷体_GB2312"/>
                <a:cs typeface="楷体_GB2312"/>
              </a:rPr>
              <a:t>数据类型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84213" y="1773238"/>
            <a:ext cx="6696075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1463" indent="-271463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特点：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/>
                <a:cs typeface="楷体_GB2312"/>
              </a:rPr>
              <a:t>在程序包 </a:t>
            </a:r>
            <a:r>
              <a:rPr lang="en-US" altLang="zh-CN" sz="2800" b="1">
                <a:ea typeface="楷体_GB2312"/>
                <a:cs typeface="楷体_GB2312"/>
              </a:rPr>
              <a:t>std_logic_1164</a:t>
            </a:r>
            <a:r>
              <a:rPr lang="zh-CN" altLang="en-US" sz="2800" b="1">
                <a:ea typeface="楷体_GB2312"/>
                <a:cs typeface="楷体_GB2312"/>
              </a:rPr>
              <a:t>中预定义的数据类型包括</a:t>
            </a:r>
            <a:r>
              <a:rPr lang="en-US" altLang="zh-CN" sz="2800" b="1">
                <a:ea typeface="楷体_GB2312"/>
                <a:cs typeface="楷体_GB2312"/>
              </a:rPr>
              <a:t>——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latin typeface="楷体_GB2312"/>
                <a:ea typeface="楷体_GB2312"/>
                <a:cs typeface="楷体_GB2312"/>
              </a:rPr>
              <a:t>      </a:t>
            </a: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标准逻辑位</a:t>
            </a:r>
            <a:r>
              <a:rPr lang="en-US" altLang="zh-CN" sz="2800" b="1">
                <a:solidFill>
                  <a:srgbClr val="0000FF"/>
                </a:solidFill>
                <a:ea typeface="楷体_GB2312"/>
                <a:cs typeface="楷体_GB2312"/>
              </a:rPr>
              <a:t>std_logic</a:t>
            </a:r>
            <a:endParaRPr lang="en-US" altLang="zh-CN" sz="2800" b="1">
              <a:solidFill>
                <a:srgbClr val="0000FF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latin typeface="楷体_GB2312"/>
                <a:ea typeface="楷体_GB2312"/>
                <a:cs typeface="楷体_GB2312"/>
              </a:rPr>
              <a:t>      </a:t>
            </a: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标准逻辑矢量</a:t>
            </a:r>
            <a:r>
              <a:rPr lang="en-US" altLang="zh-CN" sz="2800" b="1">
                <a:solidFill>
                  <a:srgbClr val="0000FF"/>
                </a:solidFill>
                <a:ea typeface="楷体_GB2312"/>
                <a:cs typeface="楷体_GB2312"/>
              </a:rPr>
              <a:t>std_logic_vector</a:t>
            </a:r>
          </a:p>
        </p:txBody>
      </p:sp>
      <p:pic>
        <p:nvPicPr>
          <p:cNvPr id="7173" name="Picture 5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63246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63246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187450" y="836613"/>
            <a:ext cx="5329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1">
                <a:latin typeface="楷体_GB2312"/>
                <a:ea typeface="楷体_GB2312"/>
                <a:cs typeface="楷体_GB2312"/>
              </a:rPr>
              <a:t> 新制定的标准化数据类型</a:t>
            </a:r>
            <a:endParaRPr lang="zh-CN" altLang="en-US" sz="2400" b="1">
              <a:solidFill>
                <a:srgbClr val="006600"/>
              </a:solidFill>
              <a:ea typeface="楷体_GB2312"/>
              <a:cs typeface="楷体_GB2312"/>
            </a:endParaRPr>
          </a:p>
        </p:txBody>
      </p: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6300788" y="2997200"/>
            <a:ext cx="1439862" cy="1079500"/>
            <a:chOff x="3878" y="1888"/>
            <a:chExt cx="907" cy="680"/>
          </a:xfrm>
        </p:grpSpPr>
        <p:sp>
          <p:nvSpPr>
            <p:cNvPr id="183305" name="AutoShape 9"/>
            <p:cNvSpPr>
              <a:spLocks noChangeArrowheads="1"/>
            </p:cNvSpPr>
            <p:nvPr/>
          </p:nvSpPr>
          <p:spPr bwMode="auto">
            <a:xfrm>
              <a:off x="3878" y="1888"/>
              <a:ext cx="907" cy="680"/>
            </a:xfrm>
            <a:prstGeom prst="cloudCallout">
              <a:avLst>
                <a:gd name="adj1" fmla="val -80870"/>
                <a:gd name="adj2" fmla="val 60296"/>
              </a:avLst>
            </a:prstGeom>
            <a:solidFill>
              <a:srgbClr val="FFFF00"/>
            </a:solidFill>
            <a:ln w="9525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179" name="Text Box 10"/>
            <p:cNvSpPr txBox="1">
              <a:spLocks noChangeArrowheads="1"/>
            </p:cNvSpPr>
            <p:nvPr/>
          </p:nvSpPr>
          <p:spPr bwMode="auto">
            <a:xfrm>
              <a:off x="3969" y="1933"/>
              <a:ext cx="81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latin typeface="楷体_GB2312"/>
                  <a:ea typeface="楷体_GB2312"/>
                  <a:cs typeface="楷体_GB2312"/>
                </a:rPr>
                <a:t>也是数组类型</a:t>
              </a:r>
            </a:p>
          </p:txBody>
        </p:sp>
      </p:grpSp>
      <p:sp>
        <p:nvSpPr>
          <p:cNvPr id="7177" name="Line 11"/>
          <p:cNvSpPr>
            <a:spLocks noChangeShapeType="1"/>
          </p:cNvSpPr>
          <p:nvPr/>
        </p:nvSpPr>
        <p:spPr bwMode="auto">
          <a:xfrm>
            <a:off x="6443663" y="476250"/>
            <a:ext cx="2557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3246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3246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1116013" y="836613"/>
            <a:ext cx="7200900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450850" indent="-450850" eaLnBrk="1" hangingPunct="1">
              <a:lnSpc>
                <a:spcPct val="150000"/>
              </a:lnSpc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std_logic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std_logic_vector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特点</a:t>
            </a:r>
          </a:p>
          <a:p>
            <a:pPr marL="450850" indent="-450850" eaLnBrk="1" hangingPunct="1">
              <a:lnSpc>
                <a:spcPct val="150000"/>
              </a:lnSpc>
              <a:buClr>
                <a:srgbClr val="FF9933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此类信号能够更清楚地表现电路中的实际电平情况；</a:t>
            </a:r>
            <a:endParaRPr lang="zh-CN" altLang="en-US" sz="300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450850" indent="-450850" eaLnBrk="1" hangingPunct="1">
              <a:lnSpc>
                <a:spcPct val="150000"/>
              </a:lnSpc>
              <a:buClr>
                <a:srgbClr val="FF9933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设置有解决总线冲突问题的专用函数；</a:t>
            </a:r>
            <a:endParaRPr lang="zh-CN" altLang="en-US" sz="300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450850" indent="-450850" eaLnBrk="1" hangingPunct="1">
              <a:lnSpc>
                <a:spcPct val="150000"/>
              </a:lnSpc>
              <a:buClr>
                <a:srgbClr val="FF9933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当多个电平连接到同一接点上的时候，可以根据该判决函数决定连接点状态。</a:t>
            </a:r>
            <a:endParaRPr lang="zh-CN" altLang="en-US" sz="300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395288" y="476250"/>
            <a:ext cx="8353425" cy="3600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1950" indent="-361950" eaLnBrk="1" hangingPunct="1">
              <a:spcBef>
                <a:spcPct val="50000"/>
              </a:spcBef>
              <a:buClr>
                <a:srgbClr val="0000FF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一条总线上有多个信号源，以相同强度对其驱动时，将产生总线竞争（总线冲突）。</a:t>
            </a:r>
          </a:p>
          <a:p>
            <a:pPr marL="361950" indent="-361950" eaLnBrk="1" hangingPunct="1">
              <a:spcBef>
                <a:spcPct val="50000"/>
              </a:spcBef>
              <a:buClr>
                <a:srgbClr val="0000FF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此时总线上的信号电平可能是一个不能具体确定的逻辑电平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引入不确定的值</a:t>
            </a:r>
            <a:r>
              <a:rPr lang="zh-CN" altLang="en-US" b="1" dirty="0">
                <a:solidFill>
                  <a:srgbClr val="FF0000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来表示这种错误状态。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marL="361950" indent="-361950" eaLnBrk="1" hangingPunct="1">
              <a:spcBef>
                <a:spcPct val="50000"/>
              </a:spcBef>
              <a:buClr>
                <a:srgbClr val="0000FF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对双向数据总线而言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总线驱动器的输出需要一个特殊的状态（高阻状态）</a:t>
            </a:r>
          </a:p>
          <a:p>
            <a:pPr marL="361950" indent="-361950" eaLnBrk="1" hangingPunct="1">
              <a:spcBef>
                <a:spcPct val="50000"/>
              </a:spcBef>
              <a:buClr>
                <a:srgbClr val="0000FF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利用高阻状态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可以使总线被多个设备所共享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能实现数据总线的双向操作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高阻态表示为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“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Z”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状态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732588" y="4221163"/>
            <a:ext cx="1814512" cy="2216150"/>
            <a:chOff x="4468" y="2795"/>
            <a:chExt cx="1143" cy="1396"/>
          </a:xfrm>
        </p:grpSpPr>
        <p:pic>
          <p:nvPicPr>
            <p:cNvPr id="9222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8" y="2795"/>
              <a:ext cx="1143" cy="1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3" name="Text Box 9"/>
            <p:cNvSpPr txBox="1">
              <a:spLocks noChangeArrowheads="1"/>
            </p:cNvSpPr>
            <p:nvPr/>
          </p:nvSpPr>
          <p:spPr bwMode="auto">
            <a:xfrm>
              <a:off x="5148" y="288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FF3300"/>
                  </a:solidFill>
                  <a:ea typeface="楷体_GB2312"/>
                  <a:cs typeface="楷体_GB2312"/>
                </a:rPr>
                <a:t>0</a:t>
              </a:r>
            </a:p>
          </p:txBody>
        </p:sp>
        <p:sp>
          <p:nvSpPr>
            <p:cNvPr id="9224" name="Text Box 10"/>
            <p:cNvSpPr txBox="1">
              <a:spLocks noChangeArrowheads="1"/>
            </p:cNvSpPr>
            <p:nvPr/>
          </p:nvSpPr>
          <p:spPr bwMode="auto">
            <a:xfrm>
              <a:off x="5148" y="3634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FF3300"/>
                  </a:solidFill>
                  <a:ea typeface="楷体_GB2312"/>
                  <a:cs typeface="楷体_GB2312"/>
                </a:rPr>
                <a:t>1</a:t>
              </a:r>
            </a:p>
          </p:txBody>
        </p:sp>
      </p:grpSp>
      <p:sp>
        <p:nvSpPr>
          <p:cNvPr id="184331" name="Text Box 11"/>
          <p:cNvSpPr txBox="1">
            <a:spLocks noChangeArrowheads="1"/>
          </p:cNvSpPr>
          <p:nvPr/>
        </p:nvSpPr>
        <p:spPr bwMode="auto">
          <a:xfrm>
            <a:off x="684213" y="4437063"/>
            <a:ext cx="5400675" cy="974725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627063" indent="-627063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ea typeface="楷体_GB2312"/>
                <a:cs typeface="楷体_GB2312"/>
              </a:rPr>
              <a:t>X</a:t>
            </a:r>
            <a:r>
              <a:rPr lang="zh-CN" altLang="en-US" sz="2800" b="1">
                <a:ea typeface="楷体_GB2312"/>
                <a:cs typeface="楷体_GB2312"/>
              </a:rPr>
              <a:t>：可以是</a:t>
            </a:r>
            <a:r>
              <a:rPr lang="en-US" altLang="zh-CN" sz="2800" b="1">
                <a:ea typeface="楷体_GB2312"/>
                <a:cs typeface="楷体_GB2312"/>
              </a:rPr>
              <a:t>0</a:t>
            </a:r>
            <a:r>
              <a:rPr lang="zh-CN" altLang="en-US" sz="2800" b="1">
                <a:ea typeface="楷体_GB2312"/>
                <a:cs typeface="楷体_GB2312"/>
              </a:rPr>
              <a:t>，也可以是</a:t>
            </a:r>
            <a:r>
              <a:rPr lang="en-US" altLang="zh-CN" sz="2800" b="1">
                <a:ea typeface="楷体_GB2312"/>
                <a:cs typeface="楷体_GB2312"/>
              </a:rPr>
              <a:t>1</a:t>
            </a:r>
            <a:r>
              <a:rPr lang="zh-CN" altLang="en-US" sz="2800" b="1">
                <a:ea typeface="楷体_GB2312"/>
                <a:cs typeface="楷体_GB2312"/>
              </a:rPr>
              <a:t>，当前到底是什么值不确定。</a:t>
            </a:r>
          </a:p>
        </p:txBody>
      </p:sp>
      <p:sp>
        <p:nvSpPr>
          <p:cNvPr id="184334" name="Text Box 14"/>
          <p:cNvSpPr txBox="1">
            <a:spLocks noChangeArrowheads="1"/>
          </p:cNvSpPr>
          <p:nvPr/>
        </p:nvSpPr>
        <p:spPr bwMode="auto">
          <a:xfrm>
            <a:off x="755650" y="5876925"/>
            <a:ext cx="5183188" cy="547688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627063" indent="-627063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ea typeface="楷体_GB2312"/>
                <a:cs typeface="楷体_GB2312"/>
              </a:rPr>
              <a:t>引入</a:t>
            </a:r>
            <a:r>
              <a:rPr lang="en-US" altLang="zh-CN" sz="2800" b="1">
                <a:ea typeface="楷体_GB2312"/>
                <a:cs typeface="楷体_GB2312"/>
              </a:rPr>
              <a:t>X</a:t>
            </a:r>
            <a:r>
              <a:rPr lang="zh-CN" altLang="en-US" sz="2800" b="1">
                <a:ea typeface="楷体_GB2312"/>
                <a:cs typeface="楷体_GB2312"/>
              </a:rPr>
              <a:t>可以表示系统的初始状态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4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5" grpId="0" build="p"/>
      <p:bldP spid="184331" grpId="0" animBg="1"/>
      <p:bldP spid="1843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4"/>
          <p:cNvSpPr>
            <a:spLocks noChangeArrowheads="1"/>
          </p:cNvSpPr>
          <p:nvPr/>
        </p:nvSpPr>
        <p:spPr bwMode="auto">
          <a:xfrm>
            <a:off x="1258888" y="333375"/>
            <a:ext cx="6985000" cy="993775"/>
          </a:xfrm>
          <a:prstGeom prst="rect">
            <a:avLst/>
          </a:prstGeom>
          <a:solidFill>
            <a:schemeClr val="bg1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marL="360363" indent="-360363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n"/>
            </a:pPr>
            <a:r>
              <a:rPr lang="zh-CN" altLang="en-US" sz="2600" b="1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</a:rPr>
              <a:t>std_logic</a:t>
            </a:r>
            <a:r>
              <a:rPr lang="zh-CN" altLang="en-US" sz="2600" b="1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</a:rPr>
              <a:t>std_logic_vector</a:t>
            </a: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zh-CN" altLang="en-US" sz="2600" b="1">
                <a:latin typeface="Times New Roman" panose="02020603050405020304" pitchFamily="18" charset="0"/>
                <a:ea typeface="楷体_GB2312"/>
                <a:cs typeface="楷体_GB2312"/>
              </a:rPr>
              <a:t>：</a:t>
            </a:r>
            <a:r>
              <a:rPr lang="en-US" altLang="zh-CN" sz="2600" b="1">
                <a:latin typeface="Times New Roman" panose="02020603050405020304" pitchFamily="18" charset="0"/>
                <a:ea typeface="楷体_GB2312"/>
                <a:cs typeface="楷体_GB2312"/>
              </a:rPr>
              <a:t>8</a:t>
            </a:r>
            <a:r>
              <a:rPr lang="zh-CN" altLang="en-US" sz="2600" b="1">
                <a:latin typeface="楷体_GB2312"/>
                <a:ea typeface="楷体_GB2312"/>
                <a:cs typeface="楷体_GB2312"/>
              </a:rPr>
              <a:t>值逻辑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>
                <a:latin typeface="楷体_GB2312"/>
                <a:ea typeface="楷体_GB2312"/>
                <a:cs typeface="楷体_GB2312"/>
              </a:rPr>
              <a:t>数据范围</a:t>
            </a:r>
            <a:r>
              <a:rPr lang="en-US" altLang="zh-CN" sz="2600" b="1">
                <a:latin typeface="Times New Roman" panose="02020603050405020304" pitchFamily="18" charset="0"/>
                <a:ea typeface="楷体_GB2312"/>
                <a:cs typeface="楷体_GB2312"/>
              </a:rPr>
              <a:t>( X, 0, 1, Z, W, L, H, -), </a:t>
            </a:r>
            <a:r>
              <a:rPr lang="zh-CN" altLang="en-US" sz="2600" b="1">
                <a:latin typeface="楷体_GB2312"/>
                <a:ea typeface="楷体_GB2312"/>
                <a:cs typeface="楷体_GB2312"/>
              </a:rPr>
              <a:t>用于逻辑运算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11188" y="1628775"/>
            <a:ext cx="7456487" cy="3749675"/>
            <a:chOff x="406" y="1250"/>
            <a:chExt cx="4697" cy="2362"/>
          </a:xfrm>
        </p:grpSpPr>
        <p:pic>
          <p:nvPicPr>
            <p:cNvPr id="10247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" y="1250"/>
              <a:ext cx="3992" cy="2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8" name="AutoShape 7"/>
            <p:cNvSpPr>
              <a:spLocks/>
            </p:cNvSpPr>
            <p:nvPr/>
          </p:nvSpPr>
          <p:spPr bwMode="auto">
            <a:xfrm>
              <a:off x="1020" y="2112"/>
              <a:ext cx="182" cy="772"/>
            </a:xfrm>
            <a:prstGeom prst="leftBrace">
              <a:avLst>
                <a:gd name="adj1" fmla="val 35348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FF6600"/>
                </a:buClr>
                <a:buSzPct val="65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7400" name="Text Box 8"/>
            <p:cNvSpPr txBox="1">
              <a:spLocks noChangeArrowheads="1"/>
            </p:cNvSpPr>
            <p:nvPr/>
          </p:nvSpPr>
          <p:spPr bwMode="auto">
            <a:xfrm>
              <a:off x="406" y="2206"/>
              <a:ext cx="590" cy="5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可综合的</a:t>
              </a:r>
            </a:p>
          </p:txBody>
        </p:sp>
      </p:grpSp>
      <p:sp>
        <p:nvSpPr>
          <p:cNvPr id="187401" name="Text Box 9"/>
          <p:cNvSpPr txBox="1">
            <a:spLocks noChangeArrowheads="1"/>
          </p:cNvSpPr>
          <p:nvPr/>
        </p:nvSpPr>
        <p:spPr bwMode="auto">
          <a:xfrm>
            <a:off x="1403350" y="5805488"/>
            <a:ext cx="6769100" cy="85090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CC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程序包内所定义的内容皆为大写，在使用这些电位时，必须以大写方式来处理</a:t>
            </a:r>
          </a:p>
        </p:txBody>
      </p:sp>
      <p:graphicFrame>
        <p:nvGraphicFramePr>
          <p:cNvPr id="187402" name="Object 10"/>
          <p:cNvGraphicFramePr>
            <a:graphicFrameLocks noChangeAspect="1"/>
          </p:cNvGraphicFramePr>
          <p:nvPr/>
        </p:nvGraphicFramePr>
        <p:xfrm>
          <a:off x="539750" y="5876925"/>
          <a:ext cx="574675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876925"/>
                        <a:ext cx="574675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1"/>
          <p:cNvGraphicFramePr>
            <a:graphicFrameLocks noChangeAspect="1"/>
          </p:cNvGraphicFramePr>
          <p:nvPr/>
        </p:nvGraphicFramePr>
        <p:xfrm>
          <a:off x="395288" y="333375"/>
          <a:ext cx="574675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Clip" r:id="rId6" imgW="419048" imgH="218874" progId="MS_ClipArt_Gallery.2">
                  <p:embed/>
                </p:oleObj>
              </mc:Choice>
              <mc:Fallback>
                <p:oleObj name="Clip" r:id="rId6" imgW="419048" imgH="218874" progId="MS_ClipArt_Gallery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33375"/>
                        <a:ext cx="574675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animBg="1"/>
      <p:bldP spid="18740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3246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3246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611188" y="476250"/>
            <a:ext cx="7599362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std_logic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std_logic_vector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判决函数表</a:t>
            </a:r>
          </a:p>
        </p:txBody>
      </p:sp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844675"/>
            <a:ext cx="4248150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F6600"/>
          </a:buClr>
          <a:buSzPct val="65000"/>
          <a:buFont typeface="Wingdings" pitchFamily="2" charset="2"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F6600"/>
          </a:buClr>
          <a:buSzPct val="65000"/>
          <a:buFont typeface="Wingdings" pitchFamily="2" charset="2"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10149</TotalTime>
  <Words>1774</Words>
  <Application>Microsoft Office PowerPoint</Application>
  <PresentationFormat>全屏显示(4:3)</PresentationFormat>
  <Paragraphs>344</Paragraphs>
  <Slides>46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Arial</vt:lpstr>
      <vt:lpstr>宋体</vt:lpstr>
      <vt:lpstr>Wingdings</vt:lpstr>
      <vt:lpstr>Times New Roman</vt:lpstr>
      <vt:lpstr>楷体_GB2312</vt:lpstr>
      <vt:lpstr>默认设计模板</vt:lpstr>
      <vt:lpstr>Clip</vt:lpstr>
      <vt:lpstr>BMP 图象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Jessica</cp:lastModifiedBy>
  <cp:revision>1047</cp:revision>
  <dcterms:created xsi:type="dcterms:W3CDTF">2003-06-03T12:24:34Z</dcterms:created>
  <dcterms:modified xsi:type="dcterms:W3CDTF">2016-10-12T15:09:00Z</dcterms:modified>
</cp:coreProperties>
</file>