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351" autoAdjust="0"/>
  </p:normalViewPr>
  <p:slideViewPr>
    <p:cSldViewPr snapToGrid="0">
      <p:cViewPr varScale="1">
        <p:scale>
          <a:sx n="45" d="100"/>
          <a:sy n="45" d="100"/>
        </p:scale>
        <p:origin x="9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CE4ED-A80C-47BE-B3DC-A8F4EDEA15C5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186DD-9546-457B-B36A-0950FC5D8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774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2.26</a:t>
            </a:r>
            <a:r>
              <a:rPr lang="zh-CN" altLang="en-US" dirty="0" smtClean="0"/>
              <a:t>， 张老师要求：不改变器件结构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186DD-9546-457B-B36A-0950FC5D88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76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2.26</a:t>
            </a:r>
            <a:r>
              <a:rPr lang="zh-CN" altLang="en-US" dirty="0" smtClean="0"/>
              <a:t>， 张老师要求：不改变器件结构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186DD-9546-457B-B36A-0950FC5D88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60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2.26</a:t>
            </a:r>
            <a:r>
              <a:rPr lang="zh-CN" altLang="en-US" dirty="0" smtClean="0"/>
              <a:t>， 张老师要求：不改变器件结构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186DD-9546-457B-B36A-0950FC5D88B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08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2.26</a:t>
            </a:r>
            <a:r>
              <a:rPr lang="zh-CN" altLang="en-US" dirty="0" smtClean="0"/>
              <a:t>， 张老师要求：不改变器件结构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186DD-9546-457B-B36A-0950FC5D88B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5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2.26</a:t>
            </a:r>
            <a:r>
              <a:rPr lang="zh-CN" altLang="en-US" dirty="0" smtClean="0"/>
              <a:t>， 张老师要求：不改变器件结构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186DD-9546-457B-B36A-0950FC5D88B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852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2.26</a:t>
            </a:r>
            <a:r>
              <a:rPr lang="zh-CN" altLang="en-US" dirty="0" smtClean="0"/>
              <a:t>， 张老师要求：不改变器件结构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186DD-9546-457B-B36A-0950FC5D88B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63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497C-5D30-4B4C-8B47-0B1716B41207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4063-513C-4D77-B596-3EAB6D0A9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48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497C-5D30-4B4C-8B47-0B1716B41207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4063-513C-4D77-B596-3EAB6D0A9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5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497C-5D30-4B4C-8B47-0B1716B41207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4063-513C-4D77-B596-3EAB6D0A9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36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497C-5D30-4B4C-8B47-0B1716B41207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4063-513C-4D77-B596-3EAB6D0A9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35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497C-5D30-4B4C-8B47-0B1716B41207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4063-513C-4D77-B596-3EAB6D0A9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5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497C-5D30-4B4C-8B47-0B1716B41207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4063-513C-4D77-B596-3EAB6D0A9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35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497C-5D30-4B4C-8B47-0B1716B41207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4063-513C-4D77-B596-3EAB6D0A9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62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497C-5D30-4B4C-8B47-0B1716B41207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4063-513C-4D77-B596-3EAB6D0A9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44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497C-5D30-4B4C-8B47-0B1716B41207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4063-513C-4D77-B596-3EAB6D0A9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79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497C-5D30-4B4C-8B47-0B1716B41207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4063-513C-4D77-B596-3EAB6D0A9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5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497C-5D30-4B4C-8B47-0B1716B41207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4063-513C-4D77-B596-3EAB6D0A9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65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3497C-5D30-4B4C-8B47-0B1716B41207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F4063-513C-4D77-B596-3EAB6D0A9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89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作业 </a:t>
            </a:r>
            <a:r>
              <a:rPr lang="en-US" altLang="zh-CN" sz="4800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48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2.13 </a:t>
            </a:r>
            <a:r>
              <a:rPr lang="zh-CN" altLang="en-US" sz="4400" dirty="0" smtClean="0"/>
              <a:t>（</a:t>
            </a:r>
            <a:r>
              <a:rPr lang="en-US" altLang="zh-CN" sz="4400" dirty="0" smtClean="0"/>
              <a:t>c</a:t>
            </a:r>
            <a:r>
              <a:rPr lang="zh-CN" altLang="en-US" sz="4400" dirty="0" smtClean="0"/>
              <a:t>）（</a:t>
            </a:r>
            <a:r>
              <a:rPr lang="en-US" altLang="zh-CN" sz="4400" dirty="0" smtClean="0"/>
              <a:t>d</a:t>
            </a:r>
            <a:r>
              <a:rPr lang="zh-CN" altLang="en-US" sz="4400" dirty="0" smtClean="0"/>
              <a:t>）</a:t>
            </a:r>
            <a:endParaRPr lang="en-US" altLang="zh-CN" sz="4400" dirty="0" smtClean="0"/>
          </a:p>
          <a:p>
            <a:r>
              <a:rPr lang="en-US" altLang="zh-CN" sz="4400" dirty="0" smtClean="0"/>
              <a:t>2.26</a:t>
            </a:r>
          </a:p>
          <a:p>
            <a:r>
              <a:rPr lang="en-US" altLang="zh-CN" sz="4400" dirty="0" smtClean="0"/>
              <a:t>2.27</a:t>
            </a:r>
          </a:p>
          <a:p>
            <a:r>
              <a:rPr lang="en-US" altLang="zh-CN" sz="4400" dirty="0" smtClean="0"/>
              <a:t>2.28</a:t>
            </a:r>
          </a:p>
          <a:p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531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作业 </a:t>
            </a:r>
            <a:r>
              <a:rPr lang="en-US" altLang="zh-CN" sz="480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sz="48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85227" cy="4351338"/>
              </a:xfrm>
            </p:spPr>
            <p:txBody>
              <a:bodyPr>
                <a:noAutofit/>
              </a:bodyPr>
              <a:lstStyle/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课本 </a:t>
                </a:r>
                <a:r>
                  <a:rPr lang="en-US" altLang="zh-CN" dirty="0" smtClean="0"/>
                  <a:t>3.25 (a-c, f-g) </a:t>
                </a:r>
                <a:r>
                  <a:rPr lang="zh-CN" altLang="en-US" dirty="0" smtClean="0"/>
                  <a:t>（分别用代数法和卡诺图法</a:t>
                </a:r>
                <a:r>
                  <a:rPr lang="en-US" altLang="zh-CN" dirty="0" smtClean="0"/>
                  <a:t>, f </a:t>
                </a:r>
                <a:r>
                  <a:rPr lang="zh-CN" altLang="en-US" dirty="0" smtClean="0"/>
                  <a:t>仅要求代数法）</a:t>
                </a:r>
                <a:endParaRPr lang="en-US" altLang="zh-CN" dirty="0" smtClean="0"/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利用卡</a:t>
                </a:r>
                <a:r>
                  <a:rPr lang="zh-CN" altLang="en-US" dirty="0"/>
                  <a:t>诺</a:t>
                </a:r>
                <a:r>
                  <a:rPr lang="zh-CN" altLang="en-US" dirty="0" smtClean="0"/>
                  <a:t>图化简：</a:t>
                </a:r>
                <a:endParaRPr lang="en-US" altLang="zh-CN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(0,2,3,5,6,8,9)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(10,11,12,13,14,15)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514350" indent="-514350">
                  <a:lnSpc>
                    <a:spcPct val="100000"/>
                  </a:lnSpc>
                  <a:buAutoNum type="arabicPeriod" startAt="3"/>
                </a:pPr>
                <a:r>
                  <a:rPr lang="zh-CN" altLang="en-US" dirty="0" smtClean="0"/>
                  <a:t>课本</a:t>
                </a:r>
                <a:r>
                  <a:rPr lang="en-US" altLang="zh-CN" dirty="0" smtClean="0"/>
                  <a:t>4.33 </a:t>
                </a:r>
              </a:p>
              <a:p>
                <a:pPr marL="514350" indent="-514350">
                  <a:lnSpc>
                    <a:spcPct val="100000"/>
                  </a:lnSpc>
                  <a:buAutoNum type="arabicPeriod" startAt="3"/>
                </a:pPr>
                <a:r>
                  <a:rPr lang="zh-CN" altLang="en-US" dirty="0" smtClean="0"/>
                  <a:t>已知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0,4,5,6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0,4,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 smtClean="0"/>
                  <a:t>      </a:t>
                </a:r>
                <a:r>
                  <a:rPr lang="zh-CN" altLang="en-US" dirty="0" smtClean="0"/>
                  <a:t>计算</a:t>
                </a:r>
                <a:r>
                  <a:rPr lang="en-US" altLang="zh-CN" i="1" dirty="0" smtClean="0"/>
                  <a:t>F</a:t>
                </a:r>
                <a:r>
                  <a:rPr lang="en-US" altLang="zh-CN" dirty="0" smtClean="0"/>
                  <a:t>1+</a:t>
                </a:r>
                <a:r>
                  <a:rPr lang="en-US" altLang="zh-CN" i="1" dirty="0" smtClean="0"/>
                  <a:t>F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的最简与或式。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85227" cy="4351338"/>
              </a:xfrm>
              <a:blipFill rotWithShape="0">
                <a:blip r:embed="rId3"/>
                <a:stretch>
                  <a:fillRect l="-1120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00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作业 </a:t>
            </a:r>
            <a:r>
              <a:rPr lang="en-US" altLang="zh-CN" sz="4800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sz="48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120953" cy="4351338"/>
              </a:xfrm>
            </p:spPr>
            <p:txBody>
              <a:bodyPr>
                <a:noAutofit/>
              </a:bodyPr>
              <a:lstStyle/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利用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片</a:t>
                </a:r>
                <a:r>
                  <a:rPr lang="en-US" altLang="zh-CN" dirty="0" smtClean="0"/>
                  <a:t>3-8</a:t>
                </a:r>
                <a:r>
                  <a:rPr lang="zh-CN" altLang="en-US" dirty="0" smtClean="0"/>
                  <a:t>译码器（</a:t>
                </a:r>
                <a:r>
                  <a:rPr lang="en-US" altLang="zh-CN" dirty="0" smtClean="0"/>
                  <a:t>74LS138</a:t>
                </a:r>
                <a:r>
                  <a:rPr lang="zh-CN" altLang="en-US" dirty="0" smtClean="0"/>
                  <a:t>）及最少的逻辑门设计一个</a:t>
                </a:r>
                <a:r>
                  <a:rPr lang="en-US" altLang="zh-CN" dirty="0" smtClean="0"/>
                  <a:t>4-16</a:t>
                </a:r>
                <a:r>
                  <a:rPr lang="zh-CN" altLang="en-US" dirty="0" smtClean="0"/>
                  <a:t>线译码器。</a:t>
                </a:r>
                <a:endParaRPr lang="en-US" altLang="zh-CN" dirty="0" smtClean="0"/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利用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片</a:t>
                </a:r>
                <a:r>
                  <a:rPr lang="en-US" altLang="zh-CN" dirty="0" smtClean="0"/>
                  <a:t>74153</a:t>
                </a:r>
                <a:r>
                  <a:rPr lang="zh-CN" altLang="en-US" dirty="0" smtClean="0"/>
                  <a:t>芯片及最少的逻辑门设计一个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位全加器。</a:t>
                </a:r>
                <a:endParaRPr lang="en-US" altLang="zh-CN" dirty="0" smtClean="0"/>
              </a:p>
              <a:p>
                <a:pPr marL="514350" indent="-514350">
                  <a:lnSpc>
                    <a:spcPct val="100000"/>
                  </a:lnSpc>
                  <a:buFont typeface="Arial" panose="020B0604020202020204" pitchFamily="34" charset="0"/>
                  <a:buAutoNum type="arabicPeriod" startAt="3"/>
                </a:pPr>
                <a:r>
                  <a:rPr lang="zh-CN" altLang="en-US" dirty="0" smtClean="0"/>
                  <a:t>现有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片</a:t>
                </a:r>
                <a:r>
                  <a:rPr lang="en-US" altLang="zh-CN" dirty="0" smtClean="0"/>
                  <a:t>74138</a:t>
                </a:r>
                <a:r>
                  <a:rPr lang="zh-CN" altLang="en-US" dirty="0" smtClean="0"/>
                  <a:t>，一个多输入或门，</a:t>
                </a:r>
                <a:r>
                  <a:rPr lang="en-US" altLang="zh-CN" dirty="0" smtClean="0"/>
                  <a:t>9</a:t>
                </a:r>
                <a:r>
                  <a:rPr lang="zh-CN" altLang="en-US" dirty="0" smtClean="0"/>
                  <a:t>片</a:t>
                </a:r>
                <a:r>
                  <a:rPr lang="en-US" altLang="zh-CN" dirty="0" smtClean="0"/>
                  <a:t>74151</a:t>
                </a:r>
                <a:r>
                  <a:rPr lang="zh-CN" altLang="en-US" dirty="0" smtClean="0"/>
                  <a:t>芯片，请从中选出你需要的芯片，设计实现一个</a:t>
                </a:r>
                <a:r>
                  <a:rPr lang="en-US" altLang="zh-CN" dirty="0" smtClean="0"/>
                  <a:t>64</a:t>
                </a:r>
                <a:r>
                  <a:rPr lang="zh-CN" altLang="en-US" dirty="0" smtClean="0"/>
                  <a:t>选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的逻辑电路。</a:t>
                </a:r>
                <a:r>
                  <a:rPr lang="en-US" altLang="zh-CN" dirty="0" smtClean="0"/>
                  <a:t>64</a:t>
                </a:r>
                <a:r>
                  <a:rPr lang="zh-CN" altLang="en-US" dirty="0" smtClean="0"/>
                  <a:t>位数据为：</a:t>
                </a:r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63</a:t>
                </a:r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62</a:t>
                </a:r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61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⋯⋯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1 </a:t>
                </a:r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0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，可用的地址线为</a:t>
                </a:r>
                <a:r>
                  <a:rPr lang="en-US" altLang="zh-CN" dirty="0" smtClean="0"/>
                  <a:t>A</a:t>
                </a:r>
                <a:r>
                  <a:rPr lang="en-US" altLang="zh-CN" baseline="-25000" dirty="0" smtClean="0"/>
                  <a:t>0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zh-CN" dirty="0"/>
                      <m:t>A</m:t>
                    </m:r>
                  </m:oMath>
                </a14:m>
                <a:r>
                  <a:rPr lang="en-US" altLang="zh-CN" baseline="-25000" dirty="0" smtClean="0"/>
                  <a:t>5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，要求当地址为：</a:t>
                </a:r>
                <a:r>
                  <a:rPr lang="en-US" altLang="zh-CN" dirty="0" smtClean="0"/>
                  <a:t>00H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选中</a:t>
                </a:r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0</a:t>
                </a:r>
                <a:r>
                  <a:rPr lang="zh-CN" altLang="en-US" dirty="0" smtClean="0"/>
                  <a:t> ；</a:t>
                </a:r>
                <a:r>
                  <a:rPr lang="en-US" altLang="zh-CN" dirty="0" smtClean="0"/>
                  <a:t>01H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选中</a:t>
                </a:r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1</a:t>
                </a:r>
                <a:r>
                  <a:rPr lang="zh-CN" altLang="en-US" dirty="0" smtClean="0"/>
                  <a:t> ；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⋯⋯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3FH</a:t>
                </a:r>
                <a:r>
                  <a:rPr lang="zh-CN" altLang="en-US" dirty="0"/>
                  <a:t>，选中</a:t>
                </a:r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63</a:t>
                </a:r>
                <a:r>
                  <a:rPr lang="zh-CN" altLang="en-US" dirty="0" smtClean="0"/>
                  <a:t> 。</a:t>
                </a:r>
                <a:r>
                  <a:rPr lang="en-US" altLang="zh-CN" dirty="0" smtClean="0">
                    <a:ea typeface="Cambria Math" panose="02040503050406030204" pitchFamily="18" charset="0"/>
                  </a:rPr>
                  <a:t> </a:t>
                </a:r>
                <a:endParaRPr lang="en-US" altLang="zh-CN" baseline="-25000" dirty="0"/>
              </a:p>
              <a:p>
                <a:pPr marL="514350" indent="-514350">
                  <a:lnSpc>
                    <a:spcPct val="100000"/>
                  </a:lnSpc>
                  <a:buFont typeface="Arial" panose="020B0604020202020204" pitchFamily="34" charset="0"/>
                  <a:buAutoNum type="arabicPeriod" startAt="3"/>
                </a:pPr>
                <a:endParaRPr lang="en-US" altLang="zh-CN" baseline="-25000" dirty="0"/>
              </a:p>
              <a:p>
                <a:pPr marL="514350" indent="-514350">
                  <a:lnSpc>
                    <a:spcPct val="100000"/>
                  </a:lnSpc>
                  <a:buAutoNum type="arabicPeriod" startAt="3"/>
                </a:pPr>
                <a:endParaRPr lang="en-US" altLang="zh-CN" baseline="-25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120953" cy="4351338"/>
              </a:xfrm>
              <a:blipFill rotWithShape="0">
                <a:blip r:embed="rId3"/>
                <a:stretch>
                  <a:fillRect l="-1204" t="-1961" r="-4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42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作业 </a:t>
            </a:r>
            <a:r>
              <a:rPr lang="en-US" altLang="zh-CN" sz="4800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endParaRPr lang="zh-CN" altLang="en-US" sz="48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120953" cy="4351338"/>
          </a:xfrm>
        </p:spPr>
        <p:txBody>
          <a:bodyPr>
            <a:no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/>
              <a:t>课本 </a:t>
            </a:r>
            <a:r>
              <a:rPr lang="en-US" altLang="zh-CN" dirty="0" smtClean="0"/>
              <a:t>11. 9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mtClean="0"/>
              <a:t>课本 </a:t>
            </a:r>
            <a:r>
              <a:rPr lang="en-US" altLang="zh-CN" smtClean="0"/>
              <a:t>11.26</a:t>
            </a:r>
            <a:r>
              <a:rPr lang="en-US" altLang="zh-CN" smtClean="0">
                <a:ea typeface="Cambria Math" panose="02040503050406030204" pitchFamily="18" charset="0"/>
              </a:rPr>
              <a:t> </a:t>
            </a:r>
            <a:endParaRPr lang="en-US" altLang="zh-CN" baseline="-25000" dirty="0"/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 startAt="3"/>
            </a:pPr>
            <a:endParaRPr lang="en-US" altLang="zh-CN" baseline="-25000" dirty="0"/>
          </a:p>
          <a:p>
            <a:pPr marL="514350" indent="-514350">
              <a:lnSpc>
                <a:spcPct val="100000"/>
              </a:lnSpc>
              <a:buAutoNum type="arabicPeriod" startAt="3"/>
            </a:pPr>
            <a:endParaRPr lang="en-US" altLang="zh-CN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95821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作业 </a:t>
            </a:r>
            <a:r>
              <a:rPr lang="en-US" altLang="zh-CN" sz="4800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endParaRPr lang="zh-CN" altLang="en-US" sz="48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120953" cy="4351338"/>
          </a:xfrm>
        </p:spPr>
        <p:txBody>
          <a:bodyPr>
            <a:no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/>
              <a:t>课本 </a:t>
            </a:r>
            <a:r>
              <a:rPr lang="en-US" altLang="zh-CN" dirty="0" smtClean="0"/>
              <a:t>12.13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/>
              <a:t>课本 </a:t>
            </a:r>
            <a:r>
              <a:rPr lang="en-US" altLang="zh-CN" dirty="0" smtClean="0"/>
              <a:t>12.35</a:t>
            </a:r>
            <a:endParaRPr lang="en-US" altLang="zh-CN" baseline="-25000" dirty="0"/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 startAt="3"/>
            </a:pPr>
            <a:endParaRPr lang="en-US" altLang="zh-CN" baseline="-25000" dirty="0"/>
          </a:p>
          <a:p>
            <a:pPr marL="514350" indent="-514350">
              <a:lnSpc>
                <a:spcPct val="100000"/>
              </a:lnSpc>
              <a:buAutoNum type="arabicPeriod" startAt="3"/>
            </a:pPr>
            <a:endParaRPr lang="en-US" altLang="zh-CN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67893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作业 </a:t>
            </a:r>
            <a:r>
              <a:rPr lang="en-US" altLang="zh-CN" sz="4800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endParaRPr lang="zh-CN" altLang="en-US" sz="48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120953" cy="4351338"/>
          </a:xfrm>
        </p:spPr>
        <p:txBody>
          <a:bodyPr>
            <a:no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/>
              <a:t>课本 </a:t>
            </a:r>
            <a:r>
              <a:rPr lang="en-US" altLang="zh-CN" dirty="0" smtClean="0"/>
              <a:t>12.37</a:t>
            </a:r>
            <a:endParaRPr lang="en-US" altLang="zh-CN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/>
              <a:t>课本 </a:t>
            </a:r>
            <a:r>
              <a:rPr lang="en-US" altLang="zh-CN" dirty="0" smtClean="0"/>
              <a:t>12.41</a:t>
            </a:r>
            <a:endParaRPr lang="en-US" altLang="zh-CN" baseline="-25000" dirty="0"/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 startAt="3"/>
            </a:pPr>
            <a:endParaRPr lang="en-US" altLang="zh-CN" baseline="-25000" dirty="0"/>
          </a:p>
          <a:p>
            <a:pPr marL="514350" indent="-514350">
              <a:lnSpc>
                <a:spcPct val="100000"/>
              </a:lnSpc>
              <a:buAutoNum type="arabicPeriod" startAt="3"/>
            </a:pPr>
            <a:endParaRPr lang="en-US" altLang="zh-CN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19677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235</Words>
  <Application>Microsoft Office PowerPoint</Application>
  <PresentationFormat>宽屏</PresentationFormat>
  <Paragraphs>37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微软雅黑 Light</vt:lpstr>
      <vt:lpstr>Arial</vt:lpstr>
      <vt:lpstr>Calibri</vt:lpstr>
      <vt:lpstr>Calibri Light</vt:lpstr>
      <vt:lpstr>Cambria Math</vt:lpstr>
      <vt:lpstr>Office 主题</vt:lpstr>
      <vt:lpstr>作业 1</vt:lpstr>
      <vt:lpstr>作业 2</vt:lpstr>
      <vt:lpstr>作业 3</vt:lpstr>
      <vt:lpstr>作业 4</vt:lpstr>
      <vt:lpstr>作业 5</vt:lpstr>
      <vt:lpstr>作业 6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Jessica</dc:creator>
  <cp:lastModifiedBy>Jessica</cp:lastModifiedBy>
  <cp:revision>20</cp:revision>
  <dcterms:created xsi:type="dcterms:W3CDTF">2016-09-19T01:52:36Z</dcterms:created>
  <dcterms:modified xsi:type="dcterms:W3CDTF">2016-11-07T01:36:06Z</dcterms:modified>
</cp:coreProperties>
</file>