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826" r:id="rId2"/>
    <p:sldId id="576" r:id="rId3"/>
    <p:sldId id="947" r:id="rId4"/>
    <p:sldId id="843" r:id="rId5"/>
    <p:sldId id="844" r:id="rId6"/>
    <p:sldId id="842" r:id="rId7"/>
    <p:sldId id="948" r:id="rId8"/>
    <p:sldId id="829" r:id="rId9"/>
    <p:sldId id="821" r:id="rId10"/>
    <p:sldId id="846" r:id="rId11"/>
    <p:sldId id="849" r:id="rId12"/>
    <p:sldId id="850" r:id="rId13"/>
    <p:sldId id="847" r:id="rId14"/>
    <p:sldId id="848" r:id="rId15"/>
    <p:sldId id="851" r:id="rId16"/>
    <p:sldId id="845" r:id="rId17"/>
    <p:sldId id="261" r:id="rId18"/>
    <p:sldId id="836" r:id="rId19"/>
    <p:sldId id="837" r:id="rId20"/>
    <p:sldId id="838" r:id="rId21"/>
    <p:sldId id="853" r:id="rId22"/>
    <p:sldId id="925" r:id="rId23"/>
    <p:sldId id="928" r:id="rId24"/>
    <p:sldId id="929" r:id="rId25"/>
    <p:sldId id="926" r:id="rId26"/>
    <p:sldId id="931" r:id="rId27"/>
    <p:sldId id="933" r:id="rId28"/>
    <p:sldId id="934" r:id="rId29"/>
    <p:sldId id="944" r:id="rId30"/>
    <p:sldId id="935" r:id="rId31"/>
    <p:sldId id="938" r:id="rId32"/>
    <p:sldId id="937" r:id="rId33"/>
    <p:sldId id="939" r:id="rId34"/>
    <p:sldId id="945" r:id="rId35"/>
    <p:sldId id="922" r:id="rId36"/>
    <p:sldId id="830" r:id="rId37"/>
    <p:sldId id="406" r:id="rId38"/>
    <p:sldId id="407" r:id="rId39"/>
    <p:sldId id="828" r:id="rId40"/>
    <p:sldId id="852" r:id="rId41"/>
    <p:sldId id="824" r:id="rId42"/>
    <p:sldId id="825" r:id="rId43"/>
    <p:sldId id="822" r:id="rId44"/>
    <p:sldId id="823" r:id="rId45"/>
    <p:sldId id="953" r:id="rId46"/>
    <p:sldId id="840" r:id="rId47"/>
    <p:sldId id="943" r:id="rId48"/>
    <p:sldId id="949" r:id="rId49"/>
    <p:sldId id="950" r:id="rId50"/>
    <p:sldId id="951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FFE0A3"/>
    <a:srgbClr val="FFFFCC"/>
    <a:srgbClr val="FFCCFF"/>
    <a:srgbClr val="006600"/>
    <a:srgbClr val="99FF99"/>
    <a:srgbClr val="FFFF99"/>
    <a:srgbClr val="3084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767" autoAdjust="0"/>
  </p:normalViewPr>
  <p:slideViewPr>
    <p:cSldViewPr>
      <p:cViewPr>
        <p:scale>
          <a:sx n="50" d="100"/>
          <a:sy n="50" d="100"/>
        </p:scale>
        <p:origin x="885" y="-18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5DF80A-EB0D-4202-B125-19FB17D97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6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0862B-A837-4961-99D2-6672AB7EBA4C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40B1-7219-463D-BE77-141DF7287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7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杠铃完全举起的裁决由每一名裁判按下自己面前的按钮来确定。只有当两名以上裁判判定成功，并且其中一名为主裁判时，表明成功的灯才亮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7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5D0C515-92AE-47D5-AB07-CCF3520C98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1AB0A-F45F-40F1-A0DB-B55A8B7BC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3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8E3A-37B2-482E-8AA5-C86B55EB2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DCFA562-2C45-4122-B747-F622F19B8B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B7A7B-4FC2-46A7-B291-30B9DAA53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8AF6-978F-4D74-9DC0-508305745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6FAFC9E-DEA5-45FD-A36F-482AA360ED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7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F3F81CF-5305-45DE-A64B-225FE967F7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570131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87F80F-90D5-409B-92E5-08185B4131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http://col.njtu.edu.cn/zskj/5004/digitsim_web/beike/users/szljdl/html/log_1341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3" Type="http://schemas.openxmlformats.org/officeDocument/2006/relationships/image" Target="../media/image3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3" Type="http://schemas.openxmlformats.org/officeDocument/2006/relationships/image" Target="../media/image3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8439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03600" indent="-3403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模拟信号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charset="0"/>
              </a:rPr>
              <a:t>——</a:t>
            </a:r>
            <a:r>
              <a:rPr lang="zh-CN" altLang="en-US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时间、幅度上是连续的</a:t>
            </a:r>
            <a:endParaRPr lang="en-US" altLang="zh-CN" dirty="0">
              <a:solidFill>
                <a:schemeClr val="bg2"/>
              </a:solidFill>
              <a:latin typeface="Arial" charset="0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             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例子：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语音信号</a:t>
            </a:r>
            <a:endParaRPr lang="zh-CN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34486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012825" y="2781300"/>
          <a:ext cx="633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9" name="Photo Editor 照片" r:id="rId3" imgW="3982006" imgH="1047619" progId="MSPhotoEd.3">
                  <p:embed/>
                </p:oleObj>
              </mc:Choice>
              <mc:Fallback>
                <p:oleObj name="Photo Editor 照片" r:id="rId3" imgW="3982006" imgH="10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81300"/>
                        <a:ext cx="633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483768" y="4535072"/>
            <a:ext cx="5019675" cy="1292225"/>
            <a:chOff x="1260" y="3072"/>
            <a:chExt cx="3162" cy="814"/>
          </a:xfrm>
        </p:grpSpPr>
        <p:sp>
          <p:nvSpPr>
            <p:cNvPr id="21514" name="Line 57"/>
            <p:cNvSpPr>
              <a:spLocks noChangeShapeType="1"/>
            </p:cNvSpPr>
            <p:nvPr/>
          </p:nvSpPr>
          <p:spPr bwMode="auto">
            <a:xfrm>
              <a:off x="1260" y="3840"/>
              <a:ext cx="42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58"/>
            <p:cNvSpPr>
              <a:spLocks noChangeShapeType="1"/>
            </p:cNvSpPr>
            <p:nvPr/>
          </p:nvSpPr>
          <p:spPr bwMode="auto">
            <a:xfrm flipV="1">
              <a:off x="168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59"/>
            <p:cNvSpPr>
              <a:spLocks noChangeShapeType="1"/>
            </p:cNvSpPr>
            <p:nvPr/>
          </p:nvSpPr>
          <p:spPr bwMode="auto">
            <a:xfrm>
              <a:off x="1685" y="3355"/>
              <a:ext cx="21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60"/>
            <p:cNvSpPr>
              <a:spLocks noChangeShapeType="1"/>
            </p:cNvSpPr>
            <p:nvPr/>
          </p:nvSpPr>
          <p:spPr bwMode="auto">
            <a:xfrm>
              <a:off x="189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Line 61"/>
            <p:cNvSpPr>
              <a:spLocks noChangeShapeType="1"/>
            </p:cNvSpPr>
            <p:nvPr/>
          </p:nvSpPr>
          <p:spPr bwMode="auto">
            <a:xfrm>
              <a:off x="1897" y="3840"/>
              <a:ext cx="31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62"/>
            <p:cNvSpPr>
              <a:spLocks noChangeShapeType="1"/>
            </p:cNvSpPr>
            <p:nvPr/>
          </p:nvSpPr>
          <p:spPr bwMode="auto">
            <a:xfrm flipV="1">
              <a:off x="2216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63"/>
            <p:cNvSpPr>
              <a:spLocks noChangeShapeType="1"/>
            </p:cNvSpPr>
            <p:nvPr/>
          </p:nvSpPr>
          <p:spPr bwMode="auto">
            <a:xfrm>
              <a:off x="2216" y="3355"/>
              <a:ext cx="53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Line 64"/>
            <p:cNvSpPr>
              <a:spLocks noChangeShapeType="1"/>
            </p:cNvSpPr>
            <p:nvPr/>
          </p:nvSpPr>
          <p:spPr bwMode="auto">
            <a:xfrm>
              <a:off x="274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Line 65"/>
            <p:cNvSpPr>
              <a:spLocks noChangeShapeType="1"/>
            </p:cNvSpPr>
            <p:nvPr/>
          </p:nvSpPr>
          <p:spPr bwMode="auto">
            <a:xfrm>
              <a:off x="2747" y="3840"/>
              <a:ext cx="8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Line 66"/>
            <p:cNvSpPr>
              <a:spLocks noChangeShapeType="1"/>
            </p:cNvSpPr>
            <p:nvPr/>
          </p:nvSpPr>
          <p:spPr bwMode="auto">
            <a:xfrm flipV="1">
              <a:off x="362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Line 67"/>
            <p:cNvSpPr>
              <a:spLocks noChangeShapeType="1"/>
            </p:cNvSpPr>
            <p:nvPr/>
          </p:nvSpPr>
          <p:spPr bwMode="auto">
            <a:xfrm>
              <a:off x="3625" y="3355"/>
              <a:ext cx="2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Line 68"/>
            <p:cNvSpPr>
              <a:spLocks noChangeShapeType="1"/>
            </p:cNvSpPr>
            <p:nvPr/>
          </p:nvSpPr>
          <p:spPr bwMode="auto">
            <a:xfrm>
              <a:off x="3838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Line 69"/>
            <p:cNvSpPr>
              <a:spLocks noChangeShapeType="1"/>
            </p:cNvSpPr>
            <p:nvPr/>
          </p:nvSpPr>
          <p:spPr bwMode="auto">
            <a:xfrm>
              <a:off x="3838" y="3840"/>
              <a:ext cx="58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Text Box 70"/>
            <p:cNvSpPr txBox="1">
              <a:spLocks noChangeArrowheads="1"/>
            </p:cNvSpPr>
            <p:nvPr/>
          </p:nvSpPr>
          <p:spPr bwMode="auto">
            <a:xfrm>
              <a:off x="168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1528" name="Text Box 71"/>
            <p:cNvSpPr txBox="1">
              <a:spLocks noChangeArrowheads="1"/>
            </p:cNvSpPr>
            <p:nvPr/>
          </p:nvSpPr>
          <p:spPr bwMode="auto">
            <a:xfrm>
              <a:off x="1970" y="35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1529" name="Text Box 72"/>
            <p:cNvSpPr txBox="1">
              <a:spLocks noChangeArrowheads="1"/>
            </p:cNvSpPr>
            <p:nvPr/>
          </p:nvSpPr>
          <p:spPr bwMode="auto">
            <a:xfrm>
              <a:off x="2269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1 1</a:t>
              </a:r>
            </a:p>
          </p:txBody>
        </p:sp>
        <p:sp>
          <p:nvSpPr>
            <p:cNvPr id="21530" name="Text Box 73"/>
            <p:cNvSpPr txBox="1">
              <a:spLocks noChangeArrowheads="1"/>
            </p:cNvSpPr>
            <p:nvPr/>
          </p:nvSpPr>
          <p:spPr bwMode="auto">
            <a:xfrm>
              <a:off x="2907" y="3597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0 0 0</a:t>
              </a:r>
            </a:p>
          </p:txBody>
        </p:sp>
        <p:sp>
          <p:nvSpPr>
            <p:cNvPr id="21531" name="Text Box 74"/>
            <p:cNvSpPr txBox="1">
              <a:spLocks noChangeArrowheads="1"/>
            </p:cNvSpPr>
            <p:nvPr/>
          </p:nvSpPr>
          <p:spPr bwMode="auto">
            <a:xfrm>
              <a:off x="362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46199" y="3874737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22638" indent="-33226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2. 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数字信号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在时间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、幅度上是离散的</a:t>
            </a:r>
            <a:endParaRPr lang="zh-CN" altLang="en-US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pic>
        <p:nvPicPr>
          <p:cNvPr id="21513" name="Picture 2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1864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 autoUpdateAnimBg="0"/>
      <p:bldP spid="82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323528" y="1200944"/>
            <a:ext cx="335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solidFill>
                  <a:schemeClr val="bg2"/>
                </a:solidFill>
                <a:latin typeface="+mn-lt"/>
                <a:ea typeface="+mn-ea"/>
              </a:rPr>
              <a:t>模拟信号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：时间和幅度都是连续的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zh-CN" altLang="en-US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zh-CN" altLang="en-US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solidFill>
                  <a:schemeClr val="bg2"/>
                </a:solidFill>
                <a:latin typeface="+mn-lt"/>
                <a:ea typeface="+mn-ea"/>
              </a:rPr>
              <a:t>数字信号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：时间和幅度都是离散的</a:t>
            </a:r>
          </a:p>
        </p:txBody>
      </p:sp>
      <p:graphicFrame>
        <p:nvGraphicFramePr>
          <p:cNvPr id="21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74323215"/>
              </p:ext>
            </p:extLst>
          </p:nvPr>
        </p:nvGraphicFramePr>
        <p:xfrm>
          <a:off x="3371528" y="1124744"/>
          <a:ext cx="563562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8" name="Visio" r:id="rId3" imgW="3148584" imgH="1194816" progId="">
                  <p:embed/>
                </p:oleObj>
              </mc:Choice>
              <mc:Fallback>
                <p:oleObj name="Visio" r:id="rId3" imgW="3148584" imgH="119481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528" y="1124744"/>
                        <a:ext cx="563562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07433445"/>
              </p:ext>
            </p:extLst>
          </p:nvPr>
        </p:nvGraphicFramePr>
        <p:xfrm>
          <a:off x="3447728" y="3580606"/>
          <a:ext cx="5576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9" name="Visio" r:id="rId5" imgW="3718865" imgH="1411224" progId="">
                  <p:embed/>
                </p:oleObj>
              </mc:Choice>
              <mc:Fallback>
                <p:oleObj name="Visio" r:id="rId5" imgW="3718865" imgH="141122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728" y="3580606"/>
                        <a:ext cx="5576888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7510694"/>
              </p:ext>
            </p:extLst>
          </p:nvPr>
        </p:nvGraphicFramePr>
        <p:xfrm>
          <a:off x="3981128" y="3880644"/>
          <a:ext cx="44989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0" name="Visio" r:id="rId7" imgW="2998927" imgH="1018946" progId="">
                  <p:embed/>
                </p:oleObj>
              </mc:Choice>
              <mc:Fallback>
                <p:oleObj name="Visio" r:id="rId7" imgW="2998927" imgH="101894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128" y="3880644"/>
                        <a:ext cx="449897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9F7BDF0-CC81-4CB6-A985-83C4B970B4DB}" type="slidenum">
              <a:rPr lang="zh-CN" altLang="en-US" sz="1400">
                <a:solidFill>
                  <a:schemeClr val="bg2"/>
                </a:solidFill>
              </a:rPr>
              <a:pPr/>
              <a:t>11</a:t>
            </a:fld>
            <a:endParaRPr lang="en-US" altLang="zh-CN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637"/>
            <a:ext cx="8229600" cy="727075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2"/>
                </a:solidFill>
                <a:effectLst/>
              </a:rPr>
              <a:t>模拟信号和数字信号之间的转换</a:t>
            </a:r>
          </a:p>
        </p:txBody>
      </p:sp>
      <p:graphicFrame>
        <p:nvGraphicFramePr>
          <p:cNvPr id="2459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2895600"/>
          <a:ext cx="45720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22" name="Visio" r:id="rId3" imgW="3718865" imgH="1411224" progId="">
                  <p:embed/>
                </p:oleObj>
              </mc:Choice>
              <mc:Fallback>
                <p:oleObj name="Visio" r:id="rId3" imgW="3718865" imgH="141122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5720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211388" y="1066800"/>
          <a:ext cx="44942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23" name="Visio" r:id="rId5" imgW="3148584" imgH="1194816" progId="">
                  <p:embed/>
                </p:oleObj>
              </mc:Choice>
              <mc:Fallback>
                <p:oleObj name="Visio" r:id="rId5" imgW="3148584" imgH="11948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066800"/>
                        <a:ext cx="4494212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4133850" y="251460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 dirty="0">
                <a:solidFill>
                  <a:srgbClr val="3333FF"/>
                </a:solidFill>
                <a:latin typeface="Arial Narrow" pitchFamily="34" charset="0"/>
              </a:rPr>
              <a:t>模拟</a:t>
            </a:r>
            <a:r>
              <a:rPr lang="zh-CN" altLang="en-US" sz="1600" dirty="0" smtClean="0">
                <a:solidFill>
                  <a:srgbClr val="3333FF"/>
                </a:solidFill>
                <a:latin typeface="Arial Narrow" pitchFamily="34" charset="0"/>
              </a:rPr>
              <a:t>信号</a:t>
            </a:r>
            <a:endParaRPr lang="zh-CN" altLang="en-US" sz="1600" dirty="0">
              <a:solidFill>
                <a:srgbClr val="3333FF"/>
              </a:solidFill>
              <a:latin typeface="Arial Narrow" pitchFamily="34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962400" y="4343400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>
                <a:solidFill>
                  <a:srgbClr val="3333FF"/>
                </a:solidFill>
                <a:latin typeface="Arial Narrow" pitchFamily="34" charset="0"/>
              </a:rPr>
              <a:t>离散时间信号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191000" y="632460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 dirty="0" smtClean="0">
                <a:solidFill>
                  <a:srgbClr val="3333FF"/>
                </a:solidFill>
                <a:latin typeface="Arial Narrow" pitchFamily="34" charset="0"/>
              </a:rPr>
              <a:t>数字信号</a:t>
            </a:r>
            <a:endParaRPr lang="zh-CN" altLang="en-US" sz="1600" dirty="0">
              <a:solidFill>
                <a:srgbClr val="3333FF"/>
              </a:solidFill>
              <a:latin typeface="Arial Narrow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4588" y="2286000"/>
            <a:ext cx="796925" cy="1371600"/>
            <a:chOff x="721" y="1440"/>
            <a:chExt cx="502" cy="864"/>
          </a:xfrm>
        </p:grpSpPr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1223" y="1440"/>
              <a:ext cx="0" cy="864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721" y="169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抽样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38200" y="4267200"/>
            <a:ext cx="1103313" cy="1371600"/>
            <a:chOff x="528" y="2688"/>
            <a:chExt cx="695" cy="864"/>
          </a:xfrm>
        </p:grpSpPr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>
              <a:off x="1223" y="2688"/>
              <a:ext cx="0" cy="864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>
              <a:off x="528" y="2941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rgbClr val="CC9900"/>
                  </a:solidFill>
                  <a:latin typeface="Arial Narrow" pitchFamily="34" charset="0"/>
                  <a:ea typeface="楷体_GB2312"/>
                  <a:cs typeface="楷体_GB231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量化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010400" y="2286000"/>
            <a:ext cx="796925" cy="3429000"/>
            <a:chOff x="4416" y="1440"/>
            <a:chExt cx="502" cy="2160"/>
          </a:xfrm>
        </p:grpSpPr>
        <p:sp>
          <p:nvSpPr>
            <p:cNvPr id="21517" name="Line 18"/>
            <p:cNvSpPr>
              <a:spLocks noChangeShapeType="1"/>
            </p:cNvSpPr>
            <p:nvPr/>
          </p:nvSpPr>
          <p:spPr bwMode="auto">
            <a:xfrm flipH="1" flipV="1">
              <a:off x="4416" y="1440"/>
              <a:ext cx="0" cy="2160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4416" y="240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插值</a:t>
              </a:r>
            </a:p>
          </p:txBody>
        </p:sp>
      </p:grpSp>
      <p:graphicFrame>
        <p:nvGraphicFramePr>
          <p:cNvPr id="24601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2977666"/>
              </p:ext>
            </p:extLst>
          </p:nvPr>
        </p:nvGraphicFramePr>
        <p:xfrm>
          <a:off x="2198250" y="4679950"/>
          <a:ext cx="48006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24" name="Visio" r:id="rId7" imgW="3718800" imgH="1411405" progId="Visio.Drawing.11">
                  <p:embed/>
                </p:oleObj>
              </mc:Choice>
              <mc:Fallback>
                <p:oleObj name="Visio" r:id="rId7" imgW="3718800" imgH="141140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250" y="4679950"/>
                        <a:ext cx="48006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3872802-C60F-4991-B0AB-71339983AE90}" type="slidenum">
              <a:rPr lang="zh-CN" altLang="en-US" sz="1400"/>
              <a:pPr/>
              <a:t>12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879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403350" y="1196975"/>
            <a:ext cx="7169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Arial" charset="0"/>
              </a:rPr>
              <a:t>3. </a:t>
            </a:r>
            <a:r>
              <a:rPr lang="zh-CN" altLang="en-US" sz="3200" b="1">
                <a:solidFill>
                  <a:schemeClr val="bg2"/>
                </a:solidFill>
                <a:latin typeface="Arial" charset="0"/>
              </a:rPr>
              <a:t>脉冲波形</a:t>
            </a:r>
          </a:p>
        </p:txBody>
      </p:sp>
      <p:pic>
        <p:nvPicPr>
          <p:cNvPr id="2253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col.njtu.edu.cn/zskj/5004/digitsim_web/beike/users/szljdl/html/log_1341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6019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1045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071688" y="4500563"/>
            <a:ext cx="5019675" cy="1292225"/>
            <a:chOff x="1260" y="3072"/>
            <a:chExt cx="3162" cy="814"/>
          </a:xfrm>
        </p:grpSpPr>
        <p:sp>
          <p:nvSpPr>
            <p:cNvPr id="23560" name="Line 57"/>
            <p:cNvSpPr>
              <a:spLocks noChangeShapeType="1"/>
            </p:cNvSpPr>
            <p:nvPr/>
          </p:nvSpPr>
          <p:spPr bwMode="auto">
            <a:xfrm>
              <a:off x="1260" y="3840"/>
              <a:ext cx="42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Line 58"/>
            <p:cNvSpPr>
              <a:spLocks noChangeShapeType="1"/>
            </p:cNvSpPr>
            <p:nvPr/>
          </p:nvSpPr>
          <p:spPr bwMode="auto">
            <a:xfrm flipV="1">
              <a:off x="168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59"/>
            <p:cNvSpPr>
              <a:spLocks noChangeShapeType="1"/>
            </p:cNvSpPr>
            <p:nvPr/>
          </p:nvSpPr>
          <p:spPr bwMode="auto">
            <a:xfrm>
              <a:off x="1685" y="3355"/>
              <a:ext cx="21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60"/>
            <p:cNvSpPr>
              <a:spLocks noChangeShapeType="1"/>
            </p:cNvSpPr>
            <p:nvPr/>
          </p:nvSpPr>
          <p:spPr bwMode="auto">
            <a:xfrm>
              <a:off x="189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61"/>
            <p:cNvSpPr>
              <a:spLocks noChangeShapeType="1"/>
            </p:cNvSpPr>
            <p:nvPr/>
          </p:nvSpPr>
          <p:spPr bwMode="auto">
            <a:xfrm>
              <a:off x="1897" y="3840"/>
              <a:ext cx="31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62"/>
            <p:cNvSpPr>
              <a:spLocks noChangeShapeType="1"/>
            </p:cNvSpPr>
            <p:nvPr/>
          </p:nvSpPr>
          <p:spPr bwMode="auto">
            <a:xfrm flipV="1">
              <a:off x="2216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63"/>
            <p:cNvSpPr>
              <a:spLocks noChangeShapeType="1"/>
            </p:cNvSpPr>
            <p:nvPr/>
          </p:nvSpPr>
          <p:spPr bwMode="auto">
            <a:xfrm>
              <a:off x="2216" y="3355"/>
              <a:ext cx="53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64"/>
            <p:cNvSpPr>
              <a:spLocks noChangeShapeType="1"/>
            </p:cNvSpPr>
            <p:nvPr/>
          </p:nvSpPr>
          <p:spPr bwMode="auto">
            <a:xfrm>
              <a:off x="274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65"/>
            <p:cNvSpPr>
              <a:spLocks noChangeShapeType="1"/>
            </p:cNvSpPr>
            <p:nvPr/>
          </p:nvSpPr>
          <p:spPr bwMode="auto">
            <a:xfrm>
              <a:off x="2747" y="3840"/>
              <a:ext cx="8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66"/>
            <p:cNvSpPr>
              <a:spLocks noChangeShapeType="1"/>
            </p:cNvSpPr>
            <p:nvPr/>
          </p:nvSpPr>
          <p:spPr bwMode="auto">
            <a:xfrm flipV="1">
              <a:off x="362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67"/>
            <p:cNvSpPr>
              <a:spLocks noChangeShapeType="1"/>
            </p:cNvSpPr>
            <p:nvPr/>
          </p:nvSpPr>
          <p:spPr bwMode="auto">
            <a:xfrm>
              <a:off x="3625" y="3355"/>
              <a:ext cx="2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68"/>
            <p:cNvSpPr>
              <a:spLocks noChangeShapeType="1"/>
            </p:cNvSpPr>
            <p:nvPr/>
          </p:nvSpPr>
          <p:spPr bwMode="auto">
            <a:xfrm>
              <a:off x="3838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69"/>
            <p:cNvSpPr>
              <a:spLocks noChangeShapeType="1"/>
            </p:cNvSpPr>
            <p:nvPr/>
          </p:nvSpPr>
          <p:spPr bwMode="auto">
            <a:xfrm>
              <a:off x="3838" y="3840"/>
              <a:ext cx="58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Text Box 70"/>
            <p:cNvSpPr txBox="1">
              <a:spLocks noChangeArrowheads="1"/>
            </p:cNvSpPr>
            <p:nvPr/>
          </p:nvSpPr>
          <p:spPr bwMode="auto">
            <a:xfrm>
              <a:off x="168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74" name="Text Box 71"/>
            <p:cNvSpPr txBox="1">
              <a:spLocks noChangeArrowheads="1"/>
            </p:cNvSpPr>
            <p:nvPr/>
          </p:nvSpPr>
          <p:spPr bwMode="auto">
            <a:xfrm>
              <a:off x="1970" y="35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3575" name="Text Box 72"/>
            <p:cNvSpPr txBox="1">
              <a:spLocks noChangeArrowheads="1"/>
            </p:cNvSpPr>
            <p:nvPr/>
          </p:nvSpPr>
          <p:spPr bwMode="auto">
            <a:xfrm>
              <a:off x="2269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1 1</a:t>
              </a:r>
            </a:p>
          </p:txBody>
        </p:sp>
        <p:sp>
          <p:nvSpPr>
            <p:cNvPr id="23576" name="Text Box 73"/>
            <p:cNvSpPr txBox="1">
              <a:spLocks noChangeArrowheads="1"/>
            </p:cNvSpPr>
            <p:nvPr/>
          </p:nvSpPr>
          <p:spPr bwMode="auto">
            <a:xfrm>
              <a:off x="2907" y="3597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0 0 0</a:t>
              </a:r>
            </a:p>
          </p:txBody>
        </p:sp>
        <p:sp>
          <p:nvSpPr>
            <p:cNvPr id="23577" name="Text Box 74"/>
            <p:cNvSpPr txBox="1">
              <a:spLocks noChangeArrowheads="1"/>
            </p:cNvSpPr>
            <p:nvPr/>
          </p:nvSpPr>
          <p:spPr bwMode="auto">
            <a:xfrm>
              <a:off x="362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822325" y="1052513"/>
            <a:ext cx="7546181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4. “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” </a:t>
            </a:r>
            <a:r>
              <a:rPr lang="zh-CN" altLang="en-US" sz="3200" b="1" dirty="0" smtClean="0">
                <a:solidFill>
                  <a:schemeClr val="bg2"/>
                </a:solidFill>
                <a:latin typeface="Arial" charset="0"/>
              </a:rPr>
              <a:t>和 </a:t>
            </a:r>
            <a:r>
              <a:rPr lang="en-US" altLang="zh-CN" sz="3200" b="1" dirty="0" smtClean="0">
                <a:solidFill>
                  <a:schemeClr val="bg2"/>
                </a:solidFill>
                <a:latin typeface="Arial" charset="0"/>
              </a:rPr>
              <a:t>“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” </a:t>
            </a: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charset="0"/>
              </a:rPr>
              <a:t>代表两种状态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表示某个范围的低电压   （如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&lt;0.4V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:  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表示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某个范围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的高电压   （如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&gt;2.4V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endParaRPr lang="en-US" altLang="zh-CN" sz="800" b="1" dirty="0" smtClean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charset="0"/>
              </a:rPr>
              <a:t>在开关电路中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开关断开</a:t>
            </a: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   </a:t>
            </a: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开关闭合</a:t>
            </a:r>
            <a:endParaRPr lang="en-US" altLang="zh-CN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47567839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9"/>
          <p:cNvSpPr txBox="1">
            <a:spLocks noChangeArrowheads="1"/>
          </p:cNvSpPr>
          <p:nvPr/>
        </p:nvSpPr>
        <p:spPr bwMode="auto">
          <a:xfrm>
            <a:off x="539750" y="903288"/>
            <a:ext cx="36718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77863" indent="-6778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chemeClr val="bg2"/>
                </a:solidFill>
                <a:latin typeface="Arial" charset="0"/>
              </a:rPr>
              <a:t>应用</a:t>
            </a:r>
            <a:r>
              <a:rPr lang="en-US" altLang="zh-CN" sz="3200" b="1">
                <a:solidFill>
                  <a:schemeClr val="bg2"/>
                </a:solidFill>
                <a:latin typeface="Arial" charset="0"/>
              </a:rPr>
              <a:t> </a:t>
            </a:r>
            <a:endParaRPr lang="zh-CN" altLang="en-US" sz="32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1188" y="1773238"/>
            <a:ext cx="8281987" cy="334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47675" indent="95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20000"/>
              </a:spcBef>
              <a:buClr>
                <a:srgbClr val="30846E"/>
              </a:buClr>
              <a:buFont typeface="Wingdings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逻辑运算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:  </a:t>
            </a:r>
            <a:r>
              <a:rPr lang="zh-CN" altLang="en-US" sz="3200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与、或、非</a:t>
            </a:r>
            <a:r>
              <a:rPr lang="en-US" altLang="zh-CN" sz="3200" b="1" dirty="0" smtClean="0">
                <a:solidFill>
                  <a:schemeClr val="bg2"/>
                </a:solidFill>
                <a:ea typeface="楷体_GB2312" pitchFamily="49" charset="-122"/>
              </a:rPr>
              <a:t>……</a:t>
            </a:r>
            <a:r>
              <a:rPr lang="en-US" altLang="zh-CN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35937A"/>
              </a:buClr>
              <a:buFont typeface="Wingdings" pitchFamily="2" charset="2"/>
              <a:buChar char="§"/>
            </a:pP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逻辑推理判断</a:t>
            </a:r>
            <a:endParaRPr lang="zh-CN" altLang="en-US" sz="32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举重比赛的评判电路</a:t>
            </a:r>
            <a:endParaRPr lang="zh-CN" altLang="en-US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自动售饮料机电路</a:t>
            </a:r>
            <a:endParaRPr lang="zh-CN" altLang="en-US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a typeface="楷体_GB2312" pitchFamily="49" charset="-122"/>
              </a:rPr>
              <a:t>……</a:t>
            </a: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25606" name="Picture 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 descr="601ee3cfd6986140868cd6d616b5e4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22" y="1838110"/>
            <a:ext cx="2341603" cy="321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97692433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 Box 156"/>
          <p:cNvSpPr txBox="1">
            <a:spLocks noChangeArrowheads="1"/>
          </p:cNvSpPr>
          <p:nvPr/>
        </p:nvSpPr>
        <p:spPr bwMode="auto">
          <a:xfrm>
            <a:off x="2714625" y="2349153"/>
            <a:ext cx="1433513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光电转换</a:t>
            </a: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>
            <a:off x="4211638" y="2636491"/>
            <a:ext cx="34131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2" name="Text Box 158"/>
          <p:cNvSpPr txBox="1">
            <a:spLocks noChangeArrowheads="1"/>
          </p:cNvSpPr>
          <p:nvPr/>
        </p:nvSpPr>
        <p:spPr bwMode="auto">
          <a:xfrm>
            <a:off x="4572000" y="2349153"/>
            <a:ext cx="1447800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整形放大</a:t>
            </a: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6088063" y="2603153"/>
            <a:ext cx="3746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4" name="Text Box 160"/>
          <p:cNvSpPr txBox="1">
            <a:spLocks noChangeArrowheads="1"/>
          </p:cNvSpPr>
          <p:nvPr/>
        </p:nvSpPr>
        <p:spPr bwMode="auto">
          <a:xfrm>
            <a:off x="6443663" y="2199928"/>
            <a:ext cx="865187" cy="646113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逻辑门</a:t>
            </a:r>
            <a:endParaRPr lang="en-US" altLang="zh-CN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85" name="Line 161"/>
          <p:cNvSpPr>
            <a:spLocks noChangeShapeType="1"/>
          </p:cNvSpPr>
          <p:nvPr/>
        </p:nvSpPr>
        <p:spPr bwMode="auto">
          <a:xfrm>
            <a:off x="7358063" y="2603153"/>
            <a:ext cx="377825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6" name="Text Box 162"/>
          <p:cNvSpPr txBox="1">
            <a:spLocks noChangeArrowheads="1"/>
          </p:cNvSpPr>
          <p:nvPr/>
        </p:nvSpPr>
        <p:spPr bwMode="auto">
          <a:xfrm>
            <a:off x="7734300" y="2349153"/>
            <a:ext cx="1143000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计数器</a:t>
            </a:r>
          </a:p>
        </p:txBody>
      </p:sp>
      <p:sp>
        <p:nvSpPr>
          <p:cNvPr id="1187" name="Text Box 163"/>
          <p:cNvSpPr txBox="1">
            <a:spLocks noChangeArrowheads="1"/>
          </p:cNvSpPr>
          <p:nvPr/>
        </p:nvSpPr>
        <p:spPr bwMode="auto">
          <a:xfrm>
            <a:off x="7239000" y="10029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Arial" charset="0"/>
              </a:rPr>
              <a:t>⑥</a:t>
            </a:r>
          </a:p>
        </p:txBody>
      </p:sp>
      <p:sp>
        <p:nvSpPr>
          <p:cNvPr id="1189" name="Text Box 165"/>
          <p:cNvSpPr txBox="1">
            <a:spLocks noChangeArrowheads="1"/>
          </p:cNvSpPr>
          <p:nvPr/>
        </p:nvSpPr>
        <p:spPr bwMode="auto">
          <a:xfrm>
            <a:off x="6011863" y="206975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②</a:t>
            </a:r>
          </a:p>
        </p:txBody>
      </p:sp>
      <p:sp>
        <p:nvSpPr>
          <p:cNvPr id="1190" name="Text Box 166"/>
          <p:cNvSpPr txBox="1">
            <a:spLocks noChangeArrowheads="1"/>
          </p:cNvSpPr>
          <p:nvPr/>
        </p:nvSpPr>
        <p:spPr bwMode="auto">
          <a:xfrm>
            <a:off x="6477000" y="29079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③</a:t>
            </a:r>
          </a:p>
        </p:txBody>
      </p:sp>
      <p:sp>
        <p:nvSpPr>
          <p:cNvPr id="1191" name="Line 167"/>
          <p:cNvSpPr>
            <a:spLocks noChangeShapeType="1"/>
          </p:cNvSpPr>
          <p:nvPr/>
        </p:nvSpPr>
        <p:spPr bwMode="auto">
          <a:xfrm flipV="1">
            <a:off x="8101013" y="1666528"/>
            <a:ext cx="0" cy="609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2" name="Text Box 168"/>
          <p:cNvSpPr txBox="1">
            <a:spLocks noChangeArrowheads="1"/>
          </p:cNvSpPr>
          <p:nvPr/>
        </p:nvSpPr>
        <p:spPr bwMode="auto">
          <a:xfrm>
            <a:off x="7667625" y="1268066"/>
            <a:ext cx="1123950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译码器</a:t>
            </a:r>
            <a:endParaRPr lang="en-US" altLang="zh-CN" sz="20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3" name="Text Box 169"/>
          <p:cNvSpPr txBox="1">
            <a:spLocks noChangeArrowheads="1"/>
          </p:cNvSpPr>
          <p:nvPr/>
        </p:nvSpPr>
        <p:spPr bwMode="auto">
          <a:xfrm>
            <a:off x="7278688" y="20697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④</a:t>
            </a:r>
          </a:p>
        </p:txBody>
      </p:sp>
      <p:sp>
        <p:nvSpPr>
          <p:cNvPr id="1194" name="Line 170"/>
          <p:cNvSpPr>
            <a:spLocks noChangeShapeType="1"/>
          </p:cNvSpPr>
          <p:nvPr/>
        </p:nvSpPr>
        <p:spPr bwMode="auto">
          <a:xfrm flipH="1">
            <a:off x="7235825" y="1556991"/>
            <a:ext cx="457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5" name="Text Box 171"/>
          <p:cNvSpPr txBox="1">
            <a:spLocks noChangeArrowheads="1"/>
          </p:cNvSpPr>
          <p:nvPr/>
        </p:nvSpPr>
        <p:spPr bwMode="auto">
          <a:xfrm>
            <a:off x="6227763" y="1333153"/>
            <a:ext cx="1081087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显示器</a:t>
            </a:r>
            <a:endParaRPr lang="en-US" altLang="zh-CN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6" name="Line 172"/>
          <p:cNvSpPr>
            <a:spLocks noChangeShapeType="1"/>
          </p:cNvSpPr>
          <p:nvPr/>
        </p:nvSpPr>
        <p:spPr bwMode="auto">
          <a:xfrm flipV="1">
            <a:off x="6934200" y="2907953"/>
            <a:ext cx="0" cy="381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7" name="Text Box 173"/>
          <p:cNvSpPr txBox="1">
            <a:spLocks noChangeArrowheads="1"/>
          </p:cNvSpPr>
          <p:nvPr/>
        </p:nvSpPr>
        <p:spPr bwMode="auto">
          <a:xfrm>
            <a:off x="6875463" y="3357216"/>
            <a:ext cx="1728787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秒脉冲发生器</a:t>
            </a:r>
          </a:p>
        </p:txBody>
      </p:sp>
      <p:sp>
        <p:nvSpPr>
          <p:cNvPr id="1198" name="Text Box 174"/>
          <p:cNvSpPr txBox="1">
            <a:spLocks noChangeArrowheads="1"/>
          </p:cNvSpPr>
          <p:nvPr/>
        </p:nvSpPr>
        <p:spPr bwMode="auto">
          <a:xfrm>
            <a:off x="8153400" y="18411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⑤</a:t>
            </a:r>
          </a:p>
        </p:txBody>
      </p:sp>
      <p:sp>
        <p:nvSpPr>
          <p:cNvPr id="1199" name="AutoShape 175"/>
          <p:cNvSpPr>
            <a:spLocks noChangeArrowheads="1"/>
          </p:cNvSpPr>
          <p:nvPr/>
        </p:nvSpPr>
        <p:spPr bwMode="auto">
          <a:xfrm>
            <a:off x="6084888" y="980728"/>
            <a:ext cx="2886075" cy="2909788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14" name="Line 190"/>
          <p:cNvSpPr>
            <a:spLocks noChangeShapeType="1"/>
          </p:cNvSpPr>
          <p:nvPr/>
        </p:nvSpPr>
        <p:spPr bwMode="auto">
          <a:xfrm>
            <a:off x="2411413" y="1701453"/>
            <a:ext cx="504825" cy="503238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5" name="Text Box 191"/>
          <p:cNvSpPr txBox="1">
            <a:spLocks noChangeArrowheads="1"/>
          </p:cNvSpPr>
          <p:nvPr/>
        </p:nvSpPr>
        <p:spPr bwMode="auto">
          <a:xfrm>
            <a:off x="990600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①</a:t>
            </a:r>
          </a:p>
        </p:txBody>
      </p:sp>
      <p:grpSp>
        <p:nvGrpSpPr>
          <p:cNvPr id="4" name="Group 192"/>
          <p:cNvGrpSpPr>
            <a:grpSpLocks/>
          </p:cNvGrpSpPr>
          <p:nvPr/>
        </p:nvGrpSpPr>
        <p:grpSpPr bwMode="auto">
          <a:xfrm>
            <a:off x="1763713" y="3696841"/>
            <a:ext cx="3276600" cy="268288"/>
            <a:chOff x="480" y="2391"/>
            <a:chExt cx="2064" cy="169"/>
          </a:xfrm>
        </p:grpSpPr>
        <p:sp>
          <p:nvSpPr>
            <p:cNvPr id="17507" name="Line 193"/>
            <p:cNvSpPr>
              <a:spLocks noChangeShapeType="1"/>
            </p:cNvSpPr>
            <p:nvPr/>
          </p:nvSpPr>
          <p:spPr bwMode="auto">
            <a:xfrm>
              <a:off x="480" y="254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8" name="Freeform 194"/>
            <p:cNvSpPr>
              <a:spLocks/>
            </p:cNvSpPr>
            <p:nvPr/>
          </p:nvSpPr>
          <p:spPr bwMode="auto">
            <a:xfrm>
              <a:off x="726" y="2466"/>
              <a:ext cx="188" cy="94"/>
            </a:xfrm>
            <a:custGeom>
              <a:avLst/>
              <a:gdLst>
                <a:gd name="T0" fmla="*/ 0 w 188"/>
                <a:gd name="T1" fmla="*/ 85 h 94"/>
                <a:gd name="T2" fmla="*/ 50 w 188"/>
                <a:gd name="T3" fmla="*/ 10 h 94"/>
                <a:gd name="T4" fmla="*/ 63 w 188"/>
                <a:gd name="T5" fmla="*/ 48 h 94"/>
                <a:gd name="T6" fmla="*/ 100 w 188"/>
                <a:gd name="T7" fmla="*/ 60 h 94"/>
                <a:gd name="T8" fmla="*/ 188 w 188"/>
                <a:gd name="T9" fmla="*/ 8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94"/>
                <a:gd name="T17" fmla="*/ 188 w 18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9" name="Line 195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0" name="Freeform 196"/>
            <p:cNvSpPr>
              <a:spLocks/>
            </p:cNvSpPr>
            <p:nvPr/>
          </p:nvSpPr>
          <p:spPr bwMode="auto">
            <a:xfrm>
              <a:off x="1052" y="2391"/>
              <a:ext cx="90" cy="150"/>
            </a:xfrm>
            <a:custGeom>
              <a:avLst/>
              <a:gdLst>
                <a:gd name="T0" fmla="*/ 0 w 90"/>
                <a:gd name="T1" fmla="*/ 150 h 150"/>
                <a:gd name="T2" fmla="*/ 37 w 90"/>
                <a:gd name="T3" fmla="*/ 38 h 150"/>
                <a:gd name="T4" fmla="*/ 50 w 90"/>
                <a:gd name="T5" fmla="*/ 0 h 150"/>
                <a:gd name="T6" fmla="*/ 87 w 90"/>
                <a:gd name="T7" fmla="*/ 13 h 150"/>
                <a:gd name="T8" fmla="*/ 62 w 90"/>
                <a:gd name="T9" fmla="*/ 50 h 150"/>
                <a:gd name="T10" fmla="*/ 87 w 90"/>
                <a:gd name="T11" fmla="*/ 125 h 150"/>
                <a:gd name="T12" fmla="*/ 87 w 90"/>
                <a:gd name="T13" fmla="*/ 15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50"/>
                <a:gd name="T23" fmla="*/ 90 w 90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1" name="Line 197"/>
            <p:cNvSpPr>
              <a:spLocks noChangeShapeType="1"/>
            </p:cNvSpPr>
            <p:nvPr/>
          </p:nvSpPr>
          <p:spPr bwMode="auto">
            <a:xfrm>
              <a:off x="1152" y="2544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2" name="Freeform 198"/>
            <p:cNvSpPr>
              <a:spLocks/>
            </p:cNvSpPr>
            <p:nvPr/>
          </p:nvSpPr>
          <p:spPr bwMode="auto">
            <a:xfrm>
              <a:off x="1352" y="2391"/>
              <a:ext cx="213" cy="150"/>
            </a:xfrm>
            <a:custGeom>
              <a:avLst/>
              <a:gdLst>
                <a:gd name="T0" fmla="*/ 0 w 213"/>
                <a:gd name="T1" fmla="*/ 150 h 150"/>
                <a:gd name="T2" fmla="*/ 75 w 213"/>
                <a:gd name="T3" fmla="*/ 0 h 150"/>
                <a:gd name="T4" fmla="*/ 101 w 213"/>
                <a:gd name="T5" fmla="*/ 138 h 150"/>
                <a:gd name="T6" fmla="*/ 151 w 213"/>
                <a:gd name="T7" fmla="*/ 150 h 150"/>
                <a:gd name="T8" fmla="*/ 213 w 213"/>
                <a:gd name="T9" fmla="*/ 138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50"/>
                <a:gd name="T17" fmla="*/ 213 w 213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50">
                  <a:moveTo>
                    <a:pt x="0" y="150"/>
                  </a:moveTo>
                  <a:cubicBezTo>
                    <a:pt x="24" y="81"/>
                    <a:pt x="11" y="43"/>
                    <a:pt x="75" y="0"/>
                  </a:cubicBezTo>
                  <a:cubicBezTo>
                    <a:pt x="67" y="43"/>
                    <a:pt x="47" y="112"/>
                    <a:pt x="101" y="138"/>
                  </a:cubicBezTo>
                  <a:cubicBezTo>
                    <a:pt x="116" y="146"/>
                    <a:pt x="134" y="146"/>
                    <a:pt x="151" y="150"/>
                  </a:cubicBezTo>
                  <a:cubicBezTo>
                    <a:pt x="196" y="135"/>
                    <a:pt x="175" y="138"/>
                    <a:pt x="213" y="138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3" name="Line 199"/>
            <p:cNvSpPr>
              <a:spLocks noChangeShapeType="1"/>
            </p:cNvSpPr>
            <p:nvPr/>
          </p:nvSpPr>
          <p:spPr bwMode="auto">
            <a:xfrm>
              <a:off x="1584" y="254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4" name="Freeform 200"/>
            <p:cNvSpPr>
              <a:spLocks/>
            </p:cNvSpPr>
            <p:nvPr/>
          </p:nvSpPr>
          <p:spPr bwMode="auto">
            <a:xfrm>
              <a:off x="1646" y="2406"/>
              <a:ext cx="132" cy="136"/>
            </a:xfrm>
            <a:custGeom>
              <a:avLst/>
              <a:gdLst>
                <a:gd name="T0" fmla="*/ 32 w 132"/>
                <a:gd name="T1" fmla="*/ 136 h 136"/>
                <a:gd name="T2" fmla="*/ 32 w 132"/>
                <a:gd name="T3" fmla="*/ 11 h 136"/>
                <a:gd name="T4" fmla="*/ 57 w 132"/>
                <a:gd name="T5" fmla="*/ 48 h 136"/>
                <a:gd name="T6" fmla="*/ 95 w 132"/>
                <a:gd name="T7" fmla="*/ 111 h 136"/>
                <a:gd name="T8" fmla="*/ 132 w 132"/>
                <a:gd name="T9" fmla="*/ 123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6"/>
                <a:gd name="T17" fmla="*/ 132 w 13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6">
                  <a:moveTo>
                    <a:pt x="32" y="136"/>
                  </a:moveTo>
                  <a:cubicBezTo>
                    <a:pt x="23" y="102"/>
                    <a:pt x="0" y="43"/>
                    <a:pt x="32" y="11"/>
                  </a:cubicBezTo>
                  <a:cubicBezTo>
                    <a:pt x="43" y="0"/>
                    <a:pt x="49" y="36"/>
                    <a:pt x="57" y="48"/>
                  </a:cubicBezTo>
                  <a:cubicBezTo>
                    <a:pt x="67" y="79"/>
                    <a:pt x="65" y="93"/>
                    <a:pt x="95" y="111"/>
                  </a:cubicBezTo>
                  <a:cubicBezTo>
                    <a:pt x="106" y="118"/>
                    <a:pt x="132" y="123"/>
                    <a:pt x="132" y="123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" name="Line 201"/>
            <p:cNvSpPr>
              <a:spLocks noChangeShapeType="1"/>
            </p:cNvSpPr>
            <p:nvPr/>
          </p:nvSpPr>
          <p:spPr bwMode="auto">
            <a:xfrm>
              <a:off x="1776" y="2544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6" name="Freeform 202"/>
            <p:cNvSpPr>
              <a:spLocks/>
            </p:cNvSpPr>
            <p:nvPr/>
          </p:nvSpPr>
          <p:spPr bwMode="auto">
            <a:xfrm>
              <a:off x="1930" y="2440"/>
              <a:ext cx="188" cy="94"/>
            </a:xfrm>
            <a:custGeom>
              <a:avLst/>
              <a:gdLst>
                <a:gd name="T0" fmla="*/ 0 w 188"/>
                <a:gd name="T1" fmla="*/ 85 h 94"/>
                <a:gd name="T2" fmla="*/ 50 w 188"/>
                <a:gd name="T3" fmla="*/ 10 h 94"/>
                <a:gd name="T4" fmla="*/ 63 w 188"/>
                <a:gd name="T5" fmla="*/ 48 h 94"/>
                <a:gd name="T6" fmla="*/ 100 w 188"/>
                <a:gd name="T7" fmla="*/ 60 h 94"/>
                <a:gd name="T8" fmla="*/ 188 w 188"/>
                <a:gd name="T9" fmla="*/ 8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94"/>
                <a:gd name="T17" fmla="*/ 188 w 18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7" name="Line 203"/>
            <p:cNvSpPr>
              <a:spLocks noChangeShapeType="1"/>
            </p:cNvSpPr>
            <p:nvPr/>
          </p:nvSpPr>
          <p:spPr bwMode="auto">
            <a:xfrm>
              <a:off x="2116" y="254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8" name="Freeform 204"/>
            <p:cNvSpPr>
              <a:spLocks/>
            </p:cNvSpPr>
            <p:nvPr/>
          </p:nvSpPr>
          <p:spPr bwMode="auto">
            <a:xfrm>
              <a:off x="2256" y="2400"/>
              <a:ext cx="90" cy="150"/>
            </a:xfrm>
            <a:custGeom>
              <a:avLst/>
              <a:gdLst>
                <a:gd name="T0" fmla="*/ 0 w 90"/>
                <a:gd name="T1" fmla="*/ 150 h 150"/>
                <a:gd name="T2" fmla="*/ 37 w 90"/>
                <a:gd name="T3" fmla="*/ 38 h 150"/>
                <a:gd name="T4" fmla="*/ 50 w 90"/>
                <a:gd name="T5" fmla="*/ 0 h 150"/>
                <a:gd name="T6" fmla="*/ 87 w 90"/>
                <a:gd name="T7" fmla="*/ 13 h 150"/>
                <a:gd name="T8" fmla="*/ 62 w 90"/>
                <a:gd name="T9" fmla="*/ 50 h 150"/>
                <a:gd name="T10" fmla="*/ 87 w 90"/>
                <a:gd name="T11" fmla="*/ 125 h 150"/>
                <a:gd name="T12" fmla="*/ 87 w 90"/>
                <a:gd name="T13" fmla="*/ 15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50"/>
                <a:gd name="T23" fmla="*/ 90 w 90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9" name="Line 205"/>
            <p:cNvSpPr>
              <a:spLocks noChangeShapeType="1"/>
            </p:cNvSpPr>
            <p:nvPr/>
          </p:nvSpPr>
          <p:spPr bwMode="auto">
            <a:xfrm>
              <a:off x="2352" y="2544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0" name="Text Box 206"/>
          <p:cNvSpPr txBox="1">
            <a:spLocks noChangeArrowheads="1"/>
          </p:cNvSpPr>
          <p:nvPr/>
        </p:nvSpPr>
        <p:spPr bwMode="auto">
          <a:xfrm>
            <a:off x="990600" y="418261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②</a:t>
            </a:r>
          </a:p>
        </p:txBody>
      </p:sp>
      <p:grpSp>
        <p:nvGrpSpPr>
          <p:cNvPr id="5" name="Group 207"/>
          <p:cNvGrpSpPr>
            <a:grpSpLocks/>
          </p:cNvGrpSpPr>
          <p:nvPr/>
        </p:nvGrpSpPr>
        <p:grpSpPr bwMode="auto">
          <a:xfrm>
            <a:off x="1692275" y="4128641"/>
            <a:ext cx="3429000" cy="344488"/>
            <a:chOff x="432" y="2663"/>
            <a:chExt cx="2160" cy="217"/>
          </a:xfrm>
        </p:grpSpPr>
        <p:sp>
          <p:nvSpPr>
            <p:cNvPr id="17481" name="Line 208"/>
            <p:cNvSpPr>
              <a:spLocks noChangeShapeType="1"/>
            </p:cNvSpPr>
            <p:nvPr/>
          </p:nvSpPr>
          <p:spPr bwMode="auto">
            <a:xfrm>
              <a:off x="432" y="288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2" name="Line 209"/>
            <p:cNvSpPr>
              <a:spLocks noChangeShapeType="1"/>
            </p:cNvSpPr>
            <p:nvPr/>
          </p:nvSpPr>
          <p:spPr bwMode="auto">
            <a:xfrm>
              <a:off x="720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3" name="Line 210"/>
            <p:cNvSpPr>
              <a:spLocks noChangeShapeType="1"/>
            </p:cNvSpPr>
            <p:nvPr/>
          </p:nvSpPr>
          <p:spPr bwMode="auto">
            <a:xfrm>
              <a:off x="720" y="268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4" name="Line 211"/>
            <p:cNvSpPr>
              <a:spLocks noChangeShapeType="1"/>
            </p:cNvSpPr>
            <p:nvPr/>
          </p:nvSpPr>
          <p:spPr bwMode="auto">
            <a:xfrm>
              <a:off x="816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5" name="Line 212"/>
            <p:cNvSpPr>
              <a:spLocks noChangeShapeType="1"/>
            </p:cNvSpPr>
            <p:nvPr/>
          </p:nvSpPr>
          <p:spPr bwMode="auto">
            <a:xfrm>
              <a:off x="816" y="2880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213"/>
            <p:cNvSpPr>
              <a:spLocks noChangeShapeType="1"/>
            </p:cNvSpPr>
            <p:nvPr/>
          </p:nvSpPr>
          <p:spPr bwMode="auto">
            <a:xfrm>
              <a:off x="1056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214"/>
            <p:cNvSpPr>
              <a:spLocks noChangeShapeType="1"/>
            </p:cNvSpPr>
            <p:nvPr/>
          </p:nvSpPr>
          <p:spPr bwMode="auto">
            <a:xfrm>
              <a:off x="1056" y="268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2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216"/>
            <p:cNvSpPr>
              <a:spLocks noChangeShapeType="1"/>
            </p:cNvSpPr>
            <p:nvPr/>
          </p:nvSpPr>
          <p:spPr bwMode="auto">
            <a:xfrm>
              <a:off x="1152" y="2880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217"/>
            <p:cNvSpPr>
              <a:spLocks noChangeShapeType="1"/>
            </p:cNvSpPr>
            <p:nvPr/>
          </p:nvSpPr>
          <p:spPr bwMode="auto">
            <a:xfrm>
              <a:off x="1344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Line 218"/>
            <p:cNvSpPr>
              <a:spLocks noChangeShapeType="1"/>
            </p:cNvSpPr>
            <p:nvPr/>
          </p:nvSpPr>
          <p:spPr bwMode="auto">
            <a:xfrm>
              <a:off x="1344" y="267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2" name="Line 219"/>
            <p:cNvSpPr>
              <a:spLocks noChangeShapeType="1"/>
            </p:cNvSpPr>
            <p:nvPr/>
          </p:nvSpPr>
          <p:spPr bwMode="auto">
            <a:xfrm>
              <a:off x="1440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3" name="Line 220"/>
            <p:cNvSpPr>
              <a:spLocks noChangeShapeType="1"/>
            </p:cNvSpPr>
            <p:nvPr/>
          </p:nvSpPr>
          <p:spPr bwMode="auto">
            <a:xfrm>
              <a:off x="1440" y="2865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4" name="Line 221"/>
            <p:cNvSpPr>
              <a:spLocks noChangeShapeType="1"/>
            </p:cNvSpPr>
            <p:nvPr/>
          </p:nvSpPr>
          <p:spPr bwMode="auto">
            <a:xfrm>
              <a:off x="1680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5" name="Line 222"/>
            <p:cNvSpPr>
              <a:spLocks noChangeShapeType="1"/>
            </p:cNvSpPr>
            <p:nvPr/>
          </p:nvSpPr>
          <p:spPr bwMode="auto">
            <a:xfrm>
              <a:off x="1680" y="267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6" name="Line 223"/>
            <p:cNvSpPr>
              <a:spLocks noChangeShapeType="1"/>
            </p:cNvSpPr>
            <p:nvPr/>
          </p:nvSpPr>
          <p:spPr bwMode="auto">
            <a:xfrm>
              <a:off x="1776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7" name="Line 224"/>
            <p:cNvSpPr>
              <a:spLocks noChangeShapeType="1"/>
            </p:cNvSpPr>
            <p:nvPr/>
          </p:nvSpPr>
          <p:spPr bwMode="auto">
            <a:xfrm>
              <a:off x="1776" y="2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98" name="Group 225"/>
            <p:cNvGrpSpPr>
              <a:grpSpLocks/>
            </p:cNvGrpSpPr>
            <p:nvPr/>
          </p:nvGrpSpPr>
          <p:grpSpPr bwMode="auto">
            <a:xfrm>
              <a:off x="1968" y="2663"/>
              <a:ext cx="624" cy="192"/>
              <a:chOff x="1968" y="2640"/>
              <a:chExt cx="624" cy="192"/>
            </a:xfrm>
          </p:grpSpPr>
          <p:sp>
            <p:nvSpPr>
              <p:cNvPr id="17499" name="Line 226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0" name="Line 227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7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1" name="Line 228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2" name="Line 229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23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3" name="Line 23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4" name="Line 23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7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5" name="Line 232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6" name="Line 233"/>
              <p:cNvSpPr>
                <a:spLocks noChangeShapeType="1"/>
              </p:cNvSpPr>
              <p:nvPr/>
            </p:nvSpPr>
            <p:spPr bwMode="auto">
              <a:xfrm>
                <a:off x="2400" y="28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58" name="Text Box 234"/>
          <p:cNvSpPr txBox="1">
            <a:spLocks noChangeArrowheads="1"/>
          </p:cNvSpPr>
          <p:nvPr/>
        </p:nvSpPr>
        <p:spPr bwMode="auto">
          <a:xfrm>
            <a:off x="990600" y="47160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③</a:t>
            </a:r>
          </a:p>
        </p:txBody>
      </p:sp>
      <p:sp>
        <p:nvSpPr>
          <p:cNvPr id="1259" name="Text Box 235"/>
          <p:cNvSpPr txBox="1">
            <a:spLocks noChangeArrowheads="1"/>
          </p:cNvSpPr>
          <p:nvPr/>
        </p:nvSpPr>
        <p:spPr bwMode="auto">
          <a:xfrm>
            <a:off x="990600" y="52494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④</a:t>
            </a:r>
          </a:p>
        </p:txBody>
      </p:sp>
      <p:grpSp>
        <p:nvGrpSpPr>
          <p:cNvPr id="7" name="Group 236"/>
          <p:cNvGrpSpPr>
            <a:grpSpLocks/>
          </p:cNvGrpSpPr>
          <p:nvPr/>
        </p:nvGrpSpPr>
        <p:grpSpPr bwMode="auto">
          <a:xfrm>
            <a:off x="1692275" y="5208141"/>
            <a:ext cx="3429000" cy="344488"/>
            <a:chOff x="432" y="3383"/>
            <a:chExt cx="2160" cy="217"/>
          </a:xfrm>
        </p:grpSpPr>
        <p:sp>
          <p:nvSpPr>
            <p:cNvPr id="17464" name="Line 237"/>
            <p:cNvSpPr>
              <a:spLocks noChangeShapeType="1"/>
            </p:cNvSpPr>
            <p:nvPr/>
          </p:nvSpPr>
          <p:spPr bwMode="auto">
            <a:xfrm>
              <a:off x="1056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238"/>
            <p:cNvSpPr>
              <a:spLocks noChangeShapeType="1"/>
            </p:cNvSpPr>
            <p:nvPr/>
          </p:nvSpPr>
          <p:spPr bwMode="auto">
            <a:xfrm>
              <a:off x="1056" y="340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Line 239"/>
            <p:cNvSpPr>
              <a:spLocks noChangeShapeType="1"/>
            </p:cNvSpPr>
            <p:nvPr/>
          </p:nvSpPr>
          <p:spPr bwMode="auto">
            <a:xfrm>
              <a:off x="1152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7" name="Line 240"/>
            <p:cNvSpPr>
              <a:spLocks noChangeShapeType="1"/>
            </p:cNvSpPr>
            <p:nvPr/>
          </p:nvSpPr>
          <p:spPr bwMode="auto">
            <a:xfrm>
              <a:off x="115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8" name="Line 241"/>
            <p:cNvSpPr>
              <a:spLocks noChangeShapeType="1"/>
            </p:cNvSpPr>
            <p:nvPr/>
          </p:nvSpPr>
          <p:spPr bwMode="auto">
            <a:xfrm>
              <a:off x="1344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9" name="Line 242"/>
            <p:cNvSpPr>
              <a:spLocks noChangeShapeType="1"/>
            </p:cNvSpPr>
            <p:nvPr/>
          </p:nvSpPr>
          <p:spPr bwMode="auto">
            <a:xfrm>
              <a:off x="1344" y="339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0" name="Line 243"/>
            <p:cNvSpPr>
              <a:spLocks noChangeShapeType="1"/>
            </p:cNvSpPr>
            <p:nvPr/>
          </p:nvSpPr>
          <p:spPr bwMode="auto">
            <a:xfrm>
              <a:off x="1440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1" name="Line 244"/>
            <p:cNvSpPr>
              <a:spLocks noChangeShapeType="1"/>
            </p:cNvSpPr>
            <p:nvPr/>
          </p:nvSpPr>
          <p:spPr bwMode="auto">
            <a:xfrm>
              <a:off x="1440" y="3585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245"/>
            <p:cNvSpPr>
              <a:spLocks noChangeShapeType="1"/>
            </p:cNvSpPr>
            <p:nvPr/>
          </p:nvSpPr>
          <p:spPr bwMode="auto">
            <a:xfrm>
              <a:off x="1680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246"/>
            <p:cNvSpPr>
              <a:spLocks noChangeShapeType="1"/>
            </p:cNvSpPr>
            <p:nvPr/>
          </p:nvSpPr>
          <p:spPr bwMode="auto">
            <a:xfrm>
              <a:off x="1680" y="339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4" name="Line 247"/>
            <p:cNvSpPr>
              <a:spLocks noChangeShapeType="1"/>
            </p:cNvSpPr>
            <p:nvPr/>
          </p:nvSpPr>
          <p:spPr bwMode="auto">
            <a:xfrm>
              <a:off x="1776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5" name="Line 248"/>
            <p:cNvSpPr>
              <a:spLocks noChangeShapeType="1"/>
            </p:cNvSpPr>
            <p:nvPr/>
          </p:nvSpPr>
          <p:spPr bwMode="auto">
            <a:xfrm>
              <a:off x="1776" y="358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6" name="Line 249"/>
            <p:cNvSpPr>
              <a:spLocks noChangeShapeType="1"/>
            </p:cNvSpPr>
            <p:nvPr/>
          </p:nvSpPr>
          <p:spPr bwMode="auto">
            <a:xfrm>
              <a:off x="1968" y="338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7" name="Line 250"/>
            <p:cNvSpPr>
              <a:spLocks noChangeShapeType="1"/>
            </p:cNvSpPr>
            <p:nvPr/>
          </p:nvSpPr>
          <p:spPr bwMode="auto">
            <a:xfrm>
              <a:off x="1968" y="338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251"/>
            <p:cNvSpPr>
              <a:spLocks noChangeShapeType="1"/>
            </p:cNvSpPr>
            <p:nvPr/>
          </p:nvSpPr>
          <p:spPr bwMode="auto">
            <a:xfrm>
              <a:off x="2064" y="338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9" name="Line 252"/>
            <p:cNvSpPr>
              <a:spLocks noChangeShapeType="1"/>
            </p:cNvSpPr>
            <p:nvPr/>
          </p:nvSpPr>
          <p:spPr bwMode="auto">
            <a:xfrm flipH="1">
              <a:off x="432" y="3600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Line 253"/>
            <p:cNvSpPr>
              <a:spLocks noChangeShapeType="1"/>
            </p:cNvSpPr>
            <p:nvPr/>
          </p:nvSpPr>
          <p:spPr bwMode="auto">
            <a:xfrm>
              <a:off x="2064" y="3600"/>
              <a:ext cx="5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8" name="Text Box 254"/>
          <p:cNvSpPr txBox="1">
            <a:spLocks noChangeArrowheads="1"/>
          </p:cNvSpPr>
          <p:nvPr/>
        </p:nvSpPr>
        <p:spPr bwMode="auto">
          <a:xfrm>
            <a:off x="990600" y="570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⑤</a:t>
            </a:r>
          </a:p>
        </p:txBody>
      </p:sp>
      <p:sp>
        <p:nvSpPr>
          <p:cNvPr id="1279" name="Text Box 255"/>
          <p:cNvSpPr txBox="1">
            <a:spLocks noChangeArrowheads="1"/>
          </p:cNvSpPr>
          <p:nvPr/>
        </p:nvSpPr>
        <p:spPr bwMode="auto">
          <a:xfrm>
            <a:off x="1752600" y="570661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0100</a:t>
            </a:r>
          </a:p>
        </p:txBody>
      </p:sp>
      <p:sp>
        <p:nvSpPr>
          <p:cNvPr id="1280" name="Text Box 256"/>
          <p:cNvSpPr txBox="1">
            <a:spLocks noChangeArrowheads="1"/>
          </p:cNvSpPr>
          <p:nvPr/>
        </p:nvSpPr>
        <p:spPr bwMode="auto">
          <a:xfrm>
            <a:off x="2971800" y="570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⑥</a:t>
            </a:r>
          </a:p>
        </p:txBody>
      </p:sp>
      <p:grpSp>
        <p:nvGrpSpPr>
          <p:cNvPr id="8" name="Group 257"/>
          <p:cNvGrpSpPr>
            <a:grpSpLocks/>
          </p:cNvGrpSpPr>
          <p:nvPr/>
        </p:nvGrpSpPr>
        <p:grpSpPr bwMode="auto">
          <a:xfrm>
            <a:off x="3733800" y="5782816"/>
            <a:ext cx="304800" cy="457200"/>
            <a:chOff x="3696" y="3360"/>
            <a:chExt cx="192" cy="288"/>
          </a:xfrm>
        </p:grpSpPr>
        <p:sp>
          <p:nvSpPr>
            <p:cNvPr id="17460" name="Line 258"/>
            <p:cNvSpPr>
              <a:spLocks noChangeShapeType="1"/>
            </p:cNvSpPr>
            <p:nvPr/>
          </p:nvSpPr>
          <p:spPr bwMode="auto">
            <a:xfrm>
              <a:off x="3696" y="3360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1" name="Line 259"/>
            <p:cNvSpPr>
              <a:spLocks noChangeShapeType="1"/>
            </p:cNvSpPr>
            <p:nvPr/>
          </p:nvSpPr>
          <p:spPr bwMode="auto">
            <a:xfrm>
              <a:off x="3744" y="3504"/>
              <a:ext cx="96" cy="0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2" name="Line 260"/>
            <p:cNvSpPr>
              <a:spLocks noChangeShapeType="1"/>
            </p:cNvSpPr>
            <p:nvPr/>
          </p:nvSpPr>
          <p:spPr bwMode="auto">
            <a:xfrm>
              <a:off x="3888" y="3360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3" name="Line 261"/>
            <p:cNvSpPr>
              <a:spLocks noChangeShapeType="1"/>
            </p:cNvSpPr>
            <p:nvPr/>
          </p:nvSpPr>
          <p:spPr bwMode="auto">
            <a:xfrm>
              <a:off x="3888" y="3552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64"/>
          <p:cNvGrpSpPr>
            <a:grpSpLocks/>
          </p:cNvGrpSpPr>
          <p:nvPr/>
        </p:nvGrpSpPr>
        <p:grpSpPr bwMode="auto">
          <a:xfrm>
            <a:off x="1692275" y="4704904"/>
            <a:ext cx="3429000" cy="396875"/>
            <a:chOff x="432" y="3014"/>
            <a:chExt cx="2160" cy="250"/>
          </a:xfrm>
        </p:grpSpPr>
        <p:grpSp>
          <p:nvGrpSpPr>
            <p:cNvPr id="17451" name="Group 265"/>
            <p:cNvGrpSpPr>
              <a:grpSpLocks/>
            </p:cNvGrpSpPr>
            <p:nvPr/>
          </p:nvGrpSpPr>
          <p:grpSpPr bwMode="auto">
            <a:xfrm>
              <a:off x="432" y="3024"/>
              <a:ext cx="2160" cy="192"/>
              <a:chOff x="432" y="3024"/>
              <a:chExt cx="2160" cy="192"/>
            </a:xfrm>
          </p:grpSpPr>
          <p:sp>
            <p:nvSpPr>
              <p:cNvPr id="17455" name="Line 266"/>
              <p:cNvSpPr>
                <a:spLocks noChangeShapeType="1"/>
              </p:cNvSpPr>
              <p:nvPr/>
            </p:nvSpPr>
            <p:spPr bwMode="auto">
              <a:xfrm>
                <a:off x="432" y="3216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6" name="Line 267"/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7" name="Line 268"/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8" name="Line 269"/>
              <p:cNvSpPr>
                <a:spLocks noChangeShapeType="1"/>
              </p:cNvSpPr>
              <p:nvPr/>
            </p:nvSpPr>
            <p:spPr bwMode="auto">
              <a:xfrm>
                <a:off x="2160" y="3024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Line 270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2" name="Line 271"/>
            <p:cNvSpPr>
              <a:spLocks noChangeShapeType="1"/>
            </p:cNvSpPr>
            <p:nvPr/>
          </p:nvSpPr>
          <p:spPr bwMode="auto">
            <a:xfrm flipH="1">
              <a:off x="864" y="3120"/>
              <a:ext cx="38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3" name="Line 272"/>
            <p:cNvSpPr>
              <a:spLocks noChangeShapeType="1"/>
            </p:cNvSpPr>
            <p:nvPr/>
          </p:nvSpPr>
          <p:spPr bwMode="auto">
            <a:xfrm>
              <a:off x="1680" y="3120"/>
              <a:ext cx="480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7" name="Text Box 273"/>
            <p:cNvSpPr txBox="1">
              <a:spLocks noChangeArrowheads="1"/>
            </p:cNvSpPr>
            <p:nvPr/>
          </p:nvSpPr>
          <p:spPr bwMode="auto">
            <a:xfrm>
              <a:off x="1296" y="3014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1s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1298" name="Picture 274" descr="0,0,319,15812,519,389,076c6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560441"/>
            <a:ext cx="1079500" cy="8096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系统连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60441"/>
            <a:ext cx="1152525" cy="7921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" name="Text Box 164"/>
          <p:cNvSpPr txBox="1">
            <a:spLocks noChangeArrowheads="1"/>
          </p:cNvSpPr>
          <p:nvPr/>
        </p:nvSpPr>
        <p:spPr bwMode="auto">
          <a:xfrm>
            <a:off x="4095750" y="2069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①</a:t>
            </a:r>
          </a:p>
        </p:txBody>
      </p:sp>
      <p:sp>
        <p:nvSpPr>
          <p:cNvPr id="17449" name="Text Box 4"/>
          <p:cNvSpPr txBox="1">
            <a:spLocks noChangeArrowheads="1"/>
          </p:cNvSpPr>
          <p:nvPr/>
        </p:nvSpPr>
        <p:spPr bwMode="auto">
          <a:xfrm>
            <a:off x="954086" y="260350"/>
            <a:ext cx="73628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逻辑设计的例子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7450" name="Picture 126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-84138" y="1484635"/>
            <a:ext cx="2333626" cy="1812434"/>
            <a:chOff x="-84138" y="1484635"/>
            <a:chExt cx="2333626" cy="1812434"/>
          </a:xfrm>
        </p:grpSpPr>
        <p:sp>
          <p:nvSpPr>
            <p:cNvPr id="17520" name="Oval 178"/>
            <p:cNvSpPr>
              <a:spLocks noChangeArrowheads="1"/>
            </p:cNvSpPr>
            <p:nvPr/>
          </p:nvSpPr>
          <p:spPr bwMode="auto">
            <a:xfrm>
              <a:off x="1792288" y="1567611"/>
              <a:ext cx="457200" cy="990600"/>
            </a:xfrm>
            <a:prstGeom prst="ellipse">
              <a:avLst/>
            </a:prstGeom>
            <a:solidFill>
              <a:schemeClr val="tx2"/>
            </a:solidFill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1" name="Line 179"/>
            <p:cNvSpPr>
              <a:spLocks noChangeShapeType="1"/>
            </p:cNvSpPr>
            <p:nvPr/>
          </p:nvSpPr>
          <p:spPr bwMode="auto">
            <a:xfrm flipV="1">
              <a:off x="-84138" y="2066086"/>
              <a:ext cx="2057401" cy="91440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22" name="AutoShape 180"/>
            <p:cNvSpPr>
              <a:spLocks noChangeArrowheads="1"/>
            </p:cNvSpPr>
            <p:nvPr/>
          </p:nvSpPr>
          <p:spPr bwMode="auto">
            <a:xfrm rot="13999620">
              <a:off x="766762" y="2575674"/>
              <a:ext cx="762000" cy="538163"/>
            </a:xfrm>
            <a:prstGeom prst="parallelogram">
              <a:avLst>
                <a:gd name="adj" fmla="val 35398"/>
              </a:avLst>
            </a:prstGeom>
            <a:solidFill>
              <a:schemeClr val="bg2"/>
            </a:solidFill>
            <a:ln w="38100" cap="sq">
              <a:solidFill>
                <a:srgbClr val="FF66FF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3" name="AutoShape 181"/>
            <p:cNvSpPr>
              <a:spLocks noChangeArrowheads="1"/>
            </p:cNvSpPr>
            <p:nvPr/>
          </p:nvSpPr>
          <p:spPr bwMode="auto">
            <a:xfrm rot="14711043">
              <a:off x="801687" y="2248649"/>
              <a:ext cx="381000" cy="685800"/>
            </a:xfrm>
            <a:prstGeom prst="can">
              <a:avLst>
                <a:gd name="adj" fmla="val 45000"/>
              </a:avLst>
            </a:prstGeom>
            <a:solidFill>
              <a:schemeClr val="bg2"/>
            </a:solidFill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4" name="AutoShape 182"/>
            <p:cNvSpPr>
              <a:spLocks noChangeArrowheads="1"/>
            </p:cNvSpPr>
            <p:nvPr/>
          </p:nvSpPr>
          <p:spPr bwMode="auto">
            <a:xfrm>
              <a:off x="649287" y="2858249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 cap="sq">
              <a:solidFill>
                <a:srgbClr val="FF66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5" name="Oval 183"/>
            <p:cNvSpPr>
              <a:spLocks noChangeArrowheads="1"/>
            </p:cNvSpPr>
            <p:nvPr/>
          </p:nvSpPr>
          <p:spPr bwMode="auto">
            <a:xfrm>
              <a:off x="1868488" y="1867649"/>
              <a:ext cx="79375" cy="79375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7" name="Oval 185"/>
            <p:cNvSpPr>
              <a:spLocks noChangeArrowheads="1"/>
            </p:cNvSpPr>
            <p:nvPr/>
          </p:nvSpPr>
          <p:spPr bwMode="auto">
            <a:xfrm rot="18402988">
              <a:off x="1020066" y="1471410"/>
              <a:ext cx="142232" cy="192402"/>
            </a:xfrm>
            <a:prstGeom prst="ellipse">
              <a:avLst/>
            </a:prstGeom>
            <a:solidFill>
              <a:schemeClr val="tx2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30" name="Line 188"/>
            <p:cNvSpPr>
              <a:spLocks noChangeShapeType="1"/>
            </p:cNvSpPr>
            <p:nvPr/>
          </p:nvSpPr>
          <p:spPr bwMode="auto">
            <a:xfrm rot="18402988">
              <a:off x="1421620" y="1451674"/>
              <a:ext cx="82708" cy="660928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1" name="Line 189"/>
            <p:cNvSpPr>
              <a:spLocks noChangeShapeType="1"/>
            </p:cNvSpPr>
            <p:nvPr/>
          </p:nvSpPr>
          <p:spPr bwMode="auto">
            <a:xfrm rot="18402988">
              <a:off x="1374159" y="1325594"/>
              <a:ext cx="305769" cy="62385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84994" name="Picture 2" descr="http://e.hiphotos.baidu.com/baike/w%3D268%3Bg%3D0/sign=a5b07714c9177f3e1034fb0b48f45cfa/d6ca7bcb0a46f21fca71bbf1f6246b600d33aecf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6" t="13813" r="4500"/>
            <a:stretch/>
          </p:blipFill>
          <p:spPr bwMode="auto">
            <a:xfrm rot="20967520">
              <a:off x="246290" y="2039264"/>
              <a:ext cx="1558314" cy="125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468126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9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" grpId="0" animBg="1" autoUpdateAnimBg="0"/>
      <p:bldP spid="1181" grpId="0" animBg="1"/>
      <p:bldP spid="1182" grpId="0" animBg="1" autoUpdateAnimBg="0"/>
      <p:bldP spid="1183" grpId="0" animBg="1"/>
      <p:bldP spid="1184" grpId="0" animBg="1" autoUpdateAnimBg="0"/>
      <p:bldP spid="1185" grpId="0" animBg="1"/>
      <p:bldP spid="1186" grpId="0" animBg="1" autoUpdateAnimBg="0"/>
      <p:bldP spid="1187" grpId="0" autoUpdateAnimBg="0"/>
      <p:bldP spid="1189" grpId="0" autoUpdateAnimBg="0"/>
      <p:bldP spid="1190" grpId="0" autoUpdateAnimBg="0"/>
      <p:bldP spid="1191" grpId="0" animBg="1"/>
      <p:bldP spid="1192" grpId="0" animBg="1" autoUpdateAnimBg="0"/>
      <p:bldP spid="1193" grpId="0" autoUpdateAnimBg="0"/>
      <p:bldP spid="1194" grpId="0" animBg="1"/>
      <p:bldP spid="1195" grpId="0" animBg="1" autoUpdateAnimBg="0"/>
      <p:bldP spid="1196" grpId="0" animBg="1"/>
      <p:bldP spid="1197" grpId="0" animBg="1" autoUpdateAnimBg="0"/>
      <p:bldP spid="1198" grpId="0" autoUpdateAnimBg="0"/>
      <p:bldP spid="1199" grpId="0" animBg="1"/>
      <p:bldP spid="1214" grpId="0" animBg="1"/>
      <p:bldP spid="1215" grpId="0" autoUpdateAnimBg="0"/>
      <p:bldP spid="1230" grpId="0" autoUpdateAnimBg="0"/>
      <p:bldP spid="1258" grpId="0" autoUpdateAnimBg="0"/>
      <p:bldP spid="1259" grpId="0" autoUpdateAnimBg="0"/>
      <p:bldP spid="1278" grpId="0" autoUpdateAnimBg="0"/>
      <p:bldP spid="1279" grpId="0" autoUpdateAnimBg="0"/>
      <p:bldP spid="1280" grpId="0" autoUpdateAnimBg="0"/>
      <p:bldP spid="11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7601" y="2798692"/>
            <a:ext cx="7685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方正舒体" pitchFamily="2" charset="-122"/>
              </a:rPr>
              <a:t>数字系统中为什么使用二进制？</a:t>
            </a:r>
          </a:p>
        </p:txBody>
      </p:sp>
      <p:pic>
        <p:nvPicPr>
          <p:cNvPr id="24582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3568" y="3443398"/>
            <a:ext cx="6400800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对电器元件要求不高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电路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简单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可靠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稳定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便于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计算机处理 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1369" y="908720"/>
            <a:ext cx="7685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2"/>
                </a:solidFill>
                <a:latin typeface="Arial" charset="0"/>
                <a:ea typeface="方正舒体" pitchFamily="2" charset="-122"/>
              </a:rPr>
              <a:t>数字系统有何优点？</a:t>
            </a:r>
            <a:endParaRPr lang="zh-CN" altLang="en-US" sz="3200" b="1" dirty="0">
              <a:solidFill>
                <a:schemeClr val="bg2"/>
              </a:solidFill>
              <a:latin typeface="Arial" charset="0"/>
              <a:ea typeface="方正舒体" pitchFamily="2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97336" y="1553426"/>
            <a:ext cx="769101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抗干扰能力强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更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高的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准确度和精确度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9" grpId="0" uiExpand="1" build="p" autoUpdateAnimBg="0"/>
      <p:bldP spid="7" grpId="0" autoUpdateAnimBg="0"/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8435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组合 24"/>
          <p:cNvGrpSpPr>
            <a:grpSpLocks/>
          </p:cNvGrpSpPr>
          <p:nvPr/>
        </p:nvGrpSpPr>
        <p:grpSpPr bwMode="auto">
          <a:xfrm>
            <a:off x="1173163" y="981075"/>
            <a:ext cx="4191000" cy="2928938"/>
            <a:chOff x="4499992" y="1052736"/>
            <a:chExt cx="4191893" cy="2928367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1052736"/>
              <a:ext cx="4191893" cy="2647434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600" dirty="0">
                  <a:solidFill>
                    <a:schemeClr val="bg2"/>
                  </a:solidFill>
                  <a:latin typeface="+mj-lt"/>
                </a:rPr>
                <a:t>数字系统设计</a:t>
              </a: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18444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18451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+mj-lt"/>
                  </a:rPr>
                  <a:t>System Design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445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18449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Logic Design</a:t>
                </a:r>
                <a:endParaRPr lang="zh-CN" altLang="en-US" dirty="0">
                  <a:latin typeface="+mj-lt"/>
                </a:endParaRPr>
              </a:p>
            </p:txBody>
          </p:sp>
        </p:grpSp>
        <p:grpSp>
          <p:nvGrpSpPr>
            <p:cNvPr id="18446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18447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Circuit Design</a:t>
                </a:r>
                <a:endParaRPr lang="zh-CN" altLang="en-US" dirty="0">
                  <a:latin typeface="+mj-lt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5580063" y="1700213"/>
            <a:ext cx="3000375" cy="1990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划分成子系统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确定各子系统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特性</a:t>
            </a:r>
            <a:endParaRPr lang="en-US" altLang="zh-CN" b="1" dirty="0" smtClean="0">
              <a:solidFill>
                <a:schemeClr val="bg2"/>
              </a:solidFill>
              <a:latin typeface="+mj-lt"/>
            </a:endParaRPr>
          </a:p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各子系统之间的互联及控制方式</a:t>
            </a:r>
            <a:r>
              <a:rPr lang="en-US" altLang="zh-CN" b="1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7313" y="4572000"/>
            <a:ext cx="6715125" cy="2041585"/>
          </a:xfrm>
          <a:prstGeom prst="rect">
            <a:avLst/>
          </a:prstGeom>
          <a:solidFill>
            <a:srgbClr val="FFCCFF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计算机的系统设计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--</a:t>
            </a:r>
          </a:p>
          <a:p>
            <a:pPr lvl="1" eaLnBrk="1" hangingPunct="1">
              <a:lnSpc>
                <a:spcPts val="38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运算</a:t>
            </a:r>
            <a:r>
              <a:rPr lang="zh-CN" altLang="en-US" b="1" dirty="0" smtClean="0">
                <a:solidFill>
                  <a:srgbClr val="006600"/>
                </a:solidFill>
                <a:latin typeface="+mj-lt"/>
              </a:rPr>
              <a:t>单元、控制单元、存储单元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, </a:t>
            </a:r>
            <a:r>
              <a:rPr lang="zh-CN" altLang="en-US" b="1" dirty="0" smtClean="0">
                <a:solidFill>
                  <a:srgbClr val="006600"/>
                </a:solidFill>
                <a:latin typeface="+mj-lt"/>
              </a:rPr>
              <a:t>输入输出设备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…….</a:t>
            </a:r>
          </a:p>
          <a:p>
            <a:pPr lvl="1" eaLnBrk="1" hangingPunct="1">
              <a:lnSpc>
                <a:spcPts val="38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各个子系统之间的互连及控制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4500563" y="1844675"/>
            <a:ext cx="1008062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187450" y="17732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786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476375" y="4797425"/>
            <a:ext cx="5572125" cy="1066800"/>
          </a:xfrm>
          <a:prstGeom prst="rect">
            <a:avLst/>
          </a:prstGeom>
          <a:solidFill>
            <a:srgbClr val="99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 smtClean="0">
                <a:solidFill>
                  <a:schemeClr val="bg1"/>
                </a:solidFill>
                <a:latin typeface="+mj-lt"/>
              </a:rPr>
              <a:t>加法器的设计</a:t>
            </a:r>
            <a:r>
              <a:rPr lang="en-US" altLang="zh-CN" sz="2800" b="1" dirty="0">
                <a:solidFill>
                  <a:schemeClr val="bg2"/>
                </a:solidFill>
                <a:latin typeface="+mj-lt"/>
              </a:rPr>
              <a:t>——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如何选用逻辑门和触发器设计实现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2191989"/>
            <a:ext cx="4464050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39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如何实现各子系统的逻辑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功能</a:t>
            </a:r>
          </a:p>
          <a:p>
            <a:pPr eaLnBrk="1" hangingPunct="1">
              <a:lnSpc>
                <a:spcPts val="39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 子系统中各功能模块的互连及控制</a:t>
            </a:r>
            <a:r>
              <a:rPr lang="en-US" altLang="zh-CN" b="1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9464" name="组合 22"/>
          <p:cNvGrpSpPr>
            <a:grpSpLocks/>
          </p:cNvGrpSpPr>
          <p:nvPr/>
        </p:nvGrpSpPr>
        <p:grpSpPr bwMode="auto">
          <a:xfrm>
            <a:off x="323850" y="1112838"/>
            <a:ext cx="4191000" cy="3108325"/>
            <a:chOff x="4499992" y="1052736"/>
            <a:chExt cx="4191893" cy="3108543"/>
          </a:xfrm>
        </p:grpSpPr>
        <p:sp>
          <p:nvSpPr>
            <p:cNvPr id="24" name="TextBox 23"/>
            <p:cNvSpPr txBox="1"/>
            <p:nvPr/>
          </p:nvSpPr>
          <p:spPr>
            <a:xfrm>
              <a:off x="4499992" y="1052736"/>
              <a:ext cx="4191893" cy="3108543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600" dirty="0">
                  <a:solidFill>
                    <a:schemeClr val="bg2"/>
                  </a:solidFill>
                </a:rPr>
                <a:t>数字系统设计</a:t>
              </a:r>
              <a:endParaRPr lang="en-US" altLang="zh-CN" sz="2800" dirty="0">
                <a:solidFill>
                  <a:schemeClr val="bg2"/>
                </a:solidFill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19468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19475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3" name="TextBox 4"/>
              <p:cNvSpPr txBox="1"/>
              <p:nvPr/>
            </p:nvSpPr>
            <p:spPr>
              <a:xfrm>
                <a:off x="1214658" y="4102901"/>
                <a:ext cx="2285124" cy="46199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+mj-lt"/>
                  </a:rPr>
                  <a:t>System Design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9469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19473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1" name="TextBox 5"/>
              <p:cNvSpPr txBox="1"/>
              <p:nvPr/>
            </p:nvSpPr>
            <p:spPr>
              <a:xfrm>
                <a:off x="3785506" y="4071421"/>
                <a:ext cx="2143112" cy="46199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Logic Design</a:t>
                </a:r>
                <a:endParaRPr lang="zh-CN" altLang="en-US" dirty="0">
                  <a:latin typeface="+mj-lt"/>
                </a:endParaRPr>
              </a:p>
            </p:txBody>
          </p:sp>
        </p:grpSp>
        <p:grpSp>
          <p:nvGrpSpPr>
            <p:cNvPr id="19470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19471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57001" y="5551926"/>
                <a:ext cx="2284501" cy="4619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Circuit Design</a:t>
                </a:r>
                <a:endParaRPr lang="zh-CN" altLang="en-US" dirty="0">
                  <a:latin typeface="+mj-lt"/>
                </a:endParaRPr>
              </a:p>
            </p:txBody>
          </p:sp>
        </p:grpSp>
      </p:grpSp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395288" y="27813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左箭头 21"/>
          <p:cNvSpPr/>
          <p:nvPr/>
        </p:nvSpPr>
        <p:spPr bwMode="auto">
          <a:xfrm>
            <a:off x="3563938" y="2781300"/>
            <a:ext cx="1008062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755650" y="1412875"/>
            <a:ext cx="756126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" kern="10" dirty="0"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数字逻辑设计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ea typeface="楷体" pitchFamily="49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</a:pPr>
            <a:endParaRPr lang="en-US" altLang="zh-CN" sz="1800" b="1" dirty="0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1800" b="1" dirty="0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1800" b="1" dirty="0">
              <a:solidFill>
                <a:schemeClr val="bg2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580063" y="3213100"/>
            <a:ext cx="26431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 确定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特定部件之间连接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000" y="5786438"/>
            <a:ext cx="63579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</a:rPr>
              <a:t>目前的电路</a:t>
            </a:r>
            <a:r>
              <a:rPr lang="zh-CN" altLang="en-US" dirty="0" smtClean="0">
                <a:solidFill>
                  <a:schemeClr val="bg2"/>
                </a:solidFill>
                <a:latin typeface="+mj-lt"/>
              </a:rPr>
              <a:t>设计主流方法 </a:t>
            </a:r>
            <a:r>
              <a:rPr lang="en-US" altLang="zh-CN" dirty="0" smtClean="0">
                <a:solidFill>
                  <a:schemeClr val="bg2"/>
                </a:solidFill>
                <a:latin typeface="+mj-lt"/>
              </a:rPr>
              <a:t>—— </a:t>
            </a:r>
            <a:r>
              <a:rPr lang="zh-CN" altLang="en-US" dirty="0" smtClean="0">
                <a:solidFill>
                  <a:schemeClr val="bg2"/>
                </a:solidFill>
                <a:latin typeface="+mj-lt"/>
              </a:rPr>
              <a:t>集成电路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！</a:t>
            </a:r>
          </a:p>
        </p:txBody>
      </p:sp>
      <p:grpSp>
        <p:nvGrpSpPr>
          <p:cNvPr id="20488" name="组合 22"/>
          <p:cNvGrpSpPr>
            <a:grpSpLocks/>
          </p:cNvGrpSpPr>
          <p:nvPr/>
        </p:nvGrpSpPr>
        <p:grpSpPr bwMode="auto">
          <a:xfrm>
            <a:off x="1042988" y="908050"/>
            <a:ext cx="4191000" cy="3109913"/>
            <a:chOff x="4499992" y="1052736"/>
            <a:chExt cx="4191893" cy="3108543"/>
          </a:xfrm>
        </p:grpSpPr>
        <p:sp>
          <p:nvSpPr>
            <p:cNvPr id="24" name="TextBox 23"/>
            <p:cNvSpPr txBox="1"/>
            <p:nvPr/>
          </p:nvSpPr>
          <p:spPr>
            <a:xfrm>
              <a:off x="4499992" y="1052736"/>
              <a:ext cx="4191893" cy="3108543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600" dirty="0">
                  <a:solidFill>
                    <a:schemeClr val="bg2"/>
                  </a:solidFill>
                </a:rPr>
                <a:t>数字系统设计</a:t>
              </a:r>
              <a:endParaRPr lang="en-US" altLang="zh-CN" sz="2800" dirty="0">
                <a:solidFill>
                  <a:schemeClr val="bg2"/>
                </a:solidFill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20493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20500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3" name="TextBox 4"/>
              <p:cNvSpPr txBox="1"/>
              <p:nvPr/>
            </p:nvSpPr>
            <p:spPr>
              <a:xfrm>
                <a:off x="1214658" y="4102481"/>
                <a:ext cx="2285124" cy="4617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+mj-lt"/>
                  </a:rPr>
                  <a:t>System Design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0494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20498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1" name="TextBox 5"/>
              <p:cNvSpPr txBox="1"/>
              <p:nvPr/>
            </p:nvSpPr>
            <p:spPr>
              <a:xfrm>
                <a:off x="3785505" y="4070584"/>
                <a:ext cx="2143112" cy="4633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Logic Design</a:t>
                </a:r>
                <a:endParaRPr lang="zh-CN" altLang="en-US" dirty="0">
                  <a:latin typeface="+mj-lt"/>
                </a:endParaRPr>
              </a:p>
            </p:txBody>
          </p:sp>
        </p:grpSp>
        <p:grpSp>
          <p:nvGrpSpPr>
            <p:cNvPr id="20495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20496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57001" y="5550681"/>
                <a:ext cx="2284501" cy="4617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</a:rPr>
                  <a:t>Circuit Design</a:t>
                </a:r>
                <a:endParaRPr lang="zh-CN" altLang="en-US" dirty="0">
                  <a:latin typeface="+mj-lt"/>
                </a:endParaRPr>
              </a:p>
            </p:txBody>
          </p:sp>
        </p:grpSp>
      </p:grpSp>
      <p:sp>
        <p:nvSpPr>
          <p:cNvPr id="34" name="左箭头 33"/>
          <p:cNvSpPr/>
          <p:nvPr/>
        </p:nvSpPr>
        <p:spPr bwMode="auto">
          <a:xfrm>
            <a:off x="4356100" y="3429000"/>
            <a:ext cx="1071563" cy="28575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8688" y="4232275"/>
            <a:ext cx="6715125" cy="1477328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逻辑门、触发器的设计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--</a:t>
            </a:r>
          </a:p>
          <a:p>
            <a:pPr lvl="1" eaLnBrk="1" hangingPunct="1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 二极管、三极管、电阻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…..</a:t>
            </a:r>
          </a:p>
          <a:p>
            <a:pPr lvl="1" eaLnBrk="1" hangingPunct="1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各逻辑器件的互连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</p:txBody>
      </p:sp>
      <p:graphicFrame>
        <p:nvGraphicFramePr>
          <p:cNvPr id="20491" name="Object 10"/>
          <p:cNvGraphicFramePr>
            <a:graphicFrameLocks noChangeAspect="1"/>
          </p:cNvGraphicFramePr>
          <p:nvPr/>
        </p:nvGraphicFramePr>
        <p:xfrm>
          <a:off x="1187450" y="32845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08074"/>
              </p:ext>
            </p:extLst>
          </p:nvPr>
        </p:nvGraphicFramePr>
        <p:xfrm>
          <a:off x="969963" y="30337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03371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7854131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数制：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</a:rPr>
              <a:t>用一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组符号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</a:rPr>
              <a:t>和规则表示数的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方法</a:t>
            </a:r>
            <a:endParaRPr lang="en-US" altLang="zh-CN" sz="2800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基：</a:t>
            </a:r>
            <a:r>
              <a:rPr lang="zh-CN" altLang="en-US" sz="2800" dirty="0">
                <a:solidFill>
                  <a:schemeClr val="bg2"/>
                </a:solidFill>
              </a:rPr>
              <a:t>用来表示数的数码的集合称为基</a:t>
            </a:r>
            <a:r>
              <a:rPr lang="zh-CN" altLang="en-US" sz="2800" dirty="0" smtClean="0">
                <a:solidFill>
                  <a:schemeClr val="bg2"/>
                </a:solidFill>
              </a:rPr>
              <a:t>（如：</a:t>
            </a:r>
            <a:r>
              <a:rPr lang="en-US" altLang="zh-CN" sz="2800" dirty="0" smtClean="0">
                <a:solidFill>
                  <a:schemeClr val="bg2"/>
                </a:solidFill>
              </a:rPr>
              <a:t>0—9</a:t>
            </a:r>
            <a:r>
              <a:rPr lang="zh-CN" altLang="en-US" sz="2800" dirty="0" smtClean="0">
                <a:solidFill>
                  <a:schemeClr val="bg2"/>
                </a:solidFill>
              </a:rPr>
              <a:t>）</a:t>
            </a:r>
            <a:endParaRPr lang="en-US" altLang="zh-CN" sz="2800" b="1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基数：</a:t>
            </a:r>
            <a:r>
              <a:rPr lang="zh-CN" altLang="en-US" sz="2800" dirty="0">
                <a:solidFill>
                  <a:schemeClr val="bg2"/>
                </a:solidFill>
              </a:rPr>
              <a:t>表示数的数码集合的大小称为基数</a:t>
            </a:r>
            <a:r>
              <a:rPr lang="en-US" altLang="zh-CN" sz="2800" dirty="0" smtClean="0">
                <a:solidFill>
                  <a:schemeClr val="bg2"/>
                </a:solidFill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</a:rPr>
              <a:t>如：十进制的基数为</a:t>
            </a:r>
            <a:r>
              <a:rPr lang="en-US" altLang="zh-CN" sz="2800" dirty="0" smtClean="0">
                <a:solidFill>
                  <a:schemeClr val="bg2"/>
                </a:solidFill>
              </a:rPr>
              <a:t>10)</a:t>
            </a:r>
            <a:endParaRPr lang="en-US" altLang="zh-CN" sz="2800" b="1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权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即数中</a:t>
            </a:r>
            <a:r>
              <a:rPr lang="zh-CN" altLang="en-US" sz="2800" dirty="0" smtClean="0">
                <a:solidFill>
                  <a:schemeClr val="bg2"/>
                </a:solidFill>
              </a:rPr>
              <a:t>某</a:t>
            </a:r>
            <a:r>
              <a:rPr lang="zh-CN" altLang="en-US" sz="2800" dirty="0">
                <a:solidFill>
                  <a:schemeClr val="bg2"/>
                </a:solidFill>
              </a:rPr>
              <a:t>一位上的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所表示数值的大小（所处位置的价值）</a:t>
            </a:r>
            <a:r>
              <a:rPr lang="zh-CN" altLang="en-US" sz="2800" dirty="0" smtClean="0">
                <a:solidFill>
                  <a:schemeClr val="bg2"/>
                </a:solidFill>
              </a:rPr>
              <a:t>。如</a:t>
            </a:r>
            <a:r>
              <a:rPr lang="zh-CN" altLang="en-US" sz="2800" dirty="0">
                <a:solidFill>
                  <a:schemeClr val="bg2"/>
                </a:solidFill>
              </a:rPr>
              <a:t>，十进制的</a:t>
            </a:r>
            <a:r>
              <a:rPr lang="en-US" altLang="zh-CN" sz="2800" dirty="0">
                <a:solidFill>
                  <a:schemeClr val="bg2"/>
                </a:solidFill>
              </a:rPr>
              <a:t>123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100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10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3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。 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相关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68400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836712"/>
            <a:ext cx="8424936" cy="129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2"/>
                </a:solidFill>
              </a:rPr>
              <a:t>1001 = </a:t>
            </a:r>
            <a:r>
              <a:rPr lang="zh-CN" altLang="en-US" sz="2800" dirty="0" smtClean="0">
                <a:solidFill>
                  <a:schemeClr val="bg2"/>
                </a:solidFill>
              </a:rPr>
              <a:t>？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对于</a:t>
            </a:r>
            <a:r>
              <a:rPr lang="zh-CN" altLang="en-US" sz="2800" dirty="0">
                <a:solidFill>
                  <a:schemeClr val="bg2"/>
                </a:solidFill>
              </a:rPr>
              <a:t>任意一个二进制数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dirty="0">
                <a:solidFill>
                  <a:schemeClr val="bg2"/>
                </a:solidFill>
              </a:rPr>
              <a:t>, </a:t>
            </a:r>
            <a:r>
              <a:rPr lang="zh-CN" altLang="zh-CN" sz="2800" dirty="0">
                <a:solidFill>
                  <a:schemeClr val="bg2"/>
                </a:solidFill>
              </a:rPr>
              <a:t>用位置记数法可表示为: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71034" y="2074900"/>
            <a:ext cx="4851008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</a:pP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i="1" dirty="0">
                <a:solidFill>
                  <a:schemeClr val="bg2"/>
                </a:solidFill>
              </a:rPr>
              <a:t>N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dirty="0">
                <a:solidFill>
                  <a:schemeClr val="bg2"/>
                </a:solidFill>
              </a:rPr>
              <a:t>=(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n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-1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n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-2 </a:t>
            </a:r>
            <a:r>
              <a:rPr kumimoji="1" lang="en-US" altLang="zh-CN" dirty="0">
                <a:solidFill>
                  <a:schemeClr val="bg2"/>
                </a:solidFill>
              </a:rPr>
              <a:t>…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1 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0</a:t>
            </a:r>
            <a:r>
              <a:rPr kumimoji="1" lang="en-US" altLang="zh-CN" sz="3200" dirty="0">
                <a:solidFill>
                  <a:srgbClr val="FF0000"/>
                </a:solidFill>
              </a:rPr>
              <a:t>.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-1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-2</a:t>
            </a:r>
            <a:r>
              <a:rPr kumimoji="1" lang="en-US" altLang="zh-CN" dirty="0">
                <a:solidFill>
                  <a:schemeClr val="bg2"/>
                </a:solidFill>
              </a:rPr>
              <a:t>…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m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9592" y="26793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用权展开式表示为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93006" y="2983726"/>
            <a:ext cx="7118350" cy="130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333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4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14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62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19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276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33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 = 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-2 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+…+ 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-1 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 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+…+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-m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-m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70983"/>
              </p:ext>
            </p:extLst>
          </p:nvPr>
        </p:nvGraphicFramePr>
        <p:xfrm>
          <a:off x="2051720" y="4217392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name="公式" r:id="rId4" imgW="1841400" imgH="939600" progId="Equation.3">
                  <p:embed/>
                </p:oleObj>
              </mc:Choice>
              <mc:Fallback>
                <p:oleObj name="公式" r:id="rId4" imgW="1841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17392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47031" y="5304808"/>
            <a:ext cx="7385409" cy="572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i="1" dirty="0" err="1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err="1" smtClean="0">
                <a:solidFill>
                  <a:schemeClr val="bg2"/>
                </a:solidFill>
              </a:rPr>
              <a:t>i</a:t>
            </a:r>
            <a:r>
              <a:rPr kumimoji="1" lang="en-US" altLang="zh-CN" dirty="0" smtClean="0">
                <a:solidFill>
                  <a:schemeClr val="bg2"/>
                </a:solidFill>
              </a:rPr>
              <a:t>=0</a:t>
            </a:r>
            <a:r>
              <a:rPr kumimoji="1" lang="zh-CN" altLang="zh-CN" dirty="0">
                <a:solidFill>
                  <a:schemeClr val="bg2"/>
                </a:solidFill>
              </a:rPr>
              <a:t>或</a:t>
            </a:r>
            <a:r>
              <a:rPr kumimoji="1" lang="zh-CN" altLang="zh-CN" dirty="0" smtClean="0">
                <a:solidFill>
                  <a:schemeClr val="bg2"/>
                </a:solidFill>
              </a:rPr>
              <a:t>1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r>
              <a:rPr kumimoji="1" lang="zh-CN" altLang="zh-CN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n</a:t>
            </a:r>
            <a:r>
              <a:rPr kumimoji="1" lang="zh-CN" altLang="zh-CN" dirty="0">
                <a:solidFill>
                  <a:schemeClr val="bg2"/>
                </a:solidFill>
              </a:rPr>
              <a:t>为整数部分的</a:t>
            </a:r>
            <a:r>
              <a:rPr kumimoji="1" lang="zh-CN" altLang="zh-CN" dirty="0" smtClean="0">
                <a:solidFill>
                  <a:schemeClr val="bg2"/>
                </a:solidFill>
              </a:rPr>
              <a:t>位数</a:t>
            </a:r>
            <a:r>
              <a:rPr lang="zh-CN" altLang="en-US" dirty="0">
                <a:solidFill>
                  <a:schemeClr val="bg2"/>
                </a:solidFill>
              </a:rPr>
              <a:t>；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m</a:t>
            </a:r>
            <a:r>
              <a:rPr kumimoji="1" lang="zh-CN" altLang="zh-CN" dirty="0">
                <a:solidFill>
                  <a:schemeClr val="bg2"/>
                </a:solidFill>
              </a:rPr>
              <a:t>为小数部分的位数.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31124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二进制的特点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836712"/>
            <a:ext cx="842493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只有两个数码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zh-CN" altLang="en-US" b="1" dirty="0">
                <a:solidFill>
                  <a:schemeClr val="bg2"/>
                </a:solidFill>
              </a:rPr>
              <a:t>很容易用物理器件来</a:t>
            </a:r>
            <a:r>
              <a:rPr lang="zh-CN" altLang="en-US" b="1" dirty="0" smtClean="0">
                <a:solidFill>
                  <a:schemeClr val="bg2"/>
                </a:solidFill>
              </a:rPr>
              <a:t>实现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chemeClr val="bg2"/>
                </a:solidFill>
              </a:rPr>
              <a:t>运算</a:t>
            </a:r>
            <a:r>
              <a:rPr lang="zh-CN" altLang="en-US" b="1" dirty="0">
                <a:solidFill>
                  <a:schemeClr val="bg2"/>
                </a:solidFill>
              </a:rPr>
              <a:t>规则</a:t>
            </a:r>
            <a:r>
              <a:rPr lang="zh-CN" altLang="en-US" b="1" dirty="0" smtClean="0">
                <a:solidFill>
                  <a:schemeClr val="bg2"/>
                </a:solidFill>
              </a:rPr>
              <a:t>简单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使用逻辑代数这一数学</a:t>
            </a:r>
            <a:r>
              <a:rPr lang="zh-CN" altLang="en-US" b="1" dirty="0" smtClean="0">
                <a:solidFill>
                  <a:schemeClr val="bg2"/>
                </a:solidFill>
              </a:rPr>
              <a:t>工具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节省</a:t>
            </a:r>
            <a:r>
              <a:rPr lang="zh-CN" altLang="en-US" b="1" dirty="0" smtClean="0">
                <a:solidFill>
                  <a:schemeClr val="bg2"/>
                </a:solidFill>
              </a:rPr>
              <a:t>设备</a:t>
            </a:r>
            <a:endParaRPr lang="en-US" altLang="zh-CN" sz="2800" b="1" dirty="0" smtClean="0">
              <a:solidFill>
                <a:schemeClr val="bg2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02679" y="2636912"/>
            <a:ext cx="709771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1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）设</a:t>
            </a:r>
            <a:r>
              <a:rPr kumimoji="1" lang="en-US" altLang="zh-CN" sz="2000" b="1" i="1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数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的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位数，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：基数 ，  </a:t>
            </a:r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      最多可表达的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数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 R</a:t>
            </a:r>
            <a:r>
              <a:rPr lang="en-US" altLang="zh-CN" b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个；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     R</a:t>
            </a:r>
            <a:r>
              <a:rPr kumimoji="1" lang="en-US" altLang="zh-CN" sz="2400" b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个数所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需设备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量：</a:t>
            </a:r>
            <a:r>
              <a:rPr lang="en-US" altLang="zh-CN" sz="2000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nR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。</a:t>
            </a:r>
            <a:endParaRPr kumimoji="1" lang="zh-CN" altLang="en-US" sz="2000" b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例：</a:t>
            </a:r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=3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，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R=10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，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(R)</a:t>
            </a:r>
            <a:r>
              <a:rPr kumimoji="1" lang="en-US" altLang="zh-CN" sz="2400" b="1" baseline="-25000" dirty="0">
                <a:solidFill>
                  <a:schemeClr val="bg2"/>
                </a:solidFill>
                <a:latin typeface="Arial" charset="0"/>
              </a:rPr>
              <a:t>10</a:t>
            </a:r>
            <a:r>
              <a:rPr kumimoji="1" lang="en-US" altLang="zh-CN" sz="2400" b="1" baseline="30000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=10</a:t>
            </a:r>
            <a:r>
              <a:rPr kumimoji="1" lang="en-US" altLang="zh-CN" sz="2400" b="1" baseline="30000" dirty="0">
                <a:solidFill>
                  <a:schemeClr val="bg2"/>
                </a:solidFill>
                <a:latin typeface="Arial" charset="0"/>
              </a:rPr>
              <a:t>3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=1000</a:t>
            </a:r>
          </a:p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Arial" charset="0"/>
              </a:rPr>
              <a:t>nR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=3×10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 charset="0"/>
              </a:rPr>
              <a:t>30</a:t>
            </a:r>
            <a:endParaRPr kumimoji="1" lang="en-US" altLang="zh-CN" sz="2000" b="1" dirty="0">
              <a:solidFill>
                <a:srgbClr val="FF0000"/>
              </a:solidFill>
              <a:latin typeface="Arial" charset="0"/>
            </a:endParaRPr>
          </a:p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lang="zh-CN" altLang="en-US" sz="2000" b="1" dirty="0">
                <a:solidFill>
                  <a:schemeClr val="bg2"/>
                </a:solidFill>
                <a:latin typeface="Arial" charset="0"/>
              </a:rPr>
              <a:t>令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en-US" altLang="zh-CN" sz="2400" b="1" i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≥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1000 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且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R=2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，即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2</a:t>
            </a:r>
            <a:r>
              <a:rPr kumimoji="1" lang="en-US" altLang="zh-CN" sz="2400" b="1" i="1" baseline="30000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≥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1000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，得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=10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(R</a:t>
            </a:r>
            <a:r>
              <a:rPr kumimoji="1" lang="en-US" altLang="zh-CN" sz="2400" b="1" i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=1024)</a:t>
            </a:r>
            <a:endParaRPr kumimoji="1" lang="en-US" altLang="zh-CN" sz="2000" b="1" i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kumimoji="1" lang="en-US" altLang="zh-CN" sz="2000" b="1" i="1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=10×2=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 charset="0"/>
              </a:rPr>
              <a:t>20</a:t>
            </a:r>
            <a:endParaRPr kumimoji="1" lang="en-US" altLang="zh-CN" sz="2000" b="1" dirty="0">
              <a:solidFill>
                <a:srgbClr val="FF0000"/>
              </a:solidFill>
              <a:latin typeface="Arial" charset="0"/>
            </a:endParaRPr>
          </a:p>
          <a:p>
            <a:pPr fontAlgn="base"/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2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）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altLang="zh-CN" b="1" i="1" baseline="30000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一定时，</a:t>
            </a:r>
            <a:r>
              <a:rPr lang="en-US" altLang="zh-CN" sz="2000" b="1" i="1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的极小值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=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？</a:t>
            </a:r>
            <a:endParaRPr kumimoji="1" lang="zh-CN" altLang="en-US" sz="2000" b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en-US" altLang="zh-CN" sz="1800" dirty="0" smtClean="0">
                <a:solidFill>
                  <a:schemeClr val="bg2"/>
                </a:solidFill>
                <a:latin typeface="Arial" charset="0"/>
              </a:rPr>
              <a:t>               </a:t>
            </a:r>
            <a:endParaRPr kumimoji="1" lang="en-US" altLang="zh-CN" sz="1800" dirty="0">
              <a:solidFill>
                <a:schemeClr val="bg2"/>
              </a:solidFill>
              <a:latin typeface="Arial" charset="0"/>
            </a:endParaRPr>
          </a:p>
          <a:p>
            <a:pPr fontAlgn="base"/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4248" y="1628800"/>
            <a:ext cx="194421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/>
                </a:solidFill>
                <a:latin typeface="Arial" charset="0"/>
              </a:rPr>
              <a:t>同样表达</a:t>
            </a:r>
            <a:r>
              <a:rPr lang="en-US" altLang="zh-CN" sz="1800" b="1" dirty="0">
                <a:solidFill>
                  <a:schemeClr val="bg2"/>
                </a:solidFill>
                <a:latin typeface="Arial" charset="0"/>
              </a:rPr>
              <a:t>1000</a:t>
            </a:r>
            <a:r>
              <a:rPr lang="zh-CN" altLang="en-US" sz="1800" b="1" dirty="0">
                <a:solidFill>
                  <a:schemeClr val="bg2"/>
                </a:solidFill>
                <a:latin typeface="Arial" charset="0"/>
              </a:rPr>
              <a:t>的个数，二进制比十进制节省</a:t>
            </a:r>
            <a:r>
              <a:rPr lang="zh-CN" altLang="en-US" sz="1800" b="1" dirty="0" smtClean="0">
                <a:solidFill>
                  <a:schemeClr val="bg2"/>
                </a:solidFill>
                <a:latin typeface="Arial" charset="0"/>
              </a:rPr>
              <a:t>设备！</a:t>
            </a:r>
            <a:endParaRPr lang="zh-CN" alt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018533" y="5703691"/>
            <a:ext cx="196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R=e=2.718</a:t>
            </a:r>
          </a:p>
        </p:txBody>
      </p:sp>
    </p:spTree>
    <p:extLst>
      <p:ext uri="{BB962C8B-B14F-4D97-AF65-F5344CB8AC3E}">
        <p14:creationId xmlns:p14="http://schemas.microsoft.com/office/powerpoint/2010/main" val="306317220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7854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十进制数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36638" y="1772816"/>
            <a:ext cx="4777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Char char="•"/>
            </a:pPr>
            <a:r>
              <a:rPr kumimoji="1" lang="en-US" altLang="zh-CN" b="1" i="1" dirty="0">
                <a:solidFill>
                  <a:schemeClr val="bg2"/>
                </a:solidFill>
              </a:rPr>
              <a:t>  </a:t>
            </a:r>
            <a:r>
              <a:rPr kumimoji="1" lang="zh-CN" altLang="en-US" b="1" i="1" dirty="0">
                <a:solidFill>
                  <a:schemeClr val="bg2"/>
                </a:solidFill>
              </a:rPr>
              <a:t>按权展开式在</a:t>
            </a:r>
            <a:r>
              <a:rPr kumimoji="1" lang="zh-CN" altLang="en-US" b="1" i="1" dirty="0">
                <a:solidFill>
                  <a:schemeClr val="bg2"/>
                </a:solidFill>
                <a:sym typeface="Symbol" pitchFamily="18" charset="2"/>
              </a:rPr>
              <a:t>十进制数域中计算</a:t>
            </a:r>
            <a:endParaRPr kumimoji="1" lang="zh-CN" altLang="en-US" b="1" i="1" dirty="0">
              <a:solidFill>
                <a:schemeClr val="bg2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93800" y="2299866"/>
            <a:ext cx="125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kumimoji="1" lang="zh-CN" altLang="en-US" dirty="0" smtClean="0">
                <a:solidFill>
                  <a:schemeClr val="bg2"/>
                </a:solidFill>
              </a:rPr>
              <a:t>例：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94998"/>
              </p:ext>
            </p:extLst>
          </p:nvPr>
        </p:nvGraphicFramePr>
        <p:xfrm>
          <a:off x="893762" y="2988841"/>
          <a:ext cx="7782694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8" name="公式" r:id="rId4" imgW="7429320" imgH="520560" progId="Equation.3">
                  <p:embed/>
                </p:oleObj>
              </mc:Choice>
              <mc:Fallback>
                <p:oleObj name="公式" r:id="rId4" imgW="7429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" y="2988841"/>
                        <a:ext cx="7782694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462191"/>
              </p:ext>
            </p:extLst>
          </p:nvPr>
        </p:nvGraphicFramePr>
        <p:xfrm>
          <a:off x="3355206" y="3627016"/>
          <a:ext cx="416912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9" name="公式" r:id="rId6" imgW="3720960" imgH="444240" progId="Equation.3">
                  <p:embed/>
                </p:oleObj>
              </mc:Choice>
              <mc:Fallback>
                <p:oleObj name="公式" r:id="rId6" imgW="372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206" y="3627016"/>
                        <a:ext cx="416912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22233"/>
              </p:ext>
            </p:extLst>
          </p:nvPr>
        </p:nvGraphicFramePr>
        <p:xfrm>
          <a:off x="2998316" y="4337223"/>
          <a:ext cx="3517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40" name="公式" r:id="rId8" imgW="3517560" imgH="317160" progId="Equation.3">
                  <p:embed/>
                </p:oleObj>
              </mc:Choice>
              <mc:Fallback>
                <p:oleObj name="公式" r:id="rId8" imgW="3517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316" y="4337223"/>
                        <a:ext cx="3517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18625"/>
              </p:ext>
            </p:extLst>
          </p:nvPr>
        </p:nvGraphicFramePr>
        <p:xfrm>
          <a:off x="3056632" y="4870995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41" name="公式" r:id="rId10" imgW="1803240" imgH="431640" progId="Equation.3">
                  <p:embed/>
                </p:oleObj>
              </mc:Choice>
              <mc:Fallback>
                <p:oleObj name="公式" r:id="rId10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632" y="4870995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1691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5576" y="1628800"/>
            <a:ext cx="3589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Char char="•"/>
            </a:pPr>
            <a:r>
              <a:rPr kumimoji="1" lang="en-US" altLang="zh-CN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整数部分：除</a:t>
            </a:r>
            <a:r>
              <a:rPr kumimoji="1" lang="en-US" altLang="zh-CN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取余法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55576" y="2108266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2"/>
                </a:solidFill>
              </a:rPr>
              <a:t>例</a:t>
            </a:r>
            <a:r>
              <a:rPr kumimoji="1" lang="zh-CN" altLang="en-US" dirty="0" smtClean="0">
                <a:solidFill>
                  <a:schemeClr val="bg2"/>
                </a:solidFill>
              </a:rPr>
              <a:t>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96097"/>
              </p:ext>
            </p:extLst>
          </p:nvPr>
        </p:nvGraphicFramePr>
        <p:xfrm>
          <a:off x="1331640" y="2139719"/>
          <a:ext cx="427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0" name="公式" r:id="rId4" imgW="4279680" imgH="431640" progId="Equation.3">
                  <p:embed/>
                </p:oleObj>
              </mc:Choice>
              <mc:Fallback>
                <p:oleObj name="公式" r:id="rId4" imgW="427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9719"/>
                        <a:ext cx="427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724128" y="2132856"/>
            <a:ext cx="16430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en-US" altLang="zh-CN" dirty="0" smtClean="0">
                <a:solidFill>
                  <a:schemeClr val="bg2"/>
                </a:solidFill>
              </a:rPr>
              <a:t>= </a:t>
            </a:r>
            <a:r>
              <a:rPr kumimoji="1" lang="en-US" altLang="zh-CN" dirty="0">
                <a:solidFill>
                  <a:schemeClr val="bg2"/>
                </a:solidFill>
              </a:rPr>
              <a:t>(111010)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5242"/>
              </p:ext>
            </p:extLst>
          </p:nvPr>
        </p:nvGraphicFramePr>
        <p:xfrm>
          <a:off x="1403648" y="2718767"/>
          <a:ext cx="474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1" name="Equation" r:id="rId6" imgW="2032000" imgH="203200" progId="Equation.DSMT4">
                  <p:embed/>
                </p:oleObj>
              </mc:Choice>
              <mc:Fallback>
                <p:oleObj name="Equation" r:id="rId6" imgW="20320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18767"/>
                        <a:ext cx="47434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92451"/>
              </p:ext>
            </p:extLst>
          </p:nvPr>
        </p:nvGraphicFramePr>
        <p:xfrm>
          <a:off x="2046709" y="3212976"/>
          <a:ext cx="4181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" name="Equation" r:id="rId8" imgW="1790700" imgH="241300" progId="Equation.DSMT4">
                  <p:embed/>
                </p:oleObj>
              </mc:Choice>
              <mc:Fallback>
                <p:oleObj name="Equation" r:id="rId8" imgW="1790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709" y="3212976"/>
                        <a:ext cx="4181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06254"/>
              </p:ext>
            </p:extLst>
          </p:nvPr>
        </p:nvGraphicFramePr>
        <p:xfrm>
          <a:off x="1160884" y="3573016"/>
          <a:ext cx="506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3" name="Equation" r:id="rId10" imgW="2247900" imgH="368300" progId="Equation.DSMT4">
                  <p:embed/>
                </p:oleObj>
              </mc:Choice>
              <mc:Fallback>
                <p:oleObj name="Equation" r:id="rId10" imgW="22479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884" y="3573016"/>
                        <a:ext cx="5067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70842"/>
              </p:ext>
            </p:extLst>
          </p:nvPr>
        </p:nvGraphicFramePr>
        <p:xfrm>
          <a:off x="1115616" y="4365104"/>
          <a:ext cx="52101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4" name="Equation" r:id="rId12" imgW="2311400" imgH="368300" progId="Equation.DSMT4">
                  <p:embed/>
                </p:oleObj>
              </mc:Choice>
              <mc:Fallback>
                <p:oleObj name="Equation" r:id="rId12" imgW="23114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52101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32699"/>
              </p:ext>
            </p:extLst>
          </p:nvPr>
        </p:nvGraphicFramePr>
        <p:xfrm>
          <a:off x="3275856" y="5085184"/>
          <a:ext cx="200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5" name="Equation" r:id="rId14" imgW="88784" imgH="240986" progId="Equation.DSMT4">
                  <p:embed/>
                </p:oleObj>
              </mc:Choice>
              <mc:Fallback>
                <p:oleObj name="Equation" r:id="rId14" imgW="88784" imgH="24098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085184"/>
                        <a:ext cx="2000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96808"/>
              </p:ext>
            </p:extLst>
          </p:nvPr>
        </p:nvGraphicFramePr>
        <p:xfrm>
          <a:off x="1156487" y="5517232"/>
          <a:ext cx="3009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6" name="Equation" r:id="rId16" imgW="1333500" imgH="368300" progId="Equation.DSMT4">
                  <p:embed/>
                </p:oleObj>
              </mc:Choice>
              <mc:Fallback>
                <p:oleObj name="Equation" r:id="rId16" imgW="13335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87" y="5517232"/>
                        <a:ext cx="3009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381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89235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5576" y="1541983"/>
            <a:ext cx="3589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Char char="•"/>
            </a:pPr>
            <a:r>
              <a:rPr kumimoji="1" lang="en-US" altLang="zh-CN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小数部分：乘</a:t>
            </a:r>
            <a:r>
              <a:rPr kumimoji="1" lang="en-US" altLang="zh-CN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取整法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9022" y="2132856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2"/>
                </a:solidFill>
              </a:rPr>
              <a:t>例</a:t>
            </a:r>
            <a:r>
              <a:rPr kumimoji="1" lang="zh-CN" altLang="en-US" dirty="0" smtClean="0">
                <a:solidFill>
                  <a:schemeClr val="bg2"/>
                </a:solidFill>
              </a:rPr>
              <a:t>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42505"/>
              </p:ext>
            </p:extLst>
          </p:nvPr>
        </p:nvGraphicFramePr>
        <p:xfrm>
          <a:off x="848837" y="2166938"/>
          <a:ext cx="6250706" cy="54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7" name="Equation" r:id="rId4" imgW="3060360" imgH="241200" progId="Equation.DSMT4">
                  <p:embed/>
                </p:oleObj>
              </mc:Choice>
              <mc:Fallback>
                <p:oleObj name="Equation" r:id="rId4" imgW="3060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37" y="2166938"/>
                        <a:ext cx="6250706" cy="541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164288" y="2780928"/>
            <a:ext cx="134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smtClean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 smtClean="0">
                <a:solidFill>
                  <a:schemeClr val="bg2"/>
                </a:solidFill>
              </a:rPr>
              <a:t>1</a:t>
            </a:r>
            <a:r>
              <a:rPr kumimoji="1" lang="en-US" altLang="zh-CN" dirty="0" smtClean="0">
                <a:solidFill>
                  <a:schemeClr val="bg2"/>
                </a:solidFill>
              </a:rPr>
              <a:t>=1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30947"/>
              </p:ext>
            </p:extLst>
          </p:nvPr>
        </p:nvGraphicFramePr>
        <p:xfrm>
          <a:off x="830092" y="2788529"/>
          <a:ext cx="5892254" cy="49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8" name="公式" r:id="rId6" imgW="6540500" imgH="533400" progId="Equation.3">
                  <p:embed/>
                </p:oleObj>
              </mc:Choice>
              <mc:Fallback>
                <p:oleObj name="公式" r:id="rId6" imgW="65405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92" y="2788529"/>
                        <a:ext cx="5892254" cy="49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51498"/>
              </p:ext>
            </p:extLst>
          </p:nvPr>
        </p:nvGraphicFramePr>
        <p:xfrm>
          <a:off x="840705" y="3401244"/>
          <a:ext cx="6107559" cy="5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9" name="公式" r:id="rId8" imgW="6477000" imgH="533400" progId="Equation.3">
                  <p:embed/>
                </p:oleObj>
              </mc:Choice>
              <mc:Fallback>
                <p:oleObj name="公式" r:id="rId8" imgW="64770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05" y="3401244"/>
                        <a:ext cx="6107559" cy="5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26595"/>
              </p:ext>
            </p:extLst>
          </p:nvPr>
        </p:nvGraphicFramePr>
        <p:xfrm>
          <a:off x="769685" y="4121324"/>
          <a:ext cx="6178579" cy="51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0" name="公式" r:id="rId10" imgW="6616700" imgH="533400" progId="Equation.3">
                  <p:embed/>
                </p:oleObj>
              </mc:Choice>
              <mc:Fallback>
                <p:oleObj name="公式" r:id="rId10" imgW="66167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85" y="4121324"/>
                        <a:ext cx="6178579" cy="519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164288" y="3399383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dirty="0">
                <a:solidFill>
                  <a:schemeClr val="bg2"/>
                </a:solidFill>
              </a:rPr>
              <a:t>=0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164288" y="4077072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smtClean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 smtClean="0">
                <a:solidFill>
                  <a:schemeClr val="bg2"/>
                </a:solidFill>
              </a:rPr>
              <a:t>3</a:t>
            </a:r>
            <a:r>
              <a:rPr kumimoji="1" lang="en-US" altLang="zh-CN" dirty="0" smtClean="0">
                <a:solidFill>
                  <a:schemeClr val="bg2"/>
                </a:solidFill>
              </a:rPr>
              <a:t>=1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36464"/>
              </p:ext>
            </p:extLst>
          </p:nvPr>
        </p:nvGraphicFramePr>
        <p:xfrm>
          <a:off x="2580717" y="4797152"/>
          <a:ext cx="3838550" cy="41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1" name="公式" r:id="rId12" imgW="4076700" imgH="444500" progId="Equation.3">
                  <p:embed/>
                </p:oleObj>
              </mc:Choice>
              <mc:Fallback>
                <p:oleObj name="公式" r:id="rId12" imgW="4076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17" y="4797152"/>
                        <a:ext cx="3838550" cy="417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83568" y="5373216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i="1" u="sng" dirty="0">
                <a:solidFill>
                  <a:srgbClr val="CC3300"/>
                </a:solidFill>
              </a:rPr>
              <a:t>注意：不能进行精确转换的</a:t>
            </a:r>
            <a:r>
              <a:rPr kumimoji="1" lang="zh-CN" altLang="en-US" i="1" u="sng" dirty="0" smtClean="0">
                <a:solidFill>
                  <a:srgbClr val="CC3300"/>
                </a:solidFill>
              </a:rPr>
              <a:t>情况</a:t>
            </a:r>
            <a:endParaRPr kumimoji="1" lang="zh-CN" altLang="en-US" i="1" u="sng" dirty="0">
              <a:solidFill>
                <a:srgbClr val="CC3300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508104" y="5373215"/>
            <a:ext cx="134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如 </a:t>
            </a:r>
            <a:r>
              <a:rPr kumimoji="1" lang="en-US" altLang="zh-CN" dirty="0" smtClean="0">
                <a:solidFill>
                  <a:schemeClr val="bg2"/>
                </a:solidFill>
              </a:rPr>
              <a:t>0.423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6156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15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八进制、十六进制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9022" y="1052736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b="1" dirty="0">
                <a:solidFill>
                  <a:schemeClr val="bg2"/>
                </a:solidFill>
              </a:rPr>
              <a:t>例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560" y="1772816"/>
            <a:ext cx="7276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     八进制</a:t>
            </a:r>
            <a:r>
              <a:rPr kumimoji="1" lang="zh-CN" altLang="en-US" sz="2800" dirty="0">
                <a:solidFill>
                  <a:schemeClr val="bg2"/>
                </a:solidFill>
              </a:rPr>
              <a:t>：  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2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5      7 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    0      5      5      4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71600" y="1095127"/>
            <a:ext cx="7518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二进制：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010   101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   </a:t>
            </a:r>
            <a:r>
              <a:rPr kumimoji="1" lang="en-US" altLang="zh-CN" sz="2800" dirty="0">
                <a:solidFill>
                  <a:schemeClr val="bg2"/>
                </a:solidFill>
              </a:rPr>
              <a:t>101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27584" y="4653136"/>
            <a:ext cx="7409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>
                <a:solidFill>
                  <a:schemeClr val="bg2"/>
                </a:solidFill>
              </a:rPr>
              <a:t>十六进制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  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　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        F      </a:t>
            </a:r>
            <a:r>
              <a:rPr kumimoji="1" lang="en-US" altLang="zh-CN" sz="2800" i="1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1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C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778646" y="162880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642742" y="1628800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4495904" y="1618348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517393" y="2272358"/>
            <a:ext cx="57990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62250" indent="-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952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3143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3333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524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981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438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895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5353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/>
                </a:solidFill>
              </a:rPr>
              <a:t>(10101111.0001011011)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(257.0554)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8</a:t>
            </a:r>
            <a:endParaRPr lang="en-US" altLang="zh-CN" sz="2800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771800" y="5301208"/>
            <a:ext cx="566918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(10101111.0001011011)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=(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AF</a:t>
            </a:r>
            <a:r>
              <a:rPr kumimoji="1" lang="en-US" altLang="zh-CN" sz="2800" dirty="0">
                <a:solidFill>
                  <a:schemeClr val="bg2"/>
                </a:solidFill>
              </a:rPr>
              <a:t>.16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C</a:t>
            </a:r>
            <a:r>
              <a:rPr kumimoji="1" lang="en-US" altLang="zh-CN" sz="2800" dirty="0">
                <a:solidFill>
                  <a:schemeClr val="bg2"/>
                </a:solidFill>
              </a:rPr>
              <a:t>)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7027118" y="162880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6235030" y="1628800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5442942" y="1618347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7819206" y="162880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013459" y="3903439"/>
            <a:ext cx="7389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二进制：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0    1010    1111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0001   0110   1100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5593804" y="4426659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3470176" y="4437112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4537763" y="4426660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6667078" y="4437112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7603182" y="4437112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0" y="3356992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8957620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6533"/>
              </p:ext>
            </p:extLst>
          </p:nvPr>
        </p:nvGraphicFramePr>
        <p:xfrm>
          <a:off x="1258888" y="4868863"/>
          <a:ext cx="936625" cy="647700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正数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491" marR="91491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46429"/>
              </p:ext>
            </p:extLst>
          </p:nvPr>
        </p:nvGraphicFramePr>
        <p:xfrm>
          <a:off x="1258888" y="5518150"/>
          <a:ext cx="936625" cy="647700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负数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491" marR="91491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26890"/>
              </p:ext>
            </p:extLst>
          </p:nvPr>
        </p:nvGraphicFramePr>
        <p:xfrm>
          <a:off x="2195513" y="4868863"/>
          <a:ext cx="1223962" cy="647700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50992"/>
              </p:ext>
            </p:extLst>
          </p:nvPr>
        </p:nvGraphicFramePr>
        <p:xfrm>
          <a:off x="3419475" y="48688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绝对值的原码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97726"/>
              </p:ext>
            </p:extLst>
          </p:nvPr>
        </p:nvGraphicFramePr>
        <p:xfrm>
          <a:off x="2195513" y="5518150"/>
          <a:ext cx="1223962" cy="647700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96790"/>
              </p:ext>
            </p:extLst>
          </p:nvPr>
        </p:nvGraphicFramePr>
        <p:xfrm>
          <a:off x="3419475" y="5518150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绝对值的原码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96687"/>
              </p:ext>
            </p:extLst>
          </p:nvPr>
        </p:nvGraphicFramePr>
        <p:xfrm>
          <a:off x="2195513" y="4221163"/>
          <a:ext cx="1223962" cy="647700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符号位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427" marR="91427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4054"/>
              </p:ext>
            </p:extLst>
          </p:nvPr>
        </p:nvGraphicFramePr>
        <p:xfrm>
          <a:off x="4932363" y="48688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绝对值的原码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12417"/>
              </p:ext>
            </p:extLst>
          </p:nvPr>
        </p:nvGraphicFramePr>
        <p:xfrm>
          <a:off x="6443663" y="48688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绝对值的原码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68963"/>
              </p:ext>
            </p:extLst>
          </p:nvPr>
        </p:nvGraphicFramePr>
        <p:xfrm>
          <a:off x="4932363" y="5518150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绝对值的反码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24293"/>
              </p:ext>
            </p:extLst>
          </p:nvPr>
        </p:nvGraphicFramePr>
        <p:xfrm>
          <a:off x="6443663" y="5518150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绝对值的补码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953"/>
              </p:ext>
            </p:extLst>
          </p:nvPr>
        </p:nvGraphicFramePr>
        <p:xfrm>
          <a:off x="3419475" y="42211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原码表示法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53748"/>
              </p:ext>
            </p:extLst>
          </p:nvPr>
        </p:nvGraphicFramePr>
        <p:xfrm>
          <a:off x="4932363" y="42211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反码表示法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54296"/>
              </p:ext>
            </p:extLst>
          </p:nvPr>
        </p:nvGraphicFramePr>
        <p:xfrm>
          <a:off x="6443663" y="4221163"/>
          <a:ext cx="1511300" cy="64770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补码表示法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388" marR="91388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61329"/>
              </p:ext>
            </p:extLst>
          </p:nvPr>
        </p:nvGraphicFramePr>
        <p:xfrm>
          <a:off x="3419475" y="3573463"/>
          <a:ext cx="4537075" cy="647700"/>
        </p:xfrm>
        <a:graphic>
          <a:graphicData uri="http://schemas.openxmlformats.org/drawingml/2006/table">
            <a:tbl>
              <a:tblPr/>
              <a:tblGrid>
                <a:gridCol w="4537075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数值位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91452" marR="91452" marT="45694" marB="45694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本框 25"/>
          <p:cNvSpPr txBox="1">
            <a:spLocks noChangeArrowheads="1"/>
          </p:cNvSpPr>
          <p:nvPr/>
        </p:nvSpPr>
        <p:spPr bwMode="auto">
          <a:xfrm>
            <a:off x="2555875" y="260350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2"/>
                </a:solidFill>
              </a:rPr>
              <a:t>带符号数的表示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55140"/>
              </p:ext>
            </p:extLst>
          </p:nvPr>
        </p:nvGraphicFramePr>
        <p:xfrm>
          <a:off x="2254250" y="2349500"/>
          <a:ext cx="6095999" cy="3714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9232"/>
              </p:ext>
            </p:extLst>
          </p:nvPr>
        </p:nvGraphicFramePr>
        <p:xfrm>
          <a:off x="1187450" y="2349500"/>
          <a:ext cx="877888" cy="3714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788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399" marR="91399" marT="45798" marB="45798" anchor="ctr"/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 rot="5400000">
            <a:off x="5191125" y="-85725"/>
            <a:ext cx="222250" cy="6096000"/>
          </a:xfrm>
          <a:prstGeom prst="righ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cxnSp>
        <p:nvCxnSpPr>
          <p:cNvPr id="23" name="肘形连接符 22"/>
          <p:cNvCxnSpPr>
            <a:stCxn id="21" idx="2"/>
            <a:endCxn id="24" idx="3"/>
          </p:cNvCxnSpPr>
          <p:nvPr/>
        </p:nvCxnSpPr>
        <p:spPr>
          <a:xfrm rot="16200000" flipH="1">
            <a:off x="1741981" y="2605388"/>
            <a:ext cx="338169" cy="569342"/>
          </a:xfrm>
          <a:prstGeom prst="bentConnector4">
            <a:avLst>
              <a:gd name="adj1" fmla="val 20421"/>
              <a:gd name="adj2" fmla="val 1401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34"/>
          <p:cNvSpPr txBox="1">
            <a:spLocks noChangeArrowheads="1"/>
          </p:cNvSpPr>
          <p:nvPr/>
        </p:nvSpPr>
        <p:spPr bwMode="auto">
          <a:xfrm>
            <a:off x="1000621" y="2859089"/>
            <a:ext cx="1195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2"/>
                </a:solidFill>
              </a:rPr>
              <a:t>符号位</a:t>
            </a:r>
          </a:p>
        </p:txBody>
      </p:sp>
      <p:sp>
        <p:nvSpPr>
          <p:cNvPr id="25" name="文本框 41"/>
          <p:cNvSpPr txBox="1">
            <a:spLocks noChangeArrowheads="1"/>
          </p:cNvSpPr>
          <p:nvPr/>
        </p:nvSpPr>
        <p:spPr bwMode="auto">
          <a:xfrm>
            <a:off x="4824413" y="3136900"/>
            <a:ext cx="176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2"/>
                </a:solidFill>
              </a:rPr>
              <a:t>数值位</a:t>
            </a:r>
          </a:p>
        </p:txBody>
      </p:sp>
      <p:sp>
        <p:nvSpPr>
          <p:cNvPr id="26" name="文本框 42"/>
          <p:cNvSpPr txBox="1">
            <a:spLocks noChangeArrowheads="1"/>
          </p:cNvSpPr>
          <p:nvPr/>
        </p:nvSpPr>
        <p:spPr bwMode="auto">
          <a:xfrm>
            <a:off x="755650" y="908050"/>
            <a:ext cx="759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2"/>
                </a:solidFill>
              </a:rPr>
              <a:t>      带符号的二进制数用最高位表示符号，称为符号位，</a:t>
            </a:r>
            <a:r>
              <a:rPr lang="en-US" altLang="zh-CN" sz="2400">
                <a:solidFill>
                  <a:schemeClr val="bg2"/>
                </a:solidFill>
              </a:rPr>
              <a:t>0</a:t>
            </a:r>
            <a:r>
              <a:rPr lang="zh-CN" altLang="en-US" sz="2400">
                <a:solidFill>
                  <a:schemeClr val="bg2"/>
                </a:solidFill>
              </a:rPr>
              <a:t>表示正，</a:t>
            </a:r>
            <a:r>
              <a:rPr lang="en-US" altLang="zh-CN" sz="2400">
                <a:solidFill>
                  <a:schemeClr val="bg2"/>
                </a:solidFill>
              </a:rPr>
              <a:t>1</a:t>
            </a:r>
            <a:r>
              <a:rPr lang="zh-CN" altLang="en-US" sz="2400">
                <a:solidFill>
                  <a:schemeClr val="bg2"/>
                </a:solidFill>
              </a:rPr>
              <a:t>表示负，其余位表示绝对值的值，称为数值位。</a:t>
            </a:r>
          </a:p>
        </p:txBody>
      </p:sp>
    </p:spTree>
    <p:extLst>
      <p:ext uri="{BB962C8B-B14F-4D97-AF65-F5344CB8AC3E}">
        <p14:creationId xmlns:p14="http://schemas.microsoft.com/office/powerpoint/2010/main" val="26931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CA867A-9BA5-4315-8C83-496CFD0C3235}" type="datetime1">
              <a:rPr lang="zh-CN" altLang="en-US"/>
              <a:pPr>
                <a:defRPr/>
              </a:pPr>
              <a:t>2016/9/5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DB04B-80D3-4CDF-84B8-B78990F4D44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908720"/>
            <a:ext cx="8373616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教    师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：</a:t>
            </a:r>
            <a:r>
              <a:rPr lang="zh-CN" altLang="en-US" sz="2800" dirty="0" smtClean="0">
                <a:solidFill>
                  <a:schemeClr val="bg2"/>
                </a:solidFill>
              </a:rPr>
              <a:t>李   琼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单    位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：</a:t>
            </a:r>
            <a:r>
              <a:rPr lang="zh-CN" altLang="en-US" sz="2800" dirty="0" smtClean="0">
                <a:solidFill>
                  <a:schemeClr val="bg2"/>
                </a:solidFill>
              </a:rPr>
              <a:t>计算机学院</a:t>
            </a:r>
            <a:r>
              <a:rPr lang="en-US" altLang="zh-CN" sz="2800" dirty="0" smtClean="0">
                <a:solidFill>
                  <a:schemeClr val="bg2"/>
                </a:solidFill>
              </a:rPr>
              <a:t>.</a:t>
            </a:r>
            <a:r>
              <a:rPr lang="zh-CN" altLang="en-US" sz="2800" dirty="0" smtClean="0">
                <a:solidFill>
                  <a:schemeClr val="bg2"/>
                </a:solidFill>
              </a:rPr>
              <a:t>  信息对抗技术研究所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联系方式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：</a:t>
            </a:r>
            <a:r>
              <a:rPr lang="en-US" altLang="zh-CN" sz="2800" dirty="0" smtClean="0">
                <a:solidFill>
                  <a:schemeClr val="bg2"/>
                </a:solidFill>
              </a:rPr>
              <a:t>13684601868 </a:t>
            </a:r>
            <a:r>
              <a:rPr lang="zh-CN" altLang="en-US" sz="2800" dirty="0" smtClean="0">
                <a:solidFill>
                  <a:schemeClr val="bg2"/>
                </a:solidFill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</a:rPr>
              <a:t>qiongli@hit.edu.cn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办公室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：    </a:t>
            </a:r>
            <a:r>
              <a:rPr lang="zh-CN" altLang="en-US" sz="2800" dirty="0" smtClean="0">
                <a:solidFill>
                  <a:schemeClr val="bg2"/>
                </a:solidFill>
              </a:rPr>
              <a:t>科学园</a:t>
            </a:r>
            <a:r>
              <a:rPr lang="en-US" altLang="zh-CN" sz="2800" dirty="0" smtClean="0">
                <a:solidFill>
                  <a:schemeClr val="bg2"/>
                </a:solidFill>
              </a:rPr>
              <a:t>2A-1526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助    教</a:t>
            </a:r>
            <a:r>
              <a:rPr lang="zh-CN" altLang="en-US" sz="2800" dirty="0" smtClean="0">
                <a:solidFill>
                  <a:schemeClr val="bg2"/>
                </a:solidFill>
              </a:rPr>
              <a:t>： </a:t>
            </a:r>
            <a:r>
              <a:rPr lang="zh-CN" altLang="en-US" sz="2800" dirty="0">
                <a:solidFill>
                  <a:schemeClr val="bg2"/>
                </a:solidFill>
              </a:rPr>
              <a:t>杨智宇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联系方式</a:t>
            </a:r>
            <a:r>
              <a:rPr lang="zh-CN" altLang="en-US" sz="2800" dirty="0" smtClean="0">
                <a:solidFill>
                  <a:schemeClr val="bg2"/>
                </a:solidFill>
              </a:rPr>
              <a:t>：</a:t>
            </a:r>
            <a:r>
              <a:rPr lang="en-US" altLang="zh-CN" sz="2800" dirty="0" smtClean="0">
                <a:solidFill>
                  <a:schemeClr val="bg2"/>
                </a:solidFill>
              </a:rPr>
              <a:t>15244669658</a:t>
            </a:r>
            <a:r>
              <a:rPr lang="zh-CN" altLang="en-US" sz="2800" dirty="0" smtClean="0">
                <a:solidFill>
                  <a:schemeClr val="bg2"/>
                </a:solidFill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</a:rPr>
              <a:t>273868471@qq.com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	 </a:t>
            </a:r>
            <a:endParaRPr lang="zh-CN" alt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05711"/>
      </p:ext>
    </p:extLst>
  </p:cSld>
  <p:clrMapOvr>
    <a:masterClrMapping/>
  </p:clrMapOvr>
  <p:transition advTm="54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负数的表示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7623"/>
              </p:ext>
            </p:extLst>
          </p:nvPr>
        </p:nvGraphicFramePr>
        <p:xfrm>
          <a:off x="899592" y="1397000"/>
          <a:ext cx="7488832" cy="430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6104"/>
                <a:gridCol w="1656184"/>
                <a:gridCol w="1008112"/>
                <a:gridCol w="1224136"/>
                <a:gridCol w="1296144"/>
                <a:gridCol w="1368152"/>
              </a:tblGrid>
              <a:tr h="591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正整数</a:t>
                      </a:r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所有系统</a:t>
                      </a: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负整数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反码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补码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9792" y="95111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带符号的二进制整数，字长：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n=4</a:t>
            </a:r>
            <a:endParaRPr lang="zh-CN" altLang="en-US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8823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负数的表示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原码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416824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6600"/>
                </a:solidFill>
              </a:rPr>
              <a:t>原码：</a:t>
            </a:r>
            <a:r>
              <a:rPr lang="zh-CN" altLang="en-US" sz="2800" b="1" dirty="0">
                <a:solidFill>
                  <a:schemeClr val="bg2"/>
                </a:solidFill>
              </a:rPr>
              <a:t>又称</a:t>
            </a:r>
            <a:r>
              <a:rPr lang="en-US" altLang="zh-CN" sz="2800" b="1" dirty="0">
                <a:solidFill>
                  <a:schemeClr val="bg2"/>
                </a:solidFill>
              </a:rPr>
              <a:t>"</a:t>
            </a:r>
            <a:r>
              <a:rPr lang="zh-CN" altLang="en-US" sz="2800" b="1" dirty="0">
                <a:solidFill>
                  <a:schemeClr val="bg2"/>
                </a:solidFill>
              </a:rPr>
              <a:t>符号</a:t>
            </a:r>
            <a:r>
              <a:rPr lang="en-US" altLang="zh-CN" sz="2800" b="1" dirty="0">
                <a:solidFill>
                  <a:schemeClr val="bg2"/>
                </a:solidFill>
              </a:rPr>
              <a:t>+</a:t>
            </a:r>
            <a:r>
              <a:rPr lang="zh-CN" altLang="en-US" sz="2800" b="1" dirty="0">
                <a:solidFill>
                  <a:schemeClr val="bg2"/>
                </a:solidFill>
              </a:rPr>
              <a:t>数值表示</a:t>
            </a:r>
            <a:r>
              <a:rPr lang="en-US" altLang="zh-CN" sz="2800" b="1" dirty="0">
                <a:solidFill>
                  <a:schemeClr val="bg2"/>
                </a:solidFill>
              </a:rPr>
              <a:t>", </a:t>
            </a:r>
            <a:r>
              <a:rPr lang="zh-CN" altLang="en-US" sz="2800" b="1" dirty="0">
                <a:solidFill>
                  <a:schemeClr val="bg2"/>
                </a:solidFill>
              </a:rPr>
              <a:t>对于正数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符号位为</a:t>
            </a:r>
            <a:r>
              <a:rPr lang="en-US" altLang="zh-CN" sz="2800" b="1" dirty="0">
                <a:solidFill>
                  <a:schemeClr val="bg2"/>
                </a:solidFill>
              </a:rPr>
              <a:t>0, </a:t>
            </a:r>
            <a:r>
              <a:rPr lang="zh-CN" altLang="en-US" sz="2800" b="1" dirty="0">
                <a:solidFill>
                  <a:schemeClr val="bg2"/>
                </a:solidFill>
              </a:rPr>
              <a:t>对于负数、符号位为</a:t>
            </a:r>
            <a:r>
              <a:rPr lang="en-US" altLang="zh-CN" sz="2800" b="1" dirty="0">
                <a:solidFill>
                  <a:schemeClr val="bg2"/>
                </a:solidFill>
              </a:rPr>
              <a:t>1, </a:t>
            </a:r>
            <a:r>
              <a:rPr lang="zh-CN" altLang="en-US" sz="2800" b="1" dirty="0">
                <a:solidFill>
                  <a:schemeClr val="bg2"/>
                </a:solidFill>
              </a:rPr>
              <a:t>其余各位表示数值部分。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35737" y="2492896"/>
            <a:ext cx="5892447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+011</a:t>
            </a:r>
            <a:r>
              <a:rPr lang="en-US" altLang="zh-CN" sz="2800" dirty="0">
                <a:solidFill>
                  <a:schemeClr val="bg2"/>
                </a:solidFill>
              </a:rPr>
              <a:t>	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</a:t>
            </a:r>
            <a:r>
              <a:rPr lang="en-US" altLang="zh-CN" sz="2800" dirty="0" smtClean="0">
                <a:solidFill>
                  <a:schemeClr val="bg2"/>
                </a:solidFill>
              </a:rPr>
              <a:t>101</a:t>
            </a:r>
            <a:r>
              <a:rPr lang="en-US" altLang="zh-CN" sz="2800" dirty="0">
                <a:solidFill>
                  <a:schemeClr val="bg2"/>
                </a:solidFill>
              </a:rPr>
              <a:t/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0011</a:t>
            </a:r>
            <a:r>
              <a:rPr lang="en-US" altLang="zh-CN" sz="2800" dirty="0">
                <a:solidFill>
                  <a:schemeClr val="bg2"/>
                </a:solidFill>
              </a:rPr>
              <a:t>	[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 1101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820590" y="3856980"/>
            <a:ext cx="518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(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en-US" altLang="zh-CN" dirty="0" smtClean="0">
                <a:solidFill>
                  <a:schemeClr val="bg2"/>
                </a:solidFill>
              </a:rPr>
              <a:t>) 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有两种原码表示形式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/>
                </a:solidFill>
              </a:rPr>
              <a:t>即 </a:t>
            </a:r>
            <a:r>
              <a:rPr lang="en-US" altLang="zh-CN" dirty="0" smtClean="0">
                <a:solidFill>
                  <a:schemeClr val="bg2"/>
                </a:solidFill>
              </a:rPr>
              <a:t>[ +0]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原</a:t>
            </a:r>
            <a:r>
              <a:rPr lang="en-US" altLang="zh-CN" dirty="0" smtClean="0">
                <a:solidFill>
                  <a:schemeClr val="bg2"/>
                </a:solidFill>
              </a:rPr>
              <a:t>= 00…0	[– 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原</a:t>
            </a:r>
            <a:r>
              <a:rPr lang="en-US" altLang="zh-CN" dirty="0" smtClean="0">
                <a:solidFill>
                  <a:schemeClr val="bg2"/>
                </a:solidFill>
              </a:rPr>
              <a:t>= 10…0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</a:t>
            </a:r>
            <a:r>
              <a:rPr lang="en-US" altLang="zh-CN" dirty="0">
                <a:solidFill>
                  <a:schemeClr val="bg2"/>
                </a:solidFill>
              </a:rPr>
              <a:t>2)</a:t>
            </a:r>
            <a:r>
              <a:rPr lang="zh-CN" altLang="en-US" dirty="0">
                <a:solidFill>
                  <a:schemeClr val="bg2"/>
                </a:solidFill>
              </a:rPr>
              <a:t>表示范围：</a:t>
            </a:r>
            <a:r>
              <a:rPr lang="en-US" altLang="zh-CN" dirty="0" smtClean="0">
                <a:solidFill>
                  <a:schemeClr val="bg2"/>
                </a:solidFill>
              </a:rPr>
              <a:t>-7—+7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</a:t>
            </a:r>
            <a:r>
              <a:rPr lang="zh-CN" altLang="en-US" dirty="0">
                <a:solidFill>
                  <a:schemeClr val="bg2"/>
                </a:solidFill>
              </a:rPr>
              <a:t>整数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(3)</a:t>
            </a:r>
            <a:r>
              <a:rPr lang="zh-CN" altLang="en-US" dirty="0" smtClean="0">
                <a:solidFill>
                  <a:schemeClr val="bg2"/>
                </a:solidFill>
              </a:rPr>
              <a:t>加减法时需要对符号单独处理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317" y="3790781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/>
                </a:solidFill>
              </a:rPr>
              <a:t>特点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10892"/>
              </p:ext>
            </p:extLst>
          </p:nvPr>
        </p:nvGraphicFramePr>
        <p:xfrm>
          <a:off x="7308304" y="2312888"/>
          <a:ext cx="1224136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90010"/>
              </p:ext>
            </p:extLst>
          </p:nvPr>
        </p:nvGraphicFramePr>
        <p:xfrm>
          <a:off x="6300192" y="2683728"/>
          <a:ext cx="100811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4045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24" grpId="0" uiExpand="1" build="p" autoUpdateAnimBg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负数的表示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反码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776864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6600"/>
                </a:solidFill>
              </a:rPr>
              <a:t>反码：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对于正数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</a:rPr>
              <a:t>其反码表示与原码表示相同，对于负数，符号位为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</a:rPr>
              <a:t>，其余各位是将原码数值按位求反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。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198715" y="2492896"/>
            <a:ext cx="5179110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+011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</a:t>
            </a:r>
            <a:r>
              <a:rPr lang="en-US" altLang="zh-CN" sz="2800" dirty="0" smtClean="0">
                <a:solidFill>
                  <a:schemeClr val="bg2"/>
                </a:solidFill>
              </a:rPr>
              <a:t>101</a:t>
            </a:r>
            <a:r>
              <a:rPr lang="en-US" altLang="zh-CN" sz="2800" dirty="0">
                <a:solidFill>
                  <a:schemeClr val="bg2"/>
                </a:solidFill>
              </a:rPr>
              <a:t/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反</a:t>
            </a:r>
            <a:r>
              <a:rPr lang="en-US" altLang="zh-CN" sz="2800" dirty="0" smtClean="0">
                <a:solidFill>
                  <a:schemeClr val="bg2"/>
                </a:solidFill>
              </a:rPr>
              <a:t>= 0011   [</a:t>
            </a:r>
            <a:r>
              <a:rPr lang="en-US" altLang="zh-CN" sz="2800" i="1" dirty="0" smtClean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反</a:t>
            </a:r>
            <a:r>
              <a:rPr lang="en-US" altLang="zh-CN" sz="2800" dirty="0" smtClean="0">
                <a:solidFill>
                  <a:schemeClr val="bg2"/>
                </a:solidFill>
              </a:rPr>
              <a:t>=  1010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611560" y="3856980"/>
            <a:ext cx="518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(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en-US" altLang="zh-CN" dirty="0" smtClean="0">
                <a:solidFill>
                  <a:schemeClr val="bg2"/>
                </a:solidFill>
              </a:rPr>
              <a:t>) 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有</a:t>
            </a:r>
            <a:r>
              <a:rPr lang="zh-CN" altLang="en-US" dirty="0" smtClean="0">
                <a:solidFill>
                  <a:schemeClr val="bg2"/>
                </a:solidFill>
              </a:rPr>
              <a:t>两种反码</a:t>
            </a:r>
            <a:r>
              <a:rPr lang="zh-CN" altLang="en-US" dirty="0">
                <a:solidFill>
                  <a:schemeClr val="bg2"/>
                </a:solidFill>
              </a:rPr>
              <a:t>表示形式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/>
                </a:solidFill>
              </a:rPr>
              <a:t>即   </a:t>
            </a:r>
            <a:r>
              <a:rPr lang="en-US" altLang="zh-CN" dirty="0" smtClean="0">
                <a:solidFill>
                  <a:schemeClr val="bg2"/>
                </a:solidFill>
              </a:rPr>
              <a:t>[ +0]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反</a:t>
            </a:r>
            <a:r>
              <a:rPr lang="en-US" altLang="zh-CN" dirty="0" smtClean="0">
                <a:solidFill>
                  <a:schemeClr val="bg2"/>
                </a:solidFill>
              </a:rPr>
              <a:t>= 00…0	[– 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反</a:t>
            </a:r>
            <a:r>
              <a:rPr lang="en-US" altLang="zh-CN" dirty="0" smtClean="0">
                <a:solidFill>
                  <a:schemeClr val="bg2"/>
                </a:solidFill>
              </a:rPr>
              <a:t>= 1 1…1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</a:t>
            </a:r>
            <a:r>
              <a:rPr lang="en-US" altLang="zh-CN" dirty="0">
                <a:solidFill>
                  <a:schemeClr val="bg2"/>
                </a:solidFill>
              </a:rPr>
              <a:t>2)</a:t>
            </a:r>
            <a:r>
              <a:rPr lang="zh-CN" altLang="en-US" dirty="0">
                <a:solidFill>
                  <a:schemeClr val="bg2"/>
                </a:solidFill>
              </a:rPr>
              <a:t>表示范围：</a:t>
            </a:r>
            <a:r>
              <a:rPr lang="en-US" altLang="zh-CN" dirty="0" smtClean="0">
                <a:solidFill>
                  <a:schemeClr val="bg2"/>
                </a:solidFill>
              </a:rPr>
              <a:t>-7—+7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</a:t>
            </a:r>
            <a:r>
              <a:rPr lang="zh-CN" altLang="en-US" dirty="0">
                <a:solidFill>
                  <a:schemeClr val="bg2"/>
                </a:solidFill>
              </a:rPr>
              <a:t>整数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(3)</a:t>
            </a:r>
            <a:r>
              <a:rPr lang="zh-CN" altLang="en-US" dirty="0" smtClean="0">
                <a:solidFill>
                  <a:schemeClr val="bg2"/>
                </a:solidFill>
              </a:rPr>
              <a:t>加减法时，符号可参加运算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295" y="3790781"/>
            <a:ext cx="982961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bg2"/>
                </a:solidFill>
              </a:rPr>
              <a:t>特点</a:t>
            </a:r>
            <a:r>
              <a:rPr lang="en-US" altLang="zh-CN" b="1" dirty="0" smtClean="0">
                <a:solidFill>
                  <a:schemeClr val="bg2"/>
                </a:solidFill>
              </a:rPr>
              <a:t>: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0403"/>
              </p:ext>
            </p:extLst>
          </p:nvPr>
        </p:nvGraphicFramePr>
        <p:xfrm>
          <a:off x="6300192" y="2312888"/>
          <a:ext cx="252028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反码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0876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24" grpId="0" uiExpand="1" build="p" autoUpdateAnimBg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负数的表示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补码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776864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6600"/>
                </a:solidFill>
              </a:rPr>
              <a:t>反码：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对于正数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,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其补码</a:t>
            </a:r>
            <a:r>
              <a:rPr lang="zh-CN" altLang="en-US" sz="2800" b="1" dirty="0">
                <a:solidFill>
                  <a:schemeClr val="bg2"/>
                </a:solidFill>
              </a:rPr>
              <a:t>表示与原码表示相同，对于负数，符号位为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</a:rPr>
              <a:t>，其余各位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是在其反码的末位加“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”。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51520" y="2420888"/>
            <a:ext cx="5165773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+011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</a:t>
            </a:r>
            <a:r>
              <a:rPr lang="en-US" altLang="zh-CN" sz="2800" dirty="0" smtClean="0">
                <a:solidFill>
                  <a:schemeClr val="bg2"/>
                </a:solidFill>
              </a:rPr>
              <a:t>101</a:t>
            </a:r>
            <a:r>
              <a:rPr lang="en-US" altLang="zh-CN" sz="2800" dirty="0">
                <a:solidFill>
                  <a:schemeClr val="bg2"/>
                </a:solidFill>
              </a:rPr>
              <a:t/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sz="2800" dirty="0" smtClean="0">
                <a:solidFill>
                  <a:schemeClr val="bg2"/>
                </a:solidFill>
              </a:rPr>
              <a:t>= 0011   [</a:t>
            </a:r>
            <a:r>
              <a:rPr lang="en-US" altLang="zh-CN" sz="2800" i="1" dirty="0" smtClean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sz="2800" dirty="0" smtClean="0">
                <a:solidFill>
                  <a:schemeClr val="bg2"/>
                </a:solidFill>
              </a:rPr>
              <a:t>=  1011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275100" y="4041938"/>
            <a:ext cx="518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(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en-US" altLang="zh-CN" dirty="0" smtClean="0">
                <a:solidFill>
                  <a:schemeClr val="bg2"/>
                </a:solidFill>
              </a:rPr>
              <a:t>) 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 smtClean="0">
                <a:solidFill>
                  <a:schemeClr val="bg2"/>
                </a:solidFill>
              </a:rPr>
              <a:t>0</a:t>
            </a:r>
            <a:r>
              <a:rPr lang="zh-CN" altLang="en-US" dirty="0" smtClean="0">
                <a:solidFill>
                  <a:schemeClr val="bg2"/>
                </a:solidFill>
              </a:rPr>
              <a:t>只有一种补码</a:t>
            </a:r>
            <a:r>
              <a:rPr lang="zh-CN" altLang="en-US" dirty="0">
                <a:solidFill>
                  <a:schemeClr val="bg2"/>
                </a:solidFill>
              </a:rPr>
              <a:t>表示形式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/>
                </a:solidFill>
              </a:rPr>
              <a:t>即   </a:t>
            </a:r>
            <a:r>
              <a:rPr lang="en-US" altLang="zh-CN" dirty="0" smtClean="0">
                <a:solidFill>
                  <a:schemeClr val="bg2"/>
                </a:solidFill>
              </a:rPr>
              <a:t>[ +0]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dirty="0" smtClean="0">
                <a:solidFill>
                  <a:schemeClr val="bg2"/>
                </a:solidFill>
              </a:rPr>
              <a:t>=[– 0]</a:t>
            </a:r>
            <a:r>
              <a:rPr lang="zh-CN" altLang="en-US" baseline="-25000" dirty="0">
                <a:solidFill>
                  <a:schemeClr val="bg2"/>
                </a:solidFill>
              </a:rPr>
              <a:t>补</a:t>
            </a:r>
            <a:r>
              <a:rPr lang="en-US" altLang="zh-CN" dirty="0" smtClean="0">
                <a:solidFill>
                  <a:schemeClr val="bg2"/>
                </a:solidFill>
              </a:rPr>
              <a:t>= 1 1…1+1=</a:t>
            </a:r>
            <a:r>
              <a:rPr lang="en-US" altLang="zh-CN" dirty="0" smtClean="0">
                <a:solidFill>
                  <a:srgbClr val="CC00FF"/>
                </a:solidFill>
              </a:rPr>
              <a:t>1</a:t>
            </a:r>
            <a:r>
              <a:rPr lang="en-US" altLang="zh-CN" dirty="0" smtClean="0">
                <a:solidFill>
                  <a:schemeClr val="bg2"/>
                </a:solidFill>
              </a:rPr>
              <a:t>00…0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</a:t>
            </a:r>
            <a:r>
              <a:rPr lang="en-US" altLang="zh-CN" dirty="0">
                <a:solidFill>
                  <a:schemeClr val="bg2"/>
                </a:solidFill>
              </a:rPr>
              <a:t>2)</a:t>
            </a:r>
            <a:r>
              <a:rPr lang="zh-CN" altLang="en-US" dirty="0">
                <a:solidFill>
                  <a:schemeClr val="bg2"/>
                </a:solidFill>
              </a:rPr>
              <a:t>表示范围：</a:t>
            </a:r>
            <a:r>
              <a:rPr lang="en-US" altLang="zh-CN" dirty="0" smtClean="0">
                <a:solidFill>
                  <a:schemeClr val="bg2"/>
                </a:solidFill>
              </a:rPr>
              <a:t>-8—+7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</a:t>
            </a:r>
            <a:r>
              <a:rPr lang="zh-CN" altLang="en-US" dirty="0">
                <a:solidFill>
                  <a:schemeClr val="bg2"/>
                </a:solidFill>
              </a:rPr>
              <a:t>整数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(3)</a:t>
            </a:r>
            <a:r>
              <a:rPr lang="zh-CN" altLang="en-US" dirty="0" smtClean="0">
                <a:solidFill>
                  <a:schemeClr val="bg2"/>
                </a:solidFill>
              </a:rPr>
              <a:t>加减法时，符号可参加运算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00" y="3574757"/>
            <a:ext cx="982961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bg2"/>
                </a:solidFill>
              </a:rPr>
              <a:t>特点</a:t>
            </a:r>
            <a:r>
              <a:rPr lang="en-US" altLang="zh-CN" b="1" dirty="0" smtClean="0">
                <a:solidFill>
                  <a:schemeClr val="bg2"/>
                </a:solidFill>
              </a:rPr>
              <a:t>: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48064" y="4479503"/>
            <a:ext cx="8002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1"/>
                </a:solidFill>
              </a:rPr>
              <a:t>丢弃</a:t>
            </a: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0055151" flipH="1">
            <a:off x="4331886" y="4605718"/>
            <a:ext cx="921559" cy="210249"/>
          </a:xfrm>
          <a:custGeom>
            <a:avLst/>
            <a:gdLst>
              <a:gd name="T0" fmla="*/ 0 w 600"/>
              <a:gd name="T1" fmla="*/ 96 h 160"/>
              <a:gd name="T2" fmla="*/ 456 w 600"/>
              <a:gd name="T3" fmla="*/ 144 h 160"/>
              <a:gd name="T4" fmla="*/ 600 w 600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60">
                <a:moveTo>
                  <a:pt x="0" y="96"/>
                </a:moveTo>
                <a:cubicBezTo>
                  <a:pt x="72" y="104"/>
                  <a:pt x="356" y="160"/>
                  <a:pt x="456" y="144"/>
                </a:cubicBezTo>
                <a:cubicBezTo>
                  <a:pt x="556" y="128"/>
                  <a:pt x="576" y="26"/>
                  <a:pt x="600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3799"/>
              </p:ext>
            </p:extLst>
          </p:nvPr>
        </p:nvGraphicFramePr>
        <p:xfrm>
          <a:off x="7236296" y="2312888"/>
          <a:ext cx="1368152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补码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97180"/>
              </p:ext>
            </p:extLst>
          </p:nvPr>
        </p:nvGraphicFramePr>
        <p:xfrm>
          <a:off x="6012160" y="2312888"/>
          <a:ext cx="1224136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192136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24" grpId="0" uiExpand="1" build="p" autoUpdateAnimBg="0"/>
      <p:bldP spid="3" grpId="0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1"/>
          <p:cNvSpPr txBox="1">
            <a:spLocks noChangeArrowheads="1"/>
          </p:cNvSpPr>
          <p:nvPr/>
        </p:nvSpPr>
        <p:spPr bwMode="auto">
          <a:xfrm>
            <a:off x="539750" y="476250"/>
            <a:ext cx="806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二进制原码、反码、补码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6621"/>
              </p:ext>
            </p:extLst>
          </p:nvPr>
        </p:nvGraphicFramePr>
        <p:xfrm>
          <a:off x="395288" y="692696"/>
          <a:ext cx="8496300" cy="265588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6033"/>
                <a:gridCol w="2592092"/>
                <a:gridCol w="2304081"/>
                <a:gridCol w="2664094"/>
              </a:tblGrid>
              <a:tr h="713455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表示方法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计算方法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数据范围</a:t>
                      </a:r>
                    </a:p>
                    <a:p>
                      <a:pPr algn="ctr"/>
                      <a:endParaRPr lang="zh-CN" altLang="en-US" sz="2000" b="1" dirty="0"/>
                    </a:p>
                  </a:txBody>
                  <a:tcPr marL="103725" marR="103725" marT="51876" marB="51876"/>
                </a:tc>
              </a:tr>
              <a:tr h="515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原码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二进制码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/>
                    </a:p>
                  </a:txBody>
                  <a:tcPr marL="103725" marR="103725" marT="51876" marB="51876"/>
                </a:tc>
              </a:tr>
              <a:tr h="713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反码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把原码各位求反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/>
                    </a:p>
                  </a:txBody>
                  <a:tcPr marL="103725" marR="103725" marT="51876" marB="51876"/>
                </a:tc>
              </a:tr>
              <a:tr h="713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补码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把原码的各位求反后加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得到补码</a:t>
                      </a:r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103725" marR="103725" marT="51876" marB="5187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103725" marR="103725" marT="51876" marB="51876"/>
                </a:tc>
              </a:tr>
            </a:tbl>
          </a:graphicData>
        </a:graphic>
      </p:graphicFrame>
      <p:graphicFrame>
        <p:nvGraphicFramePr>
          <p:cNvPr id="310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37187"/>
              </p:ext>
            </p:extLst>
          </p:nvPr>
        </p:nvGraphicFramePr>
        <p:xfrm>
          <a:off x="6480175" y="1499146"/>
          <a:ext cx="2201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5" r:id="rId3" imgW="1524317" imgH="228917" progId="Equation.DSMT4">
                  <p:embed/>
                </p:oleObj>
              </mc:Choice>
              <mc:Fallback>
                <p:oleObj r:id="rId3" imgW="15243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1499146"/>
                        <a:ext cx="22018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344991"/>
              </p:ext>
            </p:extLst>
          </p:nvPr>
        </p:nvGraphicFramePr>
        <p:xfrm>
          <a:off x="6480175" y="2134146"/>
          <a:ext cx="2201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6" r:id="rId5" imgW="1524317" imgH="228917" progId="Equation.DSMT4">
                  <p:embed/>
                </p:oleObj>
              </mc:Choice>
              <mc:Fallback>
                <p:oleObj r:id="rId5" imgW="15243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134146"/>
                        <a:ext cx="22018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78185"/>
              </p:ext>
            </p:extLst>
          </p:nvPr>
        </p:nvGraphicFramePr>
        <p:xfrm>
          <a:off x="6480175" y="2818358"/>
          <a:ext cx="1831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7" r:id="rId7" imgW="1168717" imgH="228917" progId="Equation.DSMT4">
                  <p:embed/>
                </p:oleObj>
              </mc:Choice>
              <mc:Fallback>
                <p:oleObj r:id="rId7" imgW="11687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818358"/>
                        <a:ext cx="18319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65337"/>
              </p:ext>
            </p:extLst>
          </p:nvPr>
        </p:nvGraphicFramePr>
        <p:xfrm>
          <a:off x="4165600" y="2073821"/>
          <a:ext cx="1857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8" r:id="rId9" imgW="965098" imgH="241512" progId="Equation.DSMT4">
                  <p:embed/>
                </p:oleObj>
              </mc:Choice>
              <mc:Fallback>
                <p:oleObj r:id="rId9" imgW="96509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073821"/>
                        <a:ext cx="18573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09734"/>
              </p:ext>
            </p:extLst>
          </p:nvPr>
        </p:nvGraphicFramePr>
        <p:xfrm>
          <a:off x="3962400" y="2753817"/>
          <a:ext cx="2263775" cy="4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9" r:id="rId11" imgW="1548373" imgH="254097" progId="Equation.DSMT4">
                  <p:embed/>
                </p:oleObj>
              </mc:Choice>
              <mc:Fallback>
                <p:oleObj r:id="rId11" imgW="1548373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53817"/>
                        <a:ext cx="2263775" cy="44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559760" y="3645024"/>
            <a:ext cx="83318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宋体" pitchFamily="2" charset="-122"/>
              </a:rPr>
              <a:t>反码、补码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的优点：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        反码：符号直接参加运算，将</a:t>
            </a:r>
            <a:r>
              <a:rPr lang="zh-CN" altLang="en-US" sz="2000" b="1" dirty="0">
                <a:solidFill>
                  <a:schemeClr val="bg2"/>
                </a:solidFill>
                <a:latin typeface="Times New Roman" pitchFamily="18" charset="0"/>
              </a:rPr>
              <a:t>减法运算转换为加法运算</a:t>
            </a: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，可简化减法的实现；</a:t>
            </a:r>
            <a:endParaRPr lang="zh-CN" altLang="en-US" sz="20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       补码：除了反码的优点之外，还解决了正负零的问题</a:t>
            </a:r>
            <a:r>
              <a:rPr lang="zh-CN" altLang="en-US" sz="2000" b="1" dirty="0">
                <a:solidFill>
                  <a:schemeClr val="bg2"/>
                </a:solidFill>
                <a:latin typeface="Times New Roman" pitchFamily="18" charset="0"/>
              </a:rPr>
              <a:t>，弥补了反码的不足。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21219"/>
              </p:ext>
            </p:extLst>
          </p:nvPr>
        </p:nvGraphicFramePr>
        <p:xfrm>
          <a:off x="969963" y="375379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1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75379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60388" y="1125538"/>
            <a:ext cx="307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BCD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   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7651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35375" y="260350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charset="0"/>
              </a:rPr>
              <a:t>BCD  Codes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endParaRPr lang="en-US" altLang="zh-CN" sz="2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1116013" y="2205038"/>
            <a:ext cx="71294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2800" indent="-355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也叫二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—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十进制编码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用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位二进制数表示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位十进制数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每位二进制数都带有权值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74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根据权值不同，称其为：</a:t>
            </a:r>
            <a:endParaRPr lang="en-US" altLang="zh-CN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74000"/>
            </a:pP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    8421BCD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5421BCD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4221BCD…….</a:t>
            </a:r>
            <a:endParaRPr lang="zh-CN" altLang="en-US" b="1" dirty="0">
              <a:solidFill>
                <a:srgbClr val="0066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7"/>
          <p:cNvGrpSpPr>
            <a:grpSpLocks/>
          </p:cNvGrpSpPr>
          <p:nvPr/>
        </p:nvGrpSpPr>
        <p:grpSpPr bwMode="auto">
          <a:xfrm>
            <a:off x="179388" y="1052513"/>
            <a:ext cx="8763000" cy="5410200"/>
            <a:chOff x="113" y="528"/>
            <a:chExt cx="5520" cy="3408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113" y="528"/>
              <a:ext cx="5520" cy="33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hlink"/>
                  </a:solidFill>
                  <a:latin typeface="Arial" charset="0"/>
                </a:rPr>
                <a:t>十进制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8421code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2421code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4221code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5421code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0             0000       0000                 0000                  0000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1             0001       0001                 0001                  0001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6             0110       1100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7             0111       1101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8             1000       1110                  1110                  1011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9             1001       1111                  1111                  1100</a:t>
              </a:r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945" y="543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13" y="1709"/>
              <a:ext cx="547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113" y="331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4"/>
            <p:cNvSpPr>
              <a:spLocks noChangeShapeType="1"/>
            </p:cNvSpPr>
            <p:nvPr/>
          </p:nvSpPr>
          <p:spPr bwMode="auto">
            <a:xfrm flipV="1">
              <a:off x="113" y="235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5"/>
            <p:cNvSpPr>
              <a:spLocks noChangeShapeType="1"/>
            </p:cNvSpPr>
            <p:nvPr/>
          </p:nvSpPr>
          <p:spPr bwMode="auto">
            <a:xfrm>
              <a:off x="3107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>
              <a:off x="1903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4332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8"/>
            <p:cNvSpPr>
              <a:spLocks noChangeShapeType="1"/>
            </p:cNvSpPr>
            <p:nvPr/>
          </p:nvSpPr>
          <p:spPr bwMode="auto">
            <a:xfrm flipV="1">
              <a:off x="113" y="206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9"/>
            <p:cNvSpPr>
              <a:spLocks noChangeShapeType="1"/>
            </p:cNvSpPr>
            <p:nvPr/>
          </p:nvSpPr>
          <p:spPr bwMode="auto">
            <a:xfrm flipV="1">
              <a:off x="113" y="144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 flipV="1">
              <a:off x="113" y="110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21"/>
            <p:cNvSpPr>
              <a:spLocks noChangeShapeType="1"/>
            </p:cNvSpPr>
            <p:nvPr/>
          </p:nvSpPr>
          <p:spPr bwMode="auto">
            <a:xfrm flipV="1">
              <a:off x="113" y="2688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22"/>
            <p:cNvSpPr>
              <a:spLocks noChangeShapeType="1"/>
            </p:cNvSpPr>
            <p:nvPr/>
          </p:nvSpPr>
          <p:spPr bwMode="auto">
            <a:xfrm flipV="1">
              <a:off x="113" y="2976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3"/>
            <p:cNvSpPr>
              <a:spLocks noChangeShapeType="1"/>
            </p:cNvSpPr>
            <p:nvPr/>
          </p:nvSpPr>
          <p:spPr bwMode="auto">
            <a:xfrm flipV="1">
              <a:off x="113" y="360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8677" name="Picture 2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charset="0"/>
              </a:rPr>
              <a:t>BCD  Codes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endParaRPr lang="en-US" altLang="zh-CN" sz="2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9" name="Line 20"/>
          <p:cNvSpPr>
            <a:spLocks noChangeShapeType="1"/>
          </p:cNvSpPr>
          <p:nvPr/>
        </p:nvSpPr>
        <p:spPr bwMode="auto">
          <a:xfrm flipV="1">
            <a:off x="179388" y="1557338"/>
            <a:ext cx="8763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633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 余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码（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Excess-3 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7325" y="1052513"/>
            <a:ext cx="6905625" cy="5410200"/>
            <a:chOff x="1234" y="672"/>
            <a:chExt cx="4046" cy="3408"/>
          </a:xfrm>
        </p:grpSpPr>
        <p:grpSp>
          <p:nvGrpSpPr>
            <p:cNvPr id="29709" name="Group 19"/>
            <p:cNvGrpSpPr>
              <a:grpSpLocks/>
            </p:cNvGrpSpPr>
            <p:nvPr/>
          </p:nvGrpSpPr>
          <p:grpSpPr bwMode="auto">
            <a:xfrm>
              <a:off x="1234" y="672"/>
              <a:ext cx="2990" cy="3408"/>
              <a:chOff x="240" y="672"/>
              <a:chExt cx="2990" cy="3408"/>
            </a:xfrm>
          </p:grpSpPr>
          <p:sp>
            <p:nvSpPr>
              <p:cNvPr id="167940" name="Text Box 4"/>
              <p:cNvSpPr txBox="1">
                <a:spLocks noChangeArrowheads="1"/>
              </p:cNvSpPr>
              <p:nvPr/>
            </p:nvSpPr>
            <p:spPr bwMode="auto">
              <a:xfrm>
                <a:off x="240" y="672"/>
                <a:ext cx="2976" cy="33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CC66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hlink"/>
                    </a:solidFill>
                    <a:latin typeface="+mj-lt"/>
                  </a:rPr>
                  <a:t>Decimal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8421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BCD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</a:t>
                </a:r>
                <a:r>
                  <a:rPr lang="en-US" altLang="zh-CN" b="1" dirty="0">
                    <a:solidFill>
                      <a:schemeClr val="hlink"/>
                    </a:solidFill>
                    <a:latin typeface="+mj-lt"/>
                  </a:rPr>
                  <a:t>Excess-3</a:t>
                </a:r>
                <a:r>
                  <a:rPr lang="zh-CN" altLang="en-US" b="1" dirty="0">
                    <a:solidFill>
                      <a:schemeClr val="hlink"/>
                    </a:solidFill>
                  </a:rPr>
                  <a:t>            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</a:t>
                </a: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0                0000              0011               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1                0001              0100                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2                0010              0101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3                0011              0110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4                0100              0111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5                0101              1000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6                0110              1001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7                0111              1010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8                1000              1011           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9                1001              1100                 </a:t>
                </a:r>
              </a:p>
            </p:txBody>
          </p:sp>
          <p:sp>
            <p:nvSpPr>
              <p:cNvPr id="29713" name="Line 5"/>
              <p:cNvSpPr>
                <a:spLocks noChangeShapeType="1"/>
              </p:cNvSpPr>
              <p:nvPr/>
            </p:nvSpPr>
            <p:spPr bwMode="auto">
              <a:xfrm>
                <a:off x="1126" y="687"/>
                <a:ext cx="0" cy="3393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Line 6"/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" name="Line 7"/>
              <p:cNvSpPr>
                <a:spLocks noChangeShapeType="1"/>
              </p:cNvSpPr>
              <p:nvPr/>
            </p:nvSpPr>
            <p:spPr bwMode="auto">
              <a:xfrm>
                <a:off x="240" y="1853"/>
                <a:ext cx="2990" cy="19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8"/>
              <p:cNvSpPr>
                <a:spLocks noChangeShapeType="1"/>
              </p:cNvSpPr>
              <p:nvPr/>
            </p:nvSpPr>
            <p:spPr bwMode="auto">
              <a:xfrm>
                <a:off x="240" y="3456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Line 9"/>
              <p:cNvSpPr>
                <a:spLocks noChangeShapeType="1"/>
              </p:cNvSpPr>
              <p:nvPr/>
            </p:nvSpPr>
            <p:spPr bwMode="auto">
              <a:xfrm flipV="1">
                <a:off x="240" y="2496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Line 11"/>
              <p:cNvSpPr>
                <a:spLocks noChangeShapeType="1"/>
              </p:cNvSpPr>
              <p:nvPr/>
            </p:nvSpPr>
            <p:spPr bwMode="auto">
              <a:xfrm>
                <a:off x="2096" y="672"/>
                <a:ext cx="0" cy="3393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13"/>
              <p:cNvSpPr>
                <a:spLocks noChangeShapeType="1"/>
              </p:cNvSpPr>
              <p:nvPr/>
            </p:nvSpPr>
            <p:spPr bwMode="auto">
              <a:xfrm flipV="1">
                <a:off x="240" y="2208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" name="Line 14"/>
              <p:cNvSpPr>
                <a:spLocks noChangeShapeType="1"/>
              </p:cNvSpPr>
              <p:nvPr/>
            </p:nvSpPr>
            <p:spPr bwMode="auto">
              <a:xfrm flipV="1">
                <a:off x="240" y="1584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5"/>
              <p:cNvSpPr>
                <a:spLocks noChangeShapeType="1"/>
              </p:cNvSpPr>
              <p:nvPr/>
            </p:nvSpPr>
            <p:spPr bwMode="auto">
              <a:xfrm flipV="1">
                <a:off x="240" y="1248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2" name="Line 16"/>
              <p:cNvSpPr>
                <a:spLocks noChangeShapeType="1"/>
              </p:cNvSpPr>
              <p:nvPr/>
            </p:nvSpPr>
            <p:spPr bwMode="auto">
              <a:xfrm flipV="1">
                <a:off x="240" y="2832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17"/>
              <p:cNvSpPr>
                <a:spLocks noChangeShapeType="1"/>
              </p:cNvSpPr>
              <p:nvPr/>
            </p:nvSpPr>
            <p:spPr bwMode="auto">
              <a:xfrm flipV="1">
                <a:off x="240" y="3120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Line 18"/>
              <p:cNvSpPr>
                <a:spLocks noChangeShapeType="1"/>
              </p:cNvSpPr>
              <p:nvPr/>
            </p:nvSpPr>
            <p:spPr bwMode="auto">
              <a:xfrm flipV="1">
                <a:off x="240" y="3744"/>
                <a:ext cx="2990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4416" y="864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0+3</a:t>
              </a:r>
            </a:p>
          </p:txBody>
        </p:sp>
        <p:sp>
          <p:nvSpPr>
            <p:cNvPr id="29711" name="Line 21"/>
            <p:cNvSpPr>
              <a:spLocks noChangeShapeType="1"/>
            </p:cNvSpPr>
            <p:nvPr/>
          </p:nvSpPr>
          <p:spPr bwMode="auto">
            <a:xfrm flipV="1">
              <a:off x="2832" y="1104"/>
              <a:ext cx="384" cy="9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580063" y="2133600"/>
            <a:ext cx="3240087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8421code + “0011”</a:t>
            </a:r>
          </a:p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数字无</a:t>
            </a:r>
            <a:r>
              <a:rPr kumimoji="0" lang="zh-CN" altLang="en-US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权重</a:t>
            </a:r>
            <a:endParaRPr kumimoji="0" lang="en-US" altLang="zh-CN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81000" y="76200"/>
            <a:ext cx="6405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3.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典型格雷码（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Gray 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692150"/>
            <a:ext cx="4859338" cy="5872163"/>
            <a:chOff x="521" y="432"/>
            <a:chExt cx="3061" cy="3699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521" y="432"/>
              <a:ext cx="3048" cy="36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    Binary</a:t>
              </a:r>
              <a:r>
                <a:rPr lang="zh-CN" altLang="en-US" b="1">
                  <a:solidFill>
                    <a:schemeClr val="hlink"/>
                  </a:solidFill>
                </a:rPr>
                <a:t>   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6             0110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7             0111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8             1000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10           1010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1111</a:t>
              </a: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>
              <a:off x="1481" y="447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>
              <a:off x="522" y="72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521" y="1613"/>
              <a:ext cx="306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10"/>
            <p:cNvSpPr>
              <a:spLocks noChangeShapeType="1"/>
            </p:cNvSpPr>
            <p:nvPr/>
          </p:nvSpPr>
          <p:spPr bwMode="auto">
            <a:xfrm>
              <a:off x="521" y="321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 flipV="1">
              <a:off x="521" y="225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12"/>
            <p:cNvSpPr>
              <a:spLocks noChangeShapeType="1"/>
            </p:cNvSpPr>
            <p:nvPr/>
          </p:nvSpPr>
          <p:spPr bwMode="auto">
            <a:xfrm>
              <a:off x="3545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13"/>
            <p:cNvSpPr>
              <a:spLocks noChangeShapeType="1"/>
            </p:cNvSpPr>
            <p:nvPr/>
          </p:nvSpPr>
          <p:spPr bwMode="auto">
            <a:xfrm>
              <a:off x="2249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4"/>
            <p:cNvSpPr>
              <a:spLocks noChangeShapeType="1"/>
            </p:cNvSpPr>
            <p:nvPr/>
          </p:nvSpPr>
          <p:spPr bwMode="auto">
            <a:xfrm flipV="1">
              <a:off x="521" y="196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5"/>
            <p:cNvSpPr>
              <a:spLocks noChangeShapeType="1"/>
            </p:cNvSpPr>
            <p:nvPr/>
          </p:nvSpPr>
          <p:spPr bwMode="auto">
            <a:xfrm flipV="1">
              <a:off x="521" y="134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16"/>
            <p:cNvSpPr>
              <a:spLocks noChangeShapeType="1"/>
            </p:cNvSpPr>
            <p:nvPr/>
          </p:nvSpPr>
          <p:spPr bwMode="auto">
            <a:xfrm flipV="1">
              <a:off x="521" y="100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17"/>
            <p:cNvSpPr>
              <a:spLocks noChangeShapeType="1"/>
            </p:cNvSpPr>
            <p:nvPr/>
          </p:nvSpPr>
          <p:spPr bwMode="auto">
            <a:xfrm flipV="1">
              <a:off x="521" y="2592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18"/>
            <p:cNvSpPr>
              <a:spLocks noChangeShapeType="1"/>
            </p:cNvSpPr>
            <p:nvPr/>
          </p:nvSpPr>
          <p:spPr bwMode="auto">
            <a:xfrm flipV="1">
              <a:off x="521" y="288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19"/>
            <p:cNvSpPr>
              <a:spLocks noChangeShapeType="1"/>
            </p:cNvSpPr>
            <p:nvPr/>
          </p:nvSpPr>
          <p:spPr bwMode="auto">
            <a:xfrm flipV="1">
              <a:off x="521" y="350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20"/>
            <p:cNvSpPr>
              <a:spLocks noChangeShapeType="1"/>
            </p:cNvSpPr>
            <p:nvPr/>
          </p:nvSpPr>
          <p:spPr bwMode="auto">
            <a:xfrm flipV="1">
              <a:off x="521" y="3840"/>
              <a:ext cx="3015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21"/>
            <p:cNvSpPr>
              <a:spLocks/>
            </p:cNvSpPr>
            <p:nvPr/>
          </p:nvSpPr>
          <p:spPr bwMode="auto">
            <a:xfrm>
              <a:off x="3209" y="432"/>
              <a:ext cx="336" cy="288"/>
            </a:xfrm>
            <a:custGeom>
              <a:avLst/>
              <a:gdLst>
                <a:gd name="T0" fmla="*/ 1 w 526"/>
                <a:gd name="T1" fmla="*/ 1 h 442"/>
                <a:gd name="T2" fmla="*/ 1 w 526"/>
                <a:gd name="T3" fmla="*/ 1 h 442"/>
                <a:gd name="T4" fmla="*/ 1 w 526"/>
                <a:gd name="T5" fmla="*/ 1 h 442"/>
                <a:gd name="T6" fmla="*/ 1 w 526"/>
                <a:gd name="T7" fmla="*/ 1 h 442"/>
                <a:gd name="T8" fmla="*/ 1 w 526"/>
                <a:gd name="T9" fmla="*/ 1 h 442"/>
                <a:gd name="T10" fmla="*/ 1 w 526"/>
                <a:gd name="T11" fmla="*/ 1 h 442"/>
                <a:gd name="T12" fmla="*/ 1 w 526"/>
                <a:gd name="T13" fmla="*/ 1 h 442"/>
                <a:gd name="T14" fmla="*/ 1 w 526"/>
                <a:gd name="T15" fmla="*/ 1 h 442"/>
                <a:gd name="T16" fmla="*/ 1 w 526"/>
                <a:gd name="T17" fmla="*/ 1 h 442"/>
                <a:gd name="T18" fmla="*/ 1 w 526"/>
                <a:gd name="T19" fmla="*/ 1 h 442"/>
                <a:gd name="T20" fmla="*/ 1 w 526"/>
                <a:gd name="T21" fmla="*/ 1 h 442"/>
                <a:gd name="T22" fmla="*/ 1 w 526"/>
                <a:gd name="T23" fmla="*/ 1 h 442"/>
                <a:gd name="T24" fmla="*/ 1 w 526"/>
                <a:gd name="T25" fmla="*/ 1 h 442"/>
                <a:gd name="T26" fmla="*/ 1 w 526"/>
                <a:gd name="T27" fmla="*/ 1 h 442"/>
                <a:gd name="T28" fmla="*/ 1 w 526"/>
                <a:gd name="T29" fmla="*/ 1 h 442"/>
                <a:gd name="T30" fmla="*/ 1 w 526"/>
                <a:gd name="T31" fmla="*/ 1 h 442"/>
                <a:gd name="T32" fmla="*/ 1 w 526"/>
                <a:gd name="T33" fmla="*/ 1 h 442"/>
                <a:gd name="T34" fmla="*/ 1 w 526"/>
                <a:gd name="T35" fmla="*/ 1 h 442"/>
                <a:gd name="T36" fmla="*/ 1 w 526"/>
                <a:gd name="T37" fmla="*/ 1 h 442"/>
                <a:gd name="T38" fmla="*/ 1 w 526"/>
                <a:gd name="T39" fmla="*/ 1 h 442"/>
                <a:gd name="T40" fmla="*/ 1 w 526"/>
                <a:gd name="T41" fmla="*/ 1 h 442"/>
                <a:gd name="T42" fmla="*/ 1 w 526"/>
                <a:gd name="T43" fmla="*/ 1 h 442"/>
                <a:gd name="T44" fmla="*/ 1 w 526"/>
                <a:gd name="T45" fmla="*/ 1 h 442"/>
                <a:gd name="T46" fmla="*/ 1 w 526"/>
                <a:gd name="T47" fmla="*/ 1 h 442"/>
                <a:gd name="T48" fmla="*/ 1 w 526"/>
                <a:gd name="T49" fmla="*/ 1 h 442"/>
                <a:gd name="T50" fmla="*/ 1 w 526"/>
                <a:gd name="T51" fmla="*/ 1 h 442"/>
                <a:gd name="T52" fmla="*/ 1 w 526"/>
                <a:gd name="T53" fmla="*/ 1 h 442"/>
                <a:gd name="T54" fmla="*/ 1 w 526"/>
                <a:gd name="T55" fmla="*/ 1 h 442"/>
                <a:gd name="T56" fmla="*/ 1 w 526"/>
                <a:gd name="T57" fmla="*/ 1 h 442"/>
                <a:gd name="T58" fmla="*/ 1 w 526"/>
                <a:gd name="T59" fmla="*/ 1 h 442"/>
                <a:gd name="T60" fmla="*/ 1 w 526"/>
                <a:gd name="T61" fmla="*/ 1 h 442"/>
                <a:gd name="T62" fmla="*/ 1 w 526"/>
                <a:gd name="T63" fmla="*/ 1 h 442"/>
                <a:gd name="T64" fmla="*/ 1 w 526"/>
                <a:gd name="T65" fmla="*/ 1 h 442"/>
                <a:gd name="T66" fmla="*/ 1 w 526"/>
                <a:gd name="T67" fmla="*/ 1 h 442"/>
                <a:gd name="T68" fmla="*/ 1 w 526"/>
                <a:gd name="T69" fmla="*/ 1 h 442"/>
                <a:gd name="T70" fmla="*/ 1 w 526"/>
                <a:gd name="T71" fmla="*/ 1 h 442"/>
                <a:gd name="T72" fmla="*/ 1 w 526"/>
                <a:gd name="T73" fmla="*/ 1 h 442"/>
                <a:gd name="T74" fmla="*/ 1 w 526"/>
                <a:gd name="T75" fmla="*/ 1 h 442"/>
                <a:gd name="T76" fmla="*/ 1 w 526"/>
                <a:gd name="T77" fmla="*/ 1 h 442"/>
                <a:gd name="T78" fmla="*/ 1 w 526"/>
                <a:gd name="T79" fmla="*/ 1 h 442"/>
                <a:gd name="T80" fmla="*/ 1 w 526"/>
                <a:gd name="T81" fmla="*/ 1 h 442"/>
                <a:gd name="T82" fmla="*/ 1 w 526"/>
                <a:gd name="T83" fmla="*/ 1 h 442"/>
                <a:gd name="T84" fmla="*/ 1 w 526"/>
                <a:gd name="T85" fmla="*/ 1 h 442"/>
                <a:gd name="T86" fmla="*/ 1 w 526"/>
                <a:gd name="T87" fmla="*/ 1 h 442"/>
                <a:gd name="T88" fmla="*/ 1 w 526"/>
                <a:gd name="T89" fmla="*/ 1 h 442"/>
                <a:gd name="T90" fmla="*/ 1 w 526"/>
                <a:gd name="T91" fmla="*/ 1 h 4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442"/>
                <a:gd name="T140" fmla="*/ 526 w 526"/>
                <a:gd name="T141" fmla="*/ 442 h 4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442">
                  <a:moveTo>
                    <a:pt x="526" y="63"/>
                  </a:moveTo>
                  <a:lnTo>
                    <a:pt x="509" y="70"/>
                  </a:lnTo>
                  <a:lnTo>
                    <a:pt x="491" y="79"/>
                  </a:lnTo>
                  <a:lnTo>
                    <a:pt x="472" y="89"/>
                  </a:lnTo>
                  <a:lnTo>
                    <a:pt x="453" y="103"/>
                  </a:lnTo>
                  <a:lnTo>
                    <a:pt x="433" y="116"/>
                  </a:lnTo>
                  <a:lnTo>
                    <a:pt x="414" y="130"/>
                  </a:lnTo>
                  <a:lnTo>
                    <a:pt x="395" y="143"/>
                  </a:lnTo>
                  <a:lnTo>
                    <a:pt x="380" y="157"/>
                  </a:lnTo>
                  <a:lnTo>
                    <a:pt x="362" y="172"/>
                  </a:lnTo>
                  <a:lnTo>
                    <a:pt x="339" y="192"/>
                  </a:lnTo>
                  <a:lnTo>
                    <a:pt x="315" y="214"/>
                  </a:lnTo>
                  <a:lnTo>
                    <a:pt x="290" y="240"/>
                  </a:lnTo>
                  <a:lnTo>
                    <a:pt x="265" y="265"/>
                  </a:lnTo>
                  <a:lnTo>
                    <a:pt x="243" y="287"/>
                  </a:lnTo>
                  <a:lnTo>
                    <a:pt x="224" y="305"/>
                  </a:lnTo>
                  <a:lnTo>
                    <a:pt x="210" y="320"/>
                  </a:lnTo>
                  <a:lnTo>
                    <a:pt x="198" y="332"/>
                  </a:lnTo>
                  <a:lnTo>
                    <a:pt x="188" y="345"/>
                  </a:lnTo>
                  <a:lnTo>
                    <a:pt x="176" y="357"/>
                  </a:lnTo>
                  <a:lnTo>
                    <a:pt x="164" y="371"/>
                  </a:lnTo>
                  <a:lnTo>
                    <a:pt x="151" y="386"/>
                  </a:lnTo>
                  <a:lnTo>
                    <a:pt x="137" y="403"/>
                  </a:lnTo>
                  <a:lnTo>
                    <a:pt x="123" y="421"/>
                  </a:lnTo>
                  <a:lnTo>
                    <a:pt x="106" y="442"/>
                  </a:lnTo>
                  <a:lnTo>
                    <a:pt x="103" y="430"/>
                  </a:lnTo>
                  <a:lnTo>
                    <a:pt x="98" y="417"/>
                  </a:lnTo>
                  <a:lnTo>
                    <a:pt x="94" y="404"/>
                  </a:lnTo>
                  <a:lnTo>
                    <a:pt x="87" y="391"/>
                  </a:lnTo>
                  <a:lnTo>
                    <a:pt x="82" y="379"/>
                  </a:lnTo>
                  <a:lnTo>
                    <a:pt x="76" y="367"/>
                  </a:lnTo>
                  <a:lnTo>
                    <a:pt x="69" y="355"/>
                  </a:lnTo>
                  <a:lnTo>
                    <a:pt x="64" y="345"/>
                  </a:lnTo>
                  <a:lnTo>
                    <a:pt x="57" y="333"/>
                  </a:lnTo>
                  <a:lnTo>
                    <a:pt x="50" y="318"/>
                  </a:lnTo>
                  <a:lnTo>
                    <a:pt x="42" y="305"/>
                  </a:lnTo>
                  <a:lnTo>
                    <a:pt x="34" y="290"/>
                  </a:lnTo>
                  <a:lnTo>
                    <a:pt x="26" y="275"/>
                  </a:lnTo>
                  <a:lnTo>
                    <a:pt x="18" y="259"/>
                  </a:lnTo>
                  <a:lnTo>
                    <a:pt x="9" y="245"/>
                  </a:lnTo>
                  <a:lnTo>
                    <a:pt x="0" y="230"/>
                  </a:lnTo>
                  <a:lnTo>
                    <a:pt x="1" y="226"/>
                  </a:lnTo>
                  <a:lnTo>
                    <a:pt x="6" y="220"/>
                  </a:lnTo>
                  <a:lnTo>
                    <a:pt x="16" y="211"/>
                  </a:lnTo>
                  <a:lnTo>
                    <a:pt x="26" y="200"/>
                  </a:lnTo>
                  <a:lnTo>
                    <a:pt x="38" y="188"/>
                  </a:lnTo>
                  <a:lnTo>
                    <a:pt x="50" y="176"/>
                  </a:lnTo>
                  <a:lnTo>
                    <a:pt x="60" y="166"/>
                  </a:lnTo>
                  <a:lnTo>
                    <a:pt x="68" y="157"/>
                  </a:lnTo>
                  <a:lnTo>
                    <a:pt x="76" y="171"/>
                  </a:lnTo>
                  <a:lnTo>
                    <a:pt x="82" y="186"/>
                  </a:lnTo>
                  <a:lnTo>
                    <a:pt x="89" y="199"/>
                  </a:lnTo>
                  <a:lnTo>
                    <a:pt x="95" y="212"/>
                  </a:lnTo>
                  <a:lnTo>
                    <a:pt x="100" y="224"/>
                  </a:lnTo>
                  <a:lnTo>
                    <a:pt x="107" y="236"/>
                  </a:lnTo>
                  <a:lnTo>
                    <a:pt x="111" y="245"/>
                  </a:lnTo>
                  <a:lnTo>
                    <a:pt x="116" y="254"/>
                  </a:lnTo>
                  <a:lnTo>
                    <a:pt x="123" y="265"/>
                  </a:lnTo>
                  <a:lnTo>
                    <a:pt x="129" y="278"/>
                  </a:lnTo>
                  <a:lnTo>
                    <a:pt x="137" y="296"/>
                  </a:lnTo>
                  <a:lnTo>
                    <a:pt x="145" y="317"/>
                  </a:lnTo>
                  <a:lnTo>
                    <a:pt x="154" y="307"/>
                  </a:lnTo>
                  <a:lnTo>
                    <a:pt x="163" y="295"/>
                  </a:lnTo>
                  <a:lnTo>
                    <a:pt x="172" y="283"/>
                  </a:lnTo>
                  <a:lnTo>
                    <a:pt x="181" y="271"/>
                  </a:lnTo>
                  <a:lnTo>
                    <a:pt x="192" y="259"/>
                  </a:lnTo>
                  <a:lnTo>
                    <a:pt x="201" y="247"/>
                  </a:lnTo>
                  <a:lnTo>
                    <a:pt x="211" y="236"/>
                  </a:lnTo>
                  <a:lnTo>
                    <a:pt x="221" y="225"/>
                  </a:lnTo>
                  <a:lnTo>
                    <a:pt x="231" y="213"/>
                  </a:lnTo>
                  <a:lnTo>
                    <a:pt x="245" y="196"/>
                  </a:lnTo>
                  <a:lnTo>
                    <a:pt x="261" y="176"/>
                  </a:lnTo>
                  <a:lnTo>
                    <a:pt x="279" y="155"/>
                  </a:lnTo>
                  <a:lnTo>
                    <a:pt x="298" y="134"/>
                  </a:lnTo>
                  <a:lnTo>
                    <a:pt x="316" y="114"/>
                  </a:lnTo>
                  <a:lnTo>
                    <a:pt x="331" y="97"/>
                  </a:lnTo>
                  <a:lnTo>
                    <a:pt x="346" y="86"/>
                  </a:lnTo>
                  <a:lnTo>
                    <a:pt x="359" y="75"/>
                  </a:lnTo>
                  <a:lnTo>
                    <a:pt x="375" y="63"/>
                  </a:lnTo>
                  <a:lnTo>
                    <a:pt x="390" y="50"/>
                  </a:lnTo>
                  <a:lnTo>
                    <a:pt x="406" y="37"/>
                  </a:lnTo>
                  <a:lnTo>
                    <a:pt x="422" y="25"/>
                  </a:lnTo>
                  <a:lnTo>
                    <a:pt x="437" y="14"/>
                  </a:lnTo>
                  <a:lnTo>
                    <a:pt x="453" y="5"/>
                  </a:lnTo>
                  <a:lnTo>
                    <a:pt x="466" y="0"/>
                  </a:lnTo>
                  <a:lnTo>
                    <a:pt x="474" y="7"/>
                  </a:lnTo>
                  <a:lnTo>
                    <a:pt x="483" y="14"/>
                  </a:lnTo>
                  <a:lnTo>
                    <a:pt x="492" y="25"/>
                  </a:lnTo>
                  <a:lnTo>
                    <a:pt x="503" y="36"/>
                  </a:lnTo>
                  <a:lnTo>
                    <a:pt x="512" y="46"/>
                  </a:lnTo>
                  <a:lnTo>
                    <a:pt x="519" y="55"/>
                  </a:lnTo>
                  <a:lnTo>
                    <a:pt x="525" y="61"/>
                  </a:lnTo>
                  <a:lnTo>
                    <a:pt x="526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286250" y="1123950"/>
            <a:ext cx="4533900" cy="2493963"/>
            <a:chOff x="2880" y="816"/>
            <a:chExt cx="3060" cy="1616"/>
          </a:xfrm>
        </p:grpSpPr>
        <p:sp>
          <p:nvSpPr>
            <p:cNvPr id="30736" name="Line 2"/>
            <p:cNvSpPr>
              <a:spLocks noChangeShapeType="1"/>
            </p:cNvSpPr>
            <p:nvPr/>
          </p:nvSpPr>
          <p:spPr bwMode="auto">
            <a:xfrm flipV="1">
              <a:off x="2880" y="816"/>
              <a:ext cx="3060" cy="10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AutoShape 4"/>
            <p:cNvSpPr>
              <a:spLocks noChangeArrowheads="1"/>
            </p:cNvSpPr>
            <p:nvPr/>
          </p:nvSpPr>
          <p:spPr bwMode="auto">
            <a:xfrm>
              <a:off x="3560" y="1026"/>
              <a:ext cx="2200" cy="1406"/>
            </a:xfrm>
            <a:prstGeom prst="cloudCallout">
              <a:avLst>
                <a:gd name="adj1" fmla="val -56273"/>
                <a:gd name="adj2" fmla="val -72546"/>
              </a:avLst>
            </a:prstGeom>
            <a:solidFill>
              <a:srgbClr val="FFFF99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738" name="Text Box 27"/>
            <p:cNvSpPr txBox="1">
              <a:spLocks noChangeArrowheads="1"/>
            </p:cNvSpPr>
            <p:nvPr/>
          </p:nvSpPr>
          <p:spPr bwMode="auto">
            <a:xfrm>
              <a:off x="3740" y="1360"/>
              <a:ext cx="195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任何</a:t>
              </a:r>
              <a:r>
                <a:rPr lang="zh-CN" altLang="en-US" sz="2600" b="1">
                  <a:solidFill>
                    <a:srgbClr val="C00000"/>
                  </a:solidFill>
                  <a:latin typeface="Arial" charset="0"/>
                </a:rPr>
                <a:t>两位相邻</a:t>
              </a: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编码只有</a:t>
              </a:r>
              <a:r>
                <a:rPr lang="en-US" altLang="zh-CN" sz="2600" b="1">
                  <a:solidFill>
                    <a:srgbClr val="C00000"/>
                  </a:solidFill>
                  <a:latin typeface="Arial" charset="0"/>
                </a:rPr>
                <a:t>1</a:t>
              </a: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位码元不同</a:t>
              </a:r>
            </a:p>
          </p:txBody>
        </p:sp>
      </p:grp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24525" y="188913"/>
            <a:ext cx="25193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en-US" altLang="zh-CN" sz="26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无权码</a:t>
            </a:r>
            <a:r>
              <a:rPr kumimoji="0" lang="en-US" altLang="zh-CN" sz="26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138738" y="3644900"/>
            <a:ext cx="3898900" cy="2909888"/>
            <a:chOff x="3237" y="2296"/>
            <a:chExt cx="2456" cy="1833"/>
          </a:xfrm>
        </p:grpSpPr>
        <p:sp>
          <p:nvSpPr>
            <p:cNvPr id="616454" name="Text Box 6"/>
            <p:cNvSpPr txBox="1">
              <a:spLocks noChangeArrowheads="1"/>
            </p:cNvSpPr>
            <p:nvPr/>
          </p:nvSpPr>
          <p:spPr bwMode="auto">
            <a:xfrm>
              <a:off x="3243" y="2296"/>
              <a:ext cx="2450" cy="18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Binary</a:t>
              </a:r>
              <a:r>
                <a:rPr lang="zh-CN" altLang="en-US" b="1">
                  <a:solidFill>
                    <a:schemeClr val="hlink"/>
                  </a:solidFill>
                </a:rPr>
                <a:t>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11        1011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12        1100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13        1101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14        1110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15        1111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401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3243" y="256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>
              <a:off x="3243" y="3477"/>
              <a:ext cx="2448" cy="16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V="1">
              <a:off x="3237" y="412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469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 flipV="1">
              <a:off x="3243" y="383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3243" y="3208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 flipV="1">
              <a:off x="3243" y="287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CA867A-9BA5-4315-8C83-496CFD0C3235}" type="datetime1">
              <a:rPr lang="zh-CN" altLang="en-US"/>
              <a:pPr>
                <a:defRPr/>
              </a:pPr>
              <a:t>2016/9/5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DB04B-80D3-4CDF-84B8-B78990F4D44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836712"/>
            <a:ext cx="8373616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课程名称：      </a:t>
            </a:r>
            <a:r>
              <a:rPr lang="zh-CN" altLang="en-US" sz="28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数字逻辑设计</a:t>
            </a:r>
            <a:endParaRPr lang="en-US" altLang="zh-CN" sz="2800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上课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时间、地点：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1-11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周，周一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5-6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节，正心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424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                   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周三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3-4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节，正心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424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实验时间、地点：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7-12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周，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5-6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节，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G712</a:t>
            </a:r>
          </a:p>
          <a:p>
            <a:pPr eaLnBrk="1" hangingPunct="1"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考试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时间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     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周，周一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15:45-17:45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考试地点：    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正心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12</a:t>
            </a:r>
            <a:endParaRPr lang="en-US" altLang="zh-CN" sz="2800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615151"/>
      </p:ext>
    </p:extLst>
  </p:cSld>
  <p:clrMapOvr>
    <a:masterClrMapping/>
  </p:clrMapOvr>
  <p:transition advTm="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例：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124075" y="1858963"/>
            <a:ext cx="187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8421BCD</a:t>
            </a:r>
            <a:endParaRPr lang="zh-CN" altLang="en-US" sz="2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364163" y="1844675"/>
            <a:ext cx="20875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Gray Code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362200" y="981075"/>
            <a:ext cx="4297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十进制</a:t>
            </a: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:</a:t>
            </a:r>
            <a:r>
              <a:rPr lang="en-US" altLang="zh-CN" b="1">
                <a:solidFill>
                  <a:schemeClr val="bg2"/>
                </a:solidFill>
              </a:rPr>
              <a:t>   </a:t>
            </a:r>
            <a:r>
              <a:rPr lang="en-US" altLang="zh-CN" sz="3200" b="1">
                <a:solidFill>
                  <a:schemeClr val="bg2"/>
                </a:solidFill>
              </a:rPr>
              <a:t>3</a:t>
            </a:r>
            <a:r>
              <a:rPr lang="en-US" altLang="zh-CN" sz="3200" b="1">
                <a:solidFill>
                  <a:schemeClr val="bg2"/>
                </a:solidFill>
                <a:cs typeface="Times New Roman" pitchFamily="18" charset="0"/>
              </a:rPr>
              <a:t>→</a:t>
            </a:r>
            <a:r>
              <a:rPr lang="en-US" altLang="zh-CN" sz="3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211263" y="24352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1211263" y="43402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430463" y="2511425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011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430463" y="414178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2700338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9997" name="Freeform 13"/>
          <p:cNvSpPr>
            <a:spLocks/>
          </p:cNvSpPr>
          <p:nvPr/>
        </p:nvSpPr>
        <p:spPr bwMode="auto">
          <a:xfrm>
            <a:off x="900113" y="2795588"/>
            <a:ext cx="317500" cy="1676400"/>
          </a:xfrm>
          <a:custGeom>
            <a:avLst/>
            <a:gdLst>
              <a:gd name="T0" fmla="*/ 2147483647 w 200"/>
              <a:gd name="T1" fmla="*/ 0 h 1056"/>
              <a:gd name="T2" fmla="*/ 2147483647 w 200"/>
              <a:gd name="T3" fmla="*/ 2147483647 h 1056"/>
              <a:gd name="T4" fmla="*/ 2147483647 w 200"/>
              <a:gd name="T5" fmla="*/ 2147483647 h 1056"/>
              <a:gd name="T6" fmla="*/ 0 60000 65536"/>
              <a:gd name="T7" fmla="*/ 0 60000 65536"/>
              <a:gd name="T8" fmla="*/ 0 60000 65536"/>
              <a:gd name="T9" fmla="*/ 0 w 200"/>
              <a:gd name="T10" fmla="*/ 0 h 1056"/>
              <a:gd name="T11" fmla="*/ 200 w 20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056">
                <a:moveTo>
                  <a:pt x="200" y="0"/>
                </a:moveTo>
                <a:cubicBezTo>
                  <a:pt x="108" y="176"/>
                  <a:pt x="16" y="352"/>
                  <a:pt x="8" y="528"/>
                </a:cubicBezTo>
                <a:cubicBezTo>
                  <a:pt x="0" y="704"/>
                  <a:pt x="76" y="880"/>
                  <a:pt x="152" y="1056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859463" y="2541588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5859463" y="41719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6156325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5076825" y="488315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1 位码元改变</a:t>
            </a:r>
            <a:endParaRPr lang="en-US" altLang="zh-CN" sz="2800" b="1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35858" name="Picture 2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9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Gray  Code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979613" y="4883150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位码元改变</a:t>
            </a:r>
            <a:endParaRPr lang="en-US" altLang="zh-CN" sz="2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86" name="Text Box 27"/>
          <p:cNvSpPr txBox="1">
            <a:spLocks noChangeArrowheads="1"/>
          </p:cNvSpPr>
          <p:nvPr/>
        </p:nvSpPr>
        <p:spPr bwMode="auto">
          <a:xfrm>
            <a:off x="1404938" y="5734050"/>
            <a:ext cx="4895850" cy="5238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Gray Code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的优点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：可靠性高</a:t>
            </a:r>
            <a:endParaRPr lang="zh-CN" altLang="en-US" sz="28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autoUpdateAnimBg="0"/>
      <p:bldP spid="169989" grpId="0" autoUpdateAnimBg="0"/>
      <p:bldP spid="169990" grpId="0" autoUpdateAnimBg="0"/>
      <p:bldP spid="169991" grpId="0" autoUpdateAnimBg="0"/>
      <p:bldP spid="169993" grpId="0" autoUpdateAnimBg="0"/>
      <p:bldP spid="169994" grpId="0" autoUpdateAnimBg="0"/>
      <p:bldP spid="169995" grpId="0" autoUpdateAnimBg="0"/>
      <p:bldP spid="169996" grpId="0" animBg="1"/>
      <p:bldP spid="169997" grpId="0" animBg="1"/>
      <p:bldP spid="169998" grpId="0" autoUpdateAnimBg="0"/>
      <p:bldP spid="169999" grpId="0" autoUpdateAnimBg="0"/>
      <p:bldP spid="170000" grpId="0" animBg="1"/>
      <p:bldP spid="170002" grpId="0" autoUpdateAnimBg="0"/>
      <p:bldP spid="2" grpId="0" autoUpdateAnimBg="0"/>
      <p:bldP spid="1128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449513" y="3860800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</a:rPr>
              <a:t>1  0   1   1   0   1   1   0  1</a:t>
            </a:r>
          </a:p>
        </p:txBody>
      </p:sp>
      <p:sp>
        <p:nvSpPr>
          <p:cNvPr id="612356" name="Line 4"/>
          <p:cNvSpPr>
            <a:spLocks noChangeShapeType="1"/>
          </p:cNvSpPr>
          <p:nvPr/>
        </p:nvSpPr>
        <p:spPr bwMode="auto">
          <a:xfrm>
            <a:off x="2659063" y="4546600"/>
            <a:ext cx="0" cy="1219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78113" y="4546600"/>
            <a:ext cx="495300" cy="1219200"/>
            <a:chOff x="912" y="1248"/>
            <a:chExt cx="312" cy="768"/>
          </a:xfrm>
        </p:grpSpPr>
        <p:sp>
          <p:nvSpPr>
            <p:cNvPr id="31787" name="Line 5"/>
            <p:cNvSpPr>
              <a:spLocks noChangeShapeType="1"/>
            </p:cNvSpPr>
            <p:nvPr/>
          </p:nvSpPr>
          <p:spPr bwMode="auto">
            <a:xfrm>
              <a:off x="912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8" name="Line 6"/>
            <p:cNvSpPr>
              <a:spLocks noChangeShapeType="1"/>
            </p:cNvSpPr>
            <p:nvPr/>
          </p:nvSpPr>
          <p:spPr bwMode="auto">
            <a:xfrm>
              <a:off x="1224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25813" y="4546600"/>
            <a:ext cx="495300" cy="1219200"/>
            <a:chOff x="1320" y="1248"/>
            <a:chExt cx="312" cy="768"/>
          </a:xfrm>
        </p:grpSpPr>
        <p:sp>
          <p:nvSpPr>
            <p:cNvPr id="31785" name="Line 8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Line 9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11613" y="4546600"/>
            <a:ext cx="495300" cy="1219200"/>
            <a:chOff x="1320" y="1248"/>
            <a:chExt cx="312" cy="768"/>
          </a:xfrm>
        </p:grpSpPr>
        <p:sp>
          <p:nvSpPr>
            <p:cNvPr id="31783" name="Line 16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Line 17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621213" y="4546600"/>
            <a:ext cx="495300" cy="1219200"/>
            <a:chOff x="1320" y="1248"/>
            <a:chExt cx="312" cy="768"/>
          </a:xfrm>
        </p:grpSpPr>
        <p:sp>
          <p:nvSpPr>
            <p:cNvPr id="31781" name="Line 19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20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230813" y="4546600"/>
            <a:ext cx="495300" cy="1219200"/>
            <a:chOff x="1320" y="1248"/>
            <a:chExt cx="312" cy="768"/>
          </a:xfrm>
        </p:grpSpPr>
        <p:sp>
          <p:nvSpPr>
            <p:cNvPr id="31779" name="Line 22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Line 23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802313" y="4546600"/>
            <a:ext cx="495300" cy="1219200"/>
            <a:chOff x="1320" y="1248"/>
            <a:chExt cx="312" cy="768"/>
          </a:xfrm>
        </p:grpSpPr>
        <p:sp>
          <p:nvSpPr>
            <p:cNvPr id="31777" name="Line 25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Line 26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443663" y="4511675"/>
            <a:ext cx="495300" cy="1219200"/>
            <a:chOff x="1320" y="1248"/>
            <a:chExt cx="312" cy="768"/>
          </a:xfrm>
        </p:grpSpPr>
        <p:sp>
          <p:nvSpPr>
            <p:cNvPr id="31775" name="Line 28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Line 29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7021513" y="4546600"/>
            <a:ext cx="495300" cy="1219200"/>
            <a:chOff x="1320" y="1248"/>
            <a:chExt cx="312" cy="768"/>
          </a:xfrm>
        </p:grpSpPr>
        <p:sp>
          <p:nvSpPr>
            <p:cNvPr id="31773" name="Line 31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32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2385" name="Text Box 33"/>
          <p:cNvSpPr txBox="1">
            <a:spLocks noChangeArrowheads="1"/>
          </p:cNvSpPr>
          <p:nvPr/>
        </p:nvSpPr>
        <p:spPr bwMode="auto">
          <a:xfrm>
            <a:off x="23733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29829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7" name="Text Box 35"/>
          <p:cNvSpPr txBox="1">
            <a:spLocks noChangeArrowheads="1"/>
          </p:cNvSpPr>
          <p:nvPr/>
        </p:nvSpPr>
        <p:spPr bwMode="auto">
          <a:xfrm>
            <a:off x="35925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42021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2389" name="Text Box 37"/>
          <p:cNvSpPr txBox="1">
            <a:spLocks noChangeArrowheads="1"/>
          </p:cNvSpPr>
          <p:nvPr/>
        </p:nvSpPr>
        <p:spPr bwMode="auto">
          <a:xfrm>
            <a:off x="48117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54213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60309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66405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3" name="Text Box 41"/>
          <p:cNvSpPr txBox="1">
            <a:spLocks noChangeArrowheads="1"/>
          </p:cNvSpPr>
          <p:nvPr/>
        </p:nvSpPr>
        <p:spPr bwMode="auto">
          <a:xfrm>
            <a:off x="72501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767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853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1)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计算法（利用二进制数写典型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Gray code</a:t>
            </a:r>
            <a:r>
              <a:rPr kumimoji="0" lang="zh-CN" altLang="en-US" sz="2800" b="1">
                <a:solidFill>
                  <a:schemeClr val="bg2"/>
                </a:solidFill>
                <a:latin typeface="Arial" charset="0"/>
              </a:rPr>
              <a:t>）</a:t>
            </a:r>
            <a:r>
              <a:rPr lang="en-US" altLang="zh-CN" sz="2800">
                <a:solidFill>
                  <a:schemeClr val="bg2"/>
                </a:solidFill>
                <a:latin typeface="Arial" charset="0"/>
              </a:rPr>
              <a:t>  </a:t>
            </a:r>
            <a:endParaRPr lang="zh-CN" altLang="en-US" sz="2800" b="1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1768" name="Rectangle 3"/>
          <p:cNvSpPr>
            <a:spLocks noChangeArrowheads="1"/>
          </p:cNvSpPr>
          <p:nvPr/>
        </p:nvSpPr>
        <p:spPr bwMode="auto">
          <a:xfrm>
            <a:off x="539552" y="1412875"/>
            <a:ext cx="56896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位宽不变</a:t>
            </a:r>
            <a:endParaRPr kumimoji="0" lang="en-US" altLang="zh-CN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第一位不变</a:t>
            </a:r>
            <a:endParaRPr kumimoji="0" lang="en-US" altLang="zh-CN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与左边的邻居比特相比较</a:t>
            </a: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Ø"/>
            </a:pP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相同</a:t>
            </a: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Ø"/>
            </a:pP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不同</a:t>
            </a: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——1. </a:t>
            </a:r>
          </a:p>
        </p:txBody>
      </p:sp>
      <p:pic>
        <p:nvPicPr>
          <p:cNvPr id="31769" name="Picture 4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0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1771" name="Text Box 50"/>
          <p:cNvSpPr txBox="1">
            <a:spLocks noChangeArrowheads="1"/>
          </p:cNvSpPr>
          <p:nvPr/>
        </p:nvSpPr>
        <p:spPr bwMode="auto">
          <a:xfrm>
            <a:off x="395288" y="4019550"/>
            <a:ext cx="1584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600" b="1">
                <a:solidFill>
                  <a:schemeClr val="bg1"/>
                </a:solidFill>
                <a:latin typeface="Arial" charset="0"/>
              </a:rPr>
              <a:t>二进制数</a:t>
            </a:r>
            <a:r>
              <a:rPr kumimoji="0" lang="en-US" altLang="zh-CN" sz="2600" b="1">
                <a:solidFill>
                  <a:schemeClr val="bg1"/>
                </a:solidFill>
                <a:latin typeface="Arial" charset="0"/>
              </a:rPr>
              <a:t>:</a:t>
            </a:r>
            <a:endParaRPr kumimoji="0" lang="zh-CN" altLang="en-US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72" name="Text Box 51"/>
          <p:cNvSpPr txBox="1">
            <a:spLocks noChangeArrowheads="1"/>
          </p:cNvSpPr>
          <p:nvPr/>
        </p:nvSpPr>
        <p:spPr bwMode="auto">
          <a:xfrm>
            <a:off x="179388" y="5819775"/>
            <a:ext cx="1944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600" b="1">
                <a:solidFill>
                  <a:schemeClr val="bg1"/>
                </a:solidFill>
                <a:latin typeface="Arial" charset="0"/>
              </a:rPr>
              <a:t>Gray Code:</a:t>
            </a:r>
            <a:endParaRPr kumimoji="0" lang="zh-CN" altLang="en-US" sz="26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91338"/>
              </p:ext>
            </p:extLst>
          </p:nvPr>
        </p:nvGraphicFramePr>
        <p:xfrm>
          <a:off x="4932040" y="2961958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(366)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1  0110   1110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1177"/>
              </p:ext>
            </p:extLst>
          </p:nvPr>
        </p:nvGraphicFramePr>
        <p:xfrm>
          <a:off x="4887608" y="1556792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(365)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1  0110   1101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下弧形箭头 10"/>
          <p:cNvSpPr/>
          <p:nvPr/>
        </p:nvSpPr>
        <p:spPr bwMode="auto">
          <a:xfrm rot="16969094" flipV="1">
            <a:off x="3284928" y="2627544"/>
            <a:ext cx="2070088" cy="397156"/>
          </a:xfrm>
          <a:prstGeom prst="curvedUpArrow">
            <a:avLst>
              <a:gd name="adj1" fmla="val 25000"/>
              <a:gd name="adj2" fmla="val 67891"/>
              <a:gd name="adj3" fmla="val 25000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nimBg="1"/>
      <p:bldP spid="612385" grpId="0" autoUpdateAnimBg="0"/>
      <p:bldP spid="612386" grpId="0" autoUpdateAnimBg="0"/>
      <p:bldP spid="612387" grpId="0" autoUpdateAnimBg="0"/>
      <p:bldP spid="612388" grpId="0" autoUpdateAnimBg="0"/>
      <p:bldP spid="612389" grpId="0" autoUpdateAnimBg="0"/>
      <p:bldP spid="612390" grpId="0" autoUpdateAnimBg="0"/>
      <p:bldP spid="612391" grpId="0" autoUpdateAnimBg="0"/>
      <p:bldP spid="612392" grpId="0" autoUpdateAnimBg="0"/>
      <p:bldP spid="612393" grpId="0" autoUpdateAnimBg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7"/>
          <p:cNvSpPr>
            <a:spLocks noChangeArrowheads="1"/>
          </p:cNvSpPr>
          <p:nvPr/>
        </p:nvSpPr>
        <p:spPr bwMode="auto">
          <a:xfrm>
            <a:off x="5795963" y="1389063"/>
            <a:ext cx="1296987" cy="53276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63" name="Rectangle 36"/>
          <p:cNvSpPr>
            <a:spLocks noChangeArrowheads="1"/>
          </p:cNvSpPr>
          <p:nvPr/>
        </p:nvSpPr>
        <p:spPr bwMode="auto">
          <a:xfrm>
            <a:off x="2238375" y="3429000"/>
            <a:ext cx="936625" cy="25923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58875" y="16287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1-bit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2527300" y="1557338"/>
            <a:ext cx="533400" cy="12080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1158875" y="42211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2-bit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2684463" y="3455988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2" name="Line 6"/>
          <p:cNvSpPr>
            <a:spLocks noChangeShapeType="1"/>
          </p:cNvSpPr>
          <p:nvPr/>
        </p:nvSpPr>
        <p:spPr bwMode="auto">
          <a:xfrm>
            <a:off x="2674938" y="4797425"/>
            <a:ext cx="4572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2670175" y="4843463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2295525" y="3455988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2276475" y="4843463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4427538" y="16287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3-bit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88" name="Line 12"/>
          <p:cNvSpPr>
            <a:spLocks noChangeShapeType="1"/>
          </p:cNvSpPr>
          <p:nvPr/>
        </p:nvSpPr>
        <p:spPr bwMode="auto">
          <a:xfrm>
            <a:off x="6283325" y="4005263"/>
            <a:ext cx="685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223000" y="1282700"/>
            <a:ext cx="933450" cy="2687638"/>
            <a:chOff x="3840" y="240"/>
            <a:chExt cx="588" cy="1693"/>
          </a:xfrm>
        </p:grpSpPr>
        <p:sp>
          <p:nvSpPr>
            <p:cNvPr id="32799" name="Text Box 11"/>
            <p:cNvSpPr txBox="1">
              <a:spLocks noChangeArrowheads="1"/>
            </p:cNvSpPr>
            <p:nvPr/>
          </p:nvSpPr>
          <p:spPr bwMode="auto">
            <a:xfrm>
              <a:off x="409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800" name="Text Box 13"/>
            <p:cNvSpPr txBox="1">
              <a:spLocks noChangeArrowheads="1"/>
            </p:cNvSpPr>
            <p:nvPr/>
          </p:nvSpPr>
          <p:spPr bwMode="auto">
            <a:xfrm>
              <a:off x="4092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801" name="Text Box 14"/>
            <p:cNvSpPr txBox="1">
              <a:spLocks noChangeArrowheads="1"/>
            </p:cNvSpPr>
            <p:nvPr/>
          </p:nvSpPr>
          <p:spPr bwMode="auto">
            <a:xfrm>
              <a:off x="385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802" name="Text Box 15"/>
            <p:cNvSpPr txBox="1">
              <a:spLocks noChangeArrowheads="1"/>
            </p:cNvSpPr>
            <p:nvPr/>
          </p:nvSpPr>
          <p:spPr bwMode="auto">
            <a:xfrm>
              <a:off x="3840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11888" y="4186238"/>
            <a:ext cx="952500" cy="2627312"/>
            <a:chOff x="3840" y="2331"/>
            <a:chExt cx="600" cy="1655"/>
          </a:xfrm>
        </p:grpSpPr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3852" y="234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3840" y="325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4104" y="2331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4092" y="3241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842000" y="1282700"/>
            <a:ext cx="552450" cy="2687638"/>
            <a:chOff x="3600" y="240"/>
            <a:chExt cx="348" cy="1693"/>
          </a:xfrm>
        </p:grpSpPr>
        <p:sp>
          <p:nvSpPr>
            <p:cNvPr id="32793" name="Text Box 20"/>
            <p:cNvSpPr txBox="1">
              <a:spLocks noChangeArrowheads="1"/>
            </p:cNvSpPr>
            <p:nvPr/>
          </p:nvSpPr>
          <p:spPr bwMode="auto">
            <a:xfrm>
              <a:off x="361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794" name="Text Box 21"/>
            <p:cNvSpPr txBox="1">
              <a:spLocks noChangeArrowheads="1"/>
            </p:cNvSpPr>
            <p:nvPr/>
          </p:nvSpPr>
          <p:spPr bwMode="auto">
            <a:xfrm>
              <a:off x="3600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42000" y="4186238"/>
            <a:ext cx="552450" cy="2608262"/>
            <a:chOff x="3600" y="2343"/>
            <a:chExt cx="348" cy="1643"/>
          </a:xfrm>
        </p:grpSpPr>
        <p:sp>
          <p:nvSpPr>
            <p:cNvPr id="32791" name="Text Box 22"/>
            <p:cNvSpPr txBox="1">
              <a:spLocks noChangeArrowheads="1"/>
            </p:cNvSpPr>
            <p:nvPr/>
          </p:nvSpPr>
          <p:spPr bwMode="auto">
            <a:xfrm>
              <a:off x="3612" y="234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3600" y="325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</p:grpSp>
      <p:pic>
        <p:nvPicPr>
          <p:cNvPr id="32788" name="Picture 3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8281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2)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反射法（由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n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Gray code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写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n+1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Gray code</a:t>
            </a:r>
            <a:r>
              <a:rPr lang="en-US" altLang="zh-CN" sz="2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Arial" charset="0"/>
              </a:rPr>
              <a:t>）</a:t>
            </a:r>
            <a:endParaRPr lang="zh-CN" altLang="en-US" sz="2800" b="1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613379" grpId="0" animBg="1" autoUpdateAnimBg="0"/>
      <p:bldP spid="613380" grpId="0" autoUpdateAnimBg="0"/>
      <p:bldP spid="613381" grpId="0" autoUpdateAnimBg="0"/>
      <p:bldP spid="613382" grpId="0" animBg="1"/>
      <p:bldP spid="613383" grpId="0" autoUpdateAnimBg="0"/>
      <p:bldP spid="613384" grpId="0" autoUpdateAnimBg="0"/>
      <p:bldP spid="613385" grpId="0" autoUpdateAnimBg="0"/>
      <p:bldP spid="613386" grpId="0" autoUpdateAnimBg="0"/>
      <p:bldP spid="6133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1"/>
          <p:cNvSpPr>
            <a:spLocks noChangeArrowheads="1"/>
          </p:cNvSpPr>
          <p:nvPr/>
        </p:nvSpPr>
        <p:spPr bwMode="auto">
          <a:xfrm>
            <a:off x="2838450" y="2736850"/>
            <a:ext cx="12192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5" name="Rectangle 43"/>
          <p:cNvSpPr>
            <a:spLocks noChangeArrowheads="1"/>
          </p:cNvSpPr>
          <p:nvPr/>
        </p:nvSpPr>
        <p:spPr bwMode="auto">
          <a:xfrm>
            <a:off x="28384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6" name="Rectangle 44"/>
          <p:cNvSpPr>
            <a:spLocks noChangeArrowheads="1"/>
          </p:cNvSpPr>
          <p:nvPr/>
        </p:nvSpPr>
        <p:spPr bwMode="auto">
          <a:xfrm>
            <a:off x="16192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7" name="Line 45"/>
          <p:cNvSpPr>
            <a:spLocks noChangeShapeType="1"/>
          </p:cNvSpPr>
          <p:nvPr/>
        </p:nvSpPr>
        <p:spPr bwMode="auto">
          <a:xfrm>
            <a:off x="1619250" y="221615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46"/>
          <p:cNvSpPr>
            <a:spLocks noChangeShapeType="1"/>
          </p:cNvSpPr>
          <p:nvPr/>
        </p:nvSpPr>
        <p:spPr bwMode="auto">
          <a:xfrm>
            <a:off x="1631950" y="2749550"/>
            <a:ext cx="2438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47"/>
          <p:cNvSpPr>
            <a:spLocks noChangeShapeType="1"/>
          </p:cNvSpPr>
          <p:nvPr/>
        </p:nvSpPr>
        <p:spPr bwMode="auto">
          <a:xfrm>
            <a:off x="1641475" y="326390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Line 48"/>
          <p:cNvSpPr>
            <a:spLocks noChangeShapeType="1"/>
          </p:cNvSpPr>
          <p:nvPr/>
        </p:nvSpPr>
        <p:spPr bwMode="auto">
          <a:xfrm>
            <a:off x="1619250" y="2216150"/>
            <a:ext cx="0" cy="103822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Line 49"/>
          <p:cNvSpPr>
            <a:spLocks noChangeShapeType="1"/>
          </p:cNvSpPr>
          <p:nvPr/>
        </p:nvSpPr>
        <p:spPr bwMode="auto">
          <a:xfrm>
            <a:off x="2855913" y="2246313"/>
            <a:ext cx="0" cy="10382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2" name="Line 50"/>
          <p:cNvSpPr>
            <a:spLocks noChangeShapeType="1"/>
          </p:cNvSpPr>
          <p:nvPr/>
        </p:nvSpPr>
        <p:spPr bwMode="auto">
          <a:xfrm>
            <a:off x="4057650" y="2736850"/>
            <a:ext cx="0" cy="5175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3" name="Line 51"/>
          <p:cNvSpPr>
            <a:spLocks noChangeShapeType="1"/>
          </p:cNvSpPr>
          <p:nvPr/>
        </p:nvSpPr>
        <p:spPr bwMode="auto">
          <a:xfrm>
            <a:off x="4057650" y="2216150"/>
            <a:ext cx="0" cy="5207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52"/>
          <p:cNvSpPr>
            <a:spLocks noChangeShapeType="1"/>
          </p:cNvSpPr>
          <p:nvPr/>
        </p:nvSpPr>
        <p:spPr bwMode="auto">
          <a:xfrm>
            <a:off x="1162050" y="1606550"/>
            <a:ext cx="4572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Text Box 53"/>
          <p:cNvSpPr txBox="1">
            <a:spLocks noChangeArrowheads="1"/>
          </p:cNvSpPr>
          <p:nvPr/>
        </p:nvSpPr>
        <p:spPr bwMode="auto">
          <a:xfrm>
            <a:off x="2076450" y="16859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0         1</a:t>
            </a:r>
          </a:p>
        </p:txBody>
      </p:sp>
      <p:sp>
        <p:nvSpPr>
          <p:cNvPr id="33806" name="Text Box 54"/>
          <p:cNvSpPr txBox="1">
            <a:spLocks noChangeArrowheads="1"/>
          </p:cNvSpPr>
          <p:nvPr/>
        </p:nvSpPr>
        <p:spPr bwMode="auto">
          <a:xfrm>
            <a:off x="1003300" y="2265363"/>
            <a:ext cx="609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07" name="Line 57"/>
          <p:cNvSpPr>
            <a:spLocks noChangeShapeType="1"/>
          </p:cNvSpPr>
          <p:nvPr/>
        </p:nvSpPr>
        <p:spPr bwMode="auto">
          <a:xfrm>
            <a:off x="2019300" y="25019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58"/>
          <p:cNvSpPr>
            <a:spLocks noChangeShapeType="1"/>
          </p:cNvSpPr>
          <p:nvPr/>
        </p:nvSpPr>
        <p:spPr bwMode="auto">
          <a:xfrm>
            <a:off x="3619500" y="25019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59"/>
          <p:cNvSpPr>
            <a:spLocks noChangeShapeType="1"/>
          </p:cNvSpPr>
          <p:nvPr/>
        </p:nvSpPr>
        <p:spPr bwMode="auto">
          <a:xfrm flipH="1">
            <a:off x="2019300" y="3035300"/>
            <a:ext cx="15938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Text Box 60"/>
          <p:cNvSpPr txBox="1">
            <a:spLocks noChangeArrowheads="1"/>
          </p:cNvSpPr>
          <p:nvPr/>
        </p:nvSpPr>
        <p:spPr bwMode="auto">
          <a:xfrm>
            <a:off x="4972050" y="1835150"/>
            <a:ext cx="320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2-bit Gray code</a:t>
            </a:r>
            <a:endParaRPr lang="zh-CN" altLang="en-US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811" name="Rectangle 95"/>
          <p:cNvSpPr>
            <a:spLocks noChangeArrowheads="1"/>
          </p:cNvSpPr>
          <p:nvPr/>
        </p:nvSpPr>
        <p:spPr bwMode="auto">
          <a:xfrm>
            <a:off x="4221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2" name="Rectangle 96"/>
          <p:cNvSpPr>
            <a:spLocks noChangeArrowheads="1"/>
          </p:cNvSpPr>
          <p:nvPr/>
        </p:nvSpPr>
        <p:spPr bwMode="auto">
          <a:xfrm>
            <a:off x="3078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3" name="Rectangle 97"/>
          <p:cNvSpPr>
            <a:spLocks noChangeArrowheads="1"/>
          </p:cNvSpPr>
          <p:nvPr/>
        </p:nvSpPr>
        <p:spPr bwMode="auto">
          <a:xfrm>
            <a:off x="1935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4" name="Rectangle 98"/>
          <p:cNvSpPr>
            <a:spLocks noChangeArrowheads="1"/>
          </p:cNvSpPr>
          <p:nvPr/>
        </p:nvSpPr>
        <p:spPr bwMode="auto">
          <a:xfrm>
            <a:off x="792163" y="5297488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5" name="Rectangle 99"/>
          <p:cNvSpPr>
            <a:spLocks noChangeArrowheads="1"/>
          </p:cNvSpPr>
          <p:nvPr/>
        </p:nvSpPr>
        <p:spPr bwMode="auto">
          <a:xfrm>
            <a:off x="4221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6" name="Rectangle 100"/>
          <p:cNvSpPr>
            <a:spLocks noChangeArrowheads="1"/>
          </p:cNvSpPr>
          <p:nvPr/>
        </p:nvSpPr>
        <p:spPr bwMode="auto">
          <a:xfrm>
            <a:off x="3078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7" name="Rectangle 101"/>
          <p:cNvSpPr>
            <a:spLocks noChangeArrowheads="1"/>
          </p:cNvSpPr>
          <p:nvPr/>
        </p:nvSpPr>
        <p:spPr bwMode="auto">
          <a:xfrm>
            <a:off x="1935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8" name="Rectangle 102"/>
          <p:cNvSpPr>
            <a:spLocks noChangeArrowheads="1"/>
          </p:cNvSpPr>
          <p:nvPr/>
        </p:nvSpPr>
        <p:spPr bwMode="auto">
          <a:xfrm>
            <a:off x="792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9" name="Line 103"/>
          <p:cNvSpPr>
            <a:spLocks noChangeShapeType="1"/>
          </p:cNvSpPr>
          <p:nvPr/>
        </p:nvSpPr>
        <p:spPr bwMode="auto">
          <a:xfrm>
            <a:off x="792163" y="4779963"/>
            <a:ext cx="457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Line 104"/>
          <p:cNvSpPr>
            <a:spLocks noChangeShapeType="1"/>
          </p:cNvSpPr>
          <p:nvPr/>
        </p:nvSpPr>
        <p:spPr bwMode="auto">
          <a:xfrm>
            <a:off x="792163" y="5297488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1" name="Line 105"/>
          <p:cNvSpPr>
            <a:spLocks noChangeShapeType="1"/>
          </p:cNvSpPr>
          <p:nvPr/>
        </p:nvSpPr>
        <p:spPr bwMode="auto">
          <a:xfrm>
            <a:off x="792163" y="5815013"/>
            <a:ext cx="457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2" name="Line 106"/>
          <p:cNvSpPr>
            <a:spLocks noChangeShapeType="1"/>
          </p:cNvSpPr>
          <p:nvPr/>
        </p:nvSpPr>
        <p:spPr bwMode="auto">
          <a:xfrm>
            <a:off x="792163" y="4779963"/>
            <a:ext cx="0" cy="10350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107"/>
          <p:cNvSpPr>
            <a:spLocks noChangeShapeType="1"/>
          </p:cNvSpPr>
          <p:nvPr/>
        </p:nvSpPr>
        <p:spPr bwMode="auto">
          <a:xfrm>
            <a:off x="1935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108"/>
          <p:cNvSpPr>
            <a:spLocks noChangeShapeType="1"/>
          </p:cNvSpPr>
          <p:nvPr/>
        </p:nvSpPr>
        <p:spPr bwMode="auto">
          <a:xfrm>
            <a:off x="3078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109"/>
          <p:cNvSpPr>
            <a:spLocks noChangeShapeType="1"/>
          </p:cNvSpPr>
          <p:nvPr/>
        </p:nvSpPr>
        <p:spPr bwMode="auto">
          <a:xfrm>
            <a:off x="4221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Line 110"/>
          <p:cNvSpPr>
            <a:spLocks noChangeShapeType="1"/>
          </p:cNvSpPr>
          <p:nvPr/>
        </p:nvSpPr>
        <p:spPr bwMode="auto">
          <a:xfrm>
            <a:off x="5364163" y="5297488"/>
            <a:ext cx="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7" name="Line 111"/>
          <p:cNvSpPr>
            <a:spLocks noChangeShapeType="1"/>
          </p:cNvSpPr>
          <p:nvPr/>
        </p:nvSpPr>
        <p:spPr bwMode="auto">
          <a:xfrm>
            <a:off x="5364163" y="4779963"/>
            <a:ext cx="0" cy="5175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8" name="Line 112"/>
          <p:cNvSpPr>
            <a:spLocks noChangeShapeType="1"/>
          </p:cNvSpPr>
          <p:nvPr/>
        </p:nvSpPr>
        <p:spPr bwMode="auto">
          <a:xfrm>
            <a:off x="182563" y="4398963"/>
            <a:ext cx="6096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Text Box 113"/>
          <p:cNvSpPr txBox="1">
            <a:spLocks noChangeArrowheads="1"/>
          </p:cNvSpPr>
          <p:nvPr/>
        </p:nvSpPr>
        <p:spPr bwMode="auto">
          <a:xfrm>
            <a:off x="1096963" y="42783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00         01         11        10</a:t>
            </a:r>
          </a:p>
        </p:txBody>
      </p:sp>
      <p:sp>
        <p:nvSpPr>
          <p:cNvPr id="33830" name="Text Box 114"/>
          <p:cNvSpPr txBox="1">
            <a:spLocks noChangeArrowheads="1"/>
          </p:cNvSpPr>
          <p:nvPr/>
        </p:nvSpPr>
        <p:spPr bwMode="auto">
          <a:xfrm>
            <a:off x="182563" y="4932363"/>
            <a:ext cx="685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31" name="Line 117"/>
          <p:cNvSpPr>
            <a:spLocks noChangeShapeType="1"/>
          </p:cNvSpPr>
          <p:nvPr/>
        </p:nvSpPr>
        <p:spPr bwMode="auto">
          <a:xfrm>
            <a:off x="1173163" y="5084763"/>
            <a:ext cx="3886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118"/>
          <p:cNvSpPr>
            <a:spLocks noChangeShapeType="1"/>
          </p:cNvSpPr>
          <p:nvPr/>
        </p:nvSpPr>
        <p:spPr bwMode="auto">
          <a:xfrm>
            <a:off x="5059363" y="5084763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119"/>
          <p:cNvSpPr>
            <a:spLocks noChangeShapeType="1"/>
          </p:cNvSpPr>
          <p:nvPr/>
        </p:nvSpPr>
        <p:spPr bwMode="auto">
          <a:xfrm flipH="1">
            <a:off x="1065213" y="5602288"/>
            <a:ext cx="39624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Text Box 120"/>
          <p:cNvSpPr txBox="1">
            <a:spLocks noChangeArrowheads="1"/>
          </p:cNvSpPr>
          <p:nvPr/>
        </p:nvSpPr>
        <p:spPr bwMode="auto">
          <a:xfrm>
            <a:off x="5867400" y="4005263"/>
            <a:ext cx="3021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3-bit Gray code</a:t>
            </a:r>
            <a:endParaRPr lang="zh-CN" altLang="en-US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 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</a:t>
            </a:r>
          </a:p>
        </p:txBody>
      </p:sp>
      <p:pic>
        <p:nvPicPr>
          <p:cNvPr id="33837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9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图形法（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Graphics method</a:t>
            </a:r>
            <a:r>
              <a:rPr kumimoji="0" lang="zh-CN" altLang="en-US" sz="2800" b="1">
                <a:solidFill>
                  <a:schemeClr val="bg2"/>
                </a:solidFill>
                <a:latin typeface="Arial" charset="0"/>
              </a:rPr>
              <a:t>）</a:t>
            </a:r>
            <a:endParaRPr lang="zh-CN" altLang="en-US" sz="2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/>
      <p:bldP spid="33806" grpId="0"/>
      <p:bldP spid="33807" grpId="0" animBg="1"/>
      <p:bldP spid="33808" grpId="0" animBg="1"/>
      <p:bldP spid="33809" grpId="0" animBg="1"/>
      <p:bldP spid="33810" grpId="0"/>
      <p:bldP spid="33811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1" grpId="0" animBg="1"/>
      <p:bldP spid="33822" grpId="0" animBg="1"/>
      <p:bldP spid="33823" grpId="0" animBg="1"/>
      <p:bldP spid="33824" grpId="0" animBg="1"/>
      <p:bldP spid="33825" grpId="0" animBg="1"/>
      <p:bldP spid="33826" grpId="0" animBg="1"/>
      <p:bldP spid="33827" grpId="0" animBg="1"/>
      <p:bldP spid="33828" grpId="0" animBg="1"/>
      <p:bldP spid="33829" grpId="0"/>
      <p:bldP spid="33830" grpId="0"/>
      <p:bldP spid="33831" grpId="0" animBg="1"/>
      <p:bldP spid="33832" grpId="0" animBg="1"/>
      <p:bldP spid="33833" grpId="0" animBg="1"/>
      <p:bldP spid="338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53340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44196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5052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25908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53340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44196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35052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25908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53340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44196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35052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25908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3340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44196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35052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5" name="Rectangle 17"/>
          <p:cNvSpPr>
            <a:spLocks noChangeArrowheads="1"/>
          </p:cNvSpPr>
          <p:nvPr/>
        </p:nvSpPr>
        <p:spPr bwMode="auto">
          <a:xfrm>
            <a:off x="25908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590800" y="13716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590800" y="19177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590800" y="24638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590800" y="30099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2590800" y="3556000"/>
            <a:ext cx="36576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590800" y="13716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35052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4196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3340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6248400" y="30099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6248400" y="13716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2590800" y="19177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3505200" y="1371600"/>
            <a:ext cx="274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 flipV="1">
            <a:off x="1981200" y="762000"/>
            <a:ext cx="609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2590800" y="893763"/>
            <a:ext cx="35814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00      01      11      10</a:t>
            </a:r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1905000" y="1524000"/>
            <a:ext cx="762000" cy="1928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611362" name="Freeform 34"/>
          <p:cNvSpPr>
            <a:spLocks/>
          </p:cNvSpPr>
          <p:nvPr/>
        </p:nvSpPr>
        <p:spPr bwMode="auto">
          <a:xfrm>
            <a:off x="2987675" y="1628775"/>
            <a:ext cx="2819400" cy="1752600"/>
          </a:xfrm>
          <a:custGeom>
            <a:avLst/>
            <a:gdLst>
              <a:gd name="T0" fmla="*/ 0 w 1776"/>
              <a:gd name="T1" fmla="*/ 0 h 1104"/>
              <a:gd name="T2" fmla="*/ 2147483647 w 1776"/>
              <a:gd name="T3" fmla="*/ 0 h 1104"/>
              <a:gd name="T4" fmla="*/ 2147483647 w 1776"/>
              <a:gd name="T5" fmla="*/ 2147483647 h 1104"/>
              <a:gd name="T6" fmla="*/ 2147483647 w 1776"/>
              <a:gd name="T7" fmla="*/ 2147483647 h 1104"/>
              <a:gd name="T8" fmla="*/ 2147483647 w 1776"/>
              <a:gd name="T9" fmla="*/ 2147483647 h 1104"/>
              <a:gd name="T10" fmla="*/ 2147483647 w 1776"/>
              <a:gd name="T11" fmla="*/ 2147483647 h 1104"/>
              <a:gd name="T12" fmla="*/ 2147483647 w 1776"/>
              <a:gd name="T13" fmla="*/ 2147483647 h 1104"/>
              <a:gd name="T14" fmla="*/ 2147483647 w 1776"/>
              <a:gd name="T15" fmla="*/ 2147483647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1104"/>
              <a:gd name="T26" fmla="*/ 1776 w 1776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1104">
                <a:moveTo>
                  <a:pt x="0" y="0"/>
                </a:moveTo>
                <a:lnTo>
                  <a:pt x="1776" y="0"/>
                </a:lnTo>
                <a:lnTo>
                  <a:pt x="1776" y="384"/>
                </a:lnTo>
                <a:lnTo>
                  <a:pt x="48" y="384"/>
                </a:lnTo>
                <a:lnTo>
                  <a:pt x="48" y="720"/>
                </a:lnTo>
                <a:lnTo>
                  <a:pt x="1776" y="720"/>
                </a:lnTo>
                <a:lnTo>
                  <a:pt x="1776" y="1104"/>
                </a:lnTo>
                <a:lnTo>
                  <a:pt x="48" y="1104"/>
                </a:lnTo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27088" y="4005263"/>
            <a:ext cx="7620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4-bit Gray code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0010 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1000</a:t>
            </a:r>
          </a:p>
        </p:txBody>
      </p:sp>
      <p:pic>
        <p:nvPicPr>
          <p:cNvPr id="34854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2" grpId="0" animBg="1"/>
      <p:bldP spid="348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86" name="Group 4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3595"/>
              </p:ext>
            </p:extLst>
          </p:nvPr>
        </p:nvGraphicFramePr>
        <p:xfrm>
          <a:off x="625475" y="625475"/>
          <a:ext cx="6096000" cy="6290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4575"/>
                <a:gridCol w="1090613"/>
                <a:gridCol w="1193800"/>
                <a:gridCol w="1547812"/>
                <a:gridCol w="1219200"/>
              </a:tblGrid>
              <a:tr h="358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十进制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二进制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55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429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6353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492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365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6036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26249" name="AutoShape 297"/>
          <p:cNvSpPr>
            <a:spLocks/>
          </p:cNvSpPr>
          <p:nvPr/>
        </p:nvSpPr>
        <p:spPr bwMode="auto">
          <a:xfrm>
            <a:off x="6788150" y="2601913"/>
            <a:ext cx="80963" cy="420687"/>
          </a:xfrm>
          <a:prstGeom prst="rightBrace">
            <a:avLst>
              <a:gd name="adj1" fmla="val 43300"/>
              <a:gd name="adj2" fmla="val 50000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0" name="AutoShape 298"/>
          <p:cNvSpPr>
            <a:spLocks/>
          </p:cNvSpPr>
          <p:nvPr/>
        </p:nvSpPr>
        <p:spPr bwMode="auto">
          <a:xfrm>
            <a:off x="6819900" y="2246313"/>
            <a:ext cx="287338" cy="1090612"/>
          </a:xfrm>
          <a:prstGeom prst="rightBrace">
            <a:avLst>
              <a:gd name="adj1" fmla="val 31630"/>
              <a:gd name="adj2" fmla="val 50000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1" name="AutoShape 299"/>
          <p:cNvSpPr>
            <a:spLocks/>
          </p:cNvSpPr>
          <p:nvPr/>
        </p:nvSpPr>
        <p:spPr bwMode="auto">
          <a:xfrm>
            <a:off x="7135813" y="1120775"/>
            <a:ext cx="311150" cy="3359150"/>
          </a:xfrm>
          <a:prstGeom prst="rightBrace">
            <a:avLst>
              <a:gd name="adj1" fmla="val 89966"/>
              <a:gd name="adj2" fmla="val 50000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2" name="AutoShape 300"/>
          <p:cNvSpPr>
            <a:spLocks/>
          </p:cNvSpPr>
          <p:nvPr/>
        </p:nvSpPr>
        <p:spPr bwMode="auto">
          <a:xfrm>
            <a:off x="3673475" y="3708400"/>
            <a:ext cx="100013" cy="509588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3" name="AutoShape 301"/>
          <p:cNvSpPr>
            <a:spLocks/>
          </p:cNvSpPr>
          <p:nvPr/>
        </p:nvSpPr>
        <p:spPr bwMode="auto">
          <a:xfrm>
            <a:off x="3763963" y="3394075"/>
            <a:ext cx="187325" cy="1090613"/>
          </a:xfrm>
          <a:prstGeom prst="rightBrace">
            <a:avLst>
              <a:gd name="adj1" fmla="val 48517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7" name="AutoShape 305"/>
          <p:cNvSpPr>
            <a:spLocks/>
          </p:cNvSpPr>
          <p:nvPr/>
        </p:nvSpPr>
        <p:spPr bwMode="auto">
          <a:xfrm>
            <a:off x="4029075" y="1143000"/>
            <a:ext cx="239713" cy="5503863"/>
          </a:xfrm>
          <a:prstGeom prst="rightBrace">
            <a:avLst>
              <a:gd name="adj1" fmla="val 191335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76" name="Line 424"/>
          <p:cNvSpPr>
            <a:spLocks noChangeShapeType="1"/>
          </p:cNvSpPr>
          <p:nvPr/>
        </p:nvSpPr>
        <p:spPr bwMode="auto">
          <a:xfrm flipV="1">
            <a:off x="4308475" y="1600200"/>
            <a:ext cx="3182938" cy="2303463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377" name="Line 425"/>
          <p:cNvSpPr>
            <a:spLocks noChangeShapeType="1"/>
          </p:cNvSpPr>
          <p:nvPr/>
        </p:nvSpPr>
        <p:spPr bwMode="auto">
          <a:xfrm flipV="1">
            <a:off x="7473950" y="1687513"/>
            <a:ext cx="193675" cy="107315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378" name="Text Box 426"/>
          <p:cNvSpPr txBox="1">
            <a:spLocks noChangeArrowheads="1"/>
          </p:cNvSpPr>
          <p:nvPr/>
        </p:nvSpPr>
        <p:spPr bwMode="auto">
          <a:xfrm>
            <a:off x="7539038" y="1103313"/>
            <a:ext cx="80021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反射</a:t>
            </a:r>
          </a:p>
        </p:txBody>
      </p:sp>
      <p:sp>
        <p:nvSpPr>
          <p:cNvPr id="126379" name="AutoShape 427"/>
          <p:cNvSpPr>
            <a:spLocks/>
          </p:cNvSpPr>
          <p:nvPr/>
        </p:nvSpPr>
        <p:spPr bwMode="auto">
          <a:xfrm>
            <a:off x="2884488" y="1143000"/>
            <a:ext cx="204787" cy="1160463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0" name="AutoShape 428"/>
          <p:cNvSpPr>
            <a:spLocks/>
          </p:cNvSpPr>
          <p:nvPr/>
        </p:nvSpPr>
        <p:spPr bwMode="auto">
          <a:xfrm>
            <a:off x="2762250" y="1141413"/>
            <a:ext cx="169863" cy="2586037"/>
          </a:xfrm>
          <a:prstGeom prst="leftBrace">
            <a:avLst>
              <a:gd name="adj1" fmla="val 126869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1" name="AutoShape 429"/>
          <p:cNvSpPr>
            <a:spLocks/>
          </p:cNvSpPr>
          <p:nvPr/>
        </p:nvSpPr>
        <p:spPr bwMode="auto">
          <a:xfrm>
            <a:off x="2551113" y="1158875"/>
            <a:ext cx="220662" cy="5381625"/>
          </a:xfrm>
          <a:prstGeom prst="leftBrace">
            <a:avLst>
              <a:gd name="adj1" fmla="val 203238"/>
              <a:gd name="adj2" fmla="val 50000"/>
            </a:avLst>
          </a:prstGeom>
          <a:noFill/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4" name="AutoShape 432"/>
          <p:cNvSpPr>
            <a:spLocks/>
          </p:cNvSpPr>
          <p:nvPr/>
        </p:nvSpPr>
        <p:spPr bwMode="auto">
          <a:xfrm>
            <a:off x="5556250" y="1160463"/>
            <a:ext cx="223838" cy="3376612"/>
          </a:xfrm>
          <a:prstGeom prst="leftBrace">
            <a:avLst>
              <a:gd name="adj1" fmla="val 125709"/>
              <a:gd name="adj2" fmla="val 50000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6388" name="AutoShape 436"/>
          <p:cNvCxnSpPr>
            <a:cxnSpLocks noChangeShapeType="1"/>
          </p:cNvCxnSpPr>
          <p:nvPr/>
        </p:nvCxnSpPr>
        <p:spPr bwMode="auto">
          <a:xfrm>
            <a:off x="5591175" y="2849563"/>
            <a:ext cx="2444750" cy="142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389" name="AutoShape 437"/>
          <p:cNvCxnSpPr>
            <a:cxnSpLocks noChangeShapeType="1"/>
            <a:stCxn id="126381" idx="1"/>
          </p:cNvCxnSpPr>
          <p:nvPr/>
        </p:nvCxnSpPr>
        <p:spPr bwMode="auto">
          <a:xfrm rot="10800000" flipH="1" flipV="1">
            <a:off x="2551113" y="3849688"/>
            <a:ext cx="5432425" cy="757237"/>
          </a:xfrm>
          <a:prstGeom prst="curvedConnector5">
            <a:avLst>
              <a:gd name="adj1" fmla="val -676"/>
              <a:gd name="adj2" fmla="val 206708"/>
              <a:gd name="adj3" fmla="val 52019"/>
            </a:avLst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390" name="Text Box 438"/>
          <p:cNvSpPr txBox="1">
            <a:spLocks noChangeArrowheads="1"/>
          </p:cNvSpPr>
          <p:nvPr/>
        </p:nvSpPr>
        <p:spPr bwMode="auto">
          <a:xfrm>
            <a:off x="8050213" y="4144963"/>
            <a:ext cx="80021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6391" name="Text Box 439"/>
          <p:cNvSpPr txBox="1">
            <a:spLocks noChangeArrowheads="1"/>
          </p:cNvSpPr>
          <p:nvPr/>
        </p:nvSpPr>
        <p:spPr bwMode="auto">
          <a:xfrm>
            <a:off x="7170738" y="50419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26393" name="Text Box 441"/>
          <p:cNvSpPr txBox="1">
            <a:spLocks noChangeArrowheads="1"/>
          </p:cNvSpPr>
          <p:nvPr/>
        </p:nvSpPr>
        <p:spPr bwMode="auto">
          <a:xfrm>
            <a:off x="6826250" y="5148263"/>
            <a:ext cx="23214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格雷</a:t>
            </a:r>
            <a:r>
              <a:rPr lang="zh-CN" altLang="en-US" dirty="0" smtClean="0">
                <a:solidFill>
                  <a:schemeClr val="bg1"/>
                </a:solidFill>
              </a:rPr>
              <a:t>码的应用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循环</a:t>
            </a:r>
            <a:r>
              <a:rPr lang="zh-CN" altLang="en-US" dirty="0">
                <a:solidFill>
                  <a:schemeClr val="bg2"/>
                </a:solidFill>
              </a:rPr>
              <a:t>计数</a:t>
            </a:r>
          </a:p>
        </p:txBody>
      </p:sp>
    </p:spTree>
    <p:extLst>
      <p:ext uri="{BB962C8B-B14F-4D97-AF65-F5344CB8AC3E}">
        <p14:creationId xmlns:p14="http://schemas.microsoft.com/office/powerpoint/2010/main" val="22341892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26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26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5" dur="2000" fill="hold"/>
                                        <p:tgtEl>
                                          <p:spTgt spid="1263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49" grpId="0" animBg="1"/>
      <p:bldP spid="126250" grpId="0" animBg="1"/>
      <p:bldP spid="126251" grpId="0" animBg="1"/>
      <p:bldP spid="126252" grpId="0" animBg="1"/>
      <p:bldP spid="126253" grpId="0" animBg="1"/>
      <p:bldP spid="126257" grpId="0" animBg="1"/>
      <p:bldP spid="126376" grpId="0" animBg="1"/>
      <p:bldP spid="126377" grpId="0" animBg="1"/>
      <p:bldP spid="126378" grpId="0" animBg="1"/>
      <p:bldP spid="126378" grpId="1" animBg="1"/>
      <p:bldP spid="126379" grpId="0" animBg="1"/>
      <p:bldP spid="126380" grpId="0" animBg="1"/>
      <p:bldP spid="126381" grpId="0" animBg="1"/>
      <p:bldP spid="126384" grpId="0" animBg="1"/>
      <p:bldP spid="126390" grpId="0" animBg="1"/>
      <p:bldP spid="126390" grpId="1" animBg="1"/>
      <p:bldP spid="126393" grpId="0"/>
      <p:bldP spid="1263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8" y="1078026"/>
            <a:ext cx="7705352" cy="50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2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二进制编码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6012161" y="1268412"/>
            <a:ext cx="1368152" cy="489689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64898" y="131127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3277" y="851768"/>
            <a:ext cx="7542212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补码</a:t>
            </a:r>
            <a:r>
              <a:rPr lang="zh-CN" altLang="en-US" dirty="0">
                <a:solidFill>
                  <a:schemeClr val="bg2"/>
                </a:solidFill>
              </a:rPr>
              <a:t>与其真值构成了</a:t>
            </a:r>
            <a:r>
              <a:rPr lang="zh-CN" altLang="en-US" dirty="0" smtClean="0">
                <a:solidFill>
                  <a:schemeClr val="bg2"/>
                </a:solidFill>
              </a:rPr>
              <a:t>以 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</a:rPr>
              <a:t>L 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L</a:t>
            </a:r>
            <a:r>
              <a:rPr lang="zh-CN" altLang="en-US" dirty="0" smtClean="0">
                <a:solidFill>
                  <a:schemeClr val="bg2"/>
                </a:solidFill>
              </a:rPr>
              <a:t>为计算机</a:t>
            </a:r>
            <a:r>
              <a:rPr lang="zh-CN" altLang="en-US" dirty="0">
                <a:solidFill>
                  <a:schemeClr val="bg2"/>
                </a:solidFill>
              </a:rPr>
              <a:t>的字长）为模的“模数系统”或“同余”结构的代数系统。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7544" y="1815207"/>
            <a:ext cx="4960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例：计算机的字长为</a:t>
            </a:r>
            <a:r>
              <a:rPr lang="en-US" altLang="zh-CN" dirty="0">
                <a:solidFill>
                  <a:schemeClr val="bg2"/>
                </a:solidFill>
              </a:rPr>
              <a:t>L</a:t>
            </a:r>
            <a:r>
              <a:rPr lang="zh-CN" altLang="en-US" dirty="0">
                <a:solidFill>
                  <a:schemeClr val="bg2"/>
                </a:solidFill>
              </a:rPr>
              <a:t>，模数为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</a:rPr>
              <a:t>L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971600" y="3525191"/>
            <a:ext cx="1190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31839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丢弃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375024" y="3750195"/>
            <a:ext cx="914400" cy="609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832099" y="2492896"/>
            <a:ext cx="3359150" cy="1200150"/>
            <a:chOff x="1322" y="2445"/>
            <a:chExt cx="2116" cy="756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22" y="2445"/>
              <a:ext cx="21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</a:rPr>
                <a:t>         1  0  0  1         </a:t>
              </a:r>
              <a:r>
                <a:rPr lang="en-US" altLang="zh-CN" dirty="0" smtClean="0">
                  <a:solidFill>
                    <a:schemeClr val="bg2"/>
                  </a:solidFill>
                </a:rPr>
                <a:t>9</a:t>
              </a:r>
              <a:endParaRPr lang="en-US" altLang="zh-CN" dirty="0">
                <a:solidFill>
                  <a:schemeClr val="bg2"/>
                </a:solidFill>
              </a:endParaRPr>
            </a:p>
            <a:p>
              <a:r>
                <a:rPr lang="en-US" altLang="zh-CN" u="sng" dirty="0">
                  <a:solidFill>
                    <a:schemeClr val="bg2"/>
                  </a:solidFill>
                </a:rPr>
                <a:t>+       1  0  0  0         </a:t>
              </a:r>
              <a:r>
                <a:rPr lang="en-US" altLang="zh-CN" u="sng" dirty="0" smtClean="0">
                  <a:solidFill>
                    <a:schemeClr val="bg2"/>
                  </a:solidFill>
                </a:rPr>
                <a:t>8</a:t>
              </a:r>
              <a:r>
                <a:rPr lang="en-US" altLang="zh-CN" dirty="0" smtClean="0">
                  <a:solidFill>
                    <a:schemeClr val="bg2"/>
                  </a:solidFill>
                </a:rPr>
                <a:t>       </a:t>
              </a:r>
              <a:endParaRPr lang="en-US" altLang="zh-CN" dirty="0">
                <a:solidFill>
                  <a:schemeClr val="bg2"/>
                </a:solidFill>
              </a:endParaRPr>
            </a:p>
            <a:p>
              <a:r>
                <a:rPr lang="en-US" altLang="zh-CN" dirty="0">
                  <a:solidFill>
                    <a:schemeClr val="bg2"/>
                  </a:solidFill>
                </a:rPr>
                <a:t>     1  0  0  0  1        17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551" y="2959"/>
              <a:ext cx="192" cy="238"/>
            </a:xfrm>
            <a:prstGeom prst="flowChartAlternateProcess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292080" y="2718230"/>
            <a:ext cx="33460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zh-CN" altLang="en-US" dirty="0">
                <a:solidFill>
                  <a:schemeClr val="bg2"/>
                </a:solidFill>
              </a:rPr>
              <a:t>在模</a:t>
            </a:r>
            <a:r>
              <a:rPr lang="en-US" altLang="zh-CN" dirty="0">
                <a:solidFill>
                  <a:schemeClr val="bg2"/>
                </a:solidFill>
              </a:rPr>
              <a:t>16</a:t>
            </a:r>
            <a:r>
              <a:rPr lang="zh-CN" altLang="en-US" dirty="0">
                <a:solidFill>
                  <a:schemeClr val="bg2"/>
                </a:solidFill>
              </a:rPr>
              <a:t>的系统中，</a:t>
            </a:r>
            <a:r>
              <a:rPr lang="en-US" altLang="zh-CN" dirty="0">
                <a:solidFill>
                  <a:schemeClr val="bg2"/>
                </a:solidFill>
              </a:rPr>
              <a:t>17=1 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mod16</a:t>
            </a:r>
            <a:r>
              <a:rPr lang="zh-CN" altLang="en-US" dirty="0">
                <a:solidFill>
                  <a:schemeClr val="bg2"/>
                </a:solidFill>
              </a:rPr>
              <a:t>）。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1503" y="3789040"/>
            <a:ext cx="68916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同余：在某一模数系统中，模数为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，如果</a:t>
            </a:r>
            <a:r>
              <a:rPr lang="en-US" altLang="zh-CN" dirty="0">
                <a:solidFill>
                  <a:schemeClr val="bg2"/>
                </a:solidFill>
              </a:rPr>
              <a:t>a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en-US" altLang="zh-CN" dirty="0">
                <a:solidFill>
                  <a:schemeClr val="bg2"/>
                </a:solidFill>
              </a:rPr>
              <a:t>b</a:t>
            </a:r>
            <a:r>
              <a:rPr lang="zh-CN" altLang="en-US" dirty="0">
                <a:solidFill>
                  <a:schemeClr val="bg2"/>
                </a:solidFill>
              </a:rPr>
              <a:t>的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              余数相同，则称</a:t>
            </a:r>
            <a:r>
              <a:rPr lang="en-US" altLang="zh-CN" dirty="0">
                <a:solidFill>
                  <a:schemeClr val="bg2"/>
                </a:solidFill>
              </a:rPr>
              <a:t>a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en-US" altLang="zh-CN" dirty="0">
                <a:solidFill>
                  <a:schemeClr val="bg2"/>
                </a:solidFill>
              </a:rPr>
              <a:t>b</a:t>
            </a:r>
            <a:r>
              <a:rPr lang="zh-CN" altLang="en-US" dirty="0">
                <a:solidFill>
                  <a:schemeClr val="bg2"/>
                </a:solidFill>
              </a:rPr>
              <a:t>模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同余。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299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补码的补充说明：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55576" y="4725144"/>
            <a:ext cx="651973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在</a:t>
            </a:r>
            <a:r>
              <a:rPr lang="zh-CN" altLang="en-US" dirty="0" smtClean="0">
                <a:solidFill>
                  <a:schemeClr val="bg2"/>
                </a:solidFill>
              </a:rPr>
              <a:t>模 </a:t>
            </a:r>
            <a:r>
              <a:rPr lang="en-US" altLang="zh-CN" i="1" dirty="0" smtClean="0">
                <a:solidFill>
                  <a:schemeClr val="bg2"/>
                </a:solidFill>
              </a:rPr>
              <a:t>n 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zh-CN" altLang="en-US" dirty="0">
                <a:solidFill>
                  <a:schemeClr val="bg2"/>
                </a:solidFill>
              </a:rPr>
              <a:t>系统中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CN" i="1" dirty="0" smtClean="0">
                <a:solidFill>
                  <a:schemeClr val="bg2"/>
                </a:solidFill>
              </a:rPr>
              <a:t>N </a:t>
            </a:r>
            <a:r>
              <a:rPr lang="zh-CN" altLang="en-US" dirty="0" smtClean="0">
                <a:solidFill>
                  <a:schemeClr val="bg2"/>
                </a:solidFill>
              </a:rPr>
              <a:t>与 </a:t>
            </a:r>
            <a:r>
              <a:rPr lang="en-US" altLang="zh-CN" i="1" dirty="0" smtClean="0">
                <a:solidFill>
                  <a:schemeClr val="bg2"/>
                </a:solidFill>
              </a:rPr>
              <a:t>n </a:t>
            </a:r>
            <a:r>
              <a:rPr lang="en-US" altLang="zh-CN" dirty="0" smtClean="0">
                <a:solidFill>
                  <a:schemeClr val="bg2"/>
                </a:solidFill>
              </a:rPr>
              <a:t>– </a:t>
            </a:r>
            <a:r>
              <a:rPr lang="en-US" altLang="zh-CN" i="1" dirty="0" smtClean="0">
                <a:solidFill>
                  <a:schemeClr val="bg2"/>
                </a:solidFill>
              </a:rPr>
              <a:t>N </a:t>
            </a:r>
            <a:r>
              <a:rPr lang="zh-CN" altLang="en-US" dirty="0" smtClean="0">
                <a:solidFill>
                  <a:schemeClr val="bg2"/>
                </a:solidFill>
              </a:rPr>
              <a:t>是</a:t>
            </a:r>
            <a:r>
              <a:rPr lang="zh-CN" altLang="en-US" dirty="0">
                <a:solidFill>
                  <a:schemeClr val="bg2"/>
                </a:solidFill>
              </a:rPr>
              <a:t>一对互补的数，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利用其特点可把减法变成加法运算。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129779" y="574908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899592" y="5676056"/>
            <a:ext cx="2259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[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]</a:t>
            </a:r>
            <a:r>
              <a:rPr lang="zh-CN" altLang="en-US" baseline="-25000" dirty="0">
                <a:solidFill>
                  <a:schemeClr val="bg2"/>
                </a:solidFill>
              </a:rPr>
              <a:t>补</a:t>
            </a:r>
            <a:r>
              <a:rPr lang="en-US" altLang="zh-CN" dirty="0">
                <a:solidFill>
                  <a:schemeClr val="bg2"/>
                </a:solidFill>
              </a:rPr>
              <a:t>=2</a:t>
            </a:r>
            <a:r>
              <a:rPr lang="en-US" altLang="zh-CN" i="1" baseline="30000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+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       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3705551" y="6021288"/>
            <a:ext cx="1261884" cy="46166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取反加</a:t>
            </a:r>
            <a:r>
              <a:rPr lang="en-US" altLang="zh-CN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3" name="AutoShape 36"/>
          <p:cNvCxnSpPr>
            <a:cxnSpLocks noChangeShapeType="1"/>
            <a:endCxn id="22" idx="1"/>
          </p:cNvCxnSpPr>
          <p:nvPr/>
        </p:nvCxnSpPr>
        <p:spPr bwMode="auto">
          <a:xfrm>
            <a:off x="2627784" y="5979913"/>
            <a:ext cx="1077767" cy="2722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009134" y="4581128"/>
            <a:ext cx="1811338" cy="1900237"/>
            <a:chOff x="488" y="1295"/>
            <a:chExt cx="1141" cy="1197"/>
          </a:xfrm>
          <a:noFill/>
        </p:grpSpPr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601" y="1442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488" y="1369"/>
              <a:ext cx="1141" cy="1076"/>
            </a:xfrm>
            <a:prstGeom prst="ellips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21" y="1298"/>
              <a:ext cx="116" cy="32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27" y="1360"/>
              <a:ext cx="276" cy="25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C6600"/>
                  </a:solidFill>
                </a:rPr>
                <a:t>12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344" y="1733"/>
              <a:ext cx="116" cy="32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945" y="2207"/>
              <a:ext cx="196" cy="25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C6600"/>
                  </a:solidFill>
                </a:rPr>
                <a:t>6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0" y="2098"/>
              <a:ext cx="76" cy="5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912" y="1776"/>
              <a:ext cx="308" cy="28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FF3300"/>
                  </a:solidFill>
                  <a:cs typeface="Times New Roman" pitchFamily="18" charset="0"/>
                </a:rPr>
                <a:t>●</a:t>
              </a:r>
            </a:p>
          </p:txBody>
        </p:sp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>
              <a:off x="1065" y="1565"/>
              <a:ext cx="27" cy="364"/>
            </a:xfrm>
            <a:prstGeom prst="upArrow">
              <a:avLst>
                <a:gd name="adj1" fmla="val 50000"/>
                <a:gd name="adj2" fmla="val 337037"/>
              </a:avLst>
            </a:prstGeom>
            <a:grpFill/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 rot="-16200000">
              <a:off x="1223" y="1744"/>
              <a:ext cx="27" cy="342"/>
            </a:xfrm>
            <a:prstGeom prst="upArrow">
              <a:avLst>
                <a:gd name="adj1" fmla="val 50000"/>
                <a:gd name="adj2" fmla="val 316667"/>
              </a:avLst>
            </a:prstGeom>
            <a:grpFill/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600" y="1821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747" y="1968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1166" y="1973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1325" y="1827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1319" y="1419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1184" y="1296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747" y="1295"/>
              <a:ext cx="212" cy="51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412" y="1773"/>
              <a:ext cx="196" cy="25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C6600"/>
                  </a:solidFill>
                </a:rPr>
                <a:t>3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09" y="1794"/>
              <a:ext cx="196" cy="25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C66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5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4" grpId="0"/>
      <p:bldP spid="15" grpId="0"/>
      <p:bldP spid="17" grpId="0"/>
      <p:bldP spid="22" grpId="0" animBg="1"/>
      <p:bldP spid="2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565400" y="3717032"/>
            <a:ext cx="3629025" cy="1438276"/>
            <a:chOff x="1586" y="2421"/>
            <a:chExt cx="2286" cy="90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258" y="2421"/>
              <a:ext cx="1614" cy="906"/>
              <a:chOff x="2258" y="2421"/>
              <a:chExt cx="1614" cy="906"/>
            </a:xfrm>
          </p:grpSpPr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2258" y="2421"/>
                <a:ext cx="1614" cy="906"/>
                <a:chOff x="2258" y="2421"/>
                <a:chExt cx="1614" cy="906"/>
              </a:xfrm>
            </p:grpSpPr>
            <p:sp>
              <p:nvSpPr>
                <p:cNvPr id="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58" y="2421"/>
                  <a:ext cx="1606" cy="6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kumimoji="1" lang="en-US" altLang="zh-CN" sz="2800" dirty="0">
                      <a:solidFill>
                        <a:schemeClr val="bg2"/>
                      </a:solidFill>
                    </a:rPr>
                    <a:t>        1  1  1  0  1</a:t>
                  </a:r>
                </a:p>
                <a:p>
                  <a:pPr fontAlgn="base"/>
                  <a:r>
                    <a:rPr kumimoji="1" lang="zh-CN" altLang="en-US" sz="2800" dirty="0">
                      <a:solidFill>
                        <a:schemeClr val="bg2"/>
                      </a:solidFill>
                    </a:rPr>
                    <a:t>＋</a:t>
                  </a:r>
                  <a:r>
                    <a:rPr kumimoji="1" lang="en-US" altLang="zh-CN" sz="2800" dirty="0">
                      <a:solidFill>
                        <a:schemeClr val="bg2"/>
                      </a:solidFill>
                    </a:rPr>
                    <a:t>)   0  1  0  1  1</a:t>
                  </a:r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2316" y="2976"/>
                  <a:ext cx="155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3" y="2997"/>
                  <a:ext cx="135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/>
                  <a:r>
                    <a:rPr kumimoji="1" lang="en-US" altLang="zh-CN" sz="2800" b="1">
                      <a:solidFill>
                        <a:schemeClr val="bg2"/>
                      </a:solidFill>
                    </a:rPr>
                    <a:t>1  </a:t>
                  </a:r>
                  <a:r>
                    <a:rPr kumimoji="1" lang="en-US" altLang="zh-CN" sz="2800">
                      <a:solidFill>
                        <a:schemeClr val="bg2"/>
                      </a:solidFill>
                    </a:rPr>
                    <a:t>0  1  0  0  0</a:t>
                  </a:r>
                </a:p>
              </p:txBody>
            </p:sp>
          </p:grp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479" y="3048"/>
                <a:ext cx="252" cy="22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586" y="2992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kumimoji="1" lang="zh-CN" altLang="en-US" sz="2800" dirty="0">
                  <a:solidFill>
                    <a:schemeClr val="bg1"/>
                  </a:solidFill>
                </a:rPr>
                <a:t>丢弃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2079" y="3158"/>
              <a:ext cx="3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bg2"/>
                </a:solidFill>
              </a:endParaRPr>
            </a:p>
          </p:txBody>
        </p:sp>
      </p:grp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2700" y="835991"/>
            <a:ext cx="8841299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0" indent="-857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例：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</a:t>
            </a:r>
            <a:r>
              <a:rPr lang="zh-CN" altLang="en-US" sz="2800" dirty="0">
                <a:solidFill>
                  <a:schemeClr val="bg2"/>
                </a:solidFill>
              </a:rPr>
              <a:t>－</a:t>
            </a:r>
            <a:r>
              <a:rPr lang="en-US" altLang="zh-CN" sz="2800" dirty="0">
                <a:solidFill>
                  <a:schemeClr val="bg2"/>
                </a:solidFill>
              </a:rPr>
              <a:t>0011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1011</a:t>
            </a:r>
            <a:r>
              <a:rPr lang="zh-CN" altLang="en-US" sz="2800" dirty="0" smtClean="0">
                <a:solidFill>
                  <a:schemeClr val="bg2"/>
                </a:solidFill>
              </a:rPr>
              <a:t>，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</a:rPr>
              <a:t>         </a:t>
            </a:r>
            <a:r>
              <a:rPr lang="zh-CN" altLang="en-US" sz="2800" dirty="0" smtClean="0">
                <a:solidFill>
                  <a:schemeClr val="bg2"/>
                </a:solidFill>
              </a:rPr>
              <a:t>求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en-US" altLang="zh-CN" sz="2800" dirty="0">
                <a:solidFill>
                  <a:schemeClr val="bg2"/>
                </a:solidFill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和</a:t>
            </a:r>
            <a:r>
              <a:rPr lang="zh-CN" altLang="en-US" sz="2800" dirty="0">
                <a:solidFill>
                  <a:schemeClr val="bg2"/>
                </a:solidFill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b="1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zh-CN" altLang="en-US" sz="2800" dirty="0">
                <a:solidFill>
                  <a:schemeClr val="bg2"/>
                </a:solidFill>
              </a:rPr>
              <a:t>－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。</a:t>
            </a:r>
            <a:endParaRPr lang="zh-CN" altLang="en-US" sz="2800" baseline="-25000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060848"/>
            <a:ext cx="876400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62000" indent="-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解</a:t>
            </a:r>
            <a:r>
              <a:rPr lang="zh-CN" altLang="en-US" sz="2800" dirty="0">
                <a:solidFill>
                  <a:schemeClr val="bg2"/>
                </a:solidFill>
              </a:rPr>
              <a:t>：  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＝11101</a:t>
            </a:r>
            <a:r>
              <a:rPr lang="zh-CN" altLang="zh-CN" sz="2800" dirty="0" smtClean="0">
                <a:solidFill>
                  <a:schemeClr val="bg2"/>
                </a:solidFill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＝01011, </a:t>
            </a:r>
            <a:r>
              <a:rPr lang="en-US" altLang="zh-CN" sz="2800" dirty="0" smtClean="0">
                <a:solidFill>
                  <a:schemeClr val="bg2"/>
                </a:solidFill>
              </a:rPr>
              <a:t>[</a:t>
            </a:r>
            <a:r>
              <a:rPr lang="zh-CN" altLang="en-US" sz="2800" dirty="0">
                <a:solidFill>
                  <a:schemeClr val="bg2"/>
                </a:solidFill>
              </a:rPr>
              <a:t>－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＝10101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29200" y="3023374"/>
            <a:ext cx="3892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en-US" altLang="zh-CN" sz="2800" dirty="0">
                <a:solidFill>
                  <a:schemeClr val="bg2"/>
                </a:solidFill>
              </a:rPr>
              <a:t>[ 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kumimoji="1" lang="en-US" altLang="zh-CN" sz="2800" dirty="0">
                <a:solidFill>
                  <a:schemeClr val="bg2"/>
                </a:solidFill>
              </a:rPr>
              <a:t>+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sz="2800" dirty="0">
                <a:solidFill>
                  <a:schemeClr val="bg2"/>
                </a:solidFill>
              </a:rPr>
              <a:t>]</a:t>
            </a:r>
            <a:r>
              <a:rPr kumimoji="1"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kumimoji="1" lang="zh-CN" altLang="zh-CN" sz="2800" dirty="0">
                <a:solidFill>
                  <a:schemeClr val="bg2"/>
                </a:solidFill>
              </a:rPr>
              <a:t>=11101+</a:t>
            </a:r>
            <a:r>
              <a:rPr kumimoji="1" lang="zh-CN" altLang="zh-CN" sz="2800" dirty="0" smtClean="0">
                <a:solidFill>
                  <a:schemeClr val="bg2"/>
                </a:solidFill>
              </a:rPr>
              <a:t>01011</a:t>
            </a:r>
            <a:endParaRPr kumimoji="1" lang="en-US" altLang="zh-CN" sz="2800" baseline="-25000" dirty="0">
              <a:solidFill>
                <a:schemeClr val="bg2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08050" y="5407471"/>
            <a:ext cx="4943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>
                <a:solidFill>
                  <a:schemeClr val="bg2"/>
                </a:solidFill>
              </a:rPr>
              <a:t>真值为：		 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kumimoji="1" lang="en-US" altLang="zh-CN" sz="2800" dirty="0">
                <a:solidFill>
                  <a:schemeClr val="bg2"/>
                </a:solidFill>
              </a:rPr>
              <a:t>+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sz="2800" dirty="0">
                <a:solidFill>
                  <a:schemeClr val="bg2"/>
                </a:solidFill>
              </a:rPr>
              <a:t>=1000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90396" y="332656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补码加减法的例子：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0" y="1953591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358146" y="2996952"/>
            <a:ext cx="1374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= 01000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52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784" y="3356992"/>
            <a:ext cx="8134672" cy="2592288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主要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学习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目标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30238" lvl="1" indent="-274638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zh-CN" altLang="zh-CN" sz="2000" dirty="0" smtClean="0"/>
              <a:t>培养</a:t>
            </a:r>
            <a:r>
              <a:rPr lang="zh-CN" altLang="zh-CN" sz="2000" dirty="0"/>
              <a:t>和提高计算机专业人才的抽象思维能力及逻辑设计</a:t>
            </a:r>
            <a:r>
              <a:rPr lang="zh-CN" altLang="zh-CN" sz="2000" dirty="0" smtClean="0"/>
              <a:t>能力</a:t>
            </a:r>
            <a:endParaRPr lang="en-US" altLang="zh-CN" sz="2000" dirty="0" smtClean="0"/>
          </a:p>
          <a:p>
            <a:pPr marL="630238" lvl="1" indent="-274638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掌握主要逻辑部件的分析和设计的基础上，能进一步运用标准的集成电路及可编程逻辑器件进行数字系统的</a:t>
            </a:r>
            <a:r>
              <a:rPr lang="zh-CN" altLang="zh-CN" sz="2000" dirty="0" smtClean="0"/>
              <a:t>设计</a:t>
            </a:r>
            <a:endParaRPr lang="en-US" altLang="zh-CN" sz="2000" dirty="0" smtClean="0"/>
          </a:p>
          <a:p>
            <a:pPr marL="630238" lvl="1" indent="-274638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zh-CN" altLang="zh-CN" sz="2000" dirty="0" smtClean="0"/>
              <a:t>提高</a:t>
            </a:r>
            <a:r>
              <a:rPr lang="zh-CN" altLang="zh-CN" sz="2000" dirty="0"/>
              <a:t>学生对硬件设计的兴趣，为进一步学习计算机组成原理等后续课程</a:t>
            </a:r>
            <a:r>
              <a:rPr lang="zh-CN" altLang="zh-CN" sz="2000" dirty="0" smtClean="0"/>
              <a:t>打下良好基础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Clr>
                <a:schemeClr val="bg1"/>
              </a:buClr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828092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itchFamily="2" charset="2"/>
              <a:buChar char="n"/>
            </a:pPr>
            <a:r>
              <a:rPr lang="zh-CN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主要教材及参考书：</a:t>
            </a:r>
          </a:p>
          <a:p>
            <a:pPr marL="630238" lvl="1" indent="-274638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SzPct val="90000"/>
              <a:buFont typeface="Wingdings" pitchFamily="2" charset="2"/>
              <a:buChar char="Ø"/>
            </a:pP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教材：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+mn-ea"/>
              </a:rPr>
              <a:t>Charles Roth </a:t>
            </a: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著，解晓萌 等译．逻辑设计基础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+mn-ea"/>
              </a:rPr>
              <a:t>. </a:t>
            </a: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机械工业出版社</a:t>
            </a:r>
            <a:r>
              <a:rPr lang="en-US" altLang="zh-CN" sz="2000" dirty="0" smtClean="0">
                <a:solidFill>
                  <a:schemeClr val="bg2"/>
                </a:solidFill>
                <a:latin typeface="+mn-lt"/>
                <a:ea typeface="+mn-ea"/>
              </a:rPr>
              <a:t>. </a:t>
            </a:r>
            <a:endParaRPr lang="zh-CN" altLang="zh-CN" sz="200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630238" lvl="1" indent="-274638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SzPct val="90000"/>
              <a:buFont typeface="Wingdings" pitchFamily="2" charset="2"/>
              <a:buChar char="Ø"/>
            </a:pP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参考书：王玉龙 编著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+mn-ea"/>
              </a:rPr>
              <a:t>. </a:t>
            </a: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数字逻辑实用教程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+mn-ea"/>
              </a:rPr>
              <a:t>. </a:t>
            </a:r>
            <a:r>
              <a:rPr lang="zh-CN" altLang="zh-CN" sz="2000" dirty="0">
                <a:solidFill>
                  <a:schemeClr val="bg2"/>
                </a:solidFill>
                <a:latin typeface="+mn-lt"/>
                <a:ea typeface="+mn-ea"/>
              </a:rPr>
              <a:t>清华大学出版社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+mn-ea"/>
              </a:rPr>
              <a:t>. 2012.</a:t>
            </a:r>
            <a:endParaRPr lang="zh-CN" altLang="zh-CN" sz="2000" dirty="0">
              <a:solidFill>
                <a:schemeClr val="bg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0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55875" y="3429000"/>
            <a:ext cx="3616325" cy="1501776"/>
            <a:chOff x="1610" y="1497"/>
            <a:chExt cx="2278" cy="94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82" y="1497"/>
              <a:ext cx="160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kumimoji="1" lang="en-US" altLang="zh-CN" sz="2800" dirty="0">
                  <a:solidFill>
                    <a:schemeClr val="bg2"/>
                  </a:solidFill>
                </a:rPr>
                <a:t>        1  1  1  0  1</a:t>
              </a:r>
            </a:p>
            <a:p>
              <a:pPr fontAlgn="base"/>
              <a:r>
                <a:rPr kumimoji="1" lang="zh-CN" altLang="en-US" sz="2800" dirty="0">
                  <a:solidFill>
                    <a:schemeClr val="bg2"/>
                  </a:solidFill>
                </a:rPr>
                <a:t>＋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)   1  0  1  0  1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340" y="2042"/>
              <a:ext cx="135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50" y="2073"/>
              <a:ext cx="14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/>
              <a:r>
                <a:rPr kumimoji="1" lang="en-US" altLang="zh-CN" sz="2800" b="1" dirty="0">
                  <a:solidFill>
                    <a:schemeClr val="bg2"/>
                  </a:solidFill>
                </a:rPr>
                <a:t>1 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1  0  0  1  0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6" y="2124"/>
              <a:ext cx="252" cy="22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10" y="2113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kumimoji="1" lang="zh-CN" altLang="en-US" sz="2800" dirty="0">
                  <a:solidFill>
                    <a:schemeClr val="bg1"/>
                  </a:solidFill>
                </a:rPr>
                <a:t>丢弃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124" y="2232"/>
              <a:ext cx="31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bg2"/>
                </a:solidFill>
              </a:endParaRPr>
            </a:p>
          </p:txBody>
        </p:sp>
      </p:grp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55775" y="2780928"/>
            <a:ext cx="424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en-US" altLang="zh-CN" sz="2800" dirty="0">
                <a:solidFill>
                  <a:schemeClr val="bg2"/>
                </a:solidFill>
              </a:rPr>
              <a:t>[ 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kumimoji="1" lang="zh-CN" altLang="en-US" sz="2800" dirty="0">
                <a:solidFill>
                  <a:schemeClr val="bg2"/>
                </a:solidFill>
              </a:rPr>
              <a:t>－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sz="2800" dirty="0">
                <a:solidFill>
                  <a:schemeClr val="bg2"/>
                </a:solidFill>
              </a:rPr>
              <a:t>]</a:t>
            </a:r>
            <a:r>
              <a:rPr kumimoji="1"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kumimoji="1" lang="zh-CN" altLang="zh-CN" sz="2800" dirty="0">
                <a:solidFill>
                  <a:schemeClr val="bg2"/>
                </a:solidFill>
              </a:rPr>
              <a:t>=</a:t>
            </a:r>
            <a:r>
              <a:rPr kumimoji="1" lang="zh-CN" altLang="zh-CN" sz="2800" dirty="0" smtClean="0">
                <a:solidFill>
                  <a:schemeClr val="bg2"/>
                </a:solidFill>
              </a:rPr>
              <a:t>11101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</a:t>
            </a:r>
            <a:r>
              <a:rPr kumimoji="1" lang="zh-CN" altLang="zh-CN" sz="2800" dirty="0" smtClean="0">
                <a:solidFill>
                  <a:schemeClr val="bg2"/>
                </a:solidFill>
              </a:rPr>
              <a:t>+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</a:t>
            </a:r>
            <a:r>
              <a:rPr kumimoji="1" lang="zh-CN" altLang="zh-CN" sz="2800" dirty="0" smtClean="0">
                <a:solidFill>
                  <a:schemeClr val="bg2"/>
                </a:solidFill>
              </a:rPr>
              <a:t>10101</a:t>
            </a:r>
            <a:endParaRPr kumimoji="1" lang="en-US" altLang="zh-CN" sz="2800" baseline="-25000" dirty="0">
              <a:solidFill>
                <a:schemeClr val="bg2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641475" y="5085184"/>
            <a:ext cx="4869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>
                <a:solidFill>
                  <a:schemeClr val="bg2"/>
                </a:solidFill>
              </a:rPr>
              <a:t>真值为：	     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kumimoji="1" lang="zh-CN" altLang="en-US" sz="2800" dirty="0">
                <a:solidFill>
                  <a:schemeClr val="bg2"/>
                </a:solidFill>
              </a:rPr>
              <a:t>－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N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sz="2800" dirty="0">
                <a:solidFill>
                  <a:schemeClr val="bg2"/>
                </a:solidFill>
              </a:rPr>
              <a:t>=</a:t>
            </a:r>
            <a:r>
              <a:rPr kumimoji="1" lang="zh-CN" altLang="en-US" sz="2800" dirty="0">
                <a:solidFill>
                  <a:schemeClr val="bg2"/>
                </a:solidFill>
              </a:rPr>
              <a:t>－</a:t>
            </a:r>
            <a:r>
              <a:rPr kumimoji="1" lang="en-US" altLang="zh-CN" sz="2800" dirty="0">
                <a:solidFill>
                  <a:schemeClr val="bg2"/>
                </a:solidFill>
              </a:rPr>
              <a:t>1110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55688" y="5847655"/>
            <a:ext cx="7850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补码加法减法</a:t>
            </a:r>
            <a:r>
              <a:rPr lang="zh-CN" altLang="en-US" sz="2800" dirty="0" smtClean="0">
                <a:solidFill>
                  <a:schemeClr val="bg2"/>
                </a:solidFill>
              </a:rPr>
              <a:t>运算时，若符号位</a:t>
            </a:r>
            <a:r>
              <a:rPr lang="zh-CN" altLang="en-US" sz="2800" dirty="0">
                <a:solidFill>
                  <a:schemeClr val="bg2"/>
                </a:solidFill>
              </a:rPr>
              <a:t>有进位则丢弃。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02700" y="835991"/>
            <a:ext cx="8841299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0" indent="-857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例：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</a:t>
            </a:r>
            <a:r>
              <a:rPr lang="zh-CN" altLang="en-US" sz="2800" dirty="0">
                <a:solidFill>
                  <a:schemeClr val="bg2"/>
                </a:solidFill>
              </a:rPr>
              <a:t>－</a:t>
            </a:r>
            <a:r>
              <a:rPr lang="en-US" altLang="zh-CN" sz="2800" dirty="0">
                <a:solidFill>
                  <a:schemeClr val="bg2"/>
                </a:solidFill>
              </a:rPr>
              <a:t>0011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1011</a:t>
            </a:r>
            <a:r>
              <a:rPr lang="zh-CN" altLang="en-US" sz="2800" dirty="0" smtClean="0">
                <a:solidFill>
                  <a:schemeClr val="bg2"/>
                </a:solidFill>
              </a:rPr>
              <a:t>，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</a:rPr>
              <a:t>         </a:t>
            </a:r>
            <a:r>
              <a:rPr lang="zh-CN" altLang="en-US" sz="2800" dirty="0" smtClean="0">
                <a:solidFill>
                  <a:schemeClr val="bg2"/>
                </a:solidFill>
              </a:rPr>
              <a:t>求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en-US" altLang="zh-CN" sz="2800" dirty="0">
                <a:solidFill>
                  <a:schemeClr val="bg2"/>
                </a:solidFill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和</a:t>
            </a:r>
            <a:r>
              <a:rPr lang="zh-CN" altLang="en-US" sz="2800" dirty="0">
                <a:solidFill>
                  <a:schemeClr val="bg2"/>
                </a:solidFill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b="1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zh-CN" altLang="en-US" sz="2800" dirty="0">
                <a:solidFill>
                  <a:schemeClr val="bg2"/>
                </a:solidFill>
              </a:rPr>
              <a:t>－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。</a:t>
            </a:r>
            <a:endParaRPr lang="zh-CN" altLang="en-US" sz="2800" baseline="-25000" dirty="0">
              <a:solidFill>
                <a:schemeClr val="bg2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0396" y="332656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补码加减法的例子：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0" y="1953591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528" y="2060848"/>
            <a:ext cx="876400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62000" indent="-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解</a:t>
            </a:r>
            <a:r>
              <a:rPr lang="zh-CN" altLang="en-US" sz="2800" dirty="0">
                <a:solidFill>
                  <a:schemeClr val="bg2"/>
                </a:solidFill>
              </a:rPr>
              <a:t>：  </a:t>
            </a: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＝11101</a:t>
            </a:r>
            <a:r>
              <a:rPr lang="zh-CN" altLang="zh-CN" sz="2800" dirty="0" smtClean="0">
                <a:solidFill>
                  <a:schemeClr val="bg2"/>
                </a:solidFill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＝01011, </a:t>
            </a:r>
            <a:r>
              <a:rPr lang="en-US" altLang="zh-CN" sz="2800" dirty="0" smtClean="0">
                <a:solidFill>
                  <a:schemeClr val="bg2"/>
                </a:solidFill>
              </a:rPr>
              <a:t>[</a:t>
            </a:r>
            <a:r>
              <a:rPr lang="zh-CN" altLang="en-US" sz="2800" dirty="0">
                <a:solidFill>
                  <a:schemeClr val="bg2"/>
                </a:solidFill>
              </a:rPr>
              <a:t>－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补</a:t>
            </a:r>
            <a:r>
              <a:rPr lang="zh-CN" altLang="zh-CN" sz="2800" dirty="0">
                <a:solidFill>
                  <a:schemeClr val="bg2"/>
                </a:solidFill>
              </a:rPr>
              <a:t>＝10101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12" grpId="0" build="p" autoUpdateAnimBg="0"/>
      <p:bldP spid="13" grpId="0"/>
      <p:bldP spid="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9776" y="476672"/>
            <a:ext cx="4102224" cy="172683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/>
                </a:solidFill>
              </a:rPr>
              <a:t>概述、数制系统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/>
                </a:solidFill>
              </a:rPr>
              <a:t>布尔代数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/>
                </a:solidFill>
              </a:rPr>
              <a:t>布尔代数的应用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/>
                </a:solidFill>
              </a:rPr>
              <a:t>卡诺图</a:t>
            </a:r>
            <a:endParaRPr lang="en-US" altLang="zh-CN" sz="2200" dirty="0" smtClean="0">
              <a:solidFill>
                <a:schemeClr val="bg2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9776" y="2203503"/>
            <a:ext cx="4102224" cy="388979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多级门电路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 smtClean="0">
                <a:solidFill>
                  <a:schemeClr val="bg2"/>
                </a:solidFill>
              </a:rPr>
              <a:t>组合电路</a:t>
            </a:r>
            <a:r>
              <a:rPr lang="zh-CN" altLang="en-US" sz="2200" dirty="0">
                <a:solidFill>
                  <a:schemeClr val="bg2"/>
                </a:solidFill>
              </a:rPr>
              <a:t>的分析</a:t>
            </a:r>
            <a:r>
              <a:rPr lang="zh-CN" altLang="en-US" sz="2200" dirty="0" smtClean="0">
                <a:solidFill>
                  <a:schemeClr val="bg2"/>
                </a:solidFill>
              </a:rPr>
              <a:t>与设计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数据选择</a:t>
            </a:r>
            <a:r>
              <a:rPr lang="zh-CN" altLang="en-US" sz="2200" dirty="0" smtClean="0">
                <a:solidFill>
                  <a:schemeClr val="bg2"/>
                </a:solidFill>
              </a:rPr>
              <a:t>器和译码器等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 smtClean="0">
                <a:solidFill>
                  <a:schemeClr val="bg2"/>
                </a:solidFill>
              </a:rPr>
              <a:t>锁存器</a:t>
            </a:r>
            <a:r>
              <a:rPr lang="zh-CN" altLang="en-US" sz="2200" dirty="0">
                <a:solidFill>
                  <a:schemeClr val="bg2"/>
                </a:solidFill>
              </a:rPr>
              <a:t>与触发器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寄存器和计数器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时序电路分析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用</a:t>
            </a:r>
            <a:r>
              <a:rPr lang="en-US" altLang="zh-CN" sz="2200" dirty="0">
                <a:solidFill>
                  <a:schemeClr val="bg2"/>
                </a:solidFill>
              </a:rPr>
              <a:t>MSI</a:t>
            </a:r>
            <a:r>
              <a:rPr lang="zh-CN" altLang="en-US" sz="2200" dirty="0">
                <a:solidFill>
                  <a:schemeClr val="bg2"/>
                </a:solidFill>
              </a:rPr>
              <a:t>设计时序电路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用触发器设计时序电路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200" dirty="0">
                <a:solidFill>
                  <a:schemeClr val="bg2"/>
                </a:solidFill>
              </a:rPr>
              <a:t>异步时序电路设计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0" indent="0">
              <a:buClr>
                <a:schemeClr val="bg1"/>
              </a:buClr>
              <a:buSzPct val="100000"/>
              <a:buNone/>
            </a:pPr>
            <a:endParaRPr lang="en-US" altLang="zh-CN" sz="2200" dirty="0">
              <a:solidFill>
                <a:schemeClr val="bg2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759984" y="1340087"/>
            <a:ext cx="3886200" cy="36010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endParaRPr lang="en-US" altLang="zh-CN" sz="2000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2"/>
                </a:solidFill>
              </a:rPr>
              <a:t>              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实    验</a:t>
            </a:r>
            <a:endParaRPr lang="en-US" altLang="zh-CN" sz="20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/>
                </a:solidFill>
              </a:rPr>
              <a:t>门电路逻辑功能测试及应用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zh-CN" sz="2000" dirty="0">
                <a:solidFill>
                  <a:schemeClr val="bg2"/>
                </a:solidFill>
              </a:rPr>
              <a:t>译码器、数据选择器及</a:t>
            </a:r>
            <a:r>
              <a:rPr lang="zh-CN" altLang="zh-CN" sz="2000" dirty="0" smtClean="0">
                <a:solidFill>
                  <a:schemeClr val="bg2"/>
                </a:solidFill>
              </a:rPr>
              <a:t>组合逻辑电路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/>
                </a:solidFill>
              </a:rPr>
              <a:t>用</a:t>
            </a:r>
            <a:r>
              <a:rPr lang="en-US" altLang="zh-CN" sz="2000" dirty="0" smtClean="0">
                <a:solidFill>
                  <a:schemeClr val="bg2"/>
                </a:solidFill>
              </a:rPr>
              <a:t>MSI</a:t>
            </a:r>
            <a:r>
              <a:rPr lang="zh-CN" altLang="en-US" sz="2000" dirty="0" smtClean="0">
                <a:solidFill>
                  <a:schemeClr val="bg2"/>
                </a:solidFill>
              </a:rPr>
              <a:t>设计时序逻辑电路</a:t>
            </a:r>
            <a:r>
              <a:rPr lang="en-US" altLang="zh-CN" sz="2000" dirty="0" smtClean="0">
                <a:solidFill>
                  <a:schemeClr val="bg2"/>
                </a:solidFill>
              </a:rPr>
              <a:t>I</a:t>
            </a: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/>
                </a:solidFill>
              </a:rPr>
              <a:t>用</a:t>
            </a:r>
            <a:r>
              <a:rPr lang="en-US" altLang="zh-CN" sz="2000" dirty="0">
                <a:solidFill>
                  <a:schemeClr val="bg2"/>
                </a:solidFill>
              </a:rPr>
              <a:t>MSI</a:t>
            </a:r>
            <a:r>
              <a:rPr lang="zh-CN" altLang="en-US" sz="2000" dirty="0">
                <a:solidFill>
                  <a:schemeClr val="bg2"/>
                </a:solidFill>
              </a:rPr>
              <a:t>设计时序</a:t>
            </a:r>
            <a:r>
              <a:rPr lang="zh-CN" altLang="en-US" sz="2000" dirty="0" smtClean="0">
                <a:solidFill>
                  <a:schemeClr val="bg2"/>
                </a:solidFill>
              </a:rPr>
              <a:t>逻辑电路</a:t>
            </a:r>
            <a:r>
              <a:rPr lang="en-US" altLang="zh-CN" sz="2000" dirty="0" smtClean="0">
                <a:solidFill>
                  <a:schemeClr val="bg2"/>
                </a:solidFill>
              </a:rPr>
              <a:t>II</a:t>
            </a: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/>
                </a:solidFill>
              </a:rPr>
              <a:t>组合逻辑电路的仿真设计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544513" indent="-544513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/>
                </a:solidFill>
              </a:rPr>
              <a:t>时序逻辑电路的仿真设计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/>
            </a:pPr>
            <a:endParaRPr lang="en-US" altLang="zh-CN" sz="20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/>
            </a:pPr>
            <a:endParaRPr lang="zh-CN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7772400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考核方式：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累加</a:t>
            </a:r>
            <a:r>
              <a:rPr lang="zh-CN" altLang="en-US" sz="2800" b="1" dirty="0"/>
              <a:t>式</a:t>
            </a:r>
            <a:r>
              <a:rPr lang="zh-CN" altLang="en-US" sz="2800" b="1" dirty="0" smtClean="0"/>
              <a:t>评分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课后</a:t>
            </a:r>
            <a:r>
              <a:rPr lang="zh-CN" altLang="en-US" sz="2400" dirty="0"/>
              <a:t>作业（</a:t>
            </a:r>
            <a:r>
              <a:rPr lang="en-US" altLang="zh-CN" sz="2400" dirty="0"/>
              <a:t>10%</a:t>
            </a:r>
            <a:r>
              <a:rPr lang="zh-CN" altLang="en-US" sz="2400" dirty="0"/>
              <a:t>）</a:t>
            </a:r>
            <a:r>
              <a:rPr lang="en-US" altLang="zh-CN" sz="2400" dirty="0"/>
              <a:t>+</a:t>
            </a:r>
            <a:r>
              <a:rPr lang="zh-CN" altLang="en-US" sz="2400" dirty="0"/>
              <a:t>大作业（</a:t>
            </a:r>
            <a:r>
              <a:rPr lang="en-US" altLang="zh-CN" sz="2400" dirty="0"/>
              <a:t>12%</a:t>
            </a:r>
            <a:r>
              <a:rPr lang="zh-CN" altLang="en-US" sz="2400" dirty="0"/>
              <a:t>）</a:t>
            </a:r>
            <a:r>
              <a:rPr lang="en-US" altLang="zh-CN" sz="2400" dirty="0"/>
              <a:t>+</a:t>
            </a:r>
            <a:r>
              <a:rPr lang="zh-CN" altLang="en-US" sz="2400" dirty="0"/>
              <a:t>实验（</a:t>
            </a:r>
            <a:r>
              <a:rPr lang="en-US" altLang="zh-CN" sz="2400" dirty="0"/>
              <a:t>28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+</a:t>
            </a:r>
            <a:r>
              <a:rPr lang="zh-CN" altLang="en-US" sz="2400" dirty="0"/>
              <a:t>期末考试（</a:t>
            </a:r>
            <a:r>
              <a:rPr lang="en-US" altLang="zh-CN" sz="2400" dirty="0"/>
              <a:t>50%</a:t>
            </a:r>
            <a:r>
              <a:rPr lang="zh-CN" altLang="en-US" sz="2400" dirty="0"/>
              <a:t>）</a:t>
            </a:r>
            <a:r>
              <a:rPr lang="zh-CN" altLang="en-US" sz="2800" dirty="0"/>
              <a:t>      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大</a:t>
            </a:r>
            <a:r>
              <a:rPr lang="zh-CN" altLang="en-US" sz="2800" b="1" dirty="0"/>
              <a:t>作业以小组合作方式完成，</a:t>
            </a:r>
            <a:r>
              <a:rPr lang="en-US" altLang="zh-CN" sz="2800" b="1" dirty="0"/>
              <a:t>2-3</a:t>
            </a:r>
            <a:r>
              <a:rPr lang="zh-CN" altLang="en-US" sz="2800" b="1" dirty="0"/>
              <a:t>人一组，给定多题任选，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分</a:t>
            </a:r>
            <a:r>
              <a:rPr lang="zh-CN" altLang="en-US" sz="2800" b="1" dirty="0" smtClean="0"/>
              <a:t>满分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期末</a:t>
            </a:r>
            <a:r>
              <a:rPr lang="zh-CN" altLang="en-US" sz="2800" b="1" dirty="0"/>
              <a:t>考试统一出题、统一批</a:t>
            </a:r>
            <a:r>
              <a:rPr lang="zh-CN" altLang="en-US" sz="2800" b="1" dirty="0" smtClean="0"/>
              <a:t>卷</a:t>
            </a:r>
            <a:endParaRPr lang="zh-CN" altLang="en-US" sz="2800" b="1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3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6"/>
          <p:cNvSpPr>
            <a:spLocks noChangeArrowheads="1" noChangeShapeType="1" noTextEdit="1"/>
          </p:cNvSpPr>
          <p:nvPr/>
        </p:nvSpPr>
        <p:spPr bwMode="auto">
          <a:xfrm>
            <a:off x="2050976" y="2464519"/>
            <a:ext cx="1440904" cy="7956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1</a:t>
            </a:r>
            <a:endParaRPr lang="zh-CN" altLang="en-US" sz="10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75894" y="2248917"/>
            <a:ext cx="45005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  述 </a:t>
            </a:r>
            <a:endParaRPr lang="en-US" altLang="zh-CN" sz="6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969963" y="24209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4209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23658</TotalTime>
  <Words>2868</Words>
  <Application>Microsoft Office PowerPoint</Application>
  <PresentationFormat>全屏显示(4:3)</PresentationFormat>
  <Paragraphs>725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50</vt:i4>
      </vt:variant>
    </vt:vector>
  </HeadingPairs>
  <TitlesOfParts>
    <vt:vector size="71" baseType="lpstr">
      <vt:lpstr>方正舒体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Symbol</vt:lpstr>
      <vt:lpstr>Times New Roman</vt:lpstr>
      <vt:lpstr>Wingdings</vt:lpstr>
      <vt:lpstr>Soaring</vt:lpstr>
      <vt:lpstr>Clip</vt:lpstr>
      <vt:lpstr>Photo Editor 照片</vt:lpstr>
      <vt:lpstr>Visio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模拟信号和数字信号之间的转换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1936</cp:revision>
  <dcterms:created xsi:type="dcterms:W3CDTF">2002-03-18T12:39:57Z</dcterms:created>
  <dcterms:modified xsi:type="dcterms:W3CDTF">2016-09-06T04:50:13Z</dcterms:modified>
</cp:coreProperties>
</file>