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869" r:id="rId2"/>
    <p:sldId id="576" r:id="rId3"/>
    <p:sldId id="916" r:id="rId4"/>
    <p:sldId id="917" r:id="rId5"/>
    <p:sldId id="932" r:id="rId6"/>
    <p:sldId id="918" r:id="rId7"/>
    <p:sldId id="919" r:id="rId8"/>
    <p:sldId id="921" r:id="rId9"/>
    <p:sldId id="920" r:id="rId10"/>
    <p:sldId id="922" r:id="rId11"/>
    <p:sldId id="923" r:id="rId12"/>
    <p:sldId id="924" r:id="rId13"/>
    <p:sldId id="925" r:id="rId14"/>
    <p:sldId id="931" r:id="rId15"/>
    <p:sldId id="930" r:id="rId16"/>
    <p:sldId id="927" r:id="rId17"/>
    <p:sldId id="93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7F"/>
    <a:srgbClr val="006600"/>
    <a:srgbClr val="C9FEBA"/>
    <a:srgbClr val="BEFEAC"/>
    <a:srgbClr val="D5E5E7"/>
    <a:srgbClr val="F5C095"/>
    <a:srgbClr val="FFCC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46" autoAdjust="0"/>
  </p:normalViewPr>
  <p:slideViewPr>
    <p:cSldViewPr>
      <p:cViewPr varScale="1">
        <p:scale>
          <a:sx n="99" d="100"/>
          <a:sy n="99" d="100"/>
        </p:scale>
        <p:origin x="777" y="51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6F98016-8361-4B3F-8272-D9BCE29D80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59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87FAA2-965C-4C97-B56C-94A47FD4A1F0}" type="datetimeFigureOut">
              <a:rPr lang="zh-CN" altLang="en-US"/>
              <a:pPr>
                <a:defRPr/>
              </a:pPr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BF6A43-0959-4F7D-BAEB-451378163D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734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87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E9EBD-47D6-442F-B82B-1B7A23756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0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D7FC4-6670-4651-ACC4-AA31CD4A9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4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787C-29E8-416A-BB7E-9C4733565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3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D06A-4624-4A7F-9BCE-3E9CF4C65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7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B85D-B9F6-450A-9A1C-764B8A12F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1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A8428-1FF2-42C9-AE73-DC479417A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43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68ACB-26DF-4D44-A0C9-EF31C470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4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64D81-1304-422D-8050-A494F053D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0C55-D6A5-425C-9B06-4FC71EECA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3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200C-0E47-4FC6-87F4-82E94C8D6F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8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9ED9A-9BD6-4F46-9C01-FAF95D4C1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0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9BFAB0-AEA2-4040-B5D3-0208B3E05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0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99" name="Text Box 106"/>
          <p:cNvSpPr txBox="1">
            <a:spLocks noChangeArrowheads="1"/>
          </p:cNvSpPr>
          <p:nvPr/>
        </p:nvSpPr>
        <p:spPr bwMode="auto">
          <a:xfrm>
            <a:off x="395537" y="549275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1600" y="1772816"/>
            <a:ext cx="6648450" cy="2971800"/>
            <a:chOff x="971600" y="1772816"/>
            <a:chExt cx="6648450" cy="2971800"/>
          </a:xfrm>
        </p:grpSpPr>
        <p:grpSp>
          <p:nvGrpSpPr>
            <p:cNvPr id="12290" name="Group 7"/>
            <p:cNvGrpSpPr>
              <a:grpSpLocks/>
            </p:cNvGrpSpPr>
            <p:nvPr/>
          </p:nvGrpSpPr>
          <p:grpSpPr bwMode="auto">
            <a:xfrm>
              <a:off x="971600" y="1772816"/>
              <a:ext cx="6648450" cy="2971800"/>
              <a:chOff x="0" y="912"/>
              <a:chExt cx="4188" cy="1872"/>
            </a:xfrm>
          </p:grpSpPr>
          <p:sp>
            <p:nvSpPr>
              <p:cNvPr id="12330" name="Line 90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94" name="Line 8"/>
              <p:cNvSpPr>
                <a:spLocks noChangeShapeType="1"/>
              </p:cNvSpPr>
              <p:nvPr/>
            </p:nvSpPr>
            <p:spPr bwMode="auto">
              <a:xfrm flipV="1">
                <a:off x="121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95" name="Line 9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6314" name="Text Box 10"/>
              <p:cNvSpPr txBox="1">
                <a:spLocks noChangeArrowheads="1"/>
              </p:cNvSpPr>
              <p:nvPr/>
            </p:nvSpPr>
            <p:spPr bwMode="auto">
              <a:xfrm>
                <a:off x="0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CP</a:t>
                </a:r>
              </a:p>
            </p:txBody>
          </p:sp>
          <p:sp>
            <p:nvSpPr>
              <p:cNvPr id="226315" name="Text Box 11"/>
              <p:cNvSpPr txBox="1">
                <a:spLocks noChangeArrowheads="1"/>
              </p:cNvSpPr>
              <p:nvPr/>
            </p:nvSpPr>
            <p:spPr bwMode="auto">
              <a:xfrm>
                <a:off x="173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6316" name="Text Box 12"/>
              <p:cNvSpPr txBox="1">
                <a:spLocks noChangeArrowheads="1"/>
              </p:cNvSpPr>
              <p:nvPr/>
            </p:nvSpPr>
            <p:spPr bwMode="auto">
              <a:xfrm>
                <a:off x="912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299" name="Oval 13"/>
              <p:cNvSpPr>
                <a:spLocks noChangeArrowheads="1"/>
              </p:cNvSpPr>
              <p:nvPr/>
            </p:nvSpPr>
            <p:spPr bwMode="auto">
              <a:xfrm>
                <a:off x="1176" y="13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0" name="Oval 14"/>
              <p:cNvSpPr>
                <a:spLocks noChangeArrowheads="1"/>
              </p:cNvSpPr>
              <p:nvPr/>
            </p:nvSpPr>
            <p:spPr bwMode="auto">
              <a:xfrm>
                <a:off x="2736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1" name="Line 15"/>
              <p:cNvSpPr>
                <a:spLocks noChangeShapeType="1"/>
              </p:cNvSpPr>
              <p:nvPr/>
            </p:nvSpPr>
            <p:spPr bwMode="auto">
              <a:xfrm>
                <a:off x="3780" y="1163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2" name="Oval 16"/>
              <p:cNvSpPr>
                <a:spLocks noChangeArrowheads="1"/>
              </p:cNvSpPr>
              <p:nvPr/>
            </p:nvSpPr>
            <p:spPr bwMode="auto">
              <a:xfrm>
                <a:off x="1872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3" name="Oval 17"/>
              <p:cNvSpPr>
                <a:spLocks noChangeArrowheads="1"/>
              </p:cNvSpPr>
              <p:nvPr/>
            </p:nvSpPr>
            <p:spPr bwMode="auto">
              <a:xfrm>
                <a:off x="1056" y="2088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4" name="Line 18"/>
              <p:cNvSpPr>
                <a:spLocks noChangeShapeType="1"/>
              </p:cNvSpPr>
              <p:nvPr/>
            </p:nvSpPr>
            <p:spPr bwMode="auto">
              <a:xfrm>
                <a:off x="289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305" name="Group 19"/>
              <p:cNvGrpSpPr>
                <a:grpSpLocks/>
              </p:cNvGrpSpPr>
              <p:nvPr/>
            </p:nvGrpSpPr>
            <p:grpSpPr bwMode="auto">
              <a:xfrm>
                <a:off x="768" y="1344"/>
                <a:ext cx="647" cy="756"/>
                <a:chOff x="1108" y="1334"/>
                <a:chExt cx="647" cy="756"/>
              </a:xfrm>
            </p:grpSpPr>
            <p:sp>
              <p:nvSpPr>
                <p:cNvPr id="12375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2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7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7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8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655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82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431" y="1874"/>
                  <a:ext cx="4" cy="21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83" name="Group 28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84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8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6" name="Group 31"/>
              <p:cNvGrpSpPr>
                <a:grpSpLocks/>
              </p:cNvGrpSpPr>
              <p:nvPr/>
            </p:nvGrpSpPr>
            <p:grpSpPr bwMode="auto">
              <a:xfrm>
                <a:off x="1584" y="1352"/>
                <a:ext cx="647" cy="837"/>
                <a:chOff x="1108" y="1334"/>
                <a:chExt cx="647" cy="837"/>
              </a:xfrm>
            </p:grpSpPr>
            <p:sp>
              <p:nvSpPr>
                <p:cNvPr id="12364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3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3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6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6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6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297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4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7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9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72" name="Group 40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7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7" name="Group 43"/>
              <p:cNvGrpSpPr>
                <a:grpSpLocks/>
              </p:cNvGrpSpPr>
              <p:nvPr/>
            </p:nvGrpSpPr>
            <p:grpSpPr bwMode="auto">
              <a:xfrm>
                <a:off x="2448" y="1344"/>
                <a:ext cx="647" cy="664"/>
                <a:chOff x="1108" y="1334"/>
                <a:chExt cx="647" cy="664"/>
              </a:xfrm>
            </p:grpSpPr>
            <p:sp>
              <p:nvSpPr>
                <p:cNvPr id="12353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4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5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5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5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grpSp>
              <p:nvGrpSpPr>
                <p:cNvPr id="12361" name="Group 52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62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6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8" name="Group 55"/>
              <p:cNvGrpSpPr>
                <a:grpSpLocks/>
              </p:cNvGrpSpPr>
              <p:nvPr/>
            </p:nvGrpSpPr>
            <p:grpSpPr bwMode="auto">
              <a:xfrm>
                <a:off x="3337" y="1344"/>
                <a:ext cx="647" cy="664"/>
                <a:chOff x="1108" y="1334"/>
                <a:chExt cx="647" cy="664"/>
              </a:xfrm>
            </p:grpSpPr>
            <p:sp>
              <p:nvSpPr>
                <p:cNvPr id="12342" name="Rectangle 56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6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6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4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6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4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50" name="Group 64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51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5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9" name="Group 67"/>
              <p:cNvGrpSpPr>
                <a:grpSpLocks/>
              </p:cNvGrpSpPr>
              <p:nvPr/>
            </p:nvGrpSpPr>
            <p:grpSpPr bwMode="auto">
              <a:xfrm>
                <a:off x="1089" y="2352"/>
                <a:ext cx="336" cy="240"/>
                <a:chOff x="717" y="1095"/>
                <a:chExt cx="528" cy="393"/>
              </a:xfrm>
            </p:grpSpPr>
            <p:sp>
              <p:nvSpPr>
                <p:cNvPr id="12340" name="Rectangle 68"/>
                <p:cNvSpPr>
                  <a:spLocks noChangeArrowheads="1"/>
                </p:cNvSpPr>
                <p:nvPr/>
              </p:nvSpPr>
              <p:spPr bwMode="auto">
                <a:xfrm>
                  <a:off x="717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1" name="Oval 69"/>
                <p:cNvSpPr>
                  <a:spLocks noChangeArrowheads="1"/>
                </p:cNvSpPr>
                <p:nvPr/>
              </p:nvSpPr>
              <p:spPr bwMode="auto">
                <a:xfrm>
                  <a:off x="909" y="1095"/>
                  <a:ext cx="96" cy="97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6374" name="Text Box 70"/>
              <p:cNvSpPr txBox="1">
                <a:spLocks noChangeArrowheads="1"/>
              </p:cNvSpPr>
              <p:nvPr/>
            </p:nvSpPr>
            <p:spPr bwMode="auto">
              <a:xfrm>
                <a:off x="2592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6375" name="Text Box 71"/>
              <p:cNvSpPr txBox="1">
                <a:spLocks noChangeArrowheads="1"/>
              </p:cNvSpPr>
              <p:nvPr/>
            </p:nvSpPr>
            <p:spPr bwMode="auto">
              <a:xfrm>
                <a:off x="341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312" name="Line 72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3" name="Line 73"/>
              <p:cNvSpPr>
                <a:spLocks noChangeShapeType="1"/>
              </p:cNvSpPr>
              <p:nvPr/>
            </p:nvSpPr>
            <p:spPr bwMode="auto">
              <a:xfrm>
                <a:off x="624" y="1344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4" name="Line 74"/>
              <p:cNvSpPr>
                <a:spLocks noChangeShapeType="1"/>
              </p:cNvSpPr>
              <p:nvPr/>
            </p:nvSpPr>
            <p:spPr bwMode="auto">
              <a:xfrm>
                <a:off x="1230" y="2205"/>
                <a:ext cx="3" cy="14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Line 75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6" name="Line 76"/>
              <p:cNvSpPr>
                <a:spLocks noChangeShapeType="1"/>
              </p:cNvSpPr>
              <p:nvPr/>
            </p:nvSpPr>
            <p:spPr bwMode="auto">
              <a:xfrm flipV="1">
                <a:off x="1137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Line 77"/>
              <p:cNvSpPr>
                <a:spLocks noChangeShapeType="1"/>
              </p:cNvSpPr>
              <p:nvPr/>
            </p:nvSpPr>
            <p:spPr bwMode="auto">
              <a:xfrm flipH="1">
                <a:off x="3264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8" name="Line 7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9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Line 79"/>
              <p:cNvSpPr>
                <a:spLocks noChangeShapeType="1"/>
              </p:cNvSpPr>
              <p:nvPr/>
            </p:nvSpPr>
            <p:spPr bwMode="auto">
              <a:xfrm flipH="1">
                <a:off x="1361" y="2318"/>
                <a:ext cx="190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0" name="Line 80"/>
              <p:cNvSpPr>
                <a:spLocks noChangeShapeType="1"/>
              </p:cNvSpPr>
              <p:nvPr/>
            </p:nvSpPr>
            <p:spPr bwMode="auto">
              <a:xfrm flipV="1">
                <a:off x="1374" y="2210"/>
                <a:ext cx="0" cy="12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Line 81"/>
              <p:cNvSpPr>
                <a:spLocks noChangeShapeType="1"/>
              </p:cNvSpPr>
              <p:nvPr/>
            </p:nvSpPr>
            <p:spPr bwMode="auto">
              <a:xfrm>
                <a:off x="3660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2" name="Line 82"/>
              <p:cNvSpPr>
                <a:spLocks noChangeShapeType="1"/>
              </p:cNvSpPr>
              <p:nvPr/>
            </p:nvSpPr>
            <p:spPr bwMode="auto">
              <a:xfrm flipH="1">
                <a:off x="2772" y="1884"/>
                <a:ext cx="6" cy="22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Line 8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2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6" name="Line 86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Line 87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9" name="Line 89"/>
              <p:cNvSpPr>
                <a:spLocks noChangeShapeType="1"/>
              </p:cNvSpPr>
              <p:nvPr/>
            </p:nvSpPr>
            <p:spPr bwMode="auto">
              <a:xfrm flipV="1">
                <a:off x="2028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1" name="Line 9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2" name="Line 92"/>
              <p:cNvSpPr>
                <a:spLocks noChangeShapeType="1"/>
              </p:cNvSpPr>
              <p:nvPr/>
            </p:nvSpPr>
            <p:spPr bwMode="auto">
              <a:xfrm flipH="1">
                <a:off x="2016" y="115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3" name="Line 93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4" name="Line 94"/>
              <p:cNvSpPr>
                <a:spLocks noChangeShapeType="1"/>
              </p:cNvSpPr>
              <p:nvPr/>
            </p:nvSpPr>
            <p:spPr bwMode="auto">
              <a:xfrm>
                <a:off x="4176" y="1248"/>
                <a:ext cx="0" cy="15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5" name="Line 95"/>
              <p:cNvSpPr>
                <a:spLocks noChangeShapeType="1"/>
              </p:cNvSpPr>
              <p:nvPr/>
            </p:nvSpPr>
            <p:spPr bwMode="auto">
              <a:xfrm>
                <a:off x="1329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6" name="Line 96"/>
              <p:cNvSpPr>
                <a:spLocks noChangeShapeType="1"/>
              </p:cNvSpPr>
              <p:nvPr/>
            </p:nvSpPr>
            <p:spPr bwMode="auto">
              <a:xfrm>
                <a:off x="1338" y="2780"/>
                <a:ext cx="2838" cy="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7" name="Line 97"/>
              <p:cNvSpPr>
                <a:spLocks noChangeShapeType="1"/>
              </p:cNvSpPr>
              <p:nvPr/>
            </p:nvSpPr>
            <p:spPr bwMode="auto">
              <a:xfrm>
                <a:off x="3864" y="2016"/>
                <a:ext cx="30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8" name="Oval 98"/>
              <p:cNvSpPr>
                <a:spLocks noChangeArrowheads="1"/>
              </p:cNvSpPr>
              <p:nvPr/>
            </p:nvSpPr>
            <p:spPr bwMode="auto">
              <a:xfrm>
                <a:off x="4140" y="1992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9" name="Oval 99"/>
              <p:cNvSpPr>
                <a:spLocks noChangeArrowheads="1"/>
              </p:cNvSpPr>
              <p:nvPr/>
            </p:nvSpPr>
            <p:spPr bwMode="auto">
              <a:xfrm>
                <a:off x="2868" y="122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2843808" y="3545872"/>
              <a:ext cx="415559" cy="279206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 bwMode="auto">
          <a:xfrm>
            <a:off x="277397" y="1340048"/>
            <a:ext cx="2350387" cy="388915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473174" y="955037"/>
            <a:ext cx="194230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输入方程</a:t>
            </a:r>
          </a:p>
        </p:txBody>
      </p:sp>
      <p:sp>
        <p:nvSpPr>
          <p:cNvPr id="227435" name="Text Box 107"/>
          <p:cNvSpPr txBox="1">
            <a:spLocks noChangeArrowheads="1"/>
          </p:cNvSpPr>
          <p:nvPr/>
        </p:nvSpPr>
        <p:spPr bwMode="auto">
          <a:xfrm>
            <a:off x="429791" y="3032125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2 </a:t>
            </a:r>
            <a:r>
              <a:rPr kumimoji="0" lang="en-US" altLang="zh-CN" sz="3000" b="1" dirty="0" smtClean="0">
                <a:ea typeface="楷体_GB2312" pitchFamily="49" charset="-122"/>
              </a:rPr>
              <a:t>=  </a:t>
            </a:r>
            <a:r>
              <a:rPr kumimoji="0" lang="en-US" altLang="zh-CN" sz="3000" b="1" dirty="0">
                <a:ea typeface="楷体_GB2312" pitchFamily="49" charset="-122"/>
              </a:rPr>
              <a:t>Y</a:t>
            </a:r>
            <a:r>
              <a:rPr kumimoji="0" lang="en-US" altLang="zh-CN" sz="3000" b="1" baseline="-25000" dirty="0">
                <a:ea typeface="楷体_GB2312" pitchFamily="49" charset="-122"/>
              </a:rPr>
              <a:t>1</a:t>
            </a:r>
          </a:p>
        </p:txBody>
      </p:sp>
      <p:sp>
        <p:nvSpPr>
          <p:cNvPr id="227436" name="Text Box 108"/>
          <p:cNvSpPr txBox="1">
            <a:spLocks noChangeArrowheads="1"/>
          </p:cNvSpPr>
          <p:nvPr/>
        </p:nvSpPr>
        <p:spPr bwMode="auto">
          <a:xfrm>
            <a:off x="429791" y="2286000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3 </a:t>
            </a:r>
            <a:r>
              <a:rPr kumimoji="0" lang="en-US" altLang="zh-CN" sz="3000" b="1" dirty="0" smtClean="0">
                <a:ea typeface="楷体_GB2312" pitchFamily="49" charset="-122"/>
              </a:rPr>
              <a:t>= </a:t>
            </a:r>
            <a:r>
              <a:rPr kumimoji="0" lang="en-US" altLang="zh-CN" sz="3000" b="1" dirty="0">
                <a:ea typeface="楷体_GB2312" pitchFamily="49" charset="-122"/>
              </a:rPr>
              <a:t>Y</a:t>
            </a:r>
            <a:r>
              <a:rPr kumimoji="0" lang="en-US" altLang="zh-CN" sz="3000" b="1" baseline="-25000" dirty="0">
                <a:ea typeface="楷体_GB2312" pitchFamily="49" charset="-122"/>
              </a:rPr>
              <a:t>2</a:t>
            </a:r>
          </a:p>
        </p:txBody>
      </p:sp>
      <p:sp>
        <p:nvSpPr>
          <p:cNvPr id="227437" name="Text Box 109"/>
          <p:cNvSpPr txBox="1">
            <a:spLocks noChangeArrowheads="1"/>
          </p:cNvSpPr>
          <p:nvPr/>
        </p:nvSpPr>
        <p:spPr bwMode="auto">
          <a:xfrm>
            <a:off x="429791" y="1600200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4 </a:t>
            </a:r>
            <a:r>
              <a:rPr kumimoji="0" lang="en-US" altLang="zh-CN" sz="3000" b="1" dirty="0" smtClean="0">
                <a:ea typeface="楷体_GB2312" pitchFamily="49" charset="-122"/>
              </a:rPr>
              <a:t>=  Y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3</a:t>
            </a:r>
            <a:endParaRPr kumimoji="0" lang="en-US" altLang="zh-CN" sz="3000" b="1" baseline="-25000" dirty="0">
              <a:ea typeface="楷体_GB2312" pitchFamily="49" charset="-122"/>
            </a:endParaRP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3647048" y="4353073"/>
            <a:ext cx="3657600" cy="2100263"/>
            <a:chOff x="1872" y="2901"/>
            <a:chExt cx="2304" cy="1323"/>
          </a:xfrm>
        </p:grpSpPr>
        <p:sp>
          <p:nvSpPr>
            <p:cNvPr id="13416" name="Text Box 112"/>
            <p:cNvSpPr txBox="1">
              <a:spLocks noChangeArrowheads="1"/>
            </p:cNvSpPr>
            <p:nvPr/>
          </p:nvSpPr>
          <p:spPr bwMode="auto">
            <a:xfrm>
              <a:off x="1872" y="2901"/>
              <a:ext cx="230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4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 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3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4" name="Line 113"/>
            <p:cNvSpPr>
              <a:spLocks noChangeShapeType="1"/>
            </p:cNvSpPr>
            <p:nvPr/>
          </p:nvSpPr>
          <p:spPr bwMode="auto">
            <a:xfrm>
              <a:off x="300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Line 114"/>
            <p:cNvSpPr>
              <a:spLocks noChangeShapeType="1"/>
            </p:cNvSpPr>
            <p:nvPr/>
          </p:nvSpPr>
          <p:spPr bwMode="auto">
            <a:xfrm>
              <a:off x="3435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ine 115"/>
            <p:cNvSpPr>
              <a:spLocks noChangeShapeType="1"/>
            </p:cNvSpPr>
            <p:nvPr/>
          </p:nvSpPr>
          <p:spPr bwMode="auto">
            <a:xfrm>
              <a:off x="372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321" name="Picture 11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8638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1763713" y="116632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91758"/>
              </p:ext>
            </p:extLst>
          </p:nvPr>
        </p:nvGraphicFramePr>
        <p:xfrm>
          <a:off x="391598" y="3648040"/>
          <a:ext cx="2236186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4" imgW="901440" imgH="533160" progId="Equation.DSMT4">
                  <p:embed/>
                </p:oleObj>
              </mc:Choice>
              <mc:Fallback>
                <p:oleObj name="Equation" r:id="rId4" imgW="901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98" y="3648040"/>
                        <a:ext cx="2236186" cy="1368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组合 117"/>
          <p:cNvGrpSpPr/>
          <p:nvPr/>
        </p:nvGrpSpPr>
        <p:grpSpPr>
          <a:xfrm>
            <a:off x="2675830" y="548680"/>
            <a:ext cx="6216650" cy="2971800"/>
            <a:chOff x="1403400" y="1772816"/>
            <a:chExt cx="6216650" cy="2971800"/>
          </a:xfrm>
        </p:grpSpPr>
        <p:grpSp>
          <p:nvGrpSpPr>
            <p:cNvPr id="119" name="Group 7"/>
            <p:cNvGrpSpPr>
              <a:grpSpLocks/>
            </p:cNvGrpSpPr>
            <p:nvPr/>
          </p:nvGrpSpPr>
          <p:grpSpPr bwMode="auto">
            <a:xfrm>
              <a:off x="1403400" y="1772816"/>
              <a:ext cx="6216650" cy="2971800"/>
              <a:chOff x="272" y="912"/>
              <a:chExt cx="3916" cy="1872"/>
            </a:xfrm>
          </p:grpSpPr>
          <p:sp>
            <p:nvSpPr>
              <p:cNvPr id="121" name="Line 90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Line 8"/>
              <p:cNvSpPr>
                <a:spLocks noChangeShapeType="1"/>
              </p:cNvSpPr>
              <p:nvPr/>
            </p:nvSpPr>
            <p:spPr bwMode="auto">
              <a:xfrm flipV="1">
                <a:off x="121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Line 9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Text Box 10"/>
              <p:cNvSpPr txBox="1">
                <a:spLocks noChangeArrowheads="1"/>
              </p:cNvSpPr>
              <p:nvPr/>
            </p:nvSpPr>
            <p:spPr bwMode="auto">
              <a:xfrm>
                <a:off x="272" y="210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CP</a:t>
                </a:r>
              </a:p>
            </p:txBody>
          </p:sp>
          <p:sp>
            <p:nvSpPr>
              <p:cNvPr id="125" name="Text Box 11"/>
              <p:cNvSpPr txBox="1">
                <a:spLocks noChangeArrowheads="1"/>
              </p:cNvSpPr>
              <p:nvPr/>
            </p:nvSpPr>
            <p:spPr bwMode="auto">
              <a:xfrm>
                <a:off x="173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Text Box 12"/>
              <p:cNvSpPr txBox="1">
                <a:spLocks noChangeArrowheads="1"/>
              </p:cNvSpPr>
              <p:nvPr/>
            </p:nvSpPr>
            <p:spPr bwMode="auto">
              <a:xfrm>
                <a:off x="912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Oval 13"/>
              <p:cNvSpPr>
                <a:spLocks noChangeArrowheads="1"/>
              </p:cNvSpPr>
              <p:nvPr/>
            </p:nvSpPr>
            <p:spPr bwMode="auto">
              <a:xfrm>
                <a:off x="1176" y="13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Oval 14"/>
              <p:cNvSpPr>
                <a:spLocks noChangeArrowheads="1"/>
              </p:cNvSpPr>
              <p:nvPr/>
            </p:nvSpPr>
            <p:spPr bwMode="auto">
              <a:xfrm>
                <a:off x="2736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Line 15"/>
              <p:cNvSpPr>
                <a:spLocks noChangeShapeType="1"/>
              </p:cNvSpPr>
              <p:nvPr/>
            </p:nvSpPr>
            <p:spPr bwMode="auto">
              <a:xfrm>
                <a:off x="3780" y="1163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Oval 16"/>
              <p:cNvSpPr>
                <a:spLocks noChangeArrowheads="1"/>
              </p:cNvSpPr>
              <p:nvPr/>
            </p:nvSpPr>
            <p:spPr bwMode="auto">
              <a:xfrm>
                <a:off x="1872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Oval 17"/>
              <p:cNvSpPr>
                <a:spLocks noChangeArrowheads="1"/>
              </p:cNvSpPr>
              <p:nvPr/>
            </p:nvSpPr>
            <p:spPr bwMode="auto">
              <a:xfrm>
                <a:off x="1056" y="2088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" name="Line 18"/>
              <p:cNvSpPr>
                <a:spLocks noChangeShapeType="1"/>
              </p:cNvSpPr>
              <p:nvPr/>
            </p:nvSpPr>
            <p:spPr bwMode="auto">
              <a:xfrm>
                <a:off x="289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3" name="Group 19"/>
              <p:cNvGrpSpPr>
                <a:grpSpLocks/>
              </p:cNvGrpSpPr>
              <p:nvPr/>
            </p:nvGrpSpPr>
            <p:grpSpPr bwMode="auto">
              <a:xfrm>
                <a:off x="768" y="1344"/>
                <a:ext cx="647" cy="756"/>
                <a:chOff x="1108" y="1334"/>
                <a:chExt cx="647" cy="756"/>
              </a:xfrm>
            </p:grpSpPr>
            <p:sp>
              <p:nvSpPr>
                <p:cNvPr id="198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0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655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20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431" y="1874"/>
                  <a:ext cx="4" cy="21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06" name="Group 28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20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4" name="Group 31"/>
              <p:cNvGrpSpPr>
                <a:grpSpLocks/>
              </p:cNvGrpSpPr>
              <p:nvPr/>
            </p:nvGrpSpPr>
            <p:grpSpPr bwMode="auto">
              <a:xfrm>
                <a:off x="1584" y="1352"/>
                <a:ext cx="647" cy="837"/>
                <a:chOff x="1108" y="1334"/>
                <a:chExt cx="647" cy="837"/>
              </a:xfrm>
            </p:grpSpPr>
            <p:sp>
              <p:nvSpPr>
                <p:cNvPr id="187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8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9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297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9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9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95" name="Group 40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9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5" name="Group 43"/>
              <p:cNvGrpSpPr>
                <a:grpSpLocks/>
              </p:cNvGrpSpPr>
              <p:nvPr/>
            </p:nvGrpSpPr>
            <p:grpSpPr bwMode="auto">
              <a:xfrm>
                <a:off x="2448" y="1344"/>
                <a:ext cx="647" cy="664"/>
                <a:chOff x="1108" y="1334"/>
                <a:chExt cx="647" cy="664"/>
              </a:xfrm>
            </p:grpSpPr>
            <p:sp>
              <p:nvSpPr>
                <p:cNvPr id="177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grpSp>
              <p:nvGrpSpPr>
                <p:cNvPr id="184" name="Group 52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85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3337" y="1344"/>
                <a:ext cx="647" cy="664"/>
                <a:chOff x="1108" y="1334"/>
                <a:chExt cx="647" cy="664"/>
              </a:xfrm>
            </p:grpSpPr>
            <p:sp>
              <p:nvSpPr>
                <p:cNvPr id="166" name="Rectangle 56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7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" name="Group 64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75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7" name="Group 67"/>
              <p:cNvGrpSpPr>
                <a:grpSpLocks/>
              </p:cNvGrpSpPr>
              <p:nvPr/>
            </p:nvGrpSpPr>
            <p:grpSpPr bwMode="auto">
              <a:xfrm>
                <a:off x="1089" y="2352"/>
                <a:ext cx="336" cy="240"/>
                <a:chOff x="717" y="1095"/>
                <a:chExt cx="528" cy="393"/>
              </a:xfrm>
            </p:grpSpPr>
            <p:sp>
              <p:nvSpPr>
                <p:cNvPr id="164" name="Rectangle 68"/>
                <p:cNvSpPr>
                  <a:spLocks noChangeArrowheads="1"/>
                </p:cNvSpPr>
                <p:nvPr/>
              </p:nvSpPr>
              <p:spPr bwMode="auto">
                <a:xfrm>
                  <a:off x="717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5" name="Oval 69"/>
                <p:cNvSpPr>
                  <a:spLocks noChangeArrowheads="1"/>
                </p:cNvSpPr>
                <p:nvPr/>
              </p:nvSpPr>
              <p:spPr bwMode="auto">
                <a:xfrm>
                  <a:off x="909" y="1095"/>
                  <a:ext cx="96" cy="97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8" name="Text Box 70"/>
              <p:cNvSpPr txBox="1">
                <a:spLocks noChangeArrowheads="1"/>
              </p:cNvSpPr>
              <p:nvPr/>
            </p:nvSpPr>
            <p:spPr bwMode="auto">
              <a:xfrm>
                <a:off x="2592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Text Box 71"/>
              <p:cNvSpPr txBox="1">
                <a:spLocks noChangeArrowheads="1"/>
              </p:cNvSpPr>
              <p:nvPr/>
            </p:nvSpPr>
            <p:spPr bwMode="auto">
              <a:xfrm>
                <a:off x="341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Line 72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Line 73"/>
              <p:cNvSpPr>
                <a:spLocks noChangeShapeType="1"/>
              </p:cNvSpPr>
              <p:nvPr/>
            </p:nvSpPr>
            <p:spPr bwMode="auto">
              <a:xfrm>
                <a:off x="624" y="1344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Line 74"/>
              <p:cNvSpPr>
                <a:spLocks noChangeShapeType="1"/>
              </p:cNvSpPr>
              <p:nvPr/>
            </p:nvSpPr>
            <p:spPr bwMode="auto">
              <a:xfrm>
                <a:off x="1230" y="2205"/>
                <a:ext cx="3" cy="14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Line 75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Line 76"/>
              <p:cNvSpPr>
                <a:spLocks noChangeShapeType="1"/>
              </p:cNvSpPr>
              <p:nvPr/>
            </p:nvSpPr>
            <p:spPr bwMode="auto">
              <a:xfrm flipV="1">
                <a:off x="1137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Line 77"/>
              <p:cNvSpPr>
                <a:spLocks noChangeShapeType="1"/>
              </p:cNvSpPr>
              <p:nvPr/>
            </p:nvSpPr>
            <p:spPr bwMode="auto">
              <a:xfrm flipH="1">
                <a:off x="3264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Line 7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9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Line 79"/>
              <p:cNvSpPr>
                <a:spLocks noChangeShapeType="1"/>
              </p:cNvSpPr>
              <p:nvPr/>
            </p:nvSpPr>
            <p:spPr bwMode="auto">
              <a:xfrm flipH="1">
                <a:off x="1361" y="2318"/>
                <a:ext cx="190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Line 80"/>
              <p:cNvSpPr>
                <a:spLocks noChangeShapeType="1"/>
              </p:cNvSpPr>
              <p:nvPr/>
            </p:nvSpPr>
            <p:spPr bwMode="auto">
              <a:xfrm flipV="1">
                <a:off x="1374" y="2210"/>
                <a:ext cx="0" cy="12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Line 81"/>
              <p:cNvSpPr>
                <a:spLocks noChangeShapeType="1"/>
              </p:cNvSpPr>
              <p:nvPr/>
            </p:nvSpPr>
            <p:spPr bwMode="auto">
              <a:xfrm>
                <a:off x="3660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Line 82"/>
              <p:cNvSpPr>
                <a:spLocks noChangeShapeType="1"/>
              </p:cNvSpPr>
              <p:nvPr/>
            </p:nvSpPr>
            <p:spPr bwMode="auto">
              <a:xfrm flipH="1">
                <a:off x="2772" y="1884"/>
                <a:ext cx="6" cy="22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2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Line 86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" name="Line 87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Line 89"/>
              <p:cNvSpPr>
                <a:spLocks noChangeShapeType="1"/>
              </p:cNvSpPr>
              <p:nvPr/>
            </p:nvSpPr>
            <p:spPr bwMode="auto">
              <a:xfrm flipV="1">
                <a:off x="2028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Line 9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Line 92"/>
              <p:cNvSpPr>
                <a:spLocks noChangeShapeType="1"/>
              </p:cNvSpPr>
              <p:nvPr/>
            </p:nvSpPr>
            <p:spPr bwMode="auto">
              <a:xfrm flipH="1">
                <a:off x="2016" y="115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7" name="Line 93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" name="Line 94"/>
              <p:cNvSpPr>
                <a:spLocks noChangeShapeType="1"/>
              </p:cNvSpPr>
              <p:nvPr/>
            </p:nvSpPr>
            <p:spPr bwMode="auto">
              <a:xfrm>
                <a:off x="4176" y="1248"/>
                <a:ext cx="0" cy="15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" name="Line 95"/>
              <p:cNvSpPr>
                <a:spLocks noChangeShapeType="1"/>
              </p:cNvSpPr>
              <p:nvPr/>
            </p:nvSpPr>
            <p:spPr bwMode="auto">
              <a:xfrm>
                <a:off x="1329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" name="Line 96"/>
              <p:cNvSpPr>
                <a:spLocks noChangeShapeType="1"/>
              </p:cNvSpPr>
              <p:nvPr/>
            </p:nvSpPr>
            <p:spPr bwMode="auto">
              <a:xfrm>
                <a:off x="1338" y="2780"/>
                <a:ext cx="2838" cy="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Line 97"/>
              <p:cNvSpPr>
                <a:spLocks noChangeShapeType="1"/>
              </p:cNvSpPr>
              <p:nvPr/>
            </p:nvSpPr>
            <p:spPr bwMode="auto">
              <a:xfrm>
                <a:off x="3864" y="2016"/>
                <a:ext cx="30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98"/>
              <p:cNvSpPr>
                <a:spLocks noChangeArrowheads="1"/>
              </p:cNvSpPr>
              <p:nvPr/>
            </p:nvSpPr>
            <p:spPr bwMode="auto">
              <a:xfrm>
                <a:off x="4140" y="1992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" name="Oval 99"/>
              <p:cNvSpPr>
                <a:spLocks noChangeArrowheads="1"/>
              </p:cNvSpPr>
              <p:nvPr/>
            </p:nvSpPr>
            <p:spPr bwMode="auto">
              <a:xfrm>
                <a:off x="2868" y="122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0" name="Rectangle 68"/>
            <p:cNvSpPr>
              <a:spLocks noChangeArrowheads="1"/>
            </p:cNvSpPr>
            <p:nvPr/>
          </p:nvSpPr>
          <p:spPr bwMode="auto">
            <a:xfrm>
              <a:off x="2843808" y="3545872"/>
              <a:ext cx="415559" cy="279206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7386407" y="3924993"/>
            <a:ext cx="1506537" cy="588962"/>
          </a:xfrm>
          <a:prstGeom prst="rect">
            <a:avLst/>
          </a:prstGeom>
          <a:solidFill>
            <a:srgbClr val="FFFF00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kumimoji="0" lang="en-US" altLang="zh-CN" sz="3200" b="1">
                <a:solidFill>
                  <a:schemeClr val="bg1"/>
                </a:solidFill>
              </a:rPr>
              <a:t>Moore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778074" y="-675456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2987824" y="4124941"/>
            <a:ext cx="4126655" cy="257396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438" name="Text Box 110"/>
          <p:cNvSpPr txBox="1">
            <a:spLocks noChangeArrowheads="1"/>
          </p:cNvSpPr>
          <p:nvPr/>
        </p:nvSpPr>
        <p:spPr bwMode="auto">
          <a:xfrm>
            <a:off x="3419872" y="3828881"/>
            <a:ext cx="270843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次态方程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27330" grpId="0" animBg="1" autoUpdateAnimBg="0"/>
      <p:bldP spid="227435" grpId="0" autoUpdateAnimBg="0"/>
      <p:bldP spid="227436" grpId="0" autoUpdateAnimBg="0"/>
      <p:bldP spid="227437" grpId="0" autoUpdateAnimBg="0"/>
      <p:bldP spid="106" grpId="0" animBg="1"/>
      <p:bldP spid="108" grpId="0" animBg="1" autoUpdateAnimBg="0"/>
      <p:bldP spid="109" grpId="0" animBg="1"/>
      <p:bldP spid="2274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54016" y="60870"/>
            <a:ext cx="5082480" cy="5240338"/>
            <a:chOff x="2304" y="144"/>
            <a:chExt cx="3264" cy="3301"/>
          </a:xfrm>
        </p:grpSpPr>
        <p:sp>
          <p:nvSpPr>
            <p:cNvPr id="14378" name="Text Box 9"/>
            <p:cNvSpPr txBox="1">
              <a:spLocks noChangeArrowheads="1"/>
            </p:cNvSpPr>
            <p:nvPr/>
          </p:nvSpPr>
          <p:spPr bwMode="auto">
            <a:xfrm>
              <a:off x="2304" y="144"/>
              <a:ext cx="3264" cy="330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CP   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4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1 </a:t>
              </a:r>
              <a:r>
                <a:rPr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    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1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0   0    0     0</a:t>
              </a:r>
              <a:r>
                <a:rPr lang="en-US" altLang="zh-CN" sz="2200" b="1" dirty="0">
                  <a:solidFill>
                    <a:srgbClr val="006600"/>
                  </a:solidFill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0      0       0        1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2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0   0    0     1      0      0       1        1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3     0   0    1     0      0      1       0        1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4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0   0    1     1      0      1       1        1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5     </a:t>
              </a:r>
              <a:r>
                <a:rPr lang="en-US" altLang="zh-CN" sz="2200" b="1" dirty="0">
                  <a:solidFill>
                    <a:srgbClr val="00B050"/>
                  </a:solidFill>
                  <a:latin typeface="Times New Roman" pitchFamily="18" charset="0"/>
                </a:rPr>
                <a:t>0   1    0     0 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1      0       0        0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6     0   1    0     1      1      0       1        1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7     0   1    1     0 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1      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</a:rPr>
                <a:t>0  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8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0   1    1     1      1      1       1        1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9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1   0    0     0      0      0       0        0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1    0    0     1      0      0      1        0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rgbClr val="00B050"/>
                  </a:solidFill>
                  <a:latin typeface="Times New Roman" pitchFamily="18" charset="0"/>
                </a:rPr>
                <a:t>1    0    1     0      0      1      0        0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1    0    1     1      0      1      1        0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1    1    0     0      1      0      0        0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rgbClr val="00B050"/>
                  </a:solidFill>
                  <a:latin typeface="Times New Roman" pitchFamily="18" charset="0"/>
                </a:rPr>
                <a:t>1    1    0     1      1      0      1        0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1    1    1     0      1      1      0        0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AutoNum type="arabicPlain" startAt="10"/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1    1    1     1      1      1      1        0</a:t>
              </a:r>
            </a:p>
          </p:txBody>
        </p:sp>
        <p:sp>
          <p:nvSpPr>
            <p:cNvPr id="14379" name="Line 10"/>
            <p:cNvSpPr>
              <a:spLocks noChangeShapeType="1"/>
            </p:cNvSpPr>
            <p:nvPr/>
          </p:nvSpPr>
          <p:spPr bwMode="auto">
            <a:xfrm>
              <a:off x="2688" y="144"/>
              <a:ext cx="0" cy="328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200"/>
            </a:p>
          </p:txBody>
        </p:sp>
        <p:sp>
          <p:nvSpPr>
            <p:cNvPr id="14380" name="Line 11"/>
            <p:cNvSpPr>
              <a:spLocks noChangeShapeType="1"/>
            </p:cNvSpPr>
            <p:nvPr/>
          </p:nvSpPr>
          <p:spPr bwMode="auto">
            <a:xfrm>
              <a:off x="3792" y="144"/>
              <a:ext cx="0" cy="328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2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000" y="5495531"/>
            <a:ext cx="8229600" cy="598488"/>
            <a:chOff x="381000" y="5495531"/>
            <a:chExt cx="8229600" cy="598488"/>
          </a:xfrm>
        </p:grpSpPr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3810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478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228367" name="Text Box 15"/>
            <p:cNvSpPr txBox="1">
              <a:spLocks noChangeArrowheads="1"/>
            </p:cNvSpPr>
            <p:nvPr/>
          </p:nvSpPr>
          <p:spPr bwMode="auto">
            <a:xfrm>
              <a:off x="25146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35814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0011</a:t>
              </a:r>
            </a:p>
          </p:txBody>
        </p:sp>
        <p:sp>
          <p:nvSpPr>
            <p:cNvPr id="228369" name="Text Box 17"/>
            <p:cNvSpPr txBox="1">
              <a:spLocks noChangeArrowheads="1"/>
            </p:cNvSpPr>
            <p:nvPr/>
          </p:nvSpPr>
          <p:spPr bwMode="auto">
            <a:xfrm>
              <a:off x="46482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0111</a:t>
              </a:r>
            </a:p>
          </p:txBody>
        </p:sp>
        <p:sp>
          <p:nvSpPr>
            <p:cNvPr id="228370" name="Text Box 18"/>
            <p:cNvSpPr txBox="1">
              <a:spLocks noChangeArrowheads="1"/>
            </p:cNvSpPr>
            <p:nvPr/>
          </p:nvSpPr>
          <p:spPr bwMode="auto">
            <a:xfrm>
              <a:off x="57150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67818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77724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14351" name="Line 21"/>
            <p:cNvSpPr>
              <a:spLocks noChangeShapeType="1"/>
            </p:cNvSpPr>
            <p:nvPr/>
          </p:nvSpPr>
          <p:spPr bwMode="auto">
            <a:xfrm>
              <a:off x="1143000" y="5724131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2" name="Line 22"/>
            <p:cNvSpPr>
              <a:spLocks noChangeShapeType="1"/>
            </p:cNvSpPr>
            <p:nvPr/>
          </p:nvSpPr>
          <p:spPr bwMode="auto">
            <a:xfrm>
              <a:off x="75438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3" name="Line 23"/>
            <p:cNvSpPr>
              <a:spLocks noChangeShapeType="1"/>
            </p:cNvSpPr>
            <p:nvPr/>
          </p:nvSpPr>
          <p:spPr bwMode="auto">
            <a:xfrm>
              <a:off x="64770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Line 24"/>
            <p:cNvSpPr>
              <a:spLocks noChangeShapeType="1"/>
            </p:cNvSpPr>
            <p:nvPr/>
          </p:nvSpPr>
          <p:spPr bwMode="auto">
            <a:xfrm>
              <a:off x="54102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43434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6" name="Line 26"/>
            <p:cNvSpPr>
              <a:spLocks noChangeShapeType="1"/>
            </p:cNvSpPr>
            <p:nvPr/>
          </p:nvSpPr>
          <p:spPr bwMode="auto">
            <a:xfrm>
              <a:off x="32766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7" name="Line 27"/>
            <p:cNvSpPr>
              <a:spLocks noChangeShapeType="1"/>
            </p:cNvSpPr>
            <p:nvPr/>
          </p:nvSpPr>
          <p:spPr bwMode="auto">
            <a:xfrm>
              <a:off x="2209800" y="5724131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8" name="Line 28"/>
            <p:cNvSpPr>
              <a:spLocks noChangeShapeType="1"/>
            </p:cNvSpPr>
            <p:nvPr/>
          </p:nvSpPr>
          <p:spPr bwMode="auto">
            <a:xfrm>
              <a:off x="8153400" y="5876531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9" name="Line 29"/>
            <p:cNvSpPr>
              <a:spLocks noChangeShapeType="1"/>
            </p:cNvSpPr>
            <p:nvPr/>
          </p:nvSpPr>
          <p:spPr bwMode="auto">
            <a:xfrm flipH="1">
              <a:off x="685800" y="6094019"/>
              <a:ext cx="7467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0" name="Line 30"/>
            <p:cNvSpPr>
              <a:spLocks noChangeShapeType="1"/>
            </p:cNvSpPr>
            <p:nvPr/>
          </p:nvSpPr>
          <p:spPr bwMode="auto">
            <a:xfrm flipV="1">
              <a:off x="685800" y="5876531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7200" y="5876531"/>
            <a:ext cx="6418263" cy="674688"/>
            <a:chOff x="457200" y="5876531"/>
            <a:chExt cx="6418263" cy="674688"/>
          </a:xfrm>
        </p:grpSpPr>
        <p:sp>
          <p:nvSpPr>
            <p:cNvPr id="228383" name="Text Box 31"/>
            <p:cNvSpPr txBox="1">
              <a:spLocks noChangeArrowheads="1"/>
            </p:cNvSpPr>
            <p:nvPr/>
          </p:nvSpPr>
          <p:spPr bwMode="auto">
            <a:xfrm>
              <a:off x="18462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228384" name="Text Box 32"/>
            <p:cNvSpPr txBox="1">
              <a:spLocks noChangeArrowheads="1"/>
            </p:cNvSpPr>
            <p:nvPr/>
          </p:nvSpPr>
          <p:spPr bwMode="auto">
            <a:xfrm>
              <a:off x="29130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228385" name="Text Box 33"/>
            <p:cNvSpPr txBox="1">
              <a:spLocks noChangeArrowheads="1"/>
            </p:cNvSpPr>
            <p:nvPr/>
          </p:nvSpPr>
          <p:spPr bwMode="auto">
            <a:xfrm>
              <a:off x="39798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228386" name="Text Box 34"/>
            <p:cNvSpPr txBox="1">
              <a:spLocks noChangeArrowheads="1"/>
            </p:cNvSpPr>
            <p:nvPr/>
          </p:nvSpPr>
          <p:spPr bwMode="auto">
            <a:xfrm>
              <a:off x="50466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228387" name="Text Box 35"/>
            <p:cNvSpPr txBox="1">
              <a:spLocks noChangeArrowheads="1"/>
            </p:cNvSpPr>
            <p:nvPr/>
          </p:nvSpPr>
          <p:spPr bwMode="auto">
            <a:xfrm>
              <a:off x="60372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4366" name="Line 36"/>
            <p:cNvSpPr>
              <a:spLocks noChangeShapeType="1"/>
            </p:cNvSpPr>
            <p:nvPr/>
          </p:nvSpPr>
          <p:spPr bwMode="auto">
            <a:xfrm>
              <a:off x="58086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7" name="Line 37"/>
            <p:cNvSpPr>
              <a:spLocks noChangeShapeType="1"/>
            </p:cNvSpPr>
            <p:nvPr/>
          </p:nvSpPr>
          <p:spPr bwMode="auto">
            <a:xfrm>
              <a:off x="47418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8" name="Line 38"/>
            <p:cNvSpPr>
              <a:spLocks noChangeShapeType="1"/>
            </p:cNvSpPr>
            <p:nvPr/>
          </p:nvSpPr>
          <p:spPr bwMode="auto">
            <a:xfrm>
              <a:off x="36750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9" name="Line 39"/>
            <p:cNvSpPr>
              <a:spLocks noChangeShapeType="1"/>
            </p:cNvSpPr>
            <p:nvPr/>
          </p:nvSpPr>
          <p:spPr bwMode="auto">
            <a:xfrm>
              <a:off x="26082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0" name="Line 40"/>
            <p:cNvSpPr>
              <a:spLocks noChangeShapeType="1"/>
            </p:cNvSpPr>
            <p:nvPr/>
          </p:nvSpPr>
          <p:spPr bwMode="auto">
            <a:xfrm flipH="1" flipV="1">
              <a:off x="457200" y="6333731"/>
              <a:ext cx="1389063" cy="63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1" name="Line 41"/>
            <p:cNvSpPr>
              <a:spLocks noChangeShapeType="1"/>
            </p:cNvSpPr>
            <p:nvPr/>
          </p:nvSpPr>
          <p:spPr bwMode="auto">
            <a:xfrm flipV="1">
              <a:off x="457200" y="5876531"/>
              <a:ext cx="152400" cy="446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9250" y="4734291"/>
            <a:ext cx="2895600" cy="823912"/>
            <a:chOff x="381000" y="4725593"/>
            <a:chExt cx="2895600" cy="823912"/>
          </a:xfrm>
        </p:grpSpPr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3810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14478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4384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1101</a:t>
              </a:r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209800" y="4954193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1143000" y="4954193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7" name="Line 47"/>
            <p:cNvSpPr>
              <a:spLocks noChangeShapeType="1"/>
            </p:cNvSpPr>
            <p:nvPr/>
          </p:nvSpPr>
          <p:spPr bwMode="auto">
            <a:xfrm flipH="1">
              <a:off x="779462" y="5182792"/>
              <a:ext cx="16064" cy="3667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6354316" y="1893118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6354316" y="4341390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/>
          <p:nvPr/>
        </p:nvCxnSpPr>
        <p:spPr bwMode="auto">
          <a:xfrm>
            <a:off x="6354316" y="2541506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491880" y="1726484"/>
            <a:ext cx="738890" cy="292665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状态转换</a:t>
            </a:r>
            <a:r>
              <a:rPr lang="zh-CN" altLang="en-US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</a:t>
            </a:r>
          </a:p>
        </p:txBody>
      </p:sp>
      <p:sp>
        <p:nvSpPr>
          <p:cNvPr id="60" name="Text Box 110"/>
          <p:cNvSpPr txBox="1">
            <a:spLocks noChangeArrowheads="1"/>
          </p:cNvSpPr>
          <p:nvPr/>
        </p:nvSpPr>
        <p:spPr bwMode="auto">
          <a:xfrm>
            <a:off x="135369" y="4335487"/>
            <a:ext cx="2708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状态图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6" name="Group 111"/>
          <p:cNvGrpSpPr>
            <a:grpSpLocks/>
          </p:cNvGrpSpPr>
          <p:nvPr/>
        </p:nvGrpSpPr>
        <p:grpSpPr bwMode="auto">
          <a:xfrm>
            <a:off x="122312" y="496808"/>
            <a:ext cx="3657600" cy="2100263"/>
            <a:chOff x="1827" y="2901"/>
            <a:chExt cx="2304" cy="1323"/>
          </a:xfrm>
        </p:grpSpPr>
        <p:sp>
          <p:nvSpPr>
            <p:cNvPr id="57" name="Text Box 112"/>
            <p:cNvSpPr txBox="1">
              <a:spLocks noChangeArrowheads="1"/>
            </p:cNvSpPr>
            <p:nvPr/>
          </p:nvSpPr>
          <p:spPr bwMode="auto">
            <a:xfrm>
              <a:off x="1827" y="2901"/>
              <a:ext cx="230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4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 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</a:t>
              </a:r>
              <a:r>
                <a:rPr kumimoji="0" lang="en-US" altLang="zh-CN" sz="2800" b="1" dirty="0" smtClean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800" b="1" dirty="0" smtClean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  <a:ea typeface="楷体_GB2312" pitchFamily="49" charset="-122"/>
                </a:rPr>
                <a:t>4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3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61" name="Line 113"/>
            <p:cNvSpPr>
              <a:spLocks noChangeShapeType="1"/>
            </p:cNvSpPr>
            <p:nvPr/>
          </p:nvSpPr>
          <p:spPr bwMode="auto">
            <a:xfrm>
              <a:off x="2870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Line 114"/>
            <p:cNvSpPr>
              <a:spLocks noChangeShapeType="1"/>
            </p:cNvSpPr>
            <p:nvPr/>
          </p:nvSpPr>
          <p:spPr bwMode="auto">
            <a:xfrm>
              <a:off x="332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Line 115"/>
            <p:cNvSpPr>
              <a:spLocks noChangeShapeType="1"/>
            </p:cNvSpPr>
            <p:nvPr/>
          </p:nvSpPr>
          <p:spPr bwMode="auto">
            <a:xfrm>
              <a:off x="3596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圆角矩形 63"/>
          <p:cNvSpPr/>
          <p:nvPr/>
        </p:nvSpPr>
        <p:spPr bwMode="auto">
          <a:xfrm>
            <a:off x="49733" y="268676"/>
            <a:ext cx="3398059" cy="257396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619645" y="-35832"/>
            <a:ext cx="201111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次态方程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4128070" y="2538164"/>
            <a:ext cx="857249" cy="15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985320" y="2539752"/>
            <a:ext cx="7239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537520" y="2692152"/>
            <a:ext cx="289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356920" y="2692152"/>
            <a:ext cx="8175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433120" y="2202011"/>
            <a:ext cx="0" cy="46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7880920" y="2202011"/>
            <a:ext cx="0" cy="43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2902520" y="1514227"/>
            <a:ext cx="1143000" cy="735012"/>
            <a:chOff x="1519" y="1706"/>
            <a:chExt cx="907" cy="545"/>
          </a:xfrm>
        </p:grpSpPr>
        <p:sp>
          <p:nvSpPr>
            <p:cNvPr id="15470" name="Text Box 9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4 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4</a:t>
              </a:r>
              <a:endParaRPr kumimoji="0" lang="en-US" altLang="zh-CN" sz="2000" b="1"/>
            </a:p>
          </p:txBody>
        </p:sp>
        <p:sp>
          <p:nvSpPr>
            <p:cNvPr id="15471" name="Line 10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1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8455595" y="2387352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CP</a:t>
            </a:r>
            <a:r>
              <a:rPr kumimoji="0" lang="en-US" altLang="zh-CN" b="1" baseline="-25000"/>
              <a:t>1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3370833" y="753814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4</a:t>
            </a:r>
            <a:endParaRPr kumimoji="0" lang="en-US" altLang="zh-CN" b="1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7941245" y="734764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1</a:t>
            </a:r>
            <a:endParaRPr kumimoji="0" lang="en-US" altLang="zh-CN" b="1"/>
          </a:p>
        </p:txBody>
      </p:sp>
      <p:sp>
        <p:nvSpPr>
          <p:cNvPr id="15372" name="Oval 16"/>
          <p:cNvSpPr>
            <a:spLocks noChangeArrowheads="1"/>
          </p:cNvSpPr>
          <p:nvPr/>
        </p:nvSpPr>
        <p:spPr bwMode="auto">
          <a:xfrm>
            <a:off x="6375970" y="2657227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Times New Roman" pitchFamily="18" charset="0"/>
            </a:endParaRPr>
          </a:p>
        </p:txBody>
      </p:sp>
      <p:grpSp>
        <p:nvGrpSpPr>
          <p:cNvPr id="15373" name="Group 17"/>
          <p:cNvGrpSpPr>
            <a:grpSpLocks/>
          </p:cNvGrpSpPr>
          <p:nvPr/>
        </p:nvGrpSpPr>
        <p:grpSpPr bwMode="auto">
          <a:xfrm>
            <a:off x="4375720" y="1514227"/>
            <a:ext cx="1143000" cy="735012"/>
            <a:chOff x="1519" y="1706"/>
            <a:chExt cx="907" cy="545"/>
          </a:xfrm>
        </p:grpSpPr>
        <p:sp>
          <p:nvSpPr>
            <p:cNvPr id="15467" name="Text Box 18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3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3</a:t>
              </a:r>
              <a:endParaRPr kumimoji="0" lang="en-US" altLang="zh-CN" sz="2000" b="1"/>
            </a:p>
          </p:txBody>
        </p:sp>
        <p:sp>
          <p:nvSpPr>
            <p:cNvPr id="15468" name="Line 19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20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4" name="Line 22"/>
          <p:cNvSpPr>
            <a:spLocks noChangeShapeType="1"/>
          </p:cNvSpPr>
          <p:nvPr/>
        </p:nvSpPr>
        <p:spPr bwMode="auto">
          <a:xfrm>
            <a:off x="4988495" y="2258764"/>
            <a:ext cx="0" cy="2873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5" name="Oval 23"/>
          <p:cNvSpPr>
            <a:spLocks noChangeArrowheads="1"/>
          </p:cNvSpPr>
          <p:nvPr/>
        </p:nvSpPr>
        <p:spPr bwMode="auto">
          <a:xfrm>
            <a:off x="4928170" y="2481014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376" name="Line 24"/>
          <p:cNvSpPr>
            <a:spLocks noChangeShapeType="1"/>
          </p:cNvSpPr>
          <p:nvPr/>
        </p:nvSpPr>
        <p:spPr bwMode="auto">
          <a:xfrm>
            <a:off x="6698233" y="1211014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77" name="Group 25"/>
          <p:cNvGrpSpPr>
            <a:grpSpLocks/>
          </p:cNvGrpSpPr>
          <p:nvPr/>
        </p:nvGrpSpPr>
        <p:grpSpPr bwMode="auto">
          <a:xfrm>
            <a:off x="5823520" y="1490414"/>
            <a:ext cx="1143000" cy="735013"/>
            <a:chOff x="1519" y="1706"/>
            <a:chExt cx="907" cy="545"/>
          </a:xfrm>
        </p:grpSpPr>
        <p:sp>
          <p:nvSpPr>
            <p:cNvPr id="15464" name="Text Box 26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2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2</a:t>
              </a:r>
              <a:endParaRPr kumimoji="0" lang="en-US" altLang="zh-CN" sz="2000" b="1"/>
            </a:p>
          </p:txBody>
        </p:sp>
        <p:sp>
          <p:nvSpPr>
            <p:cNvPr id="15465" name="Line 27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28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8" name="Group 30"/>
          <p:cNvGrpSpPr>
            <a:grpSpLocks/>
          </p:cNvGrpSpPr>
          <p:nvPr/>
        </p:nvGrpSpPr>
        <p:grpSpPr bwMode="auto">
          <a:xfrm>
            <a:off x="7271320" y="1472952"/>
            <a:ext cx="1143000" cy="735012"/>
            <a:chOff x="1519" y="1706"/>
            <a:chExt cx="907" cy="545"/>
          </a:xfrm>
        </p:grpSpPr>
        <p:sp>
          <p:nvSpPr>
            <p:cNvPr id="15461" name="Text Box 31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1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1</a:t>
              </a:r>
              <a:endParaRPr kumimoji="0" lang="en-US" altLang="zh-CN" sz="2000" b="1"/>
            </a:p>
          </p:txBody>
        </p:sp>
        <p:sp>
          <p:nvSpPr>
            <p:cNvPr id="15462" name="Line 32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3" name="Line 33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9" name="Line 35"/>
          <p:cNvSpPr>
            <a:spLocks noChangeShapeType="1"/>
          </p:cNvSpPr>
          <p:nvPr/>
        </p:nvSpPr>
        <p:spPr bwMode="auto">
          <a:xfrm flipH="1">
            <a:off x="5709220" y="1225302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0" name="Line 36"/>
          <p:cNvSpPr>
            <a:spLocks noChangeShapeType="1"/>
          </p:cNvSpPr>
          <p:nvPr/>
        </p:nvSpPr>
        <p:spPr bwMode="auto">
          <a:xfrm>
            <a:off x="8165083" y="1168152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1" name="Line 37"/>
          <p:cNvSpPr>
            <a:spLocks noChangeShapeType="1"/>
          </p:cNvSpPr>
          <p:nvPr/>
        </p:nvSpPr>
        <p:spPr bwMode="auto">
          <a:xfrm flipH="1">
            <a:off x="7176070" y="1182439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3" name="Line 39"/>
          <p:cNvSpPr>
            <a:spLocks noChangeShapeType="1"/>
          </p:cNvSpPr>
          <p:nvPr/>
        </p:nvSpPr>
        <p:spPr bwMode="auto">
          <a:xfrm>
            <a:off x="7880920" y="2615952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4" name="Line 40"/>
          <p:cNvSpPr>
            <a:spLocks noChangeShapeType="1"/>
          </p:cNvSpPr>
          <p:nvPr/>
        </p:nvSpPr>
        <p:spPr bwMode="auto">
          <a:xfrm>
            <a:off x="3543499" y="2224078"/>
            <a:ext cx="0" cy="46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5" name="Line 41"/>
          <p:cNvSpPr>
            <a:spLocks noChangeShapeType="1"/>
          </p:cNvSpPr>
          <p:nvPr/>
        </p:nvSpPr>
        <p:spPr bwMode="auto">
          <a:xfrm>
            <a:off x="7157020" y="1168152"/>
            <a:ext cx="0" cy="15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6" name="Line 42"/>
          <p:cNvSpPr>
            <a:spLocks noChangeShapeType="1"/>
          </p:cNvSpPr>
          <p:nvPr/>
        </p:nvSpPr>
        <p:spPr bwMode="auto">
          <a:xfrm flipV="1">
            <a:off x="5290120" y="1168152"/>
            <a:ext cx="0" cy="3381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7" name="Line 43"/>
          <p:cNvSpPr>
            <a:spLocks noChangeShapeType="1"/>
          </p:cNvSpPr>
          <p:nvPr/>
        </p:nvSpPr>
        <p:spPr bwMode="auto">
          <a:xfrm flipH="1">
            <a:off x="4223320" y="1168152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8" name="Line 44"/>
          <p:cNvSpPr>
            <a:spLocks noChangeShapeType="1"/>
          </p:cNvSpPr>
          <p:nvPr/>
        </p:nvSpPr>
        <p:spPr bwMode="auto">
          <a:xfrm>
            <a:off x="4223319" y="1168152"/>
            <a:ext cx="6987" cy="12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9" name="Line 45"/>
          <p:cNvSpPr>
            <a:spLocks noChangeShapeType="1"/>
          </p:cNvSpPr>
          <p:nvPr/>
        </p:nvSpPr>
        <p:spPr bwMode="auto">
          <a:xfrm flipH="1">
            <a:off x="4118174" y="2387352"/>
            <a:ext cx="105146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1" name="Line 47"/>
          <p:cNvSpPr>
            <a:spLocks noChangeShapeType="1"/>
          </p:cNvSpPr>
          <p:nvPr/>
        </p:nvSpPr>
        <p:spPr bwMode="auto">
          <a:xfrm>
            <a:off x="5709220" y="1206252"/>
            <a:ext cx="0" cy="133191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2" name="Line 48"/>
          <p:cNvSpPr>
            <a:spLocks noChangeShapeType="1"/>
          </p:cNvSpPr>
          <p:nvPr/>
        </p:nvSpPr>
        <p:spPr bwMode="auto">
          <a:xfrm flipV="1">
            <a:off x="3080320" y="1244352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3" name="Line 49"/>
          <p:cNvSpPr>
            <a:spLocks noChangeShapeType="1"/>
          </p:cNvSpPr>
          <p:nvPr/>
        </p:nvSpPr>
        <p:spPr bwMode="auto">
          <a:xfrm flipH="1">
            <a:off x="2699320" y="1244352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4" name="Line 50"/>
          <p:cNvSpPr>
            <a:spLocks noChangeShapeType="1"/>
          </p:cNvSpPr>
          <p:nvPr/>
        </p:nvSpPr>
        <p:spPr bwMode="auto">
          <a:xfrm>
            <a:off x="2699320" y="1244352"/>
            <a:ext cx="0" cy="1752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2699320" y="2996952"/>
            <a:ext cx="403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6737920" y="2234952"/>
            <a:ext cx="0" cy="76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7" name="Text Box 53"/>
          <p:cNvSpPr txBox="1">
            <a:spLocks noChangeArrowheads="1"/>
          </p:cNvSpPr>
          <p:nvPr/>
        </p:nvSpPr>
        <p:spPr bwMode="auto">
          <a:xfrm>
            <a:off x="6444233" y="710952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2</a:t>
            </a:r>
            <a:endParaRPr kumimoji="0" lang="en-US" altLang="zh-CN" b="1"/>
          </a:p>
        </p:txBody>
      </p:sp>
      <p:sp>
        <p:nvSpPr>
          <p:cNvPr id="15398" name="Text Box 54"/>
          <p:cNvSpPr txBox="1">
            <a:spLocks noChangeArrowheads="1"/>
          </p:cNvSpPr>
          <p:nvPr/>
        </p:nvSpPr>
        <p:spPr bwMode="auto">
          <a:xfrm>
            <a:off x="4996433" y="710952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3</a:t>
            </a:r>
            <a:endParaRPr kumimoji="0" lang="en-US" altLang="zh-CN" b="1"/>
          </a:p>
        </p:txBody>
      </p:sp>
      <p:sp>
        <p:nvSpPr>
          <p:cNvPr id="15460" name="Line 61"/>
          <p:cNvSpPr>
            <a:spLocks noChangeShapeType="1"/>
          </p:cNvSpPr>
          <p:nvPr/>
        </p:nvSpPr>
        <p:spPr bwMode="auto">
          <a:xfrm>
            <a:off x="1181100" y="-59804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280220" y="3360180"/>
            <a:ext cx="7848600" cy="461963"/>
            <a:chOff x="150" y="2454"/>
            <a:chExt cx="4944" cy="291"/>
          </a:xfrm>
          <a:noFill/>
        </p:grpSpPr>
        <p:sp>
          <p:nvSpPr>
            <p:cNvPr id="15450" name="Text Box 67"/>
            <p:cNvSpPr txBox="1">
              <a:spLocks noChangeArrowheads="1"/>
            </p:cNvSpPr>
            <p:nvPr/>
          </p:nvSpPr>
          <p:spPr bwMode="auto">
            <a:xfrm>
              <a:off x="150" y="2454"/>
              <a:ext cx="4944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 smtClean="0">
                  <a:solidFill>
                    <a:schemeClr val="bg1"/>
                  </a:solidFill>
                </a:rPr>
                <a:t>  CP</a:t>
              </a:r>
              <a:r>
                <a:rPr kumimoji="0" lang="en-US" altLang="zh-CN" b="1" baseline="-25000" dirty="0" smtClean="0">
                  <a:solidFill>
                    <a:schemeClr val="bg1"/>
                  </a:solidFill>
                </a:rPr>
                <a:t>1 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,   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4 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1 </a:t>
              </a:r>
              <a:r>
                <a:rPr kumimoji="0" lang="en-US" altLang="zh-CN" b="1" dirty="0" smtClean="0">
                  <a:solidFill>
                    <a:schemeClr val="bg1"/>
                  </a:solidFill>
                </a:rPr>
                <a:t>(   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) ,  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3 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2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(   </a:t>
              </a:r>
              <a:r>
                <a:rPr kumimoji="0" lang="en-US" altLang="zh-CN" b="1" dirty="0" smtClean="0">
                  <a:solidFill>
                    <a:schemeClr val="bg1"/>
                  </a:solidFill>
                </a:rPr>
                <a:t> ) </a:t>
              </a:r>
              <a:endParaRPr kumimoji="0"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5451" name="Line 68"/>
            <p:cNvSpPr>
              <a:spLocks noChangeShapeType="1"/>
            </p:cNvSpPr>
            <p:nvPr/>
          </p:nvSpPr>
          <p:spPr bwMode="auto">
            <a:xfrm>
              <a:off x="2469" y="2503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2" name="Line 69"/>
            <p:cNvSpPr>
              <a:spLocks noChangeShapeType="1"/>
            </p:cNvSpPr>
            <p:nvPr/>
          </p:nvSpPr>
          <p:spPr bwMode="auto">
            <a:xfrm>
              <a:off x="2565" y="2503"/>
              <a:ext cx="0" cy="19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3" name="Line 70"/>
            <p:cNvSpPr>
              <a:spLocks noChangeShapeType="1"/>
            </p:cNvSpPr>
            <p:nvPr/>
          </p:nvSpPr>
          <p:spPr bwMode="auto">
            <a:xfrm>
              <a:off x="2565" y="2695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4" name="Line 71"/>
            <p:cNvSpPr>
              <a:spLocks noChangeShapeType="1"/>
            </p:cNvSpPr>
            <p:nvPr/>
          </p:nvSpPr>
          <p:spPr bwMode="auto">
            <a:xfrm>
              <a:off x="3875" y="2503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5" name="Line 72"/>
            <p:cNvSpPr>
              <a:spLocks noChangeShapeType="1"/>
            </p:cNvSpPr>
            <p:nvPr/>
          </p:nvSpPr>
          <p:spPr bwMode="auto">
            <a:xfrm>
              <a:off x="3971" y="2503"/>
              <a:ext cx="0" cy="19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6" name="Line 73"/>
            <p:cNvSpPr>
              <a:spLocks noChangeShapeType="1"/>
            </p:cNvSpPr>
            <p:nvPr/>
          </p:nvSpPr>
          <p:spPr bwMode="auto">
            <a:xfrm>
              <a:off x="3971" y="2695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827584" y="4149080"/>
            <a:ext cx="5257800" cy="519113"/>
            <a:chOff x="144" y="2976"/>
            <a:chExt cx="3312" cy="327"/>
          </a:xfrm>
        </p:grpSpPr>
        <p:sp>
          <p:nvSpPr>
            <p:cNvPr id="229451" name="Text Box 7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 </a:t>
              </a:r>
            </a:p>
          </p:txBody>
        </p:sp>
        <p:sp>
          <p:nvSpPr>
            <p:cNvPr id="15447" name="Line 76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8" name="Line 7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9" name="Line 7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827584" y="4696768"/>
            <a:ext cx="5257800" cy="519112"/>
            <a:chOff x="144" y="2976"/>
            <a:chExt cx="3312" cy="327"/>
          </a:xfrm>
        </p:grpSpPr>
        <p:sp>
          <p:nvSpPr>
            <p:cNvPr id="229456" name="Text Box 8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443" name="Line 8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4" name="Line 8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5" name="Line 8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827584" y="5292080"/>
            <a:ext cx="5257800" cy="519113"/>
            <a:chOff x="144" y="3609"/>
            <a:chExt cx="3312" cy="327"/>
          </a:xfrm>
        </p:grpSpPr>
        <p:grpSp>
          <p:nvGrpSpPr>
            <p:cNvPr id="15436" name="Group 85"/>
            <p:cNvGrpSpPr>
              <a:grpSpLocks/>
            </p:cNvGrpSpPr>
            <p:nvPr/>
          </p:nvGrpSpPr>
          <p:grpSpPr bwMode="auto">
            <a:xfrm>
              <a:off x="144" y="3609"/>
              <a:ext cx="3312" cy="327"/>
              <a:chOff x="144" y="2976"/>
              <a:chExt cx="3312" cy="327"/>
            </a:xfrm>
          </p:grpSpPr>
          <p:sp>
            <p:nvSpPr>
              <p:cNvPr id="229462" name="Text Box 86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3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kumimoji="0" lang="en-US" altLang="zh-CN" sz="28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n+1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5439" name="Line 87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40" name="Line 88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41" name="Line 89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437" name="Line 90"/>
            <p:cNvSpPr>
              <a:spLocks noChangeShapeType="1"/>
            </p:cNvSpPr>
            <p:nvPr/>
          </p:nvSpPr>
          <p:spPr bwMode="auto">
            <a:xfrm>
              <a:off x="2775" y="3648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827584" y="5901680"/>
            <a:ext cx="5257800" cy="519113"/>
            <a:chOff x="144" y="2976"/>
            <a:chExt cx="3312" cy="327"/>
          </a:xfrm>
        </p:grpSpPr>
        <p:sp>
          <p:nvSpPr>
            <p:cNvPr id="229468" name="Text Box 92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433" name="Line 93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4" name="Line 94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5" name="Line 95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9472" name="Text Box 96"/>
          <p:cNvSpPr txBox="1">
            <a:spLocks noChangeArrowheads="1"/>
          </p:cNvSpPr>
          <p:nvPr/>
        </p:nvSpPr>
        <p:spPr bwMode="auto">
          <a:xfrm>
            <a:off x="6161584" y="5901680"/>
            <a:ext cx="2362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3" name="Text Box 97"/>
          <p:cNvSpPr txBox="1">
            <a:spLocks noChangeArrowheads="1"/>
          </p:cNvSpPr>
          <p:nvPr/>
        </p:nvSpPr>
        <p:spPr bwMode="auto">
          <a:xfrm>
            <a:off x="6161584" y="53682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4" name="Text Box 98"/>
          <p:cNvSpPr txBox="1">
            <a:spLocks noChangeArrowheads="1"/>
          </p:cNvSpPr>
          <p:nvPr/>
        </p:nvSpPr>
        <p:spPr bwMode="auto">
          <a:xfrm>
            <a:off x="6161584" y="47586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5" name="Text Box 99"/>
          <p:cNvSpPr txBox="1">
            <a:spLocks noChangeArrowheads="1"/>
          </p:cNvSpPr>
          <p:nvPr/>
        </p:nvSpPr>
        <p:spPr bwMode="auto">
          <a:xfrm>
            <a:off x="6085384" y="41490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5413" name="Picture 10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746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7042647" y="4932735"/>
            <a:ext cx="304800" cy="309562"/>
            <a:chOff x="4896" y="1920"/>
            <a:chExt cx="192" cy="195"/>
          </a:xfrm>
        </p:grpSpPr>
        <p:sp>
          <p:nvSpPr>
            <p:cNvPr id="15429" name="Line 10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0" name="Line 10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" name="Line 1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7042647" y="5458197"/>
            <a:ext cx="304800" cy="309563"/>
            <a:chOff x="4896" y="1920"/>
            <a:chExt cx="192" cy="195"/>
          </a:xfrm>
        </p:grpSpPr>
        <p:sp>
          <p:nvSpPr>
            <p:cNvPr id="15426" name="Line 11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7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8" name="Line 11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7042647" y="6012235"/>
            <a:ext cx="304800" cy="309562"/>
            <a:chOff x="4896" y="1920"/>
            <a:chExt cx="192" cy="195"/>
          </a:xfrm>
        </p:grpSpPr>
        <p:sp>
          <p:nvSpPr>
            <p:cNvPr id="15423" name="Line 11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4" name="Line 11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5" name="Line 11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7042647" y="4378697"/>
            <a:ext cx="304800" cy="309563"/>
            <a:chOff x="4896" y="1920"/>
            <a:chExt cx="192" cy="195"/>
          </a:xfrm>
        </p:grpSpPr>
        <p:sp>
          <p:nvSpPr>
            <p:cNvPr id="15420" name="Line 12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" name="Line 12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2" name="Line 12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1619672" y="116632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114" name="Text Box 106"/>
          <p:cNvSpPr txBox="1">
            <a:spLocks noChangeArrowheads="1"/>
          </p:cNvSpPr>
          <p:nvPr/>
        </p:nvSpPr>
        <p:spPr bwMode="auto">
          <a:xfrm>
            <a:off x="323528" y="404664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138113" y="807095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输入方程</a:t>
            </a:r>
          </a:p>
        </p:txBody>
      </p:sp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35691"/>
              </p:ext>
            </p:extLst>
          </p:nvPr>
        </p:nvGraphicFramePr>
        <p:xfrm>
          <a:off x="333187" y="1207046"/>
          <a:ext cx="2124264" cy="26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4" imgW="736560" imgH="1447560" progId="Equation.DSMT4">
                  <p:embed/>
                </p:oleObj>
              </mc:Choice>
              <mc:Fallback>
                <p:oleObj name="Equation" r:id="rId4" imgW="736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87" y="1207046"/>
                        <a:ext cx="2124264" cy="2654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2"/>
          <p:cNvSpPr txBox="1">
            <a:spLocks noChangeArrowheads="1"/>
          </p:cNvSpPr>
          <p:nvPr/>
        </p:nvSpPr>
        <p:spPr bwMode="auto">
          <a:xfrm>
            <a:off x="146359" y="4220808"/>
            <a:ext cx="600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次态方程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0" y="4005064"/>
            <a:ext cx="9144000" cy="53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Line 25"/>
          <p:cNvSpPr>
            <a:spLocks noChangeShapeType="1"/>
          </p:cNvSpPr>
          <p:nvPr/>
        </p:nvSpPr>
        <p:spPr bwMode="auto">
          <a:xfrm flipH="1" flipV="1">
            <a:off x="3840212" y="2258763"/>
            <a:ext cx="2108" cy="20912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Line 74"/>
          <p:cNvSpPr>
            <a:spLocks noChangeShapeType="1"/>
          </p:cNvSpPr>
          <p:nvPr/>
        </p:nvSpPr>
        <p:spPr bwMode="auto">
          <a:xfrm flipV="1">
            <a:off x="3829250" y="2467883"/>
            <a:ext cx="140070" cy="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 rot="5400000">
            <a:off x="3895844" y="2378316"/>
            <a:ext cx="290106" cy="156597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72" grpId="0" autoUpdateAnimBg="0"/>
      <p:bldP spid="229473" grpId="0" autoUpdateAnimBg="0"/>
      <p:bldP spid="229474" grpId="0" autoUpdateAnimBg="0"/>
      <p:bldP spid="2294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364505" y="206896"/>
            <a:ext cx="5257800" cy="519113"/>
            <a:chOff x="144" y="2976"/>
            <a:chExt cx="3312" cy="327"/>
          </a:xfrm>
        </p:grpSpPr>
        <p:sp>
          <p:nvSpPr>
            <p:cNvPr id="230403" name="Text Box 3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 </a:t>
              </a:r>
            </a:p>
          </p:txBody>
        </p:sp>
        <p:sp>
          <p:nvSpPr>
            <p:cNvPr id="16518" name="Line 4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9" name="Line 5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20" name="Line 6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64505" y="754584"/>
            <a:ext cx="5257800" cy="519112"/>
            <a:chOff x="144" y="2976"/>
            <a:chExt cx="3312" cy="327"/>
          </a:xfrm>
        </p:grpSpPr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14" name="Line 9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5" name="Line 10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6" name="Line 11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1364505" y="1349896"/>
            <a:ext cx="5257800" cy="519113"/>
            <a:chOff x="144" y="3609"/>
            <a:chExt cx="3312" cy="327"/>
          </a:xfrm>
        </p:grpSpPr>
        <p:grpSp>
          <p:nvGrpSpPr>
            <p:cNvPr id="16507" name="Group 13"/>
            <p:cNvGrpSpPr>
              <a:grpSpLocks/>
            </p:cNvGrpSpPr>
            <p:nvPr/>
          </p:nvGrpSpPr>
          <p:grpSpPr bwMode="auto">
            <a:xfrm>
              <a:off x="144" y="3609"/>
              <a:ext cx="3312" cy="327"/>
              <a:chOff x="144" y="2976"/>
              <a:chExt cx="3312" cy="327"/>
            </a:xfrm>
          </p:grpSpPr>
          <p:sp>
            <p:nvSpPr>
              <p:cNvPr id="230414" name="Text Box 14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3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kumimoji="0" lang="en-US" altLang="zh-CN" sz="28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n+1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6510" name="Line 15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1" name="Line 16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2" name="Line 17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508" name="Line 18"/>
            <p:cNvSpPr>
              <a:spLocks noChangeShapeType="1"/>
            </p:cNvSpPr>
            <p:nvPr/>
          </p:nvSpPr>
          <p:spPr bwMode="auto">
            <a:xfrm>
              <a:off x="2832" y="3648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9" name="Group 19"/>
          <p:cNvGrpSpPr>
            <a:grpSpLocks/>
          </p:cNvGrpSpPr>
          <p:nvPr/>
        </p:nvGrpSpPr>
        <p:grpSpPr bwMode="auto">
          <a:xfrm>
            <a:off x="1364505" y="1959496"/>
            <a:ext cx="5257800" cy="519113"/>
            <a:chOff x="144" y="2976"/>
            <a:chExt cx="3312" cy="327"/>
          </a:xfrm>
        </p:grpSpPr>
        <p:sp>
          <p:nvSpPr>
            <p:cNvPr id="230420" name="Text Box 2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04" name="Line 2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5" name="Line 2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6" name="Line 2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6698505" y="2035696"/>
            <a:ext cx="8810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CP</a:t>
            </a:r>
            <a:r>
              <a:rPr kumimoji="0" lang="en-US" altLang="zh-CN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6698505" y="15022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6698505" y="892696"/>
            <a:ext cx="8810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6698505" y="2830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4" name="Text Box 28"/>
          <p:cNvSpPr txBox="1">
            <a:spLocks noChangeArrowheads="1"/>
          </p:cNvSpPr>
          <p:nvPr/>
        </p:nvSpPr>
        <p:spPr bwMode="auto">
          <a:xfrm>
            <a:off x="1403648" y="2626568"/>
            <a:ext cx="6781800" cy="4113213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000099"/>
                </a:solidFill>
                <a:latin typeface="Times New Roman" pitchFamily="18" charset="0"/>
              </a:rPr>
              <a:t>       </a:t>
            </a:r>
            <a:r>
              <a:rPr lang="zh-CN" altLang="en-US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dirty="0">
                <a:latin typeface="Times New Roman" pitchFamily="18" charset="0"/>
              </a:rPr>
              <a:t> 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1     0  0  0  0    0      0       0        1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2     0  0  0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0      0       1 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3     0  0  1  0    0      0       1        1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4     0  0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1  1</a:t>
            </a:r>
            <a:r>
              <a:rPr lang="en-US" altLang="zh-CN" sz="2200" b="1" dirty="0">
                <a:latin typeface="Times New Roman" pitchFamily="18" charset="0"/>
              </a:rPr>
              <a:t>    0      1</a:t>
            </a:r>
            <a:r>
              <a:rPr lang="en-US" altLang="zh-CN" sz="2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0        0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5     0  1  0  0    0      1       0        1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6     0  1  0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  </a:t>
            </a:r>
            <a:r>
              <a:rPr lang="en-US" altLang="zh-CN" sz="2200" b="1" dirty="0">
                <a:latin typeface="Times New Roman" pitchFamily="18" charset="0"/>
              </a:rPr>
              <a:t> 0      1       1</a:t>
            </a:r>
            <a:r>
              <a:rPr lang="en-US" altLang="zh-CN" sz="2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7     0  1  1  0    0      1       1        1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8     0  1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1</a:t>
            </a:r>
            <a:r>
              <a:rPr lang="en-US" altLang="zh-CN" sz="2200" b="1" dirty="0">
                <a:latin typeface="Times New Roman" pitchFamily="18" charset="0"/>
              </a:rPr>
              <a:t>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</a:t>
            </a:r>
            <a:r>
              <a:rPr lang="en-US" altLang="zh-CN" sz="2200" b="1" dirty="0">
                <a:latin typeface="Times New Roman" pitchFamily="18" charset="0"/>
              </a:rPr>
              <a:t>   1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 sz="2200" b="1" dirty="0">
                <a:latin typeface="Times New Roman" pitchFamily="18" charset="0"/>
              </a:rPr>
              <a:t>   0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0</a:t>
            </a:r>
            <a:r>
              <a:rPr lang="en-US" altLang="zh-CN" sz="2200" b="1" dirty="0">
                <a:latin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9     1  0  0  0    1      0       0        1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AutoNum type="arabicPlain" startAt="10"/>
            </a:pPr>
            <a:r>
              <a:rPr lang="en-US" altLang="zh-CN" sz="2200" b="1" dirty="0">
                <a:latin typeface="Times New Roman" pitchFamily="18" charset="0"/>
              </a:rPr>
              <a:t>  1  0  0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 0      0       0 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95" name="Line 29"/>
          <p:cNvSpPr>
            <a:spLocks noChangeShapeType="1"/>
          </p:cNvSpPr>
          <p:nvPr/>
        </p:nvSpPr>
        <p:spPr bwMode="auto">
          <a:xfrm>
            <a:off x="3222923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30"/>
          <p:cNvSpPr>
            <a:spLocks noChangeShapeType="1"/>
          </p:cNvSpPr>
          <p:nvPr/>
        </p:nvSpPr>
        <p:spPr bwMode="auto">
          <a:xfrm>
            <a:off x="5866111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31"/>
          <p:cNvSpPr>
            <a:spLocks noChangeShapeType="1"/>
          </p:cNvSpPr>
          <p:nvPr/>
        </p:nvSpPr>
        <p:spPr bwMode="auto">
          <a:xfrm>
            <a:off x="1937048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398" name="Group 32"/>
          <p:cNvGrpSpPr>
            <a:grpSpLocks/>
          </p:cNvGrpSpPr>
          <p:nvPr/>
        </p:nvGrpSpPr>
        <p:grpSpPr bwMode="auto">
          <a:xfrm>
            <a:off x="7575848" y="3007568"/>
            <a:ext cx="304800" cy="309563"/>
            <a:chOff x="4896" y="1920"/>
            <a:chExt cx="192" cy="195"/>
          </a:xfrm>
        </p:grpSpPr>
        <p:sp>
          <p:nvSpPr>
            <p:cNvPr id="16500" name="Line 3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1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3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7118648" y="33123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37"/>
          <p:cNvSpPr>
            <a:spLocks noChangeShapeType="1"/>
          </p:cNvSpPr>
          <p:nvPr/>
        </p:nvSpPr>
        <p:spPr bwMode="auto">
          <a:xfrm>
            <a:off x="7271048" y="3312368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38"/>
          <p:cNvSpPr>
            <a:spLocks noChangeShapeType="1"/>
          </p:cNvSpPr>
          <p:nvPr/>
        </p:nvSpPr>
        <p:spPr bwMode="auto">
          <a:xfrm>
            <a:off x="7271048" y="36171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402" name="Group 39"/>
          <p:cNvGrpSpPr>
            <a:grpSpLocks/>
          </p:cNvGrpSpPr>
          <p:nvPr/>
        </p:nvGrpSpPr>
        <p:grpSpPr bwMode="auto">
          <a:xfrm>
            <a:off x="7575848" y="3383806"/>
            <a:ext cx="304800" cy="309562"/>
            <a:chOff x="4896" y="1920"/>
            <a:chExt cx="192" cy="195"/>
          </a:xfrm>
        </p:grpSpPr>
        <p:sp>
          <p:nvSpPr>
            <p:cNvPr id="16497" name="Line 4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4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9" name="Line 4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3" name="Group 43"/>
          <p:cNvGrpSpPr>
            <a:grpSpLocks/>
          </p:cNvGrpSpPr>
          <p:nvPr/>
        </p:nvGrpSpPr>
        <p:grpSpPr bwMode="auto">
          <a:xfrm>
            <a:off x="7118648" y="3383806"/>
            <a:ext cx="304800" cy="309562"/>
            <a:chOff x="4896" y="1920"/>
            <a:chExt cx="192" cy="195"/>
          </a:xfrm>
        </p:grpSpPr>
        <p:sp>
          <p:nvSpPr>
            <p:cNvPr id="16494" name="Line 4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5" name="Line 4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4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4" name="Group 47"/>
          <p:cNvGrpSpPr>
            <a:grpSpLocks/>
          </p:cNvGrpSpPr>
          <p:nvPr/>
        </p:nvGrpSpPr>
        <p:grpSpPr bwMode="auto">
          <a:xfrm>
            <a:off x="6128048" y="3388568"/>
            <a:ext cx="304800" cy="309563"/>
            <a:chOff x="4896" y="1920"/>
            <a:chExt cx="192" cy="195"/>
          </a:xfrm>
        </p:grpSpPr>
        <p:sp>
          <p:nvSpPr>
            <p:cNvPr id="16491" name="Line 4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4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3" name="Line 5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5" name="Group 51"/>
          <p:cNvGrpSpPr>
            <a:grpSpLocks/>
          </p:cNvGrpSpPr>
          <p:nvPr/>
        </p:nvGrpSpPr>
        <p:grpSpPr bwMode="auto">
          <a:xfrm>
            <a:off x="7575848" y="3764806"/>
            <a:ext cx="304800" cy="309562"/>
            <a:chOff x="4896" y="1920"/>
            <a:chExt cx="192" cy="195"/>
          </a:xfrm>
        </p:grpSpPr>
        <p:sp>
          <p:nvSpPr>
            <p:cNvPr id="16488" name="Line 5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9" name="Line 5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5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6" name="Group 55"/>
          <p:cNvGrpSpPr>
            <a:grpSpLocks/>
          </p:cNvGrpSpPr>
          <p:nvPr/>
        </p:nvGrpSpPr>
        <p:grpSpPr bwMode="auto">
          <a:xfrm>
            <a:off x="6128048" y="4145806"/>
            <a:ext cx="304800" cy="309562"/>
            <a:chOff x="4896" y="1920"/>
            <a:chExt cx="192" cy="195"/>
          </a:xfrm>
        </p:grpSpPr>
        <p:sp>
          <p:nvSpPr>
            <p:cNvPr id="16485" name="Line 5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5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7" name="Line 5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7" name="Group 59"/>
          <p:cNvGrpSpPr>
            <a:grpSpLocks/>
          </p:cNvGrpSpPr>
          <p:nvPr/>
        </p:nvGrpSpPr>
        <p:grpSpPr bwMode="auto">
          <a:xfrm>
            <a:off x="6585248" y="4145806"/>
            <a:ext cx="304800" cy="309562"/>
            <a:chOff x="4896" y="1920"/>
            <a:chExt cx="192" cy="195"/>
          </a:xfrm>
        </p:grpSpPr>
        <p:sp>
          <p:nvSpPr>
            <p:cNvPr id="16482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3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8" name="Group 63"/>
          <p:cNvGrpSpPr>
            <a:grpSpLocks/>
          </p:cNvGrpSpPr>
          <p:nvPr/>
        </p:nvGrpSpPr>
        <p:grpSpPr bwMode="auto">
          <a:xfrm>
            <a:off x="7118648" y="4150568"/>
            <a:ext cx="304800" cy="309563"/>
            <a:chOff x="4896" y="1920"/>
            <a:chExt cx="192" cy="195"/>
          </a:xfrm>
        </p:grpSpPr>
        <p:sp>
          <p:nvSpPr>
            <p:cNvPr id="16479" name="Line 6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0" name="Line 6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6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9" name="Group 67"/>
          <p:cNvGrpSpPr>
            <a:grpSpLocks/>
          </p:cNvGrpSpPr>
          <p:nvPr/>
        </p:nvGrpSpPr>
        <p:grpSpPr bwMode="auto">
          <a:xfrm>
            <a:off x="7575848" y="4145806"/>
            <a:ext cx="304800" cy="309562"/>
            <a:chOff x="4896" y="1920"/>
            <a:chExt cx="192" cy="195"/>
          </a:xfrm>
        </p:grpSpPr>
        <p:sp>
          <p:nvSpPr>
            <p:cNvPr id="16476" name="Line 6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7" name="Line 6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8" name="Line 7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0" name="Group 71"/>
          <p:cNvGrpSpPr>
            <a:grpSpLocks/>
          </p:cNvGrpSpPr>
          <p:nvPr/>
        </p:nvGrpSpPr>
        <p:grpSpPr bwMode="auto">
          <a:xfrm>
            <a:off x="6128048" y="6431806"/>
            <a:ext cx="304800" cy="309562"/>
            <a:chOff x="4896" y="1920"/>
            <a:chExt cx="192" cy="195"/>
          </a:xfrm>
        </p:grpSpPr>
        <p:sp>
          <p:nvSpPr>
            <p:cNvPr id="16473" name="Line 7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4" name="Line 7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5" name="Line 7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1" name="Group 75"/>
          <p:cNvGrpSpPr>
            <a:grpSpLocks/>
          </p:cNvGrpSpPr>
          <p:nvPr/>
        </p:nvGrpSpPr>
        <p:grpSpPr bwMode="auto">
          <a:xfrm>
            <a:off x="7118648" y="6431806"/>
            <a:ext cx="304800" cy="309562"/>
            <a:chOff x="4896" y="1920"/>
            <a:chExt cx="192" cy="195"/>
          </a:xfrm>
        </p:grpSpPr>
        <p:sp>
          <p:nvSpPr>
            <p:cNvPr id="16470" name="Line 7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1" name="Line 7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2" name="Line 7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412" name="Group 79"/>
          <p:cNvGrpSpPr>
            <a:grpSpLocks/>
          </p:cNvGrpSpPr>
          <p:nvPr/>
        </p:nvGrpSpPr>
        <p:grpSpPr bwMode="auto">
          <a:xfrm>
            <a:off x="7575848" y="6431806"/>
            <a:ext cx="304800" cy="309562"/>
            <a:chOff x="4896" y="1920"/>
            <a:chExt cx="192" cy="195"/>
          </a:xfrm>
        </p:grpSpPr>
        <p:sp>
          <p:nvSpPr>
            <p:cNvPr id="16467" name="Line 8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8" name="Line 8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9" name="Line 8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3" name="Group 83"/>
          <p:cNvGrpSpPr>
            <a:grpSpLocks/>
          </p:cNvGrpSpPr>
          <p:nvPr/>
        </p:nvGrpSpPr>
        <p:grpSpPr bwMode="auto">
          <a:xfrm>
            <a:off x="7575848" y="4526806"/>
            <a:ext cx="304800" cy="309562"/>
            <a:chOff x="4896" y="1920"/>
            <a:chExt cx="192" cy="195"/>
          </a:xfrm>
        </p:grpSpPr>
        <p:sp>
          <p:nvSpPr>
            <p:cNvPr id="16464" name="Line 8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5" name="Line 8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6" name="Line 8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4" name="Group 87"/>
          <p:cNvGrpSpPr>
            <a:grpSpLocks/>
          </p:cNvGrpSpPr>
          <p:nvPr/>
        </p:nvGrpSpPr>
        <p:grpSpPr bwMode="auto">
          <a:xfrm>
            <a:off x="7575848" y="4907806"/>
            <a:ext cx="304800" cy="309562"/>
            <a:chOff x="4896" y="1920"/>
            <a:chExt cx="192" cy="195"/>
          </a:xfrm>
        </p:grpSpPr>
        <p:sp>
          <p:nvSpPr>
            <p:cNvPr id="16461" name="Line 8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8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3" name="Line 9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5" name="Group 91"/>
          <p:cNvGrpSpPr>
            <a:grpSpLocks/>
          </p:cNvGrpSpPr>
          <p:nvPr/>
        </p:nvGrpSpPr>
        <p:grpSpPr bwMode="auto">
          <a:xfrm>
            <a:off x="7575848" y="5293568"/>
            <a:ext cx="304800" cy="309563"/>
            <a:chOff x="4896" y="1920"/>
            <a:chExt cx="192" cy="195"/>
          </a:xfrm>
        </p:grpSpPr>
        <p:sp>
          <p:nvSpPr>
            <p:cNvPr id="16458" name="Line 9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9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0" name="Line 9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6" name="Group 95"/>
          <p:cNvGrpSpPr>
            <a:grpSpLocks/>
          </p:cNvGrpSpPr>
          <p:nvPr/>
        </p:nvGrpSpPr>
        <p:grpSpPr bwMode="auto">
          <a:xfrm>
            <a:off x="7575848" y="5669806"/>
            <a:ext cx="304800" cy="309562"/>
            <a:chOff x="4896" y="1920"/>
            <a:chExt cx="192" cy="195"/>
          </a:xfrm>
        </p:grpSpPr>
        <p:sp>
          <p:nvSpPr>
            <p:cNvPr id="16455" name="Line 9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6" name="Line 9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9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7" name="Group 99"/>
          <p:cNvGrpSpPr>
            <a:grpSpLocks/>
          </p:cNvGrpSpPr>
          <p:nvPr/>
        </p:nvGrpSpPr>
        <p:grpSpPr bwMode="auto">
          <a:xfrm>
            <a:off x="7575848" y="6050806"/>
            <a:ext cx="304800" cy="309562"/>
            <a:chOff x="4896" y="1920"/>
            <a:chExt cx="192" cy="195"/>
          </a:xfrm>
        </p:grpSpPr>
        <p:sp>
          <p:nvSpPr>
            <p:cNvPr id="16452" name="Line 10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10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0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8" name="Group 103"/>
          <p:cNvGrpSpPr>
            <a:grpSpLocks/>
          </p:cNvGrpSpPr>
          <p:nvPr/>
        </p:nvGrpSpPr>
        <p:grpSpPr bwMode="auto">
          <a:xfrm>
            <a:off x="7118648" y="4907806"/>
            <a:ext cx="304800" cy="309562"/>
            <a:chOff x="4896" y="1920"/>
            <a:chExt cx="192" cy="195"/>
          </a:xfrm>
        </p:grpSpPr>
        <p:sp>
          <p:nvSpPr>
            <p:cNvPr id="16449" name="Line 10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0" name="Line 10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10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9" name="Group 107"/>
          <p:cNvGrpSpPr>
            <a:grpSpLocks/>
          </p:cNvGrpSpPr>
          <p:nvPr/>
        </p:nvGrpSpPr>
        <p:grpSpPr bwMode="auto">
          <a:xfrm>
            <a:off x="6051848" y="4907806"/>
            <a:ext cx="304800" cy="309562"/>
            <a:chOff x="4896" y="1920"/>
            <a:chExt cx="192" cy="195"/>
          </a:xfrm>
        </p:grpSpPr>
        <p:sp>
          <p:nvSpPr>
            <p:cNvPr id="16446" name="Line 10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10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8" name="Line 1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0" name="Group 111"/>
          <p:cNvGrpSpPr>
            <a:grpSpLocks/>
          </p:cNvGrpSpPr>
          <p:nvPr/>
        </p:nvGrpSpPr>
        <p:grpSpPr bwMode="auto">
          <a:xfrm>
            <a:off x="6051848" y="5674568"/>
            <a:ext cx="304800" cy="309563"/>
            <a:chOff x="4896" y="1920"/>
            <a:chExt cx="192" cy="195"/>
          </a:xfrm>
        </p:grpSpPr>
        <p:sp>
          <p:nvSpPr>
            <p:cNvPr id="16443" name="Line 11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4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11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1" name="Group 115"/>
          <p:cNvGrpSpPr>
            <a:grpSpLocks/>
          </p:cNvGrpSpPr>
          <p:nvPr/>
        </p:nvGrpSpPr>
        <p:grpSpPr bwMode="auto">
          <a:xfrm>
            <a:off x="7118648" y="5669806"/>
            <a:ext cx="304800" cy="309562"/>
            <a:chOff x="4896" y="1920"/>
            <a:chExt cx="192" cy="195"/>
          </a:xfrm>
        </p:grpSpPr>
        <p:sp>
          <p:nvSpPr>
            <p:cNvPr id="16440" name="Line 11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11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11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4" name="Group 125"/>
          <p:cNvGrpSpPr>
            <a:grpSpLocks/>
          </p:cNvGrpSpPr>
          <p:nvPr/>
        </p:nvGrpSpPr>
        <p:grpSpPr bwMode="auto">
          <a:xfrm>
            <a:off x="7579568" y="445021"/>
            <a:ext cx="304800" cy="309563"/>
            <a:chOff x="4896" y="1920"/>
            <a:chExt cx="192" cy="195"/>
          </a:xfrm>
        </p:grpSpPr>
        <p:sp>
          <p:nvSpPr>
            <p:cNvPr id="16437" name="Line 12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12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12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5" name="Group 129"/>
          <p:cNvGrpSpPr>
            <a:grpSpLocks/>
          </p:cNvGrpSpPr>
          <p:nvPr/>
        </p:nvGrpSpPr>
        <p:grpSpPr bwMode="auto">
          <a:xfrm>
            <a:off x="7579568" y="999059"/>
            <a:ext cx="304800" cy="309562"/>
            <a:chOff x="4896" y="1920"/>
            <a:chExt cx="192" cy="195"/>
          </a:xfrm>
        </p:grpSpPr>
        <p:sp>
          <p:nvSpPr>
            <p:cNvPr id="16434" name="Line 13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5" name="Line 13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6" name="Line 13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6" name="Group 133"/>
          <p:cNvGrpSpPr>
            <a:grpSpLocks/>
          </p:cNvGrpSpPr>
          <p:nvPr/>
        </p:nvGrpSpPr>
        <p:grpSpPr bwMode="auto">
          <a:xfrm>
            <a:off x="7579568" y="1524521"/>
            <a:ext cx="304800" cy="309563"/>
            <a:chOff x="4896" y="1920"/>
            <a:chExt cx="192" cy="195"/>
          </a:xfrm>
        </p:grpSpPr>
        <p:sp>
          <p:nvSpPr>
            <p:cNvPr id="16431" name="Line 13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13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13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7" name="Group 137"/>
          <p:cNvGrpSpPr>
            <a:grpSpLocks/>
          </p:cNvGrpSpPr>
          <p:nvPr/>
        </p:nvGrpSpPr>
        <p:grpSpPr bwMode="auto">
          <a:xfrm>
            <a:off x="7579568" y="2078559"/>
            <a:ext cx="304800" cy="309562"/>
            <a:chOff x="4896" y="1920"/>
            <a:chExt cx="192" cy="195"/>
          </a:xfrm>
        </p:grpSpPr>
        <p:sp>
          <p:nvSpPr>
            <p:cNvPr id="16428" name="Line 13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Line 13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0" name="Line 14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755576" y="280060"/>
            <a:ext cx="600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次态方程</a:t>
            </a:r>
          </a:p>
        </p:txBody>
      </p:sp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755576" y="3532128"/>
            <a:ext cx="6005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状态转化表</a:t>
            </a:r>
          </a:p>
        </p:txBody>
      </p:sp>
      <p:grpSp>
        <p:nvGrpSpPr>
          <p:cNvPr id="145" name="Group 59"/>
          <p:cNvGrpSpPr>
            <a:grpSpLocks/>
          </p:cNvGrpSpPr>
          <p:nvPr/>
        </p:nvGrpSpPr>
        <p:grpSpPr bwMode="auto">
          <a:xfrm>
            <a:off x="6588224" y="5593606"/>
            <a:ext cx="304800" cy="309562"/>
            <a:chOff x="4896" y="1920"/>
            <a:chExt cx="192" cy="195"/>
          </a:xfrm>
        </p:grpSpPr>
        <p:sp>
          <p:nvSpPr>
            <p:cNvPr id="146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364505" y="206896"/>
            <a:ext cx="5257800" cy="519113"/>
            <a:chOff x="144" y="2976"/>
            <a:chExt cx="3312" cy="327"/>
          </a:xfrm>
        </p:grpSpPr>
        <p:sp>
          <p:nvSpPr>
            <p:cNvPr id="230403" name="Text Box 3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 </a:t>
              </a:r>
            </a:p>
          </p:txBody>
        </p:sp>
        <p:sp>
          <p:nvSpPr>
            <p:cNvPr id="16518" name="Line 4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9" name="Line 5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20" name="Line 6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64505" y="754584"/>
            <a:ext cx="5257800" cy="519112"/>
            <a:chOff x="144" y="2976"/>
            <a:chExt cx="3312" cy="327"/>
          </a:xfrm>
        </p:grpSpPr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14" name="Line 9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5" name="Line 10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6" name="Line 11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1364505" y="1349896"/>
            <a:ext cx="5257800" cy="519113"/>
            <a:chOff x="144" y="3609"/>
            <a:chExt cx="3312" cy="327"/>
          </a:xfrm>
        </p:grpSpPr>
        <p:grpSp>
          <p:nvGrpSpPr>
            <p:cNvPr id="16507" name="Group 13"/>
            <p:cNvGrpSpPr>
              <a:grpSpLocks/>
            </p:cNvGrpSpPr>
            <p:nvPr/>
          </p:nvGrpSpPr>
          <p:grpSpPr bwMode="auto">
            <a:xfrm>
              <a:off x="144" y="3609"/>
              <a:ext cx="3312" cy="327"/>
              <a:chOff x="144" y="2976"/>
              <a:chExt cx="3312" cy="327"/>
            </a:xfrm>
          </p:grpSpPr>
          <p:sp>
            <p:nvSpPr>
              <p:cNvPr id="230414" name="Text Box 14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3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kumimoji="0" lang="en-US" altLang="zh-CN" sz="28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n+1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6510" name="Line 15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1" name="Line 16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2" name="Line 17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508" name="Line 18"/>
            <p:cNvSpPr>
              <a:spLocks noChangeShapeType="1"/>
            </p:cNvSpPr>
            <p:nvPr/>
          </p:nvSpPr>
          <p:spPr bwMode="auto">
            <a:xfrm>
              <a:off x="2832" y="3648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9" name="Group 19"/>
          <p:cNvGrpSpPr>
            <a:grpSpLocks/>
          </p:cNvGrpSpPr>
          <p:nvPr/>
        </p:nvGrpSpPr>
        <p:grpSpPr bwMode="auto">
          <a:xfrm>
            <a:off x="1364505" y="1959496"/>
            <a:ext cx="5257800" cy="519113"/>
            <a:chOff x="144" y="2976"/>
            <a:chExt cx="3312" cy="327"/>
          </a:xfrm>
        </p:grpSpPr>
        <p:sp>
          <p:nvSpPr>
            <p:cNvPr id="230420" name="Text Box 2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04" name="Line 2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5" name="Line 2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6" name="Line 2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6698505" y="2035696"/>
            <a:ext cx="8810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CP</a:t>
            </a:r>
            <a:r>
              <a:rPr kumimoji="0" lang="en-US" altLang="zh-CN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6698505" y="15022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6698505" y="892696"/>
            <a:ext cx="8810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6698505" y="2830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4" name="Text Box 28"/>
          <p:cNvSpPr txBox="1">
            <a:spLocks noChangeArrowheads="1"/>
          </p:cNvSpPr>
          <p:nvPr/>
        </p:nvSpPr>
        <p:spPr bwMode="auto">
          <a:xfrm>
            <a:off x="1403648" y="2626568"/>
            <a:ext cx="6781800" cy="4113213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000099"/>
                </a:solidFill>
                <a:latin typeface="Times New Roman" pitchFamily="18" charset="0"/>
              </a:rPr>
              <a:t>       </a:t>
            </a:r>
            <a:r>
              <a:rPr lang="zh-CN" altLang="en-US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n+1</a:t>
            </a:r>
            <a:r>
              <a:rPr lang="en-US" altLang="zh-CN" sz="2200" b="1" dirty="0">
                <a:latin typeface="Times New Roman" pitchFamily="18" charset="0"/>
              </a:rPr>
              <a:t> 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2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1     0  0  0  0    0      0       0        1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2     0  0  0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0      0       1 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3     0  0  1  0    0      0       1        1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4     0  0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1  1</a:t>
            </a:r>
            <a:r>
              <a:rPr lang="en-US" altLang="zh-CN" sz="2200" b="1" dirty="0">
                <a:latin typeface="Times New Roman" pitchFamily="18" charset="0"/>
              </a:rPr>
              <a:t>    0      1</a:t>
            </a:r>
            <a:r>
              <a:rPr lang="en-US" altLang="zh-CN" sz="2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0        0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5     0  1  0  0    0      1       0        1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6     0  1  0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  </a:t>
            </a:r>
            <a:r>
              <a:rPr lang="en-US" altLang="zh-CN" sz="2200" b="1" dirty="0">
                <a:latin typeface="Times New Roman" pitchFamily="18" charset="0"/>
              </a:rPr>
              <a:t> 0      1       1</a:t>
            </a:r>
            <a:r>
              <a:rPr lang="en-US" altLang="zh-CN" sz="2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7     0  1  1  0    0      1       1        1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8     0  1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1</a:t>
            </a:r>
            <a:r>
              <a:rPr lang="en-US" altLang="zh-CN" sz="2200" b="1" dirty="0">
                <a:latin typeface="Times New Roman" pitchFamily="18" charset="0"/>
              </a:rPr>
              <a:t>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 </a:t>
            </a:r>
            <a:r>
              <a:rPr lang="en-US" altLang="zh-CN" sz="2200" b="1" dirty="0">
                <a:latin typeface="Times New Roman" pitchFamily="18" charset="0"/>
              </a:rPr>
              <a:t>   1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 sz="2200" b="1" dirty="0">
                <a:latin typeface="Times New Roman" pitchFamily="18" charset="0"/>
              </a:rPr>
              <a:t>   0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0</a:t>
            </a:r>
            <a:r>
              <a:rPr lang="en-US" altLang="zh-CN" sz="2200" b="1" dirty="0">
                <a:latin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itchFamily="18" charset="0"/>
              </a:rPr>
              <a:t>  9     1  0  0  0    1      0       0        1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AutoNum type="arabicPlain" startAt="10"/>
            </a:pPr>
            <a:r>
              <a:rPr lang="en-US" altLang="zh-CN" sz="2200" b="1" dirty="0">
                <a:latin typeface="Times New Roman" pitchFamily="18" charset="0"/>
              </a:rPr>
              <a:t>  1  0  0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200" b="1" dirty="0">
                <a:latin typeface="Times New Roman" pitchFamily="18" charset="0"/>
              </a:rPr>
              <a:t>     0      0       0       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95" name="Line 29"/>
          <p:cNvSpPr>
            <a:spLocks noChangeShapeType="1"/>
          </p:cNvSpPr>
          <p:nvPr/>
        </p:nvSpPr>
        <p:spPr bwMode="auto">
          <a:xfrm>
            <a:off x="3222923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30"/>
          <p:cNvSpPr>
            <a:spLocks noChangeShapeType="1"/>
          </p:cNvSpPr>
          <p:nvPr/>
        </p:nvSpPr>
        <p:spPr bwMode="auto">
          <a:xfrm>
            <a:off x="5866111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31"/>
          <p:cNvSpPr>
            <a:spLocks noChangeShapeType="1"/>
          </p:cNvSpPr>
          <p:nvPr/>
        </p:nvSpPr>
        <p:spPr bwMode="auto">
          <a:xfrm>
            <a:off x="1937048" y="2626568"/>
            <a:ext cx="0" cy="41021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398" name="Group 32"/>
          <p:cNvGrpSpPr>
            <a:grpSpLocks/>
          </p:cNvGrpSpPr>
          <p:nvPr/>
        </p:nvGrpSpPr>
        <p:grpSpPr bwMode="auto">
          <a:xfrm>
            <a:off x="7575848" y="3007568"/>
            <a:ext cx="304800" cy="309563"/>
            <a:chOff x="4896" y="1920"/>
            <a:chExt cx="192" cy="195"/>
          </a:xfrm>
        </p:grpSpPr>
        <p:sp>
          <p:nvSpPr>
            <p:cNvPr id="16500" name="Line 3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1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3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7118648" y="33123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37"/>
          <p:cNvSpPr>
            <a:spLocks noChangeShapeType="1"/>
          </p:cNvSpPr>
          <p:nvPr/>
        </p:nvSpPr>
        <p:spPr bwMode="auto">
          <a:xfrm>
            <a:off x="7271048" y="3312368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38"/>
          <p:cNvSpPr>
            <a:spLocks noChangeShapeType="1"/>
          </p:cNvSpPr>
          <p:nvPr/>
        </p:nvSpPr>
        <p:spPr bwMode="auto">
          <a:xfrm>
            <a:off x="7271048" y="36171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402" name="Group 39"/>
          <p:cNvGrpSpPr>
            <a:grpSpLocks/>
          </p:cNvGrpSpPr>
          <p:nvPr/>
        </p:nvGrpSpPr>
        <p:grpSpPr bwMode="auto">
          <a:xfrm>
            <a:off x="7575848" y="3383806"/>
            <a:ext cx="304800" cy="309562"/>
            <a:chOff x="4896" y="1920"/>
            <a:chExt cx="192" cy="195"/>
          </a:xfrm>
        </p:grpSpPr>
        <p:sp>
          <p:nvSpPr>
            <p:cNvPr id="16497" name="Line 4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4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9" name="Line 4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3" name="Group 43"/>
          <p:cNvGrpSpPr>
            <a:grpSpLocks/>
          </p:cNvGrpSpPr>
          <p:nvPr/>
        </p:nvGrpSpPr>
        <p:grpSpPr bwMode="auto">
          <a:xfrm>
            <a:off x="7118648" y="3383806"/>
            <a:ext cx="304800" cy="309562"/>
            <a:chOff x="4896" y="1920"/>
            <a:chExt cx="192" cy="195"/>
          </a:xfrm>
        </p:grpSpPr>
        <p:sp>
          <p:nvSpPr>
            <p:cNvPr id="16494" name="Line 4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5" name="Line 4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4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4" name="Group 47"/>
          <p:cNvGrpSpPr>
            <a:grpSpLocks/>
          </p:cNvGrpSpPr>
          <p:nvPr/>
        </p:nvGrpSpPr>
        <p:grpSpPr bwMode="auto">
          <a:xfrm>
            <a:off x="6128048" y="3388568"/>
            <a:ext cx="304800" cy="309563"/>
            <a:chOff x="4896" y="1920"/>
            <a:chExt cx="192" cy="195"/>
          </a:xfrm>
        </p:grpSpPr>
        <p:sp>
          <p:nvSpPr>
            <p:cNvPr id="16491" name="Line 4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4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3" name="Line 5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5" name="Group 51"/>
          <p:cNvGrpSpPr>
            <a:grpSpLocks/>
          </p:cNvGrpSpPr>
          <p:nvPr/>
        </p:nvGrpSpPr>
        <p:grpSpPr bwMode="auto">
          <a:xfrm>
            <a:off x="7575848" y="3764806"/>
            <a:ext cx="304800" cy="309562"/>
            <a:chOff x="4896" y="1920"/>
            <a:chExt cx="192" cy="195"/>
          </a:xfrm>
        </p:grpSpPr>
        <p:sp>
          <p:nvSpPr>
            <p:cNvPr id="16488" name="Line 5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9" name="Line 5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5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6" name="Group 55"/>
          <p:cNvGrpSpPr>
            <a:grpSpLocks/>
          </p:cNvGrpSpPr>
          <p:nvPr/>
        </p:nvGrpSpPr>
        <p:grpSpPr bwMode="auto">
          <a:xfrm>
            <a:off x="6128048" y="4145806"/>
            <a:ext cx="304800" cy="309562"/>
            <a:chOff x="4896" y="1920"/>
            <a:chExt cx="192" cy="195"/>
          </a:xfrm>
        </p:grpSpPr>
        <p:sp>
          <p:nvSpPr>
            <p:cNvPr id="16485" name="Line 5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5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7" name="Line 5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7" name="Group 59"/>
          <p:cNvGrpSpPr>
            <a:grpSpLocks/>
          </p:cNvGrpSpPr>
          <p:nvPr/>
        </p:nvGrpSpPr>
        <p:grpSpPr bwMode="auto">
          <a:xfrm>
            <a:off x="6585248" y="4145806"/>
            <a:ext cx="304800" cy="309562"/>
            <a:chOff x="4896" y="1920"/>
            <a:chExt cx="192" cy="195"/>
          </a:xfrm>
        </p:grpSpPr>
        <p:sp>
          <p:nvSpPr>
            <p:cNvPr id="16482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3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8" name="Group 63"/>
          <p:cNvGrpSpPr>
            <a:grpSpLocks/>
          </p:cNvGrpSpPr>
          <p:nvPr/>
        </p:nvGrpSpPr>
        <p:grpSpPr bwMode="auto">
          <a:xfrm>
            <a:off x="7118648" y="4150568"/>
            <a:ext cx="304800" cy="309563"/>
            <a:chOff x="4896" y="1920"/>
            <a:chExt cx="192" cy="195"/>
          </a:xfrm>
        </p:grpSpPr>
        <p:sp>
          <p:nvSpPr>
            <p:cNvPr id="16479" name="Line 6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0" name="Line 6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6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9" name="Group 67"/>
          <p:cNvGrpSpPr>
            <a:grpSpLocks/>
          </p:cNvGrpSpPr>
          <p:nvPr/>
        </p:nvGrpSpPr>
        <p:grpSpPr bwMode="auto">
          <a:xfrm>
            <a:off x="7575848" y="4145806"/>
            <a:ext cx="304800" cy="309562"/>
            <a:chOff x="4896" y="1920"/>
            <a:chExt cx="192" cy="195"/>
          </a:xfrm>
        </p:grpSpPr>
        <p:sp>
          <p:nvSpPr>
            <p:cNvPr id="16476" name="Line 6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7" name="Line 6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8" name="Line 7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0" name="Group 71"/>
          <p:cNvGrpSpPr>
            <a:grpSpLocks/>
          </p:cNvGrpSpPr>
          <p:nvPr/>
        </p:nvGrpSpPr>
        <p:grpSpPr bwMode="auto">
          <a:xfrm>
            <a:off x="6128048" y="6431806"/>
            <a:ext cx="304800" cy="309562"/>
            <a:chOff x="4896" y="1920"/>
            <a:chExt cx="192" cy="195"/>
          </a:xfrm>
        </p:grpSpPr>
        <p:sp>
          <p:nvSpPr>
            <p:cNvPr id="16473" name="Line 7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4" name="Line 7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5" name="Line 7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1" name="Group 75"/>
          <p:cNvGrpSpPr>
            <a:grpSpLocks/>
          </p:cNvGrpSpPr>
          <p:nvPr/>
        </p:nvGrpSpPr>
        <p:grpSpPr bwMode="auto">
          <a:xfrm>
            <a:off x="7118648" y="6431806"/>
            <a:ext cx="304800" cy="309562"/>
            <a:chOff x="4896" y="1920"/>
            <a:chExt cx="192" cy="195"/>
          </a:xfrm>
        </p:grpSpPr>
        <p:sp>
          <p:nvSpPr>
            <p:cNvPr id="16470" name="Line 7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1" name="Line 7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2" name="Line 7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412" name="Group 79"/>
          <p:cNvGrpSpPr>
            <a:grpSpLocks/>
          </p:cNvGrpSpPr>
          <p:nvPr/>
        </p:nvGrpSpPr>
        <p:grpSpPr bwMode="auto">
          <a:xfrm>
            <a:off x="7575848" y="6431806"/>
            <a:ext cx="304800" cy="309562"/>
            <a:chOff x="4896" y="1920"/>
            <a:chExt cx="192" cy="195"/>
          </a:xfrm>
        </p:grpSpPr>
        <p:sp>
          <p:nvSpPr>
            <p:cNvPr id="16467" name="Line 8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8" name="Line 8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9" name="Line 8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3" name="Group 83"/>
          <p:cNvGrpSpPr>
            <a:grpSpLocks/>
          </p:cNvGrpSpPr>
          <p:nvPr/>
        </p:nvGrpSpPr>
        <p:grpSpPr bwMode="auto">
          <a:xfrm>
            <a:off x="7575848" y="4526806"/>
            <a:ext cx="304800" cy="309562"/>
            <a:chOff x="4896" y="1920"/>
            <a:chExt cx="192" cy="195"/>
          </a:xfrm>
        </p:grpSpPr>
        <p:sp>
          <p:nvSpPr>
            <p:cNvPr id="16464" name="Line 8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5" name="Line 8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6" name="Line 8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4" name="Group 87"/>
          <p:cNvGrpSpPr>
            <a:grpSpLocks/>
          </p:cNvGrpSpPr>
          <p:nvPr/>
        </p:nvGrpSpPr>
        <p:grpSpPr bwMode="auto">
          <a:xfrm>
            <a:off x="7575848" y="4907806"/>
            <a:ext cx="304800" cy="309562"/>
            <a:chOff x="4896" y="1920"/>
            <a:chExt cx="192" cy="195"/>
          </a:xfrm>
        </p:grpSpPr>
        <p:sp>
          <p:nvSpPr>
            <p:cNvPr id="16461" name="Line 8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8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3" name="Line 9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5" name="Group 91"/>
          <p:cNvGrpSpPr>
            <a:grpSpLocks/>
          </p:cNvGrpSpPr>
          <p:nvPr/>
        </p:nvGrpSpPr>
        <p:grpSpPr bwMode="auto">
          <a:xfrm>
            <a:off x="7575848" y="5293568"/>
            <a:ext cx="304800" cy="309563"/>
            <a:chOff x="4896" y="1920"/>
            <a:chExt cx="192" cy="195"/>
          </a:xfrm>
        </p:grpSpPr>
        <p:sp>
          <p:nvSpPr>
            <p:cNvPr id="16458" name="Line 9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9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0" name="Line 9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6" name="Group 95"/>
          <p:cNvGrpSpPr>
            <a:grpSpLocks/>
          </p:cNvGrpSpPr>
          <p:nvPr/>
        </p:nvGrpSpPr>
        <p:grpSpPr bwMode="auto">
          <a:xfrm>
            <a:off x="7575848" y="5669806"/>
            <a:ext cx="304800" cy="309562"/>
            <a:chOff x="4896" y="1920"/>
            <a:chExt cx="192" cy="195"/>
          </a:xfrm>
        </p:grpSpPr>
        <p:sp>
          <p:nvSpPr>
            <p:cNvPr id="16455" name="Line 9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6" name="Line 9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9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7" name="Group 99"/>
          <p:cNvGrpSpPr>
            <a:grpSpLocks/>
          </p:cNvGrpSpPr>
          <p:nvPr/>
        </p:nvGrpSpPr>
        <p:grpSpPr bwMode="auto">
          <a:xfrm>
            <a:off x="7575848" y="6050806"/>
            <a:ext cx="304800" cy="309562"/>
            <a:chOff x="4896" y="1920"/>
            <a:chExt cx="192" cy="195"/>
          </a:xfrm>
        </p:grpSpPr>
        <p:sp>
          <p:nvSpPr>
            <p:cNvPr id="16452" name="Line 10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10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0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8" name="Group 103"/>
          <p:cNvGrpSpPr>
            <a:grpSpLocks/>
          </p:cNvGrpSpPr>
          <p:nvPr/>
        </p:nvGrpSpPr>
        <p:grpSpPr bwMode="auto">
          <a:xfrm>
            <a:off x="7118648" y="4907806"/>
            <a:ext cx="304800" cy="309562"/>
            <a:chOff x="4896" y="1920"/>
            <a:chExt cx="192" cy="195"/>
          </a:xfrm>
        </p:grpSpPr>
        <p:sp>
          <p:nvSpPr>
            <p:cNvPr id="16449" name="Line 10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0" name="Line 10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10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9" name="Group 107"/>
          <p:cNvGrpSpPr>
            <a:grpSpLocks/>
          </p:cNvGrpSpPr>
          <p:nvPr/>
        </p:nvGrpSpPr>
        <p:grpSpPr bwMode="auto">
          <a:xfrm>
            <a:off x="6051848" y="4907806"/>
            <a:ext cx="304800" cy="309562"/>
            <a:chOff x="4896" y="1920"/>
            <a:chExt cx="192" cy="195"/>
          </a:xfrm>
        </p:grpSpPr>
        <p:sp>
          <p:nvSpPr>
            <p:cNvPr id="16446" name="Line 10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10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8" name="Line 1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0" name="Group 111"/>
          <p:cNvGrpSpPr>
            <a:grpSpLocks/>
          </p:cNvGrpSpPr>
          <p:nvPr/>
        </p:nvGrpSpPr>
        <p:grpSpPr bwMode="auto">
          <a:xfrm>
            <a:off x="6051848" y="5674568"/>
            <a:ext cx="304800" cy="309563"/>
            <a:chOff x="4896" y="1920"/>
            <a:chExt cx="192" cy="195"/>
          </a:xfrm>
        </p:grpSpPr>
        <p:sp>
          <p:nvSpPr>
            <p:cNvPr id="16443" name="Line 11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4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11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1" name="Group 115"/>
          <p:cNvGrpSpPr>
            <a:grpSpLocks/>
          </p:cNvGrpSpPr>
          <p:nvPr/>
        </p:nvGrpSpPr>
        <p:grpSpPr bwMode="auto">
          <a:xfrm>
            <a:off x="7118648" y="5669806"/>
            <a:ext cx="304800" cy="309562"/>
            <a:chOff x="4896" y="1920"/>
            <a:chExt cx="192" cy="195"/>
          </a:xfrm>
        </p:grpSpPr>
        <p:sp>
          <p:nvSpPr>
            <p:cNvPr id="16440" name="Line 11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11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11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4" name="Group 125"/>
          <p:cNvGrpSpPr>
            <a:grpSpLocks/>
          </p:cNvGrpSpPr>
          <p:nvPr/>
        </p:nvGrpSpPr>
        <p:grpSpPr bwMode="auto">
          <a:xfrm>
            <a:off x="7579568" y="445021"/>
            <a:ext cx="304800" cy="309563"/>
            <a:chOff x="4896" y="1920"/>
            <a:chExt cx="192" cy="195"/>
          </a:xfrm>
        </p:grpSpPr>
        <p:sp>
          <p:nvSpPr>
            <p:cNvPr id="16437" name="Line 12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12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12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5" name="Group 129"/>
          <p:cNvGrpSpPr>
            <a:grpSpLocks/>
          </p:cNvGrpSpPr>
          <p:nvPr/>
        </p:nvGrpSpPr>
        <p:grpSpPr bwMode="auto">
          <a:xfrm>
            <a:off x="7579568" y="999059"/>
            <a:ext cx="304800" cy="309562"/>
            <a:chOff x="4896" y="1920"/>
            <a:chExt cx="192" cy="195"/>
          </a:xfrm>
        </p:grpSpPr>
        <p:sp>
          <p:nvSpPr>
            <p:cNvPr id="16434" name="Line 13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5" name="Line 13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6" name="Line 13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6" name="Group 133"/>
          <p:cNvGrpSpPr>
            <a:grpSpLocks/>
          </p:cNvGrpSpPr>
          <p:nvPr/>
        </p:nvGrpSpPr>
        <p:grpSpPr bwMode="auto">
          <a:xfrm>
            <a:off x="7579568" y="1524521"/>
            <a:ext cx="304800" cy="309563"/>
            <a:chOff x="4896" y="1920"/>
            <a:chExt cx="192" cy="195"/>
          </a:xfrm>
        </p:grpSpPr>
        <p:sp>
          <p:nvSpPr>
            <p:cNvPr id="16431" name="Line 13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13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13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7" name="Group 137"/>
          <p:cNvGrpSpPr>
            <a:grpSpLocks/>
          </p:cNvGrpSpPr>
          <p:nvPr/>
        </p:nvGrpSpPr>
        <p:grpSpPr bwMode="auto">
          <a:xfrm>
            <a:off x="7579568" y="2078559"/>
            <a:ext cx="304800" cy="309562"/>
            <a:chOff x="4896" y="1920"/>
            <a:chExt cx="192" cy="195"/>
          </a:xfrm>
        </p:grpSpPr>
        <p:sp>
          <p:nvSpPr>
            <p:cNvPr id="16428" name="Line 13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Line 13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0" name="Line 14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755576" y="280060"/>
            <a:ext cx="600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次态方程</a:t>
            </a:r>
          </a:p>
        </p:txBody>
      </p:sp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755576" y="3532128"/>
            <a:ext cx="6005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状态转化表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489710" y="2996341"/>
            <a:ext cx="360040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876359" y="2980063"/>
            <a:ext cx="360040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5190791" y="2989191"/>
            <a:ext cx="360040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291510" y="3024318"/>
            <a:ext cx="360040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7111640" y="3026084"/>
            <a:ext cx="360040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028172" y="3034631"/>
            <a:ext cx="473414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5" name="Group 59"/>
          <p:cNvGrpSpPr>
            <a:grpSpLocks/>
          </p:cNvGrpSpPr>
          <p:nvPr/>
        </p:nvGrpSpPr>
        <p:grpSpPr bwMode="auto">
          <a:xfrm>
            <a:off x="6588224" y="5593606"/>
            <a:ext cx="304800" cy="309562"/>
            <a:chOff x="4896" y="1920"/>
            <a:chExt cx="192" cy="195"/>
          </a:xfrm>
        </p:grpSpPr>
        <p:sp>
          <p:nvSpPr>
            <p:cNvPr id="146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7" name="矩形 156"/>
          <p:cNvSpPr/>
          <p:nvPr/>
        </p:nvSpPr>
        <p:spPr bwMode="auto">
          <a:xfrm>
            <a:off x="6571777" y="3007568"/>
            <a:ext cx="407757" cy="36876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187450" y="62100"/>
            <a:ext cx="6781800" cy="3048000"/>
            <a:chOff x="384" y="96"/>
            <a:chExt cx="4272" cy="1920"/>
          </a:xfrm>
        </p:grpSpPr>
        <p:sp>
          <p:nvSpPr>
            <p:cNvPr id="17450" name="Text Box 3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189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11     </a:t>
              </a:r>
              <a:r>
                <a:rPr lang="en-US" altLang="zh-CN" sz="2200" b="1" dirty="0">
                  <a:latin typeface="Times New Roman" pitchFamily="18" charset="0"/>
                </a:rPr>
                <a:t>1  0  1  0    1      0       1        1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12     </a:t>
              </a:r>
              <a:r>
                <a:rPr lang="en-US" altLang="zh-CN" sz="2200" b="1" dirty="0">
                  <a:latin typeface="Times New Roman" pitchFamily="18" charset="0"/>
                </a:rPr>
                <a:t>1  0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0      1  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13     </a:t>
              </a:r>
              <a:r>
                <a:rPr lang="en-US" altLang="zh-CN" sz="2200" b="1" dirty="0">
                  <a:latin typeface="Times New Roman" pitchFamily="18" charset="0"/>
                </a:rPr>
                <a:t>1  1  0  0    1      1       0        1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14     </a:t>
              </a:r>
              <a:r>
                <a:rPr lang="en-US" altLang="zh-CN" sz="2200" b="1" dirty="0">
                  <a:latin typeface="Times New Roman" pitchFamily="18" charset="0"/>
                </a:rPr>
                <a:t>1  1  0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  1</a:t>
              </a:r>
              <a:r>
                <a:rPr lang="en-US" altLang="zh-CN" sz="2200" b="1" dirty="0">
                  <a:latin typeface="Times New Roman" pitchFamily="18" charset="0"/>
                </a:rPr>
                <a:t>    0      1</a:t>
              </a:r>
              <a:r>
                <a:rPr lang="en-US" altLang="zh-CN" sz="2200" b="1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     0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        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15     </a:t>
              </a:r>
              <a:r>
                <a:rPr lang="en-US" altLang="zh-CN" sz="2200" b="1" dirty="0">
                  <a:latin typeface="Times New Roman" pitchFamily="18" charset="0"/>
                </a:rPr>
                <a:t>1  1  1  0    1      1       1        1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16     </a:t>
              </a:r>
              <a:r>
                <a:rPr lang="en-US" altLang="zh-CN" sz="2200" b="1" dirty="0">
                  <a:latin typeface="Times New Roman" pitchFamily="18" charset="0"/>
                </a:rPr>
                <a:t>1  1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1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1   </a:t>
              </a:r>
              <a:r>
                <a:rPr lang="en-US" altLang="zh-CN" sz="2200" b="1" dirty="0">
                  <a:latin typeface="Times New Roman" pitchFamily="18" charset="0"/>
                </a:rPr>
                <a:t> 0      0  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endParaRPr lang="en-US" altLang="zh-CN" sz="22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7451" name="Line 4"/>
            <p:cNvSpPr>
              <a:spLocks noChangeShapeType="1"/>
            </p:cNvSpPr>
            <p:nvPr/>
          </p:nvSpPr>
          <p:spPr bwMode="auto">
            <a:xfrm>
              <a:off x="1526" y="96"/>
              <a:ext cx="0" cy="187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2" name="Line 5"/>
            <p:cNvSpPr>
              <a:spLocks noChangeShapeType="1"/>
            </p:cNvSpPr>
            <p:nvPr/>
          </p:nvSpPr>
          <p:spPr bwMode="auto">
            <a:xfrm>
              <a:off x="3191" y="96"/>
              <a:ext cx="0" cy="187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3" name="Line 6"/>
            <p:cNvSpPr>
              <a:spLocks noChangeShapeType="1"/>
            </p:cNvSpPr>
            <p:nvPr/>
          </p:nvSpPr>
          <p:spPr bwMode="auto">
            <a:xfrm>
              <a:off x="716" y="96"/>
              <a:ext cx="0" cy="192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4" name="Group 7"/>
            <p:cNvGrpSpPr>
              <a:grpSpLocks/>
            </p:cNvGrpSpPr>
            <p:nvPr/>
          </p:nvGrpSpPr>
          <p:grpSpPr bwMode="auto">
            <a:xfrm>
              <a:off x="4272" y="336"/>
              <a:ext cx="192" cy="195"/>
              <a:chOff x="4896" y="1920"/>
              <a:chExt cx="192" cy="195"/>
            </a:xfrm>
          </p:grpSpPr>
          <p:sp>
            <p:nvSpPr>
              <p:cNvPr id="17510" name="Line 8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" name="Line 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2" name="Line 10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5" name="Line 11"/>
            <p:cNvSpPr>
              <a:spLocks noChangeShapeType="1"/>
            </p:cNvSpPr>
            <p:nvPr/>
          </p:nvSpPr>
          <p:spPr bwMode="auto">
            <a:xfrm>
              <a:off x="3984" y="5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6" name="Line 12"/>
            <p:cNvSpPr>
              <a:spLocks noChangeShapeType="1"/>
            </p:cNvSpPr>
            <p:nvPr/>
          </p:nvSpPr>
          <p:spPr bwMode="auto">
            <a:xfrm>
              <a:off x="4080" y="528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7" name="Line 13"/>
            <p:cNvSpPr>
              <a:spLocks noChangeShapeType="1"/>
            </p:cNvSpPr>
            <p:nvPr/>
          </p:nvSpPr>
          <p:spPr bwMode="auto">
            <a:xfrm>
              <a:off x="4080" y="7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8" name="Group 14"/>
            <p:cNvGrpSpPr>
              <a:grpSpLocks/>
            </p:cNvGrpSpPr>
            <p:nvPr/>
          </p:nvGrpSpPr>
          <p:grpSpPr bwMode="auto">
            <a:xfrm>
              <a:off x="4272" y="573"/>
              <a:ext cx="192" cy="195"/>
              <a:chOff x="4896" y="1920"/>
              <a:chExt cx="192" cy="195"/>
            </a:xfrm>
          </p:grpSpPr>
          <p:sp>
            <p:nvSpPr>
              <p:cNvPr id="17507" name="Line 1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8" name="Line 1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9" name="Line 1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59" name="Group 18"/>
            <p:cNvGrpSpPr>
              <a:grpSpLocks/>
            </p:cNvGrpSpPr>
            <p:nvPr/>
          </p:nvGrpSpPr>
          <p:grpSpPr bwMode="auto">
            <a:xfrm>
              <a:off x="3984" y="573"/>
              <a:ext cx="192" cy="195"/>
              <a:chOff x="4896" y="1920"/>
              <a:chExt cx="192" cy="195"/>
            </a:xfrm>
          </p:grpSpPr>
          <p:sp>
            <p:nvSpPr>
              <p:cNvPr id="17504" name="Line 1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5" name="Line 2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6" name="Line 2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0" name="Group 22"/>
            <p:cNvGrpSpPr>
              <a:grpSpLocks/>
            </p:cNvGrpSpPr>
            <p:nvPr/>
          </p:nvGrpSpPr>
          <p:grpSpPr bwMode="auto">
            <a:xfrm>
              <a:off x="3360" y="576"/>
              <a:ext cx="192" cy="195"/>
              <a:chOff x="4896" y="1920"/>
              <a:chExt cx="192" cy="195"/>
            </a:xfrm>
          </p:grpSpPr>
          <p:sp>
            <p:nvSpPr>
              <p:cNvPr id="17501" name="Line 2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2" name="Line 2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3" name="Line 2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1" name="Group 26"/>
            <p:cNvGrpSpPr>
              <a:grpSpLocks/>
            </p:cNvGrpSpPr>
            <p:nvPr/>
          </p:nvGrpSpPr>
          <p:grpSpPr bwMode="auto">
            <a:xfrm>
              <a:off x="4272" y="813"/>
              <a:ext cx="192" cy="195"/>
              <a:chOff x="4896" y="1920"/>
              <a:chExt cx="192" cy="195"/>
            </a:xfrm>
          </p:grpSpPr>
          <p:sp>
            <p:nvSpPr>
              <p:cNvPr id="17498" name="Line 2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9" name="Line 2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0" name="Line 2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2" name="Group 30"/>
            <p:cNvGrpSpPr>
              <a:grpSpLocks/>
            </p:cNvGrpSpPr>
            <p:nvPr/>
          </p:nvGrpSpPr>
          <p:grpSpPr bwMode="auto">
            <a:xfrm>
              <a:off x="3360" y="1053"/>
              <a:ext cx="192" cy="195"/>
              <a:chOff x="4896" y="1920"/>
              <a:chExt cx="192" cy="195"/>
            </a:xfrm>
          </p:grpSpPr>
          <p:sp>
            <p:nvSpPr>
              <p:cNvPr id="17495" name="Line 3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6" name="Line 3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Line 3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4" name="Group 38"/>
            <p:cNvGrpSpPr>
              <a:grpSpLocks/>
            </p:cNvGrpSpPr>
            <p:nvPr/>
          </p:nvGrpSpPr>
          <p:grpSpPr bwMode="auto">
            <a:xfrm>
              <a:off x="3984" y="1056"/>
              <a:ext cx="192" cy="195"/>
              <a:chOff x="4896" y="1920"/>
              <a:chExt cx="192" cy="195"/>
            </a:xfrm>
          </p:grpSpPr>
          <p:sp>
            <p:nvSpPr>
              <p:cNvPr id="17489" name="Line 3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0" name="Line 4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Line 4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5" name="Group 42"/>
            <p:cNvGrpSpPr>
              <a:grpSpLocks/>
            </p:cNvGrpSpPr>
            <p:nvPr/>
          </p:nvGrpSpPr>
          <p:grpSpPr bwMode="auto">
            <a:xfrm>
              <a:off x="4272" y="1053"/>
              <a:ext cx="192" cy="195"/>
              <a:chOff x="4896" y="1920"/>
              <a:chExt cx="192" cy="195"/>
            </a:xfrm>
          </p:grpSpPr>
          <p:sp>
            <p:nvSpPr>
              <p:cNvPr id="17486" name="Line 4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7" name="Line 4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8" name="Line 4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6" name="Group 46"/>
            <p:cNvGrpSpPr>
              <a:grpSpLocks/>
            </p:cNvGrpSpPr>
            <p:nvPr/>
          </p:nvGrpSpPr>
          <p:grpSpPr bwMode="auto">
            <a:xfrm>
              <a:off x="4272" y="1293"/>
              <a:ext cx="192" cy="195"/>
              <a:chOff x="4896" y="1920"/>
              <a:chExt cx="192" cy="195"/>
            </a:xfrm>
          </p:grpSpPr>
          <p:sp>
            <p:nvSpPr>
              <p:cNvPr id="17483" name="Line 4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4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5" name="Line 4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7" name="Group 50"/>
            <p:cNvGrpSpPr>
              <a:grpSpLocks/>
            </p:cNvGrpSpPr>
            <p:nvPr/>
          </p:nvGrpSpPr>
          <p:grpSpPr bwMode="auto">
            <a:xfrm>
              <a:off x="4272" y="1533"/>
              <a:ext cx="192" cy="195"/>
              <a:chOff x="4896" y="1920"/>
              <a:chExt cx="192" cy="195"/>
            </a:xfrm>
          </p:grpSpPr>
          <p:sp>
            <p:nvSpPr>
              <p:cNvPr id="17480" name="Line 5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Line 5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Line 5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8" name="Group 54"/>
            <p:cNvGrpSpPr>
              <a:grpSpLocks/>
            </p:cNvGrpSpPr>
            <p:nvPr/>
          </p:nvGrpSpPr>
          <p:grpSpPr bwMode="auto">
            <a:xfrm>
              <a:off x="3650" y="1536"/>
              <a:ext cx="192" cy="195"/>
              <a:chOff x="4802" y="1920"/>
              <a:chExt cx="192" cy="195"/>
            </a:xfrm>
          </p:grpSpPr>
          <p:sp>
            <p:nvSpPr>
              <p:cNvPr id="17477" name="Line 55"/>
              <p:cNvSpPr>
                <a:spLocks noChangeShapeType="1"/>
              </p:cNvSpPr>
              <p:nvPr/>
            </p:nvSpPr>
            <p:spPr bwMode="auto">
              <a:xfrm>
                <a:off x="4802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8" name="Line 56"/>
              <p:cNvSpPr>
                <a:spLocks noChangeShapeType="1"/>
              </p:cNvSpPr>
              <p:nvPr/>
            </p:nvSpPr>
            <p:spPr bwMode="auto">
              <a:xfrm>
                <a:off x="4898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9" name="Line 57"/>
              <p:cNvSpPr>
                <a:spLocks noChangeShapeType="1"/>
              </p:cNvSpPr>
              <p:nvPr/>
            </p:nvSpPr>
            <p:spPr bwMode="auto">
              <a:xfrm>
                <a:off x="4898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69" name="Group 58"/>
            <p:cNvGrpSpPr>
              <a:grpSpLocks/>
            </p:cNvGrpSpPr>
            <p:nvPr/>
          </p:nvGrpSpPr>
          <p:grpSpPr bwMode="auto">
            <a:xfrm>
              <a:off x="3984" y="1533"/>
              <a:ext cx="192" cy="195"/>
              <a:chOff x="4896" y="1920"/>
              <a:chExt cx="192" cy="195"/>
            </a:xfrm>
          </p:grpSpPr>
          <p:sp>
            <p:nvSpPr>
              <p:cNvPr id="17474" name="Line 5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Line 6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6" name="Line 6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70" name="Group 62"/>
            <p:cNvGrpSpPr>
              <a:grpSpLocks/>
            </p:cNvGrpSpPr>
            <p:nvPr/>
          </p:nvGrpSpPr>
          <p:grpSpPr bwMode="auto">
            <a:xfrm>
              <a:off x="3312" y="1533"/>
              <a:ext cx="192" cy="195"/>
              <a:chOff x="4896" y="1920"/>
              <a:chExt cx="192" cy="195"/>
            </a:xfrm>
          </p:grpSpPr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411" name="Group 66"/>
          <p:cNvGrpSpPr>
            <a:grpSpLocks/>
          </p:cNvGrpSpPr>
          <p:nvPr/>
        </p:nvGrpSpPr>
        <p:grpSpPr bwMode="auto">
          <a:xfrm>
            <a:off x="1714500" y="3286125"/>
            <a:ext cx="6800850" cy="2762250"/>
            <a:chOff x="1140" y="2544"/>
            <a:chExt cx="4284" cy="1740"/>
          </a:xfrm>
        </p:grpSpPr>
        <p:sp>
          <p:nvSpPr>
            <p:cNvPr id="17416" name="Text Box 67"/>
            <p:cNvSpPr txBox="1">
              <a:spLocks noChangeArrowheads="1"/>
            </p:cNvSpPr>
            <p:nvPr/>
          </p:nvSpPr>
          <p:spPr bwMode="auto">
            <a:xfrm>
              <a:off x="4176" y="29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17417" name="Text Box 68"/>
            <p:cNvSpPr txBox="1">
              <a:spLocks noChangeArrowheads="1"/>
            </p:cNvSpPr>
            <p:nvPr/>
          </p:nvSpPr>
          <p:spPr bwMode="auto">
            <a:xfrm>
              <a:off x="225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17418" name="Text Box 69"/>
            <p:cNvSpPr txBox="1">
              <a:spLocks noChangeArrowheads="1"/>
            </p:cNvSpPr>
            <p:nvPr/>
          </p:nvSpPr>
          <p:spPr bwMode="auto">
            <a:xfrm>
              <a:off x="1584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17419" name="Text Box 70"/>
            <p:cNvSpPr txBox="1">
              <a:spLocks noChangeArrowheads="1"/>
            </p:cNvSpPr>
            <p:nvPr/>
          </p:nvSpPr>
          <p:spPr bwMode="auto">
            <a:xfrm>
              <a:off x="225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0010</a:t>
              </a:r>
            </a:p>
          </p:txBody>
        </p:sp>
        <p:sp>
          <p:nvSpPr>
            <p:cNvPr id="17420" name="Text Box 71"/>
            <p:cNvSpPr txBox="1">
              <a:spLocks noChangeArrowheads="1"/>
            </p:cNvSpPr>
            <p:nvPr/>
          </p:nvSpPr>
          <p:spPr bwMode="auto">
            <a:xfrm>
              <a:off x="2928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0011</a:t>
              </a:r>
            </a:p>
          </p:txBody>
        </p:sp>
        <p:sp>
          <p:nvSpPr>
            <p:cNvPr id="17421" name="Text Box 72"/>
            <p:cNvSpPr txBox="1">
              <a:spLocks noChangeArrowheads="1"/>
            </p:cNvSpPr>
            <p:nvPr/>
          </p:nvSpPr>
          <p:spPr bwMode="auto">
            <a:xfrm>
              <a:off x="3600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0100</a:t>
              </a:r>
            </a:p>
          </p:txBody>
        </p:sp>
        <p:sp>
          <p:nvSpPr>
            <p:cNvPr id="17422" name="Text Box 73"/>
            <p:cNvSpPr txBox="1">
              <a:spLocks noChangeArrowheads="1"/>
            </p:cNvSpPr>
            <p:nvPr/>
          </p:nvSpPr>
          <p:spPr bwMode="auto">
            <a:xfrm>
              <a:off x="4272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0101</a:t>
              </a:r>
            </a:p>
          </p:txBody>
        </p:sp>
        <p:sp>
          <p:nvSpPr>
            <p:cNvPr id="17423" name="Text Box 74"/>
            <p:cNvSpPr txBox="1">
              <a:spLocks noChangeArrowheads="1"/>
            </p:cNvSpPr>
            <p:nvPr/>
          </p:nvSpPr>
          <p:spPr bwMode="auto">
            <a:xfrm>
              <a:off x="489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0110</a:t>
              </a:r>
            </a:p>
          </p:txBody>
        </p:sp>
        <p:sp>
          <p:nvSpPr>
            <p:cNvPr id="17424" name="Line 75"/>
            <p:cNvSpPr>
              <a:spLocks noChangeShapeType="1"/>
            </p:cNvSpPr>
            <p:nvPr/>
          </p:nvSpPr>
          <p:spPr bwMode="auto">
            <a:xfrm>
              <a:off x="1620" y="41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76"/>
            <p:cNvSpPr>
              <a:spLocks noChangeShapeType="1"/>
            </p:cNvSpPr>
            <p:nvPr/>
          </p:nvSpPr>
          <p:spPr bwMode="auto">
            <a:xfrm>
              <a:off x="4752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Line 77"/>
            <p:cNvSpPr>
              <a:spLocks noChangeShapeType="1"/>
            </p:cNvSpPr>
            <p:nvPr/>
          </p:nvSpPr>
          <p:spPr bwMode="auto">
            <a:xfrm>
              <a:off x="4080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7" name="Line 78"/>
            <p:cNvSpPr>
              <a:spLocks noChangeShapeType="1"/>
            </p:cNvSpPr>
            <p:nvPr/>
          </p:nvSpPr>
          <p:spPr bwMode="auto">
            <a:xfrm>
              <a:off x="3408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Line 79"/>
            <p:cNvSpPr>
              <a:spLocks noChangeShapeType="1"/>
            </p:cNvSpPr>
            <p:nvPr/>
          </p:nvSpPr>
          <p:spPr bwMode="auto">
            <a:xfrm>
              <a:off x="2736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80"/>
            <p:cNvSpPr>
              <a:spLocks noChangeShapeType="1"/>
            </p:cNvSpPr>
            <p:nvPr/>
          </p:nvSpPr>
          <p:spPr bwMode="auto">
            <a:xfrm>
              <a:off x="2064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81"/>
            <p:cNvSpPr>
              <a:spLocks noChangeShapeType="1"/>
            </p:cNvSpPr>
            <p:nvPr/>
          </p:nvSpPr>
          <p:spPr bwMode="auto">
            <a:xfrm flipV="1">
              <a:off x="2256" y="3936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82"/>
            <p:cNvSpPr>
              <a:spLocks noChangeShapeType="1"/>
            </p:cNvSpPr>
            <p:nvPr/>
          </p:nvSpPr>
          <p:spPr bwMode="auto">
            <a:xfrm>
              <a:off x="5136" y="3600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Text Box 83"/>
            <p:cNvSpPr txBox="1">
              <a:spLocks noChangeArrowheads="1"/>
            </p:cNvSpPr>
            <p:nvPr/>
          </p:nvSpPr>
          <p:spPr bwMode="auto">
            <a:xfrm>
              <a:off x="1812" y="39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17433" name="Text Box 84"/>
            <p:cNvSpPr txBox="1">
              <a:spLocks noChangeArrowheads="1"/>
            </p:cNvSpPr>
            <p:nvPr/>
          </p:nvSpPr>
          <p:spPr bwMode="auto">
            <a:xfrm>
              <a:off x="1140" y="39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17434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1001</a:t>
              </a:r>
            </a:p>
          </p:txBody>
        </p:sp>
        <p:sp>
          <p:nvSpPr>
            <p:cNvPr id="17435" name="Text Box 86"/>
            <p:cNvSpPr txBox="1">
              <a:spLocks noChangeArrowheads="1"/>
            </p:cNvSpPr>
            <p:nvPr/>
          </p:nvSpPr>
          <p:spPr bwMode="auto">
            <a:xfrm>
              <a:off x="369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7436" name="Text Box 87"/>
            <p:cNvSpPr txBox="1">
              <a:spLocks noChangeArrowheads="1"/>
            </p:cNvSpPr>
            <p:nvPr/>
          </p:nvSpPr>
          <p:spPr bwMode="auto">
            <a:xfrm>
              <a:off x="441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0111</a:t>
              </a:r>
            </a:p>
          </p:txBody>
        </p:sp>
        <p:sp>
          <p:nvSpPr>
            <p:cNvPr id="17437" name="Line 88"/>
            <p:cNvSpPr>
              <a:spLocks noChangeShapeType="1"/>
            </p:cNvSpPr>
            <p:nvPr/>
          </p:nvSpPr>
          <p:spPr bwMode="auto">
            <a:xfrm>
              <a:off x="4176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89"/>
            <p:cNvSpPr>
              <a:spLocks noChangeShapeType="1"/>
            </p:cNvSpPr>
            <p:nvPr/>
          </p:nvSpPr>
          <p:spPr bwMode="auto">
            <a:xfrm>
              <a:off x="3504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90"/>
            <p:cNvSpPr>
              <a:spLocks noChangeShapeType="1"/>
            </p:cNvSpPr>
            <p:nvPr/>
          </p:nvSpPr>
          <p:spPr bwMode="auto">
            <a:xfrm>
              <a:off x="2832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Text Box 91"/>
            <p:cNvSpPr txBox="1">
              <a:spLocks noChangeArrowheads="1"/>
            </p:cNvSpPr>
            <p:nvPr/>
          </p:nvSpPr>
          <p:spPr bwMode="auto">
            <a:xfrm>
              <a:off x="4272" y="25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b="1">
                  <a:latin typeface="Times New Roman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>
                  <a:solidFill>
                    <a:srgbClr val="00B050"/>
                  </a:solidFill>
                </a:rPr>
                <a:t>1010</a:t>
              </a:r>
            </a:p>
          </p:txBody>
        </p:sp>
        <p:sp>
          <p:nvSpPr>
            <p:cNvPr id="17441" name="Text Box 92"/>
            <p:cNvSpPr txBox="1">
              <a:spLocks noChangeArrowheads="1"/>
            </p:cNvSpPr>
            <p:nvPr/>
          </p:nvSpPr>
          <p:spPr bwMode="auto">
            <a:xfrm>
              <a:off x="3312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b="1">
                  <a:solidFill>
                    <a:srgbClr val="00B050"/>
                  </a:solidFill>
                  <a:latin typeface="Times New Roman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/>
                <a:t>1101</a:t>
              </a:r>
            </a:p>
          </p:txBody>
        </p:sp>
        <p:sp>
          <p:nvSpPr>
            <p:cNvPr id="17442" name="Text Box 93"/>
            <p:cNvSpPr txBox="1">
              <a:spLocks noChangeArrowheads="1"/>
            </p:cNvSpPr>
            <p:nvPr/>
          </p:nvSpPr>
          <p:spPr bwMode="auto">
            <a:xfrm>
              <a:off x="3072" y="25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17443" name="Line 94"/>
            <p:cNvSpPr>
              <a:spLocks noChangeShapeType="1"/>
            </p:cNvSpPr>
            <p:nvPr/>
          </p:nvSpPr>
          <p:spPr bwMode="auto">
            <a:xfrm flipH="1">
              <a:off x="4896" y="3840"/>
              <a:ext cx="2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Line 95"/>
            <p:cNvSpPr>
              <a:spLocks noChangeShapeType="1"/>
            </p:cNvSpPr>
            <p:nvPr/>
          </p:nvSpPr>
          <p:spPr bwMode="auto">
            <a:xfrm flipH="1">
              <a:off x="1824" y="384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96"/>
            <p:cNvSpPr>
              <a:spLocks noChangeShapeType="1"/>
            </p:cNvSpPr>
            <p:nvPr/>
          </p:nvSpPr>
          <p:spPr bwMode="auto">
            <a:xfrm flipV="1"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Line 97"/>
            <p:cNvSpPr>
              <a:spLocks noChangeShapeType="1"/>
            </p:cNvSpPr>
            <p:nvPr/>
          </p:nvSpPr>
          <p:spPr bwMode="auto">
            <a:xfrm>
              <a:off x="3360" y="2832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7" name="Line 98"/>
            <p:cNvSpPr>
              <a:spLocks noChangeShapeType="1"/>
            </p:cNvSpPr>
            <p:nvPr/>
          </p:nvSpPr>
          <p:spPr bwMode="auto">
            <a:xfrm>
              <a:off x="3648" y="3264"/>
              <a:ext cx="192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8" name="Line 99"/>
            <p:cNvSpPr>
              <a:spLocks noChangeShapeType="1"/>
            </p:cNvSpPr>
            <p:nvPr/>
          </p:nvSpPr>
          <p:spPr bwMode="auto">
            <a:xfrm flipH="1">
              <a:off x="4416" y="2832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9" name="Line 100"/>
            <p:cNvSpPr>
              <a:spLocks noChangeShapeType="1"/>
            </p:cNvSpPr>
            <p:nvPr/>
          </p:nvSpPr>
          <p:spPr bwMode="auto">
            <a:xfrm flipH="1">
              <a:off x="3936" y="3216"/>
              <a:ext cx="33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142875" y="3643313"/>
            <a:ext cx="4929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sp>
        <p:nvSpPr>
          <p:cNvPr id="104" name="Text Box 48"/>
          <p:cNvSpPr txBox="1">
            <a:spLocks noChangeArrowheads="1"/>
          </p:cNvSpPr>
          <p:nvPr/>
        </p:nvSpPr>
        <p:spPr bwMode="auto">
          <a:xfrm>
            <a:off x="539750" y="4508500"/>
            <a:ext cx="1506538" cy="5889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kumimoji="0" lang="en-US" altLang="zh-CN" sz="3200" b="1">
                <a:solidFill>
                  <a:schemeClr val="bg1"/>
                </a:solidFill>
              </a:rPr>
              <a:t>Moore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6300192" y="836712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" name="Line 20"/>
          <p:cNvSpPr>
            <a:spLocks noChangeShapeType="1"/>
          </p:cNvSpPr>
          <p:nvPr/>
        </p:nvSpPr>
        <p:spPr bwMode="auto">
          <a:xfrm>
            <a:off x="6452592" y="836712"/>
            <a:ext cx="0" cy="309563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Line 21"/>
          <p:cNvSpPr>
            <a:spLocks noChangeShapeType="1"/>
          </p:cNvSpPr>
          <p:nvPr/>
        </p:nvSpPr>
        <p:spPr bwMode="auto">
          <a:xfrm>
            <a:off x="6452592" y="1141512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 bwMode="auto">
          <a:xfrm>
            <a:off x="3131840" y="1166847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108"/>
          <p:cNvCxnSpPr/>
          <p:nvPr/>
        </p:nvCxnSpPr>
        <p:spPr bwMode="auto">
          <a:xfrm>
            <a:off x="3131840" y="1894011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/>
          <p:nvPr/>
        </p:nvCxnSpPr>
        <p:spPr bwMode="auto">
          <a:xfrm>
            <a:off x="3144938" y="2656638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5" grpId="0" autoUpdateAnimBg="0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2627784" y="2060848"/>
            <a:ext cx="49291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可逆计数器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非二进制计数器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pic>
        <p:nvPicPr>
          <p:cNvPr id="111" name="Picture 10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191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571288" y="2168526"/>
            <a:ext cx="1440383" cy="684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10</a:t>
            </a:r>
            <a:endParaRPr lang="zh-CN" altLang="en-US" sz="36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931" y="3919094"/>
            <a:ext cx="76325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Times New Roman" pitchFamily="18" charset="0"/>
                <a:ea typeface="楷体" pitchFamily="49" charset="-122"/>
              </a:rPr>
              <a:t>李琼</a:t>
            </a:r>
          </a:p>
          <a:p>
            <a:pPr algn="ctr" eaLnBrk="1" hangingPunct="1"/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计算机科学与技术学院         信息对抗技术研究所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/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pPr algn="ctr" eaLnBrk="1" hangingPunct="1"/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20269" y="2186968"/>
            <a:ext cx="4248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时序电路分析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时序电路分析的一般方法</a:t>
            </a:r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624" y="1196752"/>
            <a:ext cx="7416824" cy="41549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857250" indent="-8572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000" b="1" dirty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kumimoji="0" lang="zh-CN" altLang="en-US" sz="3000" b="1" dirty="0">
                <a:latin typeface="黑体" pitchFamily="49" charset="-122"/>
                <a:ea typeface="黑体" pitchFamily="49" charset="-122"/>
              </a:rPr>
              <a:t>确定系统变量（输入变量、输出变量、状态变量）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②　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列输入方程（驱动方程，控制函数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③　列输出方程（输出函数）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④　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列次态方程（状态方程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⑤  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列状态转换表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⑥  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画状态图、时序图（波形图）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"/>
          <p:cNvGrpSpPr>
            <a:grpSpLocks/>
          </p:cNvGrpSpPr>
          <p:nvPr/>
        </p:nvGrpSpPr>
        <p:grpSpPr bwMode="auto">
          <a:xfrm>
            <a:off x="1476375" y="1341438"/>
            <a:ext cx="5943600" cy="4864100"/>
            <a:chOff x="144" y="228"/>
            <a:chExt cx="3600" cy="2556"/>
          </a:xfrm>
        </p:grpSpPr>
        <p:sp>
          <p:nvSpPr>
            <p:cNvPr id="7174" name="Line 49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5" name="Line 100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6" name="Line 75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7" name="Line 83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Line 8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" name="Line 9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183" name="Group 10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220171" name="Text Box 11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 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270" name="Line 12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" name="Line 13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" name="Oval 14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7" name="Text Box 17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“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1”</a:t>
              </a:r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9" name="Text Box 19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CP</a:t>
              </a:r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84" name="Text Box 24"/>
            <p:cNvSpPr txBox="1">
              <a:spLocks noChangeArrowheads="1"/>
            </p:cNvSpPr>
            <p:nvPr/>
          </p:nvSpPr>
          <p:spPr bwMode="auto">
            <a:xfrm>
              <a:off x="144" y="672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220185" name="Text Box 25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0186" name="Text Box 26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3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196" name="Oval 27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7" name="Oval 28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8" name="Oval 29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31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Oval 32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02" name="Oval 33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03" name="Line 34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204" name="Group 35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0196" name="Rectangle 36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89" cy="33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66" name="Line 37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7" name="Line 38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8" name="Oval 39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220200" name="Text Box 40"/>
            <p:cNvSpPr txBox="1">
              <a:spLocks noChangeArrowheads="1"/>
            </p:cNvSpPr>
            <p:nvPr/>
          </p:nvSpPr>
          <p:spPr bwMode="auto">
            <a:xfrm>
              <a:off x="2303" y="1188"/>
              <a:ext cx="587" cy="23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06" name="Line 41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2" name="Text Box 42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7208" name="Group 43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0204" name="Text Box 44"/>
              <p:cNvSpPr txBox="1">
                <a:spLocks noChangeArrowheads="1"/>
              </p:cNvSpPr>
              <p:nvPr/>
            </p:nvSpPr>
            <p:spPr bwMode="auto">
              <a:xfrm>
                <a:off x="1516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262" name="Line 45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63" name="Line 46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64" name="Oval 47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7209" name="Line 48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210" name="Group 50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0211" name="Rectangle 51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55" name="Line 52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6" name="Line 53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7" name="Oval 54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58" name="Line 55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9" name="Line 56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0" name="Line 57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11" name="Group 58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0219" name="Rectangle 59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48" name="Line 60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9" name="Line 61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0" name="Oval 62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51" name="Line 63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2" name="Line 64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3" name="Line 65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12" name="Group 66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7242" name="Group 67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7245" name="Rectangle 6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20229" name="Oval 69"/>
                <p:cNvSpPr>
                  <a:spLocks noChangeArrowheads="1"/>
                </p:cNvSpPr>
                <p:nvPr/>
              </p:nvSpPr>
              <p:spPr bwMode="auto">
                <a:xfrm>
                  <a:off x="961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sp>
            <p:nvSpPr>
              <p:cNvPr id="7243" name="Line 70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4" name="Line 71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13" name="Line 72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4" name="Line 73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5" name="Oval 74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16" name="Line 76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7" name="Line 77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218" name="Group 78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0239" name="Rectangle 79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39" name="Oval 80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40" name="Line 81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1" name="Line 82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19" name="Oval 84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20" name="Line 85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Line 86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2" name="Line 87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3" name="Line 88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4" name="Line 89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5" name="Line 90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6" name="Line 91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2" name="Text Box 92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28" name="Line 93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9" name="Line 94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" name="Line 95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1" name="Line 96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2" name="Line 97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3" name="Line 98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4" name="Oval 99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35" name="Line 101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Line 102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7" name="Line 103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7171" name="Picture 10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7173" name="Text Box 106"/>
          <p:cNvSpPr txBox="1">
            <a:spLocks noChangeArrowheads="1"/>
          </p:cNvSpPr>
          <p:nvPr/>
        </p:nvSpPr>
        <p:spPr bwMode="auto">
          <a:xfrm>
            <a:off x="395537" y="549275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5334005"/>
            <a:ext cx="3200400" cy="1160464"/>
            <a:chOff x="0" y="3360"/>
            <a:chExt cx="2016" cy="731"/>
          </a:xfrm>
        </p:grpSpPr>
        <p:sp>
          <p:nvSpPr>
            <p:cNvPr id="222214" name="Text Box 6"/>
            <p:cNvSpPr txBox="1">
              <a:spLocks noChangeArrowheads="1"/>
            </p:cNvSpPr>
            <p:nvPr/>
          </p:nvSpPr>
          <p:spPr bwMode="auto">
            <a:xfrm>
              <a:off x="0" y="3360"/>
              <a:ext cx="2016" cy="7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X⊕Y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330" name="Line 7"/>
            <p:cNvSpPr>
              <a:spLocks noChangeShapeType="1"/>
            </p:cNvSpPr>
            <p:nvPr/>
          </p:nvSpPr>
          <p:spPr bwMode="auto">
            <a:xfrm>
              <a:off x="891" y="381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20638" y="518945"/>
            <a:ext cx="5589588" cy="4133850"/>
            <a:chOff x="223" y="228"/>
            <a:chExt cx="3521" cy="2604"/>
          </a:xfrm>
        </p:grpSpPr>
        <p:sp>
          <p:nvSpPr>
            <p:cNvPr id="8231" name="Line 10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1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12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13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14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36" name="Group 15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8326" name="Text Box 1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zh-CN" altLang="en-US" sz="2000" b="1">
                    <a:solidFill>
                      <a:srgbClr val="006600"/>
                    </a:solidFill>
                  </a:rPr>
                  <a:t>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006600"/>
                    </a:solidFill>
                  </a:rPr>
                  <a:t> K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         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J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</a:t>
                </a:r>
                <a:endParaRPr kumimoji="0" lang="en-US" altLang="zh-CN" sz="20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27" name="Line 17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8" name="Line 18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9" name="Oval 19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/>
                <a:t>“</a:t>
              </a:r>
              <a:r>
                <a:rPr kumimoji="0" lang="en-US" altLang="zh-CN" b="1"/>
                <a:t>1”</a:t>
              </a:r>
            </a:p>
          </p:txBody>
        </p:sp>
        <p:sp>
          <p:nvSpPr>
            <p:cNvPr id="8240" name="Line 23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3" name="Line 26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6" name="Text Box 29"/>
            <p:cNvSpPr txBox="1">
              <a:spLocks noChangeArrowheads="1"/>
            </p:cNvSpPr>
            <p:nvPr/>
          </p:nvSpPr>
          <p:spPr bwMode="auto">
            <a:xfrm>
              <a:off x="223" y="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/>
                <a:t>X</a:t>
              </a:r>
            </a:p>
          </p:txBody>
        </p:sp>
        <p:sp>
          <p:nvSpPr>
            <p:cNvPr id="8247" name="Text Box 30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8" name="Text Box 31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9" name="Oval 32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0" name="Oval 33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1" name="Oval 34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3" name="Line 36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4" name="Oval 37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5" name="Oval 38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6" name="Line 39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57" name="Group 40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2249" name="Rectangle 41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90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23" name="Line 42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4" name="Line 43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5" name="Oval 44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58" name="Text Box 45"/>
            <p:cNvSpPr txBox="1">
              <a:spLocks noChangeArrowheads="1"/>
            </p:cNvSpPr>
            <p:nvPr/>
          </p:nvSpPr>
          <p:spPr bwMode="auto">
            <a:xfrm>
              <a:off x="2303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59" name="Line 46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0" name="Text Box 47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8261" name="Group 48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2257" name="Text Box 49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19" name="Line 50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0" name="Line 51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1" name="Oval 52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62" name="Line 53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54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64" name="Group 55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2264" name="Rectangle 56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12" name="Line 57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3" name="Line 58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4" name="Oval 59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15" name="Line 60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6" name="Line 61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7" name="Line 62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5" name="Group 63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2272" name="Rectangle 64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05" name="Line 65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6" name="Line 66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7" name="Oval 67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08" name="Line 68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9" name="Line 69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0" name="Line 70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6" name="Group 71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8299" name="Group 72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8302" name="Rectangle 7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8303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</p:grpSp>
          <p:sp>
            <p:nvSpPr>
              <p:cNvPr id="8300" name="Line 75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1" name="Line 76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67" name="Line 77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78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9" name="Oval 79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0" name="Line 80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1" name="Line 81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2" name="Line 82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73" name="Group 83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2292" name="Rectangle 84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296" name="Oval 85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297" name="Line 86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" name="Line 87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74" name="Line 88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5" name="Oval 89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6" name="Line 90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7" name="Line 91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8" name="Line 92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9" name="Line 93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0" name="Line 94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1" name="Line 95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2" name="Line 96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3" name="Text Box 97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84" name="Line 98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5" name="Line 99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6" name="Line 100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7" name="Line 101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8" name="Line 102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9" name="Line 103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0" name="Oval 104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91" name="Line 105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2" name="Line 106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3" name="Line 107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4" name="Line 108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85888"/>
              </p:ext>
            </p:extLst>
          </p:nvPr>
        </p:nvGraphicFramePr>
        <p:xfrm>
          <a:off x="4562475" y="3979898"/>
          <a:ext cx="4349433" cy="274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031840" imgH="1282680" progId="Equation.DSMT4">
                  <p:embed/>
                </p:oleObj>
              </mc:Choice>
              <mc:Fallback>
                <p:oleObj name="Equation" r:id="rId3" imgW="20318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979898"/>
                        <a:ext cx="4349433" cy="274227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圆角矩形 129"/>
          <p:cNvSpPr/>
          <p:nvPr/>
        </p:nvSpPr>
        <p:spPr bwMode="auto">
          <a:xfrm>
            <a:off x="153802" y="5127289"/>
            <a:ext cx="3706050" cy="139845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1015341" y="4782801"/>
            <a:ext cx="210934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次态方程：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5016747" y="1860866"/>
            <a:ext cx="4061397" cy="141918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5410200" y="551627"/>
            <a:ext cx="3194248" cy="9461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5962650" y="159413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" name="Text Box 3"/>
          <p:cNvSpPr txBox="1">
            <a:spLocks noChangeArrowheads="1"/>
          </p:cNvSpPr>
          <p:nvPr/>
        </p:nvSpPr>
        <p:spPr bwMode="auto">
          <a:xfrm>
            <a:off x="6019800" y="551627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J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=1     J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=X⊕Y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9" name="Text Box 4"/>
          <p:cNvSpPr txBox="1">
            <a:spLocks noChangeArrowheads="1"/>
          </p:cNvSpPr>
          <p:nvPr/>
        </p:nvSpPr>
        <p:spPr bwMode="auto">
          <a:xfrm>
            <a:off x="6047688" y="1575117"/>
            <a:ext cx="19678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 输出方程：</a:t>
            </a:r>
          </a:p>
        </p:txBody>
      </p:sp>
      <p:grpSp>
        <p:nvGrpSpPr>
          <p:cNvPr id="150" name="Group 109"/>
          <p:cNvGrpSpPr>
            <a:grpSpLocks/>
          </p:cNvGrpSpPr>
          <p:nvPr/>
        </p:nvGrpSpPr>
        <p:grpSpPr bwMode="auto">
          <a:xfrm>
            <a:off x="5004048" y="2060848"/>
            <a:ext cx="4191000" cy="1219201"/>
            <a:chOff x="2304" y="3216"/>
            <a:chExt cx="2640" cy="768"/>
          </a:xfrm>
        </p:grpSpPr>
        <p:sp>
          <p:nvSpPr>
            <p:cNvPr id="151" name="Text Box 110"/>
            <p:cNvSpPr txBox="1">
              <a:spLocks noChangeArrowheads="1"/>
            </p:cNvSpPr>
            <p:nvPr/>
          </p:nvSpPr>
          <p:spPr bwMode="auto">
            <a:xfrm>
              <a:off x="2304" y="3253"/>
              <a:ext cx="264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Z = 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 err="1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1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   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Line 111"/>
            <p:cNvSpPr>
              <a:spLocks noChangeShapeType="1"/>
            </p:cNvSpPr>
            <p:nvPr/>
          </p:nvSpPr>
          <p:spPr bwMode="auto">
            <a:xfrm>
              <a:off x="321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112"/>
            <p:cNvSpPr>
              <a:spLocks noChangeShapeType="1"/>
            </p:cNvSpPr>
            <p:nvPr/>
          </p:nvSpPr>
          <p:spPr bwMode="auto">
            <a:xfrm>
              <a:off x="345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113"/>
            <p:cNvSpPr>
              <a:spLocks noChangeShapeType="1"/>
            </p:cNvSpPr>
            <p:nvPr/>
          </p:nvSpPr>
          <p:spPr bwMode="auto">
            <a:xfrm>
              <a:off x="2784" y="3264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Oval 114"/>
            <p:cNvSpPr>
              <a:spLocks noChangeArrowheads="1"/>
            </p:cNvSpPr>
            <p:nvPr/>
          </p:nvSpPr>
          <p:spPr bwMode="auto">
            <a:xfrm>
              <a:off x="3696" y="3408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56" name="Line 115"/>
            <p:cNvSpPr>
              <a:spLocks noChangeShapeType="1"/>
            </p:cNvSpPr>
            <p:nvPr/>
          </p:nvSpPr>
          <p:spPr bwMode="auto">
            <a:xfrm>
              <a:off x="3744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116"/>
            <p:cNvSpPr>
              <a:spLocks noChangeShapeType="1"/>
            </p:cNvSpPr>
            <p:nvPr/>
          </p:nvSpPr>
          <p:spPr bwMode="auto">
            <a:xfrm>
              <a:off x="3744" y="3264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117"/>
            <p:cNvSpPr>
              <a:spLocks noChangeShapeType="1"/>
            </p:cNvSpPr>
            <p:nvPr/>
          </p:nvSpPr>
          <p:spPr bwMode="auto">
            <a:xfrm>
              <a:off x="2784" y="3216"/>
              <a:ext cx="18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118"/>
            <p:cNvSpPr>
              <a:spLocks noChangeShapeType="1"/>
            </p:cNvSpPr>
            <p:nvPr/>
          </p:nvSpPr>
          <p:spPr bwMode="auto">
            <a:xfrm>
              <a:off x="3888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119"/>
            <p:cNvSpPr>
              <a:spLocks noChangeShapeType="1"/>
            </p:cNvSpPr>
            <p:nvPr/>
          </p:nvSpPr>
          <p:spPr bwMode="auto">
            <a:xfrm>
              <a:off x="3420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Line 120"/>
            <p:cNvSpPr>
              <a:spLocks noChangeShapeType="1"/>
            </p:cNvSpPr>
            <p:nvPr/>
          </p:nvSpPr>
          <p:spPr bwMode="auto">
            <a:xfrm>
              <a:off x="3216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9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222216" grpId="0" animBg="1"/>
      <p:bldP spid="145" grpId="0" animBg="1"/>
      <p:bldP spid="146" grpId="0" animBg="1"/>
      <p:bldP spid="147" grpId="0" animBg="1"/>
      <p:bldP spid="148" grpId="0"/>
      <p:bldP spid="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圆角矩形 128"/>
          <p:cNvSpPr/>
          <p:nvPr/>
        </p:nvSpPr>
        <p:spPr bwMode="auto">
          <a:xfrm>
            <a:off x="5040559" y="1860866"/>
            <a:ext cx="4036063" cy="141918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410200" y="551627"/>
            <a:ext cx="3194248" cy="9461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962650" y="159413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019800" y="551627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J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=1     J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=X⊕Y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6047688" y="1575117"/>
            <a:ext cx="19678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 输出方程：</a:t>
            </a:r>
          </a:p>
        </p:txBody>
      </p: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20638" y="518945"/>
            <a:ext cx="5589588" cy="4133850"/>
            <a:chOff x="223" y="228"/>
            <a:chExt cx="3521" cy="2604"/>
          </a:xfrm>
        </p:grpSpPr>
        <p:sp>
          <p:nvSpPr>
            <p:cNvPr id="8231" name="Line 10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1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12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13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14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36" name="Group 15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8326" name="Text Box 1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zh-CN" altLang="en-US" sz="2000" b="1">
                    <a:solidFill>
                      <a:srgbClr val="006600"/>
                    </a:solidFill>
                  </a:rPr>
                  <a:t>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006600"/>
                    </a:solidFill>
                  </a:rPr>
                  <a:t> K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         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J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</a:t>
                </a:r>
                <a:endParaRPr kumimoji="0" lang="en-US" altLang="zh-CN" sz="20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27" name="Line 17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8" name="Line 18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9" name="Oval 19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/>
                <a:t>“</a:t>
              </a:r>
              <a:r>
                <a:rPr kumimoji="0" lang="en-US" altLang="zh-CN" b="1"/>
                <a:t>1”</a:t>
              </a:r>
            </a:p>
          </p:txBody>
        </p:sp>
        <p:sp>
          <p:nvSpPr>
            <p:cNvPr id="8240" name="Line 23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3" name="Line 26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6" name="Text Box 29"/>
            <p:cNvSpPr txBox="1">
              <a:spLocks noChangeArrowheads="1"/>
            </p:cNvSpPr>
            <p:nvPr/>
          </p:nvSpPr>
          <p:spPr bwMode="auto">
            <a:xfrm>
              <a:off x="223" y="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/>
                <a:t>X</a:t>
              </a:r>
            </a:p>
          </p:txBody>
        </p:sp>
        <p:sp>
          <p:nvSpPr>
            <p:cNvPr id="8247" name="Text Box 30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8" name="Text Box 31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9" name="Oval 32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0" name="Oval 33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1" name="Oval 34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3" name="Line 36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4" name="Oval 37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5" name="Oval 38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6" name="Line 39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57" name="Group 40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2249" name="Rectangle 41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90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23" name="Line 42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4" name="Line 43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5" name="Oval 44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58" name="Text Box 45"/>
            <p:cNvSpPr txBox="1">
              <a:spLocks noChangeArrowheads="1"/>
            </p:cNvSpPr>
            <p:nvPr/>
          </p:nvSpPr>
          <p:spPr bwMode="auto">
            <a:xfrm>
              <a:off x="2303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59" name="Line 46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0" name="Text Box 47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8261" name="Group 48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2257" name="Text Box 49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19" name="Line 50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0" name="Line 51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1" name="Oval 52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62" name="Line 53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54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64" name="Group 55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2264" name="Rectangle 56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12" name="Line 57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3" name="Line 58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4" name="Oval 59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15" name="Line 60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6" name="Line 61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7" name="Line 62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5" name="Group 63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2272" name="Rectangle 64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05" name="Line 65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6" name="Line 66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7" name="Oval 67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08" name="Line 68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9" name="Line 69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0" name="Line 70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6" name="Group 71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8299" name="Group 72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8302" name="Rectangle 7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8303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</p:grpSp>
          <p:sp>
            <p:nvSpPr>
              <p:cNvPr id="8300" name="Line 75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1" name="Line 76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67" name="Line 77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78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9" name="Oval 79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0" name="Line 80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1" name="Line 81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2" name="Line 82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73" name="Group 83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2292" name="Rectangle 84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296" name="Oval 85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297" name="Line 86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" name="Line 87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74" name="Line 88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5" name="Oval 89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6" name="Line 90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7" name="Line 91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8" name="Line 92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9" name="Line 93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0" name="Line 94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1" name="Line 95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2" name="Line 96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3" name="Text Box 97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84" name="Line 98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5" name="Line 99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6" name="Line 100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7" name="Line 101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8" name="Line 102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9" name="Line 103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0" name="Oval 104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91" name="Line 105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2" name="Line 106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3" name="Line 107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4" name="Line 108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5004048" y="2060848"/>
            <a:ext cx="4191000" cy="1219201"/>
            <a:chOff x="2304" y="3216"/>
            <a:chExt cx="2640" cy="768"/>
          </a:xfrm>
        </p:grpSpPr>
        <p:sp>
          <p:nvSpPr>
            <p:cNvPr id="8220" name="Text Box 110"/>
            <p:cNvSpPr txBox="1">
              <a:spLocks noChangeArrowheads="1"/>
            </p:cNvSpPr>
            <p:nvPr/>
          </p:nvSpPr>
          <p:spPr bwMode="auto">
            <a:xfrm>
              <a:off x="2304" y="3253"/>
              <a:ext cx="264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Z = 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 err="1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1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   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21" name="Line 111"/>
            <p:cNvSpPr>
              <a:spLocks noChangeShapeType="1"/>
            </p:cNvSpPr>
            <p:nvPr/>
          </p:nvSpPr>
          <p:spPr bwMode="auto">
            <a:xfrm>
              <a:off x="321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Line 112"/>
            <p:cNvSpPr>
              <a:spLocks noChangeShapeType="1"/>
            </p:cNvSpPr>
            <p:nvPr/>
          </p:nvSpPr>
          <p:spPr bwMode="auto">
            <a:xfrm>
              <a:off x="345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" name="Line 113"/>
            <p:cNvSpPr>
              <a:spLocks noChangeShapeType="1"/>
            </p:cNvSpPr>
            <p:nvPr/>
          </p:nvSpPr>
          <p:spPr bwMode="auto">
            <a:xfrm>
              <a:off x="2784" y="3264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4" name="Oval 114"/>
            <p:cNvSpPr>
              <a:spLocks noChangeArrowheads="1"/>
            </p:cNvSpPr>
            <p:nvPr/>
          </p:nvSpPr>
          <p:spPr bwMode="auto">
            <a:xfrm>
              <a:off x="3696" y="3408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8225" name="Line 115"/>
            <p:cNvSpPr>
              <a:spLocks noChangeShapeType="1"/>
            </p:cNvSpPr>
            <p:nvPr/>
          </p:nvSpPr>
          <p:spPr bwMode="auto">
            <a:xfrm>
              <a:off x="3744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116"/>
            <p:cNvSpPr>
              <a:spLocks noChangeShapeType="1"/>
            </p:cNvSpPr>
            <p:nvPr/>
          </p:nvSpPr>
          <p:spPr bwMode="auto">
            <a:xfrm>
              <a:off x="3744" y="3264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Line 117"/>
            <p:cNvSpPr>
              <a:spLocks noChangeShapeType="1"/>
            </p:cNvSpPr>
            <p:nvPr/>
          </p:nvSpPr>
          <p:spPr bwMode="auto">
            <a:xfrm>
              <a:off x="2784" y="3216"/>
              <a:ext cx="18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8" name="Line 118"/>
            <p:cNvSpPr>
              <a:spLocks noChangeShapeType="1"/>
            </p:cNvSpPr>
            <p:nvPr/>
          </p:nvSpPr>
          <p:spPr bwMode="auto">
            <a:xfrm>
              <a:off x="3888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9" name="Line 119"/>
            <p:cNvSpPr>
              <a:spLocks noChangeShapeType="1"/>
            </p:cNvSpPr>
            <p:nvPr/>
          </p:nvSpPr>
          <p:spPr bwMode="auto">
            <a:xfrm>
              <a:off x="3420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120"/>
            <p:cNvSpPr>
              <a:spLocks noChangeShapeType="1"/>
            </p:cNvSpPr>
            <p:nvPr/>
          </p:nvSpPr>
          <p:spPr bwMode="auto">
            <a:xfrm>
              <a:off x="3216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1" name="Group 122"/>
          <p:cNvGrpSpPr>
            <a:grpSpLocks/>
          </p:cNvGrpSpPr>
          <p:nvPr/>
        </p:nvGrpSpPr>
        <p:grpSpPr bwMode="auto">
          <a:xfrm>
            <a:off x="4809492" y="4006552"/>
            <a:ext cx="4114800" cy="2555875"/>
            <a:chOff x="2976" y="2688"/>
            <a:chExt cx="2592" cy="1610"/>
          </a:xfrm>
        </p:grpSpPr>
        <p:sp>
          <p:nvSpPr>
            <p:cNvPr id="132" name="Text Box 123"/>
            <p:cNvSpPr txBox="1">
              <a:spLocks noChangeArrowheads="1"/>
            </p:cNvSpPr>
            <p:nvPr/>
          </p:nvSpPr>
          <p:spPr bwMode="auto">
            <a:xfrm>
              <a:off x="2976" y="2688"/>
              <a:ext cx="2592" cy="16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b="1" baseline="-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X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0" lang="en-US" altLang="zh-CN" b="1" baseline="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baseline="-300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zh-CN" b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0" lang="en-US" altLang="zh-CN" b="1" baseline="300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Z 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1     0   0    0     0         1          0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2     0   0    1     1         0          0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3     0   1    0     1         1          0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4     0   1    1     0         0          1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5     1   0    0     1         1          1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6     1   0    1     0         0          0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7     1   1    0     0         1          0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8     1   1    1     1         0          0</a:t>
              </a:r>
            </a:p>
          </p:txBody>
        </p:sp>
        <p:sp>
          <p:nvSpPr>
            <p:cNvPr id="133" name="Line 124"/>
            <p:cNvSpPr>
              <a:spLocks noChangeShapeType="1"/>
            </p:cNvSpPr>
            <p:nvPr/>
          </p:nvSpPr>
          <p:spPr bwMode="auto">
            <a:xfrm>
              <a:off x="3312" y="2688"/>
              <a:ext cx="0" cy="161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125"/>
            <p:cNvSpPr>
              <a:spLocks noChangeShapeType="1"/>
            </p:cNvSpPr>
            <p:nvPr/>
          </p:nvSpPr>
          <p:spPr bwMode="auto">
            <a:xfrm>
              <a:off x="4068" y="2688"/>
              <a:ext cx="0" cy="161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" name="Text Box 8"/>
          <p:cNvSpPr txBox="1">
            <a:spLocks noChangeArrowheads="1"/>
          </p:cNvSpPr>
          <p:nvPr/>
        </p:nvSpPr>
        <p:spPr bwMode="auto">
          <a:xfrm>
            <a:off x="6072790" y="3501008"/>
            <a:ext cx="232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状态转换表：</a:t>
            </a:r>
          </a:p>
        </p:txBody>
      </p:sp>
      <p:grpSp>
        <p:nvGrpSpPr>
          <p:cNvPr id="136" name="Group 5"/>
          <p:cNvGrpSpPr>
            <a:grpSpLocks/>
          </p:cNvGrpSpPr>
          <p:nvPr/>
        </p:nvGrpSpPr>
        <p:grpSpPr bwMode="auto">
          <a:xfrm>
            <a:off x="609600" y="5334005"/>
            <a:ext cx="3200400" cy="1160464"/>
            <a:chOff x="0" y="3360"/>
            <a:chExt cx="2016" cy="731"/>
          </a:xfrm>
        </p:grpSpPr>
        <p:sp>
          <p:nvSpPr>
            <p:cNvPr id="137" name="Text Box 6"/>
            <p:cNvSpPr txBox="1">
              <a:spLocks noChangeArrowheads="1"/>
            </p:cNvSpPr>
            <p:nvPr/>
          </p:nvSpPr>
          <p:spPr bwMode="auto">
            <a:xfrm>
              <a:off x="0" y="3360"/>
              <a:ext cx="2016" cy="7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X⊕Y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8" name="Line 7"/>
            <p:cNvSpPr>
              <a:spLocks noChangeShapeType="1"/>
            </p:cNvSpPr>
            <p:nvPr/>
          </p:nvSpPr>
          <p:spPr bwMode="auto">
            <a:xfrm>
              <a:off x="891" y="381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" name="圆角矩形 138"/>
          <p:cNvSpPr/>
          <p:nvPr/>
        </p:nvSpPr>
        <p:spPr bwMode="auto">
          <a:xfrm>
            <a:off x="153802" y="5127289"/>
            <a:ext cx="3706050" cy="139845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1025071" y="4734757"/>
            <a:ext cx="210934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次态方程：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960002" y="1612107"/>
            <a:ext cx="2673350" cy="7921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状态图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2217738"/>
            <a:ext cx="4114800" cy="3168650"/>
            <a:chOff x="3168" y="1397"/>
            <a:chExt cx="2592" cy="1996"/>
          </a:xfrm>
        </p:grpSpPr>
        <p:sp>
          <p:nvSpPr>
            <p:cNvPr id="9253" name="Oval 4"/>
            <p:cNvSpPr>
              <a:spLocks noChangeArrowheads="1"/>
            </p:cNvSpPr>
            <p:nvPr/>
          </p:nvSpPr>
          <p:spPr bwMode="auto">
            <a:xfrm>
              <a:off x="3420" y="1665"/>
              <a:ext cx="540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00</a:t>
              </a:r>
            </a:p>
          </p:txBody>
        </p:sp>
        <p:sp>
          <p:nvSpPr>
            <p:cNvPr id="9254" name="Oval 5"/>
            <p:cNvSpPr>
              <a:spLocks noChangeArrowheads="1"/>
            </p:cNvSpPr>
            <p:nvPr/>
          </p:nvSpPr>
          <p:spPr bwMode="auto">
            <a:xfrm>
              <a:off x="4783" y="1665"/>
              <a:ext cx="527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01</a:t>
              </a:r>
            </a:p>
          </p:txBody>
        </p:sp>
        <p:sp>
          <p:nvSpPr>
            <p:cNvPr id="9255" name="Oval 6"/>
            <p:cNvSpPr>
              <a:spLocks noChangeArrowheads="1"/>
            </p:cNvSpPr>
            <p:nvPr/>
          </p:nvSpPr>
          <p:spPr bwMode="auto">
            <a:xfrm>
              <a:off x="4874" y="2753"/>
              <a:ext cx="526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10</a:t>
              </a:r>
            </a:p>
          </p:txBody>
        </p:sp>
        <p:sp>
          <p:nvSpPr>
            <p:cNvPr id="9256" name="Oval 7"/>
            <p:cNvSpPr>
              <a:spLocks noChangeArrowheads="1"/>
            </p:cNvSpPr>
            <p:nvPr/>
          </p:nvSpPr>
          <p:spPr bwMode="auto">
            <a:xfrm>
              <a:off x="3420" y="2799"/>
              <a:ext cx="544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11</a:t>
              </a:r>
            </a:p>
          </p:txBody>
        </p:sp>
        <p:sp>
          <p:nvSpPr>
            <p:cNvPr id="9257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8" name="Freeform 9"/>
            <p:cNvSpPr>
              <a:spLocks/>
            </p:cNvSpPr>
            <p:nvPr/>
          </p:nvSpPr>
          <p:spPr bwMode="auto">
            <a:xfrm>
              <a:off x="3967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9" name="Freeform 10"/>
            <p:cNvSpPr>
              <a:spLocks/>
            </p:cNvSpPr>
            <p:nvPr/>
          </p:nvSpPr>
          <p:spPr bwMode="auto">
            <a:xfrm flipH="1" flipV="1">
              <a:off x="3876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0" name="Freeform 11"/>
            <p:cNvSpPr>
              <a:spLocks/>
            </p:cNvSpPr>
            <p:nvPr/>
          </p:nvSpPr>
          <p:spPr bwMode="auto">
            <a:xfrm flipH="1" flipV="1">
              <a:off x="3967" y="3030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1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2" name="Freeform 13"/>
            <p:cNvSpPr>
              <a:spLocks/>
            </p:cNvSpPr>
            <p:nvPr/>
          </p:nvSpPr>
          <p:spPr bwMode="auto">
            <a:xfrm rot="5400000">
              <a:off x="3491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3" name="Freeform 14"/>
            <p:cNvSpPr>
              <a:spLocks/>
            </p:cNvSpPr>
            <p:nvPr/>
          </p:nvSpPr>
          <p:spPr bwMode="auto">
            <a:xfrm rot="5400000" flipH="1" flipV="1">
              <a:off x="4557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4" name="Freeform 15"/>
            <p:cNvSpPr>
              <a:spLocks/>
            </p:cNvSpPr>
            <p:nvPr/>
          </p:nvSpPr>
          <p:spPr bwMode="auto">
            <a:xfrm rot="5400000" flipH="1" flipV="1">
              <a:off x="3151" y="2394"/>
              <a:ext cx="815" cy="91"/>
            </a:xfrm>
            <a:custGeom>
              <a:avLst/>
              <a:gdLst>
                <a:gd name="T0" fmla="*/ 0 w 953"/>
                <a:gd name="T1" fmla="*/ 2 h 181"/>
                <a:gd name="T2" fmla="*/ 152 w 953"/>
                <a:gd name="T3" fmla="*/ 0 h 181"/>
                <a:gd name="T4" fmla="*/ 319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5" name="Text Box 16"/>
            <p:cNvSpPr txBox="1">
              <a:spLocks noChangeArrowheads="1"/>
            </p:cNvSpPr>
            <p:nvPr/>
          </p:nvSpPr>
          <p:spPr bwMode="auto">
            <a:xfrm>
              <a:off x="3984" y="1397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X/Z=</a:t>
              </a: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6" name="Text Box 17"/>
            <p:cNvSpPr txBox="1">
              <a:spLocks noChangeArrowheads="1"/>
            </p:cNvSpPr>
            <p:nvPr/>
          </p:nvSpPr>
          <p:spPr bwMode="auto">
            <a:xfrm>
              <a:off x="5328" y="225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7" name="Text Box 18"/>
            <p:cNvSpPr txBox="1">
              <a:spLocks noChangeArrowheads="1"/>
            </p:cNvSpPr>
            <p:nvPr/>
          </p:nvSpPr>
          <p:spPr bwMode="auto">
            <a:xfrm>
              <a:off x="4275" y="3105"/>
              <a:ext cx="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8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9269" name="Text Box 20"/>
            <p:cNvSpPr txBox="1">
              <a:spLocks noChangeArrowheads="1"/>
            </p:cNvSpPr>
            <p:nvPr/>
          </p:nvSpPr>
          <p:spPr bwMode="auto">
            <a:xfrm>
              <a:off x="4265" y="1826"/>
              <a:ext cx="5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0" name="Text Box 21"/>
            <p:cNvSpPr txBox="1">
              <a:spLocks noChangeArrowheads="1"/>
            </p:cNvSpPr>
            <p:nvPr/>
          </p:nvSpPr>
          <p:spPr bwMode="auto">
            <a:xfrm>
              <a:off x="4500" y="230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1" name="Text Box 22"/>
            <p:cNvSpPr txBox="1">
              <a:spLocks noChangeArrowheads="1"/>
            </p:cNvSpPr>
            <p:nvPr/>
          </p:nvSpPr>
          <p:spPr bwMode="auto">
            <a:xfrm>
              <a:off x="4185" y="25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2" name="Text Box 23"/>
            <p:cNvSpPr txBox="1">
              <a:spLocks noChangeArrowheads="1"/>
            </p:cNvSpPr>
            <p:nvPr/>
          </p:nvSpPr>
          <p:spPr bwMode="auto">
            <a:xfrm>
              <a:off x="3600" y="230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968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 flipH="1" flipV="1">
              <a:off x="3877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 rot="5400000">
              <a:off x="3492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 rot="5400000" flipH="1" flipV="1">
              <a:off x="4558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20" name="Group 24"/>
          <p:cNvGrpSpPr>
            <a:grpSpLocks/>
          </p:cNvGrpSpPr>
          <p:nvPr/>
        </p:nvGrpSpPr>
        <p:grpSpPr bwMode="auto">
          <a:xfrm>
            <a:off x="685800" y="1219200"/>
            <a:ext cx="4114800" cy="2590800"/>
            <a:chOff x="2976" y="2688"/>
            <a:chExt cx="2592" cy="1632"/>
          </a:xfrm>
        </p:grpSpPr>
        <p:sp>
          <p:nvSpPr>
            <p:cNvPr id="223257" name="Text Box 25"/>
            <p:cNvSpPr txBox="1">
              <a:spLocks noChangeArrowheads="1"/>
            </p:cNvSpPr>
            <p:nvPr/>
          </p:nvSpPr>
          <p:spPr bwMode="auto">
            <a:xfrm>
              <a:off x="2976" y="2688"/>
              <a:ext cx="2592" cy="16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b="1" baseline="-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X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0" lang="en-US" altLang="zh-CN" b="1" baseline="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0" lang="en-US" altLang="zh-CN" b="1" baseline="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Z 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1     0   0    0     0         1          0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2     0   0    1     1         0          0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3     0   1    0     1         1          0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4     0   1    1     0         0          1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5     1   0    0     1         1          1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6     1   1    1     1         0          0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7     1   1    0     0         1          0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8     1   0    1     0         0          0</a:t>
              </a:r>
            </a:p>
          </p:txBody>
        </p:sp>
        <p:sp>
          <p:nvSpPr>
            <p:cNvPr id="9251" name="Line 26"/>
            <p:cNvSpPr>
              <a:spLocks noChangeShapeType="1"/>
            </p:cNvSpPr>
            <p:nvPr/>
          </p:nvSpPr>
          <p:spPr bwMode="auto">
            <a:xfrm>
              <a:off x="3312" y="2688"/>
              <a:ext cx="0" cy="163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4068" y="2688"/>
              <a:ext cx="0" cy="163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63" name="AutoShape 31"/>
          <p:cNvSpPr>
            <a:spLocks noChangeArrowheads="1"/>
          </p:cNvSpPr>
          <p:nvPr/>
        </p:nvSpPr>
        <p:spPr bwMode="auto">
          <a:xfrm>
            <a:off x="76200" y="3505200"/>
            <a:ext cx="457200" cy="838200"/>
          </a:xfrm>
          <a:prstGeom prst="curvedRightArrow">
            <a:avLst>
              <a:gd name="adj1" fmla="val 36667"/>
              <a:gd name="adj2" fmla="val 73333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4953000" y="5410200"/>
            <a:ext cx="6858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14400" y="4191000"/>
            <a:ext cx="3527425" cy="2305050"/>
            <a:chOff x="576" y="2640"/>
            <a:chExt cx="2222" cy="1452"/>
          </a:xfrm>
        </p:grpSpPr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1940" y="3181"/>
              <a:ext cx="858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          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1153" y="3181"/>
              <a:ext cx="787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          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576" y="3181"/>
              <a:ext cx="577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</a:t>
              </a:r>
              <a:r>
                <a:rPr lang="en-US" altLang="zh-CN" sz="2000" b="1">
                  <a:solidFill>
                    <a:schemeClr val="bg2"/>
                  </a:solidFill>
                </a:rPr>
                <a:t>0   0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0   1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1   0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1   1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940" y="2911"/>
              <a:ext cx="858" cy="270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X=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1153" y="2911"/>
              <a:ext cx="787" cy="270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X=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1153" y="2640"/>
              <a:ext cx="1645" cy="27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 b="1" baseline="30000">
                  <a:solidFill>
                    <a:schemeClr val="bg2"/>
                  </a:solidFill>
                </a:rPr>
                <a:t>n+1  </a:t>
              </a: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1</a:t>
              </a:r>
              <a:r>
                <a:rPr lang="en-US" altLang="zh-CN" sz="2000" b="1" baseline="30000">
                  <a:solidFill>
                    <a:schemeClr val="bg2"/>
                  </a:solidFill>
                </a:rPr>
                <a:t>n+1</a:t>
              </a:r>
              <a:r>
                <a:rPr lang="en-US" altLang="zh-CN" sz="2400" b="1" baseline="30000">
                  <a:solidFill>
                    <a:schemeClr val="bg2"/>
                  </a:solidFill>
                </a:rPr>
                <a:t> </a:t>
              </a:r>
              <a:r>
                <a:rPr lang="en-US" altLang="zh-CN" sz="2400" b="1">
                  <a:solidFill>
                    <a:schemeClr val="bg2"/>
                  </a:solidFill>
                </a:rPr>
                <a:t>/</a:t>
              </a:r>
              <a:r>
                <a:rPr lang="en-US" altLang="zh-CN" sz="2000" b="1">
                  <a:solidFill>
                    <a:schemeClr val="bg2"/>
                  </a:solidFill>
                </a:rPr>
                <a:t> Z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576" y="2640"/>
              <a:ext cx="577" cy="54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States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 b="1">
                  <a:solidFill>
                    <a:schemeClr val="bg2"/>
                  </a:solidFill>
                </a:rPr>
                <a:t>  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1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9236" name="Line 41"/>
            <p:cNvSpPr>
              <a:spLocks noChangeShapeType="1"/>
            </p:cNvSpPr>
            <p:nvPr/>
          </p:nvSpPr>
          <p:spPr bwMode="auto">
            <a:xfrm>
              <a:off x="576" y="2640"/>
              <a:ext cx="2222" cy="0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7" name="Line 42"/>
            <p:cNvSpPr>
              <a:spLocks noChangeShapeType="1"/>
            </p:cNvSpPr>
            <p:nvPr/>
          </p:nvSpPr>
          <p:spPr bwMode="auto">
            <a:xfrm>
              <a:off x="576" y="4092"/>
              <a:ext cx="2222" cy="0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8" name="Line 43"/>
            <p:cNvSpPr>
              <a:spLocks noChangeShapeType="1"/>
            </p:cNvSpPr>
            <p:nvPr/>
          </p:nvSpPr>
          <p:spPr bwMode="auto">
            <a:xfrm>
              <a:off x="576" y="2640"/>
              <a:ext cx="0" cy="1452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44"/>
            <p:cNvSpPr>
              <a:spLocks noChangeShapeType="1"/>
            </p:cNvSpPr>
            <p:nvPr/>
          </p:nvSpPr>
          <p:spPr bwMode="auto">
            <a:xfrm>
              <a:off x="1153" y="2640"/>
              <a:ext cx="0" cy="1452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0" name="Line 45"/>
            <p:cNvSpPr>
              <a:spLocks noChangeShapeType="1"/>
            </p:cNvSpPr>
            <p:nvPr/>
          </p:nvSpPr>
          <p:spPr bwMode="auto">
            <a:xfrm>
              <a:off x="2798" y="2640"/>
              <a:ext cx="0" cy="1452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Line 46"/>
            <p:cNvSpPr>
              <a:spLocks noChangeShapeType="1"/>
            </p:cNvSpPr>
            <p:nvPr/>
          </p:nvSpPr>
          <p:spPr bwMode="auto">
            <a:xfrm>
              <a:off x="1153" y="2911"/>
              <a:ext cx="1645" cy="0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47"/>
            <p:cNvSpPr>
              <a:spLocks noChangeShapeType="1"/>
            </p:cNvSpPr>
            <p:nvPr/>
          </p:nvSpPr>
          <p:spPr bwMode="auto">
            <a:xfrm>
              <a:off x="1940" y="2911"/>
              <a:ext cx="0" cy="1181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Line 48"/>
            <p:cNvSpPr>
              <a:spLocks noChangeShapeType="1"/>
            </p:cNvSpPr>
            <p:nvPr/>
          </p:nvSpPr>
          <p:spPr bwMode="auto">
            <a:xfrm>
              <a:off x="576" y="3181"/>
              <a:ext cx="2222" cy="0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4" name="Text Box 49"/>
            <p:cNvSpPr txBox="1">
              <a:spLocks noChangeArrowheads="1"/>
            </p:cNvSpPr>
            <p:nvPr/>
          </p:nvSpPr>
          <p:spPr bwMode="auto">
            <a:xfrm>
              <a:off x="1344" y="3184"/>
              <a:ext cx="27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/>
                <a:t> </a:t>
              </a:r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  <a:p>
              <a:pPr eaLnBrk="1" hangingPunct="1"/>
              <a:r>
                <a:rPr kumimoji="0" lang="en-US" altLang="zh-CN" sz="2000" b="1"/>
                <a:t> 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</p:txBody>
        </p:sp>
        <p:sp>
          <p:nvSpPr>
            <p:cNvPr id="9245" name="Text Box 50"/>
            <p:cNvSpPr txBox="1">
              <a:spLocks noChangeArrowheads="1"/>
            </p:cNvSpPr>
            <p:nvPr/>
          </p:nvSpPr>
          <p:spPr bwMode="auto">
            <a:xfrm>
              <a:off x="1200" y="3184"/>
              <a:ext cx="22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/>
                <a:t>0</a:t>
              </a:r>
            </a:p>
            <a:p>
              <a:pPr eaLnBrk="1" hangingPunct="1"/>
              <a:r>
                <a:rPr kumimoji="0" lang="en-US" altLang="zh-CN" sz="2000" b="1"/>
                <a:t>1   1</a:t>
              </a:r>
            </a:p>
            <a:p>
              <a:pPr eaLnBrk="1" hangingPunct="1"/>
              <a:r>
                <a:rPr kumimoji="0" lang="en-US" altLang="zh-CN" sz="2000" b="1"/>
                <a:t>0   </a:t>
              </a:r>
            </a:p>
          </p:txBody>
        </p:sp>
        <p:sp>
          <p:nvSpPr>
            <p:cNvPr id="9246" name="Text Box 51"/>
            <p:cNvSpPr txBox="1">
              <a:spLocks noChangeArrowheads="1"/>
            </p:cNvSpPr>
            <p:nvPr/>
          </p:nvSpPr>
          <p:spPr bwMode="auto">
            <a:xfrm>
              <a:off x="2208" y="3184"/>
              <a:ext cx="27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/>
                <a:t> </a:t>
              </a:r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  <a:p>
              <a:pPr eaLnBrk="1" hangingPunct="1"/>
              <a:r>
                <a:rPr kumimoji="0" lang="en-US" altLang="zh-CN" sz="2000" b="1"/>
                <a:t> 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</p:txBody>
        </p:sp>
        <p:sp>
          <p:nvSpPr>
            <p:cNvPr id="9247" name="Text Box 52"/>
            <p:cNvSpPr txBox="1">
              <a:spLocks noChangeArrowheads="1"/>
            </p:cNvSpPr>
            <p:nvPr/>
          </p:nvSpPr>
          <p:spPr bwMode="auto">
            <a:xfrm>
              <a:off x="2016" y="3184"/>
              <a:ext cx="22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0   0</a:t>
              </a:r>
            </a:p>
            <a:p>
              <a:pPr eaLnBrk="1" hangingPunct="1"/>
              <a:r>
                <a:rPr kumimoji="0" lang="en-US" altLang="zh-CN" sz="2000" b="1"/>
                <a:t>1   </a:t>
              </a:r>
            </a:p>
          </p:txBody>
        </p:sp>
        <p:sp>
          <p:nvSpPr>
            <p:cNvPr id="223285" name="Text Box 53"/>
            <p:cNvSpPr txBox="1">
              <a:spLocks noChangeArrowheads="1"/>
            </p:cNvSpPr>
            <p:nvPr/>
          </p:nvSpPr>
          <p:spPr bwMode="auto">
            <a:xfrm>
              <a:off x="1597" y="3192"/>
              <a:ext cx="323" cy="8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 </a:t>
              </a:r>
            </a:p>
          </p:txBody>
        </p:sp>
        <p:sp>
          <p:nvSpPr>
            <p:cNvPr id="223286" name="Text Box 54"/>
            <p:cNvSpPr txBox="1">
              <a:spLocks noChangeArrowheads="1"/>
            </p:cNvSpPr>
            <p:nvPr/>
          </p:nvSpPr>
          <p:spPr bwMode="auto">
            <a:xfrm>
              <a:off x="2473" y="3182"/>
              <a:ext cx="323" cy="8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 </a:t>
              </a:r>
            </a:p>
          </p:txBody>
        </p:sp>
      </p:grp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6227763" y="5445125"/>
            <a:ext cx="1368425" cy="5889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Mealy</a:t>
            </a:r>
            <a:endParaRPr kumimoji="0" lang="zh-CN" alt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227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 autoUpdateAnimBg="0"/>
      <p:bldP spid="223263" grpId="0" animBg="1"/>
      <p:bldP spid="223264" grpId="0" animBg="1"/>
      <p:bldP spid="22328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14375" y="1143000"/>
            <a:ext cx="2909888" cy="99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可逆计数器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221163"/>
            <a:ext cx="8064500" cy="1220787"/>
            <a:chOff x="385" y="2659"/>
            <a:chExt cx="5080" cy="769"/>
          </a:xfrm>
        </p:grpSpPr>
        <p:sp>
          <p:nvSpPr>
            <p:cNvPr id="10278" name="Text Box 5"/>
            <p:cNvSpPr txBox="1">
              <a:spLocks noChangeArrowheads="1"/>
            </p:cNvSpPr>
            <p:nvPr/>
          </p:nvSpPr>
          <p:spPr bwMode="auto">
            <a:xfrm>
              <a:off x="385" y="2659"/>
              <a:ext cx="5080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solidFill>
                    <a:schemeClr val="bg1"/>
                  </a:solidFill>
                  <a:latin typeface="宋体" pitchFamily="2" charset="-122"/>
                </a:rPr>
                <a:t>·</a:t>
              </a:r>
              <a:r>
                <a:rPr kumimoji="0" lang="en-US" altLang="zh-CN" sz="3200" b="1">
                  <a:solidFill>
                    <a:schemeClr val="bg1"/>
                  </a:solidFill>
                </a:rPr>
                <a:t> 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X=0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：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CP 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， </a:t>
              </a:r>
              <a:r>
                <a:rPr kumimoji="0" lang="en-US" altLang="zh-CN" b="1">
                  <a:solidFill>
                    <a:schemeClr val="bg1"/>
                  </a:solidFill>
                </a:rPr>
                <a:t>Mode-4</a:t>
              </a:r>
              <a:r>
                <a:rPr kumimoji="0" lang="zh-CN" altLang="en-US" b="1">
                  <a:solidFill>
                    <a:schemeClr val="bg1"/>
                  </a:solidFill>
                </a:rPr>
                <a:t> </a:t>
              </a:r>
              <a:r>
                <a:rPr kumimoji="0" lang="en-US" altLang="zh-CN" b="1">
                  <a:solidFill>
                    <a:schemeClr val="bg1"/>
                  </a:solidFill>
                </a:rPr>
                <a:t>up counter</a:t>
              </a:r>
              <a:endParaRPr kumimoji="0" lang="zh-CN" altLang="en-US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               </a:t>
              </a:r>
              <a:r>
                <a:rPr kumimoji="0" lang="en-US" altLang="zh-CN" sz="2800" b="1"/>
                <a:t>00     01    10     11          </a:t>
              </a:r>
              <a:endParaRPr kumimoji="0" lang="zh-CN" altLang="en-US" sz="2800" b="1"/>
            </a:p>
          </p:txBody>
        </p:sp>
        <p:sp>
          <p:nvSpPr>
            <p:cNvPr id="10279" name="Line 6"/>
            <p:cNvSpPr>
              <a:spLocks noChangeShapeType="1"/>
            </p:cNvSpPr>
            <p:nvPr/>
          </p:nvSpPr>
          <p:spPr bwMode="auto">
            <a:xfrm>
              <a:off x="2208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7"/>
            <p:cNvSpPr>
              <a:spLocks noChangeShapeType="1"/>
            </p:cNvSpPr>
            <p:nvPr/>
          </p:nvSpPr>
          <p:spPr bwMode="auto">
            <a:xfrm>
              <a:off x="2784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8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13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>
              <a:off x="1536" y="3024"/>
              <a:ext cx="15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>
              <a:off x="1536" y="3024"/>
              <a:ext cx="0" cy="13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>
              <a:off x="1680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9750" y="5516563"/>
            <a:ext cx="8064500" cy="1160462"/>
            <a:chOff x="340" y="3475"/>
            <a:chExt cx="5080" cy="731"/>
          </a:xfrm>
        </p:grpSpPr>
        <p:sp>
          <p:nvSpPr>
            <p:cNvPr id="10271" name="Text Box 13"/>
            <p:cNvSpPr txBox="1">
              <a:spLocks noChangeArrowheads="1"/>
            </p:cNvSpPr>
            <p:nvPr/>
          </p:nvSpPr>
          <p:spPr bwMode="auto">
            <a:xfrm>
              <a:off x="340" y="3475"/>
              <a:ext cx="508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·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  X=1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： </a:t>
              </a:r>
              <a:r>
                <a:rPr kumimoji="0" lang="en-US" altLang="zh-CN" b="1">
                  <a:solidFill>
                    <a:schemeClr val="bg1"/>
                  </a:solidFill>
                </a:rPr>
                <a:t>CP </a:t>
              </a:r>
              <a:r>
                <a:rPr kumimoji="0" lang="zh-CN" altLang="en-US" b="1">
                  <a:solidFill>
                    <a:schemeClr val="bg1"/>
                  </a:solidFill>
                </a:rPr>
                <a:t>， </a:t>
              </a:r>
              <a:r>
                <a:rPr kumimoji="0" lang="en-US" altLang="zh-CN" b="1">
                  <a:solidFill>
                    <a:schemeClr val="bg1"/>
                  </a:solidFill>
                </a:rPr>
                <a:t>Mode-4</a:t>
              </a:r>
              <a:r>
                <a:rPr kumimoji="0" lang="zh-CN" altLang="en-US">
                  <a:solidFill>
                    <a:schemeClr val="bg1"/>
                  </a:solidFill>
                </a:rPr>
                <a:t> </a:t>
              </a:r>
              <a:r>
                <a:rPr kumimoji="0" lang="en-US" altLang="zh-CN" b="1">
                  <a:solidFill>
                    <a:schemeClr val="bg1"/>
                  </a:solidFill>
                </a:rPr>
                <a:t>down counter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                </a:t>
              </a:r>
              <a:r>
                <a:rPr kumimoji="0" lang="en-US" altLang="zh-CN" sz="2800" b="1"/>
                <a:t>00    11     10     01              </a:t>
              </a:r>
              <a:endParaRPr kumimoji="0" lang="zh-CN" altLang="en-US" sz="2800" b="1"/>
            </a:p>
          </p:txBody>
        </p:sp>
        <p:sp>
          <p:nvSpPr>
            <p:cNvPr id="10272" name="Line 14"/>
            <p:cNvSpPr>
              <a:spLocks noChangeShapeType="1"/>
            </p:cNvSpPr>
            <p:nvPr/>
          </p:nvSpPr>
          <p:spPr bwMode="auto">
            <a:xfrm>
              <a:off x="2784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Line 15"/>
            <p:cNvSpPr>
              <a:spLocks noChangeShapeType="1"/>
            </p:cNvSpPr>
            <p:nvPr/>
          </p:nvSpPr>
          <p:spPr bwMode="auto">
            <a:xfrm>
              <a:off x="1728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Line 16"/>
            <p:cNvSpPr>
              <a:spLocks noChangeShapeType="1"/>
            </p:cNvSpPr>
            <p:nvPr/>
          </p:nvSpPr>
          <p:spPr bwMode="auto">
            <a:xfrm>
              <a:off x="2208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Line 17"/>
            <p:cNvSpPr>
              <a:spLocks noChangeShapeType="1"/>
            </p:cNvSpPr>
            <p:nvPr/>
          </p:nvSpPr>
          <p:spPr bwMode="auto">
            <a:xfrm flipV="1">
              <a:off x="3120" y="3792"/>
              <a:ext cx="0" cy="1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Line 18"/>
            <p:cNvSpPr>
              <a:spLocks noChangeShapeType="1"/>
            </p:cNvSpPr>
            <p:nvPr/>
          </p:nvSpPr>
          <p:spPr bwMode="auto">
            <a:xfrm>
              <a:off x="1536" y="3792"/>
              <a:ext cx="15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Line 19"/>
            <p:cNvSpPr>
              <a:spLocks noChangeShapeType="1"/>
            </p:cNvSpPr>
            <p:nvPr/>
          </p:nvSpPr>
          <p:spPr bwMode="auto">
            <a:xfrm>
              <a:off x="1536" y="3792"/>
              <a:ext cx="0" cy="13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24" name="Text Box 44"/>
          <p:cNvSpPr txBox="1">
            <a:spLocks noChangeArrowheads="1"/>
          </p:cNvSpPr>
          <p:nvPr/>
        </p:nvSpPr>
        <p:spPr bwMode="auto">
          <a:xfrm>
            <a:off x="1258888" y="2349500"/>
            <a:ext cx="1368425" cy="608013"/>
          </a:xfrm>
          <a:prstGeom prst="rect">
            <a:avLst/>
          </a:prstGeom>
          <a:solidFill>
            <a:srgbClr val="003300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Mealy</a:t>
            </a:r>
            <a:endParaRPr kumimoji="0" lang="zh-CN" alt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46" name="Line 45"/>
          <p:cNvSpPr>
            <a:spLocks noChangeShapeType="1"/>
          </p:cNvSpPr>
          <p:nvPr/>
        </p:nvSpPr>
        <p:spPr bwMode="auto">
          <a:xfrm>
            <a:off x="2771775" y="43640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7" name="Line 46"/>
          <p:cNvSpPr>
            <a:spLocks noChangeShapeType="1"/>
          </p:cNvSpPr>
          <p:nvPr/>
        </p:nvSpPr>
        <p:spPr bwMode="auto">
          <a:xfrm>
            <a:off x="2771775" y="56610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0248" name="Picture 4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69115"/>
              </p:ext>
            </p:extLst>
          </p:nvPr>
        </p:nvGraphicFramePr>
        <p:xfrm>
          <a:off x="5470525" y="4977608"/>
          <a:ext cx="2570364" cy="36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name="Equation" r:id="rId4" imgW="1434960" imgH="203040" progId="Equation.DSMT4">
                  <p:embed/>
                </p:oleObj>
              </mc:Choice>
              <mc:Fallback>
                <p:oleObj name="Equation" r:id="rId4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4977608"/>
                        <a:ext cx="2570364" cy="36226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74585"/>
              </p:ext>
            </p:extLst>
          </p:nvPr>
        </p:nvGraphicFramePr>
        <p:xfrm>
          <a:off x="5485205" y="6122396"/>
          <a:ext cx="2570364" cy="36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name="Equation" r:id="rId6" imgW="1434960" imgH="203040" progId="Equation.DSMT4">
                  <p:embed/>
                </p:oleObj>
              </mc:Choice>
              <mc:Fallback>
                <p:oleObj name="Equation" r:id="rId6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205" y="6122396"/>
                        <a:ext cx="2570364" cy="36226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4860032" y="908720"/>
            <a:ext cx="4114800" cy="3168650"/>
            <a:chOff x="3168" y="1397"/>
            <a:chExt cx="2592" cy="1996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3420" y="1665"/>
              <a:ext cx="540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00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4783" y="1665"/>
              <a:ext cx="527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4874" y="2753"/>
              <a:ext cx="526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10</a:t>
              </a: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420" y="2799"/>
              <a:ext cx="544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11</a:t>
              </a: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3967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 flipH="1" flipV="1">
              <a:off x="3876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 flipV="1">
              <a:off x="3967" y="3030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5400000">
              <a:off x="3491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 rot="5400000" flipH="1" flipV="1">
              <a:off x="4557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 rot="5400000" flipH="1" flipV="1">
              <a:off x="3151" y="2394"/>
              <a:ext cx="815" cy="91"/>
            </a:xfrm>
            <a:custGeom>
              <a:avLst/>
              <a:gdLst>
                <a:gd name="T0" fmla="*/ 0 w 953"/>
                <a:gd name="T1" fmla="*/ 2 h 181"/>
                <a:gd name="T2" fmla="*/ 152 w 953"/>
                <a:gd name="T3" fmla="*/ 0 h 181"/>
                <a:gd name="T4" fmla="*/ 319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3984" y="1397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X/Z=</a:t>
              </a: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5328" y="225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75" y="3105"/>
              <a:ext cx="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4265" y="1826"/>
              <a:ext cx="5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4500" y="230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4185" y="25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600" y="230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3968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 flipH="1" flipV="1">
              <a:off x="3877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 rot="5400000">
              <a:off x="3492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 rot="5400000" flipH="1" flipV="1">
              <a:off x="4558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2736850"/>
            <a:ext cx="7696200" cy="468313"/>
            <a:chOff x="576" y="1344"/>
            <a:chExt cx="4848" cy="295"/>
          </a:xfrm>
        </p:grpSpPr>
        <p:sp>
          <p:nvSpPr>
            <p:cNvPr id="11388" name="Line 3"/>
            <p:cNvSpPr>
              <a:spLocks noChangeShapeType="1"/>
            </p:cNvSpPr>
            <p:nvPr/>
          </p:nvSpPr>
          <p:spPr bwMode="auto">
            <a:xfrm>
              <a:off x="1069" y="1572"/>
              <a:ext cx="195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9" name="Line 4"/>
            <p:cNvSpPr>
              <a:spLocks noChangeShapeType="1"/>
            </p:cNvSpPr>
            <p:nvPr/>
          </p:nvSpPr>
          <p:spPr bwMode="auto">
            <a:xfrm>
              <a:off x="3020" y="1351"/>
              <a:ext cx="0" cy="2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90" name="Line 5"/>
            <p:cNvSpPr>
              <a:spLocks noChangeShapeType="1"/>
            </p:cNvSpPr>
            <p:nvPr/>
          </p:nvSpPr>
          <p:spPr bwMode="auto">
            <a:xfrm>
              <a:off x="3012" y="1344"/>
              <a:ext cx="24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91" name="Text Box 6"/>
            <p:cNvSpPr txBox="1">
              <a:spLocks noChangeArrowheads="1"/>
            </p:cNvSpPr>
            <p:nvPr/>
          </p:nvSpPr>
          <p:spPr bwMode="auto">
            <a:xfrm>
              <a:off x="576" y="1351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</a:t>
              </a:r>
            </a:p>
          </p:txBody>
        </p:sp>
      </p:grpSp>
      <p:sp>
        <p:nvSpPr>
          <p:cNvPr id="224264" name="Line 8"/>
          <p:cNvSpPr>
            <a:spLocks noChangeShapeType="1"/>
          </p:cNvSpPr>
          <p:nvPr/>
        </p:nvSpPr>
        <p:spPr bwMode="auto">
          <a:xfrm>
            <a:off x="2425700" y="2314575"/>
            <a:ext cx="12700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3124200" y="2314575"/>
            <a:ext cx="22225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3865563" y="2314575"/>
            <a:ext cx="20637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 flipH="1">
            <a:off x="4572000" y="2314575"/>
            <a:ext cx="14288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5307013" y="2314575"/>
            <a:ext cx="26987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 flipH="1">
            <a:off x="6019800" y="2314575"/>
            <a:ext cx="6350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6705600" y="2314575"/>
            <a:ext cx="41275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466013" y="2314575"/>
            <a:ext cx="1587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275" name="Group 16"/>
          <p:cNvGrpSpPr>
            <a:grpSpLocks/>
          </p:cNvGrpSpPr>
          <p:nvPr/>
        </p:nvGrpSpPr>
        <p:grpSpPr bwMode="auto">
          <a:xfrm>
            <a:off x="914400" y="1593850"/>
            <a:ext cx="7772400" cy="746125"/>
            <a:chOff x="576" y="624"/>
            <a:chExt cx="4896" cy="470"/>
          </a:xfrm>
        </p:grpSpPr>
        <p:sp>
          <p:nvSpPr>
            <p:cNvPr id="11349" name="Line 17"/>
            <p:cNvSpPr>
              <a:spLocks noChangeShapeType="1"/>
            </p:cNvSpPr>
            <p:nvPr/>
          </p:nvSpPr>
          <p:spPr bwMode="auto">
            <a:xfrm>
              <a:off x="1075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0" name="Line 18"/>
            <p:cNvSpPr>
              <a:spLocks noChangeShapeType="1"/>
            </p:cNvSpPr>
            <p:nvPr/>
          </p:nvSpPr>
          <p:spPr bwMode="auto">
            <a:xfrm flipV="1">
              <a:off x="130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1" name="Line 19"/>
            <p:cNvSpPr>
              <a:spLocks noChangeShapeType="1"/>
            </p:cNvSpPr>
            <p:nvPr/>
          </p:nvSpPr>
          <p:spPr bwMode="auto">
            <a:xfrm>
              <a:off x="1302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2" name="Line 20"/>
            <p:cNvSpPr>
              <a:spLocks noChangeShapeType="1"/>
            </p:cNvSpPr>
            <p:nvPr/>
          </p:nvSpPr>
          <p:spPr bwMode="auto">
            <a:xfrm>
              <a:off x="1528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3" name="Line 21"/>
            <p:cNvSpPr>
              <a:spLocks noChangeShapeType="1"/>
            </p:cNvSpPr>
            <p:nvPr/>
          </p:nvSpPr>
          <p:spPr bwMode="auto">
            <a:xfrm>
              <a:off x="1528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4" name="Line 22"/>
            <p:cNvSpPr>
              <a:spLocks noChangeShapeType="1"/>
            </p:cNvSpPr>
            <p:nvPr/>
          </p:nvSpPr>
          <p:spPr bwMode="auto">
            <a:xfrm flipV="1">
              <a:off x="175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5" name="Line 23"/>
            <p:cNvSpPr>
              <a:spLocks noChangeShapeType="1"/>
            </p:cNvSpPr>
            <p:nvPr/>
          </p:nvSpPr>
          <p:spPr bwMode="auto">
            <a:xfrm>
              <a:off x="1755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6" name="Line 24"/>
            <p:cNvSpPr>
              <a:spLocks noChangeShapeType="1"/>
            </p:cNvSpPr>
            <p:nvPr/>
          </p:nvSpPr>
          <p:spPr bwMode="auto">
            <a:xfrm>
              <a:off x="1981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7" name="Line 25"/>
            <p:cNvSpPr>
              <a:spLocks noChangeShapeType="1"/>
            </p:cNvSpPr>
            <p:nvPr/>
          </p:nvSpPr>
          <p:spPr bwMode="auto">
            <a:xfrm>
              <a:off x="1982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8" name="Line 26"/>
            <p:cNvSpPr>
              <a:spLocks noChangeShapeType="1"/>
            </p:cNvSpPr>
            <p:nvPr/>
          </p:nvSpPr>
          <p:spPr bwMode="auto">
            <a:xfrm flipV="1">
              <a:off x="220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9" name="Line 27"/>
            <p:cNvSpPr>
              <a:spLocks noChangeShapeType="1"/>
            </p:cNvSpPr>
            <p:nvPr/>
          </p:nvSpPr>
          <p:spPr bwMode="auto">
            <a:xfrm>
              <a:off x="2209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0" name="Line 28"/>
            <p:cNvSpPr>
              <a:spLocks noChangeShapeType="1"/>
            </p:cNvSpPr>
            <p:nvPr/>
          </p:nvSpPr>
          <p:spPr bwMode="auto">
            <a:xfrm>
              <a:off x="243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1" name="Line 29"/>
            <p:cNvSpPr>
              <a:spLocks noChangeShapeType="1"/>
            </p:cNvSpPr>
            <p:nvPr/>
          </p:nvSpPr>
          <p:spPr bwMode="auto">
            <a:xfrm>
              <a:off x="2435" y="1079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2" name="Line 30"/>
            <p:cNvSpPr>
              <a:spLocks noChangeShapeType="1"/>
            </p:cNvSpPr>
            <p:nvPr/>
          </p:nvSpPr>
          <p:spPr bwMode="auto">
            <a:xfrm flipV="1">
              <a:off x="2662" y="852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3" name="Line 31"/>
            <p:cNvSpPr>
              <a:spLocks noChangeShapeType="1"/>
            </p:cNvSpPr>
            <p:nvPr/>
          </p:nvSpPr>
          <p:spPr bwMode="auto">
            <a:xfrm>
              <a:off x="2662" y="852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4" name="Line 32"/>
            <p:cNvSpPr>
              <a:spLocks noChangeShapeType="1"/>
            </p:cNvSpPr>
            <p:nvPr/>
          </p:nvSpPr>
          <p:spPr bwMode="auto">
            <a:xfrm>
              <a:off x="2888" y="852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5" name="Line 33"/>
            <p:cNvSpPr>
              <a:spLocks noChangeShapeType="1"/>
            </p:cNvSpPr>
            <p:nvPr/>
          </p:nvSpPr>
          <p:spPr bwMode="auto">
            <a:xfrm>
              <a:off x="2889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6" name="Line 34"/>
            <p:cNvSpPr>
              <a:spLocks noChangeShapeType="1"/>
            </p:cNvSpPr>
            <p:nvPr/>
          </p:nvSpPr>
          <p:spPr bwMode="auto">
            <a:xfrm flipV="1">
              <a:off x="3116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" name="Line 35"/>
            <p:cNvSpPr>
              <a:spLocks noChangeShapeType="1"/>
            </p:cNvSpPr>
            <p:nvPr/>
          </p:nvSpPr>
          <p:spPr bwMode="auto">
            <a:xfrm>
              <a:off x="3116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" name="Line 36"/>
            <p:cNvSpPr>
              <a:spLocks noChangeShapeType="1"/>
            </p:cNvSpPr>
            <p:nvPr/>
          </p:nvSpPr>
          <p:spPr bwMode="auto">
            <a:xfrm>
              <a:off x="334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" name="Line 37"/>
            <p:cNvSpPr>
              <a:spLocks noChangeShapeType="1"/>
            </p:cNvSpPr>
            <p:nvPr/>
          </p:nvSpPr>
          <p:spPr bwMode="auto">
            <a:xfrm>
              <a:off x="3342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" name="Line 38"/>
            <p:cNvSpPr>
              <a:spLocks noChangeShapeType="1"/>
            </p:cNvSpPr>
            <p:nvPr/>
          </p:nvSpPr>
          <p:spPr bwMode="auto">
            <a:xfrm flipV="1">
              <a:off x="356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1" name="Line 39"/>
            <p:cNvSpPr>
              <a:spLocks noChangeShapeType="1"/>
            </p:cNvSpPr>
            <p:nvPr/>
          </p:nvSpPr>
          <p:spPr bwMode="auto">
            <a:xfrm>
              <a:off x="3569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2" name="Line 40"/>
            <p:cNvSpPr>
              <a:spLocks noChangeShapeType="1"/>
            </p:cNvSpPr>
            <p:nvPr/>
          </p:nvSpPr>
          <p:spPr bwMode="auto">
            <a:xfrm>
              <a:off x="379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3" name="Line 41"/>
            <p:cNvSpPr>
              <a:spLocks noChangeShapeType="1"/>
            </p:cNvSpPr>
            <p:nvPr/>
          </p:nvSpPr>
          <p:spPr bwMode="auto">
            <a:xfrm>
              <a:off x="3796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4" name="Line 42"/>
            <p:cNvSpPr>
              <a:spLocks noChangeShapeType="1"/>
            </p:cNvSpPr>
            <p:nvPr/>
          </p:nvSpPr>
          <p:spPr bwMode="auto">
            <a:xfrm flipV="1">
              <a:off x="4023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5" name="Line 43"/>
            <p:cNvSpPr>
              <a:spLocks noChangeShapeType="1"/>
            </p:cNvSpPr>
            <p:nvPr/>
          </p:nvSpPr>
          <p:spPr bwMode="auto">
            <a:xfrm>
              <a:off x="4023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6" name="Line 44"/>
            <p:cNvSpPr>
              <a:spLocks noChangeShapeType="1"/>
            </p:cNvSpPr>
            <p:nvPr/>
          </p:nvSpPr>
          <p:spPr bwMode="auto">
            <a:xfrm>
              <a:off x="424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7" name="Line 45"/>
            <p:cNvSpPr>
              <a:spLocks noChangeShapeType="1"/>
            </p:cNvSpPr>
            <p:nvPr/>
          </p:nvSpPr>
          <p:spPr bwMode="auto">
            <a:xfrm>
              <a:off x="4249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8" name="Line 46"/>
            <p:cNvSpPr>
              <a:spLocks noChangeShapeType="1"/>
            </p:cNvSpPr>
            <p:nvPr/>
          </p:nvSpPr>
          <p:spPr bwMode="auto">
            <a:xfrm flipV="1">
              <a:off x="4476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9" name="Line 47"/>
            <p:cNvSpPr>
              <a:spLocks noChangeShapeType="1"/>
            </p:cNvSpPr>
            <p:nvPr/>
          </p:nvSpPr>
          <p:spPr bwMode="auto">
            <a:xfrm>
              <a:off x="4476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0" name="Line 48"/>
            <p:cNvSpPr>
              <a:spLocks noChangeShapeType="1"/>
            </p:cNvSpPr>
            <p:nvPr/>
          </p:nvSpPr>
          <p:spPr bwMode="auto">
            <a:xfrm>
              <a:off x="470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1" name="Line 49"/>
            <p:cNvSpPr>
              <a:spLocks noChangeShapeType="1"/>
            </p:cNvSpPr>
            <p:nvPr/>
          </p:nvSpPr>
          <p:spPr bwMode="auto">
            <a:xfrm>
              <a:off x="4703" y="1078"/>
              <a:ext cx="27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2" name="Text Box 50"/>
            <p:cNvSpPr txBox="1">
              <a:spLocks noChangeArrowheads="1"/>
            </p:cNvSpPr>
            <p:nvPr/>
          </p:nvSpPr>
          <p:spPr bwMode="auto">
            <a:xfrm>
              <a:off x="1302" y="624"/>
              <a:ext cx="388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/>
                <a:t>1        2        3        4         5        6         7        8         9</a:t>
              </a:r>
            </a:p>
          </p:txBody>
        </p:sp>
        <p:sp>
          <p:nvSpPr>
            <p:cNvPr id="11383" name="Text Box 51"/>
            <p:cNvSpPr txBox="1">
              <a:spLocks noChangeArrowheads="1"/>
            </p:cNvSpPr>
            <p:nvPr/>
          </p:nvSpPr>
          <p:spPr bwMode="auto">
            <a:xfrm>
              <a:off x="576" y="806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11384" name="Line 52"/>
            <p:cNvSpPr>
              <a:spLocks noChangeShapeType="1"/>
            </p:cNvSpPr>
            <p:nvPr/>
          </p:nvSpPr>
          <p:spPr bwMode="auto">
            <a:xfrm flipV="1">
              <a:off x="4972" y="840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5" name="Line 53"/>
            <p:cNvSpPr>
              <a:spLocks noChangeShapeType="1"/>
            </p:cNvSpPr>
            <p:nvPr/>
          </p:nvSpPr>
          <p:spPr bwMode="auto">
            <a:xfrm>
              <a:off x="4972" y="840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6" name="Line 54"/>
            <p:cNvSpPr>
              <a:spLocks noChangeShapeType="1"/>
            </p:cNvSpPr>
            <p:nvPr/>
          </p:nvSpPr>
          <p:spPr bwMode="auto">
            <a:xfrm>
              <a:off x="5198" y="840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7" name="Line 55"/>
            <p:cNvSpPr>
              <a:spLocks noChangeShapeType="1"/>
            </p:cNvSpPr>
            <p:nvPr/>
          </p:nvSpPr>
          <p:spPr bwMode="auto">
            <a:xfrm>
              <a:off x="5199" y="1067"/>
              <a:ext cx="27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276" name="Group 56"/>
          <p:cNvGrpSpPr>
            <a:grpSpLocks/>
          </p:cNvGrpSpPr>
          <p:nvPr/>
        </p:nvGrpSpPr>
        <p:grpSpPr bwMode="auto">
          <a:xfrm>
            <a:off x="971550" y="3500438"/>
            <a:ext cx="7848600" cy="1368425"/>
            <a:chOff x="612" y="2205"/>
            <a:chExt cx="4944" cy="862"/>
          </a:xfrm>
        </p:grpSpPr>
        <p:sp>
          <p:nvSpPr>
            <p:cNvPr id="11313" name="Text Box 57"/>
            <p:cNvSpPr txBox="1">
              <a:spLocks noChangeArrowheads="1"/>
            </p:cNvSpPr>
            <p:nvPr/>
          </p:nvSpPr>
          <p:spPr bwMode="auto">
            <a:xfrm>
              <a:off x="1304" y="2774"/>
              <a:ext cx="382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/>
                <a:t>0       0      1         1         0        1         1        0         0</a:t>
              </a:r>
            </a:p>
          </p:txBody>
        </p:sp>
        <p:grpSp>
          <p:nvGrpSpPr>
            <p:cNvPr id="11314" name="Group 58"/>
            <p:cNvGrpSpPr>
              <a:grpSpLocks/>
            </p:cNvGrpSpPr>
            <p:nvPr/>
          </p:nvGrpSpPr>
          <p:grpSpPr bwMode="auto">
            <a:xfrm>
              <a:off x="1061" y="2231"/>
              <a:ext cx="2290" cy="228"/>
              <a:chOff x="1156" y="2523"/>
              <a:chExt cx="2313" cy="227"/>
            </a:xfrm>
          </p:grpSpPr>
          <p:sp>
            <p:nvSpPr>
              <p:cNvPr id="11340" name="Line 59"/>
              <p:cNvSpPr>
                <a:spLocks noChangeShapeType="1"/>
              </p:cNvSpPr>
              <p:nvPr/>
            </p:nvSpPr>
            <p:spPr bwMode="auto">
              <a:xfrm>
                <a:off x="1156" y="2750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1" name="Line 60"/>
              <p:cNvSpPr>
                <a:spLocks noChangeShapeType="1"/>
              </p:cNvSpPr>
              <p:nvPr/>
            </p:nvSpPr>
            <p:spPr bwMode="auto">
              <a:xfrm flipH="1" flipV="1">
                <a:off x="1655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2" name="Line 61"/>
              <p:cNvSpPr>
                <a:spLocks noChangeShapeType="1"/>
              </p:cNvSpPr>
              <p:nvPr/>
            </p:nvSpPr>
            <p:spPr bwMode="auto">
              <a:xfrm>
                <a:off x="1655" y="2523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3" name="Line 62"/>
              <p:cNvSpPr>
                <a:spLocks noChangeShapeType="1"/>
              </p:cNvSpPr>
              <p:nvPr/>
            </p:nvSpPr>
            <p:spPr bwMode="auto">
              <a:xfrm>
                <a:off x="2109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4" name="Line 63"/>
              <p:cNvSpPr>
                <a:spLocks noChangeShapeType="1"/>
              </p:cNvSpPr>
              <p:nvPr/>
            </p:nvSpPr>
            <p:spPr bwMode="auto">
              <a:xfrm>
                <a:off x="2109" y="2750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5" name="Line 64"/>
              <p:cNvSpPr>
                <a:spLocks noChangeShapeType="1"/>
              </p:cNvSpPr>
              <p:nvPr/>
            </p:nvSpPr>
            <p:spPr bwMode="auto">
              <a:xfrm flipV="1">
                <a:off x="2562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6" name="Line 65"/>
              <p:cNvSpPr>
                <a:spLocks noChangeShapeType="1"/>
              </p:cNvSpPr>
              <p:nvPr/>
            </p:nvSpPr>
            <p:spPr bwMode="auto">
              <a:xfrm>
                <a:off x="2562" y="2523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7" name="Line 66"/>
              <p:cNvSpPr>
                <a:spLocks noChangeShapeType="1"/>
              </p:cNvSpPr>
              <p:nvPr/>
            </p:nvSpPr>
            <p:spPr bwMode="auto">
              <a:xfrm>
                <a:off x="3016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8" name="Line 67"/>
              <p:cNvSpPr>
                <a:spLocks noChangeShapeType="1"/>
              </p:cNvSpPr>
              <p:nvPr/>
            </p:nvSpPr>
            <p:spPr bwMode="auto">
              <a:xfrm>
                <a:off x="3016" y="275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15" name="Line 68"/>
            <p:cNvSpPr>
              <a:spLocks noChangeShapeType="1"/>
            </p:cNvSpPr>
            <p:nvPr/>
          </p:nvSpPr>
          <p:spPr bwMode="auto">
            <a:xfrm flipH="1" flipV="1">
              <a:off x="3352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6" name="Line 69"/>
            <p:cNvSpPr>
              <a:spLocks noChangeShapeType="1"/>
            </p:cNvSpPr>
            <p:nvPr/>
          </p:nvSpPr>
          <p:spPr bwMode="auto">
            <a:xfrm>
              <a:off x="3352" y="2231"/>
              <a:ext cx="4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7" name="Line 70"/>
            <p:cNvSpPr>
              <a:spLocks noChangeShapeType="1"/>
            </p:cNvSpPr>
            <p:nvPr/>
          </p:nvSpPr>
          <p:spPr bwMode="auto">
            <a:xfrm>
              <a:off x="3802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8" name="Line 71"/>
            <p:cNvSpPr>
              <a:spLocks noChangeShapeType="1"/>
            </p:cNvSpPr>
            <p:nvPr/>
          </p:nvSpPr>
          <p:spPr bwMode="auto">
            <a:xfrm>
              <a:off x="3802" y="2459"/>
              <a:ext cx="45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9" name="Line 72"/>
            <p:cNvSpPr>
              <a:spLocks noChangeShapeType="1"/>
            </p:cNvSpPr>
            <p:nvPr/>
          </p:nvSpPr>
          <p:spPr bwMode="auto">
            <a:xfrm flipV="1">
              <a:off x="4251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0" name="Line 73"/>
            <p:cNvSpPr>
              <a:spLocks noChangeShapeType="1"/>
            </p:cNvSpPr>
            <p:nvPr/>
          </p:nvSpPr>
          <p:spPr bwMode="auto">
            <a:xfrm>
              <a:off x="4251" y="2231"/>
              <a:ext cx="4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1" name="Line 74"/>
            <p:cNvSpPr>
              <a:spLocks noChangeShapeType="1"/>
            </p:cNvSpPr>
            <p:nvPr/>
          </p:nvSpPr>
          <p:spPr bwMode="auto">
            <a:xfrm>
              <a:off x="4700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2" name="Text Box 75"/>
            <p:cNvSpPr txBox="1">
              <a:spLocks noChangeArrowheads="1"/>
            </p:cNvSpPr>
            <p:nvPr/>
          </p:nvSpPr>
          <p:spPr bwMode="auto">
            <a:xfrm>
              <a:off x="612" y="22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Y</a:t>
              </a:r>
              <a:r>
                <a:rPr kumimoji="0" lang="en-US" altLang="zh-CN" b="1" baseline="-25000"/>
                <a:t>1</a:t>
              </a:r>
              <a:endParaRPr kumimoji="0" lang="en-US" altLang="zh-CN" b="1"/>
            </a:p>
          </p:txBody>
        </p:sp>
        <p:sp>
          <p:nvSpPr>
            <p:cNvPr id="11323" name="Line 76"/>
            <p:cNvSpPr>
              <a:spLocks noChangeShapeType="1"/>
            </p:cNvSpPr>
            <p:nvPr/>
          </p:nvSpPr>
          <p:spPr bwMode="auto">
            <a:xfrm>
              <a:off x="1507" y="3006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4" name="Line 77"/>
            <p:cNvSpPr>
              <a:spLocks noChangeShapeType="1"/>
            </p:cNvSpPr>
            <p:nvPr/>
          </p:nvSpPr>
          <p:spPr bwMode="auto">
            <a:xfrm flipH="1" flipV="1">
              <a:off x="2002" y="2778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5" name="Line 78"/>
            <p:cNvSpPr>
              <a:spLocks noChangeShapeType="1"/>
            </p:cNvSpPr>
            <p:nvPr/>
          </p:nvSpPr>
          <p:spPr bwMode="auto">
            <a:xfrm>
              <a:off x="2002" y="2778"/>
              <a:ext cx="89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6" name="Line 79"/>
            <p:cNvSpPr>
              <a:spLocks noChangeShapeType="1"/>
            </p:cNvSpPr>
            <p:nvPr/>
          </p:nvSpPr>
          <p:spPr bwMode="auto">
            <a:xfrm flipV="1">
              <a:off x="2900" y="2778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7" name="Line 80"/>
            <p:cNvSpPr>
              <a:spLocks noChangeShapeType="1"/>
            </p:cNvSpPr>
            <p:nvPr/>
          </p:nvSpPr>
          <p:spPr bwMode="auto">
            <a:xfrm>
              <a:off x="4649" y="3022"/>
              <a:ext cx="5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8" name="Line 81"/>
            <p:cNvSpPr>
              <a:spLocks noChangeShapeType="1"/>
            </p:cNvSpPr>
            <p:nvPr/>
          </p:nvSpPr>
          <p:spPr bwMode="auto">
            <a:xfrm>
              <a:off x="5193" y="2795"/>
              <a:ext cx="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9" name="Text Box 82"/>
            <p:cNvSpPr txBox="1">
              <a:spLocks noChangeArrowheads="1"/>
            </p:cNvSpPr>
            <p:nvPr/>
          </p:nvSpPr>
          <p:spPr bwMode="auto">
            <a:xfrm>
              <a:off x="612" y="2778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Y</a:t>
              </a:r>
              <a:r>
                <a:rPr kumimoji="0" lang="en-US" altLang="zh-CN" b="1" baseline="-25000"/>
                <a:t>2</a:t>
              </a:r>
              <a:endParaRPr kumimoji="0" lang="en-US" altLang="zh-CN" b="1"/>
            </a:p>
          </p:txBody>
        </p:sp>
        <p:sp>
          <p:nvSpPr>
            <p:cNvPr id="11330" name="Text Box 83"/>
            <p:cNvSpPr txBox="1">
              <a:spLocks noChangeArrowheads="1"/>
            </p:cNvSpPr>
            <p:nvPr/>
          </p:nvSpPr>
          <p:spPr bwMode="auto">
            <a:xfrm>
              <a:off x="1285" y="2231"/>
              <a:ext cx="42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 dirty="0"/>
                <a:t>0      1         0         1        0         1       0         1        0   </a:t>
              </a:r>
            </a:p>
          </p:txBody>
        </p:sp>
        <p:sp>
          <p:nvSpPr>
            <p:cNvPr id="11331" name="Line 84"/>
            <p:cNvSpPr>
              <a:spLocks noChangeShapeType="1"/>
            </p:cNvSpPr>
            <p:nvPr/>
          </p:nvSpPr>
          <p:spPr bwMode="auto">
            <a:xfrm>
              <a:off x="4700" y="2446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2" name="Line 85"/>
            <p:cNvSpPr>
              <a:spLocks noChangeShapeType="1"/>
            </p:cNvSpPr>
            <p:nvPr/>
          </p:nvSpPr>
          <p:spPr bwMode="auto">
            <a:xfrm>
              <a:off x="5176" y="220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3" name="Line 86"/>
            <p:cNvSpPr>
              <a:spLocks noChangeShapeType="1"/>
            </p:cNvSpPr>
            <p:nvPr/>
          </p:nvSpPr>
          <p:spPr bwMode="auto">
            <a:xfrm>
              <a:off x="5176" y="2205"/>
              <a:ext cx="2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4" name="Line 87"/>
            <p:cNvSpPr>
              <a:spLocks noChangeShapeType="1"/>
            </p:cNvSpPr>
            <p:nvPr/>
          </p:nvSpPr>
          <p:spPr bwMode="auto">
            <a:xfrm>
              <a:off x="1080" y="3007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" name="Line 88"/>
            <p:cNvSpPr>
              <a:spLocks noChangeShapeType="1"/>
            </p:cNvSpPr>
            <p:nvPr/>
          </p:nvSpPr>
          <p:spPr bwMode="auto">
            <a:xfrm>
              <a:off x="3334" y="2795"/>
              <a:ext cx="49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6" name="Line 89"/>
            <p:cNvSpPr>
              <a:spLocks noChangeShapeType="1"/>
            </p:cNvSpPr>
            <p:nvPr/>
          </p:nvSpPr>
          <p:spPr bwMode="auto">
            <a:xfrm flipH="1" flipV="1">
              <a:off x="3334" y="279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7" name="Line 90"/>
            <p:cNvSpPr>
              <a:spLocks noChangeShapeType="1"/>
            </p:cNvSpPr>
            <p:nvPr/>
          </p:nvSpPr>
          <p:spPr bwMode="auto">
            <a:xfrm>
              <a:off x="3787" y="2795"/>
              <a:ext cx="45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8" name="Line 91"/>
            <p:cNvSpPr>
              <a:spLocks noChangeShapeType="1"/>
            </p:cNvSpPr>
            <p:nvPr/>
          </p:nvSpPr>
          <p:spPr bwMode="auto">
            <a:xfrm flipV="1">
              <a:off x="4241" y="279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9" name="Line 92"/>
            <p:cNvSpPr>
              <a:spLocks noChangeShapeType="1"/>
            </p:cNvSpPr>
            <p:nvPr/>
          </p:nvSpPr>
          <p:spPr bwMode="auto">
            <a:xfrm>
              <a:off x="2894" y="3007"/>
              <a:ext cx="440" cy="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4349" name="Text Box 93"/>
          <p:cNvSpPr txBox="1">
            <a:spLocks noChangeArrowheads="1"/>
          </p:cNvSpPr>
          <p:nvPr/>
        </p:nvSpPr>
        <p:spPr bwMode="auto">
          <a:xfrm>
            <a:off x="914400" y="5251450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24350" name="Line 94"/>
          <p:cNvSpPr>
            <a:spLocks noChangeShapeType="1"/>
          </p:cNvSpPr>
          <p:nvPr/>
        </p:nvSpPr>
        <p:spPr bwMode="auto">
          <a:xfrm>
            <a:off x="8243888" y="2276475"/>
            <a:ext cx="1587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1" name="Line 95"/>
          <p:cNvSpPr>
            <a:spLocks noChangeShapeType="1"/>
          </p:cNvSpPr>
          <p:nvPr/>
        </p:nvSpPr>
        <p:spPr bwMode="auto">
          <a:xfrm>
            <a:off x="4227513" y="2336800"/>
            <a:ext cx="20637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2" name="Line 96"/>
          <p:cNvSpPr>
            <a:spLocks noChangeShapeType="1"/>
          </p:cNvSpPr>
          <p:nvPr/>
        </p:nvSpPr>
        <p:spPr bwMode="auto">
          <a:xfrm>
            <a:off x="4953000" y="2355850"/>
            <a:ext cx="20638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3" name="Line 97"/>
          <p:cNvSpPr>
            <a:spLocks noChangeShapeType="1"/>
          </p:cNvSpPr>
          <p:nvPr/>
        </p:nvSpPr>
        <p:spPr bwMode="auto">
          <a:xfrm>
            <a:off x="7885113" y="2420938"/>
            <a:ext cx="20637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1638300" y="5022850"/>
            <a:ext cx="6972300" cy="457200"/>
            <a:chOff x="1032" y="2784"/>
            <a:chExt cx="4392" cy="288"/>
          </a:xfrm>
        </p:grpSpPr>
        <p:sp>
          <p:nvSpPr>
            <p:cNvPr id="11300" name="Line 99"/>
            <p:cNvSpPr>
              <a:spLocks noChangeShapeType="1"/>
            </p:cNvSpPr>
            <p:nvPr/>
          </p:nvSpPr>
          <p:spPr bwMode="auto">
            <a:xfrm>
              <a:off x="1032" y="3072"/>
              <a:ext cx="163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1" name="Line 100"/>
            <p:cNvSpPr>
              <a:spLocks noChangeShapeType="1"/>
            </p:cNvSpPr>
            <p:nvPr/>
          </p:nvSpPr>
          <p:spPr bwMode="auto">
            <a:xfrm flipV="1">
              <a:off x="2664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2" name="Line 101"/>
            <p:cNvSpPr>
              <a:spLocks noChangeShapeType="1"/>
            </p:cNvSpPr>
            <p:nvPr/>
          </p:nvSpPr>
          <p:spPr bwMode="auto">
            <a:xfrm>
              <a:off x="2640" y="2784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3" name="Line 102"/>
            <p:cNvSpPr>
              <a:spLocks noChangeShapeType="1"/>
            </p:cNvSpPr>
            <p:nvPr/>
          </p:nvSpPr>
          <p:spPr bwMode="auto">
            <a:xfrm>
              <a:off x="288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4" name="Line 103"/>
            <p:cNvSpPr>
              <a:spLocks noChangeShapeType="1"/>
            </p:cNvSpPr>
            <p:nvPr/>
          </p:nvSpPr>
          <p:spPr bwMode="auto">
            <a:xfrm>
              <a:off x="2880" y="3072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5" name="Line 104"/>
            <p:cNvSpPr>
              <a:spLocks noChangeShapeType="1"/>
            </p:cNvSpPr>
            <p:nvPr/>
          </p:nvSpPr>
          <p:spPr bwMode="auto">
            <a:xfrm flipV="1">
              <a:off x="312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6" name="Line 105"/>
            <p:cNvSpPr>
              <a:spLocks noChangeShapeType="1"/>
            </p:cNvSpPr>
            <p:nvPr/>
          </p:nvSpPr>
          <p:spPr bwMode="auto">
            <a:xfrm>
              <a:off x="3120" y="2784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7" name="Line 106"/>
            <p:cNvSpPr>
              <a:spLocks noChangeShapeType="1"/>
            </p:cNvSpPr>
            <p:nvPr/>
          </p:nvSpPr>
          <p:spPr bwMode="auto">
            <a:xfrm>
              <a:off x="336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8" name="Line 107"/>
            <p:cNvSpPr>
              <a:spLocks noChangeShapeType="1"/>
            </p:cNvSpPr>
            <p:nvPr/>
          </p:nvSpPr>
          <p:spPr bwMode="auto">
            <a:xfrm>
              <a:off x="3360" y="3072"/>
              <a:ext cx="163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9" name="Line 108"/>
            <p:cNvSpPr>
              <a:spLocks noChangeShapeType="1"/>
            </p:cNvSpPr>
            <p:nvPr/>
          </p:nvSpPr>
          <p:spPr bwMode="auto">
            <a:xfrm flipV="1">
              <a:off x="4992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0" name="Line 109"/>
            <p:cNvSpPr>
              <a:spLocks noChangeShapeType="1"/>
            </p:cNvSpPr>
            <p:nvPr/>
          </p:nvSpPr>
          <p:spPr bwMode="auto">
            <a:xfrm>
              <a:off x="4992" y="2784"/>
              <a:ext cx="19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1" name="Line 110"/>
            <p:cNvSpPr>
              <a:spLocks noChangeShapeType="1"/>
            </p:cNvSpPr>
            <p:nvPr/>
          </p:nvSpPr>
          <p:spPr bwMode="auto">
            <a:xfrm>
              <a:off x="5184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2" name="Line 111"/>
            <p:cNvSpPr>
              <a:spLocks noChangeShapeType="1"/>
            </p:cNvSpPr>
            <p:nvPr/>
          </p:nvSpPr>
          <p:spPr bwMode="auto">
            <a:xfrm>
              <a:off x="5184" y="3072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1898650" y="5672138"/>
            <a:ext cx="5618163" cy="576262"/>
            <a:chOff x="1292" y="3385"/>
            <a:chExt cx="3539" cy="363"/>
          </a:xfrm>
        </p:grpSpPr>
        <p:sp>
          <p:nvSpPr>
            <p:cNvPr id="11291" name="Line 113"/>
            <p:cNvSpPr>
              <a:spLocks noChangeShapeType="1"/>
            </p:cNvSpPr>
            <p:nvPr/>
          </p:nvSpPr>
          <p:spPr bwMode="auto">
            <a:xfrm>
              <a:off x="1292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2" name="Line 114"/>
            <p:cNvSpPr>
              <a:spLocks noChangeShapeType="1"/>
            </p:cNvSpPr>
            <p:nvPr/>
          </p:nvSpPr>
          <p:spPr bwMode="auto">
            <a:xfrm>
              <a:off x="3243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3" name="Line 115"/>
            <p:cNvSpPr>
              <a:spLocks noChangeShapeType="1"/>
            </p:cNvSpPr>
            <p:nvPr/>
          </p:nvSpPr>
          <p:spPr bwMode="auto">
            <a:xfrm>
              <a:off x="4830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4" name="Line 116"/>
            <p:cNvSpPr>
              <a:spLocks noChangeShapeType="1"/>
            </p:cNvSpPr>
            <p:nvPr/>
          </p:nvSpPr>
          <p:spPr bwMode="auto">
            <a:xfrm>
              <a:off x="2653" y="3566"/>
              <a:ext cx="59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5" name="Line 117"/>
            <p:cNvSpPr>
              <a:spLocks noChangeShapeType="1"/>
            </p:cNvSpPr>
            <p:nvPr/>
          </p:nvSpPr>
          <p:spPr bwMode="auto">
            <a:xfrm>
              <a:off x="4377" y="3566"/>
              <a:ext cx="45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6" name="Text Box 118"/>
            <p:cNvSpPr txBox="1">
              <a:spLocks noChangeArrowheads="1"/>
            </p:cNvSpPr>
            <p:nvPr/>
          </p:nvSpPr>
          <p:spPr bwMode="auto">
            <a:xfrm>
              <a:off x="2064" y="3385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Up</a:t>
              </a:r>
            </a:p>
          </p:txBody>
        </p:sp>
        <p:sp>
          <p:nvSpPr>
            <p:cNvPr id="11297" name="Text Box 119"/>
            <p:cNvSpPr txBox="1">
              <a:spLocks noChangeArrowheads="1"/>
            </p:cNvSpPr>
            <p:nvPr/>
          </p:nvSpPr>
          <p:spPr bwMode="auto">
            <a:xfrm>
              <a:off x="3787" y="3385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down</a:t>
              </a:r>
            </a:p>
          </p:txBody>
        </p:sp>
        <p:sp>
          <p:nvSpPr>
            <p:cNvPr id="11298" name="Line 120"/>
            <p:cNvSpPr>
              <a:spLocks noChangeShapeType="1"/>
            </p:cNvSpPr>
            <p:nvPr/>
          </p:nvSpPr>
          <p:spPr bwMode="auto">
            <a:xfrm flipH="1">
              <a:off x="1292" y="3566"/>
              <a:ext cx="681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9" name="Line 121"/>
            <p:cNvSpPr>
              <a:spLocks noChangeShapeType="1"/>
            </p:cNvSpPr>
            <p:nvPr/>
          </p:nvSpPr>
          <p:spPr bwMode="auto">
            <a:xfrm flipH="1">
              <a:off x="3243" y="3566"/>
              <a:ext cx="45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84" name="Rectangle 122"/>
          <p:cNvSpPr>
            <a:spLocks noChangeArrowheads="1"/>
          </p:cNvSpPr>
          <p:nvPr/>
        </p:nvSpPr>
        <p:spPr bwMode="auto">
          <a:xfrm>
            <a:off x="724974" y="915989"/>
            <a:ext cx="3309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波形图</a:t>
            </a:r>
          </a:p>
        </p:txBody>
      </p:sp>
      <p:sp>
        <p:nvSpPr>
          <p:cNvPr id="11287" name="Line 128"/>
          <p:cNvSpPr>
            <a:spLocks noChangeShapeType="1"/>
          </p:cNvSpPr>
          <p:nvPr/>
        </p:nvSpPr>
        <p:spPr bwMode="auto">
          <a:xfrm>
            <a:off x="6732588" y="4797425"/>
            <a:ext cx="6477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88" name="Line 129"/>
          <p:cNvSpPr>
            <a:spLocks noChangeShapeType="1"/>
          </p:cNvSpPr>
          <p:nvPr/>
        </p:nvSpPr>
        <p:spPr bwMode="auto">
          <a:xfrm flipV="1">
            <a:off x="8243888" y="4437063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1289" name="Picture 13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8244408" y="4437112"/>
            <a:ext cx="0" cy="361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nimBg="1"/>
      <p:bldP spid="224265" grpId="0" animBg="1"/>
      <p:bldP spid="224266" grpId="0" animBg="1"/>
      <p:bldP spid="224267" grpId="0" animBg="1"/>
      <p:bldP spid="224268" grpId="0" animBg="1"/>
      <p:bldP spid="224269" grpId="0" animBg="1"/>
      <p:bldP spid="224270" grpId="0" animBg="1"/>
      <p:bldP spid="224271" grpId="0" animBg="1"/>
      <p:bldP spid="224350" grpId="0" animBg="1"/>
      <p:bldP spid="224351" grpId="0" animBg="1"/>
      <p:bldP spid="224352" grpId="0" animBg="1"/>
      <p:bldP spid="224353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26459</TotalTime>
  <Words>1293</Words>
  <Application>Microsoft Office PowerPoint</Application>
  <PresentationFormat>全屏显示(4:3)</PresentationFormat>
  <Paragraphs>368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华文行楷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2168</cp:revision>
  <dcterms:created xsi:type="dcterms:W3CDTF">2002-03-18T12:39:57Z</dcterms:created>
  <dcterms:modified xsi:type="dcterms:W3CDTF">2016-11-07T07:19:16Z</dcterms:modified>
</cp:coreProperties>
</file>