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47"/>
  </p:handoutMasterIdLst>
  <p:sldIdLst>
    <p:sldId id="952" r:id="rId2"/>
    <p:sldId id="974" r:id="rId3"/>
    <p:sldId id="799" r:id="rId4"/>
    <p:sldId id="855" r:id="rId5"/>
    <p:sldId id="944" r:id="rId6"/>
    <p:sldId id="856" r:id="rId7"/>
    <p:sldId id="945" r:id="rId8"/>
    <p:sldId id="818" r:id="rId9"/>
    <p:sldId id="824" r:id="rId10"/>
    <p:sldId id="820" r:id="rId11"/>
    <p:sldId id="821" r:id="rId12"/>
    <p:sldId id="878" r:id="rId13"/>
    <p:sldId id="822" r:id="rId14"/>
    <p:sldId id="823" r:id="rId15"/>
    <p:sldId id="825" r:id="rId16"/>
    <p:sldId id="826" r:id="rId17"/>
    <p:sldId id="827" r:id="rId18"/>
    <p:sldId id="834" r:id="rId19"/>
    <p:sldId id="828" r:id="rId20"/>
    <p:sldId id="835" r:id="rId21"/>
    <p:sldId id="847" r:id="rId22"/>
    <p:sldId id="849" r:id="rId23"/>
    <p:sldId id="850" r:id="rId24"/>
    <p:sldId id="848" r:id="rId25"/>
    <p:sldId id="829" r:id="rId26"/>
    <p:sldId id="830" r:id="rId27"/>
    <p:sldId id="832" r:id="rId28"/>
    <p:sldId id="831" r:id="rId29"/>
    <p:sldId id="954" r:id="rId30"/>
    <p:sldId id="955" r:id="rId31"/>
    <p:sldId id="957" r:id="rId32"/>
    <p:sldId id="956" r:id="rId33"/>
    <p:sldId id="972" r:id="rId34"/>
    <p:sldId id="953" r:id="rId35"/>
    <p:sldId id="958" r:id="rId36"/>
    <p:sldId id="959" r:id="rId37"/>
    <p:sldId id="960" r:id="rId38"/>
    <p:sldId id="961" r:id="rId39"/>
    <p:sldId id="962" r:id="rId40"/>
    <p:sldId id="963" r:id="rId41"/>
    <p:sldId id="964" r:id="rId42"/>
    <p:sldId id="965" r:id="rId43"/>
    <p:sldId id="966" r:id="rId44"/>
    <p:sldId id="969" r:id="rId45"/>
    <p:sldId id="973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ECFF"/>
    <a:srgbClr val="99FF99"/>
    <a:srgbClr val="00FFCC"/>
    <a:srgbClr val="003300"/>
    <a:srgbClr val="00CC00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270" autoAdjust="0"/>
  </p:normalViewPr>
  <p:slideViewPr>
    <p:cSldViewPr>
      <p:cViewPr varScale="1">
        <p:scale>
          <a:sx n="56" d="100"/>
          <a:sy n="56" d="100"/>
        </p:scale>
        <p:origin x="1432" y="56"/>
      </p:cViewPr>
      <p:guideLst>
        <p:guide orient="horz" pos="1632"/>
        <p:guide pos="292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3484D4-3B91-4104-869E-C6631C3EE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021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2128-9AEB-44C9-84AB-F7F26C296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47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CB51-93F5-4C7E-8B2C-06A62A7CCF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1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6A2B-443E-431D-A962-A25EC5275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93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CD73B-2EF8-4B8F-987C-D1516AFE91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9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11D9A-7612-473C-92EB-D761D5553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2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38F0-F017-4629-AD5E-8709F2CF0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98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5654-32F5-4E4C-9DD8-23A2B71EF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9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78B7F-AE84-4858-88C4-17D211934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55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06CE-FA30-4113-B60F-4B8250F2A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05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F9D8-5964-4C8D-BDC5-CF2874B94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63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C52A8-874D-4A1C-8311-F1CFF3E80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3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1FD1DF4-AEEA-4800-9098-D193289DF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6"/>
          <p:cNvSpPr>
            <a:spLocks noChangeArrowheads="1" noChangeShapeType="1" noTextEdit="1"/>
          </p:cNvSpPr>
          <p:nvPr/>
        </p:nvSpPr>
        <p:spPr bwMode="auto">
          <a:xfrm>
            <a:off x="1403350" y="2162175"/>
            <a:ext cx="1223963" cy="546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Unit 11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8675" y="3919538"/>
            <a:ext cx="76311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ea typeface="楷体" panose="02010609060101010101" pitchFamily="49" charset="-122"/>
              </a:rPr>
              <a:t>李琼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ea typeface="楷体_GB2312"/>
                <a:cs typeface="楷体_GB2312"/>
              </a:rPr>
              <a:t>计算机科学与技术学院         信息对抗技术研究所</a:t>
            </a:r>
            <a:endParaRPr lang="en-US" altLang="zh-CN" sz="2000" b="1">
              <a:solidFill>
                <a:schemeClr val="bg1"/>
              </a:solidFill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哈尔滨工业大学</a:t>
            </a:r>
            <a:endParaRPr lang="en-US" altLang="zh-CN" sz="20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771775" y="2133600"/>
            <a:ext cx="5688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块的时序电路设计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42226"/>
              </p:ext>
            </p:extLst>
          </p:nvPr>
        </p:nvGraphicFramePr>
        <p:xfrm>
          <a:off x="-233442" y="332110"/>
          <a:ext cx="9413954" cy="561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位图图像" r:id="rId3" imgW="5409524" imgH="3048426" progId="Paint.Picture">
                  <p:embed/>
                </p:oleObj>
              </mc:Choice>
              <mc:Fallback>
                <p:oleObj name="位图图像" r:id="rId3" imgW="5409524" imgH="304842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3442" y="332110"/>
                        <a:ext cx="9413954" cy="561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95936" y="6017914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16×16</a:t>
            </a:r>
          </a:p>
        </p:txBody>
      </p:sp>
      <p:pic>
        <p:nvPicPr>
          <p:cNvPr id="13319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695575" y="692696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模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256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同步加法计数器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7724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 74163——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kumimoji="0" lang="en-US" sz="2800" dirty="0" smtClean="0">
                <a:latin typeface="Arial" panose="020B0604020202020204" pitchFamily="34" charset="0"/>
              </a:rPr>
              <a:t>16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可预置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同步清零计数器</a:t>
            </a:r>
            <a:endParaRPr kumimoji="0" lang="en-US" altLang="zh-CN" sz="2800" dirty="0" smtClean="0">
              <a:latin typeface="Arial" panose="020B0604020202020204" pitchFamily="34" charset="0"/>
            </a:endParaRPr>
          </a:p>
        </p:txBody>
      </p:sp>
      <p:sp>
        <p:nvSpPr>
          <p:cNvPr id="617523" name="Text Box 51"/>
          <p:cNvSpPr txBox="1">
            <a:spLocks noChangeArrowheads="1"/>
          </p:cNvSpPr>
          <p:nvPr/>
        </p:nvSpPr>
        <p:spPr bwMode="auto">
          <a:xfrm>
            <a:off x="900113" y="5013102"/>
            <a:ext cx="7239000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If 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1001, then CLRN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0, When  CP   , 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0000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43000" y="1798414"/>
            <a:ext cx="6858000" cy="2959100"/>
            <a:chOff x="720" y="1496"/>
            <a:chExt cx="4320" cy="1864"/>
          </a:xfrm>
        </p:grpSpPr>
        <p:grpSp>
          <p:nvGrpSpPr>
            <p:cNvPr id="14345" name="Group 52"/>
            <p:cNvGrpSpPr>
              <a:grpSpLocks/>
            </p:cNvGrpSpPr>
            <p:nvPr/>
          </p:nvGrpSpPr>
          <p:grpSpPr bwMode="auto">
            <a:xfrm>
              <a:off x="1824" y="1496"/>
              <a:ext cx="3216" cy="1864"/>
              <a:chOff x="432" y="1344"/>
              <a:chExt cx="3216" cy="1864"/>
            </a:xfrm>
          </p:grpSpPr>
          <p:sp>
            <p:nvSpPr>
              <p:cNvPr id="617475" name="Text Box 3"/>
              <p:cNvSpPr txBox="1">
                <a:spLocks noChangeArrowheads="1"/>
              </p:cNvSpPr>
              <p:nvPr/>
            </p:nvSpPr>
            <p:spPr bwMode="auto">
              <a:xfrm>
                <a:off x="432" y="1776"/>
                <a:ext cx="2112" cy="104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                       CLRN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A  B  C  D</a:t>
                </a:r>
              </a:p>
            </p:txBody>
          </p:sp>
          <p:sp>
            <p:nvSpPr>
              <p:cNvPr id="617476" name="Oval 4"/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4" name="Line 22"/>
              <p:cNvSpPr>
                <a:spLocks noChangeShapeType="1"/>
              </p:cNvSpPr>
              <p:nvPr/>
            </p:nvSpPr>
            <p:spPr bwMode="auto">
              <a:xfrm flipV="1">
                <a:off x="864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5" name="Line 23"/>
              <p:cNvSpPr>
                <a:spLocks noChangeShapeType="1"/>
              </p:cNvSpPr>
              <p:nvPr/>
            </p:nvSpPr>
            <p:spPr bwMode="auto">
              <a:xfrm flipV="1">
                <a:off x="1248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6" name="Line 24"/>
              <p:cNvSpPr>
                <a:spLocks noChangeShapeType="1"/>
              </p:cNvSpPr>
              <p:nvPr/>
            </p:nvSpPr>
            <p:spPr bwMode="auto">
              <a:xfrm flipV="1">
                <a:off x="1632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7" name="Line 25"/>
              <p:cNvSpPr>
                <a:spLocks noChangeShapeType="1"/>
              </p:cNvSpPr>
              <p:nvPr/>
            </p:nvSpPr>
            <p:spPr bwMode="auto">
              <a:xfrm flipV="1">
                <a:off x="2016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8" name="Line 26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11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1" name="Line 29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3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4" name="Oval 32"/>
              <p:cNvSpPr>
                <a:spLocks noChangeArrowheads="1"/>
              </p:cNvSpPr>
              <p:nvPr/>
            </p:nvSpPr>
            <p:spPr bwMode="auto">
              <a:xfrm>
                <a:off x="840" y="165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5" name="Oval 33"/>
              <p:cNvSpPr>
                <a:spLocks noChangeArrowheads="1"/>
              </p:cNvSpPr>
              <p:nvPr/>
            </p:nvSpPr>
            <p:spPr bwMode="auto">
              <a:xfrm>
                <a:off x="1992" y="156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8" name="Line 36"/>
              <p:cNvSpPr>
                <a:spLocks noChangeShapeType="1"/>
              </p:cNvSpPr>
              <p:nvPr/>
            </p:nvSpPr>
            <p:spPr bwMode="auto">
              <a:xfrm flipH="1">
                <a:off x="2640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4361" name="Group 37"/>
              <p:cNvGrpSpPr>
                <a:grpSpLocks/>
              </p:cNvGrpSpPr>
              <p:nvPr/>
            </p:nvGrpSpPr>
            <p:grpSpPr bwMode="auto">
              <a:xfrm>
                <a:off x="960" y="2832"/>
                <a:ext cx="900" cy="376"/>
                <a:chOff x="4268" y="240"/>
                <a:chExt cx="741" cy="350"/>
              </a:xfrm>
            </p:grpSpPr>
            <p:sp>
              <p:nvSpPr>
                <p:cNvPr id="617510" name="Line 38"/>
                <p:cNvSpPr>
                  <a:spLocks noChangeShapeType="1"/>
                </p:cNvSpPr>
                <p:nvPr/>
              </p:nvSpPr>
              <p:spPr bwMode="auto">
                <a:xfrm>
                  <a:off x="4268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1" name="Line 39"/>
                <p:cNvSpPr>
                  <a:spLocks noChangeShapeType="1"/>
                </p:cNvSpPr>
                <p:nvPr/>
              </p:nvSpPr>
              <p:spPr bwMode="auto">
                <a:xfrm>
                  <a:off x="4515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2" name="Line 40"/>
                <p:cNvSpPr>
                  <a:spLocks noChangeShapeType="1"/>
                </p:cNvSpPr>
                <p:nvPr/>
              </p:nvSpPr>
              <p:spPr bwMode="auto">
                <a:xfrm>
                  <a:off x="4762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3" name="Line 41"/>
                <p:cNvSpPr>
                  <a:spLocks noChangeShapeType="1"/>
                </p:cNvSpPr>
                <p:nvPr/>
              </p:nvSpPr>
              <p:spPr bwMode="auto">
                <a:xfrm>
                  <a:off x="5009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17518" name="Rectangle 46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192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19" name="Oval 47"/>
              <p:cNvSpPr>
                <a:spLocks noChangeArrowheads="1"/>
              </p:cNvSpPr>
              <p:nvPr/>
            </p:nvSpPr>
            <p:spPr bwMode="auto">
              <a:xfrm>
                <a:off x="3360" y="160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17520" name="Line 48"/>
              <p:cNvSpPr>
                <a:spLocks noChangeShapeType="1"/>
              </p:cNvSpPr>
              <p:nvPr/>
            </p:nvSpPr>
            <p:spPr bwMode="auto">
              <a:xfrm>
                <a:off x="3408" y="16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21" name="Line 49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22" name="Line 50"/>
              <p:cNvSpPr>
                <a:spLocks noChangeShapeType="1"/>
              </p:cNvSpPr>
              <p:nvPr/>
            </p:nvSpPr>
            <p:spPr bwMode="auto">
              <a:xfrm flipH="1">
                <a:off x="2736" y="220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7525" name="Line 53"/>
            <p:cNvSpPr>
              <a:spLocks noChangeShapeType="1"/>
            </p:cNvSpPr>
            <p:nvPr/>
          </p:nvSpPr>
          <p:spPr bwMode="auto">
            <a:xfrm>
              <a:off x="1824" y="2360"/>
              <a:ext cx="96" cy="144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6" name="Line 54"/>
            <p:cNvSpPr>
              <a:spLocks noChangeShapeType="1"/>
            </p:cNvSpPr>
            <p:nvPr/>
          </p:nvSpPr>
          <p:spPr bwMode="auto">
            <a:xfrm flipH="1">
              <a:off x="1824" y="2504"/>
              <a:ext cx="96" cy="96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7" name="Line 55"/>
            <p:cNvSpPr>
              <a:spLocks noChangeShapeType="1"/>
            </p:cNvSpPr>
            <p:nvPr/>
          </p:nvSpPr>
          <p:spPr bwMode="auto">
            <a:xfrm>
              <a:off x="1200" y="25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8" name="Text Box 56"/>
            <p:cNvSpPr txBox="1">
              <a:spLocks noChangeArrowheads="1"/>
            </p:cNvSpPr>
            <p:nvPr/>
          </p:nvSpPr>
          <p:spPr bwMode="auto">
            <a:xfrm>
              <a:off x="720" y="2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</a:p>
          </p:txBody>
        </p:sp>
      </p:grpSp>
      <p:sp>
        <p:nvSpPr>
          <p:cNvPr id="617529" name="Text Box 57"/>
          <p:cNvSpPr txBox="1">
            <a:spLocks noChangeArrowheads="1"/>
          </p:cNvSpPr>
          <p:nvPr/>
        </p:nvSpPr>
        <p:spPr bwMode="auto">
          <a:xfrm>
            <a:off x="900113" y="1196752"/>
            <a:ext cx="55626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 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7533" name="Line 61"/>
          <p:cNvSpPr>
            <a:spLocks noChangeShapeType="1"/>
          </p:cNvSpPr>
          <p:nvPr/>
        </p:nvSpPr>
        <p:spPr bwMode="auto">
          <a:xfrm>
            <a:off x="3014569" y="5589240"/>
            <a:ext cx="0" cy="4320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23" grpId="0" autoUpdateAnimBg="0"/>
      <p:bldP spid="617529" grpId="0" autoUpdateAnimBg="0"/>
      <p:bldP spid="6175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01361"/>
              </p:ext>
            </p:extLst>
          </p:nvPr>
        </p:nvGraphicFramePr>
        <p:xfrm>
          <a:off x="152400" y="1196752"/>
          <a:ext cx="88392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Picture" r:id="rId3" imgW="3571920" imgH="2076480" progId="Word.Picture.8">
                  <p:embed/>
                </p:oleObj>
              </mc:Choice>
              <mc:Fallback>
                <p:oleObj name="Picture" r:id="rId3" imgW="3571920" imgH="20764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96752"/>
                        <a:ext cx="8839200" cy="54514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——8-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拍节拍生成器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5364" name="Picture 6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17303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74160——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kumimoji="0" lang="en-US" sz="2800" smtClean="0">
                <a:latin typeface="Arial" panose="020B0604020202020204" pitchFamily="34" charset="0"/>
              </a:rPr>
              <a:t>10</a:t>
            </a:r>
            <a:r>
              <a:rPr lang="en-US" altLang="zh-CN" sz="28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可预置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同步清零计数器</a:t>
            </a:r>
            <a:endParaRPr lang="en-US" altLang="zh-CN" sz="32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60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置数归零法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0" y="2057400"/>
            <a:ext cx="8801100" cy="4267200"/>
            <a:chOff x="0" y="1296"/>
            <a:chExt cx="5544" cy="2688"/>
          </a:xfrm>
        </p:grpSpPr>
        <p:sp>
          <p:nvSpPr>
            <p:cNvPr id="618501" name="Text Box 5"/>
            <p:cNvSpPr txBox="1">
              <a:spLocks noChangeArrowheads="1"/>
            </p:cNvSpPr>
            <p:nvPr/>
          </p:nvSpPr>
          <p:spPr bwMode="auto">
            <a:xfrm>
              <a:off x="480" y="1924"/>
              <a:ext cx="1671" cy="140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LDN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A  B  C  D</a:t>
              </a:r>
            </a:p>
          </p:txBody>
        </p:sp>
        <p:sp>
          <p:nvSpPr>
            <p:cNvPr id="618503" name="Line 7"/>
            <p:cNvSpPr>
              <a:spLocks noChangeShapeType="1"/>
            </p:cNvSpPr>
            <p:nvPr/>
          </p:nvSpPr>
          <p:spPr bwMode="auto">
            <a:xfrm flipV="1">
              <a:off x="822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4" name="Line 8"/>
            <p:cNvSpPr>
              <a:spLocks noChangeShapeType="1"/>
            </p:cNvSpPr>
            <p:nvPr/>
          </p:nvSpPr>
          <p:spPr bwMode="auto">
            <a:xfrm flipV="1">
              <a:off x="1125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5" name="Line 9"/>
            <p:cNvSpPr>
              <a:spLocks noChangeShapeType="1"/>
            </p:cNvSpPr>
            <p:nvPr/>
          </p:nvSpPr>
          <p:spPr bwMode="auto">
            <a:xfrm flipV="1">
              <a:off x="1429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6" name="Line 10"/>
            <p:cNvSpPr>
              <a:spLocks noChangeShapeType="1"/>
            </p:cNvSpPr>
            <p:nvPr/>
          </p:nvSpPr>
          <p:spPr bwMode="auto">
            <a:xfrm flipV="1">
              <a:off x="1733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1248" y="3312"/>
              <a:ext cx="712" cy="337"/>
              <a:chOff x="4268" y="240"/>
              <a:chExt cx="741" cy="350"/>
            </a:xfrm>
          </p:grpSpPr>
          <p:sp>
            <p:nvSpPr>
              <p:cNvPr id="618513" name="Line 17"/>
              <p:cNvSpPr>
                <a:spLocks noChangeShapeType="1"/>
              </p:cNvSpPr>
              <p:nvPr/>
            </p:nvSpPr>
            <p:spPr bwMode="auto">
              <a:xfrm>
                <a:off x="4268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4" name="Line 18"/>
              <p:cNvSpPr>
                <a:spLocks noChangeShapeType="1"/>
              </p:cNvSpPr>
              <p:nvPr/>
            </p:nvSpPr>
            <p:spPr bwMode="auto">
              <a:xfrm>
                <a:off x="4515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5" name="Line 19"/>
              <p:cNvSpPr>
                <a:spLocks noChangeShapeType="1"/>
              </p:cNvSpPr>
              <p:nvPr/>
            </p:nvSpPr>
            <p:spPr bwMode="auto">
              <a:xfrm>
                <a:off x="4762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6" name="Line 20"/>
              <p:cNvSpPr>
                <a:spLocks noChangeShapeType="1"/>
              </p:cNvSpPr>
              <p:nvPr/>
            </p:nvSpPr>
            <p:spPr bwMode="auto">
              <a:xfrm>
                <a:off x="5009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2" name="Oval 26"/>
            <p:cNvSpPr>
              <a:spLocks noChangeArrowheads="1"/>
            </p:cNvSpPr>
            <p:nvPr/>
          </p:nvSpPr>
          <p:spPr bwMode="auto">
            <a:xfrm>
              <a:off x="2148" y="2785"/>
              <a:ext cx="76" cy="8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3" name="Text Box 27"/>
            <p:cNvSpPr txBox="1">
              <a:spLocks noChangeArrowheads="1"/>
            </p:cNvSpPr>
            <p:nvPr/>
          </p:nvSpPr>
          <p:spPr bwMode="auto">
            <a:xfrm>
              <a:off x="3168" y="1912"/>
              <a:ext cx="1671" cy="140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BNT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BNP             LDN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A  B  C  D</a:t>
              </a:r>
            </a:p>
          </p:txBody>
        </p:sp>
        <p:sp>
          <p:nvSpPr>
            <p:cNvPr id="618525" name="Line 29"/>
            <p:cNvSpPr>
              <a:spLocks noChangeShapeType="1"/>
            </p:cNvSpPr>
            <p:nvPr/>
          </p:nvSpPr>
          <p:spPr bwMode="auto">
            <a:xfrm flipV="1">
              <a:off x="3510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6" name="Line 30"/>
            <p:cNvSpPr>
              <a:spLocks noChangeShapeType="1"/>
            </p:cNvSpPr>
            <p:nvPr/>
          </p:nvSpPr>
          <p:spPr bwMode="auto">
            <a:xfrm flipV="1">
              <a:off x="3813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7" name="Line 31"/>
            <p:cNvSpPr>
              <a:spLocks noChangeShapeType="1"/>
            </p:cNvSpPr>
            <p:nvPr/>
          </p:nvSpPr>
          <p:spPr bwMode="auto">
            <a:xfrm flipV="1">
              <a:off x="4117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8" name="Line 32"/>
            <p:cNvSpPr>
              <a:spLocks noChangeShapeType="1"/>
            </p:cNvSpPr>
            <p:nvPr/>
          </p:nvSpPr>
          <p:spPr bwMode="auto">
            <a:xfrm flipV="1">
              <a:off x="4421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0" name="Line 34"/>
            <p:cNvSpPr>
              <a:spLocks noChangeShapeType="1"/>
            </p:cNvSpPr>
            <p:nvPr/>
          </p:nvSpPr>
          <p:spPr bwMode="auto">
            <a:xfrm flipV="1">
              <a:off x="3510" y="1824"/>
              <a:ext cx="162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1" name="Oval 35"/>
            <p:cNvSpPr>
              <a:spLocks noChangeArrowheads="1"/>
            </p:cNvSpPr>
            <p:nvPr/>
          </p:nvSpPr>
          <p:spPr bwMode="auto">
            <a:xfrm>
              <a:off x="3491" y="1804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2" name="Oval 36"/>
            <p:cNvSpPr>
              <a:spLocks noChangeArrowheads="1"/>
            </p:cNvSpPr>
            <p:nvPr/>
          </p:nvSpPr>
          <p:spPr bwMode="auto">
            <a:xfrm>
              <a:off x="4102" y="1620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407" name="Group 38"/>
            <p:cNvGrpSpPr>
              <a:grpSpLocks/>
            </p:cNvGrpSpPr>
            <p:nvPr/>
          </p:nvGrpSpPr>
          <p:grpSpPr bwMode="auto">
            <a:xfrm>
              <a:off x="3944" y="3300"/>
              <a:ext cx="712" cy="337"/>
              <a:chOff x="4268" y="240"/>
              <a:chExt cx="741" cy="350"/>
            </a:xfrm>
          </p:grpSpPr>
          <p:sp>
            <p:nvSpPr>
              <p:cNvPr id="618535" name="Line 39"/>
              <p:cNvSpPr>
                <a:spLocks noChangeShapeType="1"/>
              </p:cNvSpPr>
              <p:nvPr/>
            </p:nvSpPr>
            <p:spPr bwMode="auto">
              <a:xfrm>
                <a:off x="4268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6" name="Line 40"/>
              <p:cNvSpPr>
                <a:spLocks noChangeShapeType="1"/>
              </p:cNvSpPr>
              <p:nvPr/>
            </p:nvSpPr>
            <p:spPr bwMode="auto">
              <a:xfrm>
                <a:off x="4515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7" name="Line 41"/>
              <p:cNvSpPr>
                <a:spLocks noChangeShapeType="1"/>
              </p:cNvSpPr>
              <p:nvPr/>
            </p:nvSpPr>
            <p:spPr bwMode="auto">
              <a:xfrm>
                <a:off x="4762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8" name="Line 42"/>
              <p:cNvSpPr>
                <a:spLocks noChangeShapeType="1"/>
              </p:cNvSpPr>
              <p:nvPr/>
            </p:nvSpPr>
            <p:spPr bwMode="auto">
              <a:xfrm>
                <a:off x="5009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8539" name="Rectangle 43"/>
            <p:cNvSpPr>
              <a:spLocks noChangeArrowheads="1"/>
            </p:cNvSpPr>
            <p:nvPr/>
          </p:nvSpPr>
          <p:spPr bwMode="auto">
            <a:xfrm>
              <a:off x="5136" y="1584"/>
              <a:ext cx="152" cy="34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0" name="Oval 44"/>
            <p:cNvSpPr>
              <a:spLocks noChangeArrowheads="1"/>
            </p:cNvSpPr>
            <p:nvPr/>
          </p:nvSpPr>
          <p:spPr bwMode="auto">
            <a:xfrm>
              <a:off x="5288" y="1735"/>
              <a:ext cx="38" cy="4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8541" name="Line 45"/>
            <p:cNvSpPr>
              <a:spLocks noChangeShapeType="1"/>
            </p:cNvSpPr>
            <p:nvPr/>
          </p:nvSpPr>
          <p:spPr bwMode="auto">
            <a:xfrm>
              <a:off x="5326" y="1756"/>
              <a:ext cx="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2" name="Line 46"/>
            <p:cNvSpPr>
              <a:spLocks noChangeShapeType="1"/>
            </p:cNvSpPr>
            <p:nvPr/>
          </p:nvSpPr>
          <p:spPr bwMode="auto">
            <a:xfrm>
              <a:off x="5516" y="1756"/>
              <a:ext cx="4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4" name="Oval 48"/>
            <p:cNvSpPr>
              <a:spLocks noChangeArrowheads="1"/>
            </p:cNvSpPr>
            <p:nvPr/>
          </p:nvSpPr>
          <p:spPr bwMode="auto">
            <a:xfrm>
              <a:off x="4836" y="2773"/>
              <a:ext cx="76" cy="8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5" name="Line 49"/>
            <p:cNvSpPr>
              <a:spLocks noChangeShapeType="1"/>
            </p:cNvSpPr>
            <p:nvPr/>
          </p:nvSpPr>
          <p:spPr bwMode="auto">
            <a:xfrm>
              <a:off x="480" y="2976"/>
              <a:ext cx="96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6" name="Line 50"/>
            <p:cNvSpPr>
              <a:spLocks noChangeShapeType="1"/>
            </p:cNvSpPr>
            <p:nvPr/>
          </p:nvSpPr>
          <p:spPr bwMode="auto">
            <a:xfrm flipH="1">
              <a:off x="480" y="3120"/>
              <a:ext cx="96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7" name="Line 51"/>
            <p:cNvSpPr>
              <a:spLocks noChangeShapeType="1"/>
            </p:cNvSpPr>
            <p:nvPr/>
          </p:nvSpPr>
          <p:spPr bwMode="auto">
            <a:xfrm>
              <a:off x="192" y="31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8" name="Text Box 52"/>
            <p:cNvSpPr txBox="1">
              <a:spLocks noChangeArrowheads="1"/>
            </p:cNvSpPr>
            <p:nvPr/>
          </p:nvSpPr>
          <p:spPr bwMode="auto">
            <a:xfrm>
              <a:off x="0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</a:p>
          </p:txBody>
        </p:sp>
        <p:sp>
          <p:nvSpPr>
            <p:cNvPr id="618549" name="Line 53"/>
            <p:cNvSpPr>
              <a:spLocks noChangeShapeType="1"/>
            </p:cNvSpPr>
            <p:nvPr/>
          </p:nvSpPr>
          <p:spPr bwMode="auto">
            <a:xfrm>
              <a:off x="3168" y="2976"/>
              <a:ext cx="96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0" name="Line 54"/>
            <p:cNvSpPr>
              <a:spLocks noChangeShapeType="1"/>
            </p:cNvSpPr>
            <p:nvPr/>
          </p:nvSpPr>
          <p:spPr bwMode="auto">
            <a:xfrm flipH="1">
              <a:off x="3168" y="3120"/>
              <a:ext cx="96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1" name="Line 55"/>
            <p:cNvSpPr>
              <a:spLocks noChangeShapeType="1"/>
            </p:cNvSpPr>
            <p:nvPr/>
          </p:nvSpPr>
          <p:spPr bwMode="auto">
            <a:xfrm>
              <a:off x="2880" y="31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2" name="Line 56"/>
            <p:cNvSpPr>
              <a:spLocks noChangeShapeType="1"/>
            </p:cNvSpPr>
            <p:nvPr/>
          </p:nvSpPr>
          <p:spPr bwMode="auto">
            <a:xfrm>
              <a:off x="2736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3" name="Line 57"/>
            <p:cNvSpPr>
              <a:spLocks noChangeShapeType="1"/>
            </p:cNvSpPr>
            <p:nvPr/>
          </p:nvSpPr>
          <p:spPr bwMode="auto">
            <a:xfrm>
              <a:off x="2736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4" name="Oval 58"/>
            <p:cNvSpPr>
              <a:spLocks noChangeArrowheads="1"/>
            </p:cNvSpPr>
            <p:nvPr/>
          </p:nvSpPr>
          <p:spPr bwMode="auto">
            <a:xfrm>
              <a:off x="2724" y="2477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5" name="Line 59"/>
            <p:cNvSpPr>
              <a:spLocks noChangeShapeType="1"/>
            </p:cNvSpPr>
            <p:nvPr/>
          </p:nvSpPr>
          <p:spPr bwMode="auto">
            <a:xfrm>
              <a:off x="4128" y="16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6" name="Line 60"/>
            <p:cNvSpPr>
              <a:spLocks noChangeShapeType="1"/>
            </p:cNvSpPr>
            <p:nvPr/>
          </p:nvSpPr>
          <p:spPr bwMode="auto">
            <a:xfrm flipH="1">
              <a:off x="489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7" name="Line 61"/>
            <p:cNvSpPr>
              <a:spLocks noChangeShapeType="1"/>
            </p:cNvSpPr>
            <p:nvPr/>
          </p:nvSpPr>
          <p:spPr bwMode="auto">
            <a:xfrm>
              <a:off x="2880" y="312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8" name="Line 62"/>
            <p:cNvSpPr>
              <a:spLocks noChangeShapeType="1"/>
            </p:cNvSpPr>
            <p:nvPr/>
          </p:nvSpPr>
          <p:spPr bwMode="auto">
            <a:xfrm flipH="1">
              <a:off x="288" y="398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9" name="Line 63"/>
            <p:cNvSpPr>
              <a:spLocks noChangeShapeType="1"/>
            </p:cNvSpPr>
            <p:nvPr/>
          </p:nvSpPr>
          <p:spPr bwMode="auto">
            <a:xfrm flipV="1">
              <a:off x="288" y="312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0" name="Oval 64"/>
            <p:cNvSpPr>
              <a:spLocks noChangeArrowheads="1"/>
            </p:cNvSpPr>
            <p:nvPr/>
          </p:nvSpPr>
          <p:spPr bwMode="auto">
            <a:xfrm>
              <a:off x="276" y="3108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1" name="Line 65"/>
            <p:cNvSpPr>
              <a:spLocks noChangeShapeType="1"/>
            </p:cNvSpPr>
            <p:nvPr/>
          </p:nvSpPr>
          <p:spPr bwMode="auto">
            <a:xfrm flipV="1">
              <a:off x="2736" y="172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2" name="Line 66"/>
            <p:cNvSpPr>
              <a:spLocks noChangeShapeType="1"/>
            </p:cNvSpPr>
            <p:nvPr/>
          </p:nvSpPr>
          <p:spPr bwMode="auto">
            <a:xfrm>
              <a:off x="2736" y="1728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3" name="Line 67"/>
            <p:cNvSpPr>
              <a:spLocks noChangeShapeType="1"/>
            </p:cNvSpPr>
            <p:nvPr/>
          </p:nvSpPr>
          <p:spPr bwMode="auto">
            <a:xfrm>
              <a:off x="2208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4" name="Line 68"/>
            <p:cNvSpPr>
              <a:spLocks noChangeShapeType="1"/>
            </p:cNvSpPr>
            <p:nvPr/>
          </p:nvSpPr>
          <p:spPr bwMode="auto">
            <a:xfrm>
              <a:off x="2400" y="283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5" name="Line 69"/>
            <p:cNvSpPr>
              <a:spLocks noChangeShapeType="1"/>
            </p:cNvSpPr>
            <p:nvPr/>
          </p:nvSpPr>
          <p:spPr bwMode="auto">
            <a:xfrm>
              <a:off x="2400" y="3792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6" name="Line 70"/>
            <p:cNvSpPr>
              <a:spLocks noChangeShapeType="1"/>
            </p:cNvSpPr>
            <p:nvPr/>
          </p:nvSpPr>
          <p:spPr bwMode="auto">
            <a:xfrm flipV="1">
              <a:off x="5520" y="278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7" name="Oval 71"/>
            <p:cNvSpPr>
              <a:spLocks noChangeArrowheads="1"/>
            </p:cNvSpPr>
            <p:nvPr/>
          </p:nvSpPr>
          <p:spPr bwMode="auto">
            <a:xfrm>
              <a:off x="5506" y="2813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8" name="Text Box 72"/>
            <p:cNvSpPr txBox="1">
              <a:spLocks noChangeArrowheads="1"/>
            </p:cNvSpPr>
            <p:nvPr/>
          </p:nvSpPr>
          <p:spPr bwMode="auto">
            <a:xfrm>
              <a:off x="1152" y="36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0   0   0   0</a:t>
              </a:r>
            </a:p>
          </p:txBody>
        </p:sp>
        <p:sp>
          <p:nvSpPr>
            <p:cNvPr id="618569" name="Text Box 73"/>
            <p:cNvSpPr txBox="1">
              <a:spLocks noChangeArrowheads="1"/>
            </p:cNvSpPr>
            <p:nvPr/>
          </p:nvSpPr>
          <p:spPr bwMode="auto">
            <a:xfrm>
              <a:off x="3744" y="350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0   0   0   0</a:t>
              </a:r>
            </a:p>
          </p:txBody>
        </p:sp>
        <p:sp>
          <p:nvSpPr>
            <p:cNvPr id="618570" name="Text Box 74"/>
            <p:cNvSpPr txBox="1">
              <a:spLocks noChangeArrowheads="1"/>
            </p:cNvSpPr>
            <p:nvPr/>
          </p:nvSpPr>
          <p:spPr bwMode="auto">
            <a:xfrm>
              <a:off x="192" y="134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Low</a:t>
              </a:r>
            </a:p>
          </p:txBody>
        </p:sp>
        <p:sp>
          <p:nvSpPr>
            <p:cNvPr id="618571" name="Text Box 75"/>
            <p:cNvSpPr txBox="1">
              <a:spLocks noChangeArrowheads="1"/>
            </p:cNvSpPr>
            <p:nvPr/>
          </p:nvSpPr>
          <p:spPr bwMode="auto">
            <a:xfrm>
              <a:off x="3600" y="129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991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952750" indent="-2952750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(4) 7490/74290——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二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五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十进制计数器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7411" name="Group 37"/>
          <p:cNvGrpSpPr>
            <a:grpSpLocks/>
          </p:cNvGrpSpPr>
          <p:nvPr/>
        </p:nvGrpSpPr>
        <p:grpSpPr bwMode="auto">
          <a:xfrm>
            <a:off x="644525" y="3657600"/>
            <a:ext cx="5943600" cy="2943225"/>
            <a:chOff x="144" y="2304"/>
            <a:chExt cx="3744" cy="1854"/>
          </a:xfrm>
        </p:grpSpPr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144" y="2304"/>
              <a:ext cx="3744" cy="182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 dirty="0">
                  <a:solidFill>
                    <a:srgbClr val="000099"/>
                  </a:solidFill>
                </a:rPr>
                <a:t>CP    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R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0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(1)  R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0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(2)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S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9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(1)  S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9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(2)   </a:t>
              </a:r>
              <a:r>
                <a:rPr lang="en-US" altLang="zh-CN" sz="2400" b="1" dirty="0"/>
                <a:t>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3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2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1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0</a:t>
              </a:r>
              <a:endParaRPr lang="en-US" altLang="zh-CN" sz="2400" b="1" dirty="0">
                <a:solidFill>
                  <a:srgbClr val="000099"/>
                </a:solidFill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1         1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16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×    </a:t>
              </a:r>
              <a:r>
                <a:rPr lang="en-US" altLang="zh-CN" sz="1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0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0   0   0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×        1         1        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×   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0    0    0   0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×    ×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+mn-lt"/>
                </a:rPr>
                <a:t>1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+mn-lt"/>
                </a:rPr>
                <a:t>1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1    0    0   1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×    0   </a:t>
              </a:r>
              <a:r>
                <a:rPr lang="en-US" altLang="zh-CN" sz="14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  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 0    ×    0   </a:t>
              </a:r>
              <a:r>
                <a:rPr lang="en-US" altLang="zh-CN" sz="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 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 0    ×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</a:t>
              </a:r>
              <a:r>
                <a:rPr lang="en-US" altLang="zh-CN" sz="10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×     0    0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   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9546" name="Line 26"/>
            <p:cNvSpPr>
              <a:spLocks noChangeShapeType="1"/>
            </p:cNvSpPr>
            <p:nvPr/>
          </p:nvSpPr>
          <p:spPr bwMode="auto">
            <a:xfrm>
              <a:off x="624" y="2322"/>
              <a:ext cx="0" cy="180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7" name="Line 27"/>
            <p:cNvSpPr>
              <a:spLocks noChangeShapeType="1"/>
            </p:cNvSpPr>
            <p:nvPr/>
          </p:nvSpPr>
          <p:spPr bwMode="auto">
            <a:xfrm>
              <a:off x="1121" y="2304"/>
              <a:ext cx="0" cy="185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 flipV="1">
              <a:off x="144" y="2544"/>
              <a:ext cx="3744" cy="1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>
              <a:off x="1575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>
              <a:off x="2640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1" name="Line 31"/>
            <p:cNvSpPr>
              <a:spLocks noChangeShapeType="1"/>
            </p:cNvSpPr>
            <p:nvPr/>
          </p:nvSpPr>
          <p:spPr bwMode="auto">
            <a:xfrm>
              <a:off x="2112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3" name="Line 33"/>
            <p:cNvSpPr>
              <a:spLocks noChangeShapeType="1"/>
            </p:cNvSpPr>
            <p:nvPr/>
          </p:nvSpPr>
          <p:spPr bwMode="auto">
            <a:xfrm flipV="1">
              <a:off x="396" y="321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4" name="Line 34"/>
            <p:cNvSpPr>
              <a:spLocks noChangeShapeType="1"/>
            </p:cNvSpPr>
            <p:nvPr/>
          </p:nvSpPr>
          <p:spPr bwMode="auto">
            <a:xfrm flipV="1">
              <a:off x="384" y="345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5" name="Line 35"/>
            <p:cNvSpPr>
              <a:spLocks noChangeShapeType="1"/>
            </p:cNvSpPr>
            <p:nvPr/>
          </p:nvSpPr>
          <p:spPr bwMode="auto">
            <a:xfrm flipV="1">
              <a:off x="384" y="36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6" name="Line 36"/>
            <p:cNvSpPr>
              <a:spLocks noChangeShapeType="1"/>
            </p:cNvSpPr>
            <p:nvPr/>
          </p:nvSpPr>
          <p:spPr bwMode="auto">
            <a:xfrm flipV="1">
              <a:off x="384" y="39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9561" name="Rectangle 41"/>
          <p:cNvSpPr>
            <a:spLocks noChangeArrowheads="1"/>
          </p:cNvSpPr>
          <p:nvPr/>
        </p:nvSpPr>
        <p:spPr bwMode="auto">
          <a:xfrm>
            <a:off x="1828800" y="11811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2" name="Rectangle 42"/>
          <p:cNvSpPr>
            <a:spLocks noChangeArrowheads="1"/>
          </p:cNvSpPr>
          <p:nvPr/>
        </p:nvSpPr>
        <p:spPr bwMode="auto">
          <a:xfrm>
            <a:off x="2195513" y="1628775"/>
            <a:ext cx="1368425" cy="609600"/>
          </a:xfrm>
          <a:prstGeom prst="rect">
            <a:avLst/>
          </a:prstGeom>
          <a:solidFill>
            <a:srgbClr val="0066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19563" name="Rectangle 43"/>
          <p:cNvSpPr>
            <a:spLocks noChangeArrowheads="1"/>
          </p:cNvSpPr>
          <p:nvPr/>
        </p:nvSpPr>
        <p:spPr bwMode="auto">
          <a:xfrm>
            <a:off x="4859338" y="1628775"/>
            <a:ext cx="1368425" cy="609600"/>
          </a:xfrm>
          <a:prstGeom prst="rect">
            <a:avLst/>
          </a:prstGeom>
          <a:solidFill>
            <a:srgbClr val="6600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19564" name="Oval 44"/>
          <p:cNvSpPr>
            <a:spLocks noChangeArrowheads="1"/>
          </p:cNvSpPr>
          <p:nvPr/>
        </p:nvSpPr>
        <p:spPr bwMode="auto">
          <a:xfrm>
            <a:off x="2057400" y="18288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5" name="Oval 45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6" name="Line 46"/>
          <p:cNvSpPr>
            <a:spLocks noChangeShapeType="1"/>
          </p:cNvSpPr>
          <p:nvPr/>
        </p:nvSpPr>
        <p:spPr bwMode="auto">
          <a:xfrm flipV="1">
            <a:off x="27432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7" name="Line 47"/>
          <p:cNvSpPr>
            <a:spLocks noChangeShapeType="1"/>
          </p:cNvSpPr>
          <p:nvPr/>
        </p:nvSpPr>
        <p:spPr bwMode="auto">
          <a:xfrm flipV="1">
            <a:off x="50292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8" name="Line 48"/>
          <p:cNvSpPr>
            <a:spLocks noChangeShapeType="1"/>
          </p:cNvSpPr>
          <p:nvPr/>
        </p:nvSpPr>
        <p:spPr bwMode="auto">
          <a:xfrm flipV="1">
            <a:off x="54864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9" name="Line 49"/>
          <p:cNvSpPr>
            <a:spLocks noChangeShapeType="1"/>
          </p:cNvSpPr>
          <p:nvPr/>
        </p:nvSpPr>
        <p:spPr bwMode="auto">
          <a:xfrm flipV="1">
            <a:off x="59436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0" name="Line 50"/>
          <p:cNvSpPr>
            <a:spLocks noChangeShapeType="1"/>
          </p:cNvSpPr>
          <p:nvPr/>
        </p:nvSpPr>
        <p:spPr bwMode="auto">
          <a:xfrm>
            <a:off x="1219200" y="1905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1" name="Text Box 51"/>
          <p:cNvSpPr txBox="1">
            <a:spLocks noChangeArrowheads="1"/>
          </p:cNvSpPr>
          <p:nvPr/>
        </p:nvSpPr>
        <p:spPr bwMode="auto">
          <a:xfrm>
            <a:off x="533400" y="1600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19572" name="Line 52"/>
          <p:cNvSpPr>
            <a:spLocks noChangeShapeType="1"/>
          </p:cNvSpPr>
          <p:nvPr/>
        </p:nvSpPr>
        <p:spPr bwMode="auto">
          <a:xfrm flipH="1">
            <a:off x="4419600" y="190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3" name="Line 53"/>
          <p:cNvSpPr>
            <a:spLocks noChangeShapeType="1"/>
          </p:cNvSpPr>
          <p:nvPr/>
        </p:nvSpPr>
        <p:spPr bwMode="auto">
          <a:xfrm>
            <a:off x="4419600" y="1905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4" name="Line 54"/>
          <p:cNvSpPr>
            <a:spLocks noChangeShapeType="1"/>
          </p:cNvSpPr>
          <p:nvPr/>
        </p:nvSpPr>
        <p:spPr bwMode="auto">
          <a:xfrm flipH="1">
            <a:off x="1219200" y="2438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5" name="Text Box 55"/>
          <p:cNvSpPr txBox="1">
            <a:spLocks noChangeArrowheads="1"/>
          </p:cNvSpPr>
          <p:nvPr/>
        </p:nvSpPr>
        <p:spPr bwMode="auto">
          <a:xfrm>
            <a:off x="533400" y="213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19576" name="Text Box 56"/>
          <p:cNvSpPr txBox="1">
            <a:spLocks noChangeArrowheads="1"/>
          </p:cNvSpPr>
          <p:nvPr/>
        </p:nvSpPr>
        <p:spPr bwMode="auto">
          <a:xfrm>
            <a:off x="2057400" y="2514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19577" name="Line 57"/>
          <p:cNvSpPr>
            <a:spLocks noChangeShapeType="1"/>
          </p:cNvSpPr>
          <p:nvPr/>
        </p:nvSpPr>
        <p:spPr bwMode="auto">
          <a:xfrm>
            <a:off x="23622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8" name="Line 58"/>
          <p:cNvSpPr>
            <a:spLocks noChangeShapeType="1"/>
          </p:cNvSpPr>
          <p:nvPr/>
        </p:nvSpPr>
        <p:spPr bwMode="auto">
          <a:xfrm>
            <a:off x="30480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9" name="Line 59"/>
          <p:cNvSpPr>
            <a:spLocks noChangeShapeType="1"/>
          </p:cNvSpPr>
          <p:nvPr/>
        </p:nvSpPr>
        <p:spPr bwMode="auto">
          <a:xfrm>
            <a:off x="41910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80" name="Line 60"/>
          <p:cNvSpPr>
            <a:spLocks noChangeShapeType="1"/>
          </p:cNvSpPr>
          <p:nvPr/>
        </p:nvSpPr>
        <p:spPr bwMode="auto">
          <a:xfrm>
            <a:off x="48768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81" name="Text Box 61"/>
          <p:cNvSpPr txBox="1">
            <a:spLocks noChangeArrowheads="1"/>
          </p:cNvSpPr>
          <p:nvPr/>
        </p:nvSpPr>
        <p:spPr bwMode="auto">
          <a:xfrm>
            <a:off x="2743200" y="1143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7321774" y="4879268"/>
            <a:ext cx="1354682" cy="757064"/>
          </a:xfrm>
          <a:prstGeom prst="wedgeRectCallout">
            <a:avLst>
              <a:gd name="adj1" fmla="val -99150"/>
              <a:gd name="adj2" fmla="val -38558"/>
            </a:avLst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的优先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级较高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91" name="Text Box 23"/>
          <p:cNvSpPr txBox="1">
            <a:spLocks noChangeArrowheads="1"/>
          </p:cNvSpPr>
          <p:nvPr/>
        </p:nvSpPr>
        <p:spPr bwMode="auto">
          <a:xfrm>
            <a:off x="251520" y="2990850"/>
            <a:ext cx="887571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Reset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0, a</a:t>
            </a:r>
            <a:r>
              <a:rPr kumimoji="0" lang="en-US" dirty="0" smtClean="0">
                <a:latin typeface="Arial" panose="020B0604020202020204" pitchFamily="34" charset="0"/>
              </a:rPr>
              <a:t>synchronous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R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R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Set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dirty="0">
                <a:latin typeface="Arial" panose="020B0604020202020204" pitchFamily="34" charset="0"/>
              </a:rPr>
              <a:t>asynchronous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计数器：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R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; 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模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2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计数器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5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计数器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2411413" y="465138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3" name="Rectangle 45"/>
          <p:cNvSpPr>
            <a:spLocks noChangeArrowheads="1"/>
          </p:cNvSpPr>
          <p:nvPr/>
        </p:nvSpPr>
        <p:spPr bwMode="auto">
          <a:xfrm>
            <a:off x="2792413" y="884238"/>
            <a:ext cx="1295400" cy="609600"/>
          </a:xfrm>
          <a:prstGeom prst="rect">
            <a:avLst/>
          </a:prstGeom>
          <a:solidFill>
            <a:srgbClr val="0066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5459413" y="884238"/>
            <a:ext cx="1295400" cy="609600"/>
          </a:xfrm>
          <a:prstGeom prst="rect">
            <a:avLst/>
          </a:prstGeom>
          <a:solidFill>
            <a:srgbClr val="6600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1615" name="Oval 47"/>
          <p:cNvSpPr>
            <a:spLocks noChangeArrowheads="1"/>
          </p:cNvSpPr>
          <p:nvPr/>
        </p:nvSpPr>
        <p:spPr bwMode="auto">
          <a:xfrm>
            <a:off x="2640013" y="1112838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6" name="Oval 48"/>
          <p:cNvSpPr>
            <a:spLocks noChangeArrowheads="1"/>
          </p:cNvSpPr>
          <p:nvPr/>
        </p:nvSpPr>
        <p:spPr bwMode="auto">
          <a:xfrm>
            <a:off x="5307013" y="1112838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7" name="Line 49"/>
          <p:cNvSpPr>
            <a:spLocks noChangeShapeType="1"/>
          </p:cNvSpPr>
          <p:nvPr/>
        </p:nvSpPr>
        <p:spPr bwMode="auto">
          <a:xfrm flipV="1">
            <a:off x="33258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8" name="Line 50"/>
          <p:cNvSpPr>
            <a:spLocks noChangeShapeType="1"/>
          </p:cNvSpPr>
          <p:nvPr/>
        </p:nvSpPr>
        <p:spPr bwMode="auto">
          <a:xfrm flipV="1">
            <a:off x="56118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9" name="Line 51"/>
          <p:cNvSpPr>
            <a:spLocks noChangeShapeType="1"/>
          </p:cNvSpPr>
          <p:nvPr/>
        </p:nvSpPr>
        <p:spPr bwMode="auto">
          <a:xfrm flipV="1">
            <a:off x="60690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0" name="Line 52"/>
          <p:cNvSpPr>
            <a:spLocks noChangeShapeType="1"/>
          </p:cNvSpPr>
          <p:nvPr/>
        </p:nvSpPr>
        <p:spPr bwMode="auto">
          <a:xfrm flipV="1">
            <a:off x="65262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1" name="Line 53"/>
          <p:cNvSpPr>
            <a:spLocks noChangeShapeType="1"/>
          </p:cNvSpPr>
          <p:nvPr/>
        </p:nvSpPr>
        <p:spPr bwMode="auto">
          <a:xfrm>
            <a:off x="1801813" y="118903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2" name="Text Box 54"/>
          <p:cNvSpPr txBox="1">
            <a:spLocks noChangeArrowheads="1"/>
          </p:cNvSpPr>
          <p:nvPr/>
        </p:nvSpPr>
        <p:spPr bwMode="auto">
          <a:xfrm>
            <a:off x="1116013" y="88423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1623" name="Line 55"/>
          <p:cNvSpPr>
            <a:spLocks noChangeShapeType="1"/>
          </p:cNvSpPr>
          <p:nvPr/>
        </p:nvSpPr>
        <p:spPr bwMode="auto">
          <a:xfrm flipH="1">
            <a:off x="5002213" y="118903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4" name="Line 56"/>
          <p:cNvSpPr>
            <a:spLocks noChangeShapeType="1"/>
          </p:cNvSpPr>
          <p:nvPr/>
        </p:nvSpPr>
        <p:spPr bwMode="auto">
          <a:xfrm>
            <a:off x="5002213" y="11890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5" name="Line 57"/>
          <p:cNvSpPr>
            <a:spLocks noChangeShapeType="1"/>
          </p:cNvSpPr>
          <p:nvPr/>
        </p:nvSpPr>
        <p:spPr bwMode="auto">
          <a:xfrm flipH="1">
            <a:off x="1801813" y="1722438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6" name="Text Box 58"/>
          <p:cNvSpPr txBox="1">
            <a:spLocks noChangeArrowheads="1"/>
          </p:cNvSpPr>
          <p:nvPr/>
        </p:nvSpPr>
        <p:spPr bwMode="auto">
          <a:xfrm>
            <a:off x="1116013" y="141763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1627" name="Text Box 59"/>
          <p:cNvSpPr txBox="1">
            <a:spLocks noChangeArrowheads="1"/>
          </p:cNvSpPr>
          <p:nvPr/>
        </p:nvSpPr>
        <p:spPr bwMode="auto">
          <a:xfrm>
            <a:off x="2640013" y="1798638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1628" name="Line 60"/>
          <p:cNvSpPr>
            <a:spLocks noChangeShapeType="1"/>
          </p:cNvSpPr>
          <p:nvPr/>
        </p:nvSpPr>
        <p:spPr bwMode="auto">
          <a:xfrm>
            <a:off x="29448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9" name="Line 61"/>
          <p:cNvSpPr>
            <a:spLocks noChangeShapeType="1"/>
          </p:cNvSpPr>
          <p:nvPr/>
        </p:nvSpPr>
        <p:spPr bwMode="auto">
          <a:xfrm>
            <a:off x="36306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0" name="Line 62"/>
          <p:cNvSpPr>
            <a:spLocks noChangeShapeType="1"/>
          </p:cNvSpPr>
          <p:nvPr/>
        </p:nvSpPr>
        <p:spPr bwMode="auto">
          <a:xfrm>
            <a:off x="47736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>
            <a:off x="54594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2" name="Text Box 64"/>
          <p:cNvSpPr txBox="1">
            <a:spLocks noChangeArrowheads="1"/>
          </p:cNvSpPr>
          <p:nvPr/>
        </p:nvSpPr>
        <p:spPr bwMode="auto">
          <a:xfrm>
            <a:off x="3325813" y="427038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18458" name="Group 65"/>
          <p:cNvGrpSpPr>
            <a:grpSpLocks/>
          </p:cNvGrpSpPr>
          <p:nvPr/>
        </p:nvGrpSpPr>
        <p:grpSpPr bwMode="auto">
          <a:xfrm>
            <a:off x="4860032" y="5157192"/>
            <a:ext cx="3429000" cy="1295400"/>
            <a:chOff x="3216" y="3408"/>
            <a:chExt cx="2160" cy="816"/>
          </a:xfrm>
        </p:grpSpPr>
        <p:sp>
          <p:nvSpPr>
            <p:cNvPr id="621634" name="Oval 66"/>
            <p:cNvSpPr>
              <a:spLocks noChangeArrowheads="1"/>
            </p:cNvSpPr>
            <p:nvPr/>
          </p:nvSpPr>
          <p:spPr bwMode="auto">
            <a:xfrm>
              <a:off x="3216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21635" name="Oval 67"/>
            <p:cNvSpPr>
              <a:spLocks noChangeArrowheads="1"/>
            </p:cNvSpPr>
            <p:nvPr/>
          </p:nvSpPr>
          <p:spPr bwMode="auto">
            <a:xfrm>
              <a:off x="4032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21636" name="Oval 68"/>
            <p:cNvSpPr>
              <a:spLocks noChangeArrowheads="1"/>
            </p:cNvSpPr>
            <p:nvPr/>
          </p:nvSpPr>
          <p:spPr bwMode="auto">
            <a:xfrm>
              <a:off x="4896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21637" name="Oval 69"/>
            <p:cNvSpPr>
              <a:spLocks noChangeArrowheads="1"/>
            </p:cNvSpPr>
            <p:nvPr/>
          </p:nvSpPr>
          <p:spPr bwMode="auto">
            <a:xfrm>
              <a:off x="3552" y="3936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21638" name="Oval 70"/>
            <p:cNvSpPr>
              <a:spLocks noChangeArrowheads="1"/>
            </p:cNvSpPr>
            <p:nvPr/>
          </p:nvSpPr>
          <p:spPr bwMode="auto">
            <a:xfrm>
              <a:off x="4416" y="3936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21639" name="Line 71"/>
            <p:cNvSpPr>
              <a:spLocks noChangeShapeType="1"/>
            </p:cNvSpPr>
            <p:nvPr/>
          </p:nvSpPr>
          <p:spPr bwMode="auto">
            <a:xfrm>
              <a:off x="369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0" name="Line 72"/>
            <p:cNvSpPr>
              <a:spLocks noChangeShapeType="1"/>
            </p:cNvSpPr>
            <p:nvPr/>
          </p:nvSpPr>
          <p:spPr bwMode="auto">
            <a:xfrm>
              <a:off x="456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1" name="Line 73"/>
            <p:cNvSpPr>
              <a:spLocks noChangeShapeType="1"/>
            </p:cNvSpPr>
            <p:nvPr/>
          </p:nvSpPr>
          <p:spPr bwMode="auto">
            <a:xfrm>
              <a:off x="4032" y="40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2" name="Line 74"/>
            <p:cNvSpPr>
              <a:spLocks noChangeShapeType="1"/>
            </p:cNvSpPr>
            <p:nvPr/>
          </p:nvSpPr>
          <p:spPr bwMode="auto">
            <a:xfrm flipH="1">
              <a:off x="4800" y="36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3" name="Line 75"/>
            <p:cNvSpPr>
              <a:spLocks noChangeShapeType="1"/>
            </p:cNvSpPr>
            <p:nvPr/>
          </p:nvSpPr>
          <p:spPr bwMode="auto">
            <a:xfrm flipH="1" flipV="1">
              <a:off x="3456" y="3696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59" name="Group 76"/>
          <p:cNvGrpSpPr>
            <a:grpSpLocks/>
          </p:cNvGrpSpPr>
          <p:nvPr/>
        </p:nvGrpSpPr>
        <p:grpSpPr bwMode="auto">
          <a:xfrm>
            <a:off x="6704013" y="4149725"/>
            <a:ext cx="1828800" cy="838200"/>
            <a:chOff x="3600" y="3024"/>
            <a:chExt cx="1152" cy="528"/>
          </a:xfrm>
        </p:grpSpPr>
        <p:sp>
          <p:nvSpPr>
            <p:cNvPr id="621645" name="Oval 77"/>
            <p:cNvSpPr>
              <a:spLocks noChangeArrowheads="1"/>
            </p:cNvSpPr>
            <p:nvPr/>
          </p:nvSpPr>
          <p:spPr bwMode="auto">
            <a:xfrm>
              <a:off x="3600" y="3120"/>
              <a:ext cx="384" cy="2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21646" name="Oval 78"/>
            <p:cNvSpPr>
              <a:spLocks noChangeArrowheads="1"/>
            </p:cNvSpPr>
            <p:nvPr/>
          </p:nvSpPr>
          <p:spPr bwMode="auto">
            <a:xfrm>
              <a:off x="4368" y="3120"/>
              <a:ext cx="384" cy="2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1647" name="Freeform 79"/>
            <p:cNvSpPr>
              <a:spLocks/>
            </p:cNvSpPr>
            <p:nvPr/>
          </p:nvSpPr>
          <p:spPr bwMode="auto">
            <a:xfrm>
              <a:off x="3792" y="3024"/>
              <a:ext cx="672" cy="96"/>
            </a:xfrm>
            <a:custGeom>
              <a:avLst/>
              <a:gdLst>
                <a:gd name="T0" fmla="*/ 0 w 672"/>
                <a:gd name="T1" fmla="*/ 96 h 96"/>
                <a:gd name="T2" fmla="*/ 336 w 672"/>
                <a:gd name="T3" fmla="*/ 0 h 96"/>
                <a:gd name="T4" fmla="*/ 672 w 67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96">
                  <a:moveTo>
                    <a:pt x="0" y="96"/>
                  </a:moveTo>
                  <a:cubicBezTo>
                    <a:pt x="112" y="48"/>
                    <a:pt x="224" y="0"/>
                    <a:pt x="336" y="0"/>
                  </a:cubicBezTo>
                  <a:cubicBezTo>
                    <a:pt x="448" y="0"/>
                    <a:pt x="560" y="48"/>
                    <a:pt x="672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8" name="Freeform 80"/>
            <p:cNvSpPr>
              <a:spLocks/>
            </p:cNvSpPr>
            <p:nvPr/>
          </p:nvSpPr>
          <p:spPr bwMode="auto">
            <a:xfrm>
              <a:off x="3792" y="3408"/>
              <a:ext cx="768" cy="144"/>
            </a:xfrm>
            <a:custGeom>
              <a:avLst/>
              <a:gdLst>
                <a:gd name="T0" fmla="*/ 768 w 768"/>
                <a:gd name="T1" fmla="*/ 0 h 144"/>
                <a:gd name="T2" fmla="*/ 384 w 768"/>
                <a:gd name="T3" fmla="*/ 144 h 144"/>
                <a:gd name="T4" fmla="*/ 0 w 76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128" y="7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1649" name="Line 81"/>
          <p:cNvSpPr>
            <a:spLocks noChangeShapeType="1"/>
          </p:cNvSpPr>
          <p:nvPr/>
        </p:nvSpPr>
        <p:spPr bwMode="auto">
          <a:xfrm>
            <a:off x="971600" y="47307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50" name="Line 82"/>
          <p:cNvSpPr>
            <a:spLocks noChangeShapeType="1"/>
          </p:cNvSpPr>
          <p:nvPr/>
        </p:nvSpPr>
        <p:spPr bwMode="auto">
          <a:xfrm>
            <a:off x="971600" y="52292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15" name="Text Box 23"/>
          <p:cNvSpPr txBox="1">
            <a:spLocks noChangeArrowheads="1"/>
          </p:cNvSpPr>
          <p:nvPr/>
        </p:nvSpPr>
        <p:spPr bwMode="auto">
          <a:xfrm>
            <a:off x="323850" y="620713"/>
            <a:ext cx="86407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应用： ①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8421-BCD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计数器</a:t>
            </a: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990600" y="1524000"/>
            <a:ext cx="6096000" cy="3429000"/>
            <a:chOff x="624" y="960"/>
            <a:chExt cx="3840" cy="2160"/>
          </a:xfrm>
        </p:grpSpPr>
        <p:sp>
          <p:nvSpPr>
            <p:cNvPr id="622594" name="Rectangle 2"/>
            <p:cNvSpPr>
              <a:spLocks noChangeArrowheads="1"/>
            </p:cNvSpPr>
            <p:nvPr/>
          </p:nvSpPr>
          <p:spPr bwMode="auto">
            <a:xfrm>
              <a:off x="1440" y="1656"/>
              <a:ext cx="2928" cy="115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5" name="Rectangle 3"/>
            <p:cNvSpPr>
              <a:spLocks noChangeArrowheads="1"/>
            </p:cNvSpPr>
            <p:nvPr/>
          </p:nvSpPr>
          <p:spPr bwMode="auto">
            <a:xfrm>
              <a:off x="1680" y="1920"/>
              <a:ext cx="816" cy="384"/>
            </a:xfrm>
            <a:prstGeom prst="rect">
              <a:avLst/>
            </a:prstGeom>
            <a:solidFill>
              <a:srgbClr val="00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2596" name="Rectangle 4"/>
            <p:cNvSpPr>
              <a:spLocks noChangeArrowheads="1"/>
            </p:cNvSpPr>
            <p:nvPr/>
          </p:nvSpPr>
          <p:spPr bwMode="auto">
            <a:xfrm>
              <a:off x="3360" y="1920"/>
              <a:ext cx="816" cy="384"/>
            </a:xfrm>
            <a:prstGeom prst="rect">
              <a:avLst/>
            </a:prstGeom>
            <a:solidFill>
              <a:srgbClr val="6600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22597" name="Oval 5"/>
            <p:cNvSpPr>
              <a:spLocks noChangeArrowheads="1"/>
            </p:cNvSpPr>
            <p:nvPr/>
          </p:nvSpPr>
          <p:spPr bwMode="auto">
            <a:xfrm>
              <a:off x="1584" y="206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8" name="Oval 6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9" name="Line 7"/>
            <p:cNvSpPr>
              <a:spLocks noChangeShapeType="1"/>
            </p:cNvSpPr>
            <p:nvPr/>
          </p:nvSpPr>
          <p:spPr bwMode="auto">
            <a:xfrm flipV="1">
              <a:off x="2016" y="124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0" name="Line 8"/>
            <p:cNvSpPr>
              <a:spLocks noChangeShapeType="1"/>
            </p:cNvSpPr>
            <p:nvPr/>
          </p:nvSpPr>
          <p:spPr bwMode="auto">
            <a:xfrm flipV="1">
              <a:off x="3456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1" name="Line 9"/>
            <p:cNvSpPr>
              <a:spLocks noChangeShapeType="1"/>
            </p:cNvSpPr>
            <p:nvPr/>
          </p:nvSpPr>
          <p:spPr bwMode="auto">
            <a:xfrm flipV="1">
              <a:off x="3744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2" name="Line 10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3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4" name="Text Box 12"/>
            <p:cNvSpPr txBox="1">
              <a:spLocks noChangeArrowheads="1"/>
            </p:cNvSpPr>
            <p:nvPr/>
          </p:nvSpPr>
          <p:spPr bwMode="auto">
            <a:xfrm>
              <a:off x="624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2605" name="Line 13"/>
            <p:cNvSpPr>
              <a:spLocks noChangeShapeType="1"/>
            </p:cNvSpPr>
            <p:nvPr/>
          </p:nvSpPr>
          <p:spPr bwMode="auto">
            <a:xfrm flipH="1">
              <a:off x="3072" y="21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6" name="Line 14"/>
            <p:cNvSpPr>
              <a:spLocks noChangeShapeType="1"/>
            </p:cNvSpPr>
            <p:nvPr/>
          </p:nvSpPr>
          <p:spPr bwMode="auto">
            <a:xfrm>
              <a:off x="3072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7" name="Line 15"/>
            <p:cNvSpPr>
              <a:spLocks noChangeShapeType="1"/>
            </p:cNvSpPr>
            <p:nvPr/>
          </p:nvSpPr>
          <p:spPr bwMode="auto">
            <a:xfrm flipH="1">
              <a:off x="1248" y="2448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8" name="Text Box 16"/>
            <p:cNvSpPr txBox="1">
              <a:spLocks noChangeArrowheads="1"/>
            </p:cNvSpPr>
            <p:nvPr/>
          </p:nvSpPr>
          <p:spPr bwMode="auto">
            <a:xfrm>
              <a:off x="62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2609" name="Text Box 17"/>
            <p:cNvSpPr txBox="1">
              <a:spLocks noChangeArrowheads="1"/>
            </p:cNvSpPr>
            <p:nvPr/>
          </p:nvSpPr>
          <p:spPr bwMode="auto">
            <a:xfrm>
              <a:off x="1584" y="2496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22610" name="Line 18"/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1" name="Line 19"/>
            <p:cNvSpPr>
              <a:spLocks noChangeShapeType="1"/>
            </p:cNvSpPr>
            <p:nvPr/>
          </p:nvSpPr>
          <p:spPr bwMode="auto">
            <a:xfrm>
              <a:off x="220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2" name="Line 20"/>
            <p:cNvSpPr>
              <a:spLocks noChangeShapeType="1"/>
            </p:cNvSpPr>
            <p:nvPr/>
          </p:nvSpPr>
          <p:spPr bwMode="auto">
            <a:xfrm>
              <a:off x="292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3" name="Line 21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4" name="Text Box 22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2616" name="Line 24"/>
            <p:cNvSpPr>
              <a:spLocks noChangeShapeType="1"/>
            </p:cNvSpPr>
            <p:nvPr/>
          </p:nvSpPr>
          <p:spPr bwMode="auto">
            <a:xfrm flipH="1">
              <a:off x="1248" y="148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7" name="Line 25"/>
            <p:cNvSpPr>
              <a:spLocks noChangeShapeType="1"/>
            </p:cNvSpPr>
            <p:nvPr/>
          </p:nvSpPr>
          <p:spPr bwMode="auto">
            <a:xfrm>
              <a:off x="1248" y="148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8" name="Oval 26"/>
            <p:cNvSpPr>
              <a:spLocks noChangeArrowheads="1"/>
            </p:cNvSpPr>
            <p:nvPr/>
          </p:nvSpPr>
          <p:spPr bwMode="auto">
            <a:xfrm>
              <a:off x="1992" y="1476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2619" name="Text Box 27"/>
            <p:cNvSpPr txBox="1">
              <a:spLocks noChangeArrowheads="1"/>
            </p:cNvSpPr>
            <p:nvPr/>
          </p:nvSpPr>
          <p:spPr bwMode="auto">
            <a:xfrm>
              <a:off x="3936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sp>
          <p:nvSpPr>
            <p:cNvPr id="622620" name="Text Box 28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22621" name="Text Box 29"/>
            <p:cNvSpPr txBox="1">
              <a:spLocks noChangeArrowheads="1"/>
            </p:cNvSpPr>
            <p:nvPr/>
          </p:nvSpPr>
          <p:spPr bwMode="auto">
            <a:xfrm>
              <a:off x="3360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2622" name="Text Box 30"/>
            <p:cNvSpPr txBox="1"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2625" name="Line 33"/>
            <p:cNvSpPr>
              <a:spLocks noChangeShapeType="1"/>
            </p:cNvSpPr>
            <p:nvPr/>
          </p:nvSpPr>
          <p:spPr bwMode="auto">
            <a:xfrm flipH="1">
              <a:off x="1536" y="302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6" name="Line 34"/>
            <p:cNvSpPr>
              <a:spLocks noChangeShapeType="1"/>
            </p:cNvSpPr>
            <p:nvPr/>
          </p:nvSpPr>
          <p:spPr bwMode="auto">
            <a:xfrm>
              <a:off x="1536" y="29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7" name="Oval 35"/>
            <p:cNvSpPr>
              <a:spLocks noChangeArrowheads="1"/>
            </p:cNvSpPr>
            <p:nvPr/>
          </p:nvSpPr>
          <p:spPr bwMode="auto">
            <a:xfrm>
              <a:off x="1752" y="300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8" name="Oval 36"/>
            <p:cNvSpPr>
              <a:spLocks noChangeArrowheads="1"/>
            </p:cNvSpPr>
            <p:nvPr/>
          </p:nvSpPr>
          <p:spPr bwMode="auto">
            <a:xfrm>
              <a:off x="2184" y="300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9" name="Oval 37"/>
            <p:cNvSpPr>
              <a:spLocks noChangeArrowheads="1"/>
            </p:cNvSpPr>
            <p:nvPr/>
          </p:nvSpPr>
          <p:spPr bwMode="auto">
            <a:xfrm>
              <a:off x="2904" y="29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304800" y="319088"/>
            <a:ext cx="498792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②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二进制计数器</a:t>
            </a: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09600" y="1066800"/>
            <a:ext cx="7391400" cy="5057775"/>
            <a:chOff x="384" y="672"/>
            <a:chExt cx="4656" cy="3186"/>
          </a:xfrm>
        </p:grpSpPr>
        <p:sp>
          <p:nvSpPr>
            <p:cNvPr id="623619" name="Rectangle 3"/>
            <p:cNvSpPr>
              <a:spLocks noChangeArrowheads="1"/>
            </p:cNvSpPr>
            <p:nvPr/>
          </p:nvSpPr>
          <p:spPr bwMode="auto">
            <a:xfrm>
              <a:off x="1344" y="1080"/>
              <a:ext cx="2928" cy="115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0" name="Rectangle 4"/>
            <p:cNvSpPr>
              <a:spLocks noChangeArrowheads="1"/>
            </p:cNvSpPr>
            <p:nvPr/>
          </p:nvSpPr>
          <p:spPr bwMode="auto">
            <a:xfrm>
              <a:off x="1584" y="1344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3621" name="Rectangle 5"/>
            <p:cNvSpPr>
              <a:spLocks noChangeArrowheads="1"/>
            </p:cNvSpPr>
            <p:nvPr/>
          </p:nvSpPr>
          <p:spPr bwMode="auto">
            <a:xfrm>
              <a:off x="3264" y="1344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23622" name="Oval 6"/>
            <p:cNvSpPr>
              <a:spLocks noChangeArrowheads="1"/>
            </p:cNvSpPr>
            <p:nvPr/>
          </p:nvSpPr>
          <p:spPr bwMode="auto">
            <a:xfrm>
              <a:off x="148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3" name="Oval 7"/>
            <p:cNvSpPr>
              <a:spLocks noChangeArrowheads="1"/>
            </p:cNvSpPr>
            <p:nvPr/>
          </p:nvSpPr>
          <p:spPr bwMode="auto">
            <a:xfrm>
              <a:off x="316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4" name="Line 8"/>
            <p:cNvSpPr>
              <a:spLocks noChangeShapeType="1"/>
            </p:cNvSpPr>
            <p:nvPr/>
          </p:nvSpPr>
          <p:spPr bwMode="auto">
            <a:xfrm flipV="1">
              <a:off x="1920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5" name="Line 9"/>
            <p:cNvSpPr>
              <a:spLocks noChangeShapeType="1"/>
            </p:cNvSpPr>
            <p:nvPr/>
          </p:nvSpPr>
          <p:spPr bwMode="auto">
            <a:xfrm flipV="1">
              <a:off x="3360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6" name="Line 10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7" name="Line 11"/>
            <p:cNvSpPr>
              <a:spLocks noChangeShapeType="1"/>
            </p:cNvSpPr>
            <p:nvPr/>
          </p:nvSpPr>
          <p:spPr bwMode="auto">
            <a:xfrm flipV="1">
              <a:off x="3936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8" name="Line 12"/>
            <p:cNvSpPr>
              <a:spLocks noChangeShapeType="1"/>
            </p:cNvSpPr>
            <p:nvPr/>
          </p:nvSpPr>
          <p:spPr bwMode="auto">
            <a:xfrm>
              <a:off x="960" y="15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9" name="Text Box 13"/>
            <p:cNvSpPr txBox="1">
              <a:spLocks noChangeArrowheads="1"/>
            </p:cNvSpPr>
            <p:nvPr/>
          </p:nvSpPr>
          <p:spPr bwMode="auto">
            <a:xfrm>
              <a:off x="528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3630" name="Line 14"/>
            <p:cNvSpPr>
              <a:spLocks noChangeShapeType="1"/>
            </p:cNvSpPr>
            <p:nvPr/>
          </p:nvSpPr>
          <p:spPr bwMode="auto">
            <a:xfrm flipH="1">
              <a:off x="2976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1" name="Line 15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2" name="Line 16"/>
            <p:cNvSpPr>
              <a:spLocks noChangeShapeType="1"/>
            </p:cNvSpPr>
            <p:nvPr/>
          </p:nvSpPr>
          <p:spPr bwMode="auto">
            <a:xfrm flipH="1">
              <a:off x="1152" y="187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3" name="Text Box 17"/>
            <p:cNvSpPr txBox="1">
              <a:spLocks noChangeArrowheads="1"/>
            </p:cNvSpPr>
            <p:nvPr/>
          </p:nvSpPr>
          <p:spPr bwMode="auto">
            <a:xfrm>
              <a:off x="528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3634" name="Text Box 18"/>
            <p:cNvSpPr txBox="1">
              <a:spLocks noChangeArrowheads="1"/>
            </p:cNvSpPr>
            <p:nvPr/>
          </p:nvSpPr>
          <p:spPr bwMode="auto">
            <a:xfrm>
              <a:off x="1488" y="192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23635" name="Line 19"/>
            <p:cNvSpPr>
              <a:spLocks noChangeShapeType="1"/>
            </p:cNvSpPr>
            <p:nvPr/>
          </p:nvSpPr>
          <p:spPr bwMode="auto">
            <a:xfrm>
              <a:off x="168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6" name="Line 20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7" name="Line 21"/>
            <p:cNvSpPr>
              <a:spLocks noChangeShapeType="1"/>
            </p:cNvSpPr>
            <p:nvPr/>
          </p:nvSpPr>
          <p:spPr bwMode="auto">
            <a:xfrm>
              <a:off x="2832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8" name="Line 22"/>
            <p:cNvSpPr>
              <a:spLocks noChangeShapeType="1"/>
            </p:cNvSpPr>
            <p:nvPr/>
          </p:nvSpPr>
          <p:spPr bwMode="auto">
            <a:xfrm>
              <a:off x="3264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9" name="Text Box 23"/>
            <p:cNvSpPr txBox="1">
              <a:spLocks noChangeArrowheads="1"/>
            </p:cNvSpPr>
            <p:nvPr/>
          </p:nvSpPr>
          <p:spPr bwMode="auto">
            <a:xfrm>
              <a:off x="1920" y="1056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3640" name="Line 24"/>
            <p:cNvSpPr>
              <a:spLocks noChangeShapeType="1"/>
            </p:cNvSpPr>
            <p:nvPr/>
          </p:nvSpPr>
          <p:spPr bwMode="auto">
            <a:xfrm flipH="1">
              <a:off x="1152" y="91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1" name="Line 25"/>
            <p:cNvSpPr>
              <a:spLocks noChangeShapeType="1"/>
            </p:cNvSpPr>
            <p:nvPr/>
          </p:nvSpPr>
          <p:spPr bwMode="auto">
            <a:xfrm>
              <a:off x="1152" y="91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2" name="Oval 26"/>
            <p:cNvSpPr>
              <a:spLocks noChangeArrowheads="1"/>
            </p:cNvSpPr>
            <p:nvPr/>
          </p:nvSpPr>
          <p:spPr bwMode="auto">
            <a:xfrm>
              <a:off x="1896" y="90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47" name="Line 31"/>
            <p:cNvSpPr>
              <a:spLocks noChangeShapeType="1"/>
            </p:cNvSpPr>
            <p:nvPr/>
          </p:nvSpPr>
          <p:spPr bwMode="auto">
            <a:xfrm flipH="1">
              <a:off x="168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8" name="Line 32"/>
            <p:cNvSpPr>
              <a:spLocks noChangeShapeType="1"/>
            </p:cNvSpPr>
            <p:nvPr/>
          </p:nvSpPr>
          <p:spPr bwMode="auto">
            <a:xfrm>
              <a:off x="1680" y="24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9" name="Line 33"/>
            <p:cNvSpPr>
              <a:spLocks noChangeShapeType="1"/>
            </p:cNvSpPr>
            <p:nvPr/>
          </p:nvSpPr>
          <p:spPr bwMode="auto">
            <a:xfrm>
              <a:off x="1608" y="25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0" name="Rectangle 34"/>
            <p:cNvSpPr>
              <a:spLocks noChangeArrowheads="1"/>
            </p:cNvSpPr>
            <p:nvPr/>
          </p:nvSpPr>
          <p:spPr bwMode="auto">
            <a:xfrm>
              <a:off x="4560" y="768"/>
              <a:ext cx="192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1" name="Line 35"/>
            <p:cNvSpPr>
              <a:spLocks noChangeShapeType="1"/>
            </p:cNvSpPr>
            <p:nvPr/>
          </p:nvSpPr>
          <p:spPr bwMode="auto">
            <a:xfrm>
              <a:off x="3648" y="86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2" name="Line 36"/>
            <p:cNvSpPr>
              <a:spLocks noChangeShapeType="1"/>
            </p:cNvSpPr>
            <p:nvPr/>
          </p:nvSpPr>
          <p:spPr bwMode="auto">
            <a:xfrm>
              <a:off x="3360" y="100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3" name="Oval 37"/>
            <p:cNvSpPr>
              <a:spLocks noChangeArrowheads="1"/>
            </p:cNvSpPr>
            <p:nvPr/>
          </p:nvSpPr>
          <p:spPr bwMode="auto">
            <a:xfrm>
              <a:off x="3624" y="852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54" name="Oval 38"/>
            <p:cNvSpPr>
              <a:spLocks noChangeArrowheads="1"/>
            </p:cNvSpPr>
            <p:nvPr/>
          </p:nvSpPr>
          <p:spPr bwMode="auto">
            <a:xfrm>
              <a:off x="3336" y="984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55" name="Line 39"/>
            <p:cNvSpPr>
              <a:spLocks noChangeShapeType="1"/>
            </p:cNvSpPr>
            <p:nvPr/>
          </p:nvSpPr>
          <p:spPr bwMode="auto">
            <a:xfrm>
              <a:off x="2832" y="243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6" name="Line 40"/>
            <p:cNvSpPr>
              <a:spLocks noChangeShapeType="1"/>
            </p:cNvSpPr>
            <p:nvPr/>
          </p:nvSpPr>
          <p:spPr bwMode="auto">
            <a:xfrm flipV="1">
              <a:off x="5040" y="960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7" name="Line 41"/>
            <p:cNvSpPr>
              <a:spLocks noChangeShapeType="1"/>
            </p:cNvSpPr>
            <p:nvPr/>
          </p:nvSpPr>
          <p:spPr bwMode="auto">
            <a:xfrm flipH="1">
              <a:off x="4752" y="9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23660" name="Text Box 44"/>
            <p:cNvSpPr txBox="1">
              <a:spLocks noChangeArrowheads="1"/>
            </p:cNvSpPr>
            <p:nvPr/>
          </p:nvSpPr>
          <p:spPr bwMode="auto">
            <a:xfrm>
              <a:off x="1584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23661" name="Text Box 45"/>
            <p:cNvSpPr txBox="1">
              <a:spLocks noChangeArrowheads="1"/>
            </p:cNvSpPr>
            <p:nvPr/>
          </p:nvSpPr>
          <p:spPr bwMode="auto">
            <a:xfrm>
              <a:off x="2448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23662" name="Text Box 46"/>
            <p:cNvSpPr txBox="1">
              <a:spLocks noChangeArrowheads="1"/>
            </p:cNvSpPr>
            <p:nvPr/>
          </p:nvSpPr>
          <p:spPr bwMode="auto">
            <a:xfrm>
              <a:off x="1584" y="3552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23663" name="Text Box 47"/>
            <p:cNvSpPr txBox="1">
              <a:spLocks noChangeArrowheads="1"/>
            </p:cNvSpPr>
            <p:nvPr/>
          </p:nvSpPr>
          <p:spPr bwMode="auto">
            <a:xfrm>
              <a:off x="768" y="3552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</a:t>
              </a:r>
            </a:p>
          </p:txBody>
        </p:sp>
        <p:sp>
          <p:nvSpPr>
            <p:cNvPr id="623664" name="Line 48"/>
            <p:cNvSpPr>
              <a:spLocks noChangeShapeType="1"/>
            </p:cNvSpPr>
            <p:nvPr/>
          </p:nvSpPr>
          <p:spPr bwMode="auto">
            <a:xfrm>
              <a:off x="1200" y="30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65" name="Line 49"/>
            <p:cNvSpPr>
              <a:spLocks noChangeShapeType="1"/>
            </p:cNvSpPr>
            <p:nvPr/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67" name="Line 51"/>
            <p:cNvSpPr>
              <a:spLocks noChangeShapeType="1"/>
            </p:cNvSpPr>
            <p:nvPr/>
          </p:nvSpPr>
          <p:spPr bwMode="auto">
            <a:xfrm flipH="1">
              <a:off x="1248" y="36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2" name="Text Box 56"/>
            <p:cNvSpPr txBox="1">
              <a:spLocks noChangeArrowheads="1"/>
            </p:cNvSpPr>
            <p:nvPr/>
          </p:nvSpPr>
          <p:spPr bwMode="auto">
            <a:xfrm>
              <a:off x="2400" y="3546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23673" name="Line 57"/>
            <p:cNvSpPr>
              <a:spLocks noChangeShapeType="1"/>
            </p:cNvSpPr>
            <p:nvPr/>
          </p:nvSpPr>
          <p:spPr bwMode="auto">
            <a:xfrm flipH="1">
              <a:off x="2064" y="369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4" name="Line 58"/>
            <p:cNvSpPr>
              <a:spLocks noChangeShapeType="1"/>
            </p:cNvSpPr>
            <p:nvPr/>
          </p:nvSpPr>
          <p:spPr bwMode="auto">
            <a:xfrm>
              <a:off x="2640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5" name="Line 59"/>
            <p:cNvSpPr>
              <a:spLocks noChangeShapeType="1"/>
            </p:cNvSpPr>
            <p:nvPr/>
          </p:nvSpPr>
          <p:spPr bwMode="auto">
            <a:xfrm flipV="1">
              <a:off x="960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6" name="Text Box 60"/>
            <p:cNvSpPr txBox="1">
              <a:spLocks noChangeArrowheads="1"/>
            </p:cNvSpPr>
            <p:nvPr/>
          </p:nvSpPr>
          <p:spPr bwMode="auto">
            <a:xfrm>
              <a:off x="384" y="25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Line 3"/>
          <p:cNvSpPr>
            <a:spLocks noChangeShapeType="1"/>
          </p:cNvSpPr>
          <p:nvPr/>
        </p:nvSpPr>
        <p:spPr bwMode="auto">
          <a:xfrm>
            <a:off x="2057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2" name="Line 4"/>
          <p:cNvSpPr>
            <a:spLocks noChangeShapeType="1"/>
          </p:cNvSpPr>
          <p:nvPr/>
        </p:nvSpPr>
        <p:spPr bwMode="auto">
          <a:xfrm>
            <a:off x="2438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>
            <a:off x="2057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4" name="Line 6"/>
          <p:cNvSpPr>
            <a:spLocks noChangeShapeType="1"/>
          </p:cNvSpPr>
          <p:nvPr/>
        </p:nvSpPr>
        <p:spPr bwMode="auto">
          <a:xfrm>
            <a:off x="2438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5" name="Line 7"/>
          <p:cNvSpPr>
            <a:spLocks noChangeShapeType="1"/>
          </p:cNvSpPr>
          <p:nvPr/>
        </p:nvSpPr>
        <p:spPr bwMode="auto">
          <a:xfrm>
            <a:off x="2819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>
            <a:off x="3200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>
            <a:off x="2819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3200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581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0" name="Line 12"/>
          <p:cNvSpPr>
            <a:spLocks noChangeShapeType="1"/>
          </p:cNvSpPr>
          <p:nvPr/>
        </p:nvSpPr>
        <p:spPr bwMode="auto">
          <a:xfrm>
            <a:off x="3962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1" name="Line 13"/>
          <p:cNvSpPr>
            <a:spLocks noChangeShapeType="1"/>
          </p:cNvSpPr>
          <p:nvPr/>
        </p:nvSpPr>
        <p:spPr bwMode="auto">
          <a:xfrm>
            <a:off x="3581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2" name="Line 14"/>
          <p:cNvSpPr>
            <a:spLocks noChangeShapeType="1"/>
          </p:cNvSpPr>
          <p:nvPr/>
        </p:nvSpPr>
        <p:spPr bwMode="auto">
          <a:xfrm>
            <a:off x="3962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3" name="Line 15"/>
          <p:cNvSpPr>
            <a:spLocks noChangeShapeType="1"/>
          </p:cNvSpPr>
          <p:nvPr/>
        </p:nvSpPr>
        <p:spPr bwMode="auto">
          <a:xfrm>
            <a:off x="4343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4" name="Line 16"/>
          <p:cNvSpPr>
            <a:spLocks noChangeShapeType="1"/>
          </p:cNvSpPr>
          <p:nvPr/>
        </p:nvSpPr>
        <p:spPr bwMode="auto">
          <a:xfrm>
            <a:off x="4724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5" name="Line 17"/>
          <p:cNvSpPr>
            <a:spLocks noChangeShapeType="1"/>
          </p:cNvSpPr>
          <p:nvPr/>
        </p:nvSpPr>
        <p:spPr bwMode="auto">
          <a:xfrm>
            <a:off x="4343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4724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1676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8" name="Line 20"/>
          <p:cNvSpPr>
            <a:spLocks noChangeShapeType="1"/>
          </p:cNvSpPr>
          <p:nvPr/>
        </p:nvSpPr>
        <p:spPr bwMode="auto">
          <a:xfrm>
            <a:off x="5105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9" name="Line 21"/>
          <p:cNvSpPr>
            <a:spLocks noChangeShapeType="1"/>
          </p:cNvSpPr>
          <p:nvPr/>
        </p:nvSpPr>
        <p:spPr bwMode="auto">
          <a:xfrm>
            <a:off x="5486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0" name="Line 22"/>
          <p:cNvSpPr>
            <a:spLocks noChangeShapeType="1"/>
          </p:cNvSpPr>
          <p:nvPr/>
        </p:nvSpPr>
        <p:spPr bwMode="auto">
          <a:xfrm>
            <a:off x="5105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1" name="Line 23"/>
          <p:cNvSpPr>
            <a:spLocks noChangeShapeType="1"/>
          </p:cNvSpPr>
          <p:nvPr/>
        </p:nvSpPr>
        <p:spPr bwMode="auto">
          <a:xfrm>
            <a:off x="5486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2" name="Line 24"/>
          <p:cNvSpPr>
            <a:spLocks noChangeShapeType="1"/>
          </p:cNvSpPr>
          <p:nvPr/>
        </p:nvSpPr>
        <p:spPr bwMode="auto">
          <a:xfrm>
            <a:off x="5867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3" name="Line 25"/>
          <p:cNvSpPr>
            <a:spLocks noChangeShapeType="1"/>
          </p:cNvSpPr>
          <p:nvPr/>
        </p:nvSpPr>
        <p:spPr bwMode="auto">
          <a:xfrm>
            <a:off x="6248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867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6248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4" name="Line 36"/>
          <p:cNvSpPr>
            <a:spLocks noChangeShapeType="1"/>
          </p:cNvSpPr>
          <p:nvPr/>
        </p:nvSpPr>
        <p:spPr bwMode="auto">
          <a:xfrm>
            <a:off x="4724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5" name="Line 37"/>
          <p:cNvSpPr>
            <a:spLocks noChangeShapeType="1"/>
          </p:cNvSpPr>
          <p:nvPr/>
        </p:nvSpPr>
        <p:spPr bwMode="auto">
          <a:xfrm>
            <a:off x="1676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6" name="Line 38"/>
          <p:cNvSpPr>
            <a:spLocks noChangeShapeType="1"/>
          </p:cNvSpPr>
          <p:nvPr/>
        </p:nvSpPr>
        <p:spPr bwMode="auto">
          <a:xfrm flipV="1">
            <a:off x="2438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7" name="Line 39"/>
          <p:cNvSpPr>
            <a:spLocks noChangeShapeType="1"/>
          </p:cNvSpPr>
          <p:nvPr/>
        </p:nvSpPr>
        <p:spPr bwMode="auto">
          <a:xfrm>
            <a:off x="2438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8" name="Line 40"/>
          <p:cNvSpPr>
            <a:spLocks noChangeShapeType="1"/>
          </p:cNvSpPr>
          <p:nvPr/>
        </p:nvSpPr>
        <p:spPr bwMode="auto">
          <a:xfrm>
            <a:off x="3200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9" name="Line 41"/>
          <p:cNvSpPr>
            <a:spLocks noChangeShapeType="1"/>
          </p:cNvSpPr>
          <p:nvPr/>
        </p:nvSpPr>
        <p:spPr bwMode="auto">
          <a:xfrm>
            <a:off x="3200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0" name="Line 42"/>
          <p:cNvSpPr>
            <a:spLocks noChangeShapeType="1"/>
          </p:cNvSpPr>
          <p:nvPr/>
        </p:nvSpPr>
        <p:spPr bwMode="auto">
          <a:xfrm>
            <a:off x="3200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1" name="Line 43"/>
          <p:cNvSpPr>
            <a:spLocks noChangeShapeType="1"/>
          </p:cNvSpPr>
          <p:nvPr/>
        </p:nvSpPr>
        <p:spPr bwMode="auto">
          <a:xfrm flipV="1">
            <a:off x="3962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2" name="Line 44"/>
          <p:cNvSpPr>
            <a:spLocks noChangeShapeType="1"/>
          </p:cNvSpPr>
          <p:nvPr/>
        </p:nvSpPr>
        <p:spPr bwMode="auto">
          <a:xfrm>
            <a:off x="3962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3" name="Line 45"/>
          <p:cNvSpPr>
            <a:spLocks noChangeShapeType="1"/>
          </p:cNvSpPr>
          <p:nvPr/>
        </p:nvSpPr>
        <p:spPr bwMode="auto">
          <a:xfrm>
            <a:off x="4724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4" name="Line 46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5" name="Line 47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6" name="Line 48"/>
          <p:cNvSpPr>
            <a:spLocks noChangeShapeType="1"/>
          </p:cNvSpPr>
          <p:nvPr/>
        </p:nvSpPr>
        <p:spPr bwMode="auto">
          <a:xfrm flipV="1">
            <a:off x="5486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7" name="Line 49"/>
          <p:cNvSpPr>
            <a:spLocks noChangeShapeType="1"/>
          </p:cNvSpPr>
          <p:nvPr/>
        </p:nvSpPr>
        <p:spPr bwMode="auto">
          <a:xfrm>
            <a:off x="5486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6248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9" name="Line 51"/>
          <p:cNvSpPr>
            <a:spLocks noChangeShapeType="1"/>
          </p:cNvSpPr>
          <p:nvPr/>
        </p:nvSpPr>
        <p:spPr bwMode="auto">
          <a:xfrm>
            <a:off x="6248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0" name="Line 52"/>
          <p:cNvSpPr>
            <a:spLocks noChangeShapeType="1"/>
          </p:cNvSpPr>
          <p:nvPr/>
        </p:nvSpPr>
        <p:spPr bwMode="auto">
          <a:xfrm>
            <a:off x="6248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5" name="Line 57"/>
          <p:cNvSpPr>
            <a:spLocks noChangeShapeType="1"/>
          </p:cNvSpPr>
          <p:nvPr/>
        </p:nvSpPr>
        <p:spPr bwMode="auto">
          <a:xfrm>
            <a:off x="1676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6" name="Line 58"/>
          <p:cNvSpPr>
            <a:spLocks noChangeShapeType="1"/>
          </p:cNvSpPr>
          <p:nvPr/>
        </p:nvSpPr>
        <p:spPr bwMode="auto">
          <a:xfrm flipV="1">
            <a:off x="3200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7" name="Line 59"/>
          <p:cNvSpPr>
            <a:spLocks noChangeShapeType="1"/>
          </p:cNvSpPr>
          <p:nvPr/>
        </p:nvSpPr>
        <p:spPr bwMode="auto">
          <a:xfrm>
            <a:off x="32004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8" name="Line 60"/>
          <p:cNvSpPr>
            <a:spLocks noChangeShapeType="1"/>
          </p:cNvSpPr>
          <p:nvPr/>
        </p:nvSpPr>
        <p:spPr bwMode="auto">
          <a:xfrm>
            <a:off x="4724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9" name="Line 61"/>
          <p:cNvSpPr>
            <a:spLocks noChangeShapeType="1"/>
          </p:cNvSpPr>
          <p:nvPr/>
        </p:nvSpPr>
        <p:spPr bwMode="auto">
          <a:xfrm>
            <a:off x="4724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0" name="Line 62"/>
          <p:cNvSpPr>
            <a:spLocks noChangeShapeType="1"/>
          </p:cNvSpPr>
          <p:nvPr/>
        </p:nvSpPr>
        <p:spPr bwMode="auto">
          <a:xfrm>
            <a:off x="4724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1" name="Line 63"/>
          <p:cNvSpPr>
            <a:spLocks noChangeShapeType="1"/>
          </p:cNvSpPr>
          <p:nvPr/>
        </p:nvSpPr>
        <p:spPr bwMode="auto">
          <a:xfrm flipV="1">
            <a:off x="6248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2" name="Line 64"/>
          <p:cNvSpPr>
            <a:spLocks noChangeShapeType="1"/>
          </p:cNvSpPr>
          <p:nvPr/>
        </p:nvSpPr>
        <p:spPr bwMode="auto">
          <a:xfrm>
            <a:off x="62484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5" name="Line 67"/>
          <p:cNvSpPr>
            <a:spLocks noChangeShapeType="1"/>
          </p:cNvSpPr>
          <p:nvPr/>
        </p:nvSpPr>
        <p:spPr bwMode="auto">
          <a:xfrm>
            <a:off x="1676400" y="4648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6" name="Line 68"/>
          <p:cNvSpPr>
            <a:spLocks noChangeShapeType="1"/>
          </p:cNvSpPr>
          <p:nvPr/>
        </p:nvSpPr>
        <p:spPr bwMode="auto">
          <a:xfrm flipV="1">
            <a:off x="4724400" y="4191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7" name="Line 69"/>
          <p:cNvSpPr>
            <a:spLocks noChangeShapeType="1"/>
          </p:cNvSpPr>
          <p:nvPr/>
        </p:nvSpPr>
        <p:spPr bwMode="auto">
          <a:xfrm>
            <a:off x="4724400" y="41910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0" name="Line 72"/>
          <p:cNvSpPr>
            <a:spLocks noChangeShapeType="1"/>
          </p:cNvSpPr>
          <p:nvPr/>
        </p:nvSpPr>
        <p:spPr bwMode="auto">
          <a:xfrm>
            <a:off x="2438400" y="16002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1" name="Line 73"/>
          <p:cNvSpPr>
            <a:spLocks noChangeShapeType="1"/>
          </p:cNvSpPr>
          <p:nvPr/>
        </p:nvSpPr>
        <p:spPr bwMode="auto">
          <a:xfrm>
            <a:off x="3200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2" name="Line 74"/>
          <p:cNvSpPr>
            <a:spLocks noChangeShapeType="1"/>
          </p:cNvSpPr>
          <p:nvPr/>
        </p:nvSpPr>
        <p:spPr bwMode="auto">
          <a:xfrm>
            <a:off x="3962400" y="1524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3" name="Line 75"/>
          <p:cNvSpPr>
            <a:spLocks noChangeShapeType="1"/>
          </p:cNvSpPr>
          <p:nvPr/>
        </p:nvSpPr>
        <p:spPr bwMode="auto">
          <a:xfrm>
            <a:off x="4724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4" name="Line 76"/>
          <p:cNvSpPr>
            <a:spLocks noChangeShapeType="1"/>
          </p:cNvSpPr>
          <p:nvPr/>
        </p:nvSpPr>
        <p:spPr bwMode="auto">
          <a:xfrm>
            <a:off x="5486400" y="1524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5" name="Line 77"/>
          <p:cNvSpPr>
            <a:spLocks noChangeShapeType="1"/>
          </p:cNvSpPr>
          <p:nvPr/>
        </p:nvSpPr>
        <p:spPr bwMode="auto">
          <a:xfrm>
            <a:off x="6248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8" name="Line 80"/>
          <p:cNvSpPr>
            <a:spLocks noChangeShapeType="1"/>
          </p:cNvSpPr>
          <p:nvPr/>
        </p:nvSpPr>
        <p:spPr bwMode="auto">
          <a:xfrm>
            <a:off x="3200400" y="25146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9" name="Line 81"/>
          <p:cNvSpPr>
            <a:spLocks noChangeShapeType="1"/>
          </p:cNvSpPr>
          <p:nvPr/>
        </p:nvSpPr>
        <p:spPr bwMode="auto">
          <a:xfrm>
            <a:off x="47244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0" name="Line 82"/>
          <p:cNvSpPr>
            <a:spLocks noChangeShapeType="1"/>
          </p:cNvSpPr>
          <p:nvPr/>
        </p:nvSpPr>
        <p:spPr bwMode="auto">
          <a:xfrm>
            <a:off x="6248400" y="24384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2" name="Line 84"/>
          <p:cNvSpPr>
            <a:spLocks noChangeShapeType="1"/>
          </p:cNvSpPr>
          <p:nvPr/>
        </p:nvSpPr>
        <p:spPr bwMode="auto">
          <a:xfrm>
            <a:off x="4724400" y="35052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4" name="Text Box 86"/>
          <p:cNvSpPr txBox="1">
            <a:spLocks noChangeArrowheads="1"/>
          </p:cNvSpPr>
          <p:nvPr/>
        </p:nvSpPr>
        <p:spPr bwMode="auto">
          <a:xfrm>
            <a:off x="4572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31895" name="Text Box 87"/>
          <p:cNvSpPr txBox="1">
            <a:spLocks noChangeArrowheads="1"/>
          </p:cNvSpPr>
          <p:nvPr/>
        </p:nvSpPr>
        <p:spPr bwMode="auto">
          <a:xfrm>
            <a:off x="152400" y="2209800"/>
            <a:ext cx="1539875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631896" name="Text Box 88"/>
          <p:cNvSpPr txBox="1">
            <a:spLocks noChangeArrowheads="1"/>
          </p:cNvSpPr>
          <p:nvPr/>
        </p:nvSpPr>
        <p:spPr bwMode="auto">
          <a:xfrm>
            <a:off x="304800" y="3216275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1897" name="Text Box 89"/>
          <p:cNvSpPr txBox="1">
            <a:spLocks noChangeArrowheads="1"/>
          </p:cNvSpPr>
          <p:nvPr/>
        </p:nvSpPr>
        <p:spPr bwMode="auto">
          <a:xfrm>
            <a:off x="533400" y="4343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1898" name="Text Box 90"/>
          <p:cNvSpPr txBox="1">
            <a:spLocks noChangeArrowheads="1"/>
          </p:cNvSpPr>
          <p:nvPr/>
        </p:nvSpPr>
        <p:spPr bwMode="auto">
          <a:xfrm>
            <a:off x="2057400" y="762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</a:t>
            </a:r>
          </a:p>
        </p:txBody>
      </p:sp>
      <p:sp>
        <p:nvSpPr>
          <p:cNvPr id="631899" name="Line 91"/>
          <p:cNvSpPr>
            <a:spLocks noChangeShapeType="1"/>
          </p:cNvSpPr>
          <p:nvPr/>
        </p:nvSpPr>
        <p:spPr bwMode="auto">
          <a:xfrm>
            <a:off x="71628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0" name="Line 92"/>
          <p:cNvSpPr>
            <a:spLocks noChangeShapeType="1"/>
          </p:cNvSpPr>
          <p:nvPr/>
        </p:nvSpPr>
        <p:spPr bwMode="auto">
          <a:xfrm>
            <a:off x="7467600" y="31242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1" name="Line 93"/>
          <p:cNvSpPr>
            <a:spLocks noChangeShapeType="1"/>
          </p:cNvSpPr>
          <p:nvPr/>
        </p:nvSpPr>
        <p:spPr bwMode="auto">
          <a:xfrm>
            <a:off x="7467600" y="35052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2" name="Line 94"/>
          <p:cNvSpPr>
            <a:spLocks noChangeShapeType="1"/>
          </p:cNvSpPr>
          <p:nvPr/>
        </p:nvSpPr>
        <p:spPr bwMode="auto">
          <a:xfrm>
            <a:off x="7162800" y="417195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3" name="Line 95"/>
          <p:cNvSpPr>
            <a:spLocks noChangeShapeType="1"/>
          </p:cNvSpPr>
          <p:nvPr/>
        </p:nvSpPr>
        <p:spPr bwMode="auto">
          <a:xfrm flipV="1">
            <a:off x="7467600" y="37338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4" name="Line 96"/>
          <p:cNvSpPr>
            <a:spLocks noChangeShapeType="1"/>
          </p:cNvSpPr>
          <p:nvPr/>
        </p:nvSpPr>
        <p:spPr bwMode="auto">
          <a:xfrm>
            <a:off x="7467600" y="37338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5" name="Rectangle 97"/>
          <p:cNvSpPr>
            <a:spLocks noChangeArrowheads="1"/>
          </p:cNvSpPr>
          <p:nvPr/>
        </p:nvSpPr>
        <p:spPr bwMode="auto">
          <a:xfrm>
            <a:off x="7696200" y="33528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6" name="Line 98"/>
          <p:cNvSpPr>
            <a:spLocks noChangeShapeType="1"/>
          </p:cNvSpPr>
          <p:nvPr/>
        </p:nvSpPr>
        <p:spPr bwMode="auto">
          <a:xfrm>
            <a:off x="8001000" y="3619500"/>
            <a:ext cx="27305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7" name="Line 99"/>
          <p:cNvSpPr>
            <a:spLocks noChangeShapeType="1"/>
          </p:cNvSpPr>
          <p:nvPr/>
        </p:nvSpPr>
        <p:spPr bwMode="auto">
          <a:xfrm>
            <a:off x="8248650" y="3619500"/>
            <a:ext cx="0" cy="1219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8" name="Line 100"/>
          <p:cNvSpPr>
            <a:spLocks noChangeShapeType="1"/>
          </p:cNvSpPr>
          <p:nvPr/>
        </p:nvSpPr>
        <p:spPr bwMode="auto">
          <a:xfrm flipH="1">
            <a:off x="7715250" y="48387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9" name="Text Box 101"/>
          <p:cNvSpPr txBox="1">
            <a:spLocks noChangeArrowheads="1"/>
          </p:cNvSpPr>
          <p:nvPr/>
        </p:nvSpPr>
        <p:spPr bwMode="auto">
          <a:xfrm>
            <a:off x="7010400" y="4343400"/>
            <a:ext cx="838200" cy="1004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31913" name="Text Box 105"/>
          <p:cNvSpPr txBox="1">
            <a:spLocks noChangeArrowheads="1"/>
          </p:cNvSpPr>
          <p:nvPr/>
        </p:nvSpPr>
        <p:spPr bwMode="auto">
          <a:xfrm>
            <a:off x="2438400" y="4724400"/>
            <a:ext cx="4267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001   010  011  100    101</a:t>
            </a:r>
          </a:p>
        </p:txBody>
      </p:sp>
      <p:sp>
        <p:nvSpPr>
          <p:cNvPr id="631914" name="Text Box 106"/>
          <p:cNvSpPr txBox="1">
            <a:spLocks noChangeArrowheads="1"/>
          </p:cNvSpPr>
          <p:nvPr/>
        </p:nvSpPr>
        <p:spPr bwMode="auto">
          <a:xfrm>
            <a:off x="1676400" y="4724400"/>
            <a:ext cx="914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304800" y="319088"/>
            <a:ext cx="4343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③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-8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2133600" y="17145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514600" y="2133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5181600" y="2133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4647" name="Oval 7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8" name="Oval 8"/>
          <p:cNvSpPr>
            <a:spLocks noChangeArrowheads="1"/>
          </p:cNvSpPr>
          <p:nvPr/>
        </p:nvSpPr>
        <p:spPr bwMode="auto">
          <a:xfrm>
            <a:off x="5029200" y="2362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9" name="Line 9"/>
          <p:cNvSpPr>
            <a:spLocks noChangeShapeType="1"/>
          </p:cNvSpPr>
          <p:nvPr/>
        </p:nvSpPr>
        <p:spPr bwMode="auto">
          <a:xfrm flipV="1">
            <a:off x="3048000" y="1066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0" name="Line 10"/>
          <p:cNvSpPr>
            <a:spLocks noChangeShapeType="1"/>
          </p:cNvSpPr>
          <p:nvPr/>
        </p:nvSpPr>
        <p:spPr bwMode="auto">
          <a:xfrm flipV="1">
            <a:off x="53340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1" name="Line 11"/>
          <p:cNvSpPr>
            <a:spLocks noChangeShapeType="1"/>
          </p:cNvSpPr>
          <p:nvPr/>
        </p:nvSpPr>
        <p:spPr bwMode="auto">
          <a:xfrm flipV="1">
            <a:off x="57912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2" name="Line 12"/>
          <p:cNvSpPr>
            <a:spLocks noChangeShapeType="1"/>
          </p:cNvSpPr>
          <p:nvPr/>
        </p:nvSpPr>
        <p:spPr bwMode="auto">
          <a:xfrm flipV="1">
            <a:off x="62484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3" name="Line 13"/>
          <p:cNvSpPr>
            <a:spLocks noChangeShapeType="1"/>
          </p:cNvSpPr>
          <p:nvPr/>
        </p:nvSpPr>
        <p:spPr bwMode="auto">
          <a:xfrm>
            <a:off x="1524000" y="2438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4" name="Text Box 14"/>
          <p:cNvSpPr txBox="1">
            <a:spLocks noChangeArrowheads="1"/>
          </p:cNvSpPr>
          <p:nvPr/>
        </p:nvSpPr>
        <p:spPr bwMode="auto">
          <a:xfrm>
            <a:off x="838200" y="213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465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6" name="Line 16"/>
          <p:cNvSpPr>
            <a:spLocks noChangeShapeType="1"/>
          </p:cNvSpPr>
          <p:nvPr/>
        </p:nvSpPr>
        <p:spPr bwMode="auto">
          <a:xfrm>
            <a:off x="4724400" y="2438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 flipH="1">
            <a:off x="1828800" y="29718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8" name="Text Box 18"/>
          <p:cNvSpPr txBox="1">
            <a:spLocks noChangeArrowheads="1"/>
          </p:cNvSpPr>
          <p:nvPr/>
        </p:nvSpPr>
        <p:spPr bwMode="auto">
          <a:xfrm>
            <a:off x="8382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2362200" y="3048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4660" name="Line 20"/>
          <p:cNvSpPr>
            <a:spLocks noChangeShapeType="1"/>
          </p:cNvSpPr>
          <p:nvPr/>
        </p:nvSpPr>
        <p:spPr bwMode="auto">
          <a:xfrm>
            <a:off x="26670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1" name="Line 21"/>
          <p:cNvSpPr>
            <a:spLocks noChangeShapeType="1"/>
          </p:cNvSpPr>
          <p:nvPr/>
        </p:nvSpPr>
        <p:spPr bwMode="auto">
          <a:xfrm>
            <a:off x="33528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2" name="Line 22"/>
          <p:cNvSpPr>
            <a:spLocks noChangeShapeType="1"/>
          </p:cNvSpPr>
          <p:nvPr/>
        </p:nvSpPr>
        <p:spPr bwMode="auto">
          <a:xfrm>
            <a:off x="44958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3" name="Line 23"/>
          <p:cNvSpPr>
            <a:spLocks noChangeShapeType="1"/>
          </p:cNvSpPr>
          <p:nvPr/>
        </p:nvSpPr>
        <p:spPr bwMode="auto">
          <a:xfrm>
            <a:off x="51816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4" name="Text Box 24"/>
          <p:cNvSpPr txBox="1">
            <a:spLocks noChangeArrowheads="1"/>
          </p:cNvSpPr>
          <p:nvPr/>
        </p:nvSpPr>
        <p:spPr bwMode="auto">
          <a:xfrm>
            <a:off x="3048000" y="1676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4665" name="Line 25"/>
          <p:cNvSpPr>
            <a:spLocks noChangeShapeType="1"/>
          </p:cNvSpPr>
          <p:nvPr/>
        </p:nvSpPr>
        <p:spPr bwMode="auto">
          <a:xfrm flipH="1">
            <a:off x="1828800" y="1447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6" name="Line 26"/>
          <p:cNvSpPr>
            <a:spLocks noChangeShapeType="1"/>
          </p:cNvSpPr>
          <p:nvPr/>
        </p:nvSpPr>
        <p:spPr bwMode="auto">
          <a:xfrm>
            <a:off x="1828800" y="1447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7" name="Oval 27"/>
          <p:cNvSpPr>
            <a:spLocks noChangeArrowheads="1"/>
          </p:cNvSpPr>
          <p:nvPr/>
        </p:nvSpPr>
        <p:spPr bwMode="auto">
          <a:xfrm>
            <a:off x="3009900" y="14287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68" name="Line 28"/>
          <p:cNvSpPr>
            <a:spLocks noChangeShapeType="1"/>
          </p:cNvSpPr>
          <p:nvPr/>
        </p:nvSpPr>
        <p:spPr bwMode="auto">
          <a:xfrm flipH="1">
            <a:off x="26670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9" name="Line 29"/>
          <p:cNvSpPr>
            <a:spLocks noChangeShapeType="1"/>
          </p:cNvSpPr>
          <p:nvPr/>
        </p:nvSpPr>
        <p:spPr bwMode="auto">
          <a:xfrm>
            <a:off x="2667000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0" name="Line 30"/>
          <p:cNvSpPr>
            <a:spLocks noChangeShapeType="1"/>
          </p:cNvSpPr>
          <p:nvPr/>
        </p:nvSpPr>
        <p:spPr bwMode="auto">
          <a:xfrm>
            <a:off x="2552700" y="4114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5" name="Oval 35"/>
          <p:cNvSpPr>
            <a:spLocks noChangeArrowheads="1"/>
          </p:cNvSpPr>
          <p:nvPr/>
        </p:nvSpPr>
        <p:spPr bwMode="auto">
          <a:xfrm>
            <a:off x="6229350" y="14859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76" name="Line 36"/>
          <p:cNvSpPr>
            <a:spLocks noChangeShapeType="1"/>
          </p:cNvSpPr>
          <p:nvPr/>
        </p:nvSpPr>
        <p:spPr bwMode="auto">
          <a:xfrm>
            <a:off x="4495800" y="386715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7" name="Line 37"/>
          <p:cNvSpPr>
            <a:spLocks noChangeShapeType="1"/>
          </p:cNvSpPr>
          <p:nvPr/>
        </p:nvSpPr>
        <p:spPr bwMode="auto">
          <a:xfrm flipV="1">
            <a:off x="8001000" y="1524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8" name="Line 38"/>
          <p:cNvSpPr>
            <a:spLocks noChangeShapeType="1"/>
          </p:cNvSpPr>
          <p:nvPr/>
        </p:nvSpPr>
        <p:spPr bwMode="auto">
          <a:xfrm flipH="1">
            <a:off x="6248400" y="1524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0" name="Text Box 40"/>
          <p:cNvSpPr txBox="1">
            <a:spLocks noChangeArrowheads="1"/>
          </p:cNvSpPr>
          <p:nvPr/>
        </p:nvSpPr>
        <p:spPr bwMode="auto">
          <a:xfrm>
            <a:off x="11430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624681" name="Text Box 41"/>
          <p:cNvSpPr txBox="1">
            <a:spLocks noChangeArrowheads="1"/>
          </p:cNvSpPr>
          <p:nvPr/>
        </p:nvSpPr>
        <p:spPr bwMode="auto">
          <a:xfrm>
            <a:off x="25146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624682" name="Text Box 42"/>
          <p:cNvSpPr txBox="1">
            <a:spLocks noChangeArrowheads="1"/>
          </p:cNvSpPr>
          <p:nvPr/>
        </p:nvSpPr>
        <p:spPr bwMode="auto">
          <a:xfrm>
            <a:off x="38862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624683" name="Text Box 43"/>
          <p:cNvSpPr txBox="1">
            <a:spLocks noChangeArrowheads="1"/>
          </p:cNvSpPr>
          <p:nvPr/>
        </p:nvSpPr>
        <p:spPr bwMode="auto">
          <a:xfrm>
            <a:off x="25146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110</a:t>
            </a:r>
          </a:p>
        </p:txBody>
      </p:sp>
      <p:sp>
        <p:nvSpPr>
          <p:cNvPr id="624684" name="Text Box 44"/>
          <p:cNvSpPr txBox="1">
            <a:spLocks noChangeArrowheads="1"/>
          </p:cNvSpPr>
          <p:nvPr/>
        </p:nvSpPr>
        <p:spPr bwMode="auto">
          <a:xfrm>
            <a:off x="11430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111</a:t>
            </a:r>
          </a:p>
        </p:txBody>
      </p:sp>
      <p:sp>
        <p:nvSpPr>
          <p:cNvPr id="624685" name="Line 45"/>
          <p:cNvSpPr>
            <a:spLocks noChangeShapeType="1"/>
          </p:cNvSpPr>
          <p:nvPr/>
        </p:nvSpPr>
        <p:spPr bwMode="auto">
          <a:xfrm>
            <a:off x="19050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6" name="Line 4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8" name="Line 48"/>
          <p:cNvSpPr>
            <a:spLocks noChangeShapeType="1"/>
          </p:cNvSpPr>
          <p:nvPr/>
        </p:nvSpPr>
        <p:spPr bwMode="auto">
          <a:xfrm flipH="1">
            <a:off x="19050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2" name="Text Box 52"/>
          <p:cNvSpPr txBox="1">
            <a:spLocks noChangeArrowheads="1"/>
          </p:cNvSpPr>
          <p:nvPr/>
        </p:nvSpPr>
        <p:spPr bwMode="auto">
          <a:xfrm>
            <a:off x="52578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624693" name="Line 53"/>
          <p:cNvSpPr>
            <a:spLocks noChangeShapeType="1"/>
          </p:cNvSpPr>
          <p:nvPr/>
        </p:nvSpPr>
        <p:spPr bwMode="auto">
          <a:xfrm>
            <a:off x="46482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4" name="Text Box 54"/>
          <p:cNvSpPr txBox="1">
            <a:spLocks noChangeArrowheads="1"/>
          </p:cNvSpPr>
          <p:nvPr/>
        </p:nvSpPr>
        <p:spPr bwMode="auto">
          <a:xfrm>
            <a:off x="52578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624695" name="Text Box 55"/>
          <p:cNvSpPr txBox="1">
            <a:spLocks noChangeArrowheads="1"/>
          </p:cNvSpPr>
          <p:nvPr/>
        </p:nvSpPr>
        <p:spPr bwMode="auto">
          <a:xfrm>
            <a:off x="38862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101</a:t>
            </a:r>
          </a:p>
        </p:txBody>
      </p:sp>
      <p:sp>
        <p:nvSpPr>
          <p:cNvPr id="624696" name="Line 56"/>
          <p:cNvSpPr>
            <a:spLocks noChangeShapeType="1"/>
          </p:cNvSpPr>
          <p:nvPr/>
        </p:nvSpPr>
        <p:spPr bwMode="auto">
          <a:xfrm flipH="1">
            <a:off x="46482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8" name="Line 58"/>
          <p:cNvSpPr>
            <a:spLocks noChangeShapeType="1"/>
          </p:cNvSpPr>
          <p:nvPr/>
        </p:nvSpPr>
        <p:spPr bwMode="auto">
          <a:xfrm flipH="1">
            <a:off x="3276600" y="586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9" name="Line 59"/>
          <p:cNvSpPr>
            <a:spLocks noChangeShapeType="1"/>
          </p:cNvSpPr>
          <p:nvPr/>
        </p:nvSpPr>
        <p:spPr bwMode="auto">
          <a:xfrm>
            <a:off x="56388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00" name="Line 60"/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01" name="Text Box 61"/>
          <p:cNvSpPr txBox="1">
            <a:spLocks noChangeArrowheads="1"/>
          </p:cNvSpPr>
          <p:nvPr/>
        </p:nvSpPr>
        <p:spPr bwMode="auto">
          <a:xfrm>
            <a:off x="457200" y="411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763713" y="2852738"/>
            <a:ext cx="62642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 74161, 74160, 74163, 7490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38077"/>
              </p:ext>
            </p:extLst>
          </p:nvPr>
        </p:nvGraphicFramePr>
        <p:xfrm>
          <a:off x="827584" y="3212976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12976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34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447800" y="1219200"/>
            <a:ext cx="6477000" cy="381000"/>
            <a:chOff x="864" y="768"/>
            <a:chExt cx="4080" cy="240"/>
          </a:xfrm>
        </p:grpSpPr>
        <p:sp>
          <p:nvSpPr>
            <p:cNvPr id="632835" name="Line 3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6" name="Line 4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7" name="Line 5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8" name="Line 6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9" name="Line 7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1" name="Line 9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2" name="Line 10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3" name="Line 11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4" name="Line 12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6" name="Line 14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7" name="Line 15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8" name="Line 16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0" name="Line 1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1" name="Line 19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2" name="Line 20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3" name="Line 21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4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6" name="Line 24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7" name="Line 25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8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9" name="Line 27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0" name="Line 28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2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3" name="Line 31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4" name="Line 32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5" name="Line 33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6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8" name="Line 36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2869" name="Line 37"/>
          <p:cNvSpPr>
            <a:spLocks noChangeShapeType="1"/>
          </p:cNvSpPr>
          <p:nvPr/>
        </p:nvSpPr>
        <p:spPr bwMode="auto">
          <a:xfrm>
            <a:off x="1447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0" name="Line 38"/>
          <p:cNvSpPr>
            <a:spLocks noChangeShapeType="1"/>
          </p:cNvSpPr>
          <p:nvPr/>
        </p:nvSpPr>
        <p:spPr bwMode="auto">
          <a:xfrm flipV="1">
            <a:off x="2209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1" name="Line 39"/>
          <p:cNvSpPr>
            <a:spLocks noChangeShapeType="1"/>
          </p:cNvSpPr>
          <p:nvPr/>
        </p:nvSpPr>
        <p:spPr bwMode="auto">
          <a:xfrm>
            <a:off x="2209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2" name="Line 40"/>
          <p:cNvSpPr>
            <a:spLocks noChangeShapeType="1"/>
          </p:cNvSpPr>
          <p:nvPr/>
        </p:nvSpPr>
        <p:spPr bwMode="auto">
          <a:xfrm>
            <a:off x="2971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3" name="Line 41"/>
          <p:cNvSpPr>
            <a:spLocks noChangeShapeType="1"/>
          </p:cNvSpPr>
          <p:nvPr/>
        </p:nvSpPr>
        <p:spPr bwMode="auto">
          <a:xfrm>
            <a:off x="2971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4" name="Line 42"/>
          <p:cNvSpPr>
            <a:spLocks noChangeShapeType="1"/>
          </p:cNvSpPr>
          <p:nvPr/>
        </p:nvSpPr>
        <p:spPr bwMode="auto">
          <a:xfrm>
            <a:off x="2971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5" name="Line 4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6" name="Line 44"/>
          <p:cNvSpPr>
            <a:spLocks noChangeShapeType="1"/>
          </p:cNvSpPr>
          <p:nvPr/>
        </p:nvSpPr>
        <p:spPr bwMode="auto">
          <a:xfrm>
            <a:off x="3733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7" name="Line 45"/>
          <p:cNvSpPr>
            <a:spLocks noChangeShapeType="1"/>
          </p:cNvSpPr>
          <p:nvPr/>
        </p:nvSpPr>
        <p:spPr bwMode="auto">
          <a:xfrm>
            <a:off x="4495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8" name="Line 46"/>
          <p:cNvSpPr>
            <a:spLocks noChangeShapeType="1"/>
          </p:cNvSpPr>
          <p:nvPr/>
        </p:nvSpPr>
        <p:spPr bwMode="auto">
          <a:xfrm>
            <a:off x="4495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9" name="Line 47"/>
          <p:cNvSpPr>
            <a:spLocks noChangeShapeType="1"/>
          </p:cNvSpPr>
          <p:nvPr/>
        </p:nvSpPr>
        <p:spPr bwMode="auto">
          <a:xfrm>
            <a:off x="4495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0" name="Line 48"/>
          <p:cNvSpPr>
            <a:spLocks noChangeShapeType="1"/>
          </p:cNvSpPr>
          <p:nvPr/>
        </p:nvSpPr>
        <p:spPr bwMode="auto">
          <a:xfrm flipV="1">
            <a:off x="5257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1" name="Line 49"/>
          <p:cNvSpPr>
            <a:spLocks noChangeShapeType="1"/>
          </p:cNvSpPr>
          <p:nvPr/>
        </p:nvSpPr>
        <p:spPr bwMode="auto">
          <a:xfrm>
            <a:off x="5257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2" name="Line 50"/>
          <p:cNvSpPr>
            <a:spLocks noChangeShapeType="1"/>
          </p:cNvSpPr>
          <p:nvPr/>
        </p:nvSpPr>
        <p:spPr bwMode="auto">
          <a:xfrm>
            <a:off x="6019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3" name="Line 51"/>
          <p:cNvSpPr>
            <a:spLocks noChangeShapeType="1"/>
          </p:cNvSpPr>
          <p:nvPr/>
        </p:nvSpPr>
        <p:spPr bwMode="auto">
          <a:xfrm>
            <a:off x="6019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4" name="Line 52"/>
          <p:cNvSpPr>
            <a:spLocks noChangeShapeType="1"/>
          </p:cNvSpPr>
          <p:nvPr/>
        </p:nvSpPr>
        <p:spPr bwMode="auto">
          <a:xfrm>
            <a:off x="6019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5" name="Line 53"/>
          <p:cNvSpPr>
            <a:spLocks noChangeShapeType="1"/>
          </p:cNvSpPr>
          <p:nvPr/>
        </p:nvSpPr>
        <p:spPr bwMode="auto">
          <a:xfrm flipV="1">
            <a:off x="6781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6" name="Line 54"/>
          <p:cNvSpPr>
            <a:spLocks noChangeShapeType="1"/>
          </p:cNvSpPr>
          <p:nvPr/>
        </p:nvSpPr>
        <p:spPr bwMode="auto">
          <a:xfrm>
            <a:off x="6781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7" name="Line 55"/>
          <p:cNvSpPr>
            <a:spLocks noChangeShapeType="1"/>
          </p:cNvSpPr>
          <p:nvPr/>
        </p:nvSpPr>
        <p:spPr bwMode="auto">
          <a:xfrm>
            <a:off x="7543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8" name="Line 56"/>
          <p:cNvSpPr>
            <a:spLocks noChangeShapeType="1"/>
          </p:cNvSpPr>
          <p:nvPr/>
        </p:nvSpPr>
        <p:spPr bwMode="auto">
          <a:xfrm>
            <a:off x="7543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9" name="Line 57"/>
          <p:cNvSpPr>
            <a:spLocks noChangeShapeType="1"/>
          </p:cNvSpPr>
          <p:nvPr/>
        </p:nvSpPr>
        <p:spPr bwMode="auto">
          <a:xfrm>
            <a:off x="1447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0" name="Line 58"/>
          <p:cNvSpPr>
            <a:spLocks noChangeShapeType="1"/>
          </p:cNvSpPr>
          <p:nvPr/>
        </p:nvSpPr>
        <p:spPr bwMode="auto">
          <a:xfrm flipV="1">
            <a:off x="2971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1" name="Line 59"/>
          <p:cNvSpPr>
            <a:spLocks noChangeShapeType="1"/>
          </p:cNvSpPr>
          <p:nvPr/>
        </p:nvSpPr>
        <p:spPr bwMode="auto">
          <a:xfrm>
            <a:off x="29718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2" name="Line 60"/>
          <p:cNvSpPr>
            <a:spLocks noChangeShapeType="1"/>
          </p:cNvSpPr>
          <p:nvPr/>
        </p:nvSpPr>
        <p:spPr bwMode="auto">
          <a:xfrm>
            <a:off x="4495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3" name="Line 61"/>
          <p:cNvSpPr>
            <a:spLocks noChangeShapeType="1"/>
          </p:cNvSpPr>
          <p:nvPr/>
        </p:nvSpPr>
        <p:spPr bwMode="auto">
          <a:xfrm>
            <a:off x="4495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4" name="Line 62"/>
          <p:cNvSpPr>
            <a:spLocks noChangeShapeType="1"/>
          </p:cNvSpPr>
          <p:nvPr/>
        </p:nvSpPr>
        <p:spPr bwMode="auto">
          <a:xfrm>
            <a:off x="4495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5" name="Line 63"/>
          <p:cNvSpPr>
            <a:spLocks noChangeShapeType="1"/>
          </p:cNvSpPr>
          <p:nvPr/>
        </p:nvSpPr>
        <p:spPr bwMode="auto">
          <a:xfrm flipV="1">
            <a:off x="6019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6" name="Line 64"/>
          <p:cNvSpPr>
            <a:spLocks noChangeShapeType="1"/>
          </p:cNvSpPr>
          <p:nvPr/>
        </p:nvSpPr>
        <p:spPr bwMode="auto">
          <a:xfrm>
            <a:off x="60198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7" name="Line 65"/>
          <p:cNvSpPr>
            <a:spLocks noChangeShapeType="1"/>
          </p:cNvSpPr>
          <p:nvPr/>
        </p:nvSpPr>
        <p:spPr bwMode="auto">
          <a:xfrm>
            <a:off x="1447800" y="44958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8" name="Line 66"/>
          <p:cNvSpPr>
            <a:spLocks noChangeShapeType="1"/>
          </p:cNvSpPr>
          <p:nvPr/>
        </p:nvSpPr>
        <p:spPr bwMode="auto">
          <a:xfrm flipV="1">
            <a:off x="449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9" name="Line 67"/>
          <p:cNvSpPr>
            <a:spLocks noChangeShapeType="1"/>
          </p:cNvSpPr>
          <p:nvPr/>
        </p:nvSpPr>
        <p:spPr bwMode="auto">
          <a:xfrm>
            <a:off x="4495800" y="4038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0" name="Line 68"/>
          <p:cNvSpPr>
            <a:spLocks noChangeShapeType="1"/>
          </p:cNvSpPr>
          <p:nvPr/>
        </p:nvSpPr>
        <p:spPr bwMode="auto">
          <a:xfrm>
            <a:off x="2209800" y="1600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1" name="Line 69"/>
          <p:cNvSpPr>
            <a:spLocks noChangeShapeType="1"/>
          </p:cNvSpPr>
          <p:nvPr/>
        </p:nvSpPr>
        <p:spPr bwMode="auto">
          <a:xfrm>
            <a:off x="2971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2" name="Line 70"/>
          <p:cNvSpPr>
            <a:spLocks noChangeShapeType="1"/>
          </p:cNvSpPr>
          <p:nvPr/>
        </p:nvSpPr>
        <p:spPr bwMode="auto">
          <a:xfrm>
            <a:off x="3733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3" name="Line 71"/>
          <p:cNvSpPr>
            <a:spLocks noChangeShapeType="1"/>
          </p:cNvSpPr>
          <p:nvPr/>
        </p:nvSpPr>
        <p:spPr bwMode="auto">
          <a:xfrm>
            <a:off x="4495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4" name="Line 72"/>
          <p:cNvSpPr>
            <a:spLocks noChangeShapeType="1"/>
          </p:cNvSpPr>
          <p:nvPr/>
        </p:nvSpPr>
        <p:spPr bwMode="auto">
          <a:xfrm>
            <a:off x="5257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5" name="Line 73"/>
          <p:cNvSpPr>
            <a:spLocks noChangeShapeType="1"/>
          </p:cNvSpPr>
          <p:nvPr/>
        </p:nvSpPr>
        <p:spPr bwMode="auto">
          <a:xfrm>
            <a:off x="6019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6" name="Line 74"/>
          <p:cNvSpPr>
            <a:spLocks noChangeShapeType="1"/>
          </p:cNvSpPr>
          <p:nvPr/>
        </p:nvSpPr>
        <p:spPr bwMode="auto">
          <a:xfrm>
            <a:off x="6781800" y="1600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7" name="Line 75"/>
          <p:cNvSpPr>
            <a:spLocks noChangeShapeType="1"/>
          </p:cNvSpPr>
          <p:nvPr/>
        </p:nvSpPr>
        <p:spPr bwMode="auto">
          <a:xfrm>
            <a:off x="7543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8" name="Line 76"/>
          <p:cNvSpPr>
            <a:spLocks noChangeShapeType="1"/>
          </p:cNvSpPr>
          <p:nvPr/>
        </p:nvSpPr>
        <p:spPr bwMode="auto">
          <a:xfrm>
            <a:off x="2971800" y="2514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9" name="Line 77"/>
          <p:cNvSpPr>
            <a:spLocks noChangeShapeType="1"/>
          </p:cNvSpPr>
          <p:nvPr/>
        </p:nvSpPr>
        <p:spPr bwMode="auto">
          <a:xfrm>
            <a:off x="4495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0" name="Line 78"/>
          <p:cNvSpPr>
            <a:spLocks noChangeShapeType="1"/>
          </p:cNvSpPr>
          <p:nvPr/>
        </p:nvSpPr>
        <p:spPr bwMode="auto">
          <a:xfrm>
            <a:off x="6019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1" name="Line 79"/>
          <p:cNvSpPr>
            <a:spLocks noChangeShapeType="1"/>
          </p:cNvSpPr>
          <p:nvPr/>
        </p:nvSpPr>
        <p:spPr bwMode="auto">
          <a:xfrm>
            <a:off x="7543800" y="2514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2" name="Line 80"/>
          <p:cNvSpPr>
            <a:spLocks noChangeShapeType="1"/>
          </p:cNvSpPr>
          <p:nvPr/>
        </p:nvSpPr>
        <p:spPr bwMode="auto">
          <a:xfrm>
            <a:off x="4495800" y="3505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4" name="Text Box 82"/>
          <p:cNvSpPr txBox="1">
            <a:spLocks noChangeArrowheads="1"/>
          </p:cNvSpPr>
          <p:nvPr/>
        </p:nvSpPr>
        <p:spPr bwMode="auto">
          <a:xfrm>
            <a:off x="4572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32915" name="Text Box 83"/>
          <p:cNvSpPr txBox="1">
            <a:spLocks noChangeArrowheads="1"/>
          </p:cNvSpPr>
          <p:nvPr/>
        </p:nvSpPr>
        <p:spPr bwMode="auto">
          <a:xfrm>
            <a:off x="152400" y="2209800"/>
            <a:ext cx="1611313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632916" name="Text Box 84"/>
          <p:cNvSpPr txBox="1">
            <a:spLocks noChangeArrowheads="1"/>
          </p:cNvSpPr>
          <p:nvPr/>
        </p:nvSpPr>
        <p:spPr bwMode="auto">
          <a:xfrm>
            <a:off x="304800" y="3216275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2917" name="Text Box 85"/>
          <p:cNvSpPr txBox="1">
            <a:spLocks noChangeArrowheads="1"/>
          </p:cNvSpPr>
          <p:nvPr/>
        </p:nvSpPr>
        <p:spPr bwMode="auto">
          <a:xfrm>
            <a:off x="533400" y="419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2918" name="Text Box 86"/>
          <p:cNvSpPr txBox="1">
            <a:spLocks noChangeArrowheads="1"/>
          </p:cNvSpPr>
          <p:nvPr/>
        </p:nvSpPr>
        <p:spPr bwMode="auto">
          <a:xfrm>
            <a:off x="1828800" y="762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1        2        3        4        5        6        7        8</a:t>
            </a:r>
          </a:p>
        </p:txBody>
      </p:sp>
      <p:sp>
        <p:nvSpPr>
          <p:cNvPr id="632933" name="Line 101"/>
          <p:cNvSpPr>
            <a:spLocks noChangeShapeType="1"/>
          </p:cNvSpPr>
          <p:nvPr/>
        </p:nvSpPr>
        <p:spPr bwMode="auto">
          <a:xfrm>
            <a:off x="7543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4" name="Line 102"/>
          <p:cNvSpPr>
            <a:spLocks noChangeShapeType="1"/>
          </p:cNvSpPr>
          <p:nvPr/>
        </p:nvSpPr>
        <p:spPr bwMode="auto">
          <a:xfrm>
            <a:off x="75438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5" name="Line 103"/>
          <p:cNvSpPr>
            <a:spLocks noChangeShapeType="1"/>
          </p:cNvSpPr>
          <p:nvPr/>
        </p:nvSpPr>
        <p:spPr bwMode="auto">
          <a:xfrm>
            <a:off x="7543800" y="4038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6" name="Line 104"/>
          <p:cNvSpPr>
            <a:spLocks noChangeShapeType="1"/>
          </p:cNvSpPr>
          <p:nvPr/>
        </p:nvSpPr>
        <p:spPr bwMode="auto">
          <a:xfrm>
            <a:off x="7543800" y="4572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7" name="Line 105"/>
          <p:cNvSpPr>
            <a:spLocks noChangeShapeType="1"/>
          </p:cNvSpPr>
          <p:nvPr/>
        </p:nvSpPr>
        <p:spPr bwMode="auto">
          <a:xfrm>
            <a:off x="1447800" y="53340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8" name="Line 106"/>
          <p:cNvSpPr>
            <a:spLocks noChangeShapeType="1"/>
          </p:cNvSpPr>
          <p:nvPr/>
        </p:nvSpPr>
        <p:spPr bwMode="auto">
          <a:xfrm flipV="1">
            <a:off x="7543800" y="4953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9" name="Line 107"/>
          <p:cNvSpPr>
            <a:spLocks noChangeShapeType="1"/>
          </p:cNvSpPr>
          <p:nvPr/>
        </p:nvSpPr>
        <p:spPr bwMode="auto">
          <a:xfrm>
            <a:off x="7543800" y="4953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40" name="Text Box 108"/>
          <p:cNvSpPr txBox="1">
            <a:spLocks noChangeArrowheads="1"/>
          </p:cNvSpPr>
          <p:nvPr/>
        </p:nvSpPr>
        <p:spPr bwMode="auto">
          <a:xfrm>
            <a:off x="533400" y="5029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32942" name="Text Box 110"/>
          <p:cNvSpPr txBox="1">
            <a:spLocks noChangeArrowheads="1"/>
          </p:cNvSpPr>
          <p:nvPr/>
        </p:nvSpPr>
        <p:spPr bwMode="auto">
          <a:xfrm>
            <a:off x="7467600" y="45720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5986463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④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-45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848600" cy="295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82563" indent="-182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分析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：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个芯片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低位芯片输出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=1001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，高位芯片计数器加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高位芯片输出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低芯片输出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=0101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所有芯片清除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292" name="Line 100"/>
          <p:cNvSpPr>
            <a:spLocks noChangeShapeType="1"/>
          </p:cNvSpPr>
          <p:nvPr/>
        </p:nvSpPr>
        <p:spPr bwMode="auto">
          <a:xfrm flipV="1">
            <a:off x="6640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6" name="Line 134"/>
          <p:cNvSpPr>
            <a:spLocks noChangeShapeType="1"/>
          </p:cNvSpPr>
          <p:nvPr/>
        </p:nvSpPr>
        <p:spPr bwMode="auto">
          <a:xfrm flipH="1">
            <a:off x="4202113" y="34036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9" name="Rectangle 97"/>
          <p:cNvSpPr>
            <a:spLocks noChangeArrowheads="1"/>
          </p:cNvSpPr>
          <p:nvPr/>
        </p:nvSpPr>
        <p:spPr bwMode="auto">
          <a:xfrm>
            <a:off x="5211763" y="3746500"/>
            <a:ext cx="24003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5" name="Rectangle 83"/>
          <p:cNvSpPr>
            <a:spLocks noChangeArrowheads="1"/>
          </p:cNvSpPr>
          <p:nvPr/>
        </p:nvSpPr>
        <p:spPr bwMode="auto">
          <a:xfrm>
            <a:off x="1497013" y="38227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42" name="Text Box 50"/>
          <p:cNvSpPr txBox="1">
            <a:spLocks noChangeArrowheads="1"/>
          </p:cNvSpPr>
          <p:nvPr/>
        </p:nvSpPr>
        <p:spPr bwMode="auto">
          <a:xfrm>
            <a:off x="611188" y="188913"/>
            <a:ext cx="3200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方案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648269" name="Line 77"/>
          <p:cNvSpPr>
            <a:spLocks noChangeShapeType="1"/>
          </p:cNvSpPr>
          <p:nvPr/>
        </p:nvSpPr>
        <p:spPr bwMode="auto">
          <a:xfrm>
            <a:off x="4202113" y="3175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0" name="Line 78"/>
          <p:cNvSpPr>
            <a:spLocks noChangeShapeType="1"/>
          </p:cNvSpPr>
          <p:nvPr/>
        </p:nvSpPr>
        <p:spPr bwMode="auto">
          <a:xfrm>
            <a:off x="4656138" y="2908300"/>
            <a:ext cx="3508375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1" name="Text Box 79"/>
          <p:cNvSpPr txBox="1">
            <a:spLocks noChangeArrowheads="1"/>
          </p:cNvSpPr>
          <p:nvPr/>
        </p:nvSpPr>
        <p:spPr bwMode="auto">
          <a:xfrm>
            <a:off x="1992313" y="38227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8272" name="Text Box 80"/>
          <p:cNvSpPr txBox="1">
            <a:spLocks noChangeArrowheads="1"/>
          </p:cNvSpPr>
          <p:nvPr/>
        </p:nvSpPr>
        <p:spPr bwMode="auto">
          <a:xfrm>
            <a:off x="1458913" y="42037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8273" name="Text Box 81"/>
          <p:cNvSpPr txBox="1">
            <a:spLocks noChangeArrowheads="1"/>
          </p:cNvSpPr>
          <p:nvPr/>
        </p:nvSpPr>
        <p:spPr bwMode="auto">
          <a:xfrm>
            <a:off x="1458913" y="45847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8274" name="Text Box 82"/>
          <p:cNvSpPr txBox="1">
            <a:spLocks noChangeArrowheads="1"/>
          </p:cNvSpPr>
          <p:nvPr/>
        </p:nvSpPr>
        <p:spPr bwMode="auto">
          <a:xfrm>
            <a:off x="1458913" y="4889500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8276" name="Line 84"/>
          <p:cNvSpPr>
            <a:spLocks noChangeShapeType="1"/>
          </p:cNvSpPr>
          <p:nvPr/>
        </p:nvSpPr>
        <p:spPr bwMode="auto">
          <a:xfrm flipV="1">
            <a:off x="2144713" y="2755900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7" name="Line 85"/>
          <p:cNvSpPr>
            <a:spLocks noChangeShapeType="1"/>
          </p:cNvSpPr>
          <p:nvPr/>
        </p:nvSpPr>
        <p:spPr bwMode="auto">
          <a:xfrm flipV="1">
            <a:off x="2525713" y="3060700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8" name="Line 86"/>
          <p:cNvSpPr>
            <a:spLocks noChangeShapeType="1"/>
          </p:cNvSpPr>
          <p:nvPr/>
        </p:nvSpPr>
        <p:spPr bwMode="auto">
          <a:xfrm flipV="1">
            <a:off x="2906713" y="29845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9" name="Line 87"/>
          <p:cNvSpPr>
            <a:spLocks noChangeShapeType="1"/>
          </p:cNvSpPr>
          <p:nvPr/>
        </p:nvSpPr>
        <p:spPr bwMode="auto">
          <a:xfrm flipV="1">
            <a:off x="3287713" y="3136900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0" name="Line 88"/>
          <p:cNvSpPr>
            <a:spLocks noChangeShapeType="1"/>
          </p:cNvSpPr>
          <p:nvPr/>
        </p:nvSpPr>
        <p:spPr bwMode="auto">
          <a:xfrm flipH="1">
            <a:off x="1268413" y="3670300"/>
            <a:ext cx="876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1" name="Line 89"/>
          <p:cNvSpPr>
            <a:spLocks noChangeShapeType="1"/>
          </p:cNvSpPr>
          <p:nvPr/>
        </p:nvSpPr>
        <p:spPr bwMode="auto">
          <a:xfrm>
            <a:off x="1268413" y="36703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2" name="Line 90"/>
          <p:cNvSpPr>
            <a:spLocks noChangeShapeType="1"/>
          </p:cNvSpPr>
          <p:nvPr/>
        </p:nvSpPr>
        <p:spPr bwMode="auto">
          <a:xfrm>
            <a:off x="1268413" y="47371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3" name="Line 91"/>
          <p:cNvSpPr>
            <a:spLocks noChangeShapeType="1"/>
          </p:cNvSpPr>
          <p:nvPr/>
        </p:nvSpPr>
        <p:spPr bwMode="auto">
          <a:xfrm flipH="1">
            <a:off x="1039813" y="43561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4" name="Text Box 92"/>
          <p:cNvSpPr txBox="1">
            <a:spLocks noChangeArrowheads="1"/>
          </p:cNvSpPr>
          <p:nvPr/>
        </p:nvSpPr>
        <p:spPr bwMode="auto">
          <a:xfrm>
            <a:off x="468313" y="41275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48285" name="Text Box 93"/>
          <p:cNvSpPr txBox="1">
            <a:spLocks noChangeArrowheads="1"/>
          </p:cNvSpPr>
          <p:nvPr/>
        </p:nvSpPr>
        <p:spPr bwMode="auto">
          <a:xfrm>
            <a:off x="5726113" y="37465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8286" name="Text Box 94"/>
          <p:cNvSpPr txBox="1">
            <a:spLocks noChangeArrowheads="1"/>
          </p:cNvSpPr>
          <p:nvPr/>
        </p:nvSpPr>
        <p:spPr bwMode="auto">
          <a:xfrm>
            <a:off x="5192713" y="41275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8287" name="Text Box 95"/>
          <p:cNvSpPr txBox="1">
            <a:spLocks noChangeArrowheads="1"/>
          </p:cNvSpPr>
          <p:nvPr/>
        </p:nvSpPr>
        <p:spPr bwMode="auto">
          <a:xfrm>
            <a:off x="5192713" y="45085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8288" name="Text Box 96"/>
          <p:cNvSpPr txBox="1">
            <a:spLocks noChangeArrowheads="1"/>
          </p:cNvSpPr>
          <p:nvPr/>
        </p:nvSpPr>
        <p:spPr bwMode="auto">
          <a:xfrm>
            <a:off x="5230813" y="4813300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8290" name="Line 98"/>
          <p:cNvSpPr>
            <a:spLocks noChangeShapeType="1"/>
          </p:cNvSpPr>
          <p:nvPr/>
        </p:nvSpPr>
        <p:spPr bwMode="auto">
          <a:xfrm flipV="1">
            <a:off x="5878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1" name="Line 99"/>
          <p:cNvSpPr>
            <a:spLocks noChangeShapeType="1"/>
          </p:cNvSpPr>
          <p:nvPr/>
        </p:nvSpPr>
        <p:spPr bwMode="auto">
          <a:xfrm flipV="1">
            <a:off x="6259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3" name="Line 101"/>
          <p:cNvSpPr>
            <a:spLocks noChangeShapeType="1"/>
          </p:cNvSpPr>
          <p:nvPr/>
        </p:nvSpPr>
        <p:spPr bwMode="auto">
          <a:xfrm flipV="1">
            <a:off x="7021513" y="3365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4" name="Line 102"/>
          <p:cNvSpPr>
            <a:spLocks noChangeShapeType="1"/>
          </p:cNvSpPr>
          <p:nvPr/>
        </p:nvSpPr>
        <p:spPr bwMode="auto">
          <a:xfrm flipH="1">
            <a:off x="4964113" y="35941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5" name="Line 103"/>
          <p:cNvSpPr>
            <a:spLocks noChangeShapeType="1"/>
          </p:cNvSpPr>
          <p:nvPr/>
        </p:nvSpPr>
        <p:spPr bwMode="auto">
          <a:xfrm>
            <a:off x="4964113" y="35941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6" name="Line 104"/>
          <p:cNvSpPr>
            <a:spLocks noChangeShapeType="1"/>
          </p:cNvSpPr>
          <p:nvPr/>
        </p:nvSpPr>
        <p:spPr bwMode="auto">
          <a:xfrm>
            <a:off x="4964113" y="46609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7" name="Line 105"/>
          <p:cNvSpPr>
            <a:spLocks noChangeShapeType="1"/>
          </p:cNvSpPr>
          <p:nvPr/>
        </p:nvSpPr>
        <p:spPr bwMode="auto">
          <a:xfrm flipH="1">
            <a:off x="4011613" y="4279900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8" name="Line 106"/>
          <p:cNvSpPr>
            <a:spLocks noChangeShapeType="1"/>
          </p:cNvSpPr>
          <p:nvPr/>
        </p:nvSpPr>
        <p:spPr bwMode="auto">
          <a:xfrm flipV="1">
            <a:off x="4011613" y="3670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9" name="Line 107"/>
          <p:cNvSpPr>
            <a:spLocks noChangeShapeType="1"/>
          </p:cNvSpPr>
          <p:nvPr/>
        </p:nvSpPr>
        <p:spPr bwMode="auto">
          <a:xfrm flipH="1">
            <a:off x="3325813" y="36703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0" name="Oval 108"/>
          <p:cNvSpPr>
            <a:spLocks noChangeArrowheads="1"/>
          </p:cNvSpPr>
          <p:nvPr/>
        </p:nvSpPr>
        <p:spPr bwMode="auto">
          <a:xfrm>
            <a:off x="2106613" y="36512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1" name="Oval 109"/>
          <p:cNvSpPr>
            <a:spLocks noChangeArrowheads="1"/>
          </p:cNvSpPr>
          <p:nvPr/>
        </p:nvSpPr>
        <p:spPr bwMode="auto">
          <a:xfrm>
            <a:off x="3249613" y="36322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2" name="Oval 110"/>
          <p:cNvSpPr>
            <a:spLocks noChangeArrowheads="1"/>
          </p:cNvSpPr>
          <p:nvPr/>
        </p:nvSpPr>
        <p:spPr bwMode="auto">
          <a:xfrm>
            <a:off x="5840413" y="35560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3" name="Oval 111"/>
          <p:cNvSpPr>
            <a:spLocks noChangeArrowheads="1"/>
          </p:cNvSpPr>
          <p:nvPr/>
        </p:nvSpPr>
        <p:spPr bwMode="auto">
          <a:xfrm>
            <a:off x="6602413" y="33655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4" name="Line 112"/>
          <p:cNvSpPr>
            <a:spLocks noChangeShapeType="1"/>
          </p:cNvSpPr>
          <p:nvPr/>
        </p:nvSpPr>
        <p:spPr bwMode="auto">
          <a:xfrm>
            <a:off x="1725613" y="53467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5" name="Line 113"/>
          <p:cNvSpPr>
            <a:spLocks noChangeShapeType="1"/>
          </p:cNvSpPr>
          <p:nvPr/>
        </p:nvSpPr>
        <p:spPr bwMode="auto">
          <a:xfrm>
            <a:off x="2220913" y="53657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6" name="Line 114"/>
          <p:cNvSpPr>
            <a:spLocks noChangeShapeType="1"/>
          </p:cNvSpPr>
          <p:nvPr/>
        </p:nvSpPr>
        <p:spPr bwMode="auto">
          <a:xfrm>
            <a:off x="2830513" y="5346700"/>
            <a:ext cx="0" cy="690563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7" name="Line 115"/>
          <p:cNvSpPr>
            <a:spLocks noChangeShapeType="1"/>
          </p:cNvSpPr>
          <p:nvPr/>
        </p:nvSpPr>
        <p:spPr bwMode="auto">
          <a:xfrm>
            <a:off x="5459413" y="5270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8" name="Line 116"/>
          <p:cNvSpPr>
            <a:spLocks noChangeShapeType="1"/>
          </p:cNvSpPr>
          <p:nvPr/>
        </p:nvSpPr>
        <p:spPr bwMode="auto">
          <a:xfrm>
            <a:off x="5992813" y="5270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9" name="Line 117"/>
          <p:cNvSpPr>
            <a:spLocks noChangeShapeType="1"/>
          </p:cNvSpPr>
          <p:nvPr/>
        </p:nvSpPr>
        <p:spPr bwMode="auto">
          <a:xfrm>
            <a:off x="6564313" y="5265738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0" name="Line 118"/>
          <p:cNvSpPr>
            <a:spLocks noChangeShapeType="1"/>
          </p:cNvSpPr>
          <p:nvPr/>
        </p:nvSpPr>
        <p:spPr bwMode="auto">
          <a:xfrm>
            <a:off x="2906713" y="3003550"/>
            <a:ext cx="16954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1" name="Line 119"/>
          <p:cNvSpPr>
            <a:spLocks noChangeShapeType="1"/>
          </p:cNvSpPr>
          <p:nvPr/>
        </p:nvSpPr>
        <p:spPr bwMode="auto">
          <a:xfrm>
            <a:off x="2144713" y="2755900"/>
            <a:ext cx="2422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2" name="Line 120"/>
          <p:cNvSpPr>
            <a:spLocks noChangeShapeType="1"/>
          </p:cNvSpPr>
          <p:nvPr/>
        </p:nvSpPr>
        <p:spPr bwMode="auto">
          <a:xfrm>
            <a:off x="8164513" y="2908300"/>
            <a:ext cx="0" cy="312737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3" name="Line 121"/>
          <p:cNvSpPr>
            <a:spLocks noChangeShapeType="1"/>
          </p:cNvSpPr>
          <p:nvPr/>
        </p:nvSpPr>
        <p:spPr bwMode="auto">
          <a:xfrm flipH="1">
            <a:off x="2830513" y="6032500"/>
            <a:ext cx="5334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4" name="Oval 122"/>
          <p:cNvSpPr>
            <a:spLocks noChangeArrowheads="1"/>
          </p:cNvSpPr>
          <p:nvPr/>
        </p:nvSpPr>
        <p:spPr bwMode="auto">
          <a:xfrm>
            <a:off x="6526213" y="59944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5" name="Line 123"/>
          <p:cNvSpPr>
            <a:spLocks noChangeShapeType="1"/>
          </p:cNvSpPr>
          <p:nvPr/>
        </p:nvSpPr>
        <p:spPr bwMode="auto">
          <a:xfrm>
            <a:off x="1725613" y="57277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6" name="Line 124"/>
          <p:cNvSpPr>
            <a:spLocks noChangeShapeType="1"/>
          </p:cNvSpPr>
          <p:nvPr/>
        </p:nvSpPr>
        <p:spPr bwMode="auto">
          <a:xfrm>
            <a:off x="1611313" y="59563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7" name="Line 125"/>
          <p:cNvSpPr>
            <a:spLocks noChangeShapeType="1"/>
          </p:cNvSpPr>
          <p:nvPr/>
        </p:nvSpPr>
        <p:spPr bwMode="auto">
          <a:xfrm flipH="1">
            <a:off x="1687513" y="57277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8" name="Oval 126"/>
          <p:cNvSpPr>
            <a:spLocks noChangeArrowheads="1"/>
          </p:cNvSpPr>
          <p:nvPr/>
        </p:nvSpPr>
        <p:spPr bwMode="auto">
          <a:xfrm>
            <a:off x="1687513" y="56896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9" name="Line 127"/>
          <p:cNvSpPr>
            <a:spLocks noChangeShapeType="1"/>
          </p:cNvSpPr>
          <p:nvPr/>
        </p:nvSpPr>
        <p:spPr bwMode="auto">
          <a:xfrm>
            <a:off x="5497513" y="56705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0" name="Line 128"/>
          <p:cNvSpPr>
            <a:spLocks noChangeShapeType="1"/>
          </p:cNvSpPr>
          <p:nvPr/>
        </p:nvSpPr>
        <p:spPr bwMode="auto">
          <a:xfrm>
            <a:off x="5383213" y="58991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1" name="Line 129"/>
          <p:cNvSpPr>
            <a:spLocks noChangeShapeType="1"/>
          </p:cNvSpPr>
          <p:nvPr/>
        </p:nvSpPr>
        <p:spPr bwMode="auto">
          <a:xfrm flipH="1">
            <a:off x="5459413" y="56705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2" name="Oval 130"/>
          <p:cNvSpPr>
            <a:spLocks noChangeArrowheads="1"/>
          </p:cNvSpPr>
          <p:nvPr/>
        </p:nvSpPr>
        <p:spPr bwMode="auto">
          <a:xfrm>
            <a:off x="5459413" y="56324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3" name="Text Box 131"/>
          <p:cNvSpPr txBox="1">
            <a:spLocks noChangeArrowheads="1"/>
          </p:cNvSpPr>
          <p:nvPr/>
        </p:nvSpPr>
        <p:spPr bwMode="auto">
          <a:xfrm>
            <a:off x="2220913" y="4318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个位</a:t>
            </a:r>
          </a:p>
        </p:txBody>
      </p:sp>
      <p:sp>
        <p:nvSpPr>
          <p:cNvPr id="648324" name="Text Box 132"/>
          <p:cNvSpPr txBox="1">
            <a:spLocks noChangeArrowheads="1"/>
          </p:cNvSpPr>
          <p:nvPr/>
        </p:nvSpPr>
        <p:spPr bwMode="auto">
          <a:xfrm>
            <a:off x="6183313" y="424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十位</a:t>
            </a:r>
          </a:p>
        </p:txBody>
      </p:sp>
      <p:sp>
        <p:nvSpPr>
          <p:cNvPr id="648325" name="Rectangle 133"/>
          <p:cNvSpPr>
            <a:spLocks noChangeArrowheads="1"/>
          </p:cNvSpPr>
          <p:nvPr/>
        </p:nvSpPr>
        <p:spPr bwMode="auto">
          <a:xfrm>
            <a:off x="4583113" y="2565400"/>
            <a:ext cx="304800" cy="685800"/>
          </a:xfrm>
          <a:prstGeom prst="rect">
            <a:avLst/>
          </a:prstGeom>
          <a:solidFill>
            <a:srgbClr val="000099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7" name="Line 135"/>
          <p:cNvSpPr>
            <a:spLocks noChangeShapeType="1"/>
          </p:cNvSpPr>
          <p:nvPr/>
        </p:nvSpPr>
        <p:spPr bwMode="auto">
          <a:xfrm flipV="1">
            <a:off x="4202113" y="3175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8" name="Line 136"/>
          <p:cNvSpPr>
            <a:spLocks noChangeShapeType="1"/>
          </p:cNvSpPr>
          <p:nvPr/>
        </p:nvSpPr>
        <p:spPr bwMode="auto">
          <a:xfrm>
            <a:off x="3402013" y="53086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9" name="Oval 137"/>
          <p:cNvSpPr>
            <a:spLocks noChangeArrowheads="1"/>
          </p:cNvSpPr>
          <p:nvPr/>
        </p:nvSpPr>
        <p:spPr bwMode="auto">
          <a:xfrm>
            <a:off x="3363913" y="60372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30" name="Line 138"/>
          <p:cNvSpPr>
            <a:spLocks noChangeShapeType="1"/>
          </p:cNvSpPr>
          <p:nvPr/>
        </p:nvSpPr>
        <p:spPr bwMode="auto">
          <a:xfrm>
            <a:off x="7154863" y="52705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31" name="Oval 139"/>
          <p:cNvSpPr>
            <a:spLocks noChangeArrowheads="1"/>
          </p:cNvSpPr>
          <p:nvPr/>
        </p:nvSpPr>
        <p:spPr bwMode="auto">
          <a:xfrm>
            <a:off x="7116763" y="59991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7848600" cy="160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82563" indent="-182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低位芯片输出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=1001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，高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芯片计数器加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高位芯片输出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低芯片输出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=0101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所有芯片清除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568450" y="3063875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6" name="Rectangle 20"/>
          <p:cNvSpPr>
            <a:spLocks noChangeArrowheads="1"/>
          </p:cNvSpPr>
          <p:nvPr/>
        </p:nvSpPr>
        <p:spPr bwMode="auto">
          <a:xfrm>
            <a:off x="5283200" y="2987675"/>
            <a:ext cx="24003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2063750" y="306387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1530350" y="34448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530350" y="38258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530350" y="413067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9223" name="Line 7"/>
          <p:cNvSpPr>
            <a:spLocks noChangeShapeType="1"/>
          </p:cNvSpPr>
          <p:nvPr/>
        </p:nvSpPr>
        <p:spPr bwMode="auto">
          <a:xfrm flipV="1">
            <a:off x="2216150" y="1997075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4" name="Line 8"/>
          <p:cNvSpPr>
            <a:spLocks noChangeShapeType="1"/>
          </p:cNvSpPr>
          <p:nvPr/>
        </p:nvSpPr>
        <p:spPr bwMode="auto">
          <a:xfrm flipV="1">
            <a:off x="2597150" y="2301875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5" name="Line 9"/>
          <p:cNvSpPr>
            <a:spLocks noChangeShapeType="1"/>
          </p:cNvSpPr>
          <p:nvPr/>
        </p:nvSpPr>
        <p:spPr bwMode="auto">
          <a:xfrm flipV="1">
            <a:off x="2978150" y="2225675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6" name="Line 10"/>
          <p:cNvSpPr>
            <a:spLocks noChangeShapeType="1"/>
          </p:cNvSpPr>
          <p:nvPr/>
        </p:nvSpPr>
        <p:spPr bwMode="auto">
          <a:xfrm flipV="1">
            <a:off x="3359150" y="2378075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7" name="Line 11"/>
          <p:cNvSpPr>
            <a:spLocks noChangeShapeType="1"/>
          </p:cNvSpPr>
          <p:nvPr/>
        </p:nvSpPr>
        <p:spPr bwMode="auto">
          <a:xfrm flipH="1">
            <a:off x="1339850" y="2911475"/>
            <a:ext cx="876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8" name="Line 12"/>
          <p:cNvSpPr>
            <a:spLocks noChangeShapeType="1"/>
          </p:cNvSpPr>
          <p:nvPr/>
        </p:nvSpPr>
        <p:spPr bwMode="auto">
          <a:xfrm>
            <a:off x="1339850" y="29114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9" name="Line 13"/>
          <p:cNvSpPr>
            <a:spLocks noChangeShapeType="1"/>
          </p:cNvSpPr>
          <p:nvPr/>
        </p:nvSpPr>
        <p:spPr bwMode="auto">
          <a:xfrm>
            <a:off x="1339850" y="39782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0" name="Line 14"/>
          <p:cNvSpPr>
            <a:spLocks noChangeShapeType="1"/>
          </p:cNvSpPr>
          <p:nvPr/>
        </p:nvSpPr>
        <p:spPr bwMode="auto">
          <a:xfrm flipH="1">
            <a:off x="1111250" y="35972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>
            <a:off x="539750" y="336867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49232" name="Text Box 16"/>
          <p:cNvSpPr txBox="1">
            <a:spLocks noChangeArrowheads="1"/>
          </p:cNvSpPr>
          <p:nvPr/>
        </p:nvSpPr>
        <p:spPr bwMode="auto">
          <a:xfrm>
            <a:off x="5797550" y="298767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5264150" y="33686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9234" name="Text Box 18"/>
          <p:cNvSpPr txBox="1">
            <a:spLocks noChangeArrowheads="1"/>
          </p:cNvSpPr>
          <p:nvPr/>
        </p:nvSpPr>
        <p:spPr bwMode="auto">
          <a:xfrm>
            <a:off x="5264150" y="37496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9235" name="Text Box 19"/>
          <p:cNvSpPr txBox="1">
            <a:spLocks noChangeArrowheads="1"/>
          </p:cNvSpPr>
          <p:nvPr/>
        </p:nvSpPr>
        <p:spPr bwMode="auto">
          <a:xfrm>
            <a:off x="5302250" y="405447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9237" name="Line 21"/>
          <p:cNvSpPr>
            <a:spLocks noChangeShapeType="1"/>
          </p:cNvSpPr>
          <p:nvPr/>
        </p:nvSpPr>
        <p:spPr bwMode="auto">
          <a:xfrm flipV="1">
            <a:off x="5949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8" name="Line 22"/>
          <p:cNvSpPr>
            <a:spLocks noChangeShapeType="1"/>
          </p:cNvSpPr>
          <p:nvPr/>
        </p:nvSpPr>
        <p:spPr bwMode="auto">
          <a:xfrm flipV="1">
            <a:off x="6330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9" name="Line 23"/>
          <p:cNvSpPr>
            <a:spLocks noChangeShapeType="1"/>
          </p:cNvSpPr>
          <p:nvPr/>
        </p:nvSpPr>
        <p:spPr bwMode="auto">
          <a:xfrm flipV="1">
            <a:off x="6711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0" name="Line 24"/>
          <p:cNvSpPr>
            <a:spLocks noChangeShapeType="1"/>
          </p:cNvSpPr>
          <p:nvPr/>
        </p:nvSpPr>
        <p:spPr bwMode="auto">
          <a:xfrm flipV="1">
            <a:off x="7092950" y="2606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1" name="Line 25"/>
          <p:cNvSpPr>
            <a:spLocks noChangeShapeType="1"/>
          </p:cNvSpPr>
          <p:nvPr/>
        </p:nvSpPr>
        <p:spPr bwMode="auto">
          <a:xfrm flipH="1">
            <a:off x="5035550" y="283527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2" name="Line 26"/>
          <p:cNvSpPr>
            <a:spLocks noChangeShapeType="1"/>
          </p:cNvSpPr>
          <p:nvPr/>
        </p:nvSpPr>
        <p:spPr bwMode="auto">
          <a:xfrm>
            <a:off x="5035550" y="28352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3" name="Line 27"/>
          <p:cNvSpPr>
            <a:spLocks noChangeShapeType="1"/>
          </p:cNvSpPr>
          <p:nvPr/>
        </p:nvSpPr>
        <p:spPr bwMode="auto">
          <a:xfrm>
            <a:off x="5035550" y="39020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4" name="Line 28"/>
          <p:cNvSpPr>
            <a:spLocks noChangeShapeType="1"/>
          </p:cNvSpPr>
          <p:nvPr/>
        </p:nvSpPr>
        <p:spPr bwMode="auto">
          <a:xfrm flipH="1">
            <a:off x="4083050" y="3521075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6" name="Line 30"/>
          <p:cNvSpPr>
            <a:spLocks noChangeShapeType="1"/>
          </p:cNvSpPr>
          <p:nvPr/>
        </p:nvSpPr>
        <p:spPr bwMode="auto">
          <a:xfrm flipV="1">
            <a:off x="4083050" y="29114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7" name="Line 31"/>
          <p:cNvSpPr>
            <a:spLocks noChangeShapeType="1"/>
          </p:cNvSpPr>
          <p:nvPr/>
        </p:nvSpPr>
        <p:spPr bwMode="auto">
          <a:xfrm flipH="1">
            <a:off x="3397250" y="29114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8" name="Line 32"/>
          <p:cNvSpPr>
            <a:spLocks noChangeShapeType="1"/>
          </p:cNvSpPr>
          <p:nvPr/>
        </p:nvSpPr>
        <p:spPr bwMode="auto">
          <a:xfrm flipV="1">
            <a:off x="7854950" y="2835275"/>
            <a:ext cx="0" cy="26670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9" name="Line 33"/>
          <p:cNvSpPr>
            <a:spLocks noChangeShapeType="1"/>
          </p:cNvSpPr>
          <p:nvPr/>
        </p:nvSpPr>
        <p:spPr bwMode="auto">
          <a:xfrm flipH="1">
            <a:off x="6692900" y="2835275"/>
            <a:ext cx="116205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0" name="Oval 34"/>
          <p:cNvSpPr>
            <a:spLocks noChangeArrowheads="1"/>
          </p:cNvSpPr>
          <p:nvPr/>
        </p:nvSpPr>
        <p:spPr bwMode="auto">
          <a:xfrm>
            <a:off x="2178050" y="28924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1" name="Oval 35"/>
          <p:cNvSpPr>
            <a:spLocks noChangeArrowheads="1"/>
          </p:cNvSpPr>
          <p:nvPr/>
        </p:nvSpPr>
        <p:spPr bwMode="auto">
          <a:xfrm>
            <a:off x="3321050" y="28733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2" name="Oval 36"/>
          <p:cNvSpPr>
            <a:spLocks noChangeArrowheads="1"/>
          </p:cNvSpPr>
          <p:nvPr/>
        </p:nvSpPr>
        <p:spPr bwMode="auto">
          <a:xfrm>
            <a:off x="5911850" y="2797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3" name="Oval 37"/>
          <p:cNvSpPr>
            <a:spLocks noChangeArrowheads="1"/>
          </p:cNvSpPr>
          <p:nvPr/>
        </p:nvSpPr>
        <p:spPr bwMode="auto">
          <a:xfrm>
            <a:off x="6673850" y="2797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4" name="Line 38"/>
          <p:cNvSpPr>
            <a:spLocks noChangeShapeType="1"/>
          </p:cNvSpPr>
          <p:nvPr/>
        </p:nvSpPr>
        <p:spPr bwMode="auto">
          <a:xfrm>
            <a:off x="1797050" y="45878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5" name="Line 39"/>
          <p:cNvSpPr>
            <a:spLocks noChangeShapeType="1"/>
          </p:cNvSpPr>
          <p:nvPr/>
        </p:nvSpPr>
        <p:spPr bwMode="auto">
          <a:xfrm>
            <a:off x="2292350" y="46069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6" name="Line 40"/>
          <p:cNvSpPr>
            <a:spLocks noChangeShapeType="1"/>
          </p:cNvSpPr>
          <p:nvPr/>
        </p:nvSpPr>
        <p:spPr bwMode="auto">
          <a:xfrm>
            <a:off x="2901950" y="4587875"/>
            <a:ext cx="0" cy="690563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7" name="Line 41"/>
          <p:cNvSpPr>
            <a:spLocks noChangeShapeType="1"/>
          </p:cNvSpPr>
          <p:nvPr/>
        </p:nvSpPr>
        <p:spPr bwMode="auto">
          <a:xfrm>
            <a:off x="3435350" y="4587875"/>
            <a:ext cx="0" cy="9144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8" name="Line 42"/>
          <p:cNvSpPr>
            <a:spLocks noChangeShapeType="1"/>
          </p:cNvSpPr>
          <p:nvPr/>
        </p:nvSpPr>
        <p:spPr bwMode="auto">
          <a:xfrm>
            <a:off x="5530850" y="4511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9" name="Line 43"/>
          <p:cNvSpPr>
            <a:spLocks noChangeShapeType="1"/>
          </p:cNvSpPr>
          <p:nvPr/>
        </p:nvSpPr>
        <p:spPr bwMode="auto">
          <a:xfrm>
            <a:off x="6064250" y="4511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0" name="Line 44"/>
          <p:cNvSpPr>
            <a:spLocks noChangeShapeType="1"/>
          </p:cNvSpPr>
          <p:nvPr/>
        </p:nvSpPr>
        <p:spPr bwMode="auto">
          <a:xfrm>
            <a:off x="6635750" y="451167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1" name="Line 45"/>
          <p:cNvSpPr>
            <a:spLocks noChangeShapeType="1"/>
          </p:cNvSpPr>
          <p:nvPr/>
        </p:nvSpPr>
        <p:spPr bwMode="auto">
          <a:xfrm>
            <a:off x="7169150" y="4511675"/>
            <a:ext cx="0" cy="749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6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方案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649267" name="Rectangle 51"/>
          <p:cNvSpPr>
            <a:spLocks noChangeArrowheads="1"/>
          </p:cNvSpPr>
          <p:nvPr/>
        </p:nvSpPr>
        <p:spPr bwMode="auto">
          <a:xfrm>
            <a:off x="4349750" y="1844675"/>
            <a:ext cx="3048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8" name="Line 52"/>
          <p:cNvSpPr>
            <a:spLocks noChangeShapeType="1"/>
          </p:cNvSpPr>
          <p:nvPr/>
        </p:nvSpPr>
        <p:spPr bwMode="auto">
          <a:xfrm>
            <a:off x="2978150" y="22447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9" name="Line 53"/>
          <p:cNvSpPr>
            <a:spLocks noChangeShapeType="1"/>
          </p:cNvSpPr>
          <p:nvPr/>
        </p:nvSpPr>
        <p:spPr bwMode="auto">
          <a:xfrm>
            <a:off x="2216150" y="199707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0" name="Line 54"/>
          <p:cNvSpPr>
            <a:spLocks noChangeShapeType="1"/>
          </p:cNvSpPr>
          <p:nvPr/>
        </p:nvSpPr>
        <p:spPr bwMode="auto">
          <a:xfrm>
            <a:off x="4654550" y="2149475"/>
            <a:ext cx="35814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1" name="Line 55"/>
          <p:cNvSpPr>
            <a:spLocks noChangeShapeType="1"/>
          </p:cNvSpPr>
          <p:nvPr/>
        </p:nvSpPr>
        <p:spPr bwMode="auto">
          <a:xfrm>
            <a:off x="8235950" y="2149475"/>
            <a:ext cx="0" cy="312737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2" name="Line 56"/>
          <p:cNvSpPr>
            <a:spLocks noChangeShapeType="1"/>
          </p:cNvSpPr>
          <p:nvPr/>
        </p:nvSpPr>
        <p:spPr bwMode="auto">
          <a:xfrm flipH="1">
            <a:off x="2901950" y="5273675"/>
            <a:ext cx="5334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3" name="Oval 57"/>
          <p:cNvSpPr>
            <a:spLocks noChangeArrowheads="1"/>
          </p:cNvSpPr>
          <p:nvPr/>
        </p:nvSpPr>
        <p:spPr bwMode="auto">
          <a:xfrm>
            <a:off x="7131050" y="52355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4" name="Line 58"/>
          <p:cNvSpPr>
            <a:spLocks noChangeShapeType="1"/>
          </p:cNvSpPr>
          <p:nvPr/>
        </p:nvSpPr>
        <p:spPr bwMode="auto">
          <a:xfrm flipH="1">
            <a:off x="3435350" y="5502275"/>
            <a:ext cx="44196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5" name="Oval 59"/>
          <p:cNvSpPr>
            <a:spLocks noChangeArrowheads="1"/>
          </p:cNvSpPr>
          <p:nvPr/>
        </p:nvSpPr>
        <p:spPr bwMode="auto">
          <a:xfrm>
            <a:off x="6597650" y="5464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6" name="Line 60"/>
          <p:cNvSpPr>
            <a:spLocks noChangeShapeType="1"/>
          </p:cNvSpPr>
          <p:nvPr/>
        </p:nvSpPr>
        <p:spPr bwMode="auto">
          <a:xfrm>
            <a:off x="1797050" y="49688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7" name="Line 61"/>
          <p:cNvSpPr>
            <a:spLocks noChangeShapeType="1"/>
          </p:cNvSpPr>
          <p:nvPr/>
        </p:nvSpPr>
        <p:spPr bwMode="auto">
          <a:xfrm>
            <a:off x="1682750" y="51974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8" name="Line 62"/>
          <p:cNvSpPr>
            <a:spLocks noChangeShapeType="1"/>
          </p:cNvSpPr>
          <p:nvPr/>
        </p:nvSpPr>
        <p:spPr bwMode="auto">
          <a:xfrm flipH="1">
            <a:off x="1758950" y="49688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9" name="Oval 63"/>
          <p:cNvSpPr>
            <a:spLocks noChangeArrowheads="1"/>
          </p:cNvSpPr>
          <p:nvPr/>
        </p:nvSpPr>
        <p:spPr bwMode="auto">
          <a:xfrm>
            <a:off x="1758950" y="49307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0" name="Line 64"/>
          <p:cNvSpPr>
            <a:spLocks noChangeShapeType="1"/>
          </p:cNvSpPr>
          <p:nvPr/>
        </p:nvSpPr>
        <p:spPr bwMode="auto">
          <a:xfrm>
            <a:off x="5568950" y="49117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1" name="Line 65"/>
          <p:cNvSpPr>
            <a:spLocks noChangeShapeType="1"/>
          </p:cNvSpPr>
          <p:nvPr/>
        </p:nvSpPr>
        <p:spPr bwMode="auto">
          <a:xfrm>
            <a:off x="5454650" y="51403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2" name="Line 66"/>
          <p:cNvSpPr>
            <a:spLocks noChangeShapeType="1"/>
          </p:cNvSpPr>
          <p:nvPr/>
        </p:nvSpPr>
        <p:spPr bwMode="auto">
          <a:xfrm flipH="1">
            <a:off x="5530850" y="49117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3" name="Oval 67"/>
          <p:cNvSpPr>
            <a:spLocks noChangeArrowheads="1"/>
          </p:cNvSpPr>
          <p:nvPr/>
        </p:nvSpPr>
        <p:spPr bwMode="auto">
          <a:xfrm>
            <a:off x="5530850" y="48736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4" name="Text Box 68"/>
          <p:cNvSpPr txBox="1">
            <a:spLocks noChangeArrowheads="1"/>
          </p:cNvSpPr>
          <p:nvPr/>
        </p:nvSpPr>
        <p:spPr bwMode="auto">
          <a:xfrm>
            <a:off x="2292350" y="3559175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个位</a:t>
            </a:r>
          </a:p>
        </p:txBody>
      </p:sp>
      <p:sp>
        <p:nvSpPr>
          <p:cNvPr id="649285" name="Text Box 69"/>
          <p:cNvSpPr txBox="1">
            <a:spLocks noChangeArrowheads="1"/>
          </p:cNvSpPr>
          <p:nvPr/>
        </p:nvSpPr>
        <p:spPr bwMode="auto">
          <a:xfrm>
            <a:off x="6254750" y="348297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228600" y="-26988"/>
            <a:ext cx="4038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⑤ 5421-BCD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码计数器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2438400" y="152400"/>
            <a:ext cx="6096000" cy="3048000"/>
            <a:chOff x="1536" y="96"/>
            <a:chExt cx="3840" cy="1920"/>
          </a:xfrm>
        </p:grpSpPr>
        <p:sp>
          <p:nvSpPr>
            <p:cNvPr id="647195" name="Line 27"/>
            <p:cNvSpPr>
              <a:spLocks noChangeShapeType="1"/>
            </p:cNvSpPr>
            <p:nvPr/>
          </p:nvSpPr>
          <p:spPr bwMode="auto">
            <a:xfrm flipH="1">
              <a:off x="2688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9" name="Line 31"/>
            <p:cNvSpPr>
              <a:spLocks noChangeShapeType="1"/>
            </p:cNvSpPr>
            <p:nvPr/>
          </p:nvSpPr>
          <p:spPr bwMode="auto">
            <a:xfrm>
              <a:off x="3024" y="187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1" name="Rectangle 3"/>
            <p:cNvSpPr>
              <a:spLocks noChangeArrowheads="1"/>
            </p:cNvSpPr>
            <p:nvPr/>
          </p:nvSpPr>
          <p:spPr bwMode="auto">
            <a:xfrm>
              <a:off x="2352" y="504"/>
              <a:ext cx="2928" cy="115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2" name="Rectangle 4"/>
            <p:cNvSpPr>
              <a:spLocks noChangeArrowheads="1"/>
            </p:cNvSpPr>
            <p:nvPr/>
          </p:nvSpPr>
          <p:spPr bwMode="auto">
            <a:xfrm>
              <a:off x="2592" y="768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47173" name="Rectangle 5"/>
            <p:cNvSpPr>
              <a:spLocks noChangeArrowheads="1"/>
            </p:cNvSpPr>
            <p:nvPr/>
          </p:nvSpPr>
          <p:spPr bwMode="auto">
            <a:xfrm>
              <a:off x="4272" y="768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47174" name="Oval 6"/>
            <p:cNvSpPr>
              <a:spLocks noChangeArrowheads="1"/>
            </p:cNvSpPr>
            <p:nvPr/>
          </p:nvSpPr>
          <p:spPr bwMode="auto">
            <a:xfrm>
              <a:off x="2496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5" name="Oval 7"/>
            <p:cNvSpPr>
              <a:spLocks noChangeArrowheads="1"/>
            </p:cNvSpPr>
            <p:nvPr/>
          </p:nvSpPr>
          <p:spPr bwMode="auto">
            <a:xfrm>
              <a:off x="4176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6" name="Line 8"/>
            <p:cNvSpPr>
              <a:spLocks noChangeShapeType="1"/>
            </p:cNvSpPr>
            <p:nvPr/>
          </p:nvSpPr>
          <p:spPr bwMode="auto">
            <a:xfrm flipV="1">
              <a:off x="2928" y="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7" name="Line 9"/>
            <p:cNvSpPr>
              <a:spLocks noChangeShapeType="1"/>
            </p:cNvSpPr>
            <p:nvPr/>
          </p:nvSpPr>
          <p:spPr bwMode="auto">
            <a:xfrm flipV="1">
              <a:off x="4368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8" name="Line 10"/>
            <p:cNvSpPr>
              <a:spLocks noChangeShapeType="1"/>
            </p:cNvSpPr>
            <p:nvPr/>
          </p:nvSpPr>
          <p:spPr bwMode="auto">
            <a:xfrm flipV="1">
              <a:off x="4656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9" name="Line 11"/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0" name="Line 12"/>
            <p:cNvSpPr>
              <a:spLocks noChangeShapeType="1"/>
            </p:cNvSpPr>
            <p:nvPr/>
          </p:nvSpPr>
          <p:spPr bwMode="auto">
            <a:xfrm>
              <a:off x="2160" y="96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1" name="Text Box 13"/>
            <p:cNvSpPr txBox="1">
              <a:spLocks noChangeArrowheads="1"/>
            </p:cNvSpPr>
            <p:nvPr/>
          </p:nvSpPr>
          <p:spPr bwMode="auto">
            <a:xfrm>
              <a:off x="1536" y="7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47182" name="Line 14"/>
            <p:cNvSpPr>
              <a:spLocks noChangeShapeType="1"/>
            </p:cNvSpPr>
            <p:nvPr/>
          </p:nvSpPr>
          <p:spPr bwMode="auto">
            <a:xfrm flipH="1">
              <a:off x="3984" y="9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3" name="Line 15"/>
            <p:cNvSpPr>
              <a:spLocks noChangeShapeType="1"/>
            </p:cNvSpPr>
            <p:nvPr/>
          </p:nvSpPr>
          <p:spPr bwMode="auto">
            <a:xfrm>
              <a:off x="3984" y="9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4" name="Line 16"/>
            <p:cNvSpPr>
              <a:spLocks noChangeShapeType="1"/>
            </p:cNvSpPr>
            <p:nvPr/>
          </p:nvSpPr>
          <p:spPr bwMode="auto">
            <a:xfrm flipH="1">
              <a:off x="2016" y="129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5" name="Text Box 17"/>
            <p:cNvSpPr txBox="1">
              <a:spLocks noChangeArrowheads="1"/>
            </p:cNvSpPr>
            <p:nvPr/>
          </p:nvSpPr>
          <p:spPr bwMode="auto">
            <a:xfrm>
              <a:off x="1584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47186" name="Text Box 18"/>
            <p:cNvSpPr txBox="1">
              <a:spLocks noChangeArrowheads="1"/>
            </p:cNvSpPr>
            <p:nvPr/>
          </p:nvSpPr>
          <p:spPr bwMode="auto">
            <a:xfrm>
              <a:off x="2496" y="1344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47187" name="Line 19"/>
            <p:cNvSpPr>
              <a:spLocks noChangeShapeType="1"/>
            </p:cNvSpPr>
            <p:nvPr/>
          </p:nvSpPr>
          <p:spPr bwMode="auto">
            <a:xfrm>
              <a:off x="2688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8" name="Line 20"/>
            <p:cNvSpPr>
              <a:spLocks noChangeShapeType="1"/>
            </p:cNvSpPr>
            <p:nvPr/>
          </p:nvSpPr>
          <p:spPr bwMode="auto">
            <a:xfrm>
              <a:off x="3120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9" name="Line 21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0" name="Line 22"/>
            <p:cNvSpPr>
              <a:spLocks noChangeShapeType="1"/>
            </p:cNvSpPr>
            <p:nvPr/>
          </p:nvSpPr>
          <p:spPr bwMode="auto">
            <a:xfrm>
              <a:off x="4272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1" name="Text Box 23"/>
            <p:cNvSpPr txBox="1">
              <a:spLocks noChangeArrowheads="1"/>
            </p:cNvSpPr>
            <p:nvPr/>
          </p:nvSpPr>
          <p:spPr bwMode="auto">
            <a:xfrm>
              <a:off x="2928" y="48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47192" name="Line 24"/>
            <p:cNvSpPr>
              <a:spLocks noChangeShapeType="1"/>
            </p:cNvSpPr>
            <p:nvPr/>
          </p:nvSpPr>
          <p:spPr bwMode="auto">
            <a:xfrm flipH="1">
              <a:off x="2160" y="3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3" name="Line 25"/>
            <p:cNvSpPr>
              <a:spLocks noChangeShapeType="1"/>
            </p:cNvSpPr>
            <p:nvPr/>
          </p:nvSpPr>
          <p:spPr bwMode="auto">
            <a:xfrm>
              <a:off x="2160" y="33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4" name="Oval 26"/>
            <p:cNvSpPr>
              <a:spLocks noChangeArrowheads="1"/>
            </p:cNvSpPr>
            <p:nvPr/>
          </p:nvSpPr>
          <p:spPr bwMode="auto">
            <a:xfrm>
              <a:off x="3096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196" name="Line 28"/>
            <p:cNvSpPr>
              <a:spLocks noChangeShapeType="1"/>
            </p:cNvSpPr>
            <p:nvPr/>
          </p:nvSpPr>
          <p:spPr bwMode="auto">
            <a:xfrm>
              <a:off x="2688" y="187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7" name="Line 29"/>
            <p:cNvSpPr>
              <a:spLocks noChangeShapeType="1"/>
            </p:cNvSpPr>
            <p:nvPr/>
          </p:nvSpPr>
          <p:spPr bwMode="auto">
            <a:xfrm>
              <a:off x="2592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8" name="Oval 30"/>
            <p:cNvSpPr>
              <a:spLocks noChangeArrowheads="1"/>
            </p:cNvSpPr>
            <p:nvPr/>
          </p:nvSpPr>
          <p:spPr bwMode="auto">
            <a:xfrm>
              <a:off x="4932" y="3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02" name="Oval 34"/>
            <p:cNvSpPr>
              <a:spLocks noChangeArrowheads="1"/>
            </p:cNvSpPr>
            <p:nvPr/>
          </p:nvSpPr>
          <p:spPr bwMode="auto">
            <a:xfrm>
              <a:off x="3816" y="18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03" name="Oval 35"/>
            <p:cNvSpPr>
              <a:spLocks noChangeArrowheads="1"/>
            </p:cNvSpPr>
            <p:nvPr/>
          </p:nvSpPr>
          <p:spPr bwMode="auto">
            <a:xfrm>
              <a:off x="2640" y="18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169"/>
          <p:cNvGrpSpPr>
            <a:grpSpLocks/>
          </p:cNvGrpSpPr>
          <p:nvPr/>
        </p:nvGrpSpPr>
        <p:grpSpPr bwMode="auto">
          <a:xfrm>
            <a:off x="-38100" y="3352800"/>
            <a:ext cx="9334500" cy="3200400"/>
            <a:chOff x="-24" y="2112"/>
            <a:chExt cx="5880" cy="2016"/>
          </a:xfrm>
        </p:grpSpPr>
        <p:sp>
          <p:nvSpPr>
            <p:cNvPr id="647207" name="Line 39"/>
            <p:cNvSpPr>
              <a:spLocks noChangeShapeType="1"/>
            </p:cNvSpPr>
            <p:nvPr/>
          </p:nvSpPr>
          <p:spPr bwMode="auto">
            <a:xfrm>
              <a:off x="76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08" name="Line 40"/>
            <p:cNvSpPr>
              <a:spLocks noChangeShapeType="1"/>
            </p:cNvSpPr>
            <p:nvPr/>
          </p:nvSpPr>
          <p:spPr bwMode="auto">
            <a:xfrm>
              <a:off x="10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09" name="Line 41"/>
            <p:cNvSpPr>
              <a:spLocks noChangeShapeType="1"/>
            </p:cNvSpPr>
            <p:nvPr/>
          </p:nvSpPr>
          <p:spPr bwMode="auto">
            <a:xfrm>
              <a:off x="7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0" name="Line 42"/>
            <p:cNvSpPr>
              <a:spLocks noChangeShapeType="1"/>
            </p:cNvSpPr>
            <p:nvPr/>
          </p:nvSpPr>
          <p:spPr bwMode="auto">
            <a:xfrm>
              <a:off x="10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1" name="Line 43"/>
            <p:cNvSpPr>
              <a:spLocks noChangeShapeType="1"/>
            </p:cNvSpPr>
            <p:nvPr/>
          </p:nvSpPr>
          <p:spPr bwMode="auto">
            <a:xfrm>
              <a:off x="124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2" name="Line 44"/>
            <p:cNvSpPr>
              <a:spLocks noChangeShapeType="1"/>
            </p:cNvSpPr>
            <p:nvPr/>
          </p:nvSpPr>
          <p:spPr bwMode="auto">
            <a:xfrm>
              <a:off x="14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3" name="Line 45"/>
            <p:cNvSpPr>
              <a:spLocks noChangeShapeType="1"/>
            </p:cNvSpPr>
            <p:nvPr/>
          </p:nvSpPr>
          <p:spPr bwMode="auto">
            <a:xfrm>
              <a:off x="12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4" name="Line 46"/>
            <p:cNvSpPr>
              <a:spLocks noChangeShapeType="1"/>
            </p:cNvSpPr>
            <p:nvPr/>
          </p:nvSpPr>
          <p:spPr bwMode="auto">
            <a:xfrm>
              <a:off x="148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5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6" name="Line 48"/>
            <p:cNvSpPr>
              <a:spLocks noChangeShapeType="1"/>
            </p:cNvSpPr>
            <p:nvPr/>
          </p:nvSpPr>
          <p:spPr bwMode="auto">
            <a:xfrm>
              <a:off x="19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7" name="Line 49"/>
            <p:cNvSpPr>
              <a:spLocks noChangeShapeType="1"/>
            </p:cNvSpPr>
            <p:nvPr/>
          </p:nvSpPr>
          <p:spPr bwMode="auto">
            <a:xfrm>
              <a:off x="17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8" name="Line 50"/>
            <p:cNvSpPr>
              <a:spLocks noChangeShapeType="1"/>
            </p:cNvSpPr>
            <p:nvPr/>
          </p:nvSpPr>
          <p:spPr bwMode="auto">
            <a:xfrm>
              <a:off x="19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9" name="Line 51"/>
            <p:cNvSpPr>
              <a:spLocks noChangeShapeType="1"/>
            </p:cNvSpPr>
            <p:nvPr/>
          </p:nvSpPr>
          <p:spPr bwMode="auto">
            <a:xfrm>
              <a:off x="220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0" name="Line 52"/>
            <p:cNvSpPr>
              <a:spLocks noChangeShapeType="1"/>
            </p:cNvSpPr>
            <p:nvPr/>
          </p:nvSpPr>
          <p:spPr bwMode="auto">
            <a:xfrm>
              <a:off x="24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1" name="Line 53"/>
            <p:cNvSpPr>
              <a:spLocks noChangeShapeType="1"/>
            </p:cNvSpPr>
            <p:nvPr/>
          </p:nvSpPr>
          <p:spPr bwMode="auto">
            <a:xfrm>
              <a:off x="22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2" name="Line 54"/>
            <p:cNvSpPr>
              <a:spLocks noChangeShapeType="1"/>
            </p:cNvSpPr>
            <p:nvPr/>
          </p:nvSpPr>
          <p:spPr bwMode="auto">
            <a:xfrm>
              <a:off x="24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3" name="Line 55"/>
            <p:cNvSpPr>
              <a:spLocks noChangeShapeType="1"/>
            </p:cNvSpPr>
            <p:nvPr/>
          </p:nvSpPr>
          <p:spPr bwMode="auto">
            <a:xfrm>
              <a:off x="5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4" name="Line 56"/>
            <p:cNvSpPr>
              <a:spLocks noChangeShapeType="1"/>
            </p:cNvSpPr>
            <p:nvPr/>
          </p:nvSpPr>
          <p:spPr bwMode="auto">
            <a:xfrm>
              <a:off x="268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5" name="Line 57"/>
            <p:cNvSpPr>
              <a:spLocks noChangeShapeType="1"/>
            </p:cNvSpPr>
            <p:nvPr/>
          </p:nvSpPr>
          <p:spPr bwMode="auto">
            <a:xfrm>
              <a:off x="29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6" name="Line 58"/>
            <p:cNvSpPr>
              <a:spLocks noChangeShapeType="1"/>
            </p:cNvSpPr>
            <p:nvPr/>
          </p:nvSpPr>
          <p:spPr bwMode="auto">
            <a:xfrm>
              <a:off x="26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7" name="Line 59"/>
            <p:cNvSpPr>
              <a:spLocks noChangeShapeType="1"/>
            </p:cNvSpPr>
            <p:nvPr/>
          </p:nvSpPr>
          <p:spPr bwMode="auto">
            <a:xfrm>
              <a:off x="29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8" name="Line 60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9" name="Line 61"/>
            <p:cNvSpPr>
              <a:spLocks noChangeShapeType="1"/>
            </p:cNvSpPr>
            <p:nvPr/>
          </p:nvSpPr>
          <p:spPr bwMode="auto">
            <a:xfrm>
              <a:off x="34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0" name="Line 62"/>
            <p:cNvSpPr>
              <a:spLocks noChangeShapeType="1"/>
            </p:cNvSpPr>
            <p:nvPr/>
          </p:nvSpPr>
          <p:spPr bwMode="auto">
            <a:xfrm>
              <a:off x="31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1" name="Line 63"/>
            <p:cNvSpPr>
              <a:spLocks noChangeShapeType="1"/>
            </p:cNvSpPr>
            <p:nvPr/>
          </p:nvSpPr>
          <p:spPr bwMode="auto">
            <a:xfrm>
              <a:off x="34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2" name="Line 64"/>
            <p:cNvSpPr>
              <a:spLocks noChangeShapeType="1"/>
            </p:cNvSpPr>
            <p:nvPr/>
          </p:nvSpPr>
          <p:spPr bwMode="auto">
            <a:xfrm>
              <a:off x="364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3" name="Line 65"/>
            <p:cNvSpPr>
              <a:spLocks noChangeShapeType="1"/>
            </p:cNvSpPr>
            <p:nvPr/>
          </p:nvSpPr>
          <p:spPr bwMode="auto">
            <a:xfrm>
              <a:off x="38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4" name="Line 66"/>
            <p:cNvSpPr>
              <a:spLocks noChangeShapeType="1"/>
            </p:cNvSpPr>
            <p:nvPr/>
          </p:nvSpPr>
          <p:spPr bwMode="auto">
            <a:xfrm>
              <a:off x="36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5" name="Line 67"/>
            <p:cNvSpPr>
              <a:spLocks noChangeShapeType="1"/>
            </p:cNvSpPr>
            <p:nvPr/>
          </p:nvSpPr>
          <p:spPr bwMode="auto">
            <a:xfrm>
              <a:off x="388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6" name="Line 68"/>
            <p:cNvSpPr>
              <a:spLocks noChangeShapeType="1"/>
            </p:cNvSpPr>
            <p:nvPr/>
          </p:nvSpPr>
          <p:spPr bwMode="auto">
            <a:xfrm>
              <a:off x="412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7" name="Line 69"/>
            <p:cNvSpPr>
              <a:spLocks noChangeShapeType="1"/>
            </p:cNvSpPr>
            <p:nvPr/>
          </p:nvSpPr>
          <p:spPr bwMode="auto">
            <a:xfrm>
              <a:off x="43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8" name="Line 70"/>
            <p:cNvSpPr>
              <a:spLocks noChangeShapeType="1"/>
            </p:cNvSpPr>
            <p:nvPr/>
          </p:nvSpPr>
          <p:spPr bwMode="auto">
            <a:xfrm>
              <a:off x="41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9" name="Line 71"/>
            <p:cNvSpPr>
              <a:spLocks noChangeShapeType="1"/>
            </p:cNvSpPr>
            <p:nvPr/>
          </p:nvSpPr>
          <p:spPr bwMode="auto">
            <a:xfrm>
              <a:off x="43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0" name="Line 72"/>
            <p:cNvSpPr>
              <a:spLocks noChangeShapeType="1"/>
            </p:cNvSpPr>
            <p:nvPr/>
          </p:nvSpPr>
          <p:spPr bwMode="auto">
            <a:xfrm>
              <a:off x="24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1" name="Line 73"/>
            <p:cNvSpPr>
              <a:spLocks noChangeShapeType="1"/>
            </p:cNvSpPr>
            <p:nvPr/>
          </p:nvSpPr>
          <p:spPr bwMode="auto">
            <a:xfrm>
              <a:off x="5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2" name="Line 74"/>
            <p:cNvSpPr>
              <a:spLocks noChangeShapeType="1"/>
            </p:cNvSpPr>
            <p:nvPr/>
          </p:nvSpPr>
          <p:spPr bwMode="auto">
            <a:xfrm flipV="1">
              <a:off x="100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3" name="Line 75"/>
            <p:cNvSpPr>
              <a:spLocks noChangeShapeType="1"/>
            </p:cNvSpPr>
            <p:nvPr/>
          </p:nvSpPr>
          <p:spPr bwMode="auto">
            <a:xfrm>
              <a:off x="100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4" name="Line 76"/>
            <p:cNvSpPr>
              <a:spLocks noChangeShapeType="1"/>
            </p:cNvSpPr>
            <p:nvPr/>
          </p:nvSpPr>
          <p:spPr bwMode="auto">
            <a:xfrm>
              <a:off x="148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5" name="Line 77"/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6" name="Line 78"/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7" name="Line 79"/>
            <p:cNvSpPr>
              <a:spLocks noChangeShapeType="1"/>
            </p:cNvSpPr>
            <p:nvPr/>
          </p:nvSpPr>
          <p:spPr bwMode="auto">
            <a:xfrm flipV="1">
              <a:off x="196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8" name="Line 80"/>
            <p:cNvSpPr>
              <a:spLocks noChangeShapeType="1"/>
            </p:cNvSpPr>
            <p:nvPr/>
          </p:nvSpPr>
          <p:spPr bwMode="auto">
            <a:xfrm>
              <a:off x="196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9" name="Line 81"/>
            <p:cNvSpPr>
              <a:spLocks noChangeShapeType="1"/>
            </p:cNvSpPr>
            <p:nvPr/>
          </p:nvSpPr>
          <p:spPr bwMode="auto">
            <a:xfrm>
              <a:off x="244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0" name="Line 82"/>
            <p:cNvSpPr>
              <a:spLocks noChangeShapeType="1"/>
            </p:cNvSpPr>
            <p:nvPr/>
          </p:nvSpPr>
          <p:spPr bwMode="auto">
            <a:xfrm>
              <a:off x="244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1" name="Line 83"/>
            <p:cNvSpPr>
              <a:spLocks noChangeShapeType="1"/>
            </p:cNvSpPr>
            <p:nvPr/>
          </p:nvSpPr>
          <p:spPr bwMode="auto">
            <a:xfrm>
              <a:off x="244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5" name="Line 87"/>
            <p:cNvSpPr>
              <a:spLocks noChangeShapeType="1"/>
            </p:cNvSpPr>
            <p:nvPr/>
          </p:nvSpPr>
          <p:spPr bwMode="auto">
            <a:xfrm>
              <a:off x="29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6" name="Line 88"/>
            <p:cNvSpPr>
              <a:spLocks noChangeShapeType="1"/>
            </p:cNvSpPr>
            <p:nvPr/>
          </p:nvSpPr>
          <p:spPr bwMode="auto">
            <a:xfrm>
              <a:off x="29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7" name="Line 89"/>
            <p:cNvSpPr>
              <a:spLocks noChangeShapeType="1"/>
            </p:cNvSpPr>
            <p:nvPr/>
          </p:nvSpPr>
          <p:spPr bwMode="auto">
            <a:xfrm flipV="1">
              <a:off x="340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8" name="Line 90"/>
            <p:cNvSpPr>
              <a:spLocks noChangeShapeType="1"/>
            </p:cNvSpPr>
            <p:nvPr/>
          </p:nvSpPr>
          <p:spPr bwMode="auto">
            <a:xfrm>
              <a:off x="340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9" name="Line 91"/>
            <p:cNvSpPr>
              <a:spLocks noChangeShapeType="1"/>
            </p:cNvSpPr>
            <p:nvPr/>
          </p:nvSpPr>
          <p:spPr bwMode="auto">
            <a:xfrm>
              <a:off x="388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0" name="Line 92"/>
            <p:cNvSpPr>
              <a:spLocks noChangeShapeType="1"/>
            </p:cNvSpPr>
            <p:nvPr/>
          </p:nvSpPr>
          <p:spPr bwMode="auto">
            <a:xfrm>
              <a:off x="38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2" name="Line 104"/>
            <p:cNvSpPr>
              <a:spLocks noChangeShapeType="1"/>
            </p:cNvSpPr>
            <p:nvPr/>
          </p:nvSpPr>
          <p:spPr bwMode="auto">
            <a:xfrm>
              <a:off x="1008" y="2400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3" name="Line 105"/>
            <p:cNvSpPr>
              <a:spLocks noChangeShapeType="1"/>
            </p:cNvSpPr>
            <p:nvPr/>
          </p:nvSpPr>
          <p:spPr bwMode="auto">
            <a:xfrm>
              <a:off x="148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4" name="Line 106"/>
            <p:cNvSpPr>
              <a:spLocks noChangeShapeType="1"/>
            </p:cNvSpPr>
            <p:nvPr/>
          </p:nvSpPr>
          <p:spPr bwMode="auto">
            <a:xfrm>
              <a:off x="1968" y="2352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5" name="Line 107"/>
            <p:cNvSpPr>
              <a:spLocks noChangeShapeType="1"/>
            </p:cNvSpPr>
            <p:nvPr/>
          </p:nvSpPr>
          <p:spPr bwMode="auto">
            <a:xfrm>
              <a:off x="244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6" name="Line 108"/>
            <p:cNvSpPr>
              <a:spLocks noChangeShapeType="1"/>
            </p:cNvSpPr>
            <p:nvPr/>
          </p:nvSpPr>
          <p:spPr bwMode="auto">
            <a:xfrm>
              <a:off x="2928" y="2352"/>
              <a:ext cx="0" cy="16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7" name="Line 109"/>
            <p:cNvSpPr>
              <a:spLocks noChangeShapeType="1"/>
            </p:cNvSpPr>
            <p:nvPr/>
          </p:nvSpPr>
          <p:spPr bwMode="auto">
            <a:xfrm>
              <a:off x="340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8" name="Line 110"/>
            <p:cNvSpPr>
              <a:spLocks noChangeShapeType="1"/>
            </p:cNvSpPr>
            <p:nvPr/>
          </p:nvSpPr>
          <p:spPr bwMode="auto">
            <a:xfrm>
              <a:off x="3888" y="240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9" name="Line 111"/>
            <p:cNvSpPr>
              <a:spLocks noChangeShapeType="1"/>
            </p:cNvSpPr>
            <p:nvPr/>
          </p:nvSpPr>
          <p:spPr bwMode="auto">
            <a:xfrm>
              <a:off x="436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0" name="Line 112"/>
            <p:cNvSpPr>
              <a:spLocks noChangeShapeType="1"/>
            </p:cNvSpPr>
            <p:nvPr/>
          </p:nvSpPr>
          <p:spPr bwMode="auto">
            <a:xfrm>
              <a:off x="1488" y="29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1" name="Line 113"/>
            <p:cNvSpPr>
              <a:spLocks noChangeShapeType="1"/>
            </p:cNvSpPr>
            <p:nvPr/>
          </p:nvSpPr>
          <p:spPr bwMode="auto">
            <a:xfrm>
              <a:off x="2448" y="292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2" name="Line 114"/>
            <p:cNvSpPr>
              <a:spLocks noChangeShapeType="1"/>
            </p:cNvSpPr>
            <p:nvPr/>
          </p:nvSpPr>
          <p:spPr bwMode="auto">
            <a:xfrm>
              <a:off x="3408" y="2928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3" name="Line 115"/>
            <p:cNvSpPr>
              <a:spLocks noChangeShapeType="1"/>
            </p:cNvSpPr>
            <p:nvPr/>
          </p:nvSpPr>
          <p:spPr bwMode="auto">
            <a:xfrm>
              <a:off x="4368" y="297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5" name="Text Box 117"/>
            <p:cNvSpPr txBox="1">
              <a:spLocks noChangeArrowheads="1"/>
            </p:cNvSpPr>
            <p:nvPr/>
          </p:nvSpPr>
          <p:spPr bwMode="auto">
            <a:xfrm>
              <a:off x="48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47286" name="Text Box 118"/>
            <p:cNvSpPr txBox="1">
              <a:spLocks noChangeArrowheads="1"/>
            </p:cNvSpPr>
            <p:nvPr/>
          </p:nvSpPr>
          <p:spPr bwMode="auto">
            <a:xfrm>
              <a:off x="-24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87" name="Text Box 119"/>
            <p:cNvSpPr txBox="1">
              <a:spLocks noChangeArrowheads="1"/>
            </p:cNvSpPr>
            <p:nvPr/>
          </p:nvSpPr>
          <p:spPr bwMode="auto">
            <a:xfrm>
              <a:off x="144" y="29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47288" name="Text Box 120"/>
            <p:cNvSpPr txBox="1">
              <a:spLocks noChangeArrowheads="1"/>
            </p:cNvSpPr>
            <p:nvPr/>
          </p:nvSpPr>
          <p:spPr bwMode="auto">
            <a:xfrm>
              <a:off x="768" y="2112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1        2        3        4        5        6        7        8        9       10</a:t>
              </a:r>
            </a:p>
          </p:txBody>
        </p:sp>
        <p:sp>
          <p:nvSpPr>
            <p:cNvPr id="647261" name="Line 93"/>
            <p:cNvSpPr>
              <a:spLocks noChangeShapeType="1"/>
            </p:cNvSpPr>
            <p:nvPr/>
          </p:nvSpPr>
          <p:spPr bwMode="auto">
            <a:xfrm>
              <a:off x="528" y="3072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2" name="Line 94"/>
            <p:cNvSpPr>
              <a:spLocks noChangeShapeType="1"/>
            </p:cNvSpPr>
            <p:nvPr/>
          </p:nvSpPr>
          <p:spPr bwMode="auto">
            <a:xfrm flipV="1">
              <a:off x="148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3" name="Line 95"/>
            <p:cNvSpPr>
              <a:spLocks noChangeShapeType="1"/>
            </p:cNvSpPr>
            <p:nvPr/>
          </p:nvSpPr>
          <p:spPr bwMode="auto">
            <a:xfrm>
              <a:off x="1488" y="2880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4" name="Line 96"/>
            <p:cNvSpPr>
              <a:spLocks noChangeShapeType="1"/>
            </p:cNvSpPr>
            <p:nvPr/>
          </p:nvSpPr>
          <p:spPr bwMode="auto">
            <a:xfrm>
              <a:off x="244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5" name="Line 97"/>
            <p:cNvSpPr>
              <a:spLocks noChangeShapeType="1"/>
            </p:cNvSpPr>
            <p:nvPr/>
          </p:nvSpPr>
          <p:spPr bwMode="auto">
            <a:xfrm>
              <a:off x="2448" y="3072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6" name="Line 98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7" name="Line 99"/>
            <p:cNvSpPr>
              <a:spLocks noChangeShapeType="1"/>
            </p:cNvSpPr>
            <p:nvPr/>
          </p:nvSpPr>
          <p:spPr bwMode="auto">
            <a:xfrm flipV="1">
              <a:off x="388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8" name="Line 100"/>
            <p:cNvSpPr>
              <a:spLocks noChangeShapeType="1"/>
            </p:cNvSpPr>
            <p:nvPr/>
          </p:nvSpPr>
          <p:spPr bwMode="auto">
            <a:xfrm>
              <a:off x="3888" y="2880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9" name="Line 121"/>
            <p:cNvSpPr>
              <a:spLocks noChangeShapeType="1"/>
            </p:cNvSpPr>
            <p:nvPr/>
          </p:nvSpPr>
          <p:spPr bwMode="auto">
            <a:xfrm>
              <a:off x="484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0" name="Line 122"/>
            <p:cNvSpPr>
              <a:spLocks noChangeShapeType="1"/>
            </p:cNvSpPr>
            <p:nvPr/>
          </p:nvSpPr>
          <p:spPr bwMode="auto">
            <a:xfrm>
              <a:off x="4848" y="3072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9" name="Line 101"/>
            <p:cNvSpPr>
              <a:spLocks noChangeShapeType="1"/>
            </p:cNvSpPr>
            <p:nvPr/>
          </p:nvSpPr>
          <p:spPr bwMode="auto">
            <a:xfrm>
              <a:off x="528" y="3381"/>
              <a:ext cx="1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0" name="Line 102"/>
            <p:cNvSpPr>
              <a:spLocks noChangeShapeType="1"/>
            </p:cNvSpPr>
            <p:nvPr/>
          </p:nvSpPr>
          <p:spPr bwMode="auto">
            <a:xfrm flipV="1">
              <a:off x="2448" y="3216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1" name="Line 103"/>
            <p:cNvSpPr>
              <a:spLocks noChangeShapeType="1"/>
            </p:cNvSpPr>
            <p:nvPr/>
          </p:nvSpPr>
          <p:spPr bwMode="auto">
            <a:xfrm>
              <a:off x="2448" y="321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1" name="Line 123"/>
            <p:cNvSpPr>
              <a:spLocks noChangeShapeType="1"/>
            </p:cNvSpPr>
            <p:nvPr/>
          </p:nvSpPr>
          <p:spPr bwMode="auto">
            <a:xfrm>
              <a:off x="292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2" name="Line 124"/>
            <p:cNvSpPr>
              <a:spLocks noChangeShapeType="1"/>
            </p:cNvSpPr>
            <p:nvPr/>
          </p:nvSpPr>
          <p:spPr bwMode="auto">
            <a:xfrm>
              <a:off x="2928" y="3408"/>
              <a:ext cx="1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3" name="Line 125"/>
            <p:cNvSpPr>
              <a:spLocks noChangeShapeType="1"/>
            </p:cNvSpPr>
            <p:nvPr/>
          </p:nvSpPr>
          <p:spPr bwMode="auto">
            <a:xfrm>
              <a:off x="528" y="3744"/>
              <a:ext cx="240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4" name="Line 126"/>
            <p:cNvSpPr>
              <a:spLocks noChangeShapeType="1"/>
            </p:cNvSpPr>
            <p:nvPr/>
          </p:nvSpPr>
          <p:spPr bwMode="auto">
            <a:xfrm flipV="1">
              <a:off x="2928" y="355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5" name="Line 127"/>
            <p:cNvSpPr>
              <a:spLocks noChangeShapeType="1"/>
            </p:cNvSpPr>
            <p:nvPr/>
          </p:nvSpPr>
          <p:spPr bwMode="auto">
            <a:xfrm>
              <a:off x="2928" y="3552"/>
              <a:ext cx="240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6" name="Text Box 128"/>
            <p:cNvSpPr txBox="1">
              <a:spLocks noChangeArrowheads="1"/>
            </p:cNvSpPr>
            <p:nvPr/>
          </p:nvSpPr>
          <p:spPr bwMode="auto">
            <a:xfrm>
              <a:off x="144" y="32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47297" name="Text Box 129"/>
            <p:cNvSpPr txBox="1">
              <a:spLocks noChangeArrowheads="1"/>
            </p:cNvSpPr>
            <p:nvPr/>
          </p:nvSpPr>
          <p:spPr bwMode="auto">
            <a:xfrm>
              <a:off x="98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47302" name="Line 134"/>
            <p:cNvSpPr>
              <a:spLocks noChangeShapeType="1"/>
            </p:cNvSpPr>
            <p:nvPr/>
          </p:nvSpPr>
          <p:spPr bwMode="auto">
            <a:xfrm>
              <a:off x="43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3" name="Line 135"/>
            <p:cNvSpPr>
              <a:spLocks noChangeShapeType="1"/>
            </p:cNvSpPr>
            <p:nvPr/>
          </p:nvSpPr>
          <p:spPr bwMode="auto">
            <a:xfrm>
              <a:off x="43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4" name="Line 136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5" name="Line 137"/>
            <p:cNvSpPr>
              <a:spLocks noChangeShapeType="1"/>
            </p:cNvSpPr>
            <p:nvPr/>
          </p:nvSpPr>
          <p:spPr bwMode="auto">
            <a:xfrm>
              <a:off x="48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6" name="Line 138"/>
            <p:cNvSpPr>
              <a:spLocks noChangeShapeType="1"/>
            </p:cNvSpPr>
            <p:nvPr/>
          </p:nvSpPr>
          <p:spPr bwMode="auto">
            <a:xfrm>
              <a:off x="46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7" name="Line 139"/>
            <p:cNvSpPr>
              <a:spLocks noChangeShapeType="1"/>
            </p:cNvSpPr>
            <p:nvPr/>
          </p:nvSpPr>
          <p:spPr bwMode="auto">
            <a:xfrm>
              <a:off x="48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8" name="Line 140"/>
            <p:cNvSpPr>
              <a:spLocks noChangeShapeType="1"/>
            </p:cNvSpPr>
            <p:nvPr/>
          </p:nvSpPr>
          <p:spPr bwMode="auto">
            <a:xfrm>
              <a:off x="508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9" name="Line 141"/>
            <p:cNvSpPr>
              <a:spLocks noChangeShapeType="1"/>
            </p:cNvSpPr>
            <p:nvPr/>
          </p:nvSpPr>
          <p:spPr bwMode="auto">
            <a:xfrm>
              <a:off x="53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0" name="Line 142"/>
            <p:cNvSpPr>
              <a:spLocks noChangeShapeType="1"/>
            </p:cNvSpPr>
            <p:nvPr/>
          </p:nvSpPr>
          <p:spPr bwMode="auto">
            <a:xfrm>
              <a:off x="50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1" name="Line 143"/>
            <p:cNvSpPr>
              <a:spLocks noChangeShapeType="1"/>
            </p:cNvSpPr>
            <p:nvPr/>
          </p:nvSpPr>
          <p:spPr bwMode="auto">
            <a:xfrm>
              <a:off x="53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2" name="Line 144"/>
            <p:cNvSpPr>
              <a:spLocks noChangeShapeType="1"/>
            </p:cNvSpPr>
            <p:nvPr/>
          </p:nvSpPr>
          <p:spPr bwMode="auto">
            <a:xfrm flipV="1">
              <a:off x="436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3" name="Line 145"/>
            <p:cNvSpPr>
              <a:spLocks noChangeShapeType="1"/>
            </p:cNvSpPr>
            <p:nvPr/>
          </p:nvSpPr>
          <p:spPr bwMode="auto">
            <a:xfrm>
              <a:off x="436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4" name="Line 146"/>
            <p:cNvSpPr>
              <a:spLocks noChangeShapeType="1"/>
            </p:cNvSpPr>
            <p:nvPr/>
          </p:nvSpPr>
          <p:spPr bwMode="auto">
            <a:xfrm>
              <a:off x="484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5" name="Line 147"/>
            <p:cNvSpPr>
              <a:spLocks noChangeShapeType="1"/>
            </p:cNvSpPr>
            <p:nvPr/>
          </p:nvSpPr>
          <p:spPr bwMode="auto">
            <a:xfrm>
              <a:off x="4848" y="2736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8" name="Line 150"/>
            <p:cNvSpPr>
              <a:spLocks noChangeShapeType="1"/>
            </p:cNvSpPr>
            <p:nvPr/>
          </p:nvSpPr>
          <p:spPr bwMode="auto">
            <a:xfrm flipV="1">
              <a:off x="484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9" name="Line 151"/>
            <p:cNvSpPr>
              <a:spLocks noChangeShapeType="1"/>
            </p:cNvSpPr>
            <p:nvPr/>
          </p:nvSpPr>
          <p:spPr bwMode="auto">
            <a:xfrm>
              <a:off x="4848" y="321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0" name="Line 152"/>
            <p:cNvSpPr>
              <a:spLocks noChangeShapeType="1"/>
            </p:cNvSpPr>
            <p:nvPr/>
          </p:nvSpPr>
          <p:spPr bwMode="auto">
            <a:xfrm>
              <a:off x="532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1" name="Line 153"/>
            <p:cNvSpPr>
              <a:spLocks noChangeShapeType="1"/>
            </p:cNvSpPr>
            <p:nvPr/>
          </p:nvSpPr>
          <p:spPr bwMode="auto">
            <a:xfrm>
              <a:off x="5328" y="3408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2" name="Line 154"/>
            <p:cNvSpPr>
              <a:spLocks noChangeShapeType="1"/>
            </p:cNvSpPr>
            <p:nvPr/>
          </p:nvSpPr>
          <p:spPr bwMode="auto">
            <a:xfrm>
              <a:off x="5328" y="355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3" name="Line 155"/>
            <p:cNvSpPr>
              <a:spLocks noChangeShapeType="1"/>
            </p:cNvSpPr>
            <p:nvPr/>
          </p:nvSpPr>
          <p:spPr bwMode="auto">
            <a:xfrm>
              <a:off x="5328" y="3744"/>
              <a:ext cx="28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4" name="Text Box 156"/>
            <p:cNvSpPr txBox="1">
              <a:spLocks noChangeArrowheads="1"/>
            </p:cNvSpPr>
            <p:nvPr/>
          </p:nvSpPr>
          <p:spPr bwMode="auto">
            <a:xfrm>
              <a:off x="0" y="35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325" name="Line 157"/>
            <p:cNvSpPr>
              <a:spLocks noChangeShapeType="1"/>
            </p:cNvSpPr>
            <p:nvPr/>
          </p:nvSpPr>
          <p:spPr bwMode="auto">
            <a:xfrm>
              <a:off x="4848" y="24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6" name="Line 158"/>
            <p:cNvSpPr>
              <a:spLocks noChangeShapeType="1"/>
            </p:cNvSpPr>
            <p:nvPr/>
          </p:nvSpPr>
          <p:spPr bwMode="auto">
            <a:xfrm>
              <a:off x="5328" y="24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7" name="Text Box 159"/>
            <p:cNvSpPr txBox="1">
              <a:spLocks noChangeArrowheads="1"/>
            </p:cNvSpPr>
            <p:nvPr/>
          </p:nvSpPr>
          <p:spPr bwMode="auto">
            <a:xfrm>
              <a:off x="144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47328" name="Text Box 160"/>
            <p:cNvSpPr txBox="1">
              <a:spLocks noChangeArrowheads="1"/>
            </p:cNvSpPr>
            <p:nvPr/>
          </p:nvSpPr>
          <p:spPr bwMode="auto">
            <a:xfrm>
              <a:off x="194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47329" name="Text Box 161"/>
            <p:cNvSpPr txBox="1">
              <a:spLocks noChangeArrowheads="1"/>
            </p:cNvSpPr>
            <p:nvPr/>
          </p:nvSpPr>
          <p:spPr bwMode="auto">
            <a:xfrm>
              <a:off x="240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47330" name="Text Box 162"/>
            <p:cNvSpPr txBox="1">
              <a:spLocks noChangeArrowheads="1"/>
            </p:cNvSpPr>
            <p:nvPr/>
          </p:nvSpPr>
          <p:spPr bwMode="auto">
            <a:xfrm>
              <a:off x="290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47331" name="Text Box 163"/>
            <p:cNvSpPr txBox="1">
              <a:spLocks noChangeArrowheads="1"/>
            </p:cNvSpPr>
            <p:nvPr/>
          </p:nvSpPr>
          <p:spPr bwMode="auto">
            <a:xfrm>
              <a:off x="336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47332" name="Text Box 164"/>
            <p:cNvSpPr txBox="1">
              <a:spLocks noChangeArrowheads="1"/>
            </p:cNvSpPr>
            <p:nvPr/>
          </p:nvSpPr>
          <p:spPr bwMode="auto">
            <a:xfrm>
              <a:off x="386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47333" name="Text Box 165"/>
            <p:cNvSpPr txBox="1">
              <a:spLocks noChangeArrowheads="1"/>
            </p:cNvSpPr>
            <p:nvPr/>
          </p:nvSpPr>
          <p:spPr bwMode="auto">
            <a:xfrm>
              <a:off x="432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47334" name="Text Box 166"/>
            <p:cNvSpPr txBox="1">
              <a:spLocks noChangeArrowheads="1"/>
            </p:cNvSpPr>
            <p:nvPr/>
          </p:nvSpPr>
          <p:spPr bwMode="auto">
            <a:xfrm>
              <a:off x="482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47335" name="Text Box 167"/>
            <p:cNvSpPr txBox="1">
              <a:spLocks noChangeArrowheads="1"/>
            </p:cNvSpPr>
            <p:nvPr/>
          </p:nvSpPr>
          <p:spPr bwMode="auto">
            <a:xfrm>
              <a:off x="528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98" name="Rectangle 34"/>
          <p:cNvSpPr>
            <a:spLocks noChangeArrowheads="1"/>
          </p:cNvSpPr>
          <p:nvPr/>
        </p:nvSpPr>
        <p:spPr bwMode="auto">
          <a:xfrm>
            <a:off x="6610350" y="2359025"/>
            <a:ext cx="24003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685800" y="2435225"/>
            <a:ext cx="23622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5" name="Rectangle 21"/>
          <p:cNvSpPr>
            <a:spLocks noChangeArrowheads="1"/>
          </p:cNvSpPr>
          <p:nvPr/>
        </p:nvSpPr>
        <p:spPr bwMode="auto">
          <a:xfrm>
            <a:off x="3638550" y="2359025"/>
            <a:ext cx="24003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304800" y="1001713"/>
            <a:ext cx="5203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⑥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1000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计数器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1181100" y="24352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647700" y="28162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647700" y="31972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70" name="Text Box 6"/>
          <p:cNvSpPr txBox="1">
            <a:spLocks noChangeArrowheads="1"/>
          </p:cNvSpPr>
          <p:nvPr/>
        </p:nvSpPr>
        <p:spPr bwMode="auto">
          <a:xfrm>
            <a:off x="647700" y="35020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72" name="Line 8"/>
          <p:cNvSpPr>
            <a:spLocks noChangeShapeType="1"/>
          </p:cNvSpPr>
          <p:nvPr/>
        </p:nvSpPr>
        <p:spPr bwMode="auto">
          <a:xfrm flipV="1">
            <a:off x="1333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3" name="Line 9"/>
          <p:cNvSpPr>
            <a:spLocks noChangeShapeType="1"/>
          </p:cNvSpPr>
          <p:nvPr/>
        </p:nvSpPr>
        <p:spPr bwMode="auto">
          <a:xfrm flipV="1">
            <a:off x="1714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4" name="Line 10"/>
          <p:cNvSpPr>
            <a:spLocks noChangeShapeType="1"/>
          </p:cNvSpPr>
          <p:nvPr/>
        </p:nvSpPr>
        <p:spPr bwMode="auto">
          <a:xfrm flipV="1">
            <a:off x="2095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5" name="Line 11"/>
          <p:cNvSpPr>
            <a:spLocks noChangeShapeType="1"/>
          </p:cNvSpPr>
          <p:nvPr/>
        </p:nvSpPr>
        <p:spPr bwMode="auto">
          <a:xfrm flipV="1">
            <a:off x="2476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 flipH="1">
            <a:off x="457200" y="228282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457200" y="22828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8" name="Line 14"/>
          <p:cNvSpPr>
            <a:spLocks noChangeShapeType="1"/>
          </p:cNvSpPr>
          <p:nvPr/>
        </p:nvSpPr>
        <p:spPr bwMode="auto">
          <a:xfrm>
            <a:off x="457200" y="33496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9" name="Line 15"/>
          <p:cNvSpPr>
            <a:spLocks noChangeShapeType="1"/>
          </p:cNvSpPr>
          <p:nvPr/>
        </p:nvSpPr>
        <p:spPr bwMode="auto">
          <a:xfrm flipH="1">
            <a:off x="228600" y="29686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-76200" y="258762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25681" name="Text Box 17"/>
          <p:cNvSpPr txBox="1">
            <a:spLocks noChangeArrowheads="1"/>
          </p:cNvSpPr>
          <p:nvPr/>
        </p:nvSpPr>
        <p:spPr bwMode="auto">
          <a:xfrm>
            <a:off x="4152900" y="23590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82" name="Text Box 18"/>
          <p:cNvSpPr txBox="1">
            <a:spLocks noChangeArrowheads="1"/>
          </p:cNvSpPr>
          <p:nvPr/>
        </p:nvSpPr>
        <p:spPr bwMode="auto">
          <a:xfrm>
            <a:off x="3619500" y="2740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83" name="Text Box 19"/>
          <p:cNvSpPr txBox="1">
            <a:spLocks noChangeArrowheads="1"/>
          </p:cNvSpPr>
          <p:nvPr/>
        </p:nvSpPr>
        <p:spPr bwMode="auto">
          <a:xfrm>
            <a:off x="3619500" y="3121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3657600" y="34258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86" name="Line 22"/>
          <p:cNvSpPr>
            <a:spLocks noChangeShapeType="1"/>
          </p:cNvSpPr>
          <p:nvPr/>
        </p:nvSpPr>
        <p:spPr bwMode="auto">
          <a:xfrm flipV="1">
            <a:off x="4305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7" name="Line 23"/>
          <p:cNvSpPr>
            <a:spLocks noChangeShapeType="1"/>
          </p:cNvSpPr>
          <p:nvPr/>
        </p:nvSpPr>
        <p:spPr bwMode="auto">
          <a:xfrm flipV="1">
            <a:off x="4686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8" name="Line 24"/>
          <p:cNvSpPr>
            <a:spLocks noChangeShapeType="1"/>
          </p:cNvSpPr>
          <p:nvPr/>
        </p:nvSpPr>
        <p:spPr bwMode="auto">
          <a:xfrm flipV="1">
            <a:off x="5067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9" name="Line 25"/>
          <p:cNvSpPr>
            <a:spLocks noChangeShapeType="1"/>
          </p:cNvSpPr>
          <p:nvPr/>
        </p:nvSpPr>
        <p:spPr bwMode="auto">
          <a:xfrm flipV="1">
            <a:off x="5448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0" name="Line 26"/>
          <p:cNvSpPr>
            <a:spLocks noChangeShapeType="1"/>
          </p:cNvSpPr>
          <p:nvPr/>
        </p:nvSpPr>
        <p:spPr bwMode="auto">
          <a:xfrm flipH="1">
            <a:off x="3390900" y="22066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1" name="Line 27"/>
          <p:cNvSpPr>
            <a:spLocks noChangeShapeType="1"/>
          </p:cNvSpPr>
          <p:nvPr/>
        </p:nvSpPr>
        <p:spPr bwMode="auto">
          <a:xfrm>
            <a:off x="3390900" y="22066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2" name="Line 28"/>
          <p:cNvSpPr>
            <a:spLocks noChangeShapeType="1"/>
          </p:cNvSpPr>
          <p:nvPr/>
        </p:nvSpPr>
        <p:spPr bwMode="auto">
          <a:xfrm>
            <a:off x="3390900" y="3273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3" name="Line 29"/>
          <p:cNvSpPr>
            <a:spLocks noChangeShapeType="1"/>
          </p:cNvSpPr>
          <p:nvPr/>
        </p:nvSpPr>
        <p:spPr bwMode="auto">
          <a:xfrm flipH="1">
            <a:off x="3200400" y="2892425"/>
            <a:ext cx="4206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4" name="Text Box 30"/>
          <p:cNvSpPr txBox="1">
            <a:spLocks noChangeArrowheads="1"/>
          </p:cNvSpPr>
          <p:nvPr/>
        </p:nvSpPr>
        <p:spPr bwMode="auto">
          <a:xfrm>
            <a:off x="7124700" y="23590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95" name="Text Box 31"/>
          <p:cNvSpPr txBox="1">
            <a:spLocks noChangeArrowheads="1"/>
          </p:cNvSpPr>
          <p:nvPr/>
        </p:nvSpPr>
        <p:spPr bwMode="auto">
          <a:xfrm>
            <a:off x="6591300" y="2740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96" name="Text Box 32"/>
          <p:cNvSpPr txBox="1">
            <a:spLocks noChangeArrowheads="1"/>
          </p:cNvSpPr>
          <p:nvPr/>
        </p:nvSpPr>
        <p:spPr bwMode="auto">
          <a:xfrm>
            <a:off x="6591300" y="3121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97" name="Text Box 33"/>
          <p:cNvSpPr txBox="1">
            <a:spLocks noChangeArrowheads="1"/>
          </p:cNvSpPr>
          <p:nvPr/>
        </p:nvSpPr>
        <p:spPr bwMode="auto">
          <a:xfrm>
            <a:off x="6591300" y="34258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99" name="Line 35"/>
          <p:cNvSpPr>
            <a:spLocks noChangeShapeType="1"/>
          </p:cNvSpPr>
          <p:nvPr/>
        </p:nvSpPr>
        <p:spPr bwMode="auto">
          <a:xfrm flipV="1">
            <a:off x="7277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0" name="Line 36"/>
          <p:cNvSpPr>
            <a:spLocks noChangeShapeType="1"/>
          </p:cNvSpPr>
          <p:nvPr/>
        </p:nvSpPr>
        <p:spPr bwMode="auto">
          <a:xfrm flipV="1">
            <a:off x="7658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1" name="Line 37"/>
          <p:cNvSpPr>
            <a:spLocks noChangeShapeType="1"/>
          </p:cNvSpPr>
          <p:nvPr/>
        </p:nvSpPr>
        <p:spPr bwMode="auto">
          <a:xfrm flipV="1">
            <a:off x="8039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2" name="Line 38"/>
          <p:cNvSpPr>
            <a:spLocks noChangeShapeType="1"/>
          </p:cNvSpPr>
          <p:nvPr/>
        </p:nvSpPr>
        <p:spPr bwMode="auto">
          <a:xfrm flipV="1">
            <a:off x="8420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3" name="Line 39"/>
          <p:cNvSpPr>
            <a:spLocks noChangeShapeType="1"/>
          </p:cNvSpPr>
          <p:nvPr/>
        </p:nvSpPr>
        <p:spPr bwMode="auto">
          <a:xfrm flipH="1">
            <a:off x="6381750" y="2206625"/>
            <a:ext cx="8953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4" name="Line 40"/>
          <p:cNvSpPr>
            <a:spLocks noChangeShapeType="1"/>
          </p:cNvSpPr>
          <p:nvPr/>
        </p:nvSpPr>
        <p:spPr bwMode="auto">
          <a:xfrm>
            <a:off x="6381750" y="22066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5" name="Line 41"/>
          <p:cNvSpPr>
            <a:spLocks noChangeShapeType="1"/>
          </p:cNvSpPr>
          <p:nvPr/>
        </p:nvSpPr>
        <p:spPr bwMode="auto">
          <a:xfrm>
            <a:off x="6381750" y="3273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6" name="Line 42"/>
          <p:cNvSpPr>
            <a:spLocks noChangeShapeType="1"/>
          </p:cNvSpPr>
          <p:nvPr/>
        </p:nvSpPr>
        <p:spPr bwMode="auto">
          <a:xfrm flipH="1">
            <a:off x="6191250" y="2892425"/>
            <a:ext cx="4206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7" name="Line 43"/>
          <p:cNvSpPr>
            <a:spLocks noChangeShapeType="1"/>
          </p:cNvSpPr>
          <p:nvPr/>
        </p:nvSpPr>
        <p:spPr bwMode="auto">
          <a:xfrm flipV="1">
            <a:off x="3200400" y="22828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8" name="Line 44"/>
          <p:cNvSpPr>
            <a:spLocks noChangeShapeType="1"/>
          </p:cNvSpPr>
          <p:nvPr/>
        </p:nvSpPr>
        <p:spPr bwMode="auto">
          <a:xfrm flipH="1">
            <a:off x="2514600" y="22828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9" name="Line 45"/>
          <p:cNvSpPr>
            <a:spLocks noChangeShapeType="1"/>
          </p:cNvSpPr>
          <p:nvPr/>
        </p:nvSpPr>
        <p:spPr bwMode="auto">
          <a:xfrm flipV="1">
            <a:off x="6172200" y="220662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0" name="Line 46"/>
          <p:cNvSpPr>
            <a:spLocks noChangeShapeType="1"/>
          </p:cNvSpPr>
          <p:nvPr/>
        </p:nvSpPr>
        <p:spPr bwMode="auto">
          <a:xfrm flipH="1">
            <a:off x="5410200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1" name="Oval 47"/>
          <p:cNvSpPr>
            <a:spLocks noChangeArrowheads="1"/>
          </p:cNvSpPr>
          <p:nvPr/>
        </p:nvSpPr>
        <p:spPr bwMode="auto">
          <a:xfrm>
            <a:off x="1295400" y="22637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2" name="Oval 48"/>
          <p:cNvSpPr>
            <a:spLocks noChangeArrowheads="1"/>
          </p:cNvSpPr>
          <p:nvPr/>
        </p:nvSpPr>
        <p:spPr bwMode="auto">
          <a:xfrm>
            <a:off x="2438400" y="22447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3" name="Oval 49"/>
          <p:cNvSpPr>
            <a:spLocks noChangeArrowheads="1"/>
          </p:cNvSpPr>
          <p:nvPr/>
        </p:nvSpPr>
        <p:spPr bwMode="auto">
          <a:xfrm>
            <a:off x="42672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4" name="Oval 50"/>
          <p:cNvSpPr>
            <a:spLocks noChangeArrowheads="1"/>
          </p:cNvSpPr>
          <p:nvPr/>
        </p:nvSpPr>
        <p:spPr bwMode="auto">
          <a:xfrm>
            <a:off x="54102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5" name="Oval 51"/>
          <p:cNvSpPr>
            <a:spLocks noChangeArrowheads="1"/>
          </p:cNvSpPr>
          <p:nvPr/>
        </p:nvSpPr>
        <p:spPr bwMode="auto">
          <a:xfrm>
            <a:off x="72390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6" name="Line 52"/>
          <p:cNvSpPr>
            <a:spLocks noChangeShapeType="1"/>
          </p:cNvSpPr>
          <p:nvPr/>
        </p:nvSpPr>
        <p:spPr bwMode="auto">
          <a:xfrm>
            <a:off x="9144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7" name="Line 53"/>
          <p:cNvSpPr>
            <a:spLocks noChangeShapeType="1"/>
          </p:cNvSpPr>
          <p:nvPr/>
        </p:nvSpPr>
        <p:spPr bwMode="auto">
          <a:xfrm>
            <a:off x="14478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8" name="Line 54"/>
          <p:cNvSpPr>
            <a:spLocks noChangeShapeType="1"/>
          </p:cNvSpPr>
          <p:nvPr/>
        </p:nvSpPr>
        <p:spPr bwMode="auto">
          <a:xfrm>
            <a:off x="20574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9" name="Line 55"/>
          <p:cNvSpPr>
            <a:spLocks noChangeShapeType="1"/>
          </p:cNvSpPr>
          <p:nvPr/>
        </p:nvSpPr>
        <p:spPr bwMode="auto">
          <a:xfrm>
            <a:off x="25908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0" name="Line 56"/>
          <p:cNvSpPr>
            <a:spLocks noChangeShapeType="1"/>
          </p:cNvSpPr>
          <p:nvPr/>
        </p:nvSpPr>
        <p:spPr bwMode="auto">
          <a:xfrm>
            <a:off x="38862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1" name="Line 57"/>
          <p:cNvSpPr>
            <a:spLocks noChangeShapeType="1"/>
          </p:cNvSpPr>
          <p:nvPr/>
        </p:nvSpPr>
        <p:spPr bwMode="auto">
          <a:xfrm>
            <a:off x="44196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2" name="Line 58"/>
          <p:cNvSpPr>
            <a:spLocks noChangeShapeType="1"/>
          </p:cNvSpPr>
          <p:nvPr/>
        </p:nvSpPr>
        <p:spPr bwMode="auto">
          <a:xfrm>
            <a:off x="50292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3" name="Line 59"/>
          <p:cNvSpPr>
            <a:spLocks noChangeShapeType="1"/>
          </p:cNvSpPr>
          <p:nvPr/>
        </p:nvSpPr>
        <p:spPr bwMode="auto">
          <a:xfrm>
            <a:off x="55626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4" name="Line 60"/>
          <p:cNvSpPr>
            <a:spLocks noChangeShapeType="1"/>
          </p:cNvSpPr>
          <p:nvPr/>
        </p:nvSpPr>
        <p:spPr bwMode="auto">
          <a:xfrm>
            <a:off x="68580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5" name="Line 61"/>
          <p:cNvSpPr>
            <a:spLocks noChangeShapeType="1"/>
          </p:cNvSpPr>
          <p:nvPr/>
        </p:nvSpPr>
        <p:spPr bwMode="auto">
          <a:xfrm>
            <a:off x="73914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6" name="Line 62"/>
          <p:cNvSpPr>
            <a:spLocks noChangeShapeType="1"/>
          </p:cNvSpPr>
          <p:nvPr/>
        </p:nvSpPr>
        <p:spPr bwMode="auto">
          <a:xfrm>
            <a:off x="80010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7" name="Line 63"/>
          <p:cNvSpPr>
            <a:spLocks noChangeShapeType="1"/>
          </p:cNvSpPr>
          <p:nvPr/>
        </p:nvSpPr>
        <p:spPr bwMode="auto">
          <a:xfrm>
            <a:off x="85344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8" name="Text Box 64"/>
          <p:cNvSpPr txBox="1">
            <a:spLocks noChangeArrowheads="1"/>
          </p:cNvSpPr>
          <p:nvPr/>
        </p:nvSpPr>
        <p:spPr bwMode="auto">
          <a:xfrm>
            <a:off x="1143000" y="1673225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1    2   4   8</a:t>
            </a:r>
          </a:p>
        </p:txBody>
      </p:sp>
      <p:sp>
        <p:nvSpPr>
          <p:cNvPr id="625729" name="Text Box 65"/>
          <p:cNvSpPr txBox="1">
            <a:spLocks noChangeArrowheads="1"/>
          </p:cNvSpPr>
          <p:nvPr/>
        </p:nvSpPr>
        <p:spPr bwMode="auto">
          <a:xfrm>
            <a:off x="4038600" y="1597025"/>
            <a:ext cx="2286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10  20 40 80</a:t>
            </a:r>
          </a:p>
        </p:txBody>
      </p:sp>
      <p:sp>
        <p:nvSpPr>
          <p:cNvPr id="625730" name="Text Box 66"/>
          <p:cNvSpPr txBox="1">
            <a:spLocks noChangeArrowheads="1"/>
          </p:cNvSpPr>
          <p:nvPr/>
        </p:nvSpPr>
        <p:spPr bwMode="auto">
          <a:xfrm>
            <a:off x="6781800" y="1597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100 200 400 800</a:t>
            </a:r>
          </a:p>
        </p:txBody>
      </p:sp>
      <p:sp>
        <p:nvSpPr>
          <p:cNvPr id="625731" name="Text Box 67"/>
          <p:cNvSpPr txBox="1">
            <a:spLocks noChangeArrowheads="1"/>
          </p:cNvSpPr>
          <p:nvPr/>
        </p:nvSpPr>
        <p:spPr bwMode="auto">
          <a:xfrm>
            <a:off x="762000" y="43402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sp>
        <p:nvSpPr>
          <p:cNvPr id="625732" name="Text Box 68"/>
          <p:cNvSpPr txBox="1">
            <a:spLocks noChangeArrowheads="1"/>
          </p:cNvSpPr>
          <p:nvPr/>
        </p:nvSpPr>
        <p:spPr bwMode="auto">
          <a:xfrm>
            <a:off x="3733800" y="43402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sp>
        <p:nvSpPr>
          <p:cNvPr id="625733" name="Text Box 69"/>
          <p:cNvSpPr txBox="1">
            <a:spLocks noChangeArrowheads="1"/>
          </p:cNvSpPr>
          <p:nvPr/>
        </p:nvSpPr>
        <p:spPr bwMode="auto">
          <a:xfrm>
            <a:off x="6705600" y="43275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pic>
        <p:nvPicPr>
          <p:cNvPr id="28742" name="Picture 70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4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239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⑦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设计如图所示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7-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节拍发生器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5181600" y="1524000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>
            <a:off x="2514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>
            <a:off x="2895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>
            <a:off x="2514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>
            <a:off x="289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7" name="Line 9"/>
          <p:cNvSpPr>
            <a:spLocks noChangeShapeType="1"/>
          </p:cNvSpPr>
          <p:nvPr/>
        </p:nvSpPr>
        <p:spPr bwMode="auto">
          <a:xfrm>
            <a:off x="3276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>
            <a:off x="3657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>
            <a:off x="3276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>
            <a:off x="3657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1" name="Line 13"/>
          <p:cNvSpPr>
            <a:spLocks noChangeShapeType="1"/>
          </p:cNvSpPr>
          <p:nvPr/>
        </p:nvSpPr>
        <p:spPr bwMode="auto">
          <a:xfrm>
            <a:off x="4038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2" name="Line 14"/>
          <p:cNvSpPr>
            <a:spLocks noChangeShapeType="1"/>
          </p:cNvSpPr>
          <p:nvPr/>
        </p:nvSpPr>
        <p:spPr bwMode="auto">
          <a:xfrm>
            <a:off x="4419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3" name="Line 15"/>
          <p:cNvSpPr>
            <a:spLocks noChangeShapeType="1"/>
          </p:cNvSpPr>
          <p:nvPr/>
        </p:nvSpPr>
        <p:spPr bwMode="auto">
          <a:xfrm>
            <a:off x="4038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4" name="Line 16"/>
          <p:cNvSpPr>
            <a:spLocks noChangeShapeType="1"/>
          </p:cNvSpPr>
          <p:nvPr/>
        </p:nvSpPr>
        <p:spPr bwMode="auto">
          <a:xfrm>
            <a:off x="4419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>
            <a:off x="4800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>
            <a:off x="4800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>
            <a:off x="5181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>
            <a:off x="2133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0" name="Line 22"/>
          <p:cNvSpPr>
            <a:spLocks noChangeShapeType="1"/>
          </p:cNvSpPr>
          <p:nvPr/>
        </p:nvSpPr>
        <p:spPr bwMode="auto">
          <a:xfrm>
            <a:off x="5562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1" name="Line 23"/>
          <p:cNvSpPr>
            <a:spLocks noChangeShapeType="1"/>
          </p:cNvSpPr>
          <p:nvPr/>
        </p:nvSpPr>
        <p:spPr bwMode="auto">
          <a:xfrm>
            <a:off x="5943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5562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3" name="Line 25"/>
          <p:cNvSpPr>
            <a:spLocks noChangeShapeType="1"/>
          </p:cNvSpPr>
          <p:nvPr/>
        </p:nvSpPr>
        <p:spPr bwMode="auto">
          <a:xfrm>
            <a:off x="5943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>
            <a:off x="5181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29" name="Line 41"/>
          <p:cNvSpPr>
            <a:spLocks noChangeShapeType="1"/>
          </p:cNvSpPr>
          <p:nvPr/>
        </p:nvSpPr>
        <p:spPr bwMode="auto">
          <a:xfrm>
            <a:off x="2895600" y="1600200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3657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>
            <a:off x="4419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5943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3" name="Text Box 45"/>
          <p:cNvSpPr txBox="1">
            <a:spLocks noChangeArrowheads="1"/>
          </p:cNvSpPr>
          <p:nvPr/>
        </p:nvSpPr>
        <p:spPr bwMode="auto">
          <a:xfrm>
            <a:off x="9144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6734" name="Text Box 46"/>
          <p:cNvSpPr txBox="1">
            <a:spLocks noChangeArrowheads="1"/>
          </p:cNvSpPr>
          <p:nvPr/>
        </p:nvSpPr>
        <p:spPr bwMode="auto">
          <a:xfrm>
            <a:off x="1047750" y="167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6743" name="Line 55"/>
          <p:cNvSpPr>
            <a:spLocks noChangeShapeType="1"/>
          </p:cNvSpPr>
          <p:nvPr/>
        </p:nvSpPr>
        <p:spPr bwMode="auto">
          <a:xfrm>
            <a:off x="2209800" y="182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2895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2895600" y="2209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51816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5943600" y="2209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22098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2" name="Line 64"/>
          <p:cNvSpPr>
            <a:spLocks noChangeShapeType="1"/>
          </p:cNvSpPr>
          <p:nvPr/>
        </p:nvSpPr>
        <p:spPr bwMode="auto">
          <a:xfrm flipV="1">
            <a:off x="28956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2895600" y="243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4" name="Line 66"/>
          <p:cNvSpPr>
            <a:spLocks noChangeShapeType="1"/>
          </p:cNvSpPr>
          <p:nvPr/>
        </p:nvSpPr>
        <p:spPr bwMode="auto">
          <a:xfrm>
            <a:off x="36576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3657600" y="2819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7" name="Line 69"/>
          <p:cNvSpPr>
            <a:spLocks noChangeShapeType="1"/>
          </p:cNvSpPr>
          <p:nvPr/>
        </p:nvSpPr>
        <p:spPr bwMode="auto">
          <a:xfrm>
            <a:off x="5943600" y="2819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1066800" y="259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6760" name="Line 72"/>
          <p:cNvSpPr>
            <a:spLocks noChangeShapeType="1"/>
          </p:cNvSpPr>
          <p:nvPr/>
        </p:nvSpPr>
        <p:spPr bwMode="auto">
          <a:xfrm>
            <a:off x="2209800" y="3505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1" name="Line 73"/>
          <p:cNvSpPr>
            <a:spLocks noChangeShapeType="1"/>
          </p:cNvSpPr>
          <p:nvPr/>
        </p:nvSpPr>
        <p:spPr bwMode="auto">
          <a:xfrm flipV="1">
            <a:off x="3657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2" name="Line 74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3" name="Line 75"/>
          <p:cNvSpPr>
            <a:spLocks noChangeShapeType="1"/>
          </p:cNvSpPr>
          <p:nvPr/>
        </p:nvSpPr>
        <p:spPr bwMode="auto">
          <a:xfrm>
            <a:off x="4419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4" name="Line 76"/>
          <p:cNvSpPr>
            <a:spLocks noChangeShapeType="1"/>
          </p:cNvSpPr>
          <p:nvPr/>
        </p:nvSpPr>
        <p:spPr bwMode="auto">
          <a:xfrm>
            <a:off x="4419600" y="35052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5" name="Text Box 77"/>
          <p:cNvSpPr txBox="1">
            <a:spLocks noChangeArrowheads="1"/>
          </p:cNvSpPr>
          <p:nvPr/>
        </p:nvSpPr>
        <p:spPr bwMode="auto">
          <a:xfrm>
            <a:off x="1066800" y="3276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6767" name="Line 79"/>
          <p:cNvSpPr>
            <a:spLocks noChangeShapeType="1"/>
          </p:cNvSpPr>
          <p:nvPr/>
        </p:nvSpPr>
        <p:spPr bwMode="auto">
          <a:xfrm>
            <a:off x="2209800" y="4114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8" name="Line 80"/>
          <p:cNvSpPr>
            <a:spLocks noChangeShapeType="1"/>
          </p:cNvSpPr>
          <p:nvPr/>
        </p:nvSpPr>
        <p:spPr bwMode="auto">
          <a:xfrm flipV="1">
            <a:off x="44196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9" name="Line 81"/>
          <p:cNvSpPr>
            <a:spLocks noChangeShapeType="1"/>
          </p:cNvSpPr>
          <p:nvPr/>
        </p:nvSpPr>
        <p:spPr bwMode="auto">
          <a:xfrm>
            <a:off x="4419600" y="3733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0" name="Line 82"/>
          <p:cNvSpPr>
            <a:spLocks noChangeShapeType="1"/>
          </p:cNvSpPr>
          <p:nvPr/>
        </p:nvSpPr>
        <p:spPr bwMode="auto">
          <a:xfrm>
            <a:off x="51816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1" name="Line 83"/>
          <p:cNvSpPr>
            <a:spLocks noChangeShapeType="1"/>
          </p:cNvSpPr>
          <p:nvPr/>
        </p:nvSpPr>
        <p:spPr bwMode="auto">
          <a:xfrm>
            <a:off x="5181600" y="41148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2" name="Text Box 84"/>
          <p:cNvSpPr txBox="1">
            <a:spLocks noChangeArrowheads="1"/>
          </p:cNvSpPr>
          <p:nvPr/>
        </p:nvSpPr>
        <p:spPr bwMode="auto">
          <a:xfrm>
            <a:off x="10668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26774" name="Line 86"/>
          <p:cNvSpPr>
            <a:spLocks noChangeShapeType="1"/>
          </p:cNvSpPr>
          <p:nvPr/>
        </p:nvSpPr>
        <p:spPr bwMode="auto">
          <a:xfrm>
            <a:off x="2133600" y="4800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5" name="Line 87"/>
          <p:cNvSpPr>
            <a:spLocks noChangeShapeType="1"/>
          </p:cNvSpPr>
          <p:nvPr/>
        </p:nvSpPr>
        <p:spPr bwMode="auto">
          <a:xfrm flipV="1">
            <a:off x="5181600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6" name="Line 88"/>
          <p:cNvSpPr>
            <a:spLocks noChangeShapeType="1"/>
          </p:cNvSpPr>
          <p:nvPr/>
        </p:nvSpPr>
        <p:spPr bwMode="auto">
          <a:xfrm>
            <a:off x="51816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7" name="Line 89"/>
          <p:cNvSpPr>
            <a:spLocks noChangeShapeType="1"/>
          </p:cNvSpPr>
          <p:nvPr/>
        </p:nvSpPr>
        <p:spPr bwMode="auto">
          <a:xfrm>
            <a:off x="5943600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8" name="Line 90"/>
          <p:cNvSpPr>
            <a:spLocks noChangeShapeType="1"/>
          </p:cNvSpPr>
          <p:nvPr/>
        </p:nvSpPr>
        <p:spPr bwMode="auto">
          <a:xfrm>
            <a:off x="5943600" y="4800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0" name="Line 92"/>
          <p:cNvSpPr>
            <a:spLocks noChangeShapeType="1"/>
          </p:cNvSpPr>
          <p:nvPr/>
        </p:nvSpPr>
        <p:spPr bwMode="auto">
          <a:xfrm>
            <a:off x="2209800" y="5486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1" name="Line 93"/>
          <p:cNvSpPr>
            <a:spLocks noChangeShapeType="1"/>
          </p:cNvSpPr>
          <p:nvPr/>
        </p:nvSpPr>
        <p:spPr bwMode="auto">
          <a:xfrm flipV="1">
            <a:off x="5943600" y="510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2" name="Line 94"/>
          <p:cNvSpPr>
            <a:spLocks noChangeShapeType="1"/>
          </p:cNvSpPr>
          <p:nvPr/>
        </p:nvSpPr>
        <p:spPr bwMode="auto">
          <a:xfrm>
            <a:off x="59436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3" name="Line 95"/>
          <p:cNvSpPr>
            <a:spLocks noChangeShapeType="1"/>
          </p:cNvSpPr>
          <p:nvPr/>
        </p:nvSpPr>
        <p:spPr bwMode="auto">
          <a:xfrm>
            <a:off x="6705600" y="510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4" name="Line 96"/>
          <p:cNvSpPr>
            <a:spLocks noChangeShapeType="1"/>
          </p:cNvSpPr>
          <p:nvPr/>
        </p:nvSpPr>
        <p:spPr bwMode="auto">
          <a:xfrm>
            <a:off x="6705600" y="548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6" name="Line 98"/>
          <p:cNvSpPr>
            <a:spLocks noChangeShapeType="1"/>
          </p:cNvSpPr>
          <p:nvPr/>
        </p:nvSpPr>
        <p:spPr bwMode="auto">
          <a:xfrm>
            <a:off x="2209800" y="61722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7" name="Line 99"/>
          <p:cNvSpPr>
            <a:spLocks noChangeShapeType="1"/>
          </p:cNvSpPr>
          <p:nvPr/>
        </p:nvSpPr>
        <p:spPr bwMode="auto">
          <a:xfrm flipV="1">
            <a:off x="67056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8" name="Line 100"/>
          <p:cNvSpPr>
            <a:spLocks noChangeShapeType="1"/>
          </p:cNvSpPr>
          <p:nvPr/>
        </p:nvSpPr>
        <p:spPr bwMode="auto">
          <a:xfrm>
            <a:off x="6705600" y="579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9" name="Line 101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0" name="Line 102"/>
          <p:cNvSpPr>
            <a:spLocks noChangeShapeType="1"/>
          </p:cNvSpPr>
          <p:nvPr/>
        </p:nvSpPr>
        <p:spPr bwMode="auto">
          <a:xfrm>
            <a:off x="74676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3" name="Line 105"/>
          <p:cNvSpPr>
            <a:spLocks noChangeShapeType="1"/>
          </p:cNvSpPr>
          <p:nvPr/>
        </p:nvSpPr>
        <p:spPr bwMode="auto">
          <a:xfrm>
            <a:off x="6324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4" name="Line 106"/>
          <p:cNvSpPr>
            <a:spLocks noChangeShapeType="1"/>
          </p:cNvSpPr>
          <p:nvPr/>
        </p:nvSpPr>
        <p:spPr bwMode="auto">
          <a:xfrm>
            <a:off x="6705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5" name="Line 107"/>
          <p:cNvSpPr>
            <a:spLocks noChangeShapeType="1"/>
          </p:cNvSpPr>
          <p:nvPr/>
        </p:nvSpPr>
        <p:spPr bwMode="auto">
          <a:xfrm>
            <a:off x="6324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6" name="Line 108"/>
          <p:cNvSpPr>
            <a:spLocks noChangeShapeType="1"/>
          </p:cNvSpPr>
          <p:nvPr/>
        </p:nvSpPr>
        <p:spPr bwMode="auto">
          <a:xfrm>
            <a:off x="670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7" name="Line 109"/>
          <p:cNvSpPr>
            <a:spLocks noChangeShapeType="1"/>
          </p:cNvSpPr>
          <p:nvPr/>
        </p:nvSpPr>
        <p:spPr bwMode="auto">
          <a:xfrm>
            <a:off x="7086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8" name="Line 110"/>
          <p:cNvSpPr>
            <a:spLocks noChangeShapeType="1"/>
          </p:cNvSpPr>
          <p:nvPr/>
        </p:nvSpPr>
        <p:spPr bwMode="auto">
          <a:xfrm>
            <a:off x="7467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9" name="Line 111"/>
          <p:cNvSpPr>
            <a:spLocks noChangeShapeType="1"/>
          </p:cNvSpPr>
          <p:nvPr/>
        </p:nvSpPr>
        <p:spPr bwMode="auto">
          <a:xfrm>
            <a:off x="7086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0" name="Line 112"/>
          <p:cNvSpPr>
            <a:spLocks noChangeShapeType="1"/>
          </p:cNvSpPr>
          <p:nvPr/>
        </p:nvSpPr>
        <p:spPr bwMode="auto">
          <a:xfrm>
            <a:off x="7467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1" name="Line 113"/>
          <p:cNvSpPr>
            <a:spLocks noChangeShapeType="1"/>
          </p:cNvSpPr>
          <p:nvPr/>
        </p:nvSpPr>
        <p:spPr bwMode="auto">
          <a:xfrm>
            <a:off x="670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3" name="Line 115"/>
          <p:cNvSpPr>
            <a:spLocks noChangeShapeType="1"/>
          </p:cNvSpPr>
          <p:nvPr/>
        </p:nvSpPr>
        <p:spPr bwMode="auto">
          <a:xfrm>
            <a:off x="6705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4" name="Line 116"/>
          <p:cNvSpPr>
            <a:spLocks noChangeShapeType="1"/>
          </p:cNvSpPr>
          <p:nvPr/>
        </p:nvSpPr>
        <p:spPr bwMode="auto">
          <a:xfrm>
            <a:off x="7467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5" name="Line 117"/>
          <p:cNvSpPr>
            <a:spLocks noChangeShapeType="1"/>
          </p:cNvSpPr>
          <p:nvPr/>
        </p:nvSpPr>
        <p:spPr bwMode="auto">
          <a:xfrm flipV="1">
            <a:off x="7467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6" name="Line 118"/>
          <p:cNvSpPr>
            <a:spLocks noChangeShapeType="1"/>
          </p:cNvSpPr>
          <p:nvPr/>
        </p:nvSpPr>
        <p:spPr bwMode="auto">
          <a:xfrm>
            <a:off x="7467600" y="190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9" name="Line 121"/>
          <p:cNvSpPr>
            <a:spLocks noChangeShapeType="1"/>
          </p:cNvSpPr>
          <p:nvPr/>
        </p:nvSpPr>
        <p:spPr bwMode="auto">
          <a:xfrm>
            <a:off x="6705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0" name="Text Box 122"/>
          <p:cNvSpPr txBox="1">
            <a:spLocks noChangeArrowheads="1"/>
          </p:cNvSpPr>
          <p:nvPr/>
        </p:nvSpPr>
        <p:spPr bwMode="auto">
          <a:xfrm>
            <a:off x="1066800" y="4495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6811" name="Text Box 123"/>
          <p:cNvSpPr txBox="1">
            <a:spLocks noChangeArrowheads="1"/>
          </p:cNvSpPr>
          <p:nvPr/>
        </p:nvSpPr>
        <p:spPr bwMode="auto">
          <a:xfrm>
            <a:off x="1066800" y="5181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626812" name="Text Box 124"/>
          <p:cNvSpPr txBox="1">
            <a:spLocks noChangeArrowheads="1"/>
          </p:cNvSpPr>
          <p:nvPr/>
        </p:nvSpPr>
        <p:spPr bwMode="auto">
          <a:xfrm>
            <a:off x="1066800" y="579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626813" name="Text Box 125"/>
          <p:cNvSpPr txBox="1">
            <a:spLocks noChangeArrowheads="1"/>
          </p:cNvSpPr>
          <p:nvPr/>
        </p:nvSpPr>
        <p:spPr bwMode="auto">
          <a:xfrm>
            <a:off x="2438400" y="1143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1         2       3        4        5        6        7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40386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-7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二进制计数器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2133600" y="13335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2514600" y="1752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5181600" y="1752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8743" name="Oval 7"/>
          <p:cNvSpPr>
            <a:spLocks noChangeArrowheads="1"/>
          </p:cNvSpPr>
          <p:nvPr/>
        </p:nvSpPr>
        <p:spPr bwMode="auto">
          <a:xfrm>
            <a:off x="2362200" y="1981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4" name="Oval 8"/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5" name="Line 9"/>
          <p:cNvSpPr>
            <a:spLocks noChangeShapeType="1"/>
          </p:cNvSpPr>
          <p:nvPr/>
        </p:nvSpPr>
        <p:spPr bwMode="auto">
          <a:xfrm flipV="1">
            <a:off x="3048000" y="685800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6" name="Line 10"/>
          <p:cNvSpPr>
            <a:spLocks noChangeShapeType="1"/>
          </p:cNvSpPr>
          <p:nvPr/>
        </p:nvSpPr>
        <p:spPr bwMode="auto">
          <a:xfrm flipV="1">
            <a:off x="5334000" y="609600"/>
            <a:ext cx="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7" name="Line 11"/>
          <p:cNvSpPr>
            <a:spLocks noChangeShapeType="1"/>
          </p:cNvSpPr>
          <p:nvPr/>
        </p:nvSpPr>
        <p:spPr bwMode="auto">
          <a:xfrm flipV="1">
            <a:off x="5791200" y="533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 flipV="1">
            <a:off x="6248400" y="76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1524000" y="2057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0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8751" name="Line 15"/>
          <p:cNvSpPr>
            <a:spLocks noChangeShapeType="1"/>
          </p:cNvSpPr>
          <p:nvPr/>
        </p:nvSpPr>
        <p:spPr bwMode="auto">
          <a:xfrm flipH="1">
            <a:off x="4724400" y="205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>
            <a:off x="4724400" y="205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3" name="Line 17"/>
          <p:cNvSpPr>
            <a:spLocks noChangeShapeType="1"/>
          </p:cNvSpPr>
          <p:nvPr/>
        </p:nvSpPr>
        <p:spPr bwMode="auto">
          <a:xfrm flipH="1">
            <a:off x="1828800" y="25908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838200" y="2286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2362200" y="2667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8756" name="Line 20"/>
          <p:cNvSpPr>
            <a:spLocks noChangeShapeType="1"/>
          </p:cNvSpPr>
          <p:nvPr/>
        </p:nvSpPr>
        <p:spPr bwMode="auto">
          <a:xfrm>
            <a:off x="26670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7" name="Line 21"/>
          <p:cNvSpPr>
            <a:spLocks noChangeShapeType="1"/>
          </p:cNvSpPr>
          <p:nvPr/>
        </p:nvSpPr>
        <p:spPr bwMode="auto">
          <a:xfrm>
            <a:off x="33528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8" name="Line 22"/>
          <p:cNvSpPr>
            <a:spLocks noChangeShapeType="1"/>
          </p:cNvSpPr>
          <p:nvPr/>
        </p:nvSpPr>
        <p:spPr bwMode="auto">
          <a:xfrm>
            <a:off x="44958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9" name="Line 23"/>
          <p:cNvSpPr>
            <a:spLocks noChangeShapeType="1"/>
          </p:cNvSpPr>
          <p:nvPr/>
        </p:nvSpPr>
        <p:spPr bwMode="auto">
          <a:xfrm>
            <a:off x="5181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0" name="Text Box 24"/>
          <p:cNvSpPr txBox="1">
            <a:spLocks noChangeArrowheads="1"/>
          </p:cNvSpPr>
          <p:nvPr/>
        </p:nvSpPr>
        <p:spPr bwMode="auto">
          <a:xfrm>
            <a:off x="3048000" y="1295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>
            <a:off x="1828800" y="1066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>
            <a:off x="1828800" y="1066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3" name="Oval 27"/>
          <p:cNvSpPr>
            <a:spLocks noChangeArrowheads="1"/>
          </p:cNvSpPr>
          <p:nvPr/>
        </p:nvSpPr>
        <p:spPr bwMode="auto">
          <a:xfrm>
            <a:off x="3009900" y="10477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2667000" y="3505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>
            <a:off x="2667000" y="3505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6" name="Line 30"/>
          <p:cNvSpPr>
            <a:spLocks noChangeShapeType="1"/>
          </p:cNvSpPr>
          <p:nvPr/>
        </p:nvSpPr>
        <p:spPr bwMode="auto">
          <a:xfrm>
            <a:off x="2552700" y="3733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7" name="Rectangle 31"/>
          <p:cNvSpPr>
            <a:spLocks noChangeArrowheads="1"/>
          </p:cNvSpPr>
          <p:nvPr/>
        </p:nvSpPr>
        <p:spPr bwMode="auto">
          <a:xfrm>
            <a:off x="7239000" y="838200"/>
            <a:ext cx="304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8" name="Line 32"/>
          <p:cNvSpPr>
            <a:spLocks noChangeShapeType="1"/>
          </p:cNvSpPr>
          <p:nvPr/>
        </p:nvSpPr>
        <p:spPr bwMode="auto">
          <a:xfrm>
            <a:off x="5791200" y="990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9" name="Line 33"/>
          <p:cNvSpPr>
            <a:spLocks noChangeShapeType="1"/>
          </p:cNvSpPr>
          <p:nvPr/>
        </p:nvSpPr>
        <p:spPr bwMode="auto">
          <a:xfrm>
            <a:off x="5334000" y="12192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0" name="Oval 34"/>
          <p:cNvSpPr>
            <a:spLocks noChangeArrowheads="1"/>
          </p:cNvSpPr>
          <p:nvPr/>
        </p:nvSpPr>
        <p:spPr bwMode="auto">
          <a:xfrm>
            <a:off x="5753100" y="9715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71" name="Oval 35"/>
          <p:cNvSpPr>
            <a:spLocks noChangeArrowheads="1"/>
          </p:cNvSpPr>
          <p:nvPr/>
        </p:nvSpPr>
        <p:spPr bwMode="auto">
          <a:xfrm>
            <a:off x="5295900" y="11811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72" name="Line 36"/>
          <p:cNvSpPr>
            <a:spLocks noChangeShapeType="1"/>
          </p:cNvSpPr>
          <p:nvPr/>
        </p:nvSpPr>
        <p:spPr bwMode="auto">
          <a:xfrm>
            <a:off x="4495800" y="348615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3" name="Line 37"/>
          <p:cNvSpPr>
            <a:spLocks noChangeShapeType="1"/>
          </p:cNvSpPr>
          <p:nvPr/>
        </p:nvSpPr>
        <p:spPr bwMode="auto">
          <a:xfrm flipV="1">
            <a:off x="8001000" y="1143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4" name="Line 38"/>
          <p:cNvSpPr>
            <a:spLocks noChangeShapeType="1"/>
          </p:cNvSpPr>
          <p:nvPr/>
        </p:nvSpPr>
        <p:spPr bwMode="auto">
          <a:xfrm flipH="1">
            <a:off x="7543800" y="1143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5" name="Line 39"/>
          <p:cNvSpPr>
            <a:spLocks noChangeShapeType="1"/>
          </p:cNvSpPr>
          <p:nvPr/>
        </p:nvSpPr>
        <p:spPr bwMode="auto">
          <a:xfrm>
            <a:off x="3048000" y="11049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6" name="Line 40"/>
          <p:cNvSpPr>
            <a:spLocks noChangeShapeType="1"/>
          </p:cNvSpPr>
          <p:nvPr/>
        </p:nvSpPr>
        <p:spPr bwMode="auto">
          <a:xfrm>
            <a:off x="2241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7" name="Line 41"/>
          <p:cNvSpPr>
            <a:spLocks noChangeShapeType="1"/>
          </p:cNvSpPr>
          <p:nvPr/>
        </p:nvSpPr>
        <p:spPr bwMode="auto">
          <a:xfrm>
            <a:off x="2622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8" name="Line 42"/>
          <p:cNvSpPr>
            <a:spLocks noChangeShapeType="1"/>
          </p:cNvSpPr>
          <p:nvPr/>
        </p:nvSpPr>
        <p:spPr bwMode="auto">
          <a:xfrm>
            <a:off x="2241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9" name="Line 43"/>
          <p:cNvSpPr>
            <a:spLocks noChangeShapeType="1"/>
          </p:cNvSpPr>
          <p:nvPr/>
        </p:nvSpPr>
        <p:spPr bwMode="auto">
          <a:xfrm>
            <a:off x="2622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0" name="Line 44"/>
          <p:cNvSpPr>
            <a:spLocks noChangeShapeType="1"/>
          </p:cNvSpPr>
          <p:nvPr/>
        </p:nvSpPr>
        <p:spPr bwMode="auto">
          <a:xfrm>
            <a:off x="3003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1" name="Line 45"/>
          <p:cNvSpPr>
            <a:spLocks noChangeShapeType="1"/>
          </p:cNvSpPr>
          <p:nvPr/>
        </p:nvSpPr>
        <p:spPr bwMode="auto">
          <a:xfrm>
            <a:off x="3384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2" name="Line 46"/>
          <p:cNvSpPr>
            <a:spLocks noChangeShapeType="1"/>
          </p:cNvSpPr>
          <p:nvPr/>
        </p:nvSpPr>
        <p:spPr bwMode="auto">
          <a:xfrm>
            <a:off x="3003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3" name="Line 47"/>
          <p:cNvSpPr>
            <a:spLocks noChangeShapeType="1"/>
          </p:cNvSpPr>
          <p:nvPr/>
        </p:nvSpPr>
        <p:spPr bwMode="auto">
          <a:xfrm>
            <a:off x="3384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4" name="Line 48"/>
          <p:cNvSpPr>
            <a:spLocks noChangeShapeType="1"/>
          </p:cNvSpPr>
          <p:nvPr/>
        </p:nvSpPr>
        <p:spPr bwMode="auto">
          <a:xfrm>
            <a:off x="3765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5" name="Line 49"/>
          <p:cNvSpPr>
            <a:spLocks noChangeShapeType="1"/>
          </p:cNvSpPr>
          <p:nvPr/>
        </p:nvSpPr>
        <p:spPr bwMode="auto">
          <a:xfrm>
            <a:off x="4146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6" name="Line 50"/>
          <p:cNvSpPr>
            <a:spLocks noChangeShapeType="1"/>
          </p:cNvSpPr>
          <p:nvPr/>
        </p:nvSpPr>
        <p:spPr bwMode="auto">
          <a:xfrm>
            <a:off x="3765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4146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8" name="Line 52"/>
          <p:cNvSpPr>
            <a:spLocks noChangeShapeType="1"/>
          </p:cNvSpPr>
          <p:nvPr/>
        </p:nvSpPr>
        <p:spPr bwMode="auto">
          <a:xfrm>
            <a:off x="4527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9" name="Line 53"/>
          <p:cNvSpPr>
            <a:spLocks noChangeShapeType="1"/>
          </p:cNvSpPr>
          <p:nvPr/>
        </p:nvSpPr>
        <p:spPr bwMode="auto">
          <a:xfrm>
            <a:off x="4908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0" name="Line 54"/>
          <p:cNvSpPr>
            <a:spLocks noChangeShapeType="1"/>
          </p:cNvSpPr>
          <p:nvPr/>
        </p:nvSpPr>
        <p:spPr bwMode="auto">
          <a:xfrm>
            <a:off x="4527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1" name="Line 55"/>
          <p:cNvSpPr>
            <a:spLocks noChangeShapeType="1"/>
          </p:cNvSpPr>
          <p:nvPr/>
        </p:nvSpPr>
        <p:spPr bwMode="auto">
          <a:xfrm>
            <a:off x="4908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2" name="Line 56"/>
          <p:cNvSpPr>
            <a:spLocks noChangeShapeType="1"/>
          </p:cNvSpPr>
          <p:nvPr/>
        </p:nvSpPr>
        <p:spPr bwMode="auto">
          <a:xfrm>
            <a:off x="1860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3" name="Line 57"/>
          <p:cNvSpPr>
            <a:spLocks noChangeShapeType="1"/>
          </p:cNvSpPr>
          <p:nvPr/>
        </p:nvSpPr>
        <p:spPr bwMode="auto">
          <a:xfrm>
            <a:off x="5289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4" name="Line 58"/>
          <p:cNvSpPr>
            <a:spLocks noChangeShapeType="1"/>
          </p:cNvSpPr>
          <p:nvPr/>
        </p:nvSpPr>
        <p:spPr bwMode="auto">
          <a:xfrm>
            <a:off x="5670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5" name="Line 59"/>
          <p:cNvSpPr>
            <a:spLocks noChangeShapeType="1"/>
          </p:cNvSpPr>
          <p:nvPr/>
        </p:nvSpPr>
        <p:spPr bwMode="auto">
          <a:xfrm>
            <a:off x="5289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6" name="Line 60"/>
          <p:cNvSpPr>
            <a:spLocks noChangeShapeType="1"/>
          </p:cNvSpPr>
          <p:nvPr/>
        </p:nvSpPr>
        <p:spPr bwMode="auto">
          <a:xfrm>
            <a:off x="5670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7" name="Line 61"/>
          <p:cNvSpPr>
            <a:spLocks noChangeShapeType="1"/>
          </p:cNvSpPr>
          <p:nvPr/>
        </p:nvSpPr>
        <p:spPr bwMode="auto">
          <a:xfrm>
            <a:off x="6051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8" name="Line 62"/>
          <p:cNvSpPr>
            <a:spLocks noChangeShapeType="1"/>
          </p:cNvSpPr>
          <p:nvPr/>
        </p:nvSpPr>
        <p:spPr bwMode="auto">
          <a:xfrm>
            <a:off x="6432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9" name="Line 63"/>
          <p:cNvSpPr>
            <a:spLocks noChangeShapeType="1"/>
          </p:cNvSpPr>
          <p:nvPr/>
        </p:nvSpPr>
        <p:spPr bwMode="auto">
          <a:xfrm>
            <a:off x="6051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00" name="Line 64"/>
          <p:cNvSpPr>
            <a:spLocks noChangeShapeType="1"/>
          </p:cNvSpPr>
          <p:nvPr/>
        </p:nvSpPr>
        <p:spPr bwMode="auto">
          <a:xfrm>
            <a:off x="6432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01" name="Line 65"/>
          <p:cNvSpPr>
            <a:spLocks noChangeShapeType="1"/>
          </p:cNvSpPr>
          <p:nvPr/>
        </p:nvSpPr>
        <p:spPr bwMode="auto">
          <a:xfrm>
            <a:off x="4908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85" name="Group 131"/>
          <p:cNvGrpSpPr>
            <a:grpSpLocks/>
          </p:cNvGrpSpPr>
          <p:nvPr/>
        </p:nvGrpSpPr>
        <p:grpSpPr bwMode="auto">
          <a:xfrm>
            <a:off x="1860550" y="5562600"/>
            <a:ext cx="5607050" cy="381000"/>
            <a:chOff x="1172" y="3792"/>
            <a:chExt cx="3532" cy="288"/>
          </a:xfrm>
        </p:grpSpPr>
        <p:sp>
          <p:nvSpPr>
            <p:cNvPr id="628818" name="Line 82"/>
            <p:cNvSpPr>
              <a:spLocks noChangeShapeType="1"/>
            </p:cNvSpPr>
            <p:nvPr/>
          </p:nvSpPr>
          <p:spPr bwMode="auto">
            <a:xfrm>
              <a:off x="117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 flipV="1">
              <a:off x="213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0" name="Line 84"/>
            <p:cNvSpPr>
              <a:spLocks noChangeShapeType="1"/>
            </p:cNvSpPr>
            <p:nvPr/>
          </p:nvSpPr>
          <p:spPr bwMode="auto">
            <a:xfrm>
              <a:off x="2132" y="379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309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309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3" name="Line 87"/>
            <p:cNvSpPr>
              <a:spLocks noChangeShapeType="1"/>
            </p:cNvSpPr>
            <p:nvPr/>
          </p:nvSpPr>
          <p:spPr bwMode="auto">
            <a:xfrm>
              <a:off x="309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 flipV="1">
              <a:off x="405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5" name="Line 89"/>
            <p:cNvSpPr>
              <a:spLocks noChangeShapeType="1"/>
            </p:cNvSpPr>
            <p:nvPr/>
          </p:nvSpPr>
          <p:spPr bwMode="auto">
            <a:xfrm>
              <a:off x="4052" y="3792"/>
              <a:ext cx="6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86" name="Group 132"/>
          <p:cNvGrpSpPr>
            <a:grpSpLocks/>
          </p:cNvGrpSpPr>
          <p:nvPr/>
        </p:nvGrpSpPr>
        <p:grpSpPr bwMode="auto">
          <a:xfrm>
            <a:off x="1860550" y="6096000"/>
            <a:ext cx="5607050" cy="457200"/>
            <a:chOff x="1172" y="4224"/>
            <a:chExt cx="3532" cy="288"/>
          </a:xfrm>
        </p:grpSpPr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1172" y="4512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 flipV="1">
              <a:off x="3092" y="42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8" name="Line 92"/>
            <p:cNvSpPr>
              <a:spLocks noChangeShapeType="1"/>
            </p:cNvSpPr>
            <p:nvPr/>
          </p:nvSpPr>
          <p:spPr bwMode="auto">
            <a:xfrm>
              <a:off x="3092" y="4224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829" name="Line 93"/>
          <p:cNvSpPr>
            <a:spLocks noChangeShapeType="1"/>
          </p:cNvSpPr>
          <p:nvPr/>
        </p:nvSpPr>
        <p:spPr bwMode="auto">
          <a:xfrm>
            <a:off x="262255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0" name="Line 94"/>
          <p:cNvSpPr>
            <a:spLocks noChangeShapeType="1"/>
          </p:cNvSpPr>
          <p:nvPr/>
        </p:nvSpPr>
        <p:spPr bwMode="auto">
          <a:xfrm>
            <a:off x="3384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1" name="Line 95"/>
          <p:cNvSpPr>
            <a:spLocks noChangeShapeType="1"/>
          </p:cNvSpPr>
          <p:nvPr/>
        </p:nvSpPr>
        <p:spPr bwMode="auto">
          <a:xfrm>
            <a:off x="4146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2" name="Line 96"/>
          <p:cNvSpPr>
            <a:spLocks noChangeShapeType="1"/>
          </p:cNvSpPr>
          <p:nvPr/>
        </p:nvSpPr>
        <p:spPr bwMode="auto">
          <a:xfrm>
            <a:off x="4908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3" name="Line 97"/>
          <p:cNvSpPr>
            <a:spLocks noChangeShapeType="1"/>
          </p:cNvSpPr>
          <p:nvPr/>
        </p:nvSpPr>
        <p:spPr bwMode="auto">
          <a:xfrm>
            <a:off x="5670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4" name="Line 98"/>
          <p:cNvSpPr>
            <a:spLocks noChangeShapeType="1"/>
          </p:cNvSpPr>
          <p:nvPr/>
        </p:nvSpPr>
        <p:spPr bwMode="auto">
          <a:xfrm>
            <a:off x="6432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5" name="Line 99"/>
          <p:cNvSpPr>
            <a:spLocks noChangeShapeType="1"/>
          </p:cNvSpPr>
          <p:nvPr/>
        </p:nvSpPr>
        <p:spPr bwMode="auto">
          <a:xfrm>
            <a:off x="3384550" y="5638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6" name="Line 100"/>
          <p:cNvSpPr>
            <a:spLocks noChangeShapeType="1"/>
          </p:cNvSpPr>
          <p:nvPr/>
        </p:nvSpPr>
        <p:spPr bwMode="auto">
          <a:xfrm>
            <a:off x="4908550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7" name="Line 101"/>
          <p:cNvSpPr>
            <a:spLocks noChangeShapeType="1"/>
          </p:cNvSpPr>
          <p:nvPr/>
        </p:nvSpPr>
        <p:spPr bwMode="auto">
          <a:xfrm>
            <a:off x="6432550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8" name="Line 102"/>
          <p:cNvSpPr>
            <a:spLocks noChangeShapeType="1"/>
          </p:cNvSpPr>
          <p:nvPr/>
        </p:nvSpPr>
        <p:spPr bwMode="auto">
          <a:xfrm>
            <a:off x="4908550" y="662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9" name="Text Box 103"/>
          <p:cNvSpPr txBox="1">
            <a:spLocks noChangeArrowheads="1"/>
          </p:cNvSpPr>
          <p:nvPr/>
        </p:nvSpPr>
        <p:spPr bwMode="auto">
          <a:xfrm>
            <a:off x="641350" y="4267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8840" name="Text Box 104"/>
          <p:cNvSpPr txBox="1">
            <a:spLocks noChangeArrowheads="1"/>
          </p:cNvSpPr>
          <p:nvPr/>
        </p:nvSpPr>
        <p:spPr bwMode="auto">
          <a:xfrm>
            <a:off x="488950" y="571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841" name="Text Box 105"/>
          <p:cNvSpPr txBox="1">
            <a:spLocks noChangeArrowheads="1"/>
          </p:cNvSpPr>
          <p:nvPr/>
        </p:nvSpPr>
        <p:spPr bwMode="auto">
          <a:xfrm>
            <a:off x="717550" y="6248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8842" name="Text Box 106"/>
          <p:cNvSpPr txBox="1">
            <a:spLocks noChangeArrowheads="1"/>
          </p:cNvSpPr>
          <p:nvPr/>
        </p:nvSpPr>
        <p:spPr bwMode="auto">
          <a:xfrm>
            <a:off x="2241550" y="3886200"/>
            <a:ext cx="556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1        2        3        4        5        6        7</a:t>
            </a:r>
          </a:p>
        </p:txBody>
      </p:sp>
      <p:sp>
        <p:nvSpPr>
          <p:cNvPr id="628843" name="Line 107"/>
          <p:cNvSpPr>
            <a:spLocks noChangeShapeType="1"/>
          </p:cNvSpPr>
          <p:nvPr/>
        </p:nvSpPr>
        <p:spPr bwMode="auto">
          <a:xfrm>
            <a:off x="7575550" y="55626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4" name="Line 108"/>
          <p:cNvSpPr>
            <a:spLocks noChangeShapeType="1"/>
          </p:cNvSpPr>
          <p:nvPr/>
        </p:nvSpPr>
        <p:spPr bwMode="auto">
          <a:xfrm>
            <a:off x="7880350" y="55626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5" name="Line 109"/>
          <p:cNvSpPr>
            <a:spLocks noChangeShapeType="1"/>
          </p:cNvSpPr>
          <p:nvPr/>
        </p:nvSpPr>
        <p:spPr bwMode="auto">
          <a:xfrm>
            <a:off x="7880350" y="59436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6" name="Line 110"/>
          <p:cNvSpPr>
            <a:spLocks noChangeShapeType="1"/>
          </p:cNvSpPr>
          <p:nvPr/>
        </p:nvSpPr>
        <p:spPr bwMode="auto">
          <a:xfrm>
            <a:off x="7620000" y="6172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8" name="Line 112"/>
          <p:cNvSpPr>
            <a:spLocks noChangeShapeType="1"/>
          </p:cNvSpPr>
          <p:nvPr/>
        </p:nvSpPr>
        <p:spPr bwMode="auto">
          <a:xfrm>
            <a:off x="7880350" y="61722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9" name="Rectangle 113"/>
          <p:cNvSpPr>
            <a:spLocks noChangeArrowheads="1"/>
          </p:cNvSpPr>
          <p:nvPr/>
        </p:nvSpPr>
        <p:spPr bwMode="auto">
          <a:xfrm>
            <a:off x="8108950" y="5562600"/>
            <a:ext cx="27305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0" name="Line 114"/>
          <p:cNvSpPr>
            <a:spLocks noChangeShapeType="1"/>
          </p:cNvSpPr>
          <p:nvPr/>
        </p:nvSpPr>
        <p:spPr bwMode="auto">
          <a:xfrm>
            <a:off x="8413750" y="6057900"/>
            <a:ext cx="27305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1" name="Line 115"/>
          <p:cNvSpPr>
            <a:spLocks noChangeShapeType="1"/>
          </p:cNvSpPr>
          <p:nvPr/>
        </p:nvSpPr>
        <p:spPr bwMode="auto">
          <a:xfrm>
            <a:off x="8661400" y="6057900"/>
            <a:ext cx="25400" cy="6477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2" name="Line 116"/>
          <p:cNvSpPr>
            <a:spLocks noChangeShapeType="1"/>
          </p:cNvSpPr>
          <p:nvPr/>
        </p:nvSpPr>
        <p:spPr bwMode="auto">
          <a:xfrm flipH="1">
            <a:off x="8153400" y="672465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3" name="Text Box 117"/>
          <p:cNvSpPr txBox="1">
            <a:spLocks noChangeArrowheads="1"/>
          </p:cNvSpPr>
          <p:nvPr/>
        </p:nvSpPr>
        <p:spPr bwMode="auto">
          <a:xfrm>
            <a:off x="6705600" y="6400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8854" name="Text Box 118"/>
          <p:cNvSpPr txBox="1">
            <a:spLocks noChangeArrowheads="1"/>
          </p:cNvSpPr>
          <p:nvPr/>
        </p:nvSpPr>
        <p:spPr bwMode="auto">
          <a:xfrm>
            <a:off x="6019800" y="6324600"/>
            <a:ext cx="914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628856" name="Line 120"/>
          <p:cNvSpPr>
            <a:spLocks noChangeShapeType="1"/>
          </p:cNvSpPr>
          <p:nvPr/>
        </p:nvSpPr>
        <p:spPr bwMode="auto">
          <a:xfrm>
            <a:off x="681990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7" name="Line 121"/>
          <p:cNvSpPr>
            <a:spLocks noChangeShapeType="1"/>
          </p:cNvSpPr>
          <p:nvPr/>
        </p:nvSpPr>
        <p:spPr bwMode="auto">
          <a:xfrm>
            <a:off x="72009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8" name="Line 122"/>
          <p:cNvSpPr>
            <a:spLocks noChangeShapeType="1"/>
          </p:cNvSpPr>
          <p:nvPr/>
        </p:nvSpPr>
        <p:spPr bwMode="auto">
          <a:xfrm>
            <a:off x="68199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9" name="Line 123"/>
          <p:cNvSpPr>
            <a:spLocks noChangeShapeType="1"/>
          </p:cNvSpPr>
          <p:nvPr/>
        </p:nvSpPr>
        <p:spPr bwMode="auto">
          <a:xfrm>
            <a:off x="720090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816" name="Group 130"/>
          <p:cNvGrpSpPr>
            <a:grpSpLocks/>
          </p:cNvGrpSpPr>
          <p:nvPr/>
        </p:nvGrpSpPr>
        <p:grpSpPr bwMode="auto">
          <a:xfrm>
            <a:off x="1860550" y="4953000"/>
            <a:ext cx="5683250" cy="381000"/>
            <a:chOff x="1172" y="3360"/>
            <a:chExt cx="3580" cy="240"/>
          </a:xfrm>
        </p:grpSpPr>
        <p:sp>
          <p:nvSpPr>
            <p:cNvPr id="628802" name="Line 66"/>
            <p:cNvSpPr>
              <a:spLocks noChangeShapeType="1"/>
            </p:cNvSpPr>
            <p:nvPr/>
          </p:nvSpPr>
          <p:spPr bwMode="auto">
            <a:xfrm>
              <a:off x="117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3" name="Line 67"/>
            <p:cNvSpPr>
              <a:spLocks noChangeShapeType="1"/>
            </p:cNvSpPr>
            <p:nvPr/>
          </p:nvSpPr>
          <p:spPr bwMode="auto">
            <a:xfrm flipV="1">
              <a:off x="165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165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5" name="Line 69"/>
            <p:cNvSpPr>
              <a:spLocks noChangeShapeType="1"/>
            </p:cNvSpPr>
            <p:nvPr/>
          </p:nvSpPr>
          <p:spPr bwMode="auto">
            <a:xfrm>
              <a:off x="213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6" name="Line 70"/>
            <p:cNvSpPr>
              <a:spLocks noChangeShapeType="1"/>
            </p:cNvSpPr>
            <p:nvPr/>
          </p:nvSpPr>
          <p:spPr bwMode="auto">
            <a:xfrm>
              <a:off x="213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7" name="Line 71"/>
            <p:cNvSpPr>
              <a:spLocks noChangeShapeType="1"/>
            </p:cNvSpPr>
            <p:nvPr/>
          </p:nvSpPr>
          <p:spPr bwMode="auto">
            <a:xfrm>
              <a:off x="213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8" name="Line 72"/>
            <p:cNvSpPr>
              <a:spLocks noChangeShapeType="1"/>
            </p:cNvSpPr>
            <p:nvPr/>
          </p:nvSpPr>
          <p:spPr bwMode="auto">
            <a:xfrm flipV="1">
              <a:off x="261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9" name="Line 73"/>
            <p:cNvSpPr>
              <a:spLocks noChangeShapeType="1"/>
            </p:cNvSpPr>
            <p:nvPr/>
          </p:nvSpPr>
          <p:spPr bwMode="auto">
            <a:xfrm>
              <a:off x="261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0" name="Line 74"/>
            <p:cNvSpPr>
              <a:spLocks noChangeShapeType="1"/>
            </p:cNvSpPr>
            <p:nvPr/>
          </p:nvSpPr>
          <p:spPr bwMode="auto">
            <a:xfrm>
              <a:off x="309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1" name="Line 75"/>
            <p:cNvSpPr>
              <a:spLocks noChangeShapeType="1"/>
            </p:cNvSpPr>
            <p:nvPr/>
          </p:nvSpPr>
          <p:spPr bwMode="auto">
            <a:xfrm>
              <a:off x="309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2" name="Line 76"/>
            <p:cNvSpPr>
              <a:spLocks noChangeShapeType="1"/>
            </p:cNvSpPr>
            <p:nvPr/>
          </p:nvSpPr>
          <p:spPr bwMode="auto">
            <a:xfrm>
              <a:off x="309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3" name="Line 77"/>
            <p:cNvSpPr>
              <a:spLocks noChangeShapeType="1"/>
            </p:cNvSpPr>
            <p:nvPr/>
          </p:nvSpPr>
          <p:spPr bwMode="auto">
            <a:xfrm flipV="1">
              <a:off x="357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57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5" name="Line 79"/>
            <p:cNvSpPr>
              <a:spLocks noChangeShapeType="1"/>
            </p:cNvSpPr>
            <p:nvPr/>
          </p:nvSpPr>
          <p:spPr bwMode="auto">
            <a:xfrm>
              <a:off x="405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056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2" name="Line 126"/>
            <p:cNvSpPr>
              <a:spLocks noChangeShapeType="1"/>
            </p:cNvSpPr>
            <p:nvPr/>
          </p:nvSpPr>
          <p:spPr bwMode="auto">
            <a:xfrm>
              <a:off x="4056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3" name="Line 127"/>
            <p:cNvSpPr>
              <a:spLocks noChangeShapeType="1"/>
            </p:cNvSpPr>
            <p:nvPr/>
          </p:nvSpPr>
          <p:spPr bwMode="auto">
            <a:xfrm flipV="1">
              <a:off x="4536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4" name="Line 128"/>
            <p:cNvSpPr>
              <a:spLocks noChangeShapeType="1"/>
            </p:cNvSpPr>
            <p:nvPr/>
          </p:nvSpPr>
          <p:spPr bwMode="auto">
            <a:xfrm>
              <a:off x="4536" y="336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869" name="Text Box 133"/>
          <p:cNvSpPr txBox="1">
            <a:spLocks noChangeArrowheads="1"/>
          </p:cNvSpPr>
          <p:nvPr/>
        </p:nvSpPr>
        <p:spPr bwMode="auto">
          <a:xfrm>
            <a:off x="7239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8870" name="Line 134"/>
          <p:cNvSpPr>
            <a:spLocks noChangeShapeType="1"/>
          </p:cNvSpPr>
          <p:nvPr/>
        </p:nvSpPr>
        <p:spPr bwMode="auto">
          <a:xfrm>
            <a:off x="7696200" y="4953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1" name="Line 135"/>
          <p:cNvSpPr>
            <a:spLocks noChangeShapeType="1"/>
          </p:cNvSpPr>
          <p:nvPr/>
        </p:nvSpPr>
        <p:spPr bwMode="auto">
          <a:xfrm>
            <a:off x="8001000" y="49530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2" name="Line 136"/>
          <p:cNvSpPr>
            <a:spLocks noChangeShapeType="1"/>
          </p:cNvSpPr>
          <p:nvPr/>
        </p:nvSpPr>
        <p:spPr bwMode="auto">
          <a:xfrm>
            <a:off x="8001000" y="5715000"/>
            <a:ext cx="762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3" name="Oval 137"/>
          <p:cNvSpPr>
            <a:spLocks noChangeArrowheads="1"/>
          </p:cNvSpPr>
          <p:nvPr/>
        </p:nvSpPr>
        <p:spPr bwMode="auto">
          <a:xfrm>
            <a:off x="2628900" y="3448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4" name="Oval 138"/>
          <p:cNvSpPr>
            <a:spLocks noChangeArrowheads="1"/>
          </p:cNvSpPr>
          <p:nvPr/>
        </p:nvSpPr>
        <p:spPr bwMode="auto">
          <a:xfrm>
            <a:off x="5124450" y="3448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00"/>
          <p:cNvGrpSpPr>
            <a:grpSpLocks/>
          </p:cNvGrpSpPr>
          <p:nvPr/>
        </p:nvGrpSpPr>
        <p:grpSpPr bwMode="auto">
          <a:xfrm>
            <a:off x="1981200" y="152400"/>
            <a:ext cx="4953000" cy="3505200"/>
            <a:chOff x="768" y="0"/>
            <a:chExt cx="3120" cy="2208"/>
          </a:xfrm>
        </p:grpSpPr>
        <p:sp>
          <p:nvSpPr>
            <p:cNvPr id="627715" name="Text Box 3"/>
            <p:cNvSpPr txBox="1">
              <a:spLocks noChangeArrowheads="1"/>
            </p:cNvSpPr>
            <p:nvPr/>
          </p:nvSpPr>
          <p:spPr bwMode="auto">
            <a:xfrm>
              <a:off x="768" y="0"/>
              <a:ext cx="3120" cy="21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239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7716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4193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0670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5242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9814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4386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8958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kumimoji="0" lang="en-US" altLang="zh-CN" b="1" smtClean="0">
                  <a:solidFill>
                    <a:srgbClr val="000099"/>
                  </a:solidFill>
                </a:rPr>
                <a:t>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0   0   0  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0    0    0    0    0   0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 </a:t>
              </a:r>
              <a:r>
                <a:rPr lang="en-US" altLang="zh-CN" b="1" smtClean="0">
                  <a:solidFill>
                    <a:schemeClr val="folHlink"/>
                  </a:solidFill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0   0   1      0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0    0    0    0   0</a:t>
              </a:r>
              <a:r>
                <a:rPr lang="en-US" altLang="zh-CN" b="1" smtClean="0">
                  <a:solidFill>
                    <a:schemeClr val="hlink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0   1   0      0    0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0    0    0   0       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0   1   1      0    0    0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0    0   0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  </a:t>
              </a:r>
            </a:p>
            <a:p>
              <a:pPr algn="just"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1   0   0      0    0    0    0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0   0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1   0   1      0    0    0    0    0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1   1   0      0    0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0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  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0   0   0 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0   0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627716" name="Line 4"/>
            <p:cNvSpPr>
              <a:spLocks noChangeShapeType="1"/>
            </p:cNvSpPr>
            <p:nvPr/>
          </p:nvSpPr>
          <p:spPr bwMode="auto">
            <a:xfrm>
              <a:off x="1722" y="0"/>
              <a:ext cx="6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17" name="Line 5"/>
            <p:cNvSpPr>
              <a:spLocks noChangeShapeType="1"/>
            </p:cNvSpPr>
            <p:nvPr/>
          </p:nvSpPr>
          <p:spPr bwMode="auto">
            <a:xfrm>
              <a:off x="768" y="247"/>
              <a:ext cx="312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23" name="Rectangle 11"/>
          <p:cNvSpPr>
            <a:spLocks noChangeArrowheads="1"/>
          </p:cNvSpPr>
          <p:nvPr/>
        </p:nvSpPr>
        <p:spPr bwMode="auto">
          <a:xfrm>
            <a:off x="3651250" y="4289425"/>
            <a:ext cx="728663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25" name="Line 13"/>
          <p:cNvSpPr>
            <a:spLocks noChangeShapeType="1"/>
          </p:cNvSpPr>
          <p:nvPr/>
        </p:nvSpPr>
        <p:spPr bwMode="auto">
          <a:xfrm flipV="1">
            <a:off x="3981450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26" name="Line 14"/>
          <p:cNvSpPr>
            <a:spLocks noChangeShapeType="1"/>
          </p:cNvSpPr>
          <p:nvPr/>
        </p:nvSpPr>
        <p:spPr bwMode="auto">
          <a:xfrm>
            <a:off x="3957638" y="4621213"/>
            <a:ext cx="0" cy="12906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2" name="Rectangle 20"/>
          <p:cNvSpPr>
            <a:spLocks noChangeArrowheads="1"/>
          </p:cNvSpPr>
          <p:nvPr/>
        </p:nvSpPr>
        <p:spPr bwMode="auto">
          <a:xfrm>
            <a:off x="6400800" y="4289425"/>
            <a:ext cx="728663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4" name="Line 22"/>
          <p:cNvSpPr>
            <a:spLocks noChangeShapeType="1"/>
          </p:cNvSpPr>
          <p:nvPr/>
        </p:nvSpPr>
        <p:spPr bwMode="auto">
          <a:xfrm flipV="1">
            <a:off x="6732588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5" name="Line 23"/>
          <p:cNvSpPr>
            <a:spLocks noChangeShapeType="1"/>
          </p:cNvSpPr>
          <p:nvPr/>
        </p:nvSpPr>
        <p:spPr bwMode="auto">
          <a:xfrm>
            <a:off x="6597650" y="4621213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6" name="Line 24"/>
          <p:cNvSpPr>
            <a:spLocks noChangeShapeType="1"/>
          </p:cNvSpPr>
          <p:nvPr/>
        </p:nvSpPr>
        <p:spPr bwMode="auto">
          <a:xfrm>
            <a:off x="6791325" y="4621213"/>
            <a:ext cx="0" cy="10064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7" name="Line 25"/>
          <p:cNvSpPr>
            <a:spLocks noChangeShapeType="1"/>
          </p:cNvSpPr>
          <p:nvPr/>
        </p:nvSpPr>
        <p:spPr bwMode="auto">
          <a:xfrm>
            <a:off x="6986588" y="4621213"/>
            <a:ext cx="0" cy="15430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9" name="Rectangle 27"/>
          <p:cNvSpPr>
            <a:spLocks noChangeArrowheads="1"/>
          </p:cNvSpPr>
          <p:nvPr/>
        </p:nvSpPr>
        <p:spPr bwMode="auto">
          <a:xfrm>
            <a:off x="2803525" y="4289425"/>
            <a:ext cx="730250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1" name="Line 29"/>
          <p:cNvSpPr>
            <a:spLocks noChangeShapeType="1"/>
          </p:cNvSpPr>
          <p:nvPr/>
        </p:nvSpPr>
        <p:spPr bwMode="auto">
          <a:xfrm flipV="1">
            <a:off x="3135313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2" name="Line 30"/>
          <p:cNvSpPr>
            <a:spLocks noChangeShapeType="1"/>
          </p:cNvSpPr>
          <p:nvPr/>
        </p:nvSpPr>
        <p:spPr bwMode="auto">
          <a:xfrm>
            <a:off x="2935288" y="4621213"/>
            <a:ext cx="0" cy="7556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3" name="Line 31"/>
          <p:cNvSpPr>
            <a:spLocks noChangeShapeType="1"/>
          </p:cNvSpPr>
          <p:nvPr/>
        </p:nvSpPr>
        <p:spPr bwMode="auto">
          <a:xfrm>
            <a:off x="3260725" y="4621213"/>
            <a:ext cx="0" cy="18589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4" name="Line 32"/>
          <p:cNvSpPr>
            <a:spLocks noChangeShapeType="1"/>
          </p:cNvSpPr>
          <p:nvPr/>
        </p:nvSpPr>
        <p:spPr bwMode="auto">
          <a:xfrm>
            <a:off x="3114675" y="4621213"/>
            <a:ext cx="0" cy="12906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60" name="Group 33"/>
          <p:cNvGrpSpPr>
            <a:grpSpLocks/>
          </p:cNvGrpSpPr>
          <p:nvPr/>
        </p:nvGrpSpPr>
        <p:grpSpPr bwMode="auto">
          <a:xfrm>
            <a:off x="1870075" y="5229225"/>
            <a:ext cx="1022350" cy="333375"/>
            <a:chOff x="1008" y="3744"/>
            <a:chExt cx="960" cy="336"/>
          </a:xfrm>
        </p:grpSpPr>
        <p:sp>
          <p:nvSpPr>
            <p:cNvPr id="627746" name="Rectangle 34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49" name="Oval 37"/>
            <p:cNvSpPr>
              <a:spLocks noChangeArrowheads="1"/>
            </p:cNvSpPr>
            <p:nvPr/>
          </p:nvSpPr>
          <p:spPr bwMode="auto">
            <a:xfrm>
              <a:off x="1588" y="3869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61" name="Group 38"/>
          <p:cNvGrpSpPr>
            <a:grpSpLocks/>
          </p:cNvGrpSpPr>
          <p:nvPr/>
        </p:nvGrpSpPr>
        <p:grpSpPr bwMode="auto">
          <a:xfrm>
            <a:off x="1870075" y="5762625"/>
            <a:ext cx="1022350" cy="334963"/>
            <a:chOff x="1008" y="3744"/>
            <a:chExt cx="960" cy="336"/>
          </a:xfrm>
        </p:grpSpPr>
        <p:sp>
          <p:nvSpPr>
            <p:cNvPr id="627751" name="Rectangle 39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52" name="Line 40"/>
            <p:cNvSpPr>
              <a:spLocks noChangeShapeType="1"/>
            </p:cNvSpPr>
            <p:nvPr/>
          </p:nvSpPr>
          <p:spPr bwMode="auto">
            <a:xfrm>
              <a:off x="1680" y="39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3" name="Line 41"/>
            <p:cNvSpPr>
              <a:spLocks noChangeShapeType="1"/>
            </p:cNvSpPr>
            <p:nvPr/>
          </p:nvSpPr>
          <p:spPr bwMode="auto">
            <a:xfrm>
              <a:off x="1008" y="39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4" name="Oval 42"/>
            <p:cNvSpPr>
              <a:spLocks noChangeArrowheads="1"/>
            </p:cNvSpPr>
            <p:nvPr/>
          </p:nvSpPr>
          <p:spPr bwMode="auto">
            <a:xfrm>
              <a:off x="1588" y="3868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62" name="Group 43"/>
          <p:cNvGrpSpPr>
            <a:grpSpLocks/>
          </p:cNvGrpSpPr>
          <p:nvPr/>
        </p:nvGrpSpPr>
        <p:grpSpPr bwMode="auto">
          <a:xfrm>
            <a:off x="1870075" y="6296025"/>
            <a:ext cx="1022350" cy="333375"/>
            <a:chOff x="1008" y="3744"/>
            <a:chExt cx="960" cy="336"/>
          </a:xfrm>
        </p:grpSpPr>
        <p:sp>
          <p:nvSpPr>
            <p:cNvPr id="627756" name="Rectangle 44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57" name="Line 45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8" name="Line 46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9" name="Oval 47"/>
            <p:cNvSpPr>
              <a:spLocks noChangeArrowheads="1"/>
            </p:cNvSpPr>
            <p:nvPr/>
          </p:nvSpPr>
          <p:spPr bwMode="auto">
            <a:xfrm>
              <a:off x="1588" y="3869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60" name="Text Box 48"/>
          <p:cNvSpPr txBox="1">
            <a:spLocks noChangeArrowheads="1"/>
          </p:cNvSpPr>
          <p:nvPr/>
        </p:nvSpPr>
        <p:spPr bwMode="auto">
          <a:xfrm>
            <a:off x="1066800" y="54625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1066800" y="49164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7762" name="Text Box 50"/>
          <p:cNvSpPr txBox="1">
            <a:spLocks noChangeArrowheads="1"/>
          </p:cNvSpPr>
          <p:nvPr/>
        </p:nvSpPr>
        <p:spPr bwMode="auto">
          <a:xfrm>
            <a:off x="1066800" y="59959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7763" name="Line 51"/>
          <p:cNvSpPr>
            <a:spLocks noChangeShapeType="1"/>
          </p:cNvSpPr>
          <p:nvPr/>
        </p:nvSpPr>
        <p:spPr bwMode="auto">
          <a:xfrm>
            <a:off x="1577975" y="51292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4" name="Line 52"/>
          <p:cNvSpPr>
            <a:spLocks noChangeShapeType="1"/>
          </p:cNvSpPr>
          <p:nvPr/>
        </p:nvSpPr>
        <p:spPr bwMode="auto">
          <a:xfrm>
            <a:off x="2673350" y="5397500"/>
            <a:ext cx="5035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5" name="Line 53"/>
          <p:cNvSpPr>
            <a:spLocks noChangeShapeType="1"/>
          </p:cNvSpPr>
          <p:nvPr/>
        </p:nvSpPr>
        <p:spPr bwMode="auto">
          <a:xfrm>
            <a:off x="1577975" y="56626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6" name="Line 54"/>
          <p:cNvSpPr>
            <a:spLocks noChangeShapeType="1"/>
          </p:cNvSpPr>
          <p:nvPr/>
        </p:nvSpPr>
        <p:spPr bwMode="auto">
          <a:xfrm>
            <a:off x="2673350" y="5929313"/>
            <a:ext cx="49990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7" name="Line 55"/>
          <p:cNvSpPr>
            <a:spLocks noChangeShapeType="1"/>
          </p:cNvSpPr>
          <p:nvPr/>
        </p:nvSpPr>
        <p:spPr bwMode="auto">
          <a:xfrm>
            <a:off x="1577975" y="61960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8" name="Line 56"/>
          <p:cNvSpPr>
            <a:spLocks noChangeShapeType="1"/>
          </p:cNvSpPr>
          <p:nvPr/>
        </p:nvSpPr>
        <p:spPr bwMode="auto">
          <a:xfrm>
            <a:off x="2746375" y="6464300"/>
            <a:ext cx="49990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9" name="Line 57"/>
          <p:cNvSpPr>
            <a:spLocks noChangeShapeType="1"/>
          </p:cNvSpPr>
          <p:nvPr/>
        </p:nvSpPr>
        <p:spPr bwMode="auto">
          <a:xfrm>
            <a:off x="1870075" y="5129213"/>
            <a:ext cx="0" cy="2682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0" name="Oval 58"/>
          <p:cNvSpPr>
            <a:spLocks noChangeArrowheads="1"/>
          </p:cNvSpPr>
          <p:nvPr/>
        </p:nvSpPr>
        <p:spPr bwMode="auto">
          <a:xfrm>
            <a:off x="1833563" y="50958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1" name="Line 59"/>
          <p:cNvSpPr>
            <a:spLocks noChangeShapeType="1"/>
          </p:cNvSpPr>
          <p:nvPr/>
        </p:nvSpPr>
        <p:spPr bwMode="auto">
          <a:xfrm>
            <a:off x="1870075" y="5662613"/>
            <a:ext cx="0" cy="266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2" name="Oval 60"/>
          <p:cNvSpPr>
            <a:spLocks noChangeArrowheads="1"/>
          </p:cNvSpPr>
          <p:nvPr/>
        </p:nvSpPr>
        <p:spPr bwMode="auto">
          <a:xfrm>
            <a:off x="1833563" y="56292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3" name="Line 61"/>
          <p:cNvSpPr>
            <a:spLocks noChangeShapeType="1"/>
          </p:cNvSpPr>
          <p:nvPr/>
        </p:nvSpPr>
        <p:spPr bwMode="auto">
          <a:xfrm>
            <a:off x="1870075" y="6196013"/>
            <a:ext cx="0" cy="2682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4" name="Oval 62"/>
          <p:cNvSpPr>
            <a:spLocks noChangeArrowheads="1"/>
          </p:cNvSpPr>
          <p:nvPr/>
        </p:nvSpPr>
        <p:spPr bwMode="auto">
          <a:xfrm>
            <a:off x="1833563" y="61626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5" name="Oval 63"/>
          <p:cNvSpPr>
            <a:spLocks noChangeArrowheads="1"/>
          </p:cNvSpPr>
          <p:nvPr/>
        </p:nvSpPr>
        <p:spPr bwMode="auto">
          <a:xfrm>
            <a:off x="2895600" y="534670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6" name="Line 64"/>
          <p:cNvSpPr>
            <a:spLocks noChangeShapeType="1"/>
          </p:cNvSpPr>
          <p:nvPr/>
        </p:nvSpPr>
        <p:spPr bwMode="auto">
          <a:xfrm flipH="1">
            <a:off x="3810000" y="4630738"/>
            <a:ext cx="4763" cy="5508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7" name="Oval 65"/>
          <p:cNvSpPr>
            <a:spLocks noChangeArrowheads="1"/>
          </p:cNvSpPr>
          <p:nvPr/>
        </p:nvSpPr>
        <p:spPr bwMode="auto">
          <a:xfrm>
            <a:off x="3771900" y="508635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8" name="Oval 66"/>
          <p:cNvSpPr>
            <a:spLocks noChangeArrowheads="1"/>
          </p:cNvSpPr>
          <p:nvPr/>
        </p:nvSpPr>
        <p:spPr bwMode="auto">
          <a:xfrm>
            <a:off x="6554788" y="534352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9" name="Oval 67"/>
          <p:cNvSpPr>
            <a:spLocks noChangeArrowheads="1"/>
          </p:cNvSpPr>
          <p:nvPr/>
        </p:nvSpPr>
        <p:spPr bwMode="auto">
          <a:xfrm>
            <a:off x="3205163" y="642937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0" name="Oval 68"/>
          <p:cNvSpPr>
            <a:spLocks noChangeArrowheads="1"/>
          </p:cNvSpPr>
          <p:nvPr/>
        </p:nvSpPr>
        <p:spPr bwMode="auto">
          <a:xfrm>
            <a:off x="6937375" y="614680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1" name="Oval 69"/>
          <p:cNvSpPr>
            <a:spLocks noChangeArrowheads="1"/>
          </p:cNvSpPr>
          <p:nvPr/>
        </p:nvSpPr>
        <p:spPr bwMode="auto">
          <a:xfrm>
            <a:off x="3059113" y="5897563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2" name="Oval 70"/>
          <p:cNvSpPr>
            <a:spLocks noChangeArrowheads="1"/>
          </p:cNvSpPr>
          <p:nvPr/>
        </p:nvSpPr>
        <p:spPr bwMode="auto">
          <a:xfrm>
            <a:off x="3898900" y="5878513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3" name="Oval 71"/>
          <p:cNvSpPr>
            <a:spLocks noChangeArrowheads="1"/>
          </p:cNvSpPr>
          <p:nvPr/>
        </p:nvSpPr>
        <p:spPr bwMode="auto">
          <a:xfrm>
            <a:off x="6754813" y="562927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4" name="Text Box 72"/>
          <p:cNvSpPr txBox="1">
            <a:spLocks noChangeArrowheads="1"/>
          </p:cNvSpPr>
          <p:nvPr/>
        </p:nvSpPr>
        <p:spPr bwMode="auto">
          <a:xfrm>
            <a:off x="269557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7785" name="Text Box 73"/>
          <p:cNvSpPr txBox="1">
            <a:spLocks noChangeArrowheads="1"/>
          </p:cNvSpPr>
          <p:nvPr/>
        </p:nvSpPr>
        <p:spPr bwMode="auto">
          <a:xfrm>
            <a:off x="353377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7786" name="Text Box 74"/>
          <p:cNvSpPr txBox="1">
            <a:spLocks noChangeArrowheads="1"/>
          </p:cNvSpPr>
          <p:nvPr/>
        </p:nvSpPr>
        <p:spPr bwMode="auto">
          <a:xfrm>
            <a:off x="614362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7800" name="Line 88"/>
          <p:cNvSpPr>
            <a:spLocks noChangeShapeType="1"/>
          </p:cNvSpPr>
          <p:nvPr/>
        </p:nvSpPr>
        <p:spPr bwMode="auto">
          <a:xfrm>
            <a:off x="4132263" y="4602163"/>
            <a:ext cx="0" cy="18589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801" name="Oval 89"/>
          <p:cNvSpPr>
            <a:spLocks noChangeArrowheads="1"/>
          </p:cNvSpPr>
          <p:nvPr/>
        </p:nvSpPr>
        <p:spPr bwMode="auto">
          <a:xfrm>
            <a:off x="4076700" y="641032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802" name="Text Box 90"/>
          <p:cNvSpPr txBox="1">
            <a:spLocks noChangeArrowheads="1"/>
          </p:cNvSpPr>
          <p:nvPr/>
        </p:nvSpPr>
        <p:spPr bwMode="auto">
          <a:xfrm>
            <a:off x="4876800" y="4032250"/>
            <a:ext cx="13716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……..</a:t>
            </a:r>
          </a:p>
        </p:txBody>
      </p:sp>
      <p:sp>
        <p:nvSpPr>
          <p:cNvPr id="31793" name="Text Box 102"/>
          <p:cNvSpPr txBox="1">
            <a:spLocks noChangeArrowheads="1"/>
          </p:cNvSpPr>
          <p:nvPr/>
        </p:nvSpPr>
        <p:spPr bwMode="auto">
          <a:xfrm>
            <a:off x="539750" y="4797425"/>
            <a:ext cx="576263" cy="1955800"/>
          </a:xfrm>
          <a:prstGeom prst="rect">
            <a:avLst/>
          </a:prstGeom>
          <a:solidFill>
            <a:schemeClr val="tx1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计数器输出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19250" y="188913"/>
            <a:ext cx="777716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folHlink"/>
                </a:solidFill>
                <a:latin typeface="Arial" panose="020B0604020202020204" pitchFamily="34" charset="0"/>
              </a:rPr>
              <a:t>设计模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10 </a:t>
            </a:r>
            <a:r>
              <a:rPr lang="zh-CN" altLang="en-US" b="1">
                <a:solidFill>
                  <a:schemeClr val="folHlink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给定</a:t>
            </a:r>
            <a:r>
              <a:rPr lang="en-US" altLang="zh-CN" sz="2800" b="1">
                <a:latin typeface="Arial" panose="020B0604020202020204" pitchFamily="34" charset="0"/>
              </a:rPr>
              <a:t>: </a:t>
            </a:r>
            <a:r>
              <a:rPr lang="zh-CN" altLang="en-US" sz="2800" b="1">
                <a:latin typeface="Arial" panose="020B0604020202020204" pitchFamily="34" charset="0"/>
              </a:rPr>
              <a:t>模</a:t>
            </a:r>
            <a:r>
              <a:rPr lang="en-US" altLang="zh-CN" sz="2800" b="1">
                <a:latin typeface="Arial" panose="020B0604020202020204" pitchFamily="34" charset="0"/>
              </a:rPr>
              <a:t>16</a:t>
            </a:r>
            <a:r>
              <a:rPr lang="zh-CN" altLang="en-US" sz="2800" b="1">
                <a:latin typeface="Arial" panose="020B0604020202020204" pitchFamily="34" charset="0"/>
              </a:rPr>
              <a:t>可逆计数器芯片</a:t>
            </a:r>
            <a:r>
              <a:rPr lang="en-US" altLang="zh-CN" sz="2800" b="1">
                <a:latin typeface="Arial" panose="020B0604020202020204" pitchFamily="34" charset="0"/>
              </a:rPr>
              <a:t> T1193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          4-bit </a:t>
            </a:r>
            <a:r>
              <a:rPr lang="zh-CN" altLang="en-US" sz="2800" b="1">
                <a:latin typeface="Arial" panose="020B0604020202020204" pitchFamily="34" charset="0"/>
              </a:rPr>
              <a:t>数码比较器芯片</a:t>
            </a:r>
            <a:r>
              <a:rPr lang="en-US" altLang="zh-CN" sz="2800" b="1">
                <a:latin typeface="Arial" panose="020B0604020202020204" pitchFamily="34" charset="0"/>
              </a:rPr>
              <a:t> T1085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9388" y="2667000"/>
            <a:ext cx="3657600" cy="2516188"/>
            <a:chOff x="288" y="1639"/>
            <a:chExt cx="2304" cy="1585"/>
          </a:xfrm>
        </p:grpSpPr>
        <p:sp>
          <p:nvSpPr>
            <p:cNvPr id="785412" name="Text Box 4"/>
            <p:cNvSpPr txBox="1">
              <a:spLocks noChangeArrowheads="1"/>
            </p:cNvSpPr>
            <p:nvPr/>
          </p:nvSpPr>
          <p:spPr bwMode="auto">
            <a:xfrm>
              <a:off x="313" y="1639"/>
              <a:ext cx="432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5413" name="Rectangle 5"/>
            <p:cNvSpPr>
              <a:spLocks noChangeArrowheads="1"/>
            </p:cNvSpPr>
            <p:nvPr/>
          </p:nvSpPr>
          <p:spPr bwMode="auto">
            <a:xfrm>
              <a:off x="355" y="2118"/>
              <a:ext cx="2017" cy="85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5414" name="Rectangle 6"/>
            <p:cNvSpPr>
              <a:spLocks noChangeArrowheads="1"/>
            </p:cNvSpPr>
            <p:nvPr/>
          </p:nvSpPr>
          <p:spPr bwMode="auto">
            <a:xfrm>
              <a:off x="931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97" name="Text Box 7"/>
            <p:cNvSpPr txBox="1">
              <a:spLocks noChangeArrowheads="1"/>
            </p:cNvSpPr>
            <p:nvPr/>
          </p:nvSpPr>
          <p:spPr bwMode="auto">
            <a:xfrm>
              <a:off x="788" y="1879"/>
              <a:ext cx="4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>
                      <a:lumMod val="75000"/>
                    </a:schemeClr>
                  </a:solidFill>
                  <a:latin typeface="PMingLiU"/>
                  <a:ea typeface="隶书" panose="02010509060101010101" pitchFamily="49" charset="-122"/>
                </a:rPr>
                <a:t>14</a:t>
              </a:r>
            </a:p>
          </p:txBody>
        </p:sp>
        <p:sp>
          <p:nvSpPr>
            <p:cNvPr id="785416" name="Rectangle 8"/>
            <p:cNvSpPr>
              <a:spLocks noChangeArrowheads="1"/>
            </p:cNvSpPr>
            <p:nvPr/>
          </p:nvSpPr>
          <p:spPr bwMode="auto">
            <a:xfrm>
              <a:off x="2173" y="1890"/>
              <a:ext cx="126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99" name="Text Box 9"/>
            <p:cNvSpPr txBox="1">
              <a:spLocks noChangeArrowheads="1"/>
            </p:cNvSpPr>
            <p:nvPr/>
          </p:nvSpPr>
          <p:spPr bwMode="auto">
            <a:xfrm>
              <a:off x="2151" y="188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99"/>
                </a:solidFill>
              </a:endParaRPr>
            </a:p>
          </p:txBody>
        </p:sp>
        <p:sp>
          <p:nvSpPr>
            <p:cNvPr id="785418" name="Rectangle 10"/>
            <p:cNvSpPr>
              <a:spLocks noChangeArrowheads="1"/>
            </p:cNvSpPr>
            <p:nvPr/>
          </p:nvSpPr>
          <p:spPr bwMode="auto">
            <a:xfrm>
              <a:off x="687" y="1881"/>
              <a:ext cx="126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1" name="Text Box 11"/>
            <p:cNvSpPr txBox="1">
              <a:spLocks noChangeArrowheads="1"/>
            </p:cNvSpPr>
            <p:nvPr/>
          </p:nvSpPr>
          <p:spPr bwMode="auto">
            <a:xfrm>
              <a:off x="510" y="1892"/>
              <a:ext cx="4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5420" name="Rectangle 12"/>
            <p:cNvSpPr>
              <a:spLocks noChangeArrowheads="1"/>
            </p:cNvSpPr>
            <p:nvPr/>
          </p:nvSpPr>
          <p:spPr bwMode="auto">
            <a:xfrm>
              <a:off x="1175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3" name="Text Box 13"/>
            <p:cNvSpPr txBox="1">
              <a:spLocks noChangeArrowheads="1"/>
            </p:cNvSpPr>
            <p:nvPr/>
          </p:nvSpPr>
          <p:spPr bwMode="auto">
            <a:xfrm>
              <a:off x="1032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13</a:t>
              </a:r>
            </a:p>
          </p:txBody>
        </p:sp>
        <p:sp>
          <p:nvSpPr>
            <p:cNvPr id="785422" name="Rectangle 14"/>
            <p:cNvSpPr>
              <a:spLocks noChangeArrowheads="1"/>
            </p:cNvSpPr>
            <p:nvPr/>
          </p:nvSpPr>
          <p:spPr bwMode="auto">
            <a:xfrm>
              <a:off x="1907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5" name="Text Box 15"/>
            <p:cNvSpPr txBox="1">
              <a:spLocks noChangeArrowheads="1"/>
            </p:cNvSpPr>
            <p:nvPr/>
          </p:nvSpPr>
          <p:spPr bwMode="auto">
            <a:xfrm>
              <a:off x="1764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10</a:t>
              </a:r>
            </a:p>
          </p:txBody>
        </p:sp>
        <p:sp>
          <p:nvSpPr>
            <p:cNvPr id="785424" name="Rectangle 16"/>
            <p:cNvSpPr>
              <a:spLocks noChangeArrowheads="1"/>
            </p:cNvSpPr>
            <p:nvPr/>
          </p:nvSpPr>
          <p:spPr bwMode="auto">
            <a:xfrm>
              <a:off x="1419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7" name="Text Box 17"/>
            <p:cNvSpPr txBox="1">
              <a:spLocks noChangeArrowheads="1"/>
            </p:cNvSpPr>
            <p:nvPr/>
          </p:nvSpPr>
          <p:spPr bwMode="auto">
            <a:xfrm>
              <a:off x="1348" y="1879"/>
              <a:ext cx="2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12</a:t>
              </a:r>
            </a:p>
          </p:txBody>
        </p:sp>
        <p:sp>
          <p:nvSpPr>
            <p:cNvPr id="785426" name="Rectangle 18"/>
            <p:cNvSpPr>
              <a:spLocks noChangeArrowheads="1"/>
            </p:cNvSpPr>
            <p:nvPr/>
          </p:nvSpPr>
          <p:spPr bwMode="auto">
            <a:xfrm>
              <a:off x="1663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9" name="Text Box 19"/>
            <p:cNvSpPr txBox="1">
              <a:spLocks noChangeArrowheads="1"/>
            </p:cNvSpPr>
            <p:nvPr/>
          </p:nvSpPr>
          <p:spPr bwMode="auto">
            <a:xfrm>
              <a:off x="1520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11</a:t>
              </a:r>
            </a:p>
          </p:txBody>
        </p:sp>
        <p:sp>
          <p:nvSpPr>
            <p:cNvPr id="32810" name="Text Box 20"/>
            <p:cNvSpPr txBox="1">
              <a:spLocks noChangeArrowheads="1"/>
            </p:cNvSpPr>
            <p:nvPr/>
          </p:nvSpPr>
          <p:spPr bwMode="auto">
            <a:xfrm>
              <a:off x="1010" y="2372"/>
              <a:ext cx="7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T1193</a:t>
              </a:r>
            </a:p>
          </p:txBody>
        </p:sp>
        <p:sp>
          <p:nvSpPr>
            <p:cNvPr id="785429" name="Rectangle 21"/>
            <p:cNvSpPr>
              <a:spLocks noChangeArrowheads="1"/>
            </p:cNvSpPr>
            <p:nvPr/>
          </p:nvSpPr>
          <p:spPr bwMode="auto">
            <a:xfrm>
              <a:off x="444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2" name="Text Box 22"/>
            <p:cNvSpPr txBox="1">
              <a:spLocks noChangeArrowheads="1"/>
            </p:cNvSpPr>
            <p:nvPr/>
          </p:nvSpPr>
          <p:spPr bwMode="auto">
            <a:xfrm>
              <a:off x="355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5431" name="Rectangle 23"/>
            <p:cNvSpPr>
              <a:spLocks noChangeArrowheads="1"/>
            </p:cNvSpPr>
            <p:nvPr/>
          </p:nvSpPr>
          <p:spPr bwMode="auto">
            <a:xfrm>
              <a:off x="688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4" name="Text Box 24"/>
            <p:cNvSpPr txBox="1">
              <a:spLocks noChangeArrowheads="1"/>
            </p:cNvSpPr>
            <p:nvPr/>
          </p:nvSpPr>
          <p:spPr bwMode="auto">
            <a:xfrm>
              <a:off x="599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5433" name="Rectangle 25"/>
            <p:cNvSpPr>
              <a:spLocks noChangeArrowheads="1"/>
            </p:cNvSpPr>
            <p:nvPr/>
          </p:nvSpPr>
          <p:spPr bwMode="auto">
            <a:xfrm>
              <a:off x="932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6" name="Text Box 26"/>
            <p:cNvSpPr txBox="1">
              <a:spLocks noChangeArrowheads="1"/>
            </p:cNvSpPr>
            <p:nvPr/>
          </p:nvSpPr>
          <p:spPr bwMode="auto">
            <a:xfrm>
              <a:off x="843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5435" name="Rectangle 27"/>
            <p:cNvSpPr>
              <a:spLocks noChangeArrowheads="1"/>
            </p:cNvSpPr>
            <p:nvPr/>
          </p:nvSpPr>
          <p:spPr bwMode="auto">
            <a:xfrm>
              <a:off x="1176" y="2976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8" name="Text Box 28"/>
            <p:cNvSpPr txBox="1">
              <a:spLocks noChangeArrowheads="1"/>
            </p:cNvSpPr>
            <p:nvPr/>
          </p:nvSpPr>
          <p:spPr bwMode="auto">
            <a:xfrm>
              <a:off x="1087" y="2917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5437" name="Rectangle 29"/>
            <p:cNvSpPr>
              <a:spLocks noChangeArrowheads="1"/>
            </p:cNvSpPr>
            <p:nvPr/>
          </p:nvSpPr>
          <p:spPr bwMode="auto">
            <a:xfrm>
              <a:off x="1420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0" name="Text Box 30"/>
            <p:cNvSpPr txBox="1">
              <a:spLocks noChangeArrowheads="1"/>
            </p:cNvSpPr>
            <p:nvPr/>
          </p:nvSpPr>
          <p:spPr bwMode="auto">
            <a:xfrm>
              <a:off x="1331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5439" name="Rectangle 31"/>
            <p:cNvSpPr>
              <a:spLocks noChangeArrowheads="1"/>
            </p:cNvSpPr>
            <p:nvPr/>
          </p:nvSpPr>
          <p:spPr bwMode="auto">
            <a:xfrm>
              <a:off x="1664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2" name="Text Box 32"/>
            <p:cNvSpPr txBox="1">
              <a:spLocks noChangeArrowheads="1"/>
            </p:cNvSpPr>
            <p:nvPr/>
          </p:nvSpPr>
          <p:spPr bwMode="auto">
            <a:xfrm>
              <a:off x="1575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5441" name="Rectangle 33"/>
            <p:cNvSpPr>
              <a:spLocks noChangeArrowheads="1"/>
            </p:cNvSpPr>
            <p:nvPr/>
          </p:nvSpPr>
          <p:spPr bwMode="auto">
            <a:xfrm>
              <a:off x="2162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4" name="Text Box 34"/>
            <p:cNvSpPr txBox="1">
              <a:spLocks noChangeArrowheads="1"/>
            </p:cNvSpPr>
            <p:nvPr/>
          </p:nvSpPr>
          <p:spPr bwMode="auto">
            <a:xfrm>
              <a:off x="2073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5443" name="Rectangle 35"/>
            <p:cNvSpPr>
              <a:spLocks noChangeArrowheads="1"/>
            </p:cNvSpPr>
            <p:nvPr/>
          </p:nvSpPr>
          <p:spPr bwMode="auto">
            <a:xfrm>
              <a:off x="1907" y="2976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6" name="Text Box 36"/>
            <p:cNvSpPr txBox="1">
              <a:spLocks noChangeArrowheads="1"/>
            </p:cNvSpPr>
            <p:nvPr/>
          </p:nvSpPr>
          <p:spPr bwMode="auto">
            <a:xfrm>
              <a:off x="1818" y="2917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5445" name="Rectangle 37"/>
            <p:cNvSpPr>
              <a:spLocks noChangeArrowheads="1"/>
            </p:cNvSpPr>
            <p:nvPr/>
          </p:nvSpPr>
          <p:spPr bwMode="auto">
            <a:xfrm>
              <a:off x="443" y="1888"/>
              <a:ext cx="126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8" name="Text Box 38"/>
            <p:cNvSpPr txBox="1">
              <a:spLocks noChangeArrowheads="1"/>
            </p:cNvSpPr>
            <p:nvPr/>
          </p:nvSpPr>
          <p:spPr bwMode="auto">
            <a:xfrm>
              <a:off x="288" y="1880"/>
              <a:ext cx="43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16</a:t>
              </a:r>
            </a:p>
          </p:txBody>
        </p:sp>
        <p:sp>
          <p:nvSpPr>
            <p:cNvPr id="32829" name="Text Box 39"/>
            <p:cNvSpPr txBox="1">
              <a:spLocks noChangeArrowheads="1"/>
            </p:cNvSpPr>
            <p:nvPr/>
          </p:nvSpPr>
          <p:spPr bwMode="auto">
            <a:xfrm>
              <a:off x="613" y="2077"/>
              <a:ext cx="19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              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endParaRPr kumimoji="0" lang="en-US" altLang="zh-CN" sz="2000" b="1" baseline="-25000">
                <a:solidFill>
                  <a:srgbClr val="000099"/>
                </a:solidFill>
              </a:endParaRPr>
            </a:p>
          </p:txBody>
        </p:sp>
        <p:sp>
          <p:nvSpPr>
            <p:cNvPr id="32830" name="Text Box 40"/>
            <p:cNvSpPr txBox="1">
              <a:spLocks noChangeArrowheads="1"/>
            </p:cNvSpPr>
            <p:nvPr/>
          </p:nvSpPr>
          <p:spPr bwMode="auto">
            <a:xfrm>
              <a:off x="577" y="2656"/>
              <a:ext cx="19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</a:t>
              </a:r>
              <a:r>
                <a:rPr kumimoji="0" lang="en-US" altLang="zh-CN" sz="24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+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D</a:t>
              </a:r>
              <a:r>
                <a:rPr kumimoji="0" lang="en-US" altLang="zh-CN" sz="2000" b="1" baseline="-25000"/>
                <a:t> </a:t>
              </a:r>
            </a:p>
          </p:txBody>
        </p:sp>
        <p:sp>
          <p:nvSpPr>
            <p:cNvPr id="32831" name="Text Box 41"/>
            <p:cNvSpPr txBox="1">
              <a:spLocks noChangeArrowheads="1"/>
            </p:cNvSpPr>
            <p:nvPr/>
          </p:nvSpPr>
          <p:spPr bwMode="auto">
            <a:xfrm>
              <a:off x="1647" y="2133"/>
              <a:ext cx="40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L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832" name="Text Box 42"/>
            <p:cNvSpPr txBox="1">
              <a:spLocks noChangeArrowheads="1"/>
            </p:cNvSpPr>
            <p:nvPr/>
          </p:nvSpPr>
          <p:spPr bwMode="auto">
            <a:xfrm>
              <a:off x="864" y="2112"/>
              <a:ext cx="38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C</a:t>
              </a:r>
              <a:r>
                <a:rPr lang="en-US" altLang="zh-CN" sz="2000" b="1" baseline="-300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2833" name="Text Box 43"/>
            <p:cNvSpPr txBox="1">
              <a:spLocks noChangeArrowheads="1"/>
            </p:cNvSpPr>
            <p:nvPr/>
          </p:nvSpPr>
          <p:spPr bwMode="auto">
            <a:xfrm>
              <a:off x="38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3300"/>
                  </a:solidFill>
                </a:rPr>
                <a:t>B</a:t>
              </a:r>
            </a:p>
          </p:txBody>
        </p:sp>
        <p:sp>
          <p:nvSpPr>
            <p:cNvPr id="32834" name="Text Box 44"/>
            <p:cNvSpPr txBox="1">
              <a:spLocks noChangeArrowheads="1"/>
            </p:cNvSpPr>
            <p:nvPr/>
          </p:nvSpPr>
          <p:spPr bwMode="auto">
            <a:xfrm>
              <a:off x="1896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00"/>
                  </a:solidFill>
                </a:rPr>
                <a:t>C  D</a:t>
              </a:r>
            </a:p>
          </p:txBody>
        </p:sp>
      </p:grp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080000" y="1844675"/>
            <a:ext cx="27638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16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可逆计数器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85454" name="Rectangle 46"/>
          <p:cNvSpPr>
            <a:spLocks noChangeArrowheads="1"/>
          </p:cNvSpPr>
          <p:nvPr/>
        </p:nvSpPr>
        <p:spPr bwMode="auto">
          <a:xfrm>
            <a:off x="6835775" y="5426075"/>
            <a:ext cx="2133600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计数器</a:t>
            </a: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借位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进位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5" name="Rectangle 47"/>
          <p:cNvSpPr>
            <a:spLocks noChangeArrowheads="1"/>
          </p:cNvSpPr>
          <p:nvPr/>
        </p:nvSpPr>
        <p:spPr bwMode="auto">
          <a:xfrm>
            <a:off x="4760913" y="5426075"/>
            <a:ext cx="2074862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~Q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altLang="zh-CN" sz="24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6" name="Rectangle 48"/>
          <p:cNvSpPr>
            <a:spLocks noChangeArrowheads="1"/>
          </p:cNvSpPr>
          <p:nvPr/>
        </p:nvSpPr>
        <p:spPr bwMode="auto">
          <a:xfrm>
            <a:off x="3635375" y="5426075"/>
            <a:ext cx="1125538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57" name="Rectangle 49"/>
          <p:cNvSpPr>
            <a:spLocks noChangeArrowheads="1"/>
          </p:cNvSpPr>
          <p:nvPr/>
        </p:nvSpPr>
        <p:spPr bwMode="auto">
          <a:xfrm>
            <a:off x="6835775" y="2987675"/>
            <a:ext cx="2362200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清零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装入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初始数据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加</a:t>
            </a: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8" name="Rectangle 50"/>
          <p:cNvSpPr>
            <a:spLocks noChangeArrowheads="1"/>
          </p:cNvSpPr>
          <p:nvPr/>
        </p:nvSpPr>
        <p:spPr bwMode="auto">
          <a:xfrm>
            <a:off x="4760913" y="2987675"/>
            <a:ext cx="2074862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DCBA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785459" name="Rectangle 51"/>
          <p:cNvSpPr>
            <a:spLocks noChangeArrowheads="1"/>
          </p:cNvSpPr>
          <p:nvPr/>
        </p:nvSpPr>
        <p:spPr bwMode="auto">
          <a:xfrm>
            <a:off x="3635375" y="2987675"/>
            <a:ext cx="1125538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60" name="Rectangle 52"/>
          <p:cNvSpPr>
            <a:spLocks noChangeArrowheads="1"/>
          </p:cNvSpPr>
          <p:nvPr/>
        </p:nvSpPr>
        <p:spPr bwMode="auto">
          <a:xfrm>
            <a:off x="6835775" y="2378075"/>
            <a:ext cx="21336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功能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61" name="Rectangle 53"/>
          <p:cNvSpPr>
            <a:spLocks noChangeArrowheads="1"/>
          </p:cNvSpPr>
          <p:nvPr/>
        </p:nvSpPr>
        <p:spPr bwMode="auto">
          <a:xfrm>
            <a:off x="3635375" y="2378075"/>
            <a:ext cx="3200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62" name="Line 54"/>
          <p:cNvSpPr>
            <a:spLocks noChangeShapeType="1"/>
          </p:cNvSpPr>
          <p:nvPr/>
        </p:nvSpPr>
        <p:spPr bwMode="auto">
          <a:xfrm>
            <a:off x="3635375" y="237807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3" name="Line 55"/>
          <p:cNvSpPr>
            <a:spLocks noChangeShapeType="1"/>
          </p:cNvSpPr>
          <p:nvPr/>
        </p:nvSpPr>
        <p:spPr bwMode="auto">
          <a:xfrm>
            <a:off x="3635375" y="29876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4" name="Line 56"/>
          <p:cNvSpPr>
            <a:spLocks noChangeShapeType="1"/>
          </p:cNvSpPr>
          <p:nvPr/>
        </p:nvSpPr>
        <p:spPr bwMode="auto">
          <a:xfrm>
            <a:off x="3635375" y="54260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5" name="Line 57"/>
          <p:cNvSpPr>
            <a:spLocks noChangeShapeType="1"/>
          </p:cNvSpPr>
          <p:nvPr/>
        </p:nvSpPr>
        <p:spPr bwMode="auto">
          <a:xfrm>
            <a:off x="3635375" y="626427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6" name="Line 58"/>
          <p:cNvSpPr>
            <a:spLocks noChangeShapeType="1"/>
          </p:cNvSpPr>
          <p:nvPr/>
        </p:nvSpPr>
        <p:spPr bwMode="auto">
          <a:xfrm>
            <a:off x="3635375" y="2378075"/>
            <a:ext cx="0" cy="6096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7" name="Line 59"/>
          <p:cNvSpPr>
            <a:spLocks noChangeShapeType="1"/>
          </p:cNvSpPr>
          <p:nvPr/>
        </p:nvSpPr>
        <p:spPr bwMode="auto">
          <a:xfrm>
            <a:off x="6835775" y="2378075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8" name="Line 60"/>
          <p:cNvSpPr>
            <a:spLocks noChangeShapeType="1"/>
          </p:cNvSpPr>
          <p:nvPr/>
        </p:nvSpPr>
        <p:spPr bwMode="auto">
          <a:xfrm>
            <a:off x="8969375" y="2378075"/>
            <a:ext cx="0" cy="38862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9" name="Line 61"/>
          <p:cNvSpPr>
            <a:spLocks noChangeShapeType="1"/>
          </p:cNvSpPr>
          <p:nvPr/>
        </p:nvSpPr>
        <p:spPr bwMode="auto">
          <a:xfrm>
            <a:off x="4760913" y="298767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3635375" y="2987675"/>
            <a:ext cx="0" cy="24384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3635375" y="5426075"/>
            <a:ext cx="0" cy="8382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93" name="Text Box 68"/>
          <p:cNvSpPr txBox="1">
            <a:spLocks noChangeArrowheads="1"/>
          </p:cNvSpPr>
          <p:nvPr/>
        </p:nvSpPr>
        <p:spPr bwMode="auto">
          <a:xfrm>
            <a:off x="382588" y="274638"/>
            <a:ext cx="660400" cy="46196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76825" y="692150"/>
          <a:ext cx="363696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3" imgW="2228571" imgH="2429214" progId="Paint.Picture">
                  <p:embed/>
                </p:oleObj>
              </mc:Choice>
              <mc:Fallback>
                <p:oleObj r:id="rId3" imgW="2228571" imgH="242921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92150"/>
                        <a:ext cx="363696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" name="Group 16"/>
          <p:cNvGrpSpPr>
            <a:grpSpLocks/>
          </p:cNvGrpSpPr>
          <p:nvPr/>
        </p:nvGrpSpPr>
        <p:grpSpPr bwMode="auto">
          <a:xfrm>
            <a:off x="228600" y="4419600"/>
            <a:ext cx="8915400" cy="2212975"/>
            <a:chOff x="240" y="2880"/>
            <a:chExt cx="5556" cy="1394"/>
          </a:xfrm>
        </p:grpSpPr>
        <p:sp>
          <p:nvSpPr>
            <p:cNvPr id="576519" name="Text Box 7"/>
            <p:cNvSpPr txBox="1">
              <a:spLocks noChangeArrowheads="1"/>
            </p:cNvSpPr>
            <p:nvPr/>
          </p:nvSpPr>
          <p:spPr bwMode="auto">
            <a:xfrm>
              <a:off x="240" y="2880"/>
              <a:ext cx="5520" cy="137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219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8669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514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1623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6195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40767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5339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9911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CLK  CLRN </a:t>
              </a:r>
              <a:r>
                <a:rPr kumimoji="0" lang="en-US" altLang="zh-CN" sz="1100" b="1" baseline="-25000" dirty="0" smtClean="0">
                  <a:solidFill>
                    <a:srgbClr val="000099"/>
                  </a:solidFill>
                </a:rPr>
                <a:t> 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LDN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ENT ENP                               </a:t>
              </a:r>
              <a:r>
                <a:rPr kumimoji="0" lang="zh-CN" altLang="en-US" sz="2200" b="1" dirty="0" smtClean="0">
                  <a:solidFill>
                    <a:srgbClr val="000099"/>
                  </a:solidFill>
                </a:rPr>
                <a:t>功能</a:t>
              </a:r>
              <a:endParaRPr lang="en-US" altLang="zh-CN" sz="2200" b="1" dirty="0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 0 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×   ×  ×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Clear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</a:rPr>
                <a:t>               1         0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×  ×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   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Load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1     1    0   1   </a:t>
              </a:r>
              <a:r>
                <a:rPr lang="en-US" altLang="zh-CN" sz="22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Hold</a:t>
              </a:r>
              <a:endParaRPr lang="en-US" altLang="zh-CN" sz="2200" dirty="0" smtClean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1     1    1   0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Hold</a:t>
              </a:r>
              <a:endParaRPr lang="en-US" altLang="zh-CN" sz="2200" b="1" dirty="0" smtClean="0">
                <a:solidFill>
                  <a:schemeClr val="bg2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1     1    1   1   </a:t>
              </a:r>
              <a:r>
                <a:rPr lang="zh-CN" altLang="en-US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模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16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zh-CN" altLang="en-US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计数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CN" sz="18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RCO=1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if 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=1111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>
              <a:off x="720" y="2898"/>
              <a:ext cx="0" cy="137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1" name="Line 9"/>
            <p:cNvSpPr>
              <a:spLocks noChangeShapeType="1"/>
            </p:cNvSpPr>
            <p:nvPr/>
          </p:nvSpPr>
          <p:spPr bwMode="auto">
            <a:xfrm>
              <a:off x="1296" y="2898"/>
              <a:ext cx="0" cy="135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>
              <a:off x="240" y="3138"/>
              <a:ext cx="555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3" name="Line 11"/>
            <p:cNvSpPr>
              <a:spLocks noChangeShapeType="1"/>
            </p:cNvSpPr>
            <p:nvPr/>
          </p:nvSpPr>
          <p:spPr bwMode="auto">
            <a:xfrm>
              <a:off x="1728" y="2898"/>
              <a:ext cx="0" cy="135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4" name="Line 12"/>
            <p:cNvSpPr>
              <a:spLocks noChangeShapeType="1"/>
            </p:cNvSpPr>
            <p:nvPr/>
          </p:nvSpPr>
          <p:spPr bwMode="auto">
            <a:xfrm>
              <a:off x="2544" y="2880"/>
              <a:ext cx="0" cy="139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>
              <a:off x="2112" y="2880"/>
              <a:ext cx="0" cy="137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6" name="Line 14"/>
            <p:cNvSpPr>
              <a:spLocks noChangeShapeType="1"/>
            </p:cNvSpPr>
            <p:nvPr/>
          </p:nvSpPr>
          <p:spPr bwMode="auto">
            <a:xfrm flipV="1">
              <a:off x="480" y="331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 flipV="1">
              <a:off x="480" y="398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48" name="Picture 21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9888" y="981075"/>
            <a:ext cx="4778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计数器芯片</a:t>
            </a:r>
            <a:r>
              <a:rPr lang="en-US" altLang="zh-CN" b="1">
                <a:solidFill>
                  <a:schemeClr val="bg2"/>
                </a:solidFill>
              </a:rPr>
              <a:t>——</a:t>
            </a:r>
            <a:r>
              <a:rPr lang="en-US" altLang="zh-CN" sz="2800" b="1">
                <a:solidFill>
                  <a:schemeClr val="bg2"/>
                </a:solidFill>
              </a:rPr>
              <a:t>74161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74160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74163</a:t>
            </a:r>
            <a:r>
              <a:rPr lang="zh-CN" altLang="en-US" sz="2800" b="1">
                <a:solidFill>
                  <a:schemeClr val="bg2"/>
                </a:solidFill>
              </a:rPr>
              <a:t>、</a:t>
            </a:r>
            <a:r>
              <a:rPr lang="en-US" altLang="zh-CN" sz="2800" b="1">
                <a:solidFill>
                  <a:schemeClr val="bg2"/>
                </a:solidFill>
              </a:rPr>
              <a:t>7490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38125" y="2063750"/>
            <a:ext cx="49101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</a:rPr>
              <a:t>（</a:t>
            </a:r>
            <a:r>
              <a:rPr lang="en-US" altLang="zh-CN" b="1">
                <a:solidFill>
                  <a:schemeClr val="bg2"/>
                </a:solidFill>
              </a:rPr>
              <a:t>1</a:t>
            </a:r>
            <a:r>
              <a:rPr lang="zh-CN" altLang="en-US" b="1">
                <a:solidFill>
                  <a:schemeClr val="bg2"/>
                </a:solidFill>
              </a:rPr>
              <a:t>） </a:t>
            </a:r>
            <a:r>
              <a:rPr lang="en-US" altLang="zh-CN" b="1">
                <a:solidFill>
                  <a:schemeClr val="bg2"/>
                </a:solidFill>
              </a:rPr>
              <a:t>74161——</a:t>
            </a:r>
            <a:r>
              <a:rPr lang="zh-CN" altLang="en-US" b="1">
                <a:solidFill>
                  <a:schemeClr val="bg2"/>
                </a:solidFill>
              </a:rPr>
              <a:t>模</a:t>
            </a:r>
            <a:r>
              <a:rPr kumimoji="0"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16 </a:t>
            </a:r>
            <a:r>
              <a:rPr lang="en-US" altLang="zh-CN" b="1">
                <a:solidFill>
                  <a:schemeClr val="bg2"/>
                </a:solidFill>
              </a:rPr>
              <a:t>,</a:t>
            </a:r>
            <a:r>
              <a:rPr lang="zh-CN" altLang="en-US" b="1">
                <a:solidFill>
                  <a:schemeClr val="bg2"/>
                </a:solidFill>
              </a:rPr>
              <a:t>可预置</a:t>
            </a:r>
            <a:r>
              <a:rPr lang="en-US" altLang="zh-CN" b="1">
                <a:solidFill>
                  <a:schemeClr val="bg2"/>
                </a:solidFill>
              </a:rPr>
              <a:t>, </a:t>
            </a:r>
            <a:r>
              <a:rPr lang="zh-CN" altLang="en-US" b="1">
                <a:solidFill>
                  <a:schemeClr val="bg2"/>
                </a:solidFill>
              </a:rPr>
              <a:t>异步清零计数器</a:t>
            </a:r>
            <a:endParaRPr lang="en-US" alt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ChangeArrowheads="1"/>
          </p:cNvSpPr>
          <p:nvPr/>
        </p:nvSpPr>
        <p:spPr bwMode="auto">
          <a:xfrm>
            <a:off x="260350" y="2611438"/>
            <a:ext cx="3268663" cy="1354137"/>
          </a:xfrm>
          <a:prstGeom prst="rect">
            <a:avLst/>
          </a:prstGeom>
          <a:solidFill>
            <a:srgbClr val="FFFF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9450" y="2546350"/>
            <a:ext cx="32067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FF00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FF0000"/>
                </a:solidFill>
              </a:rPr>
              <a:t>3</a:t>
            </a:r>
            <a:r>
              <a:rPr kumimoji="0" lang="en-US" altLang="zh-CN" sz="2000" b="1" baseline="-25000">
                <a:solidFill>
                  <a:srgbClr val="003300"/>
                </a:solidFill>
              </a:rPr>
              <a:t> 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             </a:t>
            </a:r>
            <a:r>
              <a:rPr kumimoji="0" lang="en-US" altLang="zh-CN" sz="2000" b="1">
                <a:solidFill>
                  <a:srgbClr val="CC33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2 </a:t>
            </a:r>
            <a:r>
              <a:rPr kumimoji="0" lang="en-US" altLang="zh-CN" sz="2000" b="1">
                <a:solidFill>
                  <a:srgbClr val="CC3300"/>
                </a:solidFill>
              </a:rPr>
              <a:t> 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193675" y="1851025"/>
            <a:ext cx="700088" cy="4556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Vcc</a:t>
            </a: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9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</p:txBody>
      </p:sp>
      <p:sp>
        <p:nvSpPr>
          <p:cNvPr id="786437" name="Rectangle 5"/>
          <p:cNvSpPr>
            <a:spLocks noChangeArrowheads="1"/>
          </p:cNvSpPr>
          <p:nvPr/>
        </p:nvSpPr>
        <p:spPr bwMode="auto">
          <a:xfrm>
            <a:off x="1193800" y="2255838"/>
            <a:ext cx="204788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962025" y="2232025"/>
            <a:ext cx="7000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chemeClr val="bg1"/>
                </a:solidFill>
                <a:latin typeface="PMingLiU"/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786439" name="Rectangle 7"/>
          <p:cNvSpPr>
            <a:spLocks noChangeArrowheads="1"/>
          </p:cNvSpPr>
          <p:nvPr/>
        </p:nvSpPr>
        <p:spPr bwMode="auto">
          <a:xfrm>
            <a:off x="3206750" y="2249488"/>
            <a:ext cx="204788" cy="35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171825" y="2236788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>
              <a:solidFill>
                <a:srgbClr val="000099"/>
              </a:solidFill>
            </a:endParaRPr>
          </a:p>
        </p:txBody>
      </p:sp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798513" y="2235200"/>
            <a:ext cx="204787" cy="357188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12763" y="2252663"/>
            <a:ext cx="7715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99"/>
                </a:solidFill>
              </a:rPr>
              <a:t>15</a:t>
            </a:r>
          </a:p>
        </p:txBody>
      </p:sp>
      <p:sp>
        <p:nvSpPr>
          <p:cNvPr id="786443" name="Rectangle 11"/>
          <p:cNvSpPr>
            <a:spLocks noChangeArrowheads="1"/>
          </p:cNvSpPr>
          <p:nvPr/>
        </p:nvSpPr>
        <p:spPr bwMode="auto">
          <a:xfrm>
            <a:off x="1589088" y="2255838"/>
            <a:ext cx="20478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358900" y="2243138"/>
            <a:ext cx="700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13</a:t>
            </a:r>
          </a:p>
        </p:txBody>
      </p:sp>
      <p:sp>
        <p:nvSpPr>
          <p:cNvPr id="786445" name="Rectangle 13"/>
          <p:cNvSpPr>
            <a:spLocks noChangeArrowheads="1"/>
          </p:cNvSpPr>
          <p:nvPr/>
        </p:nvSpPr>
        <p:spPr bwMode="auto">
          <a:xfrm>
            <a:off x="2776538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544763" y="2243138"/>
            <a:ext cx="700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10</a:t>
            </a:r>
          </a:p>
        </p:txBody>
      </p:sp>
      <p:sp>
        <p:nvSpPr>
          <p:cNvPr id="786447" name="Rectangle 15"/>
          <p:cNvSpPr>
            <a:spLocks noChangeArrowheads="1"/>
          </p:cNvSpPr>
          <p:nvPr/>
        </p:nvSpPr>
        <p:spPr bwMode="auto">
          <a:xfrm>
            <a:off x="1985963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905000" y="2232025"/>
            <a:ext cx="457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 dirty="0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12</a:t>
            </a:r>
          </a:p>
        </p:txBody>
      </p:sp>
      <p:sp>
        <p:nvSpPr>
          <p:cNvPr id="786449" name="Rectangle 17"/>
          <p:cNvSpPr>
            <a:spLocks noChangeArrowheads="1"/>
          </p:cNvSpPr>
          <p:nvPr/>
        </p:nvSpPr>
        <p:spPr bwMode="auto">
          <a:xfrm>
            <a:off x="2381250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149475" y="2243138"/>
            <a:ext cx="700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322388" y="3014663"/>
            <a:ext cx="12573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bg2"/>
                </a:solidFill>
              </a:rPr>
              <a:t>T1085</a:t>
            </a:r>
          </a:p>
        </p:txBody>
      </p:sp>
      <p:sp>
        <p:nvSpPr>
          <p:cNvPr id="786452" name="Rectangle 20"/>
          <p:cNvSpPr>
            <a:spLocks noChangeArrowheads="1"/>
          </p:cNvSpPr>
          <p:nvPr/>
        </p:nvSpPr>
        <p:spPr bwMode="auto">
          <a:xfrm>
            <a:off x="404813" y="3965575"/>
            <a:ext cx="20478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60350" y="3871913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786454" name="Rectangle 22"/>
          <p:cNvSpPr>
            <a:spLocks noChangeArrowheads="1"/>
          </p:cNvSpPr>
          <p:nvPr/>
        </p:nvSpPr>
        <p:spPr bwMode="auto">
          <a:xfrm>
            <a:off x="800100" y="3965575"/>
            <a:ext cx="203200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55638" y="3871913"/>
            <a:ext cx="520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786456" name="Rectangle 24"/>
          <p:cNvSpPr>
            <a:spLocks noChangeArrowheads="1"/>
          </p:cNvSpPr>
          <p:nvPr/>
        </p:nvSpPr>
        <p:spPr bwMode="auto">
          <a:xfrm>
            <a:off x="1195388" y="3965575"/>
            <a:ext cx="203200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052513" y="3871913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86458" name="Rectangle 26"/>
          <p:cNvSpPr>
            <a:spLocks noChangeArrowheads="1"/>
          </p:cNvSpPr>
          <p:nvPr/>
        </p:nvSpPr>
        <p:spPr bwMode="auto">
          <a:xfrm>
            <a:off x="1592263" y="3973513"/>
            <a:ext cx="201612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447800" y="3879850"/>
            <a:ext cx="5191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786460" name="Rectangle 28"/>
          <p:cNvSpPr>
            <a:spLocks noChangeArrowheads="1"/>
          </p:cNvSpPr>
          <p:nvPr/>
        </p:nvSpPr>
        <p:spPr bwMode="auto">
          <a:xfrm>
            <a:off x="1987550" y="3965575"/>
            <a:ext cx="201613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843088" y="3871913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786462" name="Rectangle 30"/>
          <p:cNvSpPr>
            <a:spLocks noChangeArrowheads="1"/>
          </p:cNvSpPr>
          <p:nvPr/>
        </p:nvSpPr>
        <p:spPr bwMode="auto">
          <a:xfrm>
            <a:off x="2382838" y="3965575"/>
            <a:ext cx="201612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238375" y="3871913"/>
            <a:ext cx="520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786464" name="Rectangle 32"/>
          <p:cNvSpPr>
            <a:spLocks noChangeArrowheads="1"/>
          </p:cNvSpPr>
          <p:nvPr/>
        </p:nvSpPr>
        <p:spPr bwMode="auto">
          <a:xfrm>
            <a:off x="3189288" y="3965575"/>
            <a:ext cx="20478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044825" y="3871913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786466" name="Rectangle 34"/>
          <p:cNvSpPr>
            <a:spLocks noChangeArrowheads="1"/>
          </p:cNvSpPr>
          <p:nvPr/>
        </p:nvSpPr>
        <p:spPr bwMode="auto">
          <a:xfrm>
            <a:off x="2776538" y="3973513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2632075" y="3879850"/>
            <a:ext cx="5222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403225" y="2246313"/>
            <a:ext cx="204788" cy="354012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52400" y="2233613"/>
            <a:ext cx="700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latin typeface="PMingLiU"/>
                <a:ea typeface="隶书" panose="02010509060101010101" pitchFamily="49" charset="-122"/>
              </a:rPr>
              <a:t>16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620713" y="3465513"/>
            <a:ext cx="181768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3300"/>
                </a:solidFill>
              </a:rPr>
              <a:t>A&lt;B</a:t>
            </a:r>
            <a:r>
              <a:rPr kumimoji="0" lang="en-US" altLang="zh-CN" sz="2000" b="1"/>
              <a:t> </a:t>
            </a:r>
            <a:r>
              <a:rPr kumimoji="0" lang="en-US" altLang="zh-CN" sz="2000" b="1">
                <a:solidFill>
                  <a:srgbClr val="CC3300"/>
                </a:solidFill>
              </a:rPr>
              <a:t>A=B</a:t>
            </a:r>
            <a:r>
              <a:rPr kumimoji="0" lang="en-US" altLang="zh-CN" sz="2000" b="1">
                <a:solidFill>
                  <a:srgbClr val="003300"/>
                </a:solidFill>
              </a:rPr>
              <a:t> </a:t>
            </a:r>
            <a:r>
              <a:rPr kumimoji="0" lang="en-US" altLang="zh-CN" sz="2000" b="1">
                <a:solidFill>
                  <a:srgbClr val="CC3300"/>
                </a:solidFill>
              </a:rPr>
              <a:t>A&gt;B</a:t>
            </a:r>
            <a:r>
              <a:rPr kumimoji="0" lang="en-US" altLang="zh-CN" sz="2000" b="1"/>
              <a:t> 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-</a:t>
            </a:r>
            <a:endParaRPr kumimoji="0" lang="en-US" altLang="zh-CN" sz="2000" b="1" baseline="-25000"/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354263" y="2635250"/>
            <a:ext cx="6572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085850" y="2601913"/>
            <a:ext cx="6286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B</a:t>
            </a:r>
            <a:r>
              <a:rPr lang="en-US" altLang="zh-CN" sz="2000" b="1" baseline="-30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07975" y="3516313"/>
            <a:ext cx="544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759075" y="260191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33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0</a:t>
            </a:r>
            <a:r>
              <a:rPr kumimoji="0" lang="en-US" altLang="zh-CN" sz="2000" b="1">
                <a:solidFill>
                  <a:srgbClr val="CC3300"/>
                </a:solidFill>
              </a:rPr>
              <a:t> </a:t>
            </a:r>
            <a:r>
              <a:rPr kumimoji="0" lang="en-US" altLang="zh-CN" sz="2000" b="1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6475" name="Text Box 43"/>
          <p:cNvSpPr txBox="1">
            <a:spLocks noChangeArrowheads="1"/>
          </p:cNvSpPr>
          <p:nvPr/>
        </p:nvSpPr>
        <p:spPr bwMode="auto">
          <a:xfrm>
            <a:off x="4832350" y="1027113"/>
            <a:ext cx="27638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数据比较器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86477" name="Rectangle 45"/>
          <p:cNvSpPr>
            <a:spLocks noChangeArrowheads="1"/>
          </p:cNvSpPr>
          <p:nvPr/>
        </p:nvSpPr>
        <p:spPr bwMode="auto">
          <a:xfrm>
            <a:off x="4705350" y="3794125"/>
            <a:ext cx="1631950" cy="1473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6478" name="Rectangle 46"/>
          <p:cNvSpPr>
            <a:spLocks noChangeArrowheads="1"/>
          </p:cNvSpPr>
          <p:nvPr/>
        </p:nvSpPr>
        <p:spPr bwMode="auto">
          <a:xfrm>
            <a:off x="3581400" y="4594225"/>
            <a:ext cx="1125538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endParaRPr lang="en-US" altLang="zh-CN" sz="24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0" name="Rectangle 48"/>
          <p:cNvSpPr>
            <a:spLocks noChangeArrowheads="1"/>
          </p:cNvSpPr>
          <p:nvPr/>
        </p:nvSpPr>
        <p:spPr bwMode="auto">
          <a:xfrm>
            <a:off x="4706938" y="2155825"/>
            <a:ext cx="1630362" cy="1617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~A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~B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6481" name="Rectangle 49"/>
          <p:cNvSpPr>
            <a:spLocks noChangeArrowheads="1"/>
          </p:cNvSpPr>
          <p:nvPr/>
        </p:nvSpPr>
        <p:spPr bwMode="auto">
          <a:xfrm>
            <a:off x="3581400" y="2155825"/>
            <a:ext cx="1125538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endParaRPr lang="en-US" altLang="zh-CN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2" name="Rectangle 50"/>
          <p:cNvSpPr>
            <a:spLocks noChangeArrowheads="1"/>
          </p:cNvSpPr>
          <p:nvPr/>
        </p:nvSpPr>
        <p:spPr bwMode="auto">
          <a:xfrm>
            <a:off x="6781800" y="1546225"/>
            <a:ext cx="21336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功能</a:t>
            </a:r>
            <a:endParaRPr lang="en-US" altLang="zh-CN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3" name="Rectangle 51"/>
          <p:cNvSpPr>
            <a:spLocks noChangeArrowheads="1"/>
          </p:cNvSpPr>
          <p:nvPr/>
        </p:nvSpPr>
        <p:spPr bwMode="auto">
          <a:xfrm>
            <a:off x="3581400" y="1546225"/>
            <a:ext cx="3200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4" name="Line 52"/>
          <p:cNvSpPr>
            <a:spLocks noChangeShapeType="1"/>
          </p:cNvSpPr>
          <p:nvPr/>
        </p:nvSpPr>
        <p:spPr bwMode="auto">
          <a:xfrm>
            <a:off x="3581400" y="154622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5" name="Line 53"/>
          <p:cNvSpPr>
            <a:spLocks noChangeShapeType="1"/>
          </p:cNvSpPr>
          <p:nvPr/>
        </p:nvSpPr>
        <p:spPr bwMode="auto">
          <a:xfrm>
            <a:off x="3581400" y="215582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6" name="Line 54"/>
          <p:cNvSpPr>
            <a:spLocks noChangeShapeType="1"/>
          </p:cNvSpPr>
          <p:nvPr/>
        </p:nvSpPr>
        <p:spPr bwMode="auto">
          <a:xfrm>
            <a:off x="3665538" y="3773488"/>
            <a:ext cx="267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7" name="Line 55"/>
          <p:cNvSpPr>
            <a:spLocks noChangeShapeType="1"/>
          </p:cNvSpPr>
          <p:nvPr/>
        </p:nvSpPr>
        <p:spPr bwMode="auto">
          <a:xfrm>
            <a:off x="3581400" y="550862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8" name="Line 56"/>
          <p:cNvSpPr>
            <a:spLocks noChangeShapeType="1"/>
          </p:cNvSpPr>
          <p:nvPr/>
        </p:nvSpPr>
        <p:spPr bwMode="auto">
          <a:xfrm>
            <a:off x="6337300" y="1557338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9" name="Line 57"/>
          <p:cNvSpPr>
            <a:spLocks noChangeShapeType="1"/>
          </p:cNvSpPr>
          <p:nvPr/>
        </p:nvSpPr>
        <p:spPr bwMode="auto">
          <a:xfrm>
            <a:off x="4706938" y="215582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90" name="Text Box 58"/>
          <p:cNvSpPr txBox="1">
            <a:spLocks noChangeArrowheads="1"/>
          </p:cNvSpPr>
          <p:nvPr/>
        </p:nvSpPr>
        <p:spPr bwMode="auto">
          <a:xfrm>
            <a:off x="1676400" y="4289425"/>
            <a:ext cx="2438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kumimoji="0" lang="en-US" altLang="zh-CN" sz="2000" b="1" baseline="-25000"/>
              <a:t>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851" name="Picture 61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6337300" y="3133725"/>
            <a:ext cx="2662238" cy="1189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A&lt;B,  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为高；</a:t>
            </a:r>
            <a:endParaRPr lang="en-US" altLang="zh-CN" sz="2000" b="1" baseline="-300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A=B, 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高；</a:t>
            </a:r>
            <a:endParaRPr lang="en-US" altLang="zh-CN" sz="2000" b="1" baseline="-300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A&gt;B,  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371600" y="1219200"/>
            <a:ext cx="3657600" cy="2516188"/>
            <a:chOff x="288" y="1639"/>
            <a:chExt cx="2304" cy="1585"/>
          </a:xfrm>
        </p:grpSpPr>
        <p:sp>
          <p:nvSpPr>
            <p:cNvPr id="788483" name="Text Box 3"/>
            <p:cNvSpPr txBox="1">
              <a:spLocks noChangeArrowheads="1"/>
            </p:cNvSpPr>
            <p:nvPr/>
          </p:nvSpPr>
          <p:spPr bwMode="auto">
            <a:xfrm>
              <a:off x="313" y="1639"/>
              <a:ext cx="432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8484" name="Rectangle 4"/>
            <p:cNvSpPr>
              <a:spLocks noChangeArrowheads="1"/>
            </p:cNvSpPr>
            <p:nvPr/>
          </p:nvSpPr>
          <p:spPr bwMode="auto">
            <a:xfrm>
              <a:off x="355" y="2118"/>
              <a:ext cx="2017" cy="85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8485" name="Rectangle 5"/>
            <p:cNvSpPr>
              <a:spLocks noChangeArrowheads="1"/>
            </p:cNvSpPr>
            <p:nvPr/>
          </p:nvSpPr>
          <p:spPr bwMode="auto">
            <a:xfrm>
              <a:off x="931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2" name="Text Box 6"/>
            <p:cNvSpPr txBox="1">
              <a:spLocks noChangeArrowheads="1"/>
            </p:cNvSpPr>
            <p:nvPr/>
          </p:nvSpPr>
          <p:spPr bwMode="auto">
            <a:xfrm>
              <a:off x="788" y="1879"/>
              <a:ext cx="4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PMingLiU"/>
                  <a:ea typeface="隶书" panose="02010509060101010101" pitchFamily="49" charset="-122"/>
                </a:rPr>
                <a:t>14</a:t>
              </a:r>
            </a:p>
          </p:txBody>
        </p:sp>
        <p:sp>
          <p:nvSpPr>
            <p:cNvPr id="788487" name="Rectangle 7"/>
            <p:cNvSpPr>
              <a:spLocks noChangeArrowheads="1"/>
            </p:cNvSpPr>
            <p:nvPr/>
          </p:nvSpPr>
          <p:spPr bwMode="auto">
            <a:xfrm>
              <a:off x="2173" y="1890"/>
              <a:ext cx="126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4" name="Text Box 8"/>
            <p:cNvSpPr txBox="1">
              <a:spLocks noChangeArrowheads="1"/>
            </p:cNvSpPr>
            <p:nvPr/>
          </p:nvSpPr>
          <p:spPr bwMode="auto">
            <a:xfrm>
              <a:off x="2151" y="188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99"/>
                </a:solidFill>
              </a:endParaRPr>
            </a:p>
          </p:txBody>
        </p:sp>
        <p:sp>
          <p:nvSpPr>
            <p:cNvPr id="788489" name="Rectangle 9"/>
            <p:cNvSpPr>
              <a:spLocks noChangeArrowheads="1"/>
            </p:cNvSpPr>
            <p:nvPr/>
          </p:nvSpPr>
          <p:spPr bwMode="auto">
            <a:xfrm>
              <a:off x="687" y="1881"/>
              <a:ext cx="126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6" name="Text Box 10"/>
            <p:cNvSpPr txBox="1">
              <a:spLocks noChangeArrowheads="1"/>
            </p:cNvSpPr>
            <p:nvPr/>
          </p:nvSpPr>
          <p:spPr bwMode="auto">
            <a:xfrm>
              <a:off x="510" y="1892"/>
              <a:ext cx="4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8491" name="Rectangle 11"/>
            <p:cNvSpPr>
              <a:spLocks noChangeArrowheads="1"/>
            </p:cNvSpPr>
            <p:nvPr/>
          </p:nvSpPr>
          <p:spPr bwMode="auto">
            <a:xfrm>
              <a:off x="1175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8" name="Text Box 12"/>
            <p:cNvSpPr txBox="1">
              <a:spLocks noChangeArrowheads="1"/>
            </p:cNvSpPr>
            <p:nvPr/>
          </p:nvSpPr>
          <p:spPr bwMode="auto">
            <a:xfrm>
              <a:off x="1032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13</a:t>
              </a:r>
            </a:p>
          </p:txBody>
        </p:sp>
        <p:sp>
          <p:nvSpPr>
            <p:cNvPr id="788493" name="Rectangle 13"/>
            <p:cNvSpPr>
              <a:spLocks noChangeArrowheads="1"/>
            </p:cNvSpPr>
            <p:nvPr/>
          </p:nvSpPr>
          <p:spPr bwMode="auto">
            <a:xfrm>
              <a:off x="1907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0" name="Text Box 14"/>
            <p:cNvSpPr txBox="1">
              <a:spLocks noChangeArrowheads="1"/>
            </p:cNvSpPr>
            <p:nvPr/>
          </p:nvSpPr>
          <p:spPr bwMode="auto">
            <a:xfrm>
              <a:off x="1764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10</a:t>
              </a:r>
            </a:p>
          </p:txBody>
        </p:sp>
        <p:sp>
          <p:nvSpPr>
            <p:cNvPr id="788495" name="Rectangle 15"/>
            <p:cNvSpPr>
              <a:spLocks noChangeArrowheads="1"/>
            </p:cNvSpPr>
            <p:nvPr/>
          </p:nvSpPr>
          <p:spPr bwMode="auto">
            <a:xfrm>
              <a:off x="1419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2" name="Text Box 16"/>
            <p:cNvSpPr txBox="1">
              <a:spLocks noChangeArrowheads="1"/>
            </p:cNvSpPr>
            <p:nvPr/>
          </p:nvSpPr>
          <p:spPr bwMode="auto">
            <a:xfrm>
              <a:off x="1363" y="1908"/>
              <a:ext cx="2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12</a:t>
              </a:r>
            </a:p>
          </p:txBody>
        </p:sp>
        <p:sp>
          <p:nvSpPr>
            <p:cNvPr id="788497" name="Rectangle 17"/>
            <p:cNvSpPr>
              <a:spLocks noChangeArrowheads="1"/>
            </p:cNvSpPr>
            <p:nvPr/>
          </p:nvSpPr>
          <p:spPr bwMode="auto">
            <a:xfrm>
              <a:off x="1663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4" name="Text Box 18"/>
            <p:cNvSpPr txBox="1">
              <a:spLocks noChangeArrowheads="1"/>
            </p:cNvSpPr>
            <p:nvPr/>
          </p:nvSpPr>
          <p:spPr bwMode="auto">
            <a:xfrm>
              <a:off x="1520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11</a:t>
              </a:r>
            </a:p>
          </p:txBody>
        </p:sp>
        <p:sp>
          <p:nvSpPr>
            <p:cNvPr id="35935" name="Text Box 19"/>
            <p:cNvSpPr txBox="1">
              <a:spLocks noChangeArrowheads="1"/>
            </p:cNvSpPr>
            <p:nvPr/>
          </p:nvSpPr>
          <p:spPr bwMode="auto">
            <a:xfrm>
              <a:off x="1010" y="2372"/>
              <a:ext cx="7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T1193</a:t>
              </a:r>
            </a:p>
          </p:txBody>
        </p:sp>
        <p:sp>
          <p:nvSpPr>
            <p:cNvPr id="788500" name="Rectangle 20"/>
            <p:cNvSpPr>
              <a:spLocks noChangeArrowheads="1"/>
            </p:cNvSpPr>
            <p:nvPr/>
          </p:nvSpPr>
          <p:spPr bwMode="auto">
            <a:xfrm>
              <a:off x="444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7" name="Text Box 21"/>
            <p:cNvSpPr txBox="1">
              <a:spLocks noChangeArrowheads="1"/>
            </p:cNvSpPr>
            <p:nvPr/>
          </p:nvSpPr>
          <p:spPr bwMode="auto">
            <a:xfrm>
              <a:off x="355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8502" name="Rectangle 22"/>
            <p:cNvSpPr>
              <a:spLocks noChangeArrowheads="1"/>
            </p:cNvSpPr>
            <p:nvPr/>
          </p:nvSpPr>
          <p:spPr bwMode="auto">
            <a:xfrm>
              <a:off x="688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9" name="Text Box 23"/>
            <p:cNvSpPr txBox="1">
              <a:spLocks noChangeArrowheads="1"/>
            </p:cNvSpPr>
            <p:nvPr/>
          </p:nvSpPr>
          <p:spPr bwMode="auto">
            <a:xfrm>
              <a:off x="599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8504" name="Rectangle 24"/>
            <p:cNvSpPr>
              <a:spLocks noChangeArrowheads="1"/>
            </p:cNvSpPr>
            <p:nvPr/>
          </p:nvSpPr>
          <p:spPr bwMode="auto">
            <a:xfrm>
              <a:off x="932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1" name="Text Box 25"/>
            <p:cNvSpPr txBox="1">
              <a:spLocks noChangeArrowheads="1"/>
            </p:cNvSpPr>
            <p:nvPr/>
          </p:nvSpPr>
          <p:spPr bwMode="auto">
            <a:xfrm>
              <a:off x="843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8506" name="Rectangle 26"/>
            <p:cNvSpPr>
              <a:spLocks noChangeArrowheads="1"/>
            </p:cNvSpPr>
            <p:nvPr/>
          </p:nvSpPr>
          <p:spPr bwMode="auto">
            <a:xfrm>
              <a:off x="1176" y="2976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3" name="Text Box 27"/>
            <p:cNvSpPr txBox="1">
              <a:spLocks noChangeArrowheads="1"/>
            </p:cNvSpPr>
            <p:nvPr/>
          </p:nvSpPr>
          <p:spPr bwMode="auto">
            <a:xfrm>
              <a:off x="1087" y="2917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8508" name="Rectangle 28"/>
            <p:cNvSpPr>
              <a:spLocks noChangeArrowheads="1"/>
            </p:cNvSpPr>
            <p:nvPr/>
          </p:nvSpPr>
          <p:spPr bwMode="auto">
            <a:xfrm>
              <a:off x="1420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5" name="Text Box 29"/>
            <p:cNvSpPr txBox="1">
              <a:spLocks noChangeArrowheads="1"/>
            </p:cNvSpPr>
            <p:nvPr/>
          </p:nvSpPr>
          <p:spPr bwMode="auto">
            <a:xfrm>
              <a:off x="1331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8510" name="Rectangle 30"/>
            <p:cNvSpPr>
              <a:spLocks noChangeArrowheads="1"/>
            </p:cNvSpPr>
            <p:nvPr/>
          </p:nvSpPr>
          <p:spPr bwMode="auto">
            <a:xfrm>
              <a:off x="1664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7" name="Text Box 31"/>
            <p:cNvSpPr txBox="1">
              <a:spLocks noChangeArrowheads="1"/>
            </p:cNvSpPr>
            <p:nvPr/>
          </p:nvSpPr>
          <p:spPr bwMode="auto">
            <a:xfrm>
              <a:off x="1575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8512" name="Rectangle 32"/>
            <p:cNvSpPr>
              <a:spLocks noChangeArrowheads="1"/>
            </p:cNvSpPr>
            <p:nvPr/>
          </p:nvSpPr>
          <p:spPr bwMode="auto">
            <a:xfrm>
              <a:off x="2162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9" name="Text Box 33"/>
            <p:cNvSpPr txBox="1">
              <a:spLocks noChangeArrowheads="1"/>
            </p:cNvSpPr>
            <p:nvPr/>
          </p:nvSpPr>
          <p:spPr bwMode="auto">
            <a:xfrm>
              <a:off x="2073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8514" name="Rectangle 34"/>
            <p:cNvSpPr>
              <a:spLocks noChangeArrowheads="1"/>
            </p:cNvSpPr>
            <p:nvPr/>
          </p:nvSpPr>
          <p:spPr bwMode="auto">
            <a:xfrm>
              <a:off x="1907" y="2976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51" name="Text Box 35"/>
            <p:cNvSpPr txBox="1">
              <a:spLocks noChangeArrowheads="1"/>
            </p:cNvSpPr>
            <p:nvPr/>
          </p:nvSpPr>
          <p:spPr bwMode="auto">
            <a:xfrm>
              <a:off x="1818" y="2917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8516" name="Rectangle 36"/>
            <p:cNvSpPr>
              <a:spLocks noChangeArrowheads="1"/>
            </p:cNvSpPr>
            <p:nvPr/>
          </p:nvSpPr>
          <p:spPr bwMode="auto">
            <a:xfrm>
              <a:off x="443" y="1888"/>
              <a:ext cx="126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53" name="Text Box 37"/>
            <p:cNvSpPr txBox="1">
              <a:spLocks noChangeArrowheads="1"/>
            </p:cNvSpPr>
            <p:nvPr/>
          </p:nvSpPr>
          <p:spPr bwMode="auto">
            <a:xfrm>
              <a:off x="288" y="1880"/>
              <a:ext cx="43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16</a:t>
              </a:r>
            </a:p>
          </p:txBody>
        </p:sp>
        <p:sp>
          <p:nvSpPr>
            <p:cNvPr id="35954" name="Text Box 38"/>
            <p:cNvSpPr txBox="1">
              <a:spLocks noChangeArrowheads="1"/>
            </p:cNvSpPr>
            <p:nvPr/>
          </p:nvSpPr>
          <p:spPr bwMode="auto">
            <a:xfrm>
              <a:off x="613" y="2077"/>
              <a:ext cx="19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              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endParaRPr kumimoji="0" lang="en-US" altLang="zh-CN" sz="2000" b="1" baseline="-25000">
                <a:solidFill>
                  <a:srgbClr val="000099"/>
                </a:solidFill>
              </a:endParaRPr>
            </a:p>
          </p:txBody>
        </p:sp>
        <p:sp>
          <p:nvSpPr>
            <p:cNvPr id="35955" name="Text Box 39"/>
            <p:cNvSpPr txBox="1">
              <a:spLocks noChangeArrowheads="1"/>
            </p:cNvSpPr>
            <p:nvPr/>
          </p:nvSpPr>
          <p:spPr bwMode="auto">
            <a:xfrm>
              <a:off x="577" y="2656"/>
              <a:ext cx="19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</a:t>
              </a:r>
              <a:r>
                <a:rPr kumimoji="0" lang="en-US" altLang="zh-CN" sz="24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+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D</a:t>
              </a:r>
              <a:r>
                <a:rPr kumimoji="0" lang="en-US" altLang="zh-CN" sz="2000" b="1" baseline="-25000"/>
                <a:t> </a:t>
              </a:r>
            </a:p>
          </p:txBody>
        </p:sp>
        <p:sp>
          <p:nvSpPr>
            <p:cNvPr id="35956" name="Text Box 40"/>
            <p:cNvSpPr txBox="1">
              <a:spLocks noChangeArrowheads="1"/>
            </p:cNvSpPr>
            <p:nvPr/>
          </p:nvSpPr>
          <p:spPr bwMode="auto">
            <a:xfrm>
              <a:off x="1647" y="2133"/>
              <a:ext cx="40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L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957" name="Text Box 41"/>
            <p:cNvSpPr txBox="1">
              <a:spLocks noChangeArrowheads="1"/>
            </p:cNvSpPr>
            <p:nvPr/>
          </p:nvSpPr>
          <p:spPr bwMode="auto">
            <a:xfrm>
              <a:off x="864" y="2112"/>
              <a:ext cx="38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C</a:t>
              </a:r>
              <a:r>
                <a:rPr lang="en-US" altLang="zh-CN" sz="2000" b="1" baseline="-300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5958" name="Text Box 42"/>
            <p:cNvSpPr txBox="1">
              <a:spLocks noChangeArrowheads="1"/>
            </p:cNvSpPr>
            <p:nvPr/>
          </p:nvSpPr>
          <p:spPr bwMode="auto">
            <a:xfrm>
              <a:off x="38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3300"/>
                  </a:solidFill>
                </a:rPr>
                <a:t>B</a:t>
              </a:r>
            </a:p>
          </p:txBody>
        </p:sp>
        <p:sp>
          <p:nvSpPr>
            <p:cNvPr id="35959" name="Text Box 43"/>
            <p:cNvSpPr txBox="1">
              <a:spLocks noChangeArrowheads="1"/>
            </p:cNvSpPr>
            <p:nvPr/>
          </p:nvSpPr>
          <p:spPr bwMode="auto">
            <a:xfrm>
              <a:off x="1896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00"/>
                  </a:solidFill>
                </a:rPr>
                <a:t>C  D</a:t>
              </a:r>
            </a:p>
          </p:txBody>
        </p:sp>
      </p:grpSp>
      <p:grpSp>
        <p:nvGrpSpPr>
          <p:cNvPr id="35843" name="Group 44"/>
          <p:cNvGrpSpPr>
            <a:grpSpLocks/>
          </p:cNvGrpSpPr>
          <p:nvPr/>
        </p:nvGrpSpPr>
        <p:grpSpPr bwMode="auto">
          <a:xfrm>
            <a:off x="5181600" y="1219200"/>
            <a:ext cx="3733800" cy="2516188"/>
            <a:chOff x="1567" y="2112"/>
            <a:chExt cx="2352" cy="1585"/>
          </a:xfrm>
        </p:grpSpPr>
        <p:sp>
          <p:nvSpPr>
            <p:cNvPr id="788525" name="Rectangle 45"/>
            <p:cNvSpPr>
              <a:spLocks noChangeArrowheads="1"/>
            </p:cNvSpPr>
            <p:nvPr/>
          </p:nvSpPr>
          <p:spPr bwMode="auto">
            <a:xfrm>
              <a:off x="1635" y="2591"/>
              <a:ext cx="2059" cy="8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79" name="Text Box 46"/>
            <p:cNvSpPr txBox="1">
              <a:spLocks noChangeArrowheads="1"/>
            </p:cNvSpPr>
            <p:nvPr/>
          </p:nvSpPr>
          <p:spPr bwMode="auto">
            <a:xfrm>
              <a:off x="1899" y="2550"/>
              <a:ext cx="202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rgbClr val="C00000"/>
                  </a:solidFill>
                </a:rPr>
                <a:t>A</a:t>
              </a:r>
              <a:r>
                <a:rPr kumimoji="0" lang="en-US" altLang="zh-CN" sz="2000" b="1" baseline="-25000" dirty="0">
                  <a:solidFill>
                    <a:srgbClr val="C00000"/>
                  </a:solidFill>
                </a:rPr>
                <a:t>3  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            </a:t>
              </a:r>
              <a:r>
                <a:rPr kumimoji="0" lang="en-US" altLang="zh-CN" sz="2000" b="1" dirty="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2 </a:t>
              </a:r>
              <a:r>
                <a:rPr kumimoji="0" lang="en-US" altLang="zh-CN" sz="2000" b="1" dirty="0">
                  <a:solidFill>
                    <a:srgbClr val="CC3300"/>
                  </a:solidFill>
                </a:rPr>
                <a:t> A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788527" name="Text Box 47"/>
            <p:cNvSpPr txBox="1">
              <a:spLocks noChangeArrowheads="1"/>
            </p:cNvSpPr>
            <p:nvPr/>
          </p:nvSpPr>
          <p:spPr bwMode="auto">
            <a:xfrm>
              <a:off x="1593" y="2112"/>
              <a:ext cx="441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8528" name="Rectangle 48"/>
            <p:cNvSpPr>
              <a:spLocks noChangeArrowheads="1"/>
            </p:cNvSpPr>
            <p:nvPr/>
          </p:nvSpPr>
          <p:spPr bwMode="auto">
            <a:xfrm>
              <a:off x="2223" y="2367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2" name="Text Box 49"/>
            <p:cNvSpPr txBox="1">
              <a:spLocks noChangeArrowheads="1"/>
            </p:cNvSpPr>
            <p:nvPr/>
          </p:nvSpPr>
          <p:spPr bwMode="auto">
            <a:xfrm>
              <a:off x="2077" y="2352"/>
              <a:ext cx="4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PMingLiU"/>
                  <a:ea typeface="隶书" panose="02010509060101010101" pitchFamily="49" charset="-122"/>
                </a:rPr>
                <a:t>14</a:t>
              </a:r>
            </a:p>
          </p:txBody>
        </p:sp>
        <p:sp>
          <p:nvSpPr>
            <p:cNvPr id="788530" name="Rectangle 50"/>
            <p:cNvSpPr>
              <a:spLocks noChangeArrowheads="1"/>
            </p:cNvSpPr>
            <p:nvPr/>
          </p:nvSpPr>
          <p:spPr bwMode="auto">
            <a:xfrm>
              <a:off x="3491" y="2363"/>
              <a:ext cx="12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4" name="Text Box 51"/>
            <p:cNvSpPr txBox="1">
              <a:spLocks noChangeArrowheads="1"/>
            </p:cNvSpPr>
            <p:nvPr/>
          </p:nvSpPr>
          <p:spPr bwMode="auto">
            <a:xfrm>
              <a:off x="3469" y="235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99"/>
                </a:solidFill>
              </a:endParaRPr>
            </a:p>
          </p:txBody>
        </p:sp>
        <p:sp>
          <p:nvSpPr>
            <p:cNvPr id="788532" name="Rectangle 52"/>
            <p:cNvSpPr>
              <a:spLocks noChangeArrowheads="1"/>
            </p:cNvSpPr>
            <p:nvPr/>
          </p:nvSpPr>
          <p:spPr bwMode="auto">
            <a:xfrm>
              <a:off x="1974" y="2354"/>
              <a:ext cx="129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6" name="Text Box 53"/>
            <p:cNvSpPr txBox="1">
              <a:spLocks noChangeArrowheads="1"/>
            </p:cNvSpPr>
            <p:nvPr/>
          </p:nvSpPr>
          <p:spPr bwMode="auto">
            <a:xfrm>
              <a:off x="1794" y="2365"/>
              <a:ext cx="48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8534" name="Rectangle 54"/>
            <p:cNvSpPr>
              <a:spLocks noChangeArrowheads="1"/>
            </p:cNvSpPr>
            <p:nvPr/>
          </p:nvSpPr>
          <p:spPr bwMode="auto">
            <a:xfrm>
              <a:off x="2472" y="2367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8" name="Text Box 55"/>
            <p:cNvSpPr txBox="1">
              <a:spLocks noChangeArrowheads="1"/>
            </p:cNvSpPr>
            <p:nvPr/>
          </p:nvSpPr>
          <p:spPr bwMode="auto">
            <a:xfrm>
              <a:off x="2327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13</a:t>
              </a:r>
            </a:p>
          </p:txBody>
        </p:sp>
        <p:sp>
          <p:nvSpPr>
            <p:cNvPr id="788536" name="Rectangle 56"/>
            <p:cNvSpPr>
              <a:spLocks noChangeArrowheads="1"/>
            </p:cNvSpPr>
            <p:nvPr/>
          </p:nvSpPr>
          <p:spPr bwMode="auto">
            <a:xfrm>
              <a:off x="3220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0" name="Text Box 57"/>
            <p:cNvSpPr txBox="1">
              <a:spLocks noChangeArrowheads="1"/>
            </p:cNvSpPr>
            <p:nvPr/>
          </p:nvSpPr>
          <p:spPr bwMode="auto">
            <a:xfrm>
              <a:off x="3074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10</a:t>
              </a:r>
            </a:p>
          </p:txBody>
        </p:sp>
        <p:sp>
          <p:nvSpPr>
            <p:cNvPr id="788538" name="Rectangle 58"/>
            <p:cNvSpPr>
              <a:spLocks noChangeArrowheads="1"/>
            </p:cNvSpPr>
            <p:nvPr/>
          </p:nvSpPr>
          <p:spPr bwMode="auto">
            <a:xfrm>
              <a:off x="2722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2" name="Text Box 59"/>
            <p:cNvSpPr txBox="1">
              <a:spLocks noChangeArrowheads="1"/>
            </p:cNvSpPr>
            <p:nvPr/>
          </p:nvSpPr>
          <p:spPr bwMode="auto">
            <a:xfrm>
              <a:off x="2665" y="2369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12</a:t>
              </a:r>
            </a:p>
          </p:txBody>
        </p:sp>
        <p:sp>
          <p:nvSpPr>
            <p:cNvPr id="788540" name="Rectangle 60"/>
            <p:cNvSpPr>
              <a:spLocks noChangeArrowheads="1"/>
            </p:cNvSpPr>
            <p:nvPr/>
          </p:nvSpPr>
          <p:spPr bwMode="auto">
            <a:xfrm>
              <a:off x="2971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4" name="Text Box 61"/>
            <p:cNvSpPr txBox="1">
              <a:spLocks noChangeArrowheads="1"/>
            </p:cNvSpPr>
            <p:nvPr/>
          </p:nvSpPr>
          <p:spPr bwMode="auto">
            <a:xfrm>
              <a:off x="2825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11</a:t>
              </a:r>
            </a:p>
          </p:txBody>
        </p:sp>
        <p:sp>
          <p:nvSpPr>
            <p:cNvPr id="35895" name="Text Box 62"/>
            <p:cNvSpPr txBox="1">
              <a:spLocks noChangeArrowheads="1"/>
            </p:cNvSpPr>
            <p:nvPr/>
          </p:nvSpPr>
          <p:spPr bwMode="auto">
            <a:xfrm>
              <a:off x="2304" y="2845"/>
              <a:ext cx="79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T1085</a:t>
              </a:r>
            </a:p>
          </p:txBody>
        </p:sp>
        <p:sp>
          <p:nvSpPr>
            <p:cNvPr id="788543" name="Rectangle 63"/>
            <p:cNvSpPr>
              <a:spLocks noChangeArrowheads="1"/>
            </p:cNvSpPr>
            <p:nvPr/>
          </p:nvSpPr>
          <p:spPr bwMode="auto">
            <a:xfrm>
              <a:off x="1726" y="3444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7" name="Text Box 64"/>
            <p:cNvSpPr txBox="1">
              <a:spLocks noChangeArrowheads="1"/>
            </p:cNvSpPr>
            <p:nvPr/>
          </p:nvSpPr>
          <p:spPr bwMode="auto">
            <a:xfrm>
              <a:off x="1635" y="338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8545" name="Rectangle 65"/>
            <p:cNvSpPr>
              <a:spLocks noChangeArrowheads="1"/>
            </p:cNvSpPr>
            <p:nvPr/>
          </p:nvSpPr>
          <p:spPr bwMode="auto">
            <a:xfrm>
              <a:off x="1975" y="3444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9" name="Text Box 66"/>
            <p:cNvSpPr txBox="1">
              <a:spLocks noChangeArrowheads="1"/>
            </p:cNvSpPr>
            <p:nvPr/>
          </p:nvSpPr>
          <p:spPr bwMode="auto">
            <a:xfrm>
              <a:off x="1884" y="3385"/>
              <a:ext cx="3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8547" name="Rectangle 67"/>
            <p:cNvSpPr>
              <a:spLocks noChangeArrowheads="1"/>
            </p:cNvSpPr>
            <p:nvPr/>
          </p:nvSpPr>
          <p:spPr bwMode="auto">
            <a:xfrm>
              <a:off x="2224" y="3444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1" name="Text Box 68"/>
            <p:cNvSpPr txBox="1">
              <a:spLocks noChangeArrowheads="1"/>
            </p:cNvSpPr>
            <p:nvPr/>
          </p:nvSpPr>
          <p:spPr bwMode="auto">
            <a:xfrm>
              <a:off x="2134" y="3385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8549" name="Rectangle 69"/>
            <p:cNvSpPr>
              <a:spLocks noChangeArrowheads="1"/>
            </p:cNvSpPr>
            <p:nvPr/>
          </p:nvSpPr>
          <p:spPr bwMode="auto">
            <a:xfrm>
              <a:off x="2474" y="3449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3" name="Text Box 70"/>
            <p:cNvSpPr txBox="1">
              <a:spLocks noChangeArrowheads="1"/>
            </p:cNvSpPr>
            <p:nvPr/>
          </p:nvSpPr>
          <p:spPr bwMode="auto">
            <a:xfrm>
              <a:off x="2383" y="3390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8551" name="Rectangle 71"/>
            <p:cNvSpPr>
              <a:spLocks noChangeArrowheads="1"/>
            </p:cNvSpPr>
            <p:nvPr/>
          </p:nvSpPr>
          <p:spPr bwMode="auto">
            <a:xfrm>
              <a:off x="2723" y="3444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5" name="Text Box 72"/>
            <p:cNvSpPr txBox="1">
              <a:spLocks noChangeArrowheads="1"/>
            </p:cNvSpPr>
            <p:nvPr/>
          </p:nvSpPr>
          <p:spPr bwMode="auto">
            <a:xfrm>
              <a:off x="2632" y="3385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8553" name="Rectangle 73"/>
            <p:cNvSpPr>
              <a:spLocks noChangeArrowheads="1"/>
            </p:cNvSpPr>
            <p:nvPr/>
          </p:nvSpPr>
          <p:spPr bwMode="auto">
            <a:xfrm>
              <a:off x="2972" y="3444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7" name="Text Box 74"/>
            <p:cNvSpPr txBox="1">
              <a:spLocks noChangeArrowheads="1"/>
            </p:cNvSpPr>
            <p:nvPr/>
          </p:nvSpPr>
          <p:spPr bwMode="auto">
            <a:xfrm>
              <a:off x="2881" y="3385"/>
              <a:ext cx="3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8555" name="Rectangle 75"/>
            <p:cNvSpPr>
              <a:spLocks noChangeArrowheads="1"/>
            </p:cNvSpPr>
            <p:nvPr/>
          </p:nvSpPr>
          <p:spPr bwMode="auto">
            <a:xfrm>
              <a:off x="3480" y="3444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9" name="Text Box 76"/>
            <p:cNvSpPr txBox="1">
              <a:spLocks noChangeArrowheads="1"/>
            </p:cNvSpPr>
            <p:nvPr/>
          </p:nvSpPr>
          <p:spPr bwMode="auto">
            <a:xfrm>
              <a:off x="3389" y="338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8557" name="Rectangle 77"/>
            <p:cNvSpPr>
              <a:spLocks noChangeArrowheads="1"/>
            </p:cNvSpPr>
            <p:nvPr/>
          </p:nvSpPr>
          <p:spPr bwMode="auto">
            <a:xfrm>
              <a:off x="3220" y="3449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1" name="Text Box 78"/>
            <p:cNvSpPr txBox="1">
              <a:spLocks noChangeArrowheads="1"/>
            </p:cNvSpPr>
            <p:nvPr/>
          </p:nvSpPr>
          <p:spPr bwMode="auto">
            <a:xfrm>
              <a:off x="3129" y="3390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8559" name="Rectangle 79"/>
            <p:cNvSpPr>
              <a:spLocks noChangeArrowheads="1"/>
            </p:cNvSpPr>
            <p:nvPr/>
          </p:nvSpPr>
          <p:spPr bwMode="auto">
            <a:xfrm>
              <a:off x="1725" y="2361"/>
              <a:ext cx="129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3" name="Text Box 80"/>
            <p:cNvSpPr txBox="1">
              <a:spLocks noChangeArrowheads="1"/>
            </p:cNvSpPr>
            <p:nvPr/>
          </p:nvSpPr>
          <p:spPr bwMode="auto">
            <a:xfrm>
              <a:off x="1567" y="2353"/>
              <a:ext cx="44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16</a:t>
              </a:r>
            </a:p>
          </p:txBody>
        </p:sp>
        <p:sp>
          <p:nvSpPr>
            <p:cNvPr id="35914" name="Text Box 81"/>
            <p:cNvSpPr txBox="1">
              <a:spLocks noChangeArrowheads="1"/>
            </p:cNvSpPr>
            <p:nvPr/>
          </p:nvSpPr>
          <p:spPr bwMode="auto">
            <a:xfrm>
              <a:off x="1862" y="3129"/>
              <a:ext cx="114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A&lt;B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A=B</a:t>
              </a:r>
              <a:r>
                <a:rPr kumimoji="0" lang="en-US" altLang="zh-CN" sz="20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A&gt;B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endParaRPr kumimoji="0" lang="en-US" altLang="zh-CN" sz="2000" b="1" baseline="-25000"/>
            </a:p>
          </p:txBody>
        </p:sp>
        <p:sp>
          <p:nvSpPr>
            <p:cNvPr id="35915" name="Text Box 82"/>
            <p:cNvSpPr txBox="1">
              <a:spLocks noChangeArrowheads="1"/>
            </p:cNvSpPr>
            <p:nvPr/>
          </p:nvSpPr>
          <p:spPr bwMode="auto">
            <a:xfrm>
              <a:off x="2954" y="2606"/>
              <a:ext cx="41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916" name="Text Box 83"/>
            <p:cNvSpPr txBox="1">
              <a:spLocks noChangeArrowheads="1"/>
            </p:cNvSpPr>
            <p:nvPr/>
          </p:nvSpPr>
          <p:spPr bwMode="auto">
            <a:xfrm>
              <a:off x="2155" y="2585"/>
              <a:ext cx="39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B</a:t>
              </a:r>
              <a:r>
                <a:rPr lang="en-US" altLang="zh-CN" sz="2000" b="1" baseline="-30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917" name="Text Box 84"/>
            <p:cNvSpPr txBox="1">
              <a:spLocks noChangeArrowheads="1"/>
            </p:cNvSpPr>
            <p:nvPr/>
          </p:nvSpPr>
          <p:spPr bwMode="auto">
            <a:xfrm>
              <a:off x="1665" y="3161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918" name="Text Box 85"/>
            <p:cNvSpPr txBox="1">
              <a:spLocks noChangeArrowheads="1"/>
            </p:cNvSpPr>
            <p:nvPr/>
          </p:nvSpPr>
          <p:spPr bwMode="auto">
            <a:xfrm>
              <a:off x="3209" y="2585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0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788566" name="Line 86"/>
          <p:cNvSpPr>
            <a:spLocks noChangeShapeType="1"/>
          </p:cNvSpPr>
          <p:nvPr/>
        </p:nvSpPr>
        <p:spPr bwMode="auto">
          <a:xfrm>
            <a:off x="3276600" y="3733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7" name="Line 87"/>
          <p:cNvSpPr>
            <a:spLocks noChangeShapeType="1"/>
          </p:cNvSpPr>
          <p:nvPr/>
        </p:nvSpPr>
        <p:spPr bwMode="auto">
          <a:xfrm>
            <a:off x="4038600" y="3657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8" name="Line 88"/>
          <p:cNvSpPr>
            <a:spLocks noChangeShapeType="1"/>
          </p:cNvSpPr>
          <p:nvPr/>
        </p:nvSpPr>
        <p:spPr bwMode="auto">
          <a:xfrm flipV="1">
            <a:off x="5562600" y="3733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9" name="Line 89"/>
          <p:cNvSpPr>
            <a:spLocks noChangeShapeType="1"/>
          </p:cNvSpPr>
          <p:nvPr/>
        </p:nvSpPr>
        <p:spPr bwMode="auto">
          <a:xfrm>
            <a:off x="4038600" y="4267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0" name="Line 90"/>
          <p:cNvSpPr>
            <a:spLocks noChangeShapeType="1"/>
          </p:cNvSpPr>
          <p:nvPr/>
        </p:nvSpPr>
        <p:spPr bwMode="auto">
          <a:xfrm>
            <a:off x="36576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1" name="Line 91"/>
          <p:cNvSpPr>
            <a:spLocks noChangeShapeType="1"/>
          </p:cNvSpPr>
          <p:nvPr/>
        </p:nvSpPr>
        <p:spPr bwMode="auto">
          <a:xfrm>
            <a:off x="3657600" y="4038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2" name="Line 92"/>
          <p:cNvSpPr>
            <a:spLocks noChangeShapeType="1"/>
          </p:cNvSpPr>
          <p:nvPr/>
        </p:nvSpPr>
        <p:spPr bwMode="auto">
          <a:xfrm flipV="1">
            <a:off x="5029200" y="1066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3" name="Line 93"/>
          <p:cNvSpPr>
            <a:spLocks noChangeShapeType="1"/>
          </p:cNvSpPr>
          <p:nvPr/>
        </p:nvSpPr>
        <p:spPr bwMode="auto">
          <a:xfrm>
            <a:off x="5029200" y="10668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4" name="Line 94"/>
          <p:cNvSpPr>
            <a:spLocks noChangeShapeType="1"/>
          </p:cNvSpPr>
          <p:nvPr/>
        </p:nvSpPr>
        <p:spPr bwMode="auto">
          <a:xfrm>
            <a:off x="6324600" y="106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5" name="Line 95"/>
          <p:cNvSpPr>
            <a:spLocks noChangeShapeType="1"/>
          </p:cNvSpPr>
          <p:nvPr/>
        </p:nvSpPr>
        <p:spPr bwMode="auto">
          <a:xfrm>
            <a:off x="2057400" y="3657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6" name="Line 96"/>
          <p:cNvSpPr>
            <a:spLocks noChangeShapeType="1"/>
          </p:cNvSpPr>
          <p:nvPr/>
        </p:nvSpPr>
        <p:spPr bwMode="auto">
          <a:xfrm>
            <a:off x="2057400" y="44958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7" name="Line 97"/>
          <p:cNvSpPr>
            <a:spLocks noChangeShapeType="1"/>
          </p:cNvSpPr>
          <p:nvPr/>
        </p:nvSpPr>
        <p:spPr bwMode="auto">
          <a:xfrm flipV="1">
            <a:off x="8915400" y="12192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8" name="Line 98"/>
          <p:cNvSpPr>
            <a:spLocks noChangeShapeType="1"/>
          </p:cNvSpPr>
          <p:nvPr/>
        </p:nvSpPr>
        <p:spPr bwMode="auto">
          <a:xfrm flipH="1">
            <a:off x="7467600" y="1219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9" name="Line 99"/>
          <p:cNvSpPr>
            <a:spLocks noChangeShapeType="1"/>
          </p:cNvSpPr>
          <p:nvPr/>
        </p:nvSpPr>
        <p:spPr bwMode="auto">
          <a:xfrm>
            <a:off x="7467600" y="121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0" name="Line 100"/>
          <p:cNvSpPr>
            <a:spLocks noChangeShapeType="1"/>
          </p:cNvSpPr>
          <p:nvPr/>
        </p:nvSpPr>
        <p:spPr bwMode="auto">
          <a:xfrm>
            <a:off x="2514600" y="3657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1" name="Line 101"/>
          <p:cNvSpPr>
            <a:spLocks noChangeShapeType="1"/>
          </p:cNvSpPr>
          <p:nvPr/>
        </p:nvSpPr>
        <p:spPr bwMode="auto">
          <a:xfrm>
            <a:off x="2514600" y="4724400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2" name="Line 102"/>
          <p:cNvSpPr>
            <a:spLocks noChangeShapeType="1"/>
          </p:cNvSpPr>
          <p:nvPr/>
        </p:nvSpPr>
        <p:spPr bwMode="auto">
          <a:xfrm flipV="1">
            <a:off x="8686800" y="1676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3" name="Line 103"/>
          <p:cNvSpPr>
            <a:spLocks noChangeShapeType="1"/>
          </p:cNvSpPr>
          <p:nvPr/>
        </p:nvSpPr>
        <p:spPr bwMode="auto">
          <a:xfrm flipH="1">
            <a:off x="83058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4" name="Text Box 104"/>
          <p:cNvSpPr txBox="1">
            <a:spLocks noChangeArrowheads="1"/>
          </p:cNvSpPr>
          <p:nvPr/>
        </p:nvSpPr>
        <p:spPr bwMode="auto">
          <a:xfrm>
            <a:off x="5638800" y="1143000"/>
            <a:ext cx="6096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788585" name="Text Box 105"/>
          <p:cNvSpPr txBox="1">
            <a:spLocks noChangeArrowheads="1"/>
          </p:cNvSpPr>
          <p:nvPr/>
        </p:nvSpPr>
        <p:spPr bwMode="auto">
          <a:xfrm>
            <a:off x="7596188" y="1196975"/>
            <a:ext cx="6096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788586" name="Text Box 106"/>
          <p:cNvSpPr txBox="1">
            <a:spLocks noChangeArrowheads="1"/>
          </p:cNvSpPr>
          <p:nvPr/>
        </p:nvSpPr>
        <p:spPr bwMode="auto">
          <a:xfrm>
            <a:off x="6324600" y="114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“0”“0”</a:t>
            </a:r>
          </a:p>
        </p:txBody>
      </p:sp>
      <p:sp>
        <p:nvSpPr>
          <p:cNvPr id="788587" name="Line 107"/>
          <p:cNvSpPr>
            <a:spLocks noChangeShapeType="1"/>
          </p:cNvSpPr>
          <p:nvPr/>
        </p:nvSpPr>
        <p:spPr bwMode="auto">
          <a:xfrm>
            <a:off x="7543800" y="3733800"/>
            <a:ext cx="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8" name="Line 108"/>
          <p:cNvSpPr>
            <a:spLocks noChangeShapeType="1"/>
          </p:cNvSpPr>
          <p:nvPr/>
        </p:nvSpPr>
        <p:spPr bwMode="auto">
          <a:xfrm flipH="1">
            <a:off x="685800" y="5486400"/>
            <a:ext cx="6858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9" name="Line 109"/>
          <p:cNvSpPr>
            <a:spLocks noChangeShapeType="1"/>
          </p:cNvSpPr>
          <p:nvPr/>
        </p:nvSpPr>
        <p:spPr bwMode="auto">
          <a:xfrm flipV="1">
            <a:off x="685800" y="990600"/>
            <a:ext cx="0" cy="449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0" name="Line 110"/>
          <p:cNvSpPr>
            <a:spLocks noChangeShapeType="1"/>
          </p:cNvSpPr>
          <p:nvPr/>
        </p:nvSpPr>
        <p:spPr bwMode="auto">
          <a:xfrm>
            <a:off x="685800" y="9906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1" name="Line 111"/>
          <p:cNvSpPr>
            <a:spLocks noChangeShapeType="1"/>
          </p:cNvSpPr>
          <p:nvPr/>
        </p:nvSpPr>
        <p:spPr bwMode="auto">
          <a:xfrm>
            <a:off x="2438400" y="990600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2" name="Text Box 112"/>
          <p:cNvSpPr txBox="1">
            <a:spLocks noChangeArrowheads="1"/>
          </p:cNvSpPr>
          <p:nvPr/>
        </p:nvSpPr>
        <p:spPr bwMode="auto">
          <a:xfrm>
            <a:off x="3048000" y="4953000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788593" name="Line 113"/>
          <p:cNvSpPr>
            <a:spLocks noChangeShapeType="1"/>
          </p:cNvSpPr>
          <p:nvPr/>
        </p:nvSpPr>
        <p:spPr bwMode="auto">
          <a:xfrm>
            <a:off x="6324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4" name="Text Box 114"/>
          <p:cNvSpPr txBox="1">
            <a:spLocks noChangeArrowheads="1"/>
          </p:cNvSpPr>
          <p:nvPr/>
        </p:nvSpPr>
        <p:spPr bwMode="auto">
          <a:xfrm>
            <a:off x="6172200" y="4114800"/>
            <a:ext cx="776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788595" name="Text Box 115"/>
          <p:cNvSpPr txBox="1">
            <a:spLocks noChangeArrowheads="1"/>
          </p:cNvSpPr>
          <p:nvPr/>
        </p:nvSpPr>
        <p:spPr bwMode="auto">
          <a:xfrm>
            <a:off x="6705600" y="3657600"/>
            <a:ext cx="2438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kumimoji="0" lang="en-US" altLang="zh-CN" sz="2000" b="1" baseline="-25000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kumimoji="0" lang="en-US" altLang="zh-CN" sz="2000" b="1" baseline="-25000" dirty="0"/>
              <a:t>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5876" name="Picture 118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7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755650" y="1025525"/>
            <a:ext cx="7780338" cy="3151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90500" indent="-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分析：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将模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作为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T1085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的输入（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~A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其它输入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~B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）连接到计数器的当前输出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endParaRPr lang="en-US" altLang="zh-CN" sz="32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如果计数器的输出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 mode n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则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T1085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的输出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: 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A=B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=1,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且对计数器进行清零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4821" name="Picture 6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Text Box 2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37433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应用：</a:t>
            </a:r>
            <a:endParaRPr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260475" y="3706813"/>
            <a:ext cx="1592263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光电转换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90913" y="3706813"/>
            <a:ext cx="1368425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整形放大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80063" y="3706813"/>
            <a:ext cx="1143000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计数器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0825" y="2708275"/>
            <a:ext cx="1512888" cy="461963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比较器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32413" y="1700213"/>
            <a:ext cx="1439862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拨开关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803848" name="AutoShape 8"/>
          <p:cNvSpPr>
            <a:spLocks noChangeArrowheads="1"/>
          </p:cNvSpPr>
          <p:nvPr/>
        </p:nvSpPr>
        <p:spPr bwMode="auto">
          <a:xfrm>
            <a:off x="2987675" y="3849688"/>
            <a:ext cx="431800" cy="217487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49" name="AutoShape 9"/>
          <p:cNvSpPr>
            <a:spLocks noChangeArrowheads="1"/>
          </p:cNvSpPr>
          <p:nvPr/>
        </p:nvSpPr>
        <p:spPr bwMode="auto">
          <a:xfrm>
            <a:off x="5075238" y="3849688"/>
            <a:ext cx="431800" cy="217487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50" name="AutoShape 10"/>
          <p:cNvSpPr>
            <a:spLocks noChangeArrowheads="1"/>
          </p:cNvSpPr>
          <p:nvPr/>
        </p:nvSpPr>
        <p:spPr bwMode="auto">
          <a:xfrm>
            <a:off x="6011863" y="3213100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51" name="AutoShape 11"/>
          <p:cNvSpPr>
            <a:spLocks noChangeArrowheads="1"/>
          </p:cNvSpPr>
          <p:nvPr/>
        </p:nvSpPr>
        <p:spPr bwMode="auto">
          <a:xfrm rot="5400000">
            <a:off x="5858669" y="2339181"/>
            <a:ext cx="431800" cy="217488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484438" y="2205038"/>
            <a:ext cx="3240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Arial" panose="020B0604020202020204" pitchFamily="34" charset="0"/>
              </a:rPr>
              <a:t>产品分装控制</a:t>
            </a:r>
            <a:endParaRPr lang="en-US" altLang="zh-CN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1908175" y="5270500"/>
            <a:ext cx="568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产品分装控制电路</a:t>
            </a:r>
            <a:endParaRPr lang="en-US" altLang="zh-CN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803857" name="AutoShape 17"/>
          <p:cNvSpPr>
            <a:spLocks noChangeArrowheads="1"/>
          </p:cNvSpPr>
          <p:nvPr/>
        </p:nvSpPr>
        <p:spPr bwMode="auto">
          <a:xfrm>
            <a:off x="539750" y="1557338"/>
            <a:ext cx="8280400" cy="35290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81" name="Group 18"/>
          <p:cNvGrpSpPr>
            <a:grpSpLocks/>
          </p:cNvGrpSpPr>
          <p:nvPr/>
        </p:nvGrpSpPr>
        <p:grpSpPr bwMode="auto">
          <a:xfrm>
            <a:off x="0" y="2492375"/>
            <a:ext cx="3743325" cy="865188"/>
            <a:chOff x="930" y="2976"/>
            <a:chExt cx="2358" cy="545"/>
          </a:xfrm>
        </p:grpSpPr>
        <p:sp>
          <p:nvSpPr>
            <p:cNvPr id="803859" name="AutoShape 19"/>
            <p:cNvSpPr>
              <a:spLocks noChangeArrowheads="1"/>
            </p:cNvSpPr>
            <p:nvPr/>
          </p:nvSpPr>
          <p:spPr bwMode="auto">
            <a:xfrm>
              <a:off x="930" y="3249"/>
              <a:ext cx="2358" cy="136"/>
            </a:xfrm>
            <a:prstGeom prst="parallelogram">
              <a:avLst>
                <a:gd name="adj" fmla="val 433456"/>
              </a:avLst>
            </a:prstGeom>
            <a:solidFill>
              <a:schemeClr val="bg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0" name="AutoShape 20"/>
            <p:cNvSpPr>
              <a:spLocks noChangeArrowheads="1"/>
            </p:cNvSpPr>
            <p:nvPr/>
          </p:nvSpPr>
          <p:spPr bwMode="auto">
            <a:xfrm>
              <a:off x="1519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1" name="AutoShape 21"/>
            <p:cNvSpPr>
              <a:spLocks noChangeArrowheads="1"/>
            </p:cNvSpPr>
            <p:nvPr/>
          </p:nvSpPr>
          <p:spPr bwMode="auto">
            <a:xfrm>
              <a:off x="1746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2" name="AutoShape 22"/>
            <p:cNvSpPr>
              <a:spLocks noChangeArrowheads="1"/>
            </p:cNvSpPr>
            <p:nvPr/>
          </p:nvSpPr>
          <p:spPr bwMode="auto">
            <a:xfrm>
              <a:off x="1959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3" name="AutoShape 23"/>
            <p:cNvSpPr>
              <a:spLocks noChangeArrowheads="1"/>
            </p:cNvSpPr>
            <p:nvPr/>
          </p:nvSpPr>
          <p:spPr bwMode="auto">
            <a:xfrm>
              <a:off x="2186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4" name="AutoShape 24"/>
            <p:cNvSpPr>
              <a:spLocks noChangeArrowheads="1"/>
            </p:cNvSpPr>
            <p:nvPr/>
          </p:nvSpPr>
          <p:spPr bwMode="auto">
            <a:xfrm>
              <a:off x="2397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5" name="AutoShape 25"/>
            <p:cNvSpPr>
              <a:spLocks noChangeArrowheads="1"/>
            </p:cNvSpPr>
            <p:nvPr/>
          </p:nvSpPr>
          <p:spPr bwMode="auto">
            <a:xfrm>
              <a:off x="2624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6" name="Line 26"/>
            <p:cNvSpPr>
              <a:spLocks noChangeShapeType="1"/>
            </p:cNvSpPr>
            <p:nvPr/>
          </p:nvSpPr>
          <p:spPr bwMode="auto">
            <a:xfrm>
              <a:off x="1746" y="2976"/>
              <a:ext cx="544" cy="5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6188075" y="2214563"/>
            <a:ext cx="17541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初始数据</a:t>
            </a:r>
            <a:endParaRPr lang="en-US" altLang="zh-CN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03868" name="AutoShape 28"/>
          <p:cNvSpPr>
            <a:spLocks noChangeArrowheads="1"/>
          </p:cNvSpPr>
          <p:nvPr/>
        </p:nvSpPr>
        <p:spPr bwMode="auto">
          <a:xfrm>
            <a:off x="1547813" y="3284538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72" name="Line 32"/>
          <p:cNvSpPr>
            <a:spLocks noChangeShapeType="1"/>
          </p:cNvSpPr>
          <p:nvPr/>
        </p:nvSpPr>
        <p:spPr bwMode="auto">
          <a:xfrm flipH="1" flipV="1">
            <a:off x="1298575" y="2481263"/>
            <a:ext cx="4032250" cy="288925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763713" y="2852738"/>
            <a:ext cx="62642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 74161, 74160, 74163, 7490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56271"/>
              </p:ext>
            </p:extLst>
          </p:nvPr>
        </p:nvGraphicFramePr>
        <p:xfrm>
          <a:off x="899592" y="4365104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03505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0" indent="-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</a:rPr>
              <a:t>74194 —— 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</a:rPr>
              <a:t>4-bit </a:t>
            </a: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双向移位寄存器</a:t>
            </a:r>
            <a:r>
              <a:rPr lang="zh-CN" altLang="en-US" sz="2800" b="1">
                <a:latin typeface="Arial" panose="020B0604020202020204" pitchFamily="34" charset="0"/>
              </a:rPr>
              <a:t>（串行输入</a:t>
            </a:r>
            <a:r>
              <a:rPr lang="en-US" altLang="zh-CN" sz="2800" b="1">
                <a:latin typeface="Arial" panose="020B0604020202020204" pitchFamily="34" charset="0"/>
              </a:rPr>
              <a:t> /</a:t>
            </a:r>
            <a:r>
              <a:rPr lang="zh-CN" altLang="en-US" sz="2800" b="1">
                <a:latin typeface="Arial" panose="020B0604020202020204" pitchFamily="34" charset="0"/>
              </a:rPr>
              <a:t>并行输入</a:t>
            </a:r>
            <a:r>
              <a:rPr lang="en-US" altLang="zh-CN" sz="2800" b="1">
                <a:latin typeface="Arial" panose="020B0604020202020204" pitchFamily="34" charset="0"/>
              </a:rPr>
              <a:t>, </a:t>
            </a:r>
            <a:r>
              <a:rPr lang="zh-CN" altLang="en-US" sz="2800" b="1">
                <a:latin typeface="Arial" panose="020B0604020202020204" pitchFamily="34" charset="0"/>
              </a:rPr>
              <a:t>并行输出</a:t>
            </a:r>
            <a:r>
              <a:rPr lang="en-US" altLang="zh-CN" sz="2800" b="1"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2133600" y="2649538"/>
            <a:ext cx="685800" cy="4556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+5V</a:t>
            </a: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9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</p:txBody>
      </p: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2209800" y="3400425"/>
            <a:ext cx="3276600" cy="1354138"/>
          </a:xfrm>
          <a:prstGeom prst="rect">
            <a:avLst/>
          </a:prstGeom>
          <a:solidFill>
            <a:srgbClr val="0000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31146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2859088" y="3030538"/>
            <a:ext cx="685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chemeClr val="bg1"/>
                </a:solidFill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789512" name="Rectangle 8"/>
          <p:cNvSpPr>
            <a:spLocks noChangeArrowheads="1"/>
          </p:cNvSpPr>
          <p:nvPr/>
        </p:nvSpPr>
        <p:spPr bwMode="auto">
          <a:xfrm>
            <a:off x="5086350" y="3048000"/>
            <a:ext cx="200025" cy="35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5051425" y="3035300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>
              <a:solidFill>
                <a:srgbClr val="000099"/>
              </a:solidFill>
            </a:endParaRPr>
          </a:p>
        </p:txBody>
      </p:sp>
      <p:sp>
        <p:nvSpPr>
          <p:cNvPr id="789514" name="Rectangle 10"/>
          <p:cNvSpPr>
            <a:spLocks noChangeArrowheads="1"/>
          </p:cNvSpPr>
          <p:nvPr/>
        </p:nvSpPr>
        <p:spPr bwMode="auto">
          <a:xfrm>
            <a:off x="2727325" y="3033713"/>
            <a:ext cx="200025" cy="357187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2446338" y="3055938"/>
            <a:ext cx="7556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99"/>
                </a:solidFill>
              </a:rPr>
              <a:t>15</a:t>
            </a:r>
          </a:p>
        </p:txBody>
      </p:sp>
      <p:sp>
        <p:nvSpPr>
          <p:cNvPr id="789516" name="Rectangle 12"/>
          <p:cNvSpPr>
            <a:spLocks noChangeArrowheads="1"/>
          </p:cNvSpPr>
          <p:nvPr/>
        </p:nvSpPr>
        <p:spPr bwMode="auto">
          <a:xfrm>
            <a:off x="350202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3238500" y="3036888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13</a:t>
            </a:r>
          </a:p>
        </p:txBody>
      </p:sp>
      <p:sp>
        <p:nvSpPr>
          <p:cNvPr id="789518" name="Rectangle 14"/>
          <p:cNvSpPr>
            <a:spLocks noChangeArrowheads="1"/>
          </p:cNvSpPr>
          <p:nvPr/>
        </p:nvSpPr>
        <p:spPr bwMode="auto">
          <a:xfrm>
            <a:off x="46640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4437063" y="3041650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10</a:t>
            </a:r>
          </a:p>
        </p:txBody>
      </p:sp>
      <p:sp>
        <p:nvSpPr>
          <p:cNvPr id="789520" name="Rectangle 16"/>
          <p:cNvSpPr>
            <a:spLocks noChangeArrowheads="1"/>
          </p:cNvSpPr>
          <p:nvPr/>
        </p:nvSpPr>
        <p:spPr bwMode="auto">
          <a:xfrm>
            <a:off x="38893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3790950" y="3059113"/>
            <a:ext cx="4206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99"/>
                </a:solidFill>
                <a:ea typeface="隶书" panose="02010509060101010101" pitchFamily="49" charset="-122"/>
              </a:rPr>
              <a:t>12</a:t>
            </a:r>
          </a:p>
        </p:txBody>
      </p:sp>
      <p:sp>
        <p:nvSpPr>
          <p:cNvPr id="789522" name="Rectangle 18"/>
          <p:cNvSpPr>
            <a:spLocks noChangeArrowheads="1"/>
          </p:cNvSpPr>
          <p:nvPr/>
        </p:nvSpPr>
        <p:spPr bwMode="auto">
          <a:xfrm>
            <a:off x="427672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4030663" y="3041650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3240088" y="3813175"/>
            <a:ext cx="12319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bg2"/>
                </a:solidFill>
              </a:rPr>
              <a:t>74LS194</a:t>
            </a:r>
          </a:p>
        </p:txBody>
      </p:sp>
      <p:sp>
        <p:nvSpPr>
          <p:cNvPr id="789525" name="Rectangle 21"/>
          <p:cNvSpPr>
            <a:spLocks noChangeArrowheads="1"/>
          </p:cNvSpPr>
          <p:nvPr/>
        </p:nvSpPr>
        <p:spPr bwMode="auto">
          <a:xfrm>
            <a:off x="2341563" y="4764088"/>
            <a:ext cx="200025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2200275" y="4670425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789527" name="Rectangle 23"/>
          <p:cNvSpPr>
            <a:spLocks noChangeArrowheads="1"/>
          </p:cNvSpPr>
          <p:nvPr/>
        </p:nvSpPr>
        <p:spPr bwMode="auto">
          <a:xfrm>
            <a:off x="272891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58762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789529" name="Rectangle 25"/>
          <p:cNvSpPr>
            <a:spLocks noChangeArrowheads="1"/>
          </p:cNvSpPr>
          <p:nvPr/>
        </p:nvSpPr>
        <p:spPr bwMode="auto">
          <a:xfrm>
            <a:off x="311626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3" name="Text Box 26"/>
          <p:cNvSpPr txBox="1">
            <a:spLocks noChangeArrowheads="1"/>
          </p:cNvSpPr>
          <p:nvPr/>
        </p:nvSpPr>
        <p:spPr bwMode="auto">
          <a:xfrm>
            <a:off x="297497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89531" name="Rectangle 27"/>
          <p:cNvSpPr>
            <a:spLocks noChangeArrowheads="1"/>
          </p:cNvSpPr>
          <p:nvPr/>
        </p:nvSpPr>
        <p:spPr bwMode="auto">
          <a:xfrm>
            <a:off x="3503613" y="4772025"/>
            <a:ext cx="19843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3362325" y="4678363"/>
            <a:ext cx="5095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789533" name="Rectangle 29"/>
          <p:cNvSpPr>
            <a:spLocks noChangeArrowheads="1"/>
          </p:cNvSpPr>
          <p:nvPr/>
        </p:nvSpPr>
        <p:spPr bwMode="auto">
          <a:xfrm>
            <a:off x="389096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374967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789535" name="Rectangle 31"/>
          <p:cNvSpPr>
            <a:spLocks noChangeArrowheads="1"/>
          </p:cNvSpPr>
          <p:nvPr/>
        </p:nvSpPr>
        <p:spPr bwMode="auto">
          <a:xfrm>
            <a:off x="427831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413702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789537" name="Rectangle 33"/>
          <p:cNvSpPr>
            <a:spLocks noChangeArrowheads="1"/>
          </p:cNvSpPr>
          <p:nvPr/>
        </p:nvSpPr>
        <p:spPr bwMode="auto">
          <a:xfrm>
            <a:off x="5068888" y="4764088"/>
            <a:ext cx="200025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4927600" y="4670425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789539" name="Line 35"/>
          <p:cNvSpPr>
            <a:spLocks noChangeShapeType="1"/>
          </p:cNvSpPr>
          <p:nvPr/>
        </p:nvSpPr>
        <p:spPr bwMode="auto">
          <a:xfrm>
            <a:off x="5192713" y="5119688"/>
            <a:ext cx="0" cy="196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40" name="Line 36"/>
          <p:cNvSpPr>
            <a:spLocks noChangeShapeType="1"/>
          </p:cNvSpPr>
          <p:nvPr/>
        </p:nvSpPr>
        <p:spPr bwMode="auto">
          <a:xfrm>
            <a:off x="5086350" y="5316538"/>
            <a:ext cx="2460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41" name="Rectangle 37"/>
          <p:cNvSpPr>
            <a:spLocks noChangeArrowheads="1"/>
          </p:cNvSpPr>
          <p:nvPr/>
        </p:nvSpPr>
        <p:spPr bwMode="auto">
          <a:xfrm>
            <a:off x="4664075" y="4772025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4522788" y="4678363"/>
            <a:ext cx="5111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789543" name="Rectangle 39"/>
          <p:cNvSpPr>
            <a:spLocks noChangeArrowheads="1"/>
          </p:cNvSpPr>
          <p:nvPr/>
        </p:nvSpPr>
        <p:spPr bwMode="auto">
          <a:xfrm>
            <a:off x="2339975" y="3044825"/>
            <a:ext cx="200025" cy="354013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2085975" y="3030538"/>
            <a:ext cx="685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16</a:t>
            </a:r>
          </a:p>
        </p:txBody>
      </p:sp>
      <p:sp>
        <p:nvSpPr>
          <p:cNvPr id="789545" name="Text Box 41"/>
          <p:cNvSpPr txBox="1">
            <a:spLocks noChangeArrowheads="1"/>
          </p:cNvSpPr>
          <p:nvPr/>
        </p:nvSpPr>
        <p:spPr bwMode="auto">
          <a:xfrm>
            <a:off x="2609850" y="3344863"/>
            <a:ext cx="3114675" cy="58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/>
              <a:t>        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2627313" y="4264025"/>
            <a:ext cx="258603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folHlink"/>
                </a:solidFill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</a:rPr>
              <a:t>R</a:t>
            </a:r>
            <a:r>
              <a:rPr kumimoji="0" lang="en-US" altLang="zh-CN" sz="2400" b="1"/>
              <a:t>  A  B  C  D  </a:t>
            </a:r>
            <a:r>
              <a:rPr kumimoji="0" lang="en-US" altLang="zh-CN" sz="2000" b="1">
                <a:solidFill>
                  <a:schemeClr val="folHlink"/>
                </a:solidFill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789547" name="AutoShape 43"/>
          <p:cNvSpPr>
            <a:spLocks/>
          </p:cNvSpPr>
          <p:nvPr/>
        </p:nvSpPr>
        <p:spPr bwMode="auto">
          <a:xfrm rot="16200000" flipV="1">
            <a:off x="3733006" y="3734594"/>
            <a:ext cx="200025" cy="1150938"/>
          </a:xfrm>
          <a:prstGeom prst="rightBrace">
            <a:avLst>
              <a:gd name="adj1" fmla="val 4795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31" name="Text Box 45"/>
          <p:cNvSpPr txBox="1">
            <a:spLocks noChangeArrowheads="1"/>
          </p:cNvSpPr>
          <p:nvPr/>
        </p:nvSpPr>
        <p:spPr bwMode="auto">
          <a:xfrm>
            <a:off x="2266950" y="4119563"/>
            <a:ext cx="6159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chemeClr val="folHlink"/>
                </a:solidFill>
              </a:rPr>
              <a:t>清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chemeClr val="folHlink"/>
                </a:solidFill>
              </a:rPr>
              <a:t>除</a:t>
            </a:r>
          </a:p>
        </p:txBody>
      </p:sp>
      <p:sp>
        <p:nvSpPr>
          <p:cNvPr id="789550" name="AutoShape 46"/>
          <p:cNvSpPr>
            <a:spLocks noChangeArrowheads="1"/>
          </p:cNvSpPr>
          <p:nvPr/>
        </p:nvSpPr>
        <p:spPr bwMode="auto">
          <a:xfrm flipV="1">
            <a:off x="4302125" y="3409950"/>
            <a:ext cx="133350" cy="14128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33" name="Text Box 47"/>
          <p:cNvSpPr txBox="1">
            <a:spLocks noChangeArrowheads="1"/>
          </p:cNvSpPr>
          <p:nvPr/>
        </p:nvSpPr>
        <p:spPr bwMode="auto">
          <a:xfrm>
            <a:off x="2665413" y="2276475"/>
            <a:ext cx="18684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folHlink"/>
                </a:solidFill>
              </a:rPr>
              <a:t>F3  F2  F1  F0</a:t>
            </a:r>
          </a:p>
        </p:txBody>
      </p:sp>
      <p:sp>
        <p:nvSpPr>
          <p:cNvPr id="789552" name="Line 48"/>
          <p:cNvSpPr>
            <a:spLocks noChangeShapeType="1"/>
          </p:cNvSpPr>
          <p:nvPr/>
        </p:nvSpPr>
        <p:spPr bwMode="auto">
          <a:xfrm>
            <a:off x="2816225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3" name="Line 49"/>
          <p:cNvSpPr>
            <a:spLocks noChangeShapeType="1"/>
          </p:cNvSpPr>
          <p:nvPr/>
        </p:nvSpPr>
        <p:spPr bwMode="auto">
          <a:xfrm>
            <a:off x="3201988" y="266065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4" name="Line 50"/>
          <p:cNvSpPr>
            <a:spLocks noChangeShapeType="1"/>
          </p:cNvSpPr>
          <p:nvPr/>
        </p:nvSpPr>
        <p:spPr bwMode="auto">
          <a:xfrm>
            <a:off x="3608388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5" name="Line 51"/>
          <p:cNvSpPr>
            <a:spLocks noChangeShapeType="1"/>
          </p:cNvSpPr>
          <p:nvPr/>
        </p:nvSpPr>
        <p:spPr bwMode="auto">
          <a:xfrm>
            <a:off x="4013200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6" name="Rectangle 52"/>
          <p:cNvSpPr>
            <a:spLocks noChangeArrowheads="1"/>
          </p:cNvSpPr>
          <p:nvPr/>
        </p:nvSpPr>
        <p:spPr bwMode="auto">
          <a:xfrm>
            <a:off x="2128838" y="5416550"/>
            <a:ext cx="4424362" cy="422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          </a:t>
            </a:r>
            <a:r>
              <a:rPr kumimoji="0"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D3  D2  D1 D0</a:t>
            </a:r>
          </a:p>
        </p:txBody>
      </p:sp>
      <p:sp>
        <p:nvSpPr>
          <p:cNvPr id="789557" name="Line 53"/>
          <p:cNvSpPr>
            <a:spLocks noChangeShapeType="1"/>
          </p:cNvSpPr>
          <p:nvPr/>
        </p:nvSpPr>
        <p:spPr bwMode="auto">
          <a:xfrm>
            <a:off x="2446338" y="5119688"/>
            <a:ext cx="0" cy="300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8" name="Line 54"/>
          <p:cNvSpPr>
            <a:spLocks noChangeShapeType="1"/>
          </p:cNvSpPr>
          <p:nvPr/>
        </p:nvSpPr>
        <p:spPr bwMode="auto">
          <a:xfrm>
            <a:off x="2816225" y="5133975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9" name="Line 55"/>
          <p:cNvSpPr>
            <a:spLocks noChangeShapeType="1"/>
          </p:cNvSpPr>
          <p:nvPr/>
        </p:nvSpPr>
        <p:spPr bwMode="auto">
          <a:xfrm>
            <a:off x="3608388" y="5130800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0" name="Line 56"/>
          <p:cNvSpPr>
            <a:spLocks noChangeShapeType="1"/>
          </p:cNvSpPr>
          <p:nvPr/>
        </p:nvSpPr>
        <p:spPr bwMode="auto">
          <a:xfrm flipH="1">
            <a:off x="4000500" y="5076825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1" name="Line 57"/>
          <p:cNvSpPr>
            <a:spLocks noChangeShapeType="1"/>
          </p:cNvSpPr>
          <p:nvPr/>
        </p:nvSpPr>
        <p:spPr bwMode="auto">
          <a:xfrm>
            <a:off x="4381500" y="5119688"/>
            <a:ext cx="0" cy="300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2" name="Line 58"/>
          <p:cNvSpPr>
            <a:spLocks noChangeShapeType="1"/>
          </p:cNvSpPr>
          <p:nvPr/>
        </p:nvSpPr>
        <p:spPr bwMode="auto">
          <a:xfrm>
            <a:off x="4768850" y="5138738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3" name="Line 59"/>
          <p:cNvSpPr>
            <a:spLocks noChangeShapeType="1"/>
          </p:cNvSpPr>
          <p:nvPr/>
        </p:nvSpPr>
        <p:spPr bwMode="auto">
          <a:xfrm>
            <a:off x="3201988" y="5154613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1" name="Line 67"/>
          <p:cNvSpPr>
            <a:spLocks noChangeShapeType="1"/>
          </p:cNvSpPr>
          <p:nvPr/>
        </p:nvSpPr>
        <p:spPr bwMode="auto">
          <a:xfrm>
            <a:off x="4398963" y="2520950"/>
            <a:ext cx="18573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2" name="Line 68"/>
          <p:cNvSpPr>
            <a:spLocks noChangeShapeType="1"/>
          </p:cNvSpPr>
          <p:nvPr/>
        </p:nvSpPr>
        <p:spPr bwMode="auto">
          <a:xfrm>
            <a:off x="4398963" y="2520950"/>
            <a:ext cx="0" cy="5508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3" name="Line 69"/>
          <p:cNvSpPr>
            <a:spLocks noChangeShapeType="1"/>
          </p:cNvSpPr>
          <p:nvPr/>
        </p:nvSpPr>
        <p:spPr bwMode="auto">
          <a:xfrm>
            <a:off x="2300288" y="5464175"/>
            <a:ext cx="1936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6227763" y="2427288"/>
            <a:ext cx="739775" cy="481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grpSp>
        <p:nvGrpSpPr>
          <p:cNvPr id="37950" name="Group 71"/>
          <p:cNvGrpSpPr>
            <a:grpSpLocks/>
          </p:cNvGrpSpPr>
          <p:nvPr/>
        </p:nvGrpSpPr>
        <p:grpSpPr bwMode="auto">
          <a:xfrm>
            <a:off x="5935663" y="2722563"/>
            <a:ext cx="339725" cy="179387"/>
            <a:chOff x="3814" y="3675"/>
            <a:chExt cx="214" cy="104"/>
          </a:xfrm>
        </p:grpSpPr>
        <p:sp>
          <p:nvSpPr>
            <p:cNvPr id="789576" name="Line 72"/>
            <p:cNvSpPr>
              <a:spLocks noChangeShapeType="1"/>
            </p:cNvSpPr>
            <p:nvPr/>
          </p:nvSpPr>
          <p:spPr bwMode="auto">
            <a:xfrm>
              <a:off x="3814" y="3779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7" name="Line 73"/>
            <p:cNvSpPr>
              <a:spLocks noChangeShapeType="1"/>
            </p:cNvSpPr>
            <p:nvPr/>
          </p:nvSpPr>
          <p:spPr bwMode="auto">
            <a:xfrm>
              <a:off x="3963" y="3779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8" name="Line 74"/>
            <p:cNvSpPr>
              <a:spLocks noChangeShapeType="1"/>
            </p:cNvSpPr>
            <p:nvPr/>
          </p:nvSpPr>
          <p:spPr bwMode="auto">
            <a:xfrm>
              <a:off x="3879" y="3676"/>
              <a:ext cx="0" cy="1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9" name="Line 75"/>
            <p:cNvSpPr>
              <a:spLocks noChangeShapeType="1"/>
            </p:cNvSpPr>
            <p:nvPr/>
          </p:nvSpPr>
          <p:spPr bwMode="auto">
            <a:xfrm>
              <a:off x="3890" y="3675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80" name="Line 76"/>
            <p:cNvSpPr>
              <a:spLocks noChangeShapeType="1"/>
            </p:cNvSpPr>
            <p:nvPr/>
          </p:nvSpPr>
          <p:spPr bwMode="auto">
            <a:xfrm>
              <a:off x="3963" y="3676"/>
              <a:ext cx="0" cy="1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7951" name="Picture 77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用寄存器芯片设计时序电路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53" name="Text Box 25"/>
          <p:cNvSpPr txBox="1">
            <a:spLocks noChangeArrowheads="1"/>
          </p:cNvSpPr>
          <p:nvPr/>
        </p:nvSpPr>
        <p:spPr bwMode="auto">
          <a:xfrm>
            <a:off x="2484438" y="5013325"/>
            <a:ext cx="3425825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工作模式</a:t>
            </a:r>
            <a:endParaRPr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0  0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保持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0  1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右移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1  0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左移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1  1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并入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827088" y="260350"/>
            <a:ext cx="7162800" cy="4419600"/>
            <a:chOff x="672" y="1056"/>
            <a:chExt cx="4320" cy="2784"/>
          </a:xfrm>
        </p:grpSpPr>
        <p:grpSp>
          <p:nvGrpSpPr>
            <p:cNvPr id="38918" name="Group 3"/>
            <p:cNvGrpSpPr>
              <a:grpSpLocks/>
            </p:cNvGrpSpPr>
            <p:nvPr/>
          </p:nvGrpSpPr>
          <p:grpSpPr bwMode="auto">
            <a:xfrm>
              <a:off x="672" y="1056"/>
              <a:ext cx="4320" cy="2784"/>
              <a:chOff x="672" y="1056"/>
              <a:chExt cx="4320" cy="2784"/>
            </a:xfrm>
          </p:grpSpPr>
          <p:sp>
            <p:nvSpPr>
              <p:cNvPr id="790532" name="Text Box 4"/>
              <p:cNvSpPr txBox="1">
                <a:spLocks noChangeArrowheads="1"/>
              </p:cNvSpPr>
              <p:nvPr/>
            </p:nvSpPr>
            <p:spPr bwMode="auto">
              <a:xfrm>
                <a:off x="1842" y="1056"/>
                <a:ext cx="2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cs typeface="Times New Roman" panose="02020603050405020304" pitchFamily="18" charset="0"/>
                  </a:rPr>
                  <a:t>74X194 </a:t>
                </a:r>
              </a:p>
            </p:txBody>
          </p:sp>
          <p:grpSp>
            <p:nvGrpSpPr>
              <p:cNvPr id="38921" name="Group 5"/>
              <p:cNvGrpSpPr>
                <a:grpSpLocks/>
              </p:cNvGrpSpPr>
              <p:nvPr/>
            </p:nvGrpSpPr>
            <p:grpSpPr bwMode="auto">
              <a:xfrm>
                <a:off x="672" y="1392"/>
                <a:ext cx="4320" cy="2448"/>
                <a:chOff x="768" y="1440"/>
                <a:chExt cx="4320" cy="2448"/>
              </a:xfrm>
            </p:grpSpPr>
            <p:sp>
              <p:nvSpPr>
                <p:cNvPr id="790534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3360"/>
                  <a:ext cx="1728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输出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(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高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: 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790535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1676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B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36" name="Rectangl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12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Output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37" name="Rectangle 9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1728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清零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并行输入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右移输入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左移输入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模式控制</a:t>
                  </a:r>
                  <a:endParaRPr lang="en-US" altLang="zh-CN" sz="2400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时钟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79053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1676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r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R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L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M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M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B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CP </a:t>
                  </a:r>
                </a:p>
              </p:txBody>
            </p:sp>
            <p:sp>
              <p:nvSpPr>
                <p:cNvPr id="79053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1824"/>
                  <a:ext cx="912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Input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4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72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功   能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4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1440"/>
                  <a:ext cx="2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endParaRPr lang="en-US" sz="2400" b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0542" name="Line 14"/>
                <p:cNvSpPr>
                  <a:spLocks noChangeShapeType="1"/>
                </p:cNvSpPr>
                <p:nvPr/>
              </p:nvSpPr>
              <p:spPr bwMode="auto">
                <a:xfrm>
                  <a:off x="768" y="1440"/>
                  <a:ext cx="43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3" name="Line 15"/>
                <p:cNvSpPr>
                  <a:spLocks noChangeShapeType="1"/>
                </p:cNvSpPr>
                <p:nvPr/>
              </p:nvSpPr>
              <p:spPr bwMode="auto">
                <a:xfrm>
                  <a:off x="768" y="1824"/>
                  <a:ext cx="43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4" name="Line 16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5" name="Line 17"/>
                <p:cNvSpPr>
                  <a:spLocks noChangeShapeType="1"/>
                </p:cNvSpPr>
                <p:nvPr/>
              </p:nvSpPr>
              <p:spPr bwMode="auto">
                <a:xfrm>
                  <a:off x="768" y="3888"/>
                  <a:ext cx="43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6" name="Line 18"/>
                <p:cNvSpPr>
                  <a:spLocks noChangeShapeType="1"/>
                </p:cNvSpPr>
                <p:nvPr/>
              </p:nvSpPr>
              <p:spPr bwMode="auto">
                <a:xfrm>
                  <a:off x="768" y="1440"/>
                  <a:ext cx="0" cy="384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7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1440"/>
                  <a:ext cx="0" cy="24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8" name="Line 20"/>
                <p:cNvSpPr>
                  <a:spLocks noChangeShapeType="1"/>
                </p:cNvSpPr>
                <p:nvPr/>
              </p:nvSpPr>
              <p:spPr bwMode="auto">
                <a:xfrm>
                  <a:off x="5088" y="1440"/>
                  <a:ext cx="0" cy="244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9" name="Line 21"/>
                <p:cNvSpPr>
                  <a:spLocks noChangeShapeType="1"/>
                </p:cNvSpPr>
                <p:nvPr/>
              </p:nvSpPr>
              <p:spPr bwMode="auto">
                <a:xfrm>
                  <a:off x="1680" y="1824"/>
                  <a:ext cx="0" cy="20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50" name="Line 22"/>
                <p:cNvSpPr>
                  <a:spLocks noChangeShapeType="1"/>
                </p:cNvSpPr>
                <p:nvPr/>
              </p:nvSpPr>
              <p:spPr bwMode="auto">
                <a:xfrm>
                  <a:off x="768" y="1824"/>
                  <a:ext cx="0" cy="1536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51" name="Line 23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0" cy="52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790552" name="Line 24"/>
            <p:cNvSpPr>
              <a:spLocks noChangeShapeType="1"/>
            </p:cNvSpPr>
            <p:nvPr/>
          </p:nvSpPr>
          <p:spPr bwMode="auto">
            <a:xfrm>
              <a:off x="220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56126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应用： 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4-bit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扭环形计数器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91557" name="Rectangle 5"/>
          <p:cNvSpPr>
            <a:spLocks noChangeArrowheads="1"/>
          </p:cNvSpPr>
          <p:nvPr/>
        </p:nvSpPr>
        <p:spPr bwMode="auto">
          <a:xfrm>
            <a:off x="2705100" y="22098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2971800" y="1752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2667000" y="25908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4419600" y="29718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 flipV="1">
            <a:off x="3352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 flipV="1">
            <a:off x="3733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3" name="Line 11"/>
          <p:cNvSpPr>
            <a:spLocks noChangeShapeType="1"/>
          </p:cNvSpPr>
          <p:nvPr/>
        </p:nvSpPr>
        <p:spPr bwMode="auto">
          <a:xfrm flipV="1">
            <a:off x="4114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4" name="Line 12"/>
          <p:cNvSpPr>
            <a:spLocks noChangeShapeType="1"/>
          </p:cNvSpPr>
          <p:nvPr/>
        </p:nvSpPr>
        <p:spPr bwMode="auto">
          <a:xfrm flipV="1">
            <a:off x="4495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5" name="Line 13"/>
          <p:cNvSpPr>
            <a:spLocks noChangeShapeType="1"/>
          </p:cNvSpPr>
          <p:nvPr/>
        </p:nvSpPr>
        <p:spPr bwMode="auto">
          <a:xfrm>
            <a:off x="2476500" y="3124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6" name="Line 14"/>
          <p:cNvSpPr>
            <a:spLocks noChangeShapeType="1"/>
          </p:cNvSpPr>
          <p:nvPr/>
        </p:nvSpPr>
        <p:spPr bwMode="auto">
          <a:xfrm flipH="1">
            <a:off x="2209800" y="2743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7" name="Text Box 15"/>
          <p:cNvSpPr txBox="1">
            <a:spLocks noChangeArrowheads="1"/>
          </p:cNvSpPr>
          <p:nvPr/>
        </p:nvSpPr>
        <p:spPr bwMode="auto">
          <a:xfrm>
            <a:off x="12954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791568" name="Line 16"/>
          <p:cNvSpPr>
            <a:spLocks noChangeShapeType="1"/>
          </p:cNvSpPr>
          <p:nvPr/>
        </p:nvSpPr>
        <p:spPr bwMode="auto">
          <a:xfrm>
            <a:off x="3352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69" name="Line 17"/>
          <p:cNvSpPr>
            <a:spLocks noChangeShapeType="1"/>
          </p:cNvSpPr>
          <p:nvPr/>
        </p:nvSpPr>
        <p:spPr bwMode="auto">
          <a:xfrm>
            <a:off x="3733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0" name="Line 18"/>
          <p:cNvSpPr>
            <a:spLocks noChangeShapeType="1"/>
          </p:cNvSpPr>
          <p:nvPr/>
        </p:nvSpPr>
        <p:spPr bwMode="auto">
          <a:xfrm>
            <a:off x="4114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1" name="Line 19"/>
          <p:cNvSpPr>
            <a:spLocks noChangeShapeType="1"/>
          </p:cNvSpPr>
          <p:nvPr/>
        </p:nvSpPr>
        <p:spPr bwMode="auto">
          <a:xfrm>
            <a:off x="4495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2" name="Text Box 20"/>
          <p:cNvSpPr txBox="1">
            <a:spLocks noChangeArrowheads="1"/>
          </p:cNvSpPr>
          <p:nvPr/>
        </p:nvSpPr>
        <p:spPr bwMode="auto">
          <a:xfrm>
            <a:off x="3238500" y="4114800"/>
            <a:ext cx="1562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1   0   0   0</a:t>
            </a:r>
          </a:p>
        </p:txBody>
      </p:sp>
      <p:sp>
        <p:nvSpPr>
          <p:cNvPr id="791573" name="Text Box 21"/>
          <p:cNvSpPr txBox="1">
            <a:spLocks noChangeArrowheads="1"/>
          </p:cNvSpPr>
          <p:nvPr/>
        </p:nvSpPr>
        <p:spPr bwMode="auto">
          <a:xfrm>
            <a:off x="4419600" y="2667000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1574" name="Text Box 22"/>
          <p:cNvSpPr txBox="1">
            <a:spLocks noChangeArrowheads="1"/>
          </p:cNvSpPr>
          <p:nvPr/>
        </p:nvSpPr>
        <p:spPr bwMode="auto">
          <a:xfrm>
            <a:off x="3200400" y="4419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1575" name="Text Box 23"/>
          <p:cNvSpPr txBox="1">
            <a:spLocks noChangeArrowheads="1"/>
          </p:cNvSpPr>
          <p:nvPr/>
        </p:nvSpPr>
        <p:spPr bwMode="auto">
          <a:xfrm>
            <a:off x="2743200" y="29559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1576" name="Line 24"/>
          <p:cNvSpPr>
            <a:spLocks noChangeShapeType="1"/>
          </p:cNvSpPr>
          <p:nvPr/>
        </p:nvSpPr>
        <p:spPr bwMode="auto">
          <a:xfrm>
            <a:off x="2667000" y="2971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7" name="Line 25"/>
          <p:cNvSpPr>
            <a:spLocks noChangeShapeType="1"/>
          </p:cNvSpPr>
          <p:nvPr/>
        </p:nvSpPr>
        <p:spPr bwMode="auto">
          <a:xfrm flipH="1">
            <a:off x="2743200" y="312420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8" name="Line 26"/>
          <p:cNvSpPr>
            <a:spLocks noChangeShapeType="1"/>
          </p:cNvSpPr>
          <p:nvPr/>
        </p:nvSpPr>
        <p:spPr bwMode="auto">
          <a:xfrm>
            <a:off x="5029200" y="2819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79" name="Line 27"/>
          <p:cNvSpPr>
            <a:spLocks noChangeShapeType="1"/>
          </p:cNvSpPr>
          <p:nvPr/>
        </p:nvSpPr>
        <p:spPr bwMode="auto">
          <a:xfrm>
            <a:off x="50292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0" name="Text Box 28"/>
          <p:cNvSpPr txBox="1">
            <a:spLocks noChangeArrowheads="1"/>
          </p:cNvSpPr>
          <p:nvPr/>
        </p:nvSpPr>
        <p:spPr bwMode="auto">
          <a:xfrm>
            <a:off x="5486400" y="2667000"/>
            <a:ext cx="381000" cy="823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1581" name="Rectangle 29"/>
          <p:cNvSpPr>
            <a:spLocks noChangeArrowheads="1"/>
          </p:cNvSpPr>
          <p:nvPr/>
        </p:nvSpPr>
        <p:spPr bwMode="auto">
          <a:xfrm>
            <a:off x="2724150" y="1219200"/>
            <a:ext cx="304800" cy="457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2647950" y="1409700"/>
            <a:ext cx="76200" cy="762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1583" name="Line 31"/>
          <p:cNvSpPr>
            <a:spLocks noChangeShapeType="1"/>
          </p:cNvSpPr>
          <p:nvPr/>
        </p:nvSpPr>
        <p:spPr bwMode="auto">
          <a:xfrm flipV="1">
            <a:off x="4495800" y="144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4" name="Line 32"/>
          <p:cNvSpPr>
            <a:spLocks noChangeShapeType="1"/>
          </p:cNvSpPr>
          <p:nvPr/>
        </p:nvSpPr>
        <p:spPr bwMode="auto">
          <a:xfrm flipH="1">
            <a:off x="3048000" y="1447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5" name="Line 33"/>
          <p:cNvSpPr>
            <a:spLocks noChangeShapeType="1"/>
          </p:cNvSpPr>
          <p:nvPr/>
        </p:nvSpPr>
        <p:spPr bwMode="auto">
          <a:xfrm flipH="1">
            <a:off x="2209800" y="144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6" name="Line 34"/>
          <p:cNvSpPr>
            <a:spLocks noChangeShapeType="1"/>
          </p:cNvSpPr>
          <p:nvPr/>
        </p:nvSpPr>
        <p:spPr bwMode="auto">
          <a:xfrm>
            <a:off x="2209800" y="1447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1587" name="Line 35"/>
          <p:cNvSpPr>
            <a:spLocks noChangeShapeType="1"/>
          </p:cNvSpPr>
          <p:nvPr/>
        </p:nvSpPr>
        <p:spPr bwMode="auto">
          <a:xfrm flipH="1">
            <a:off x="18288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72" name="Group 36"/>
          <p:cNvGrpSpPr>
            <a:grpSpLocks/>
          </p:cNvGrpSpPr>
          <p:nvPr/>
        </p:nvGrpSpPr>
        <p:grpSpPr bwMode="auto">
          <a:xfrm>
            <a:off x="1295400" y="4876800"/>
            <a:ext cx="6324600" cy="1574800"/>
            <a:chOff x="576" y="752"/>
            <a:chExt cx="3984" cy="992"/>
          </a:xfrm>
        </p:grpSpPr>
        <p:sp>
          <p:nvSpPr>
            <p:cNvPr id="791589" name="Oval 37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1000</a:t>
              </a:r>
            </a:p>
          </p:txBody>
        </p:sp>
        <p:sp>
          <p:nvSpPr>
            <p:cNvPr id="791590" name="Oval 38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1100</a:t>
              </a:r>
            </a:p>
          </p:txBody>
        </p:sp>
        <p:sp>
          <p:nvSpPr>
            <p:cNvPr id="791591" name="Oval 39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0001</a:t>
              </a:r>
            </a:p>
          </p:txBody>
        </p:sp>
        <p:sp>
          <p:nvSpPr>
            <p:cNvPr id="791592" name="Oval 40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0000</a:t>
              </a:r>
            </a:p>
          </p:txBody>
        </p:sp>
        <p:sp>
          <p:nvSpPr>
            <p:cNvPr id="791593" name="Line 41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594" name="Line 42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595" name="Line 43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596" name="Oval 44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1110</a:t>
              </a:r>
            </a:p>
          </p:txBody>
        </p:sp>
        <p:sp>
          <p:nvSpPr>
            <p:cNvPr id="791597" name="Oval 45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1111</a:t>
              </a:r>
            </a:p>
          </p:txBody>
        </p:sp>
        <p:sp>
          <p:nvSpPr>
            <p:cNvPr id="791598" name="Oval 46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791599" name="Oval 47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0011</a:t>
              </a:r>
            </a:p>
          </p:txBody>
        </p:sp>
        <p:sp>
          <p:nvSpPr>
            <p:cNvPr id="791600" name="Line 48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601" name="Line 49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602" name="Line 50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603" name="Line 51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1604" name="Line 52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91605" name="Text Box 53"/>
          <p:cNvSpPr txBox="1">
            <a:spLocks noChangeArrowheads="1"/>
          </p:cNvSpPr>
          <p:nvPr/>
        </p:nvSpPr>
        <p:spPr bwMode="auto">
          <a:xfrm>
            <a:off x="3238500" y="3352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B   C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91606" name="Text Box 54"/>
          <p:cNvSpPr txBox="1">
            <a:spLocks noChangeArrowheads="1"/>
          </p:cNvSpPr>
          <p:nvPr/>
        </p:nvSpPr>
        <p:spPr bwMode="auto">
          <a:xfrm>
            <a:off x="2971800" y="2209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791607" name="Text Box 55"/>
          <p:cNvSpPr txBox="1">
            <a:spLocks noChangeArrowheads="1"/>
          </p:cNvSpPr>
          <p:nvPr/>
        </p:nvSpPr>
        <p:spPr bwMode="auto">
          <a:xfrm>
            <a:off x="9906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1608" name="Text Box 56"/>
          <p:cNvSpPr txBox="1">
            <a:spLocks noChangeArrowheads="1"/>
          </p:cNvSpPr>
          <p:nvPr/>
        </p:nvSpPr>
        <p:spPr bwMode="auto">
          <a:xfrm>
            <a:off x="5478463" y="2665413"/>
            <a:ext cx="381000" cy="823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91610" name="Text Box 58"/>
          <p:cNvSpPr txBox="1">
            <a:spLocks noChangeArrowheads="1"/>
          </p:cNvSpPr>
          <p:nvPr/>
        </p:nvSpPr>
        <p:spPr bwMode="auto">
          <a:xfrm>
            <a:off x="6156325" y="1179513"/>
            <a:ext cx="2808288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工作模式</a:t>
            </a:r>
            <a:endParaRPr lang="en-US" altLang="zh-CN" sz="20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保持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0  1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右移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左移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1  1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并行输入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1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0" grpId="0"/>
      <p:bldP spid="7916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28600" y="685800"/>
          <a:ext cx="8458200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位图图像" r:id="rId3" imgW="6171429" imgH="3352381" progId="Paint.Picture">
                  <p:embed/>
                </p:oleObj>
              </mc:Choice>
              <mc:Fallback>
                <p:oleObj name="位图图像" r:id="rId3" imgW="6171429" imgH="33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8458200" cy="5289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ChangeArrowheads="1"/>
          </p:cNvSpPr>
          <p:nvPr/>
        </p:nvSpPr>
        <p:spPr bwMode="auto">
          <a:xfrm>
            <a:off x="5676900" y="2227263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03" name="Rectangle 3"/>
          <p:cNvSpPr>
            <a:spLocks noChangeArrowheads="1"/>
          </p:cNvSpPr>
          <p:nvPr/>
        </p:nvSpPr>
        <p:spPr bwMode="auto">
          <a:xfrm>
            <a:off x="1638300" y="2227263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7696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应用： ②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8-bit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移位寄存器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2133600" y="1084263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1600200" y="26082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3352800" y="29892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3608" name="Line 8"/>
          <p:cNvSpPr>
            <a:spLocks noChangeShapeType="1"/>
          </p:cNvSpPr>
          <p:nvPr/>
        </p:nvSpPr>
        <p:spPr bwMode="auto">
          <a:xfrm flipV="1">
            <a:off x="2286000" y="14652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09" name="Line 9"/>
          <p:cNvSpPr>
            <a:spLocks noChangeShapeType="1"/>
          </p:cNvSpPr>
          <p:nvPr/>
        </p:nvSpPr>
        <p:spPr bwMode="auto">
          <a:xfrm flipV="1">
            <a:off x="2667000" y="14652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0" name="Line 10"/>
          <p:cNvSpPr>
            <a:spLocks noChangeShapeType="1"/>
          </p:cNvSpPr>
          <p:nvPr/>
        </p:nvSpPr>
        <p:spPr bwMode="auto">
          <a:xfrm flipV="1">
            <a:off x="3048000" y="14652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1" name="Line 11"/>
          <p:cNvSpPr>
            <a:spLocks noChangeShapeType="1"/>
          </p:cNvSpPr>
          <p:nvPr/>
        </p:nvSpPr>
        <p:spPr bwMode="auto">
          <a:xfrm flipV="1">
            <a:off x="3429000" y="1846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2" name="Line 12"/>
          <p:cNvSpPr>
            <a:spLocks noChangeShapeType="1"/>
          </p:cNvSpPr>
          <p:nvPr/>
        </p:nvSpPr>
        <p:spPr bwMode="auto">
          <a:xfrm>
            <a:off x="1409700" y="31416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3" name="Line 13"/>
          <p:cNvSpPr>
            <a:spLocks noChangeShapeType="1"/>
          </p:cNvSpPr>
          <p:nvPr/>
        </p:nvSpPr>
        <p:spPr bwMode="auto">
          <a:xfrm flipH="1">
            <a:off x="1143000" y="276066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4" name="Text Box 14"/>
          <p:cNvSpPr txBox="1">
            <a:spLocks noChangeArrowheads="1"/>
          </p:cNvSpPr>
          <p:nvPr/>
        </p:nvSpPr>
        <p:spPr bwMode="auto">
          <a:xfrm>
            <a:off x="152400" y="2913063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793615" name="Oval 15"/>
          <p:cNvSpPr>
            <a:spLocks noChangeArrowheads="1"/>
          </p:cNvSpPr>
          <p:nvPr/>
        </p:nvSpPr>
        <p:spPr bwMode="auto">
          <a:xfrm>
            <a:off x="3390900" y="171291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6" name="Line 16"/>
          <p:cNvSpPr>
            <a:spLocks noChangeShapeType="1"/>
          </p:cNvSpPr>
          <p:nvPr/>
        </p:nvSpPr>
        <p:spPr bwMode="auto">
          <a:xfrm>
            <a:off x="22860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7" name="Line 17"/>
          <p:cNvSpPr>
            <a:spLocks noChangeShapeType="1"/>
          </p:cNvSpPr>
          <p:nvPr/>
        </p:nvSpPr>
        <p:spPr bwMode="auto">
          <a:xfrm>
            <a:off x="26670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8" name="Line 18"/>
          <p:cNvSpPr>
            <a:spLocks noChangeShapeType="1"/>
          </p:cNvSpPr>
          <p:nvPr/>
        </p:nvSpPr>
        <p:spPr bwMode="auto">
          <a:xfrm>
            <a:off x="30480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19" name="Line 19"/>
          <p:cNvSpPr>
            <a:spLocks noChangeShapeType="1"/>
          </p:cNvSpPr>
          <p:nvPr/>
        </p:nvSpPr>
        <p:spPr bwMode="auto">
          <a:xfrm>
            <a:off x="34290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0" name="Text Box 20"/>
          <p:cNvSpPr txBox="1">
            <a:spLocks noChangeArrowheads="1"/>
          </p:cNvSpPr>
          <p:nvPr/>
        </p:nvSpPr>
        <p:spPr bwMode="auto">
          <a:xfrm>
            <a:off x="3352800" y="26844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2133600" y="3354388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1676400" y="2973388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23" name="Line 23"/>
          <p:cNvSpPr>
            <a:spLocks noChangeShapeType="1"/>
          </p:cNvSpPr>
          <p:nvPr/>
        </p:nvSpPr>
        <p:spPr bwMode="auto">
          <a:xfrm>
            <a:off x="1600200" y="2989263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 flipH="1">
            <a:off x="1676400" y="3141663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5" name="Line 25"/>
          <p:cNvSpPr>
            <a:spLocks noChangeShapeType="1"/>
          </p:cNvSpPr>
          <p:nvPr/>
        </p:nvSpPr>
        <p:spPr bwMode="auto">
          <a:xfrm>
            <a:off x="3962400" y="283686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6" name="Line 26"/>
          <p:cNvSpPr>
            <a:spLocks noChangeShapeType="1"/>
          </p:cNvSpPr>
          <p:nvPr/>
        </p:nvSpPr>
        <p:spPr bwMode="auto">
          <a:xfrm>
            <a:off x="3962400" y="3217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7" name="Line 27"/>
          <p:cNvSpPr>
            <a:spLocks noChangeShapeType="1"/>
          </p:cNvSpPr>
          <p:nvPr/>
        </p:nvSpPr>
        <p:spPr bwMode="auto">
          <a:xfrm flipV="1">
            <a:off x="3429000" y="14652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8" name="Line 28"/>
          <p:cNvSpPr>
            <a:spLocks noChangeShapeType="1"/>
          </p:cNvSpPr>
          <p:nvPr/>
        </p:nvSpPr>
        <p:spPr bwMode="auto">
          <a:xfrm>
            <a:off x="1143000" y="19986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29" name="Line 29"/>
          <p:cNvSpPr>
            <a:spLocks noChangeShapeType="1"/>
          </p:cNvSpPr>
          <p:nvPr/>
        </p:nvSpPr>
        <p:spPr bwMode="auto">
          <a:xfrm flipH="1">
            <a:off x="762000" y="314166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0" name="Text Box 30"/>
          <p:cNvSpPr txBox="1">
            <a:spLocks noChangeArrowheads="1"/>
          </p:cNvSpPr>
          <p:nvPr/>
        </p:nvSpPr>
        <p:spPr bwMode="auto">
          <a:xfrm>
            <a:off x="6172200" y="1084263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3631" name="Text Box 31"/>
          <p:cNvSpPr txBox="1">
            <a:spLocks noChangeArrowheads="1"/>
          </p:cNvSpPr>
          <p:nvPr/>
        </p:nvSpPr>
        <p:spPr bwMode="auto">
          <a:xfrm>
            <a:off x="5638800" y="26082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793632" name="Text Box 32"/>
          <p:cNvSpPr txBox="1">
            <a:spLocks noChangeArrowheads="1"/>
          </p:cNvSpPr>
          <p:nvPr/>
        </p:nvSpPr>
        <p:spPr bwMode="auto">
          <a:xfrm>
            <a:off x="7391400" y="29892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3633" name="Line 33"/>
          <p:cNvSpPr>
            <a:spLocks noChangeShapeType="1"/>
          </p:cNvSpPr>
          <p:nvPr/>
        </p:nvSpPr>
        <p:spPr bwMode="auto">
          <a:xfrm flipV="1">
            <a:off x="6324600" y="14652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4" name="Line 34"/>
          <p:cNvSpPr>
            <a:spLocks noChangeShapeType="1"/>
          </p:cNvSpPr>
          <p:nvPr/>
        </p:nvSpPr>
        <p:spPr bwMode="auto">
          <a:xfrm flipV="1">
            <a:off x="6705600" y="1514872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5" name="Line 35"/>
          <p:cNvSpPr>
            <a:spLocks noChangeShapeType="1"/>
          </p:cNvSpPr>
          <p:nvPr/>
        </p:nvSpPr>
        <p:spPr bwMode="auto">
          <a:xfrm flipV="1">
            <a:off x="7086600" y="14652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6" name="Line 36"/>
          <p:cNvSpPr>
            <a:spLocks noChangeShapeType="1"/>
          </p:cNvSpPr>
          <p:nvPr/>
        </p:nvSpPr>
        <p:spPr bwMode="auto">
          <a:xfrm flipV="1">
            <a:off x="7467600" y="1846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7" name="Line 37"/>
          <p:cNvSpPr>
            <a:spLocks noChangeShapeType="1"/>
          </p:cNvSpPr>
          <p:nvPr/>
        </p:nvSpPr>
        <p:spPr bwMode="auto">
          <a:xfrm>
            <a:off x="5410200" y="31416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8" name="Line 38"/>
          <p:cNvSpPr>
            <a:spLocks noChangeShapeType="1"/>
          </p:cNvSpPr>
          <p:nvPr/>
        </p:nvSpPr>
        <p:spPr bwMode="auto">
          <a:xfrm flipH="1">
            <a:off x="5181600" y="276066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39" name="Oval 39"/>
          <p:cNvSpPr>
            <a:spLocks noChangeArrowheads="1"/>
          </p:cNvSpPr>
          <p:nvPr/>
        </p:nvSpPr>
        <p:spPr bwMode="auto">
          <a:xfrm>
            <a:off x="6286500" y="19605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0" name="Line 40"/>
          <p:cNvSpPr>
            <a:spLocks noChangeShapeType="1"/>
          </p:cNvSpPr>
          <p:nvPr/>
        </p:nvSpPr>
        <p:spPr bwMode="auto">
          <a:xfrm>
            <a:off x="63246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1" name="Line 41"/>
          <p:cNvSpPr>
            <a:spLocks noChangeShapeType="1"/>
          </p:cNvSpPr>
          <p:nvPr/>
        </p:nvSpPr>
        <p:spPr bwMode="auto">
          <a:xfrm>
            <a:off x="67056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2" name="Line 42"/>
          <p:cNvSpPr>
            <a:spLocks noChangeShapeType="1"/>
          </p:cNvSpPr>
          <p:nvPr/>
        </p:nvSpPr>
        <p:spPr bwMode="auto">
          <a:xfrm>
            <a:off x="70866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3" name="Line 43"/>
          <p:cNvSpPr>
            <a:spLocks noChangeShapeType="1"/>
          </p:cNvSpPr>
          <p:nvPr/>
        </p:nvSpPr>
        <p:spPr bwMode="auto">
          <a:xfrm>
            <a:off x="7467600" y="37512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4" name="Text Box 44"/>
          <p:cNvSpPr txBox="1">
            <a:spLocks noChangeArrowheads="1"/>
          </p:cNvSpPr>
          <p:nvPr/>
        </p:nvSpPr>
        <p:spPr bwMode="auto">
          <a:xfrm>
            <a:off x="7391400" y="2684463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3645" name="Text Box 45"/>
          <p:cNvSpPr txBox="1">
            <a:spLocks noChangeArrowheads="1"/>
          </p:cNvSpPr>
          <p:nvPr/>
        </p:nvSpPr>
        <p:spPr bwMode="auto">
          <a:xfrm>
            <a:off x="5715000" y="2973388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46" name="Line 46"/>
          <p:cNvSpPr>
            <a:spLocks noChangeShapeType="1"/>
          </p:cNvSpPr>
          <p:nvPr/>
        </p:nvSpPr>
        <p:spPr bwMode="auto">
          <a:xfrm>
            <a:off x="5638800" y="2989263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7" name="Line 47"/>
          <p:cNvSpPr>
            <a:spLocks noChangeShapeType="1"/>
          </p:cNvSpPr>
          <p:nvPr/>
        </p:nvSpPr>
        <p:spPr bwMode="auto">
          <a:xfrm flipH="1">
            <a:off x="5715000" y="3141663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8" name="Line 48"/>
          <p:cNvSpPr>
            <a:spLocks noChangeShapeType="1"/>
          </p:cNvSpPr>
          <p:nvPr/>
        </p:nvSpPr>
        <p:spPr bwMode="auto">
          <a:xfrm>
            <a:off x="8001000" y="2836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49" name="Line 49"/>
          <p:cNvSpPr>
            <a:spLocks noChangeShapeType="1"/>
          </p:cNvSpPr>
          <p:nvPr/>
        </p:nvSpPr>
        <p:spPr bwMode="auto">
          <a:xfrm>
            <a:off x="8001000" y="3217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0" name="Line 50"/>
          <p:cNvSpPr>
            <a:spLocks noChangeShapeType="1"/>
          </p:cNvSpPr>
          <p:nvPr/>
        </p:nvSpPr>
        <p:spPr bwMode="auto">
          <a:xfrm flipV="1">
            <a:off x="7467600" y="14652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1" name="Line 51"/>
          <p:cNvSpPr>
            <a:spLocks noChangeShapeType="1"/>
          </p:cNvSpPr>
          <p:nvPr/>
        </p:nvSpPr>
        <p:spPr bwMode="auto">
          <a:xfrm>
            <a:off x="5181600" y="1770063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2" name="Text Box 52"/>
          <p:cNvSpPr txBox="1">
            <a:spLocks noChangeArrowheads="1"/>
          </p:cNvSpPr>
          <p:nvPr/>
        </p:nvSpPr>
        <p:spPr bwMode="auto">
          <a:xfrm>
            <a:off x="2209800" y="4208463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793653" name="Text Box 53"/>
          <p:cNvSpPr txBox="1">
            <a:spLocks noChangeArrowheads="1"/>
          </p:cNvSpPr>
          <p:nvPr/>
        </p:nvSpPr>
        <p:spPr bwMode="auto">
          <a:xfrm>
            <a:off x="6172200" y="3370263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54" name="Text Box 54"/>
          <p:cNvSpPr txBox="1">
            <a:spLocks noChangeArrowheads="1"/>
          </p:cNvSpPr>
          <p:nvPr/>
        </p:nvSpPr>
        <p:spPr bwMode="auto">
          <a:xfrm>
            <a:off x="6248400" y="4208463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3655" name="Line 55"/>
          <p:cNvSpPr>
            <a:spLocks noChangeShapeType="1"/>
          </p:cNvSpPr>
          <p:nvPr/>
        </p:nvSpPr>
        <p:spPr bwMode="auto">
          <a:xfrm>
            <a:off x="5410200" y="3141663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6" name="Line 56"/>
          <p:cNvSpPr>
            <a:spLocks noChangeShapeType="1"/>
          </p:cNvSpPr>
          <p:nvPr/>
        </p:nvSpPr>
        <p:spPr bwMode="auto">
          <a:xfrm flipH="1">
            <a:off x="1066800" y="4818063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7" name="Line 57"/>
          <p:cNvSpPr>
            <a:spLocks noChangeShapeType="1"/>
          </p:cNvSpPr>
          <p:nvPr/>
        </p:nvSpPr>
        <p:spPr bwMode="auto">
          <a:xfrm flipV="1">
            <a:off x="1066800" y="3141663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8" name="Oval 58"/>
          <p:cNvSpPr>
            <a:spLocks noChangeArrowheads="1"/>
          </p:cNvSpPr>
          <p:nvPr/>
        </p:nvSpPr>
        <p:spPr bwMode="auto">
          <a:xfrm>
            <a:off x="1028700" y="312261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59" name="Text Box 59"/>
          <p:cNvSpPr txBox="1">
            <a:spLocks noChangeArrowheads="1"/>
          </p:cNvSpPr>
          <p:nvPr/>
        </p:nvSpPr>
        <p:spPr bwMode="auto">
          <a:xfrm>
            <a:off x="2057400" y="2227263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793660" name="Text Box 60"/>
          <p:cNvSpPr txBox="1">
            <a:spLocks noChangeArrowheads="1"/>
          </p:cNvSpPr>
          <p:nvPr/>
        </p:nvSpPr>
        <p:spPr bwMode="auto">
          <a:xfrm>
            <a:off x="6096000" y="2227263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793661" name="Line 61"/>
          <p:cNvSpPr>
            <a:spLocks noChangeShapeType="1"/>
          </p:cNvSpPr>
          <p:nvPr/>
        </p:nvSpPr>
        <p:spPr bwMode="auto">
          <a:xfrm>
            <a:off x="4800600" y="2836863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2" name="Line 62"/>
          <p:cNvSpPr>
            <a:spLocks noChangeShapeType="1"/>
          </p:cNvSpPr>
          <p:nvPr/>
        </p:nvSpPr>
        <p:spPr bwMode="auto">
          <a:xfrm>
            <a:off x="4800600" y="5122863"/>
            <a:ext cx="403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3" name="Line 63"/>
          <p:cNvSpPr>
            <a:spLocks noChangeShapeType="1"/>
          </p:cNvSpPr>
          <p:nvPr/>
        </p:nvSpPr>
        <p:spPr bwMode="auto">
          <a:xfrm flipV="1">
            <a:off x="8839200" y="2836863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4" name="Line 64"/>
          <p:cNvSpPr>
            <a:spLocks noChangeShapeType="1"/>
          </p:cNvSpPr>
          <p:nvPr/>
        </p:nvSpPr>
        <p:spPr bwMode="auto">
          <a:xfrm flipH="1">
            <a:off x="8305800" y="28368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5" name="Line 65"/>
          <p:cNvSpPr>
            <a:spLocks noChangeShapeType="1"/>
          </p:cNvSpPr>
          <p:nvPr/>
        </p:nvSpPr>
        <p:spPr bwMode="auto">
          <a:xfrm>
            <a:off x="4191000" y="32178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6" name="Line 66"/>
          <p:cNvSpPr>
            <a:spLocks noChangeShapeType="1"/>
          </p:cNvSpPr>
          <p:nvPr/>
        </p:nvSpPr>
        <p:spPr bwMode="auto">
          <a:xfrm>
            <a:off x="4495800" y="3217863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7" name="Line 67"/>
          <p:cNvSpPr>
            <a:spLocks noChangeShapeType="1"/>
          </p:cNvSpPr>
          <p:nvPr/>
        </p:nvSpPr>
        <p:spPr bwMode="auto">
          <a:xfrm>
            <a:off x="4495800" y="4970463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8" name="Line 68"/>
          <p:cNvSpPr>
            <a:spLocks noChangeShapeType="1"/>
          </p:cNvSpPr>
          <p:nvPr/>
        </p:nvSpPr>
        <p:spPr bwMode="auto">
          <a:xfrm flipV="1">
            <a:off x="8382000" y="3217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69" name="Oval 69"/>
          <p:cNvSpPr>
            <a:spLocks noChangeArrowheads="1"/>
          </p:cNvSpPr>
          <p:nvPr/>
        </p:nvSpPr>
        <p:spPr bwMode="auto">
          <a:xfrm>
            <a:off x="4457700" y="495141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70" name="Oval 70"/>
          <p:cNvSpPr>
            <a:spLocks noChangeArrowheads="1"/>
          </p:cNvSpPr>
          <p:nvPr/>
        </p:nvSpPr>
        <p:spPr bwMode="auto">
          <a:xfrm>
            <a:off x="4762500" y="50847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71" name="Text Box 71"/>
          <p:cNvSpPr txBox="1">
            <a:spLocks noChangeArrowheads="1"/>
          </p:cNvSpPr>
          <p:nvPr/>
        </p:nvSpPr>
        <p:spPr bwMode="auto">
          <a:xfrm>
            <a:off x="4648200" y="556418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3672" name="Text Box 72"/>
          <p:cNvSpPr txBox="1">
            <a:spLocks noChangeArrowheads="1"/>
          </p:cNvSpPr>
          <p:nvPr/>
        </p:nvSpPr>
        <p:spPr bwMode="auto">
          <a:xfrm>
            <a:off x="4191000" y="556418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3673" name="Line 73"/>
          <p:cNvSpPr>
            <a:spLocks noChangeShapeType="1"/>
          </p:cNvSpPr>
          <p:nvPr/>
        </p:nvSpPr>
        <p:spPr bwMode="auto">
          <a:xfrm flipH="1">
            <a:off x="1143000" y="1998663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74" name="Line 74"/>
          <p:cNvSpPr>
            <a:spLocks noChangeShapeType="1"/>
          </p:cNvSpPr>
          <p:nvPr/>
        </p:nvSpPr>
        <p:spPr bwMode="auto">
          <a:xfrm flipH="1">
            <a:off x="3429000" y="1751013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0"/>
          <p:cNvSpPr txBox="1">
            <a:spLocks noChangeArrowheads="1"/>
          </p:cNvSpPr>
          <p:nvPr/>
        </p:nvSpPr>
        <p:spPr bwMode="auto">
          <a:xfrm>
            <a:off x="152400" y="914400"/>
            <a:ext cx="334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①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反馈归零法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838200" y="1219200"/>
            <a:ext cx="6324600" cy="3810000"/>
            <a:chOff x="528" y="768"/>
            <a:chExt cx="3984" cy="2400"/>
          </a:xfrm>
        </p:grpSpPr>
        <p:sp>
          <p:nvSpPr>
            <p:cNvPr id="7200" name="Text Box 23"/>
            <p:cNvSpPr txBox="1">
              <a:spLocks noChangeArrowheads="1"/>
            </p:cNvSpPr>
            <p:nvPr/>
          </p:nvSpPr>
          <p:spPr bwMode="auto">
            <a:xfrm>
              <a:off x="528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CP</a:t>
              </a:r>
            </a:p>
          </p:txBody>
        </p:sp>
        <p:grpSp>
          <p:nvGrpSpPr>
            <p:cNvPr id="7201" name="Group 64"/>
            <p:cNvGrpSpPr>
              <a:grpSpLocks/>
            </p:cNvGrpSpPr>
            <p:nvPr/>
          </p:nvGrpSpPr>
          <p:grpSpPr bwMode="auto">
            <a:xfrm>
              <a:off x="672" y="768"/>
              <a:ext cx="3840" cy="2400"/>
              <a:chOff x="672" y="768"/>
              <a:chExt cx="3840" cy="2400"/>
            </a:xfrm>
          </p:grpSpPr>
          <p:sp>
            <p:nvSpPr>
              <p:cNvPr id="7202" name="Text Box 2"/>
              <p:cNvSpPr txBox="1">
                <a:spLocks noChangeArrowheads="1"/>
              </p:cNvSpPr>
              <p:nvPr/>
            </p:nvSpPr>
            <p:spPr bwMode="auto">
              <a:xfrm>
                <a:off x="1200" y="1440"/>
                <a:ext cx="2112" cy="121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      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A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B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C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D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                             CLRN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                                       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  LDN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ENT ENP    A  B   C  D</a:t>
                </a:r>
              </a:p>
            </p:txBody>
          </p:sp>
          <p:sp>
            <p:nvSpPr>
              <p:cNvPr id="7203" name="Oval 3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04" name="Line 4"/>
              <p:cNvSpPr>
                <a:spLocks noChangeShapeType="1"/>
              </p:cNvSpPr>
              <p:nvPr/>
            </p:nvSpPr>
            <p:spPr bwMode="auto">
              <a:xfrm flipV="1">
                <a:off x="1632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5" name="Line 5"/>
              <p:cNvSpPr>
                <a:spLocks noChangeShapeType="1"/>
              </p:cNvSpPr>
              <p:nvPr/>
            </p:nvSpPr>
            <p:spPr bwMode="auto">
              <a:xfrm flipV="1">
                <a:off x="2016" y="76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6" name="Line 6"/>
              <p:cNvSpPr>
                <a:spLocks noChangeShapeType="1"/>
              </p:cNvSpPr>
              <p:nvPr/>
            </p:nvSpPr>
            <p:spPr bwMode="auto">
              <a:xfrm flipV="1">
                <a:off x="2400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7" name="Line 7"/>
              <p:cNvSpPr>
                <a:spLocks noChangeShapeType="1"/>
              </p:cNvSpPr>
              <p:nvPr/>
            </p:nvSpPr>
            <p:spPr bwMode="auto">
              <a:xfrm flipV="1">
                <a:off x="2784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8" name="Oval 8"/>
              <p:cNvSpPr>
                <a:spLocks noChangeArrowheads="1"/>
              </p:cNvSpPr>
              <p:nvPr/>
            </p:nvSpPr>
            <p:spPr bwMode="auto">
              <a:xfrm>
                <a:off x="1992" y="93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09" name="Oval 9"/>
              <p:cNvSpPr>
                <a:spLocks noChangeArrowheads="1"/>
              </p:cNvSpPr>
              <p:nvPr/>
            </p:nvSpPr>
            <p:spPr bwMode="auto">
              <a:xfrm>
                <a:off x="2760" y="122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0" name="Line 11"/>
              <p:cNvSpPr>
                <a:spLocks noChangeShapeType="1"/>
              </p:cNvSpPr>
              <p:nvPr/>
            </p:nvSpPr>
            <p:spPr bwMode="auto">
              <a:xfrm flipH="1">
                <a:off x="3408" y="1872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211" name="Group 12"/>
              <p:cNvGrpSpPr>
                <a:grpSpLocks/>
              </p:cNvGrpSpPr>
              <p:nvPr/>
            </p:nvGrpSpPr>
            <p:grpSpPr bwMode="auto">
              <a:xfrm>
                <a:off x="2316" y="2688"/>
                <a:ext cx="900" cy="376"/>
                <a:chOff x="4268" y="240"/>
                <a:chExt cx="741" cy="350"/>
              </a:xfrm>
            </p:grpSpPr>
            <p:sp>
              <p:nvSpPr>
                <p:cNvPr id="7229" name="Line 13"/>
                <p:cNvSpPr>
                  <a:spLocks noChangeShapeType="1"/>
                </p:cNvSpPr>
                <p:nvPr/>
              </p:nvSpPr>
              <p:spPr bwMode="auto">
                <a:xfrm>
                  <a:off x="4268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0" name="Line 14"/>
                <p:cNvSpPr>
                  <a:spLocks noChangeShapeType="1"/>
                </p:cNvSpPr>
                <p:nvPr/>
              </p:nvSpPr>
              <p:spPr bwMode="auto">
                <a:xfrm>
                  <a:off x="4515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1" name="Line 15"/>
                <p:cNvSpPr>
                  <a:spLocks noChangeShapeType="1"/>
                </p:cNvSpPr>
                <p:nvPr/>
              </p:nvSpPr>
              <p:spPr bwMode="auto">
                <a:xfrm>
                  <a:off x="4762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2" name="Line 16"/>
                <p:cNvSpPr>
                  <a:spLocks noChangeShapeType="1"/>
                </p:cNvSpPr>
                <p:nvPr/>
              </p:nvSpPr>
              <p:spPr bwMode="auto">
                <a:xfrm>
                  <a:off x="5009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12" name="Line 20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3" name="Line 21"/>
              <p:cNvSpPr>
                <a:spLocks noChangeShapeType="1"/>
              </p:cNvSpPr>
              <p:nvPr/>
            </p:nvSpPr>
            <p:spPr bwMode="auto">
              <a:xfrm flipH="1">
                <a:off x="1200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4" name="Line 22"/>
              <p:cNvSpPr>
                <a:spLocks noChangeShapeType="1"/>
              </p:cNvSpPr>
              <p:nvPr/>
            </p:nvSpPr>
            <p:spPr bwMode="auto">
              <a:xfrm>
                <a:off x="912" y="192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5" name="Rectangle 24"/>
              <p:cNvSpPr>
                <a:spLocks noChangeArrowheads="1"/>
              </p:cNvSpPr>
              <p:nvPr/>
            </p:nvSpPr>
            <p:spPr bwMode="auto">
              <a:xfrm>
                <a:off x="3648" y="888"/>
                <a:ext cx="192" cy="43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6" name="Oval 25"/>
              <p:cNvSpPr>
                <a:spLocks noChangeArrowheads="1"/>
              </p:cNvSpPr>
              <p:nvPr/>
            </p:nvSpPr>
            <p:spPr bwMode="auto">
              <a:xfrm>
                <a:off x="3840" y="108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7" name="Line 26"/>
              <p:cNvSpPr>
                <a:spLocks noChangeShapeType="1"/>
              </p:cNvSpPr>
              <p:nvPr/>
            </p:nvSpPr>
            <p:spPr bwMode="auto">
              <a:xfrm>
                <a:off x="2784" y="124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8" name="Line 27"/>
              <p:cNvSpPr>
                <a:spLocks noChangeShapeType="1"/>
              </p:cNvSpPr>
              <p:nvPr/>
            </p:nvSpPr>
            <p:spPr bwMode="auto">
              <a:xfrm>
                <a:off x="2016" y="960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9" name="Line 28"/>
              <p:cNvSpPr>
                <a:spLocks noChangeShapeType="1"/>
              </p:cNvSpPr>
              <p:nvPr/>
            </p:nvSpPr>
            <p:spPr bwMode="auto">
              <a:xfrm flipV="1">
                <a:off x="4272" y="1104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0" name="Line 29"/>
              <p:cNvSpPr>
                <a:spLocks noChangeShapeType="1"/>
              </p:cNvSpPr>
              <p:nvPr/>
            </p:nvSpPr>
            <p:spPr bwMode="auto">
              <a:xfrm flipH="1">
                <a:off x="3888" y="11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1" name="Line 31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2" name="Line 32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3" name="Line 33"/>
              <p:cNvSpPr>
                <a:spLocks noChangeShapeType="1"/>
              </p:cNvSpPr>
              <p:nvPr/>
            </p:nvSpPr>
            <p:spPr bwMode="auto">
              <a:xfrm flipH="1">
                <a:off x="1104" y="3024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4" name="Oval 34"/>
              <p:cNvSpPr>
                <a:spLocks noChangeArrowheads="1"/>
              </p:cNvSpPr>
              <p:nvPr/>
            </p:nvSpPr>
            <p:spPr bwMode="auto">
              <a:xfrm>
                <a:off x="1368" y="2988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25" name="Text Box 3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“1”</a:t>
                </a:r>
              </a:p>
            </p:txBody>
          </p:sp>
          <p:sp>
            <p:nvSpPr>
              <p:cNvPr id="7226" name="Oval 36"/>
              <p:cNvSpPr>
                <a:spLocks noChangeArrowheads="1"/>
              </p:cNvSpPr>
              <p:nvPr/>
            </p:nvSpPr>
            <p:spPr bwMode="auto">
              <a:xfrm>
                <a:off x="3312" y="2211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27" name="Line 37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8" name="Text Box 38"/>
              <p:cNvSpPr txBox="1">
                <a:spLocks noChangeArrowheads="1"/>
              </p:cNvSpPr>
              <p:nvPr/>
            </p:nvSpPr>
            <p:spPr bwMode="auto">
              <a:xfrm>
                <a:off x="3936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“1”</a:t>
                </a:r>
              </a:p>
            </p:txBody>
          </p:sp>
        </p:grpSp>
      </p:grpSp>
      <p:sp>
        <p:nvSpPr>
          <p:cNvPr id="654375" name="AutoShape 39"/>
          <p:cNvSpPr>
            <a:spLocks noChangeArrowheads="1"/>
          </p:cNvSpPr>
          <p:nvPr/>
        </p:nvSpPr>
        <p:spPr bwMode="auto">
          <a:xfrm>
            <a:off x="5435600" y="260350"/>
            <a:ext cx="3600450" cy="990600"/>
          </a:xfrm>
          <a:prstGeom prst="wedgeRoundRectCallout">
            <a:avLst>
              <a:gd name="adj1" fmla="val -54495"/>
              <a:gd name="adj2" fmla="val 52722"/>
              <a:gd name="adj3" fmla="val 16667"/>
            </a:avLst>
          </a:prstGeom>
          <a:solidFill>
            <a:schemeClr val="tx1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If 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1010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Then CLRN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6200" y="5105400"/>
            <a:ext cx="8915400" cy="1308100"/>
            <a:chOff x="48" y="3216"/>
            <a:chExt cx="5616" cy="824"/>
          </a:xfrm>
        </p:grpSpPr>
        <p:sp>
          <p:nvSpPr>
            <p:cNvPr id="7177" name="Oval 40"/>
            <p:cNvSpPr>
              <a:spLocks noChangeArrowheads="1"/>
            </p:cNvSpPr>
            <p:nvPr/>
          </p:nvSpPr>
          <p:spPr bwMode="auto">
            <a:xfrm>
              <a:off x="1240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0000</a:t>
              </a:r>
            </a:p>
          </p:txBody>
        </p:sp>
        <p:sp>
          <p:nvSpPr>
            <p:cNvPr id="7178" name="Oval 41"/>
            <p:cNvSpPr>
              <a:spLocks noChangeArrowheads="1"/>
            </p:cNvSpPr>
            <p:nvPr/>
          </p:nvSpPr>
          <p:spPr bwMode="auto">
            <a:xfrm>
              <a:off x="2152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0001</a:t>
              </a:r>
            </a:p>
          </p:txBody>
        </p:sp>
        <p:sp>
          <p:nvSpPr>
            <p:cNvPr id="7179" name="Oval 42"/>
            <p:cNvSpPr>
              <a:spLocks noChangeArrowheads="1"/>
            </p:cNvSpPr>
            <p:nvPr/>
          </p:nvSpPr>
          <p:spPr bwMode="auto">
            <a:xfrm>
              <a:off x="3064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0010</a:t>
              </a:r>
            </a:p>
          </p:txBody>
        </p:sp>
        <p:sp>
          <p:nvSpPr>
            <p:cNvPr id="7180" name="Oval 43"/>
            <p:cNvSpPr>
              <a:spLocks noChangeArrowheads="1"/>
            </p:cNvSpPr>
            <p:nvPr/>
          </p:nvSpPr>
          <p:spPr bwMode="auto">
            <a:xfrm>
              <a:off x="3976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0011</a:t>
              </a:r>
            </a:p>
          </p:txBody>
        </p:sp>
        <p:sp>
          <p:nvSpPr>
            <p:cNvPr id="7181" name="Oval 44"/>
            <p:cNvSpPr>
              <a:spLocks noChangeArrowheads="1"/>
            </p:cNvSpPr>
            <p:nvPr/>
          </p:nvSpPr>
          <p:spPr bwMode="auto">
            <a:xfrm>
              <a:off x="4936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0100</a:t>
              </a:r>
            </a:p>
          </p:txBody>
        </p:sp>
        <p:sp>
          <p:nvSpPr>
            <p:cNvPr id="7182" name="Oval 45"/>
            <p:cNvSpPr>
              <a:spLocks noChangeArrowheads="1"/>
            </p:cNvSpPr>
            <p:nvPr/>
          </p:nvSpPr>
          <p:spPr bwMode="auto">
            <a:xfrm>
              <a:off x="488" y="3648"/>
              <a:ext cx="624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1010</a:t>
              </a:r>
            </a:p>
          </p:txBody>
        </p:sp>
        <p:sp>
          <p:nvSpPr>
            <p:cNvPr id="7183" name="Oval 46"/>
            <p:cNvSpPr>
              <a:spLocks noChangeArrowheads="1"/>
            </p:cNvSpPr>
            <p:nvPr/>
          </p:nvSpPr>
          <p:spPr bwMode="auto">
            <a:xfrm>
              <a:off x="2152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1000</a:t>
              </a:r>
            </a:p>
          </p:txBody>
        </p:sp>
        <p:sp>
          <p:nvSpPr>
            <p:cNvPr id="7184" name="Oval 47"/>
            <p:cNvSpPr>
              <a:spLocks noChangeArrowheads="1"/>
            </p:cNvSpPr>
            <p:nvPr/>
          </p:nvSpPr>
          <p:spPr bwMode="auto">
            <a:xfrm>
              <a:off x="3064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0111</a:t>
              </a:r>
            </a:p>
          </p:txBody>
        </p:sp>
        <p:sp>
          <p:nvSpPr>
            <p:cNvPr id="7185" name="Oval 48"/>
            <p:cNvSpPr>
              <a:spLocks noChangeArrowheads="1"/>
            </p:cNvSpPr>
            <p:nvPr/>
          </p:nvSpPr>
          <p:spPr bwMode="auto">
            <a:xfrm>
              <a:off x="3976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0110</a:t>
              </a:r>
            </a:p>
          </p:txBody>
        </p:sp>
        <p:sp>
          <p:nvSpPr>
            <p:cNvPr id="7186" name="Oval 49"/>
            <p:cNvSpPr>
              <a:spLocks noChangeArrowheads="1"/>
            </p:cNvSpPr>
            <p:nvPr/>
          </p:nvSpPr>
          <p:spPr bwMode="auto">
            <a:xfrm>
              <a:off x="4936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0101</a:t>
              </a:r>
            </a:p>
          </p:txBody>
        </p:sp>
        <p:sp>
          <p:nvSpPr>
            <p:cNvPr id="654386" name="Line 50"/>
            <p:cNvSpPr>
              <a:spLocks noChangeShapeType="1"/>
            </p:cNvSpPr>
            <p:nvPr/>
          </p:nvSpPr>
          <p:spPr bwMode="auto">
            <a:xfrm>
              <a:off x="1876" y="345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7" name="Line 51"/>
            <p:cNvSpPr>
              <a:spLocks noChangeShapeType="1"/>
            </p:cNvSpPr>
            <p:nvPr/>
          </p:nvSpPr>
          <p:spPr bwMode="auto">
            <a:xfrm>
              <a:off x="1864" y="393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8" name="Line 52"/>
            <p:cNvSpPr>
              <a:spLocks noChangeShapeType="1"/>
            </p:cNvSpPr>
            <p:nvPr/>
          </p:nvSpPr>
          <p:spPr bwMode="auto">
            <a:xfrm>
              <a:off x="2836" y="345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9" name="Line 53"/>
            <p:cNvSpPr>
              <a:spLocks noChangeShapeType="1"/>
            </p:cNvSpPr>
            <p:nvPr/>
          </p:nvSpPr>
          <p:spPr bwMode="auto">
            <a:xfrm>
              <a:off x="2824" y="393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0" name="Line 54"/>
            <p:cNvSpPr>
              <a:spLocks noChangeShapeType="1"/>
            </p:cNvSpPr>
            <p:nvPr/>
          </p:nvSpPr>
          <p:spPr bwMode="auto">
            <a:xfrm>
              <a:off x="3700" y="348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1" name="Line 55"/>
            <p:cNvSpPr>
              <a:spLocks noChangeShapeType="1"/>
            </p:cNvSpPr>
            <p:nvPr/>
          </p:nvSpPr>
          <p:spPr bwMode="auto">
            <a:xfrm>
              <a:off x="3688" y="39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2" name="Line 56"/>
            <p:cNvSpPr>
              <a:spLocks noChangeShapeType="1"/>
            </p:cNvSpPr>
            <p:nvPr/>
          </p:nvSpPr>
          <p:spPr bwMode="auto">
            <a:xfrm>
              <a:off x="4648" y="349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3" name="Line 57"/>
            <p:cNvSpPr>
              <a:spLocks noChangeShapeType="1"/>
            </p:cNvSpPr>
            <p:nvPr/>
          </p:nvSpPr>
          <p:spPr bwMode="auto">
            <a:xfrm>
              <a:off x="4636" y="397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4" name="Freeform 58"/>
            <p:cNvSpPr>
              <a:spLocks/>
            </p:cNvSpPr>
            <p:nvPr/>
          </p:nvSpPr>
          <p:spPr bwMode="auto">
            <a:xfrm>
              <a:off x="5512" y="3456"/>
              <a:ext cx="152" cy="384"/>
            </a:xfrm>
            <a:custGeom>
              <a:avLst/>
              <a:gdLst>
                <a:gd name="T0" fmla="*/ 48 w 152"/>
                <a:gd name="T1" fmla="*/ 0 h 384"/>
                <a:gd name="T2" fmla="*/ 144 w 152"/>
                <a:gd name="T3" fmla="*/ 240 h 384"/>
                <a:gd name="T4" fmla="*/ 0 w 15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84">
                  <a:moveTo>
                    <a:pt x="48" y="0"/>
                  </a:moveTo>
                  <a:cubicBezTo>
                    <a:pt x="100" y="88"/>
                    <a:pt x="152" y="176"/>
                    <a:pt x="144" y="240"/>
                  </a:cubicBezTo>
                  <a:cubicBezTo>
                    <a:pt x="136" y="304"/>
                    <a:pt x="68" y="344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6" name="Oval 59"/>
            <p:cNvSpPr>
              <a:spLocks noChangeArrowheads="1"/>
            </p:cNvSpPr>
            <p:nvPr/>
          </p:nvSpPr>
          <p:spPr bwMode="auto">
            <a:xfrm>
              <a:off x="1248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1001</a:t>
              </a:r>
            </a:p>
          </p:txBody>
        </p:sp>
        <p:sp>
          <p:nvSpPr>
            <p:cNvPr id="654396" name="Freeform 60"/>
            <p:cNvSpPr>
              <a:spLocks/>
            </p:cNvSpPr>
            <p:nvPr/>
          </p:nvSpPr>
          <p:spPr bwMode="auto">
            <a:xfrm>
              <a:off x="912" y="3888"/>
              <a:ext cx="336" cy="152"/>
            </a:xfrm>
            <a:custGeom>
              <a:avLst/>
              <a:gdLst>
                <a:gd name="T0" fmla="*/ 336 w 336"/>
                <a:gd name="T1" fmla="*/ 48 h 152"/>
                <a:gd name="T2" fmla="*/ 192 w 336"/>
                <a:gd name="T3" fmla="*/ 144 h 152"/>
                <a:gd name="T4" fmla="*/ 0 w 336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52">
                  <a:moveTo>
                    <a:pt x="336" y="48"/>
                  </a:moveTo>
                  <a:cubicBezTo>
                    <a:pt x="292" y="100"/>
                    <a:pt x="248" y="152"/>
                    <a:pt x="192" y="144"/>
                  </a:cubicBezTo>
                  <a:cubicBezTo>
                    <a:pt x="136" y="136"/>
                    <a:pt x="68" y="6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7" name="Line 61"/>
            <p:cNvSpPr>
              <a:spLocks noChangeShapeType="1"/>
            </p:cNvSpPr>
            <p:nvPr/>
          </p:nvSpPr>
          <p:spPr bwMode="auto">
            <a:xfrm flipV="1">
              <a:off x="720" y="3504"/>
              <a:ext cx="48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9" name="Text Box 62"/>
            <p:cNvSpPr txBox="1">
              <a:spLocks noChangeArrowheads="1"/>
            </p:cNvSpPr>
            <p:nvPr/>
          </p:nvSpPr>
          <p:spPr bwMode="auto">
            <a:xfrm>
              <a:off x="48" y="321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D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C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B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A</a:t>
              </a:r>
            </a:p>
          </p:txBody>
        </p:sp>
      </p:grpSp>
      <p:sp>
        <p:nvSpPr>
          <p:cNvPr id="7174" name="Text Box 63"/>
          <p:cNvSpPr txBox="1">
            <a:spLocks noChangeArrowheads="1"/>
          </p:cNvSpPr>
          <p:nvPr/>
        </p:nvSpPr>
        <p:spPr bwMode="auto">
          <a:xfrm>
            <a:off x="179388" y="18891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模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10 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62000" y="533400"/>
          <a:ext cx="8077200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位图图像" r:id="rId3" imgW="6323810" imgH="4342857" progId="Paint.Picture">
                  <p:embed/>
                </p:oleObj>
              </mc:Choice>
              <mc:Fallback>
                <p:oleObj name="位图图像" r:id="rId3" imgW="6323810" imgH="434285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8077200" cy="5546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5676900" y="28194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638300" y="28194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0" y="404813"/>
            <a:ext cx="769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应用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：③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7-bit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串</a:t>
            </a:r>
            <a:r>
              <a:rPr kumimoji="0" lang="en-US" dirty="0">
                <a:latin typeface="Arial" panose="020B0604020202020204" pitchFamily="34" charset="0"/>
              </a:rPr>
              <a:t>/</a:t>
            </a:r>
            <a:r>
              <a:rPr kumimoji="0" lang="zh-CN" altLang="en-US">
                <a:latin typeface="Arial" panose="020B0604020202020204" pitchFamily="34" charset="0"/>
              </a:rPr>
              <a:t>并信号转换器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2133600" y="1676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795654" name="Text Box 6"/>
          <p:cNvSpPr txBox="1">
            <a:spLocks noChangeArrowheads="1"/>
          </p:cNvSpPr>
          <p:nvPr/>
        </p:nvSpPr>
        <p:spPr bwMode="auto">
          <a:xfrm>
            <a:off x="1600200" y="32004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3352800" y="35814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 flipV="1">
            <a:off x="22860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 flipV="1">
            <a:off x="26670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 flipV="1">
            <a:off x="30480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59" name="Line 11"/>
          <p:cNvSpPr>
            <a:spLocks noChangeShapeType="1"/>
          </p:cNvSpPr>
          <p:nvPr/>
        </p:nvSpPr>
        <p:spPr bwMode="auto">
          <a:xfrm flipV="1">
            <a:off x="34290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0" name="Line 12"/>
          <p:cNvSpPr>
            <a:spLocks noChangeShapeType="1"/>
          </p:cNvSpPr>
          <p:nvPr/>
        </p:nvSpPr>
        <p:spPr bwMode="auto">
          <a:xfrm>
            <a:off x="1409700" y="3733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1" name="Line 13"/>
          <p:cNvSpPr>
            <a:spLocks noChangeShapeType="1"/>
          </p:cNvSpPr>
          <p:nvPr/>
        </p:nvSpPr>
        <p:spPr bwMode="auto">
          <a:xfrm flipH="1">
            <a:off x="1143000" y="3352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2" name="Text Box 14"/>
          <p:cNvSpPr txBox="1">
            <a:spLocks noChangeArrowheads="1"/>
          </p:cNvSpPr>
          <p:nvPr/>
        </p:nvSpPr>
        <p:spPr bwMode="auto">
          <a:xfrm>
            <a:off x="152400" y="35052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795663" name="Line 15"/>
          <p:cNvSpPr>
            <a:spLocks noChangeShapeType="1"/>
          </p:cNvSpPr>
          <p:nvPr/>
        </p:nvSpPr>
        <p:spPr bwMode="auto">
          <a:xfrm>
            <a:off x="22860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4" name="Line 16"/>
          <p:cNvSpPr>
            <a:spLocks noChangeShapeType="1"/>
          </p:cNvSpPr>
          <p:nvPr/>
        </p:nvSpPr>
        <p:spPr bwMode="auto">
          <a:xfrm>
            <a:off x="26670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5" name="Line 17"/>
          <p:cNvSpPr>
            <a:spLocks noChangeShapeType="1"/>
          </p:cNvSpPr>
          <p:nvPr/>
        </p:nvSpPr>
        <p:spPr bwMode="auto">
          <a:xfrm>
            <a:off x="30480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6" name="Line 18"/>
          <p:cNvSpPr>
            <a:spLocks noChangeShapeType="1"/>
          </p:cNvSpPr>
          <p:nvPr/>
        </p:nvSpPr>
        <p:spPr bwMode="auto">
          <a:xfrm>
            <a:off x="34290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67" name="Text Box 19"/>
          <p:cNvSpPr txBox="1">
            <a:spLocks noChangeArrowheads="1"/>
          </p:cNvSpPr>
          <p:nvPr/>
        </p:nvSpPr>
        <p:spPr bwMode="auto">
          <a:xfrm>
            <a:off x="3352800" y="32766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5668" name="Text Box 20"/>
          <p:cNvSpPr txBox="1">
            <a:spLocks noChangeArrowheads="1"/>
          </p:cNvSpPr>
          <p:nvPr/>
        </p:nvSpPr>
        <p:spPr bwMode="auto">
          <a:xfrm>
            <a:off x="2133600" y="39465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669" name="Text Box 21"/>
          <p:cNvSpPr txBox="1">
            <a:spLocks noChangeArrowheads="1"/>
          </p:cNvSpPr>
          <p:nvPr/>
        </p:nvSpPr>
        <p:spPr bwMode="auto">
          <a:xfrm>
            <a:off x="1676400" y="35655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670" name="Line 22"/>
          <p:cNvSpPr>
            <a:spLocks noChangeShapeType="1"/>
          </p:cNvSpPr>
          <p:nvPr/>
        </p:nvSpPr>
        <p:spPr bwMode="auto">
          <a:xfrm>
            <a:off x="1600200" y="3581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1" name="Line 23"/>
          <p:cNvSpPr>
            <a:spLocks noChangeShapeType="1"/>
          </p:cNvSpPr>
          <p:nvPr/>
        </p:nvSpPr>
        <p:spPr bwMode="auto">
          <a:xfrm flipH="1">
            <a:off x="1676400" y="373380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2" name="Line 24"/>
          <p:cNvSpPr>
            <a:spLocks noChangeShapeType="1"/>
          </p:cNvSpPr>
          <p:nvPr/>
        </p:nvSpPr>
        <p:spPr bwMode="auto">
          <a:xfrm flipV="1">
            <a:off x="3962400" y="3413125"/>
            <a:ext cx="533400" cy="15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3" name="Line 25"/>
          <p:cNvSpPr>
            <a:spLocks noChangeShapeType="1"/>
          </p:cNvSpPr>
          <p:nvPr/>
        </p:nvSpPr>
        <p:spPr bwMode="auto">
          <a:xfrm>
            <a:off x="39624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4" name="Line 26"/>
          <p:cNvSpPr>
            <a:spLocks noChangeShapeType="1"/>
          </p:cNvSpPr>
          <p:nvPr/>
        </p:nvSpPr>
        <p:spPr bwMode="auto">
          <a:xfrm flipV="1">
            <a:off x="3429000" y="205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5" name="Line 27"/>
          <p:cNvSpPr>
            <a:spLocks noChangeShapeType="1"/>
          </p:cNvSpPr>
          <p:nvPr/>
        </p:nvSpPr>
        <p:spPr bwMode="auto">
          <a:xfrm flipH="1">
            <a:off x="762000" y="3733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76" name="Text Box 28"/>
          <p:cNvSpPr txBox="1">
            <a:spLocks noChangeArrowheads="1"/>
          </p:cNvSpPr>
          <p:nvPr/>
        </p:nvSpPr>
        <p:spPr bwMode="auto">
          <a:xfrm>
            <a:off x="6172200" y="1676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5677" name="Text Box 29"/>
          <p:cNvSpPr txBox="1">
            <a:spLocks noChangeArrowheads="1"/>
          </p:cNvSpPr>
          <p:nvPr/>
        </p:nvSpPr>
        <p:spPr bwMode="auto">
          <a:xfrm>
            <a:off x="7543800" y="39465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795678" name="Text Box 30"/>
          <p:cNvSpPr txBox="1">
            <a:spLocks noChangeArrowheads="1"/>
          </p:cNvSpPr>
          <p:nvPr/>
        </p:nvSpPr>
        <p:spPr bwMode="auto">
          <a:xfrm>
            <a:off x="7391400" y="35814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95679" name="Line 31"/>
          <p:cNvSpPr>
            <a:spLocks noChangeShapeType="1"/>
          </p:cNvSpPr>
          <p:nvPr/>
        </p:nvSpPr>
        <p:spPr bwMode="auto">
          <a:xfrm flipV="1">
            <a:off x="63246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0" name="Line 32"/>
          <p:cNvSpPr>
            <a:spLocks noChangeShapeType="1"/>
          </p:cNvSpPr>
          <p:nvPr/>
        </p:nvSpPr>
        <p:spPr bwMode="auto">
          <a:xfrm flipV="1">
            <a:off x="67056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1" name="Line 33"/>
          <p:cNvSpPr>
            <a:spLocks noChangeShapeType="1"/>
          </p:cNvSpPr>
          <p:nvPr/>
        </p:nvSpPr>
        <p:spPr bwMode="auto">
          <a:xfrm flipV="1">
            <a:off x="70866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2" name="Line 34"/>
          <p:cNvSpPr>
            <a:spLocks noChangeShapeType="1"/>
          </p:cNvSpPr>
          <p:nvPr/>
        </p:nvSpPr>
        <p:spPr bwMode="auto">
          <a:xfrm flipV="1">
            <a:off x="74676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3" name="Line 35"/>
          <p:cNvSpPr>
            <a:spLocks noChangeShapeType="1"/>
          </p:cNvSpPr>
          <p:nvPr/>
        </p:nvSpPr>
        <p:spPr bwMode="auto">
          <a:xfrm>
            <a:off x="5410200" y="3733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4" name="Oval 36"/>
          <p:cNvSpPr>
            <a:spLocks noChangeArrowheads="1"/>
          </p:cNvSpPr>
          <p:nvPr/>
        </p:nvSpPr>
        <p:spPr bwMode="auto">
          <a:xfrm>
            <a:off x="6286500" y="25527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5" name="Line 37"/>
          <p:cNvSpPr>
            <a:spLocks noChangeShapeType="1"/>
          </p:cNvSpPr>
          <p:nvPr/>
        </p:nvSpPr>
        <p:spPr bwMode="auto">
          <a:xfrm>
            <a:off x="6228184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6" name="Line 38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7" name="Line 39"/>
          <p:cNvSpPr>
            <a:spLocks noChangeShapeType="1"/>
          </p:cNvSpPr>
          <p:nvPr/>
        </p:nvSpPr>
        <p:spPr bwMode="auto">
          <a:xfrm>
            <a:off x="69342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8" name="Line 40"/>
          <p:cNvSpPr>
            <a:spLocks noChangeShapeType="1"/>
          </p:cNvSpPr>
          <p:nvPr/>
        </p:nvSpPr>
        <p:spPr bwMode="auto">
          <a:xfrm>
            <a:off x="73152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89" name="Text Box 41"/>
          <p:cNvSpPr txBox="1">
            <a:spLocks noChangeArrowheads="1"/>
          </p:cNvSpPr>
          <p:nvPr/>
        </p:nvSpPr>
        <p:spPr bwMode="auto">
          <a:xfrm>
            <a:off x="7391400" y="32766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95690" name="Text Box 42"/>
          <p:cNvSpPr txBox="1">
            <a:spLocks noChangeArrowheads="1"/>
          </p:cNvSpPr>
          <p:nvPr/>
        </p:nvSpPr>
        <p:spPr bwMode="auto">
          <a:xfrm>
            <a:off x="5715000" y="35655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691" name="Line 43"/>
          <p:cNvSpPr>
            <a:spLocks noChangeShapeType="1"/>
          </p:cNvSpPr>
          <p:nvPr/>
        </p:nvSpPr>
        <p:spPr bwMode="auto">
          <a:xfrm>
            <a:off x="5638800" y="3581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H="1">
            <a:off x="5715000" y="373380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93" name="Line 45"/>
          <p:cNvSpPr>
            <a:spLocks noChangeShapeType="1"/>
          </p:cNvSpPr>
          <p:nvPr/>
        </p:nvSpPr>
        <p:spPr bwMode="auto">
          <a:xfrm>
            <a:off x="8001000" y="3429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94" name="Line 46"/>
          <p:cNvSpPr>
            <a:spLocks noChangeShapeType="1"/>
          </p:cNvSpPr>
          <p:nvPr/>
        </p:nvSpPr>
        <p:spPr bwMode="auto">
          <a:xfrm>
            <a:off x="80010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95" name="Line 47"/>
          <p:cNvSpPr>
            <a:spLocks noChangeShapeType="1"/>
          </p:cNvSpPr>
          <p:nvPr/>
        </p:nvSpPr>
        <p:spPr bwMode="auto">
          <a:xfrm flipV="1">
            <a:off x="7467600" y="205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696" name="Text Box 48"/>
          <p:cNvSpPr txBox="1">
            <a:spLocks noChangeArrowheads="1"/>
          </p:cNvSpPr>
          <p:nvPr/>
        </p:nvSpPr>
        <p:spPr bwMode="auto">
          <a:xfrm>
            <a:off x="2133600" y="4800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1   1   1   1</a:t>
            </a:r>
            <a:endParaRPr kumimoji="0" lang="en-US" altLang="zh-CN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697" name="Text Box 49"/>
          <p:cNvSpPr txBox="1">
            <a:spLocks noChangeArrowheads="1"/>
          </p:cNvSpPr>
          <p:nvPr/>
        </p:nvSpPr>
        <p:spPr bwMode="auto">
          <a:xfrm>
            <a:off x="6051376" y="3962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698" name="Text Box 50"/>
          <p:cNvSpPr txBox="1">
            <a:spLocks noChangeArrowheads="1"/>
          </p:cNvSpPr>
          <p:nvPr/>
        </p:nvSpPr>
        <p:spPr bwMode="auto">
          <a:xfrm>
            <a:off x="6443663" y="5516563"/>
            <a:ext cx="23622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95699" name="Line 51"/>
          <p:cNvSpPr>
            <a:spLocks noChangeShapeType="1"/>
          </p:cNvSpPr>
          <p:nvPr/>
        </p:nvSpPr>
        <p:spPr bwMode="auto">
          <a:xfrm>
            <a:off x="5410200" y="37338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0" name="Line 52"/>
          <p:cNvSpPr>
            <a:spLocks noChangeShapeType="1"/>
          </p:cNvSpPr>
          <p:nvPr/>
        </p:nvSpPr>
        <p:spPr bwMode="auto">
          <a:xfrm flipH="1">
            <a:off x="1066800" y="54102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1" name="Line 53"/>
          <p:cNvSpPr>
            <a:spLocks noChangeShapeType="1"/>
          </p:cNvSpPr>
          <p:nvPr/>
        </p:nvSpPr>
        <p:spPr bwMode="auto">
          <a:xfrm flipV="1">
            <a:off x="1066800" y="37338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2" name="Oval 54"/>
          <p:cNvSpPr>
            <a:spLocks noChangeArrowheads="1"/>
          </p:cNvSpPr>
          <p:nvPr/>
        </p:nvSpPr>
        <p:spPr bwMode="auto">
          <a:xfrm>
            <a:off x="1028700" y="37147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3" name="Text Box 55"/>
          <p:cNvSpPr txBox="1">
            <a:spLocks noChangeArrowheads="1"/>
          </p:cNvSpPr>
          <p:nvPr/>
        </p:nvSpPr>
        <p:spPr bwMode="auto">
          <a:xfrm>
            <a:off x="2057400" y="2819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795704" name="Text Box 56"/>
          <p:cNvSpPr txBox="1">
            <a:spLocks noChangeArrowheads="1"/>
          </p:cNvSpPr>
          <p:nvPr/>
        </p:nvSpPr>
        <p:spPr bwMode="auto">
          <a:xfrm>
            <a:off x="6096000" y="2819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795705" name="Line 57"/>
          <p:cNvSpPr>
            <a:spLocks noChangeShapeType="1"/>
          </p:cNvSpPr>
          <p:nvPr/>
        </p:nvSpPr>
        <p:spPr bwMode="auto">
          <a:xfrm flipH="1">
            <a:off x="8305800" y="3413125"/>
            <a:ext cx="152400" cy="15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6" name="Text Box 58"/>
          <p:cNvSpPr txBox="1">
            <a:spLocks noChangeArrowheads="1"/>
          </p:cNvSpPr>
          <p:nvPr/>
        </p:nvSpPr>
        <p:spPr bwMode="auto">
          <a:xfrm>
            <a:off x="8305800" y="3641725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795707" name="Rectangle 59"/>
          <p:cNvSpPr>
            <a:spLocks noChangeArrowheads="1"/>
          </p:cNvSpPr>
          <p:nvPr/>
        </p:nvSpPr>
        <p:spPr bwMode="auto">
          <a:xfrm>
            <a:off x="1600200" y="2174875"/>
            <a:ext cx="228600" cy="381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8" name="Oval 60"/>
          <p:cNvSpPr>
            <a:spLocks noChangeArrowheads="1"/>
          </p:cNvSpPr>
          <p:nvPr/>
        </p:nvSpPr>
        <p:spPr bwMode="auto">
          <a:xfrm>
            <a:off x="1524000" y="2327275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09" name="Line 61"/>
          <p:cNvSpPr>
            <a:spLocks noChangeShapeType="1"/>
          </p:cNvSpPr>
          <p:nvPr/>
        </p:nvSpPr>
        <p:spPr bwMode="auto">
          <a:xfrm flipH="1">
            <a:off x="1828800" y="24225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0" name="Oval 62"/>
          <p:cNvSpPr>
            <a:spLocks noChangeArrowheads="1"/>
          </p:cNvSpPr>
          <p:nvPr/>
        </p:nvSpPr>
        <p:spPr bwMode="auto">
          <a:xfrm>
            <a:off x="2228850" y="23653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1" name="Line 63"/>
          <p:cNvSpPr>
            <a:spLocks noChangeShapeType="1"/>
          </p:cNvSpPr>
          <p:nvPr/>
        </p:nvSpPr>
        <p:spPr bwMode="auto">
          <a:xfrm flipH="1">
            <a:off x="1219200" y="2365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2" name="Line 64"/>
          <p:cNvSpPr>
            <a:spLocks noChangeShapeType="1"/>
          </p:cNvSpPr>
          <p:nvPr/>
        </p:nvSpPr>
        <p:spPr bwMode="auto">
          <a:xfrm flipV="1">
            <a:off x="1219200" y="158432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3" name="Line 65"/>
          <p:cNvSpPr>
            <a:spLocks noChangeShapeType="1"/>
          </p:cNvSpPr>
          <p:nvPr/>
        </p:nvSpPr>
        <p:spPr bwMode="auto">
          <a:xfrm>
            <a:off x="1219200" y="1584325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4" name="Line 66"/>
          <p:cNvSpPr>
            <a:spLocks noChangeShapeType="1"/>
          </p:cNvSpPr>
          <p:nvPr/>
        </p:nvSpPr>
        <p:spPr bwMode="auto">
          <a:xfrm>
            <a:off x="8458200" y="15843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5" name="Line 67"/>
          <p:cNvSpPr>
            <a:spLocks noChangeShapeType="1"/>
          </p:cNvSpPr>
          <p:nvPr/>
        </p:nvSpPr>
        <p:spPr bwMode="auto">
          <a:xfrm flipV="1">
            <a:off x="4495800" y="15843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6" name="Oval 68"/>
          <p:cNvSpPr>
            <a:spLocks noChangeArrowheads="1"/>
          </p:cNvSpPr>
          <p:nvPr/>
        </p:nvSpPr>
        <p:spPr bwMode="auto">
          <a:xfrm>
            <a:off x="4457700" y="15462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17" name="Text Box 69"/>
          <p:cNvSpPr txBox="1">
            <a:spLocks noChangeArrowheads="1"/>
          </p:cNvSpPr>
          <p:nvPr/>
        </p:nvSpPr>
        <p:spPr bwMode="auto">
          <a:xfrm>
            <a:off x="4267200" y="3565525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795718" name="Text Box 70"/>
          <p:cNvSpPr txBox="1">
            <a:spLocks noChangeArrowheads="1"/>
          </p:cNvSpPr>
          <p:nvPr/>
        </p:nvSpPr>
        <p:spPr bwMode="auto">
          <a:xfrm>
            <a:off x="6080720" y="4784725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1   1   0</a:t>
            </a:r>
            <a:endParaRPr kumimoji="0" lang="en-US" altLang="zh-CN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719" name="Line 71"/>
          <p:cNvSpPr>
            <a:spLocks noChangeShapeType="1"/>
          </p:cNvSpPr>
          <p:nvPr/>
        </p:nvSpPr>
        <p:spPr bwMode="auto">
          <a:xfrm>
            <a:off x="7772400" y="43275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0" name="Line 72"/>
          <p:cNvSpPr>
            <a:spLocks noChangeShapeType="1"/>
          </p:cNvSpPr>
          <p:nvPr/>
        </p:nvSpPr>
        <p:spPr bwMode="auto">
          <a:xfrm flipH="1">
            <a:off x="7315200" y="47085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1" name="Line 73"/>
          <p:cNvSpPr>
            <a:spLocks noChangeShapeType="1"/>
          </p:cNvSpPr>
          <p:nvPr/>
        </p:nvSpPr>
        <p:spPr bwMode="auto">
          <a:xfrm>
            <a:off x="7772400" y="46704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2" name="Text Box 74"/>
          <p:cNvSpPr txBox="1">
            <a:spLocks noChangeArrowheads="1"/>
          </p:cNvSpPr>
          <p:nvPr/>
        </p:nvSpPr>
        <p:spPr bwMode="auto">
          <a:xfrm>
            <a:off x="7162800" y="5913438"/>
            <a:ext cx="9731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串行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95723" name="Oval 75"/>
          <p:cNvSpPr>
            <a:spLocks noChangeArrowheads="1"/>
          </p:cNvSpPr>
          <p:nvPr/>
        </p:nvSpPr>
        <p:spPr bwMode="auto">
          <a:xfrm>
            <a:off x="1524000" y="4060825"/>
            <a:ext cx="115888" cy="11588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4" name="Text Box 76"/>
          <p:cNvSpPr txBox="1">
            <a:spLocks noChangeArrowheads="1"/>
          </p:cNvSpPr>
          <p:nvPr/>
        </p:nvSpPr>
        <p:spPr bwMode="auto">
          <a:xfrm>
            <a:off x="1600200" y="3930650"/>
            <a:ext cx="609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CR</a:t>
            </a:r>
          </a:p>
        </p:txBody>
      </p:sp>
      <p:sp>
        <p:nvSpPr>
          <p:cNvPr id="795725" name="Oval 77"/>
          <p:cNvSpPr>
            <a:spLocks noChangeArrowheads="1"/>
          </p:cNvSpPr>
          <p:nvPr/>
        </p:nvSpPr>
        <p:spPr bwMode="auto">
          <a:xfrm>
            <a:off x="5562600" y="4076700"/>
            <a:ext cx="115888" cy="11588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6" name="Text Box 78"/>
          <p:cNvSpPr txBox="1">
            <a:spLocks noChangeArrowheads="1"/>
          </p:cNvSpPr>
          <p:nvPr/>
        </p:nvSpPr>
        <p:spPr bwMode="auto">
          <a:xfrm>
            <a:off x="5638800" y="3946525"/>
            <a:ext cx="609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CR 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5727" name="Line 79"/>
          <p:cNvSpPr>
            <a:spLocks noChangeShapeType="1"/>
          </p:cNvSpPr>
          <p:nvPr/>
        </p:nvSpPr>
        <p:spPr bwMode="auto">
          <a:xfrm flipH="1">
            <a:off x="4876800" y="4117975"/>
            <a:ext cx="6858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8" name="Line 80"/>
          <p:cNvSpPr>
            <a:spLocks noChangeShapeType="1"/>
          </p:cNvSpPr>
          <p:nvPr/>
        </p:nvSpPr>
        <p:spPr bwMode="auto">
          <a:xfrm>
            <a:off x="4876800" y="4098925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29" name="Line 81"/>
          <p:cNvSpPr>
            <a:spLocks noChangeShapeType="1"/>
          </p:cNvSpPr>
          <p:nvPr/>
        </p:nvSpPr>
        <p:spPr bwMode="auto">
          <a:xfrm flipH="1">
            <a:off x="609600" y="5622925"/>
            <a:ext cx="42672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0" name="Line 82"/>
          <p:cNvSpPr>
            <a:spLocks noChangeShapeType="1"/>
          </p:cNvSpPr>
          <p:nvPr/>
        </p:nvSpPr>
        <p:spPr bwMode="auto">
          <a:xfrm flipV="1">
            <a:off x="1219200" y="4098925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1" name="Line 83"/>
          <p:cNvSpPr>
            <a:spLocks noChangeShapeType="1"/>
          </p:cNvSpPr>
          <p:nvPr/>
        </p:nvSpPr>
        <p:spPr bwMode="auto">
          <a:xfrm>
            <a:off x="1219200" y="4098925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2" name="Text Box 84"/>
          <p:cNvSpPr txBox="1">
            <a:spLocks noChangeArrowheads="1"/>
          </p:cNvSpPr>
          <p:nvPr/>
        </p:nvSpPr>
        <p:spPr bwMode="auto">
          <a:xfrm>
            <a:off x="76200" y="539432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</a:t>
            </a:r>
          </a:p>
        </p:txBody>
      </p:sp>
      <p:sp>
        <p:nvSpPr>
          <p:cNvPr id="795733" name="Oval 85"/>
          <p:cNvSpPr>
            <a:spLocks noChangeArrowheads="1"/>
          </p:cNvSpPr>
          <p:nvPr/>
        </p:nvSpPr>
        <p:spPr bwMode="auto">
          <a:xfrm>
            <a:off x="1181100" y="55848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4" name="Oval 86"/>
          <p:cNvSpPr>
            <a:spLocks noChangeArrowheads="1"/>
          </p:cNvSpPr>
          <p:nvPr/>
        </p:nvSpPr>
        <p:spPr bwMode="auto">
          <a:xfrm>
            <a:off x="7734300" y="46704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5" name="Line 87"/>
          <p:cNvSpPr>
            <a:spLocks noChangeShapeType="1"/>
          </p:cNvSpPr>
          <p:nvPr/>
        </p:nvSpPr>
        <p:spPr bwMode="auto">
          <a:xfrm flipH="1">
            <a:off x="5486400" y="2590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6" name="Line 88"/>
          <p:cNvSpPr>
            <a:spLocks noChangeShapeType="1"/>
          </p:cNvSpPr>
          <p:nvPr/>
        </p:nvSpPr>
        <p:spPr bwMode="auto">
          <a:xfrm flipV="1">
            <a:off x="5486400" y="11430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7" name="Line 89"/>
          <p:cNvSpPr>
            <a:spLocks noChangeShapeType="1"/>
          </p:cNvSpPr>
          <p:nvPr/>
        </p:nvSpPr>
        <p:spPr bwMode="auto">
          <a:xfrm flipH="1">
            <a:off x="762000" y="1143000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8" name="Line 90"/>
          <p:cNvSpPr>
            <a:spLocks noChangeShapeType="1"/>
          </p:cNvSpPr>
          <p:nvPr/>
        </p:nvSpPr>
        <p:spPr bwMode="auto">
          <a:xfrm>
            <a:off x="762000" y="1143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39" name="Line 91"/>
          <p:cNvSpPr>
            <a:spLocks noChangeShapeType="1"/>
          </p:cNvSpPr>
          <p:nvPr/>
        </p:nvSpPr>
        <p:spPr bwMode="auto">
          <a:xfrm>
            <a:off x="762000" y="3352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742" name="Text Box 94"/>
          <p:cNvSpPr txBox="1">
            <a:spLocks noChangeArrowheads="1"/>
          </p:cNvSpPr>
          <p:nvPr/>
        </p:nvSpPr>
        <p:spPr bwMode="auto">
          <a:xfrm>
            <a:off x="7561263" y="333375"/>
            <a:ext cx="1582737" cy="63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sz="1600" b="1" baseline="-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sz="1600" b="1" baseline="-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 </a:t>
            </a:r>
            <a:endParaRPr lang="en-US" altLang="zh-CN" sz="16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  0         Left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  1          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077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分析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CR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，清零，∵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0 ∴ 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 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CP 1</a:t>
            </a:r>
            <a:r>
              <a:rPr lang="zh-CN" altLang="en-US" sz="2800" b="1">
                <a:solidFill>
                  <a:schemeClr val="bg2"/>
                </a:solidFill>
              </a:rPr>
              <a:t>，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7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 </a:t>
            </a:r>
            <a:r>
              <a:rPr lang="zh-CN" altLang="en-US" sz="2800" b="1">
                <a:solidFill>
                  <a:schemeClr val="bg2"/>
                </a:solidFill>
              </a:rPr>
              <a:t>＝</a:t>
            </a:r>
            <a:r>
              <a:rPr lang="en-US" altLang="zh-CN" sz="2800" b="1">
                <a:solidFill>
                  <a:schemeClr val="hlink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111110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96675" name="Line 3"/>
          <p:cNvSpPr>
            <a:spLocks noChangeShapeType="1"/>
          </p:cNvSpPr>
          <p:nvPr/>
        </p:nvSpPr>
        <p:spPr bwMode="auto">
          <a:xfrm>
            <a:off x="5651500" y="242093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0" y="2833688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∵F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 ∴ 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，左移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610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CP 2</a:t>
            </a:r>
            <a:r>
              <a:rPr lang="zh-CN" altLang="en-US" sz="2800" b="1">
                <a:solidFill>
                  <a:schemeClr val="bg2"/>
                </a:solidFill>
              </a:rPr>
              <a:t>，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7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 </a:t>
            </a:r>
            <a:r>
              <a:rPr lang="zh-CN" altLang="en-US" sz="2800" b="1">
                <a:solidFill>
                  <a:schemeClr val="bg2"/>
                </a:solidFill>
              </a:rPr>
              <a:t>＝</a:t>
            </a:r>
            <a:r>
              <a:rPr lang="en-US" altLang="zh-CN" sz="2800" b="1">
                <a:solidFill>
                  <a:schemeClr val="bg2"/>
                </a:solidFill>
              </a:rPr>
              <a:t>111110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baseline="-25000">
                <a:solidFill>
                  <a:schemeClr val="bg2"/>
                </a:solidFill>
              </a:rPr>
              <a:t>……….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68313" y="4652963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CP 7</a:t>
            </a:r>
            <a:r>
              <a:rPr lang="zh-CN" altLang="en-US" sz="2800" b="1">
                <a:solidFill>
                  <a:schemeClr val="bg2"/>
                </a:solidFill>
              </a:rPr>
              <a:t>，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7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 </a:t>
            </a:r>
            <a:r>
              <a:rPr lang="zh-CN" altLang="en-US" sz="2800" b="1">
                <a:solidFill>
                  <a:schemeClr val="bg2"/>
                </a:solidFill>
              </a:rPr>
              <a:t>＝</a:t>
            </a:r>
            <a:r>
              <a:rPr lang="en-US" altLang="zh-CN" sz="2800" b="1">
                <a:solidFill>
                  <a:schemeClr val="hlink"/>
                </a:solidFill>
              </a:rPr>
              <a:t>0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 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 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96679" name="Line 7"/>
          <p:cNvSpPr>
            <a:spLocks noChangeShapeType="1"/>
          </p:cNvSpPr>
          <p:nvPr/>
        </p:nvSpPr>
        <p:spPr bwMode="auto">
          <a:xfrm>
            <a:off x="4859338" y="50768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038600" y="5510213"/>
            <a:ext cx="4349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∵F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0 ∴ 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，并行输入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200" y="533400"/>
          <a:ext cx="8001000" cy="562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位图图像" r:id="rId3" imgW="6400000" imgH="4495238" progId="Paint.Picture">
                  <p:embed/>
                </p:oleObj>
              </mc:Choice>
              <mc:Fallback>
                <p:oleObj name="位图图像" r:id="rId3" imgW="6400000" imgH="449523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001000" cy="562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ChangeArrowheads="1"/>
          </p:cNvSpPr>
          <p:nvPr/>
        </p:nvSpPr>
        <p:spPr bwMode="auto">
          <a:xfrm>
            <a:off x="1763713" y="819150"/>
            <a:ext cx="5688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3200" b="1">
                <a:solidFill>
                  <a:srgbClr val="0000FF"/>
                </a:solidFill>
              </a:rPr>
              <a:t>串</a:t>
            </a:r>
            <a:r>
              <a:rPr kumimoji="0" lang="en-US" altLang="zh-CN" sz="3200" b="1">
                <a:solidFill>
                  <a:srgbClr val="0000FF"/>
                </a:solidFill>
              </a:rPr>
              <a:t>/</a:t>
            </a:r>
            <a:r>
              <a:rPr kumimoji="0" lang="zh-CN" altLang="en-US" sz="3200" b="1">
                <a:solidFill>
                  <a:srgbClr val="0000FF"/>
                </a:solidFill>
              </a:rPr>
              <a:t>并</a:t>
            </a:r>
            <a:r>
              <a:rPr kumimoji="0" lang="en-US" altLang="zh-CN" sz="3200" b="1">
                <a:solidFill>
                  <a:srgbClr val="0000FF"/>
                </a:solidFill>
              </a:rPr>
              <a:t> </a:t>
            </a:r>
            <a:r>
              <a:rPr kumimoji="0" lang="zh-CN" altLang="en-US" sz="3200" b="1">
                <a:solidFill>
                  <a:srgbClr val="0000FF"/>
                </a:solidFill>
              </a:rPr>
              <a:t>信号转换器</a:t>
            </a:r>
            <a:endParaRPr kumimoji="0"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3534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763713" y="2852738"/>
            <a:ext cx="62642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 74161, 74160, 74163, 7490 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2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291388" y="2636838"/>
            <a:ext cx="311150" cy="576262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5580112" y="3454896"/>
            <a:ext cx="1224136" cy="432048"/>
          </a:xfrm>
          <a:prstGeom prst="wedgeRectCallout">
            <a:avLst>
              <a:gd name="adj1" fmla="val 84622"/>
              <a:gd name="adj2" fmla="val -296463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416000" y="1340768"/>
            <a:ext cx="0" cy="2808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7" name="Line 97"/>
          <p:cNvSpPr>
            <a:spLocks noChangeShapeType="1"/>
          </p:cNvSpPr>
          <p:nvPr/>
        </p:nvSpPr>
        <p:spPr bwMode="auto">
          <a:xfrm>
            <a:off x="2590800" y="2244725"/>
            <a:ext cx="31956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Text Box 77"/>
          <p:cNvSpPr txBox="1">
            <a:spLocks noChangeArrowheads="1"/>
          </p:cNvSpPr>
          <p:nvPr/>
        </p:nvSpPr>
        <p:spPr bwMode="auto">
          <a:xfrm>
            <a:off x="1905000" y="3006725"/>
            <a:ext cx="3352800" cy="1922463"/>
          </a:xfrm>
          <a:prstGeom prst="rect">
            <a:avLst/>
          </a:prstGeom>
          <a:solidFill>
            <a:schemeClr val="tx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A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B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C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D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                       CLRN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baseline="-25000">
                <a:solidFill>
                  <a:schemeClr val="bg2"/>
                </a:solidFill>
              </a:rPr>
              <a:t>                                           </a:t>
            </a:r>
            <a:r>
              <a:rPr lang="en-US" altLang="zh-CN" sz="2400" b="1">
                <a:solidFill>
                  <a:schemeClr val="bg2"/>
                </a:solidFill>
              </a:rPr>
              <a:t>  LDN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ENT ENP    A  B   C  D</a:t>
            </a:r>
          </a:p>
        </p:txBody>
      </p:sp>
      <p:sp>
        <p:nvSpPr>
          <p:cNvPr id="655438" name="Oval 78"/>
          <p:cNvSpPr>
            <a:spLocks noChangeArrowheads="1"/>
          </p:cNvSpPr>
          <p:nvPr/>
        </p:nvSpPr>
        <p:spPr bwMode="auto">
          <a:xfrm>
            <a:off x="5257800" y="3616325"/>
            <a:ext cx="152400" cy="147638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9" name="Line 79"/>
          <p:cNvSpPr>
            <a:spLocks noChangeShapeType="1"/>
          </p:cNvSpPr>
          <p:nvPr/>
        </p:nvSpPr>
        <p:spPr bwMode="auto">
          <a:xfrm flipV="1">
            <a:off x="2590800" y="1939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0" name="Line 80"/>
          <p:cNvSpPr>
            <a:spLocks noChangeShapeType="1"/>
          </p:cNvSpPr>
          <p:nvPr/>
        </p:nvSpPr>
        <p:spPr bwMode="auto">
          <a:xfrm flipV="1">
            <a:off x="3200400" y="1939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1" name="Line 81"/>
          <p:cNvSpPr>
            <a:spLocks noChangeShapeType="1"/>
          </p:cNvSpPr>
          <p:nvPr/>
        </p:nvSpPr>
        <p:spPr bwMode="auto">
          <a:xfrm flipV="1">
            <a:off x="3810000" y="23209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2" name="Line 82"/>
          <p:cNvSpPr>
            <a:spLocks noChangeShapeType="1"/>
          </p:cNvSpPr>
          <p:nvPr/>
        </p:nvSpPr>
        <p:spPr bwMode="auto">
          <a:xfrm flipV="1">
            <a:off x="4419600" y="23209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3" name="Oval 83"/>
          <p:cNvSpPr>
            <a:spLocks noChangeArrowheads="1"/>
          </p:cNvSpPr>
          <p:nvPr/>
        </p:nvSpPr>
        <p:spPr bwMode="auto">
          <a:xfrm>
            <a:off x="2552700" y="22066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4" name="Oval 84"/>
          <p:cNvSpPr>
            <a:spLocks noChangeArrowheads="1"/>
          </p:cNvSpPr>
          <p:nvPr/>
        </p:nvSpPr>
        <p:spPr bwMode="auto">
          <a:xfrm>
            <a:off x="4381500" y="26638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5" name="Line 85"/>
          <p:cNvSpPr>
            <a:spLocks noChangeShapeType="1"/>
          </p:cNvSpPr>
          <p:nvPr/>
        </p:nvSpPr>
        <p:spPr bwMode="auto">
          <a:xfrm flipH="1">
            <a:off x="5410200" y="36925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28" name="Group 86"/>
          <p:cNvGrpSpPr>
            <a:grpSpLocks/>
          </p:cNvGrpSpPr>
          <p:nvPr/>
        </p:nvGrpSpPr>
        <p:grpSpPr bwMode="auto">
          <a:xfrm>
            <a:off x="3676650" y="4987925"/>
            <a:ext cx="1428750" cy="596900"/>
            <a:chOff x="4268" y="240"/>
            <a:chExt cx="741" cy="350"/>
          </a:xfrm>
        </p:grpSpPr>
        <p:sp>
          <p:nvSpPr>
            <p:cNvPr id="655447" name="Line 8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48" name="Line 8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49" name="Line 8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50" name="Line 9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5451" name="Line 91"/>
          <p:cNvSpPr>
            <a:spLocks noChangeShapeType="1"/>
          </p:cNvSpPr>
          <p:nvPr/>
        </p:nvSpPr>
        <p:spPr bwMode="auto">
          <a:xfrm>
            <a:off x="1905000" y="3540125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2" name="Line 92"/>
          <p:cNvSpPr>
            <a:spLocks noChangeShapeType="1"/>
          </p:cNvSpPr>
          <p:nvPr/>
        </p:nvSpPr>
        <p:spPr bwMode="auto">
          <a:xfrm flipH="1">
            <a:off x="1905000" y="3768725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3" name="Line 93"/>
          <p:cNvSpPr>
            <a:spLocks noChangeShapeType="1"/>
          </p:cNvSpPr>
          <p:nvPr/>
        </p:nvSpPr>
        <p:spPr bwMode="auto">
          <a:xfrm>
            <a:off x="1447800" y="37687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4" name="Rectangle 94"/>
          <p:cNvSpPr>
            <a:spLocks noChangeArrowheads="1"/>
          </p:cNvSpPr>
          <p:nvPr/>
        </p:nvSpPr>
        <p:spPr bwMode="auto">
          <a:xfrm>
            <a:off x="5791200" y="2130425"/>
            <a:ext cx="304800" cy="685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5" name="Oval 95"/>
          <p:cNvSpPr>
            <a:spLocks noChangeArrowheads="1"/>
          </p:cNvSpPr>
          <p:nvPr/>
        </p:nvSpPr>
        <p:spPr bwMode="auto">
          <a:xfrm>
            <a:off x="6096000" y="2435225"/>
            <a:ext cx="76200" cy="762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6" name="Line 96"/>
          <p:cNvSpPr>
            <a:spLocks noChangeShapeType="1"/>
          </p:cNvSpPr>
          <p:nvPr/>
        </p:nvSpPr>
        <p:spPr bwMode="auto">
          <a:xfrm>
            <a:off x="4419600" y="27019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8" name="Line 98"/>
          <p:cNvSpPr>
            <a:spLocks noChangeShapeType="1"/>
          </p:cNvSpPr>
          <p:nvPr/>
        </p:nvSpPr>
        <p:spPr bwMode="auto">
          <a:xfrm flipV="1">
            <a:off x="6781800" y="2473325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9" name="Line 99"/>
          <p:cNvSpPr>
            <a:spLocks noChangeShapeType="1"/>
          </p:cNvSpPr>
          <p:nvPr/>
        </p:nvSpPr>
        <p:spPr bwMode="auto">
          <a:xfrm flipH="1">
            <a:off x="6172200" y="247332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0" name="Line 100"/>
          <p:cNvSpPr>
            <a:spLocks noChangeShapeType="1"/>
          </p:cNvSpPr>
          <p:nvPr/>
        </p:nvSpPr>
        <p:spPr bwMode="auto">
          <a:xfrm>
            <a:off x="2209800" y="49879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1" name="Line 101"/>
          <p:cNvSpPr>
            <a:spLocks noChangeShapeType="1"/>
          </p:cNvSpPr>
          <p:nvPr/>
        </p:nvSpPr>
        <p:spPr bwMode="auto">
          <a:xfrm>
            <a:off x="2895600" y="49879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2" name="Line 102"/>
          <p:cNvSpPr>
            <a:spLocks noChangeShapeType="1"/>
          </p:cNvSpPr>
          <p:nvPr/>
        </p:nvSpPr>
        <p:spPr bwMode="auto">
          <a:xfrm flipH="1">
            <a:off x="1752600" y="5521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3" name="Oval 103"/>
          <p:cNvSpPr>
            <a:spLocks noChangeArrowheads="1"/>
          </p:cNvSpPr>
          <p:nvPr/>
        </p:nvSpPr>
        <p:spPr bwMode="auto">
          <a:xfrm>
            <a:off x="2171700" y="54641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4" name="Text Box 104"/>
          <p:cNvSpPr txBox="1">
            <a:spLocks noChangeArrowheads="1"/>
          </p:cNvSpPr>
          <p:nvPr/>
        </p:nvSpPr>
        <p:spPr bwMode="auto">
          <a:xfrm>
            <a:off x="1066800" y="529272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655465" name="Oval 105"/>
          <p:cNvSpPr>
            <a:spLocks noChangeArrowheads="1"/>
          </p:cNvSpPr>
          <p:nvPr/>
        </p:nvSpPr>
        <p:spPr bwMode="auto">
          <a:xfrm>
            <a:off x="5257800" y="4230688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6" name="Line 106"/>
          <p:cNvSpPr>
            <a:spLocks noChangeShapeType="1"/>
          </p:cNvSpPr>
          <p:nvPr/>
        </p:nvSpPr>
        <p:spPr bwMode="auto">
          <a:xfrm>
            <a:off x="5410200" y="43021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7" name="Text Box 107"/>
          <p:cNvSpPr txBox="1">
            <a:spLocks noChangeArrowheads="1"/>
          </p:cNvSpPr>
          <p:nvPr/>
        </p:nvSpPr>
        <p:spPr bwMode="auto">
          <a:xfrm>
            <a:off x="6248400" y="399732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655395" name="Text Box 35"/>
          <p:cNvSpPr txBox="1">
            <a:spLocks noChangeArrowheads="1"/>
          </p:cNvSpPr>
          <p:nvPr/>
        </p:nvSpPr>
        <p:spPr bwMode="auto">
          <a:xfrm>
            <a:off x="393700" y="1055688"/>
            <a:ext cx="43926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② 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置数归零法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5396" name="Text Box 36"/>
          <p:cNvSpPr txBox="1">
            <a:spLocks noChangeArrowheads="1"/>
          </p:cNvSpPr>
          <p:nvPr/>
        </p:nvSpPr>
        <p:spPr bwMode="auto">
          <a:xfrm>
            <a:off x="3505200" y="5749925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55397" name="Text Box 37"/>
          <p:cNvSpPr txBox="1">
            <a:spLocks noChangeArrowheads="1"/>
          </p:cNvSpPr>
          <p:nvPr/>
        </p:nvSpPr>
        <p:spPr bwMode="auto">
          <a:xfrm>
            <a:off x="4000500" y="5749925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55398" name="Text Box 38"/>
          <p:cNvSpPr txBox="1">
            <a:spLocks noChangeArrowheads="1"/>
          </p:cNvSpPr>
          <p:nvPr/>
        </p:nvSpPr>
        <p:spPr bwMode="auto">
          <a:xfrm>
            <a:off x="4494213" y="5749925"/>
            <a:ext cx="9921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55433" name="Line 73"/>
          <p:cNvSpPr>
            <a:spLocks noChangeShapeType="1"/>
          </p:cNvSpPr>
          <p:nvPr/>
        </p:nvSpPr>
        <p:spPr bwMode="auto">
          <a:xfrm>
            <a:off x="5410200" y="3692525"/>
            <a:ext cx="1371600" cy="0"/>
          </a:xfrm>
          <a:prstGeom prst="line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8" name="Rectangle 108"/>
          <p:cNvSpPr>
            <a:spLocks noChangeArrowheads="1"/>
          </p:cNvSpPr>
          <p:nvPr/>
        </p:nvSpPr>
        <p:spPr bwMode="auto">
          <a:xfrm>
            <a:off x="6248400" y="3997325"/>
            <a:ext cx="609600" cy="5334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5" name="Line 75"/>
          <p:cNvSpPr>
            <a:spLocks noChangeShapeType="1"/>
          </p:cNvSpPr>
          <p:nvPr/>
        </p:nvSpPr>
        <p:spPr bwMode="auto">
          <a:xfrm>
            <a:off x="5410200" y="43021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4" name="Line 74"/>
          <p:cNvSpPr>
            <a:spLocks noChangeShapeType="1"/>
          </p:cNvSpPr>
          <p:nvPr/>
        </p:nvSpPr>
        <p:spPr bwMode="auto">
          <a:xfrm>
            <a:off x="6781800" y="3645024"/>
            <a:ext cx="0" cy="6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9" name="Text Box 109"/>
          <p:cNvSpPr txBox="1">
            <a:spLocks noChangeArrowheads="1"/>
          </p:cNvSpPr>
          <p:nvPr/>
        </p:nvSpPr>
        <p:spPr bwMode="auto">
          <a:xfrm>
            <a:off x="838200" y="361632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55470" name="AutoShape 110"/>
          <p:cNvSpPr>
            <a:spLocks noChangeArrowheads="1"/>
          </p:cNvSpPr>
          <p:nvPr/>
        </p:nvSpPr>
        <p:spPr bwMode="auto">
          <a:xfrm>
            <a:off x="5638800" y="908050"/>
            <a:ext cx="3505200" cy="990600"/>
          </a:xfrm>
          <a:prstGeom prst="wedgeRoundRectCallout">
            <a:avLst>
              <a:gd name="adj1" fmla="val -46741"/>
              <a:gd name="adj2" fmla="val 93750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If Q</a:t>
            </a:r>
            <a:r>
              <a:rPr kumimoji="0" lang="en-US" altLang="zh-CN" b="1" baseline="-25000">
                <a:solidFill>
                  <a:schemeClr val="bg2"/>
                </a:solidFill>
              </a:rPr>
              <a:t>D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C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B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A</a:t>
            </a:r>
            <a:r>
              <a:rPr lang="zh-CN" altLang="en-US" b="1">
                <a:solidFill>
                  <a:schemeClr val="bg2"/>
                </a:solidFill>
              </a:rPr>
              <a:t>＝</a:t>
            </a:r>
            <a:r>
              <a:rPr lang="en-US" altLang="zh-CN" b="1">
                <a:solidFill>
                  <a:schemeClr val="bg2"/>
                </a:solidFill>
              </a:rPr>
              <a:t>1001</a:t>
            </a:r>
            <a:r>
              <a:rPr lang="zh-CN" altLang="en-US" b="1">
                <a:solidFill>
                  <a:schemeClr val="bg2"/>
                </a:solidFill>
              </a:rPr>
              <a:t>，</a:t>
            </a:r>
            <a:r>
              <a:rPr lang="en-US" altLang="zh-CN" b="1">
                <a:solidFill>
                  <a:schemeClr val="bg2"/>
                </a:solidFill>
              </a:rPr>
              <a:t>Then LDN</a:t>
            </a:r>
            <a:r>
              <a:rPr lang="zh-CN" altLang="en-US" b="1">
                <a:solidFill>
                  <a:schemeClr val="bg2"/>
                </a:solidFill>
              </a:rPr>
              <a:t>＝</a:t>
            </a:r>
            <a:r>
              <a:rPr lang="en-US" altLang="zh-CN" b="1">
                <a:solidFill>
                  <a:schemeClr val="bg2"/>
                </a:solidFill>
              </a:rPr>
              <a:t>0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9255" name="Picture 111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65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6" grpId="0" autoUpdateAnimBg="0"/>
      <p:bldP spid="655397" grpId="0" autoUpdateAnimBg="0"/>
      <p:bldP spid="655398" grpId="0" autoUpdateAnimBg="0"/>
      <p:bldP spid="655468" grpId="0" animBg="1"/>
      <p:bldP spid="655434" grpId="0" animBg="1"/>
      <p:bldP spid="65547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-242888"/>
            <a:ext cx="9753600" cy="73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7620000" y="980728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标注 9"/>
          <p:cNvSpPr/>
          <p:nvPr/>
        </p:nvSpPr>
        <p:spPr bwMode="auto">
          <a:xfrm>
            <a:off x="5796136" y="3237130"/>
            <a:ext cx="1224136" cy="432048"/>
          </a:xfrm>
          <a:prstGeom prst="wedgeRectCallout">
            <a:avLst>
              <a:gd name="adj1" fmla="val 84622"/>
              <a:gd name="adj2" fmla="val -296463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331913" y="2205038"/>
            <a:ext cx="3352800" cy="1655762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LDN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A  B  C  D</a:t>
            </a:r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4684713" y="2814638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6665913" y="118586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7161213" y="118586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7654925" y="1185863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1    0</a:t>
            </a:r>
          </a:p>
        </p:txBody>
      </p:sp>
      <p:sp>
        <p:nvSpPr>
          <p:cNvPr id="614410" name="Line 10"/>
          <p:cNvSpPr>
            <a:spLocks noChangeShapeType="1"/>
          </p:cNvSpPr>
          <p:nvPr/>
        </p:nvSpPr>
        <p:spPr bwMode="auto">
          <a:xfrm>
            <a:off x="7424738" y="336708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413500" y="2143125"/>
            <a:ext cx="2103438" cy="1262063"/>
          </a:xfrm>
          <a:prstGeom prst="rect">
            <a:avLst/>
          </a:prstGeom>
          <a:solidFill>
            <a:srgbClr val="FFFF99"/>
          </a:solidFill>
          <a:ln w="222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6851650" y="1546225"/>
            <a:ext cx="1428750" cy="596900"/>
            <a:chOff x="4268" y="240"/>
            <a:chExt cx="741" cy="350"/>
          </a:xfrm>
        </p:grpSpPr>
        <p:sp>
          <p:nvSpPr>
            <p:cNvPr id="614415" name="Line 15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6" name="Line 16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7" name="Line 17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8" name="Line 18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420" name="Text Box 20"/>
          <p:cNvSpPr txBox="1">
            <a:spLocks noChangeArrowheads="1"/>
          </p:cNvSpPr>
          <p:nvPr/>
        </p:nvSpPr>
        <p:spPr bwMode="auto">
          <a:xfrm>
            <a:off x="7129463" y="28527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</a:p>
        </p:txBody>
      </p:sp>
      <p:sp>
        <p:nvSpPr>
          <p:cNvPr id="614421" name="Text Box 21"/>
          <p:cNvSpPr txBox="1">
            <a:spLocks noChangeArrowheads="1"/>
          </p:cNvSpPr>
          <p:nvPr/>
        </p:nvSpPr>
        <p:spPr bwMode="auto">
          <a:xfrm>
            <a:off x="6480175" y="2687638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2" name="Text Box 22"/>
          <p:cNvSpPr txBox="1">
            <a:spLocks noChangeArrowheads="1"/>
          </p:cNvSpPr>
          <p:nvPr/>
        </p:nvSpPr>
        <p:spPr bwMode="auto">
          <a:xfrm>
            <a:off x="6480175" y="2281238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3" name="Text Box 23"/>
          <p:cNvSpPr txBox="1">
            <a:spLocks noChangeArrowheads="1"/>
          </p:cNvSpPr>
          <p:nvPr/>
        </p:nvSpPr>
        <p:spPr bwMode="auto">
          <a:xfrm>
            <a:off x="6757988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4" name="Text Box 24"/>
          <p:cNvSpPr txBox="1">
            <a:spLocks noChangeArrowheads="1"/>
          </p:cNvSpPr>
          <p:nvPr/>
        </p:nvSpPr>
        <p:spPr bwMode="auto">
          <a:xfrm>
            <a:off x="7159625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7561263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6" name="Text Box 26"/>
          <p:cNvSpPr txBox="1">
            <a:spLocks noChangeArrowheads="1"/>
          </p:cNvSpPr>
          <p:nvPr/>
        </p:nvSpPr>
        <p:spPr bwMode="auto">
          <a:xfrm>
            <a:off x="7961313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 flipV="1">
            <a:off x="20177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2" name="Line 32"/>
          <p:cNvSpPr>
            <a:spLocks noChangeShapeType="1"/>
          </p:cNvSpPr>
          <p:nvPr/>
        </p:nvSpPr>
        <p:spPr bwMode="auto">
          <a:xfrm flipV="1">
            <a:off x="26273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 flipV="1">
            <a:off x="32369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 flipV="1">
            <a:off x="38465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3846513" y="190023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6" name="Line 36"/>
          <p:cNvSpPr>
            <a:spLocks noChangeShapeType="1"/>
          </p:cNvSpPr>
          <p:nvPr/>
        </p:nvSpPr>
        <p:spPr bwMode="auto">
          <a:xfrm>
            <a:off x="5980113" y="19002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7" name="Line 37"/>
          <p:cNvSpPr>
            <a:spLocks noChangeShapeType="1"/>
          </p:cNvSpPr>
          <p:nvPr/>
        </p:nvSpPr>
        <p:spPr bwMode="auto">
          <a:xfrm>
            <a:off x="5980113" y="2509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8" name="Line 38"/>
          <p:cNvSpPr>
            <a:spLocks noChangeShapeType="1"/>
          </p:cNvSpPr>
          <p:nvPr/>
        </p:nvSpPr>
        <p:spPr bwMode="auto">
          <a:xfrm>
            <a:off x="2017713" y="205263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9" name="Line 39"/>
          <p:cNvSpPr>
            <a:spLocks noChangeShapeType="1"/>
          </p:cNvSpPr>
          <p:nvPr/>
        </p:nvSpPr>
        <p:spPr bwMode="auto">
          <a:xfrm>
            <a:off x="5675313" y="2052638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0" name="Line 40"/>
          <p:cNvSpPr>
            <a:spLocks noChangeShapeType="1"/>
          </p:cNvSpPr>
          <p:nvPr/>
        </p:nvSpPr>
        <p:spPr bwMode="auto">
          <a:xfrm>
            <a:off x="5675313" y="29670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1" name="Oval 41"/>
          <p:cNvSpPr>
            <a:spLocks noChangeArrowheads="1"/>
          </p:cNvSpPr>
          <p:nvPr/>
        </p:nvSpPr>
        <p:spPr bwMode="auto">
          <a:xfrm>
            <a:off x="1979613" y="201453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2" name="Oval 42"/>
          <p:cNvSpPr>
            <a:spLocks noChangeArrowheads="1"/>
          </p:cNvSpPr>
          <p:nvPr/>
        </p:nvSpPr>
        <p:spPr bwMode="auto">
          <a:xfrm>
            <a:off x="3808413" y="186213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3" name="Line 43"/>
          <p:cNvSpPr>
            <a:spLocks noChangeShapeType="1"/>
          </p:cNvSpPr>
          <p:nvPr/>
        </p:nvSpPr>
        <p:spPr bwMode="auto">
          <a:xfrm flipH="1">
            <a:off x="5218113" y="39576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4" name="Line 44"/>
          <p:cNvSpPr>
            <a:spLocks noChangeShapeType="1"/>
          </p:cNvSpPr>
          <p:nvPr/>
        </p:nvSpPr>
        <p:spPr bwMode="auto">
          <a:xfrm flipV="1">
            <a:off x="5218113" y="289083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5" name="Line 45"/>
          <p:cNvSpPr>
            <a:spLocks noChangeShapeType="1"/>
          </p:cNvSpPr>
          <p:nvPr/>
        </p:nvSpPr>
        <p:spPr bwMode="auto">
          <a:xfrm flipH="1">
            <a:off x="4837113" y="289083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96" name="Group 46"/>
          <p:cNvGrpSpPr>
            <a:grpSpLocks/>
          </p:cNvGrpSpPr>
          <p:nvPr/>
        </p:nvGrpSpPr>
        <p:grpSpPr bwMode="auto">
          <a:xfrm>
            <a:off x="2170113" y="3881438"/>
            <a:ext cx="1428750" cy="596900"/>
            <a:chOff x="4268" y="240"/>
            <a:chExt cx="741" cy="350"/>
          </a:xfrm>
        </p:grpSpPr>
        <p:sp>
          <p:nvSpPr>
            <p:cNvPr id="614447" name="Line 4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8" name="Line 4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0" name="Line 5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451" name="Text Box 51"/>
          <p:cNvSpPr txBox="1">
            <a:spLocks noChangeArrowheads="1"/>
          </p:cNvSpPr>
          <p:nvPr/>
        </p:nvSpPr>
        <p:spPr bwMode="auto">
          <a:xfrm>
            <a:off x="2017713" y="44910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4452" name="Text Box 52"/>
          <p:cNvSpPr txBox="1">
            <a:spLocks noChangeArrowheads="1"/>
          </p:cNvSpPr>
          <p:nvPr/>
        </p:nvSpPr>
        <p:spPr bwMode="auto">
          <a:xfrm>
            <a:off x="2513013" y="44910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4453" name="Text Box 53"/>
          <p:cNvSpPr txBox="1">
            <a:spLocks noChangeArrowheads="1"/>
          </p:cNvSpPr>
          <p:nvPr/>
        </p:nvSpPr>
        <p:spPr bwMode="auto">
          <a:xfrm>
            <a:off x="3006725" y="4491038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14454" name="Text Box 54"/>
          <p:cNvSpPr txBox="1">
            <a:spLocks noChangeArrowheads="1"/>
          </p:cNvSpPr>
          <p:nvPr/>
        </p:nvSpPr>
        <p:spPr bwMode="auto">
          <a:xfrm>
            <a:off x="6629400" y="4244975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4-to-1 Mux</a:t>
            </a:r>
          </a:p>
        </p:txBody>
      </p:sp>
      <p:sp>
        <p:nvSpPr>
          <p:cNvPr id="614455" name="Line 55"/>
          <p:cNvSpPr>
            <a:spLocks noChangeShapeType="1"/>
          </p:cNvSpPr>
          <p:nvPr/>
        </p:nvSpPr>
        <p:spPr bwMode="auto">
          <a:xfrm>
            <a:off x="1331913" y="2738438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6" name="Line 56"/>
          <p:cNvSpPr>
            <a:spLocks noChangeShapeType="1"/>
          </p:cNvSpPr>
          <p:nvPr/>
        </p:nvSpPr>
        <p:spPr bwMode="auto">
          <a:xfrm flipH="1">
            <a:off x="1331913" y="2967038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7" name="Line 57"/>
          <p:cNvSpPr>
            <a:spLocks noChangeShapeType="1"/>
          </p:cNvSpPr>
          <p:nvPr/>
        </p:nvSpPr>
        <p:spPr bwMode="auto">
          <a:xfrm>
            <a:off x="874713" y="2967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8" name="Text Box 58"/>
          <p:cNvSpPr txBox="1">
            <a:spLocks noChangeArrowheads="1"/>
          </p:cNvSpPr>
          <p:nvPr/>
        </p:nvSpPr>
        <p:spPr bwMode="auto">
          <a:xfrm>
            <a:off x="265113" y="2814638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pic>
        <p:nvPicPr>
          <p:cNvPr id="11307" name="Picture 61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329506" y="2269976"/>
            <a:ext cx="3352800" cy="1674812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LDN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A  B  C  D</a:t>
            </a:r>
          </a:p>
        </p:txBody>
      </p:sp>
      <p:sp>
        <p:nvSpPr>
          <p:cNvPr id="620547" name="Oval 3"/>
          <p:cNvSpPr>
            <a:spLocks noChangeArrowheads="1"/>
          </p:cNvSpPr>
          <p:nvPr/>
        </p:nvSpPr>
        <p:spPr bwMode="auto">
          <a:xfrm>
            <a:off x="4682306" y="2879576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auto">
          <a:xfrm>
            <a:off x="6411093" y="2208063"/>
            <a:ext cx="2103438" cy="1262063"/>
          </a:xfrm>
          <a:prstGeom prst="rect">
            <a:avLst/>
          </a:prstGeom>
          <a:solidFill>
            <a:schemeClr val="bg2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59" name="Text Box 15"/>
          <p:cNvSpPr txBox="1">
            <a:spLocks noChangeArrowheads="1"/>
          </p:cNvSpPr>
          <p:nvPr/>
        </p:nvSpPr>
        <p:spPr bwMode="auto">
          <a:xfrm>
            <a:off x="6477768" y="2650976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0" name="Text Box 16"/>
          <p:cNvSpPr txBox="1">
            <a:spLocks noChangeArrowheads="1"/>
          </p:cNvSpPr>
          <p:nvPr/>
        </p:nvSpPr>
        <p:spPr bwMode="auto">
          <a:xfrm>
            <a:off x="6477768" y="2193776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1" name="Text Box 17"/>
          <p:cNvSpPr txBox="1">
            <a:spLocks noChangeArrowheads="1"/>
          </p:cNvSpPr>
          <p:nvPr/>
        </p:nvSpPr>
        <p:spPr bwMode="auto">
          <a:xfrm>
            <a:off x="6793681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2" name="Text Box 18"/>
          <p:cNvSpPr txBox="1">
            <a:spLocks noChangeArrowheads="1"/>
          </p:cNvSpPr>
          <p:nvPr/>
        </p:nvSpPr>
        <p:spPr bwMode="auto">
          <a:xfrm>
            <a:off x="7195318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3" name="Text Box 19"/>
          <p:cNvSpPr txBox="1">
            <a:spLocks noChangeArrowheads="1"/>
          </p:cNvSpPr>
          <p:nvPr/>
        </p:nvSpPr>
        <p:spPr bwMode="auto">
          <a:xfrm>
            <a:off x="7596956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4" name="Text Box 20"/>
          <p:cNvSpPr txBox="1">
            <a:spLocks noChangeArrowheads="1"/>
          </p:cNvSpPr>
          <p:nvPr/>
        </p:nvSpPr>
        <p:spPr bwMode="auto">
          <a:xfrm>
            <a:off x="7997006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 flipV="1">
            <a:off x="20153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 flipV="1">
            <a:off x="26249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 flipV="1">
            <a:off x="32345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8" name="Line 24"/>
          <p:cNvSpPr>
            <a:spLocks noChangeShapeType="1"/>
          </p:cNvSpPr>
          <p:nvPr/>
        </p:nvSpPr>
        <p:spPr bwMode="auto">
          <a:xfrm flipV="1">
            <a:off x="38441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9" name="Line 25"/>
          <p:cNvSpPr>
            <a:spLocks noChangeShapeType="1"/>
          </p:cNvSpPr>
          <p:nvPr/>
        </p:nvSpPr>
        <p:spPr bwMode="auto">
          <a:xfrm>
            <a:off x="3844106" y="1965176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0" name="Line 26"/>
          <p:cNvSpPr>
            <a:spLocks noChangeShapeType="1"/>
          </p:cNvSpPr>
          <p:nvPr/>
        </p:nvSpPr>
        <p:spPr bwMode="auto">
          <a:xfrm>
            <a:off x="5977706" y="196517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1" name="Line 27"/>
          <p:cNvSpPr>
            <a:spLocks noChangeShapeType="1"/>
          </p:cNvSpPr>
          <p:nvPr/>
        </p:nvSpPr>
        <p:spPr bwMode="auto">
          <a:xfrm>
            <a:off x="5977706" y="25747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2" name="Line 28"/>
          <p:cNvSpPr>
            <a:spLocks noChangeShapeType="1"/>
          </p:cNvSpPr>
          <p:nvPr/>
        </p:nvSpPr>
        <p:spPr bwMode="auto">
          <a:xfrm>
            <a:off x="2015306" y="2117576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3" name="Line 29"/>
          <p:cNvSpPr>
            <a:spLocks noChangeShapeType="1"/>
          </p:cNvSpPr>
          <p:nvPr/>
        </p:nvSpPr>
        <p:spPr bwMode="auto">
          <a:xfrm>
            <a:off x="5672906" y="2117576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4" name="Line 30"/>
          <p:cNvSpPr>
            <a:spLocks noChangeShapeType="1"/>
          </p:cNvSpPr>
          <p:nvPr/>
        </p:nvSpPr>
        <p:spPr bwMode="auto">
          <a:xfrm>
            <a:off x="5672906" y="3031976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5" name="Oval 31"/>
          <p:cNvSpPr>
            <a:spLocks noChangeArrowheads="1"/>
          </p:cNvSpPr>
          <p:nvPr/>
        </p:nvSpPr>
        <p:spPr bwMode="auto">
          <a:xfrm>
            <a:off x="1977206" y="2079476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6" name="Oval 32"/>
          <p:cNvSpPr>
            <a:spLocks noChangeArrowheads="1"/>
          </p:cNvSpPr>
          <p:nvPr/>
        </p:nvSpPr>
        <p:spPr bwMode="auto">
          <a:xfrm>
            <a:off x="3806006" y="1927076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7" name="Line 33"/>
          <p:cNvSpPr>
            <a:spLocks noChangeShapeType="1"/>
          </p:cNvSpPr>
          <p:nvPr/>
        </p:nvSpPr>
        <p:spPr bwMode="auto">
          <a:xfrm flipH="1">
            <a:off x="5215706" y="4022576"/>
            <a:ext cx="300831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 flipV="1">
            <a:off x="5215706" y="2955776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9" name="Line 35"/>
          <p:cNvSpPr>
            <a:spLocks noChangeShapeType="1"/>
          </p:cNvSpPr>
          <p:nvPr/>
        </p:nvSpPr>
        <p:spPr bwMode="auto">
          <a:xfrm flipH="1">
            <a:off x="4834706" y="29557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14" name="Group 36"/>
          <p:cNvGrpSpPr>
            <a:grpSpLocks/>
          </p:cNvGrpSpPr>
          <p:nvPr/>
        </p:nvGrpSpPr>
        <p:grpSpPr bwMode="auto">
          <a:xfrm>
            <a:off x="2167706" y="3946376"/>
            <a:ext cx="1428750" cy="596900"/>
            <a:chOff x="4268" y="240"/>
            <a:chExt cx="741" cy="350"/>
          </a:xfrm>
        </p:grpSpPr>
        <p:sp>
          <p:nvSpPr>
            <p:cNvPr id="620581" name="Line 3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2" name="Line 3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3" name="Line 3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4" name="Line 4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0585" name="Text Box 41"/>
          <p:cNvSpPr txBox="1">
            <a:spLocks noChangeArrowheads="1"/>
          </p:cNvSpPr>
          <p:nvPr/>
        </p:nvSpPr>
        <p:spPr bwMode="auto">
          <a:xfrm>
            <a:off x="2015306" y="455597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0586" name="Text Box 42"/>
          <p:cNvSpPr txBox="1">
            <a:spLocks noChangeArrowheads="1"/>
          </p:cNvSpPr>
          <p:nvPr/>
        </p:nvSpPr>
        <p:spPr bwMode="auto">
          <a:xfrm>
            <a:off x="2510606" y="455597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0587" name="Text Box 43"/>
          <p:cNvSpPr txBox="1">
            <a:spLocks noChangeArrowheads="1"/>
          </p:cNvSpPr>
          <p:nvPr/>
        </p:nvSpPr>
        <p:spPr bwMode="auto">
          <a:xfrm>
            <a:off x="3004318" y="4555976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20588" name="Text Box 44"/>
          <p:cNvSpPr txBox="1">
            <a:spLocks noChangeArrowheads="1"/>
          </p:cNvSpPr>
          <p:nvPr/>
        </p:nvSpPr>
        <p:spPr bwMode="auto">
          <a:xfrm>
            <a:off x="6371406" y="4359126"/>
            <a:ext cx="23050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2-4 Decoder</a:t>
            </a:r>
          </a:p>
        </p:txBody>
      </p:sp>
      <p:sp>
        <p:nvSpPr>
          <p:cNvPr id="620589" name="Oval 45"/>
          <p:cNvSpPr>
            <a:spLocks noChangeArrowheads="1"/>
          </p:cNvSpPr>
          <p:nvPr/>
        </p:nvSpPr>
        <p:spPr bwMode="auto">
          <a:xfrm>
            <a:off x="69683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0" name="Oval 46"/>
          <p:cNvSpPr>
            <a:spLocks noChangeArrowheads="1"/>
          </p:cNvSpPr>
          <p:nvPr/>
        </p:nvSpPr>
        <p:spPr bwMode="auto">
          <a:xfrm>
            <a:off x="7425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1" name="Oval 47"/>
          <p:cNvSpPr>
            <a:spLocks noChangeArrowheads="1"/>
          </p:cNvSpPr>
          <p:nvPr/>
        </p:nvSpPr>
        <p:spPr bwMode="auto">
          <a:xfrm>
            <a:off x="7806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2" name="Oval 48"/>
          <p:cNvSpPr>
            <a:spLocks noChangeArrowheads="1"/>
          </p:cNvSpPr>
          <p:nvPr/>
        </p:nvSpPr>
        <p:spPr bwMode="auto">
          <a:xfrm>
            <a:off x="8187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3" name="Line 49"/>
          <p:cNvSpPr>
            <a:spLocks noChangeShapeType="1"/>
          </p:cNvSpPr>
          <p:nvPr/>
        </p:nvSpPr>
        <p:spPr bwMode="auto">
          <a:xfrm>
            <a:off x="8225606" y="3565376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4" name="Line 50"/>
          <p:cNvSpPr>
            <a:spLocks noChangeShapeType="1"/>
          </p:cNvSpPr>
          <p:nvPr/>
        </p:nvSpPr>
        <p:spPr bwMode="auto">
          <a:xfrm>
            <a:off x="1329506" y="2803376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5" name="Line 51"/>
          <p:cNvSpPr>
            <a:spLocks noChangeShapeType="1"/>
          </p:cNvSpPr>
          <p:nvPr/>
        </p:nvSpPr>
        <p:spPr bwMode="auto">
          <a:xfrm flipH="1">
            <a:off x="1329506" y="3031976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6" name="Line 52"/>
          <p:cNvSpPr>
            <a:spLocks noChangeShapeType="1"/>
          </p:cNvSpPr>
          <p:nvPr/>
        </p:nvSpPr>
        <p:spPr bwMode="auto">
          <a:xfrm>
            <a:off x="872306" y="30319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7" name="Text Box 53"/>
          <p:cNvSpPr txBox="1">
            <a:spLocks noChangeArrowheads="1"/>
          </p:cNvSpPr>
          <p:nvPr/>
        </p:nvSpPr>
        <p:spPr bwMode="auto">
          <a:xfrm>
            <a:off x="262706" y="2879576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pic>
        <p:nvPicPr>
          <p:cNvPr id="12330" name="Picture 56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25907</TotalTime>
  <Words>2061</Words>
  <Application>Microsoft Office PowerPoint</Application>
  <PresentationFormat>全屏显示(4:3)</PresentationFormat>
  <Paragraphs>609</Paragraphs>
  <Slides>45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PMingLiU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Times New Roman</vt:lpstr>
      <vt:lpstr>Wingdings</vt:lpstr>
      <vt:lpstr>Soaring</vt:lpstr>
      <vt:lpstr>Bitmap Image</vt:lpstr>
      <vt:lpstr>位图图像</vt:lpstr>
      <vt:lpstr>Picture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2198</cp:revision>
  <dcterms:created xsi:type="dcterms:W3CDTF">2002-03-18T12:39:57Z</dcterms:created>
  <dcterms:modified xsi:type="dcterms:W3CDTF">2016-11-02T01:32:31Z</dcterms:modified>
</cp:coreProperties>
</file>